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0" r:id="rId4"/>
    <p:sldId id="285" r:id="rId5"/>
    <p:sldId id="286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83" r:id="rId15"/>
    <p:sldId id="28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A12B30-5F87-48A6-8F00-3FE1520F4DB4}">
  <a:tblStyle styleId="{1BA12B30-5F87-48A6-8F00-3FE1520F4DB4}" styleName="Table_0">
    <a:wholeTbl>
      <a:tcTxStyle b="off" i="off">
        <a:font>
          <a:latin typeface="나눔스퀘어 Light"/>
          <a:ea typeface="나눔스퀘어 Light"/>
          <a:cs typeface="나눔스퀘어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B76702-5E60-426E-B89D-14E59B048CA0}" styleName="Table_1">
    <a:wholeTbl>
      <a:tcTxStyle b="off" i="off">
        <a:font>
          <a:latin typeface="나눔스퀘어 Light"/>
          <a:ea typeface="나눔스퀘어 Light"/>
          <a:cs typeface="나눔스퀘어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4296"/>
  </p:normalViewPr>
  <p:slideViewPr>
    <p:cSldViewPr snapToGrid="0">
      <p:cViewPr>
        <p:scale>
          <a:sx n="86" d="100"/>
          <a:sy n="86" d="100"/>
        </p:scale>
        <p:origin x="1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40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34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75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83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b="0" i="0" dirty="0">
              <a:solidFill>
                <a:srgbClr val="4D5156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02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3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9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48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2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36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74652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>
              <a:solidFill>
                <a:srgbClr val="4746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862055" y="3038397"/>
            <a:ext cx="4467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solidFill>
                  <a:schemeClr val="bg1"/>
                </a:solidFill>
              </a:rPr>
              <a:t>영속성 관리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3862055" y="2982437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>
            <a:off x="3862055" y="3869353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/>
          <p:nvPr/>
        </p:nvSpPr>
        <p:spPr>
          <a:xfrm>
            <a:off x="172720" y="142240"/>
            <a:ext cx="16773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JPA </a:t>
            </a:r>
            <a:r>
              <a:rPr lang="ko-KR" altLang="en-US" sz="1200" dirty="0">
                <a:solidFill>
                  <a:schemeClr val="lt1"/>
                </a:solidFill>
              </a:rPr>
              <a:t>스터디 </a:t>
            </a:r>
            <a:r>
              <a:rPr lang="en-US" altLang="ko-KR" sz="1200" dirty="0">
                <a:solidFill>
                  <a:schemeClr val="lt1"/>
                </a:solidFill>
              </a:rPr>
              <a:t>2</a:t>
            </a:r>
            <a:r>
              <a:rPr lang="ko-KR" altLang="en-US" sz="1200" dirty="0">
                <a:solidFill>
                  <a:schemeClr val="lt1"/>
                </a:solidFill>
              </a:rPr>
              <a:t>주차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엔티티의 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Inter"/>
              </a:rPr>
              <a:t>4</a:t>
            </a:r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가지 상태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FB2459-DE46-6979-922C-CD5F65D9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99" y="1438096"/>
            <a:ext cx="7687661" cy="5317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E29EC-4A67-146D-E49E-646E62337913}"/>
              </a:ext>
            </a:extLst>
          </p:cNvPr>
          <p:cNvSpPr txBox="1"/>
          <p:nvPr/>
        </p:nvSpPr>
        <p:spPr>
          <a:xfrm>
            <a:off x="2587450" y="32794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r"/>
                <a:cs typeface="Arial"/>
                <a:sym typeface="Arial"/>
              </a:rPr>
              <a:t>비영속</a:t>
            </a:r>
            <a:endParaRPr kumimoji="1" lang="en" altLang="ko-Kore-KR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45312-9687-91AD-5ABD-4F7A7D2D71DC}"/>
              </a:ext>
            </a:extLst>
          </p:cNvPr>
          <p:cNvSpPr txBox="1"/>
          <p:nvPr/>
        </p:nvSpPr>
        <p:spPr>
          <a:xfrm>
            <a:off x="4775200" y="41123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r"/>
                <a:cs typeface="Arial"/>
                <a:sym typeface="Arial"/>
              </a:rPr>
              <a:t>영속</a:t>
            </a:r>
            <a:endParaRPr kumimoji="1" lang="en" altLang="ko-Kore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494B7-E21A-5EA9-C53E-9287E17FAC7D}"/>
              </a:ext>
            </a:extLst>
          </p:cNvPr>
          <p:cNvSpPr txBox="1"/>
          <p:nvPr/>
        </p:nvSpPr>
        <p:spPr>
          <a:xfrm>
            <a:off x="5344160" y="12751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r"/>
                <a:cs typeface="Arial"/>
                <a:sym typeface="Arial"/>
              </a:rPr>
              <a:t>준영속</a:t>
            </a:r>
            <a:endParaRPr kumimoji="1" lang="en" altLang="ko-Kore-KR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BC8A1-9FB9-7CC5-E3AA-3A7754CBCDA2}"/>
              </a:ext>
            </a:extLst>
          </p:cNvPr>
          <p:cNvSpPr txBox="1"/>
          <p:nvPr/>
        </p:nvSpPr>
        <p:spPr>
          <a:xfrm>
            <a:off x="6452156" y="61011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r"/>
                <a:cs typeface="Arial"/>
                <a:sym typeface="Arial"/>
              </a:rPr>
              <a:t>삭제</a:t>
            </a:r>
            <a:endParaRPr kumimoji="1" lang="en" altLang="ko-Kore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4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000" i="0" dirty="0">
                <a:solidFill>
                  <a:schemeClr val="bg1"/>
                </a:solidFill>
                <a:effectLst/>
                <a:latin typeface="Inter"/>
              </a:rPr>
              <a:t>1</a:t>
            </a:r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차 캐시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72BCD-87F7-400A-1E69-FF90D2CF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1" y="2385824"/>
            <a:ext cx="6227985" cy="407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ED418-9E40-CC52-7CF3-06AD87E8341C}"/>
              </a:ext>
            </a:extLst>
          </p:cNvPr>
          <p:cNvSpPr txBox="1"/>
          <p:nvPr/>
        </p:nvSpPr>
        <p:spPr>
          <a:xfrm>
            <a:off x="7072667" y="2989838"/>
            <a:ext cx="4794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/>
              <a:t>•</a:t>
            </a:r>
            <a:r>
              <a:rPr kumimoji="1" lang="ko-Kore-KR" altLang="en-US" sz="1800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캐시에 회원 엔티티를 저장했지만 데이터베이스에 저장되지는 않았다</a:t>
            </a:r>
            <a:r>
              <a:rPr kumimoji="1" lang="en-US" altLang="ko-KR" sz="1800" dirty="0"/>
              <a:t>.</a:t>
            </a:r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식별자 값은 데이터베이스 기본 키와 </a:t>
            </a:r>
            <a:r>
              <a:rPr kumimoji="1" lang="ko-KR" altLang="en-US" sz="1800" dirty="0" err="1"/>
              <a:t>매핑되어</a:t>
            </a:r>
            <a:r>
              <a:rPr kumimoji="1" lang="ko-KR" altLang="en-US" sz="1800" dirty="0"/>
              <a:t> 있다</a:t>
            </a:r>
            <a:r>
              <a:rPr kumimoji="1" lang="en-US" altLang="ko-KR" sz="1800" dirty="0"/>
              <a:t>. 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⇒ </a:t>
            </a:r>
            <a:r>
              <a:rPr kumimoji="1" lang="ko-KR" altLang="en-US" sz="1800" dirty="0"/>
              <a:t>즉</a:t>
            </a:r>
            <a:r>
              <a:rPr kumimoji="1" lang="en-US" altLang="ko-KR" sz="1800" dirty="0"/>
              <a:t>, </a:t>
            </a:r>
            <a:r>
              <a:rPr kumimoji="1" lang="ko-KR" altLang="en-US" sz="1800" dirty="0"/>
              <a:t>데이터를 저장하고 조회하는 모든 기준은 데이터베이스 기본 키 값</a:t>
            </a:r>
            <a:endParaRPr kumimoji="1"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9F63F-7A44-C39D-3542-5B1A58FABD0F}"/>
              </a:ext>
            </a:extLst>
          </p:cNvPr>
          <p:cNvSpPr txBox="1"/>
          <p:nvPr/>
        </p:nvSpPr>
        <p:spPr>
          <a:xfrm>
            <a:off x="686472" y="160585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•</a:t>
            </a:r>
            <a:r>
              <a:rPr kumimoji="1" lang="ko-Kore-KR" altLang="en-US" sz="1800" dirty="0"/>
              <a:t> </a:t>
            </a:r>
            <a:r>
              <a:rPr kumimoji="1" lang="ko-KR" altLang="en-US" sz="1800" dirty="0"/>
              <a:t>영속 상태의 엔티티는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캐시에 저장됩니다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8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조회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ED418-9E40-CC52-7CF3-06AD87E8341C}"/>
              </a:ext>
            </a:extLst>
          </p:cNvPr>
          <p:cNvSpPr txBox="1"/>
          <p:nvPr/>
        </p:nvSpPr>
        <p:spPr>
          <a:xfrm>
            <a:off x="7328432" y="3161339"/>
            <a:ext cx="4863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/>
              <a:t>•</a:t>
            </a:r>
            <a:r>
              <a:rPr kumimoji="1" lang="ko-Kore-KR" altLang="en-US" sz="1800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캐시에 없으면 엔티티 매니저가 </a:t>
            </a:r>
            <a:r>
              <a:rPr kumimoji="1" lang="ko-KR" altLang="en-US" sz="1800" b="1" dirty="0"/>
              <a:t>데이터베이스를 조회해서 엔티티 생성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캐시에 </a:t>
            </a:r>
            <a:r>
              <a:rPr kumimoji="1" lang="ko-KR" altLang="en-US" sz="1800" b="1" dirty="0"/>
              <a:t>저장 후</a:t>
            </a:r>
            <a:r>
              <a:rPr kumimoji="1" lang="ko-KR" altLang="en-US" sz="1800" dirty="0"/>
              <a:t> 영속 상태의 엔티티 </a:t>
            </a:r>
            <a:r>
              <a:rPr kumimoji="1" lang="ko-KR" altLang="en-US" sz="1800" b="1" dirty="0"/>
              <a:t>반환</a:t>
            </a:r>
            <a:endParaRPr kumimoji="1"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1D5F8-6797-167B-BC7B-0175C6D04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924383"/>
            <a:ext cx="7255104" cy="39512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813AC3-F7F2-4AAC-E9C4-F9748ED6F757}"/>
              </a:ext>
            </a:extLst>
          </p:cNvPr>
          <p:cNvSpPr/>
          <p:nvPr/>
        </p:nvSpPr>
        <p:spPr>
          <a:xfrm>
            <a:off x="449705" y="4407108"/>
            <a:ext cx="4167265" cy="959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74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8A701B-2EB0-E91A-E029-CD758254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092349"/>
            <a:ext cx="7772400" cy="4577467"/>
          </a:xfrm>
          <a:prstGeom prst="rect">
            <a:avLst/>
          </a:prstGeom>
        </p:spPr>
      </p:pic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등록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ED418-9E40-CC52-7CF3-06AD87E8341C}"/>
              </a:ext>
            </a:extLst>
          </p:cNvPr>
          <p:cNvSpPr txBox="1"/>
          <p:nvPr/>
        </p:nvSpPr>
        <p:spPr>
          <a:xfrm>
            <a:off x="8022977" y="2246939"/>
            <a:ext cx="403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커밋하기 전까지 내부 쿼리 저장소에 </a:t>
            </a:r>
            <a:r>
              <a:rPr kumimoji="1" lang="en-US" altLang="ko-KR" sz="1800" dirty="0"/>
              <a:t>INSERT SQL</a:t>
            </a:r>
            <a:r>
              <a:rPr kumimoji="1" lang="ko-KR" altLang="en-US" sz="1800" dirty="0"/>
              <a:t>을 모아둔다</a:t>
            </a:r>
            <a:r>
              <a:rPr kumimoji="1" lang="en-US" altLang="ko-KR" sz="1800" dirty="0"/>
              <a:t>.</a:t>
            </a:r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2.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커밋할 때 모아둔 쿼리를 데이터베이스에 보낸다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=&gt;</a:t>
            </a:r>
            <a:r>
              <a:rPr kumimoji="1" lang="ko-KR" altLang="en-US" sz="1800" dirty="0"/>
              <a:t> 이를 </a:t>
            </a:r>
            <a:r>
              <a:rPr kumimoji="1" lang="ko-KR" altLang="en-US" sz="1800" b="1" dirty="0"/>
              <a:t>쓰기 지연</a:t>
            </a:r>
            <a:r>
              <a:rPr kumimoji="1" lang="en-US" altLang="ko-KR" sz="1800" b="1" dirty="0"/>
              <a:t>(</a:t>
            </a:r>
            <a:r>
              <a:rPr kumimoji="1" lang="en" altLang="ko-KR" sz="1800" b="1" dirty="0"/>
              <a:t>transactional write-behind)</a:t>
            </a:r>
            <a:r>
              <a:rPr kumimoji="1" lang="ko-KR" altLang="en-US" sz="1800" dirty="0"/>
              <a:t>이라 한다</a:t>
            </a:r>
            <a:r>
              <a:rPr kumimoji="1"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073B7-D95C-18C7-4C6C-1C81BD307B5B}"/>
              </a:ext>
            </a:extLst>
          </p:cNvPr>
          <p:cNvSpPr txBox="1"/>
          <p:nvPr/>
        </p:nvSpPr>
        <p:spPr>
          <a:xfrm>
            <a:off x="261041" y="6041721"/>
            <a:ext cx="764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800" b="0" i="0" dirty="0">
                <a:solidFill>
                  <a:srgbClr val="374151"/>
                </a:solidFill>
                <a:effectLst/>
                <a:latin typeface="Inter"/>
              </a:rPr>
              <a:t>💡 </a:t>
            </a:r>
            <a:r>
              <a:rPr lang="en" altLang="ko-Kore-KR" sz="1800" b="1" i="0" dirty="0">
                <a:solidFill>
                  <a:srgbClr val="374151"/>
                </a:solidFill>
                <a:effectLst/>
                <a:latin typeface="Inter"/>
              </a:rPr>
              <a:t>flush</a:t>
            </a:r>
            <a:r>
              <a:rPr lang="en" altLang="ko-Kore-KR" sz="1800" b="0" i="0" dirty="0">
                <a:solidFill>
                  <a:srgbClr val="374151"/>
                </a:solidFill>
                <a:effectLst/>
                <a:latin typeface="Inter"/>
              </a:rPr>
              <a:t> : </a:t>
            </a:r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영속성 컨텍스트의 변경 내용을 데이터베이스에 동기화하는 작업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477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" y="0"/>
            <a:ext cx="121914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41"/>
          <p:cNvSpPr txBox="1"/>
          <p:nvPr/>
        </p:nvSpPr>
        <p:spPr>
          <a:xfrm>
            <a:off x="395516" y="323464"/>
            <a:ext cx="4536248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3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2"/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35278" y="2636180"/>
            <a:ext cx="39336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19016" y="4162309"/>
            <a:ext cx="5476983" cy="707886"/>
            <a:chOff x="294640" y="3596640"/>
            <a:chExt cx="5476983" cy="707886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796700" y="3744678"/>
              <a:ext cx="497492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3"/>
              <a:r>
                <a:rPr lang="ko-KR" altLang="en-US" sz="2000" b="1" dirty="0"/>
                <a:t>엔티티 매니저 </a:t>
              </a:r>
              <a:r>
                <a:rPr lang="ko-KR" altLang="en-US" sz="2000" b="1" dirty="0" err="1"/>
                <a:t>팩토리와</a:t>
              </a:r>
              <a:r>
                <a:rPr lang="ko-KR" altLang="en-US" sz="2000" b="1" dirty="0"/>
                <a:t> 엔티티 매니저</a:t>
              </a: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619016" y="5449893"/>
            <a:ext cx="4507331" cy="707886"/>
            <a:chOff x="294640" y="3596640"/>
            <a:chExt cx="4507331" cy="707886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96701" y="3750252"/>
              <a:ext cx="4005270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l"/>
              <a:r>
                <a:rPr lang="ko-KR" altLang="en-US" sz="2000" b="1" i="0" dirty="0">
                  <a:effectLst/>
                  <a:latin typeface="Inter"/>
                </a:rPr>
                <a:t>엔티티의 생명주기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18">
            <a:extLst>
              <a:ext uri="{FF2B5EF4-FFF2-40B4-BE49-F238E27FC236}">
                <a16:creationId xmlns:a16="http://schemas.microsoft.com/office/drawing/2014/main" id="{ABEECA59-17C8-E88F-911E-44A72BE7277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37;p18">
            <a:extLst>
              <a:ext uri="{FF2B5EF4-FFF2-40B4-BE49-F238E27FC236}">
                <a16:creationId xmlns:a16="http://schemas.microsoft.com/office/drawing/2014/main" id="{5A58D8BC-1728-5A5A-FA35-7ED5CF37804E}"/>
              </a:ext>
            </a:extLst>
          </p:cNvPr>
          <p:cNvSpPr txBox="1"/>
          <p:nvPr/>
        </p:nvSpPr>
        <p:spPr>
          <a:xfrm>
            <a:off x="875104" y="101916"/>
            <a:ext cx="83114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엔티티 매니저 </a:t>
            </a:r>
            <a:r>
              <a:rPr lang="ko-KR" altLang="en-US" sz="2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팩토리와</a:t>
            </a:r>
            <a:r>
              <a:rPr lang="ko-KR" alt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엔티티 매니저</a:t>
            </a:r>
          </a:p>
        </p:txBody>
      </p:sp>
      <p:sp>
        <p:nvSpPr>
          <p:cNvPr id="15" name="Google Shape;138;p18">
            <a:extLst>
              <a:ext uri="{FF2B5EF4-FFF2-40B4-BE49-F238E27FC236}">
                <a16:creationId xmlns:a16="http://schemas.microsoft.com/office/drawing/2014/main" id="{99D779E3-E553-B482-C402-0C39508CAF35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9;p18">
            <a:extLst>
              <a:ext uri="{FF2B5EF4-FFF2-40B4-BE49-F238E27FC236}">
                <a16:creationId xmlns:a16="http://schemas.microsoft.com/office/drawing/2014/main" id="{95CDF200-9E5E-C9C0-C3DB-A2BE08F748B0}"/>
              </a:ext>
            </a:extLst>
          </p:cNvPr>
          <p:cNvSpPr txBox="1"/>
          <p:nvPr/>
        </p:nvSpPr>
        <p:spPr>
          <a:xfrm>
            <a:off x="652448" y="563743"/>
            <a:ext cx="17017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000" b="1" dirty="0" err="1">
                <a:solidFill>
                  <a:schemeClr val="bg1"/>
                </a:solidFill>
              </a:rPr>
              <a:t>Entitiy</a:t>
            </a:r>
            <a:endParaRPr lang="en-US" altLang="ko-Kore-KR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E4CBF-0029-66D1-63B7-F52F7A509A90}"/>
              </a:ext>
            </a:extLst>
          </p:cNvPr>
          <p:cNvSpPr txBox="1"/>
          <p:nvPr/>
        </p:nvSpPr>
        <p:spPr>
          <a:xfrm>
            <a:off x="503592" y="1761257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4"/>
            <a:r>
              <a:rPr kumimoji="1" lang="ko-Kore-KR" altLang="en-US" sz="2400" b="1" dirty="0"/>
              <a:t>엔티티</a:t>
            </a:r>
            <a:r>
              <a:rPr kumimoji="1" lang="en-US" altLang="ko-Kore-KR" sz="2400" b="1" dirty="0"/>
              <a:t>(Entity</a:t>
            </a:r>
            <a:r>
              <a:rPr kumimoji="1" lang="en-US" altLang="ko-KR" sz="2400" b="1" dirty="0"/>
              <a:t>)</a:t>
            </a:r>
            <a:r>
              <a:rPr kumimoji="1" lang="ko-Kore-KR" altLang="en-US" sz="2400" b="1" dirty="0"/>
              <a:t>란</a:t>
            </a:r>
            <a:r>
              <a:rPr kumimoji="1" lang="ko-KR" altLang="en-US" sz="2400" b="1" dirty="0"/>
              <a:t> 무엇인가</a:t>
            </a:r>
            <a:r>
              <a:rPr kumimoji="1" lang="en-US" altLang="ko-KR" sz="2400" b="1" dirty="0"/>
              <a:t>?</a:t>
            </a:r>
            <a:endParaRPr kumimoji="1" lang="ko-Kore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D22EF-842B-4375-D5E3-A77E6D679ADF}"/>
              </a:ext>
            </a:extLst>
          </p:cNvPr>
          <p:cNvSpPr txBox="1"/>
          <p:nvPr/>
        </p:nvSpPr>
        <p:spPr>
          <a:xfrm>
            <a:off x="875104" y="3155380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•</a:t>
            </a:r>
            <a:r>
              <a:rPr kumimoji="1" lang="ko-Kore-KR" altLang="en-US" sz="1800" b="1" dirty="0"/>
              <a:t> </a:t>
            </a:r>
            <a:r>
              <a:rPr kumimoji="1" lang="ko-KR" altLang="en-US" sz="1800" b="1" dirty="0"/>
              <a:t>데이터의 집합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저장되고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관리되어야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하는 데이터</a:t>
            </a:r>
            <a:endParaRPr kumimoji="1" lang="en-US" altLang="ko-Kore-KR" sz="1800" b="1" dirty="0"/>
          </a:p>
        </p:txBody>
      </p:sp>
      <p:pic>
        <p:nvPicPr>
          <p:cNvPr id="1026" name="Picture 2" descr="SQLD] 2. 엔티티(Entity)">
            <a:extLst>
              <a:ext uri="{FF2B5EF4-FFF2-40B4-BE49-F238E27FC236}">
                <a16:creationId xmlns:a16="http://schemas.microsoft.com/office/drawing/2014/main" id="{86437753-2318-A0AB-1137-AC23491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09" y="2301988"/>
            <a:ext cx="6471568" cy="30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 매니저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팩토리와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엔티티 매니저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59097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" altLang="ko-Kore-KR" sz="2000" b="1" i="0" dirty="0" err="1">
                <a:solidFill>
                  <a:schemeClr val="bg1"/>
                </a:solidFill>
                <a:effectLst/>
                <a:latin typeface="Inter"/>
              </a:rPr>
              <a:t>EntityManager</a:t>
            </a:r>
            <a:endParaRPr lang="en" altLang="ko-Kore-K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9DA51-05CF-9ED9-B244-381DA589ED48}"/>
              </a:ext>
            </a:extLst>
          </p:cNvPr>
          <p:cNvSpPr txBox="1"/>
          <p:nvPr/>
        </p:nvSpPr>
        <p:spPr>
          <a:xfrm>
            <a:off x="503591" y="1761257"/>
            <a:ext cx="668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kumimoji="1" lang="ko-Kore-KR" altLang="en-US" sz="2400" b="1" dirty="0"/>
              <a:t>엔티티</a:t>
            </a:r>
            <a:r>
              <a:rPr kumimoji="1" lang="ko-KR" altLang="en-US" sz="2400" b="1" dirty="0"/>
              <a:t> 매니저</a:t>
            </a:r>
            <a:r>
              <a:rPr kumimoji="1" lang="en" altLang="ko-KR" sz="2400" b="1" dirty="0"/>
              <a:t>(</a:t>
            </a:r>
            <a:r>
              <a:rPr kumimoji="1" lang="en" altLang="ko-KR" sz="2400" b="1" dirty="0" err="1"/>
              <a:t>EntityManager</a:t>
            </a:r>
            <a:r>
              <a:rPr kumimoji="1" lang="en" altLang="ko-KR" sz="2400" b="1" dirty="0"/>
              <a:t>)</a:t>
            </a:r>
            <a:r>
              <a:rPr kumimoji="1" lang="ko-Kore-KR" altLang="en-US" sz="2400" b="1" dirty="0"/>
              <a:t>란</a:t>
            </a:r>
            <a:r>
              <a:rPr kumimoji="1" lang="ko-KR" altLang="en-US" sz="2400" b="1" dirty="0"/>
              <a:t> 무엇인가</a:t>
            </a:r>
            <a:r>
              <a:rPr kumimoji="1" lang="en-US" altLang="ko-KR" sz="2400" b="1" dirty="0"/>
              <a:t>?</a:t>
            </a:r>
            <a:endParaRPr kumimoji="1" lang="ko-Kore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875104" y="3155380"/>
            <a:ext cx="7164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•</a:t>
            </a:r>
            <a:r>
              <a:rPr kumimoji="1" lang="ko-Kore-KR" altLang="en-US" sz="1800" b="1" dirty="0"/>
              <a:t> </a:t>
            </a:r>
            <a:r>
              <a:rPr kumimoji="1" lang="ko-KR" altLang="en-US" sz="1800" dirty="0"/>
              <a:t>엔티티를</a:t>
            </a:r>
            <a:r>
              <a:rPr kumimoji="1" lang="ko-KR" altLang="en-US" sz="1800" b="1" dirty="0"/>
              <a:t> 저장</a:t>
            </a:r>
            <a:r>
              <a:rPr kumimoji="1" lang="en-US" altLang="ko-KR" sz="1800" b="1" dirty="0"/>
              <a:t>, </a:t>
            </a:r>
            <a:r>
              <a:rPr kumimoji="1" lang="ko-KR" altLang="en-US" sz="1800" b="1" dirty="0"/>
              <a:t>수정</a:t>
            </a:r>
            <a:r>
              <a:rPr kumimoji="1" lang="en-US" altLang="ko-KR" sz="1800" b="1" dirty="0"/>
              <a:t>, </a:t>
            </a:r>
            <a:r>
              <a:rPr kumimoji="1" lang="ko-KR" altLang="en-US" sz="1800" b="1" dirty="0"/>
              <a:t>삭제</a:t>
            </a:r>
            <a:r>
              <a:rPr kumimoji="1" lang="en-US" altLang="ko-KR" sz="1800" b="1" dirty="0"/>
              <a:t>, </a:t>
            </a:r>
            <a:r>
              <a:rPr kumimoji="1" lang="ko-KR" altLang="en-US" sz="1800" b="1" dirty="0"/>
              <a:t>조회 </a:t>
            </a:r>
            <a:r>
              <a:rPr kumimoji="1" lang="ko-KR" altLang="en-US" sz="1800" dirty="0"/>
              <a:t>등 엔티티와 관련된 모든 일을 처리</a:t>
            </a:r>
            <a:endParaRPr kumimoji="1" lang="en-US" altLang="ko-KR" sz="1800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엔티티를 저장하는 </a:t>
            </a:r>
            <a:r>
              <a:rPr kumimoji="1" lang="ko-KR" altLang="en-US" sz="1800" b="1" dirty="0"/>
              <a:t>가상의 데이터베이스</a:t>
            </a:r>
            <a:r>
              <a:rPr kumimoji="1" lang="ko-KR" altLang="en-US" sz="1800" dirty="0"/>
              <a:t>라고 생각하면 됩니다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8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 매니저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팩토리와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엔티티 매니저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59097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altLang="ko-Kore-KR" sz="2000" b="1" i="0" dirty="0" err="1">
                <a:solidFill>
                  <a:schemeClr val="bg1"/>
                </a:solidFill>
                <a:effectLst/>
                <a:latin typeface="Inter"/>
              </a:rPr>
              <a:t>EntityManagerFactory</a:t>
            </a:r>
            <a:endParaRPr lang="en" altLang="ko-Kore-K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9DA51-05CF-9ED9-B244-381DA589ED48}"/>
              </a:ext>
            </a:extLst>
          </p:cNvPr>
          <p:cNvSpPr txBox="1"/>
          <p:nvPr/>
        </p:nvSpPr>
        <p:spPr>
          <a:xfrm>
            <a:off x="215599" y="1568739"/>
            <a:ext cx="73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kumimoji="1" lang="ko-Kore-KR" altLang="en-US" sz="2400" b="1" dirty="0"/>
              <a:t>엔티티</a:t>
            </a:r>
            <a:r>
              <a:rPr kumimoji="1" lang="ko-KR" altLang="en-US" sz="2400" b="1" dirty="0"/>
              <a:t> 매니저 팩토리</a:t>
            </a:r>
            <a:r>
              <a:rPr kumimoji="1" lang="en" altLang="ko-KR" sz="2400" b="1" dirty="0"/>
              <a:t>(</a:t>
            </a:r>
            <a:r>
              <a:rPr kumimoji="1" lang="en" altLang="ko-KR" sz="2400" b="1" dirty="0" err="1"/>
              <a:t>EntityManagerFactory</a:t>
            </a:r>
            <a:r>
              <a:rPr kumimoji="1" lang="en" altLang="ko-KR" sz="2400" b="1" dirty="0"/>
              <a:t>)</a:t>
            </a:r>
            <a:endParaRPr kumimoji="1" lang="ko-Kore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347529" y="4741004"/>
            <a:ext cx="633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•</a:t>
            </a:r>
            <a:r>
              <a:rPr kumimoji="1" lang="ko-Kore-KR" altLang="en-US" sz="1800" b="1" dirty="0"/>
              <a:t> </a:t>
            </a:r>
            <a:r>
              <a:rPr kumimoji="1" lang="ko-KR" altLang="en-US" sz="1800" b="1" dirty="0"/>
              <a:t>엔티티 매니저를 만드는 공장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en" altLang="ko-KR" sz="1800" dirty="0"/>
              <a:t>.xml</a:t>
            </a:r>
            <a:r>
              <a:rPr kumimoji="1" lang="ko-KR" altLang="en-US" sz="1800" dirty="0"/>
              <a:t>에 있는 정보를 바탕으로 </a:t>
            </a:r>
            <a:r>
              <a:rPr kumimoji="1" lang="en" altLang="ko-KR" sz="1800" dirty="0" err="1"/>
              <a:t>EntityManagerFactory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생성</a:t>
            </a:r>
            <a:endParaRPr kumimoji="1" lang="en-US" altLang="ko-KR" sz="18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98802C-C835-DB80-C367-32361F6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276855"/>
            <a:ext cx="6526731" cy="15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4E8441-B953-D9F8-D4B6-ACC1F118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243" y="2116322"/>
            <a:ext cx="5284677" cy="38481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4B3DA1BB-B48E-F245-F0EF-6769B3638DD6}"/>
              </a:ext>
            </a:extLst>
          </p:cNvPr>
          <p:cNvSpPr/>
          <p:nvPr/>
        </p:nvSpPr>
        <p:spPr>
          <a:xfrm>
            <a:off x="1073872" y="3079180"/>
            <a:ext cx="5605425" cy="430619"/>
          </a:xfrm>
          <a:prstGeom prst="frame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1975338B-B58C-B460-08FE-3B90E7301BA4}"/>
              </a:ext>
            </a:extLst>
          </p:cNvPr>
          <p:cNvSpPr/>
          <p:nvPr/>
        </p:nvSpPr>
        <p:spPr>
          <a:xfrm>
            <a:off x="6580974" y="2116322"/>
            <a:ext cx="290215" cy="3768230"/>
          </a:xfrm>
          <a:prstGeom prst="leftBrace">
            <a:avLst>
              <a:gd name="adj1" fmla="val 8333"/>
              <a:gd name="adj2" fmla="val 3194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12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 매니저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팩토리와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엔티티 매니저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59097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altLang="ko-Kore-KR" sz="2000" b="1" i="0" dirty="0" err="1">
                <a:solidFill>
                  <a:schemeClr val="bg1"/>
                </a:solidFill>
                <a:effectLst/>
                <a:latin typeface="Inter"/>
              </a:rPr>
              <a:t>EntityManagerFactory</a:t>
            </a:r>
            <a:endParaRPr lang="en" altLang="ko-Kore-K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9DA51-05CF-9ED9-B244-381DA589ED48}"/>
              </a:ext>
            </a:extLst>
          </p:cNvPr>
          <p:cNvSpPr txBox="1"/>
          <p:nvPr/>
        </p:nvSpPr>
        <p:spPr>
          <a:xfrm>
            <a:off x="215599" y="1568739"/>
            <a:ext cx="73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kumimoji="1" lang="ko-Kore-KR" altLang="en-US" sz="2400" b="1" dirty="0"/>
              <a:t>엔티티</a:t>
            </a:r>
            <a:r>
              <a:rPr kumimoji="1" lang="ko-KR" altLang="en-US" sz="2400" b="1" dirty="0"/>
              <a:t> 매니저 팩토리</a:t>
            </a:r>
            <a:r>
              <a:rPr kumimoji="1" lang="en" altLang="ko-KR" sz="2400" b="1" dirty="0"/>
              <a:t>(</a:t>
            </a:r>
            <a:r>
              <a:rPr kumimoji="1" lang="en" altLang="ko-KR" sz="2400" b="1" dirty="0" err="1"/>
              <a:t>EntityManagerFactory</a:t>
            </a:r>
            <a:r>
              <a:rPr kumimoji="1" lang="en" altLang="ko-KR" sz="2400" b="1" dirty="0"/>
              <a:t>)</a:t>
            </a:r>
            <a:endParaRPr kumimoji="1" lang="ko-Kore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503592" y="2435137"/>
            <a:ext cx="7600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b="1" dirty="0"/>
              <a:t>•</a:t>
            </a:r>
            <a:r>
              <a:rPr kumimoji="1" lang="ko-Kore-KR" altLang="en-US" sz="1800" b="1" dirty="0"/>
              <a:t> 팩토리는</a:t>
            </a:r>
            <a:r>
              <a:rPr kumimoji="1" lang="ko-KR" altLang="en-US" sz="1800" b="1" dirty="0"/>
              <a:t> 주로 한 개만 만든 후 애플리케이션 전체에서 공유하도록 설계</a:t>
            </a:r>
            <a:endParaRPr kumimoji="1" lang="en-US" altLang="ko-KR" sz="1800" b="1" dirty="0"/>
          </a:p>
          <a:p>
            <a:r>
              <a:rPr kumimoji="1" lang="ko-KR" altLang="en-US" sz="1800" b="1" dirty="0"/>
              <a:t>   </a:t>
            </a:r>
            <a:r>
              <a:rPr kumimoji="1" lang="en-US" altLang="ko-KR" sz="1800" b="1" dirty="0"/>
              <a:t>=&gt;</a:t>
            </a:r>
            <a:r>
              <a:rPr kumimoji="1" lang="ko-KR" altLang="en-US" sz="1800" b="1" dirty="0"/>
              <a:t> 비용이 크기 때문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ko-KR" altLang="en-US" sz="1800" dirty="0"/>
              <a:t>엔티티 매니저 생성 코드</a:t>
            </a:r>
            <a:endParaRPr kumimoji="1" lang="en-US" altLang="ko-KR" sz="1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7DCDDC-C8CD-8FB1-DFD9-0C694BC3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2" y="3776533"/>
            <a:ext cx="7876711" cy="1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5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 매니저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팩토리와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엔티티 매니저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59097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altLang="ko-Kore-KR" sz="2000" b="1" i="0" dirty="0" err="1">
                <a:solidFill>
                  <a:schemeClr val="bg1"/>
                </a:solidFill>
                <a:effectLst/>
                <a:latin typeface="Inter"/>
              </a:rPr>
              <a:t>EntityManagerFactory</a:t>
            </a:r>
            <a:endParaRPr lang="en" altLang="ko-Kore-K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66E55-FCBC-B059-658E-30EAE31A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9469"/>
            <a:ext cx="7113306" cy="4087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7113306" y="2697596"/>
            <a:ext cx="4621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" dirty="0"/>
              <a:t>•</a:t>
            </a:r>
            <a:r>
              <a:rPr kumimoji="1" lang="ko-Kore-KR" altLang="en-US" sz="1800" dirty="0"/>
              <a:t> </a:t>
            </a:r>
            <a:r>
              <a:rPr kumimoji="1" lang="en" altLang="ko-Kore-KR" sz="1800" dirty="0"/>
              <a:t>EntityManager1</a:t>
            </a:r>
            <a:r>
              <a:rPr kumimoji="1" lang="ko-KR" altLang="en-US" sz="1800" dirty="0"/>
              <a:t>은 데이터베이스 연결이 </a:t>
            </a:r>
            <a:endParaRPr kumimoji="1" lang="en-US" altLang="ko-KR" sz="1800" dirty="0"/>
          </a:p>
          <a:p>
            <a:r>
              <a:rPr kumimoji="1" lang="ko-KR" altLang="en-US" sz="1800" b="1" dirty="0"/>
              <a:t>  꼭 필요한 시점까지 커넥션을 얻지 않는다</a:t>
            </a:r>
            <a:r>
              <a:rPr kumimoji="1" lang="en-US" altLang="ko-KR" sz="1800" b="1" dirty="0"/>
              <a:t>.</a:t>
            </a:r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endParaRPr kumimoji="1" lang="en-US" altLang="ko-KR" sz="1800" b="1" dirty="0"/>
          </a:p>
          <a:p>
            <a:r>
              <a:rPr kumimoji="1" lang="en-US" altLang="ko-KR" sz="1800" b="1" dirty="0"/>
              <a:t>•</a:t>
            </a:r>
            <a:r>
              <a:rPr kumimoji="1" lang="ko-KR" altLang="en-US" sz="1800" b="1" dirty="0"/>
              <a:t> </a:t>
            </a:r>
            <a:r>
              <a:rPr kumimoji="1" lang="en" altLang="ko-KR" sz="1800" dirty="0"/>
              <a:t>EntityManager2</a:t>
            </a:r>
            <a:r>
              <a:rPr kumimoji="1" lang="ko-KR" altLang="en-US" sz="1800" dirty="0"/>
              <a:t>는 커넥션을 </a:t>
            </a:r>
            <a:r>
              <a:rPr kumimoji="1" lang="ko-KR" altLang="en-US" sz="1800" dirty="0" err="1"/>
              <a:t>사용중</a:t>
            </a:r>
            <a:r>
              <a:rPr kumimoji="1" lang="en-US" altLang="ko-KR" sz="1800" dirty="0"/>
              <a:t>, </a:t>
            </a:r>
          </a:p>
          <a:p>
            <a:r>
              <a:rPr kumimoji="1" lang="ko-KR" altLang="en-US" sz="1800" b="1" dirty="0"/>
              <a:t>보통 트랜잭션을 시작할 때 커넥션을 획득</a:t>
            </a: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56438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영속성 컨텍스트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503592" y="2980937"/>
            <a:ext cx="9290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 엔티티를 영구 저장하는 환경</a:t>
            </a:r>
            <a:endParaRPr lang="en-US" altLang="ko-KR" sz="18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8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 엔티티 매니저로 엔티티를 저장하거나 조회하면 </a:t>
            </a:r>
            <a:endParaRPr lang="en-US" altLang="ko-KR" sz="18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/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엔티티</a:t>
            </a:r>
            <a:r>
              <a:rPr lang="ko-KR" altLang="en-US" sz="1800" dirty="0">
                <a:solidFill>
                  <a:srgbClr val="374151"/>
                </a:solidFill>
                <a:latin typeface="Inter"/>
              </a:rPr>
              <a:t> </a:t>
            </a:r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매니저는 </a:t>
            </a:r>
            <a:r>
              <a:rPr lang="ko-KR" altLang="en-US" sz="1800" b="1" i="0" dirty="0">
                <a:solidFill>
                  <a:srgbClr val="374151"/>
                </a:solidFill>
                <a:effectLst/>
                <a:latin typeface="Inter"/>
              </a:rPr>
              <a:t>영속성 컨텍스트에 엔티티를 보관하고 관리</a:t>
            </a:r>
            <a:endParaRPr lang="en-US" altLang="ko-KR" sz="1800" b="1" dirty="0">
              <a:solidFill>
                <a:srgbClr val="374151"/>
              </a:solidFill>
              <a:latin typeface="Inter"/>
            </a:endParaRPr>
          </a:p>
          <a:p>
            <a:pPr algn="l"/>
            <a:endParaRPr lang="en-US" altLang="ko-KR" sz="1800" dirty="0">
              <a:solidFill>
                <a:srgbClr val="374151"/>
              </a:solidFill>
              <a:latin typeface="Inter"/>
            </a:endParaRPr>
          </a:p>
          <a:p>
            <a:pPr algn="l"/>
            <a:endParaRPr lang="en-US" altLang="ko-KR" sz="1800" dirty="0">
              <a:solidFill>
                <a:srgbClr val="374151"/>
              </a:solidFill>
              <a:latin typeface="Inter"/>
            </a:endParaRPr>
          </a:p>
          <a:p>
            <a:pPr algn="l"/>
            <a:r>
              <a:rPr lang="en" altLang="ko-KR" sz="1800" b="0" i="0" dirty="0">
                <a:solidFill>
                  <a:srgbClr val="374151"/>
                </a:solidFill>
                <a:effectLst/>
                <a:latin typeface="Inter"/>
              </a:rPr>
              <a:t>Ex) </a:t>
            </a:r>
            <a:r>
              <a:rPr lang="en" altLang="ko-KR" sz="1800" b="0" i="0" dirty="0" err="1">
                <a:solidFill>
                  <a:srgbClr val="374151"/>
                </a:solidFill>
                <a:effectLst/>
                <a:latin typeface="Inter"/>
              </a:rPr>
              <a:t>em</a:t>
            </a:r>
            <a:r>
              <a:rPr lang="en" altLang="ko-KR" sz="1800" b="0" i="0" dirty="0" err="1">
                <a:solidFill>
                  <a:srgbClr val="FF0000"/>
                </a:solidFill>
                <a:effectLst/>
                <a:latin typeface="Inter"/>
              </a:rPr>
              <a:t>.persist</a:t>
            </a:r>
            <a:r>
              <a:rPr lang="en" altLang="ko-KR" sz="1800" b="0" i="0" dirty="0">
                <a:solidFill>
                  <a:srgbClr val="374151"/>
                </a:solidFill>
                <a:effectLst/>
                <a:latin typeface="Inter"/>
              </a:rPr>
              <a:t>(member); ⇒ </a:t>
            </a:r>
            <a:r>
              <a:rPr lang="ko-KR" altLang="en-US" sz="1800" b="0" i="0" dirty="0">
                <a:solidFill>
                  <a:srgbClr val="374151"/>
                </a:solidFill>
                <a:effectLst/>
                <a:latin typeface="Inter"/>
              </a:rPr>
              <a:t>회원 엔티티를 저장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C01E6-56C5-BEFB-2C0F-DEE9C79B68D8}"/>
              </a:ext>
            </a:extLst>
          </p:cNvPr>
          <p:cNvSpPr txBox="1"/>
          <p:nvPr/>
        </p:nvSpPr>
        <p:spPr>
          <a:xfrm>
            <a:off x="215599" y="1568739"/>
            <a:ext cx="73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kumimoji="1" lang="ko-KR" altLang="en-US" sz="2400" b="1" dirty="0"/>
              <a:t>영속성 컨텍스트</a:t>
            </a:r>
            <a:r>
              <a:rPr kumimoji="1" lang="en-US" altLang="ko-KR" sz="2400" b="1" dirty="0"/>
              <a:t>(persistence context)</a:t>
            </a:r>
            <a:r>
              <a:rPr kumimoji="1" lang="ko-KR" altLang="en-US" sz="2400" b="1" dirty="0"/>
              <a:t>란 무엇인가</a:t>
            </a:r>
            <a:r>
              <a:rPr kumimoji="1" lang="en-US" altLang="ko-KR" sz="2400" b="1" dirty="0"/>
              <a:t>?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9AA24F-850F-F367-BD89-CD9CEA1C0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24" y="2983847"/>
            <a:ext cx="4644484" cy="23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5104" y="101916"/>
            <a:ext cx="67378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엔티티의 생명주기</a:t>
            </a:r>
          </a:p>
        </p:txBody>
      </p:sp>
      <p:sp>
        <p:nvSpPr>
          <p:cNvPr id="138" name="Google Shape;138;p18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042153" y="631613"/>
            <a:ext cx="2567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엔티티의 </a:t>
            </a:r>
            <a:r>
              <a:rPr lang="en-US" altLang="ko-KR" sz="2000" i="0" dirty="0">
                <a:solidFill>
                  <a:schemeClr val="bg1"/>
                </a:solidFill>
                <a:effectLst/>
                <a:latin typeface="Inter"/>
              </a:rPr>
              <a:t>4</a:t>
            </a:r>
            <a:r>
              <a:rPr lang="ko-KR" altLang="en-US" sz="2000" i="0" dirty="0">
                <a:solidFill>
                  <a:schemeClr val="bg1"/>
                </a:solidFill>
                <a:effectLst/>
                <a:latin typeface="Inter"/>
              </a:rPr>
              <a:t>가지 상태</a:t>
            </a:r>
            <a:endParaRPr lang="en" altLang="ko-Kore-KR" sz="2000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C8FD-1514-3E68-D424-F9AC5FD96B1C}"/>
              </a:ext>
            </a:extLst>
          </p:cNvPr>
          <p:cNvSpPr txBox="1"/>
          <p:nvPr/>
        </p:nvSpPr>
        <p:spPr>
          <a:xfrm>
            <a:off x="503592" y="2171452"/>
            <a:ext cx="89803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lang="ko-KR" altLang="en-US" sz="2400" b="1" i="0" dirty="0" err="1">
                <a:solidFill>
                  <a:srgbClr val="374151"/>
                </a:solidFill>
                <a:effectLst/>
                <a:latin typeface="Inter"/>
              </a:rPr>
              <a:t>비영속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" altLang="ko-Kore-KR" sz="2400" b="0" i="0" dirty="0">
                <a:solidFill>
                  <a:srgbClr val="374151"/>
                </a:solidFill>
                <a:effectLst/>
                <a:latin typeface="Inter"/>
              </a:rPr>
              <a:t>new/transient):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영속성 컨텍스트와 전혀 관계가 없는 상태</a:t>
            </a:r>
            <a:endParaRPr lang="en-US" altLang="ko-KR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lang="ko-KR" altLang="en-US" sz="2400" b="1" i="0" dirty="0">
                <a:solidFill>
                  <a:srgbClr val="374151"/>
                </a:solidFill>
                <a:effectLst/>
                <a:latin typeface="Inter"/>
              </a:rPr>
              <a:t>영속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" altLang="ko-Kore-KR" sz="2400" b="0" i="0" dirty="0">
                <a:solidFill>
                  <a:srgbClr val="374151"/>
                </a:solidFill>
                <a:effectLst/>
                <a:latin typeface="Inter"/>
              </a:rPr>
              <a:t>managed):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영속성 컨텍스트에 저장된 상태</a:t>
            </a:r>
            <a:endParaRPr lang="en-US" altLang="ko-KR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/>
            <a:endParaRPr lang="en-US" altLang="ko-KR" sz="2400" dirty="0">
              <a:solidFill>
                <a:srgbClr val="374151"/>
              </a:solidFill>
              <a:latin typeface="Inter"/>
            </a:endParaRPr>
          </a:p>
          <a:p>
            <a:pPr algn="l"/>
            <a:endParaRPr lang="ko-KR" altLang="en-US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lang="ko-KR" altLang="en-US" sz="2400" b="1" i="0" dirty="0" err="1">
                <a:solidFill>
                  <a:srgbClr val="374151"/>
                </a:solidFill>
                <a:effectLst/>
                <a:latin typeface="Inter"/>
              </a:rPr>
              <a:t>준영속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" altLang="ko-Kore-KR" sz="2400" b="0" i="0" dirty="0">
                <a:solidFill>
                  <a:srgbClr val="374151"/>
                </a:solidFill>
                <a:effectLst/>
                <a:latin typeface="Inter"/>
              </a:rPr>
              <a:t>detached):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영속성 컨텍스트에 저장되었다가 분리된 상태</a:t>
            </a:r>
            <a:endParaRPr lang="en-US" altLang="ko-KR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37415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 </a:t>
            </a:r>
            <a:r>
              <a:rPr lang="ko-KR" altLang="en-US" sz="2400" b="1" i="0" dirty="0">
                <a:solidFill>
                  <a:srgbClr val="374151"/>
                </a:solidFill>
                <a:effectLst/>
                <a:latin typeface="Inter"/>
              </a:rPr>
              <a:t>삭제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Inter"/>
              </a:rPr>
              <a:t>(</a:t>
            </a:r>
            <a:r>
              <a:rPr lang="en" altLang="ko-Kore-KR" sz="2400" b="0" i="0" dirty="0">
                <a:solidFill>
                  <a:srgbClr val="374151"/>
                </a:solidFill>
                <a:effectLst/>
                <a:latin typeface="Inter"/>
              </a:rPr>
              <a:t>removed):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Inter"/>
              </a:rPr>
              <a:t>삭제된 상태</a:t>
            </a:r>
          </a:p>
        </p:txBody>
      </p:sp>
    </p:spTree>
    <p:extLst>
      <p:ext uri="{BB962C8B-B14F-4D97-AF65-F5344CB8AC3E}">
        <p14:creationId xmlns:p14="http://schemas.microsoft.com/office/powerpoint/2010/main" val="17504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415</Words>
  <Application>Microsoft Macintosh PowerPoint</Application>
  <PresentationFormat>와이드스크린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Apple SD Gothic Neo</vt:lpstr>
      <vt:lpstr>Inter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안현엽</cp:lastModifiedBy>
  <cp:revision>7</cp:revision>
  <dcterms:modified xsi:type="dcterms:W3CDTF">2022-11-17T05:02:40Z</dcterms:modified>
</cp:coreProperties>
</file>