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59" r:id="rId5"/>
    <p:sldId id="276" r:id="rId6"/>
    <p:sldId id="261" r:id="rId7"/>
    <p:sldId id="269" r:id="rId8"/>
    <p:sldId id="279" r:id="rId9"/>
    <p:sldId id="270" r:id="rId10"/>
    <p:sldId id="271" r:id="rId11"/>
    <p:sldId id="280" r:id="rId12"/>
    <p:sldId id="283" r:id="rId13"/>
    <p:sldId id="282" r:id="rId14"/>
    <p:sldId id="281" r:id="rId15"/>
    <p:sldId id="286" r:id="rId16"/>
    <p:sldId id="287" r:id="rId17"/>
    <p:sldId id="284" r:id="rId18"/>
    <p:sldId id="285" r:id="rId19"/>
    <p:sldId id="294" r:id="rId20"/>
    <p:sldId id="288" r:id="rId21"/>
    <p:sldId id="265" r:id="rId22"/>
    <p:sldId id="278" r:id="rId23"/>
    <p:sldId id="289" r:id="rId24"/>
    <p:sldId id="292" r:id="rId25"/>
    <p:sldId id="290" r:id="rId26"/>
    <p:sldId id="293" r:id="rId27"/>
    <p:sldId id="26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372"/>
    <a:srgbClr val="3D78D2"/>
    <a:srgbClr val="BDC4B2"/>
    <a:srgbClr val="071843"/>
    <a:srgbClr val="002776"/>
    <a:srgbClr val="DD570D"/>
    <a:srgbClr val="C44E0C"/>
    <a:srgbClr val="E56711"/>
    <a:srgbClr val="E6E6E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20" autoAdjust="0"/>
    <p:restoredTop sz="94660"/>
  </p:normalViewPr>
  <p:slideViewPr>
    <p:cSldViewPr snapToGrid="0">
      <p:cViewPr>
        <p:scale>
          <a:sx n="42" d="100"/>
          <a:sy n="42" d="100"/>
        </p:scale>
        <p:origin x="6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4596-8088-0803-9A6A-51E85561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EBB98-2E1C-3A44-A41D-81F33009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0040F-BFC5-710E-1B00-BEA2CA68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6186A-5D7E-15F0-BEDC-7496D7BC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802C3-9B8D-D30E-7DBA-3CC404EA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E6657-29A4-57F1-7D34-72FC7191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FC8E2A-EC83-D74B-7AC9-8A7A1B06D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79231-72E8-BDB7-D07C-2DEDFF64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DBEA7-63AA-FC89-6B06-355C8AFD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E6FE6-A3F9-CCDC-1011-BD25C2D9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9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D1188C-3E28-6FE6-02DA-04CC898E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4C78B-977C-CF0E-1CC7-8EB87ECB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480FE-C988-7BED-3633-0C2A76F8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1A9FC-F2AF-8E7A-749B-34FC93BF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AD91A-C16F-F89F-FE14-07330848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8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45E-5F67-540F-47C7-D1872C3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365E-A80D-A141-42BF-A5AB8397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D2F71-D8E3-A3F2-15DE-672C3E20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D91F-68AE-2279-B835-070ED89E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9A7FA-2719-98BE-7858-F78A6640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71ED5-8F76-3F77-79F0-6FA6CEC7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1E17D-9E52-E6B4-1161-40C3DF70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38FE8-6377-113A-EDA1-AE297D23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50EF9-F7E5-E822-C6EB-76AE554A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802DF-73DF-4BB7-0530-EB50EE0F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9512E-3ECD-0224-FDD6-AF967BCF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FFEDE-52AD-02E4-6D23-BE573B754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EC1F5-9AF3-0CB2-3CE9-01C88C54D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A63B0-7781-BBBB-5F83-5DA4B99E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FBDA3-499B-F8BA-2C15-5C897B6F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5351-11A1-996D-6D6F-D000ECB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4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54261-F6D8-1277-1067-7306E628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DAC55-A6B8-A53C-1201-F4EECE45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E6D20-D112-8240-E3D7-58A84472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538C1-3843-FF5E-4652-B1CE7111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855DE1-3AC6-1DA5-468B-57CB2C4BA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3B6F6-E74B-EC0B-57C7-5DD1E0C8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5148FF-C524-94F5-82B3-BF5D7726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62674E-8545-BB9E-72F4-B192CEAD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FBD95-B579-2A75-FD5C-7F6E4C23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CBE50-6217-2518-E2D2-94E09C18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A62BD1-5447-44D7-90FC-B536CBB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CD599-D2CC-655E-B71C-E48BCFA6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4CACF-67AA-3415-9A69-CAC65227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0B89DC-4A71-0065-3088-B5F03954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0F18E0-5E1A-FDD9-6028-5B2D9280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B3CF-1408-6AFE-1C66-1716B41F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20DA4-BE65-A4F6-EA12-71512C39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2F183-AA07-2FC4-66F7-112885125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AB041-E28A-1031-53BF-86D74EE8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ACD18-D55D-8FFC-63B9-222770D0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159E1-4BEE-5781-D0AA-771F4EA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99DDE-E109-C4BE-3463-DCC877EE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E93934-2D6E-1670-772E-47072D6A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33F01-FF05-FEC9-B8FE-CF1BA5B7E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FF0F6-55F7-40AD-521B-60AAD843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07B3E-6673-22BF-E63C-E3FD2AA0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0DA4F-ABDB-2653-9C5F-E513580B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9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D014E-8AC1-FB25-2B0F-525D0750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AE178-6A0F-591C-FA61-2AAD825D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F6D36-BE3F-9A6D-4FE6-1CF9231CA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022A-070D-419E-BF18-D9319F4F84C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32A75-8501-48A8-FC6B-BD7B89DD3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41A69-6F38-E0E4-BD67-21E7756AF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2FEB-0FA2-4E06-9396-08AC7EA0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17C71C-B43A-3E5D-9187-BB157C0CE1C1}"/>
              </a:ext>
            </a:extLst>
          </p:cNvPr>
          <p:cNvSpPr txBox="1"/>
          <p:nvPr/>
        </p:nvSpPr>
        <p:spPr>
          <a:xfrm>
            <a:off x="876299" y="1490008"/>
            <a:ext cx="9690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Chap4.</a:t>
            </a:r>
            <a:r>
              <a:rPr lang="en-US" altLang="ko-KR" sz="6000" b="1" dirty="0">
                <a:solidFill>
                  <a:srgbClr val="DD570D"/>
                </a:solidFill>
              </a:rPr>
              <a:t> </a:t>
            </a:r>
          </a:p>
          <a:p>
            <a:r>
              <a:rPr lang="en-US" altLang="ko-KR" sz="6000" b="1" dirty="0">
                <a:solidFill>
                  <a:srgbClr val="002776"/>
                </a:solidFill>
              </a:rPr>
              <a:t>Training Models</a:t>
            </a:r>
            <a:endParaRPr lang="ko-KR" altLang="en-US" sz="6000" b="1" dirty="0">
              <a:solidFill>
                <a:srgbClr val="00277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AFF96-51A3-47E1-B621-19D8830E3399}"/>
              </a:ext>
            </a:extLst>
          </p:cNvPr>
          <p:cNvSpPr txBox="1"/>
          <p:nvPr/>
        </p:nvSpPr>
        <p:spPr>
          <a:xfrm>
            <a:off x="8873068" y="5075604"/>
            <a:ext cx="284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study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1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705F30-3B07-537B-A227-A057CB5CF8C1}"/>
              </a:ext>
            </a:extLst>
          </p:cNvPr>
          <p:cNvSpPr/>
          <p:nvPr/>
        </p:nvSpPr>
        <p:spPr>
          <a:xfrm>
            <a:off x="2062192" y="2548872"/>
            <a:ext cx="2509808" cy="1888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D553BD-E613-CD8E-0209-A44EDBC17194}"/>
              </a:ext>
            </a:extLst>
          </p:cNvPr>
          <p:cNvSpPr/>
          <p:nvPr/>
        </p:nvSpPr>
        <p:spPr>
          <a:xfrm>
            <a:off x="1247866" y="3054595"/>
            <a:ext cx="4103067" cy="1888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EC6D88-3A53-6FD2-F8F5-27C8270344B7}"/>
              </a:ext>
            </a:extLst>
          </p:cNvPr>
          <p:cNvGrpSpPr/>
          <p:nvPr/>
        </p:nvGrpSpPr>
        <p:grpSpPr>
          <a:xfrm>
            <a:off x="345376" y="2137589"/>
            <a:ext cx="6190891" cy="3843854"/>
            <a:chOff x="9841" y="2157384"/>
            <a:chExt cx="6709533" cy="38438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35946-2758-23FA-4C65-8B316629B032}"/>
                </a:ext>
              </a:extLst>
            </p:cNvPr>
            <p:cNvSpPr txBox="1"/>
            <p:nvPr/>
          </p:nvSpPr>
          <p:spPr>
            <a:xfrm>
              <a:off x="855736" y="2157384"/>
              <a:ext cx="4707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err="1"/>
                <a:t>경사하강법</a:t>
              </a:r>
              <a:r>
                <a:rPr lang="ko-KR" altLang="en-US" sz="3600" b="1" dirty="0"/>
                <a:t> </a:t>
              </a:r>
              <a:endParaRPr lang="en-US" altLang="ko-KR" sz="3600" b="1" dirty="0"/>
            </a:p>
            <a:p>
              <a:pPr algn="ctr"/>
              <a:r>
                <a:rPr lang="en-US" altLang="ko-KR" sz="3600" b="1" dirty="0"/>
                <a:t>(Gradient Descent)</a:t>
              </a:r>
              <a:endParaRPr lang="ko-KR" altLang="en-US" sz="36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7C4510-8EF5-E0F7-BE76-76EEAA34352D}"/>
                </a:ext>
              </a:extLst>
            </p:cNvPr>
            <p:cNvSpPr txBox="1"/>
            <p:nvPr/>
          </p:nvSpPr>
          <p:spPr>
            <a:xfrm>
              <a:off x="9841" y="3754469"/>
              <a:ext cx="67095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 dirty="0"/>
                <a:t>가장 일반적인 최적화 알고리즘</a:t>
              </a:r>
              <a:endParaRPr lang="en-US" altLang="ko-KR" sz="2800" dirty="0"/>
            </a:p>
            <a:p>
              <a:endParaRPr lang="en-US" altLang="ko-KR" sz="2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 dirty="0"/>
                <a:t>비용함수를 최소화하는 방향으로 </a:t>
              </a:r>
              <a:r>
                <a:rPr lang="en-US" altLang="ko-KR" sz="2800" dirty="0"/>
                <a:t>parameter</a:t>
              </a:r>
              <a:r>
                <a:rPr lang="ko-KR" altLang="en-US" sz="2800" dirty="0"/>
                <a:t>를 반복 수정하는 방법</a:t>
              </a:r>
              <a:endParaRPr lang="en-US" altLang="ko-KR" sz="2800" dirty="0"/>
            </a:p>
            <a:p>
              <a:endParaRPr lang="ko-KR" altLang="en-US" sz="2800" dirty="0"/>
            </a:p>
          </p:txBody>
        </p:sp>
      </p:grpSp>
      <p:pic>
        <p:nvPicPr>
          <p:cNvPr id="4098" name="Picture 2" descr="Gradient Descent">
            <a:extLst>
              <a:ext uri="{FF2B5EF4-FFF2-40B4-BE49-F238E27FC236}">
                <a16:creationId xmlns:a16="http://schemas.microsoft.com/office/drawing/2014/main" id="{B88FF874-8C86-9A1B-AF75-84E1AB22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5" y="1676527"/>
            <a:ext cx="5036755" cy="41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0CBB94-5C81-BB1A-2E8C-9E5F188D8634}"/>
              </a:ext>
            </a:extLst>
          </p:cNvPr>
          <p:cNvSpPr/>
          <p:nvPr/>
        </p:nvSpPr>
        <p:spPr>
          <a:xfrm>
            <a:off x="596128" y="1597056"/>
            <a:ext cx="2172332" cy="1888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7C4510-8EF5-E0F7-BE76-76EEAA34352D}"/>
              </a:ext>
            </a:extLst>
          </p:cNvPr>
          <p:cNvSpPr txBox="1"/>
          <p:nvPr/>
        </p:nvSpPr>
        <p:spPr>
          <a:xfrm>
            <a:off x="558800" y="1308884"/>
            <a:ext cx="2834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learning rate </a:t>
            </a:r>
          </a:p>
        </p:txBody>
      </p:sp>
      <p:pic>
        <p:nvPicPr>
          <p:cNvPr id="10242" name="Picture 2" descr="Gradient Descent step1">
            <a:extLst>
              <a:ext uri="{FF2B5EF4-FFF2-40B4-BE49-F238E27FC236}">
                <a16:creationId xmlns:a16="http://schemas.microsoft.com/office/drawing/2014/main" id="{EA211AED-E52F-E08D-9B21-93F4AEB9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855277"/>
            <a:ext cx="52800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Gradient Descent step2">
            <a:extLst>
              <a:ext uri="{FF2B5EF4-FFF2-40B4-BE49-F238E27FC236}">
                <a16:creationId xmlns:a16="http://schemas.microsoft.com/office/drawing/2014/main" id="{9650C0AF-77B0-D527-AB66-9F2D5DFC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855276"/>
            <a:ext cx="5280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AA5BF-3129-9F1B-01A2-F1D7B5BCE1BB}"/>
              </a:ext>
            </a:extLst>
          </p:cNvPr>
          <p:cNvSpPr txBox="1"/>
          <p:nvPr/>
        </p:nvSpPr>
        <p:spPr>
          <a:xfrm>
            <a:off x="558800" y="2020483"/>
            <a:ext cx="9425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: step</a:t>
            </a:r>
            <a:r>
              <a:rPr lang="ko-KR" altLang="en-US" sz="2600" dirty="0"/>
              <a:t>의 크기를 결정하는 </a:t>
            </a:r>
            <a:r>
              <a:rPr lang="en-US" altLang="ko-KR" sz="2600" dirty="0"/>
              <a:t>hyperparameter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2757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주의점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Gradient Descent의 문제">
            <a:extLst>
              <a:ext uri="{FF2B5EF4-FFF2-40B4-BE49-F238E27FC236}">
                <a16:creationId xmlns:a16="http://schemas.microsoft.com/office/drawing/2014/main" id="{EF6CC455-3AB7-351E-4A01-95EB20D4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70" y="2175695"/>
            <a:ext cx="7898901" cy="411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D1CA3-D4F2-17D9-A34B-E573918B0157}"/>
              </a:ext>
            </a:extLst>
          </p:cNvPr>
          <p:cNvSpPr txBox="1"/>
          <p:nvPr/>
        </p:nvSpPr>
        <p:spPr>
          <a:xfrm>
            <a:off x="555551" y="1374292"/>
            <a:ext cx="481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Cost function</a:t>
            </a:r>
            <a:r>
              <a:rPr lang="ko-KR" altLang="en-US" sz="2800" dirty="0"/>
              <a:t>의 개형</a:t>
            </a:r>
          </a:p>
        </p:txBody>
      </p:sp>
    </p:spTree>
    <p:extLst>
      <p:ext uri="{BB962C8B-B14F-4D97-AF65-F5344CB8AC3E}">
        <p14:creationId xmlns:p14="http://schemas.microsoft.com/office/powerpoint/2010/main" val="232749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주의점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7C4510-8EF5-E0F7-BE76-76EEAA34352D}"/>
              </a:ext>
            </a:extLst>
          </p:cNvPr>
          <p:cNvSpPr txBox="1"/>
          <p:nvPr/>
        </p:nvSpPr>
        <p:spPr>
          <a:xfrm>
            <a:off x="555551" y="1374292"/>
            <a:ext cx="197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scale</a:t>
            </a:r>
            <a:endParaRPr lang="ko-KR" altLang="en-US" sz="2800" dirty="0"/>
          </a:p>
        </p:txBody>
      </p:sp>
      <p:pic>
        <p:nvPicPr>
          <p:cNvPr id="12296" name="Picture 8" descr="sclae을 하기 전 후">
            <a:extLst>
              <a:ext uri="{FF2B5EF4-FFF2-40B4-BE49-F238E27FC236}">
                <a16:creationId xmlns:a16="http://schemas.microsoft.com/office/drawing/2014/main" id="{C25FB7A3-5EA6-52A5-A880-665CCA0F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89" y="2617849"/>
            <a:ext cx="8716019" cy="315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4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66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72920C-BEA1-32BF-B729-CA46C482E490}"/>
              </a:ext>
            </a:extLst>
          </p:cNvPr>
          <p:cNvGrpSpPr/>
          <p:nvPr/>
        </p:nvGrpSpPr>
        <p:grpSpPr>
          <a:xfrm>
            <a:off x="462496" y="1419003"/>
            <a:ext cx="11500125" cy="1200329"/>
            <a:chOff x="501375" y="1905676"/>
            <a:chExt cx="11500125" cy="120032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68B86F6-50A8-27A5-A44D-9D5637A9719B}"/>
                </a:ext>
              </a:extLst>
            </p:cNvPr>
            <p:cNvSpPr/>
            <p:nvPr/>
          </p:nvSpPr>
          <p:spPr>
            <a:xfrm>
              <a:off x="617934" y="2821196"/>
              <a:ext cx="4083039" cy="18888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728C023-2741-7776-4123-31B991976BF6}"/>
                </a:ext>
              </a:extLst>
            </p:cNvPr>
            <p:cNvSpPr/>
            <p:nvPr/>
          </p:nvSpPr>
          <p:spPr>
            <a:xfrm>
              <a:off x="1993773" y="2243104"/>
              <a:ext cx="1411200" cy="18874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7C4510-8EF5-E0F7-BE76-76EEAA34352D}"/>
                </a:ext>
              </a:extLst>
            </p:cNvPr>
            <p:cNvSpPr txBox="1"/>
            <p:nvPr/>
          </p:nvSpPr>
          <p:spPr>
            <a:xfrm>
              <a:off x="5092700" y="2193318"/>
              <a:ext cx="6908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0" dirty="0">
                  <a:solidFill>
                    <a:srgbClr val="111827"/>
                  </a:solidFill>
                  <a:effectLst/>
                </a:rPr>
                <a:t>전체 데이터를 하나의 </a:t>
              </a:r>
              <a:r>
                <a:rPr lang="en-US" altLang="ko-KR" sz="2500" b="0" dirty="0">
                  <a:solidFill>
                    <a:srgbClr val="111827"/>
                  </a:solidFill>
                  <a:effectLst/>
                </a:rPr>
                <a:t>batch</a:t>
              </a:r>
              <a:r>
                <a:rPr lang="ko-KR" altLang="en-US" sz="2500" b="0" dirty="0">
                  <a:solidFill>
                    <a:srgbClr val="111827"/>
                  </a:solidFill>
                  <a:effectLst/>
                </a:rPr>
                <a:t>로 묶어 학습</a:t>
              </a:r>
              <a:endParaRPr lang="ko-KR" altLang="en-US" sz="25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AC57DA-2C44-62CE-13C3-8894DE53B133}"/>
                </a:ext>
              </a:extLst>
            </p:cNvPr>
            <p:cNvSpPr txBox="1"/>
            <p:nvPr/>
          </p:nvSpPr>
          <p:spPr>
            <a:xfrm>
              <a:off x="501375" y="1905676"/>
              <a:ext cx="4343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Batch </a:t>
              </a:r>
            </a:p>
            <a:p>
              <a:pPr algn="ctr"/>
              <a:r>
                <a:rPr lang="en-US" altLang="ko-KR" sz="3600" b="1" dirty="0"/>
                <a:t>Gradient Descent</a:t>
              </a:r>
              <a:endParaRPr lang="ko-KR" altLang="en-US" sz="36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E95B636-44C0-E0F9-7625-3CAF57D7C9C4}"/>
              </a:ext>
            </a:extLst>
          </p:cNvPr>
          <p:cNvGrpSpPr/>
          <p:nvPr/>
        </p:nvGrpSpPr>
        <p:grpSpPr>
          <a:xfrm>
            <a:off x="462496" y="3185202"/>
            <a:ext cx="11500125" cy="1200329"/>
            <a:chOff x="501375" y="4375167"/>
            <a:chExt cx="11500125" cy="12003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B605DBA-4DE8-867E-7BB6-85220DA77F5E}"/>
                </a:ext>
              </a:extLst>
            </p:cNvPr>
            <p:cNvSpPr/>
            <p:nvPr/>
          </p:nvSpPr>
          <p:spPr>
            <a:xfrm>
              <a:off x="1460973" y="4729536"/>
              <a:ext cx="2426400" cy="18888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E574391-4F9B-5AA1-3A5B-DBC9D5683202}"/>
                </a:ext>
              </a:extLst>
            </p:cNvPr>
            <p:cNvSpPr/>
            <p:nvPr/>
          </p:nvSpPr>
          <p:spPr>
            <a:xfrm>
              <a:off x="563254" y="5290687"/>
              <a:ext cx="4219642" cy="18888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0A1EEA-41DD-072B-6BC7-F085AE283252}"/>
                </a:ext>
              </a:extLst>
            </p:cNvPr>
            <p:cNvSpPr txBox="1"/>
            <p:nvPr/>
          </p:nvSpPr>
          <p:spPr>
            <a:xfrm>
              <a:off x="501375" y="4375167"/>
              <a:ext cx="4343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Stochastic </a:t>
              </a:r>
            </a:p>
            <a:p>
              <a:pPr algn="ctr"/>
              <a:r>
                <a:rPr lang="en-US" altLang="ko-KR" sz="3600" b="1" dirty="0"/>
                <a:t>Gradient Descent</a:t>
              </a:r>
              <a:endParaRPr lang="ko-KR" altLang="en-US" sz="3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0D6544-431A-3FC8-632C-F84B98F5EA2D}"/>
                </a:ext>
              </a:extLst>
            </p:cNvPr>
            <p:cNvSpPr txBox="1"/>
            <p:nvPr/>
          </p:nvSpPr>
          <p:spPr>
            <a:xfrm>
              <a:off x="5092700" y="4529055"/>
              <a:ext cx="690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0" dirty="0">
                  <a:solidFill>
                    <a:srgbClr val="111827"/>
                  </a:solidFill>
                  <a:effectLst/>
                </a:rPr>
                <a:t>매 </a:t>
              </a:r>
              <a:r>
                <a:rPr lang="en-US" altLang="ko-KR" sz="2500" b="0" dirty="0">
                  <a:solidFill>
                    <a:srgbClr val="111827"/>
                  </a:solidFill>
                  <a:effectLst/>
                </a:rPr>
                <a:t>step</a:t>
              </a:r>
              <a:r>
                <a:rPr lang="ko-KR" altLang="en-US" sz="2500" b="0" dirty="0">
                  <a:solidFill>
                    <a:srgbClr val="111827"/>
                  </a:solidFill>
                  <a:effectLst/>
                </a:rPr>
                <a:t>에서 한 개의 샘플을 무작위 선택하고</a:t>
              </a:r>
              <a:r>
                <a:rPr lang="en-US" altLang="ko-KR" sz="2500" b="0" dirty="0">
                  <a:solidFill>
                    <a:srgbClr val="111827"/>
                  </a:solidFill>
                  <a:effectLst/>
                </a:rPr>
                <a:t>, </a:t>
              </a:r>
            </a:p>
            <a:p>
              <a:r>
                <a:rPr lang="ko-KR" altLang="en-US" sz="2500" b="0" dirty="0">
                  <a:solidFill>
                    <a:srgbClr val="111827"/>
                  </a:solidFill>
                  <a:effectLst/>
                </a:rPr>
                <a:t>그 하나의 샘플에 대한 </a:t>
              </a:r>
              <a:r>
                <a:rPr lang="en-US" altLang="ko-KR" sz="2500" b="0" dirty="0">
                  <a:solidFill>
                    <a:srgbClr val="111827"/>
                  </a:solidFill>
                  <a:effectLst/>
                </a:rPr>
                <a:t>GD</a:t>
              </a:r>
              <a:r>
                <a:rPr lang="ko-KR" altLang="en-US" sz="2500" b="0" dirty="0">
                  <a:solidFill>
                    <a:srgbClr val="111827"/>
                  </a:solidFill>
                  <a:effectLst/>
                </a:rPr>
                <a:t>를 계산하는 방법</a:t>
              </a:r>
              <a:endParaRPr lang="ko-KR" altLang="en-US" sz="25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E1C3311-9F9D-5322-CAD8-509B7ECE429F}"/>
              </a:ext>
            </a:extLst>
          </p:cNvPr>
          <p:cNvGrpSpPr/>
          <p:nvPr/>
        </p:nvGrpSpPr>
        <p:grpSpPr>
          <a:xfrm>
            <a:off x="501375" y="4951401"/>
            <a:ext cx="11500125" cy="1200329"/>
            <a:chOff x="691875" y="6368378"/>
            <a:chExt cx="11500125" cy="120032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CEBFD0F-B913-7113-3997-0324173C6E18}"/>
                </a:ext>
              </a:extLst>
            </p:cNvPr>
            <p:cNvSpPr/>
            <p:nvPr/>
          </p:nvSpPr>
          <p:spPr>
            <a:xfrm>
              <a:off x="1651473" y="6722747"/>
              <a:ext cx="2426400" cy="18888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BFE8BB0-15E9-49FF-15A6-66949E0EB268}"/>
                </a:ext>
              </a:extLst>
            </p:cNvPr>
            <p:cNvSpPr/>
            <p:nvPr/>
          </p:nvSpPr>
          <p:spPr>
            <a:xfrm>
              <a:off x="753754" y="7283898"/>
              <a:ext cx="4219642" cy="18888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9436F7-4BA8-B84E-0502-76F30841C876}"/>
                </a:ext>
              </a:extLst>
            </p:cNvPr>
            <p:cNvSpPr txBox="1"/>
            <p:nvPr/>
          </p:nvSpPr>
          <p:spPr>
            <a:xfrm>
              <a:off x="691875" y="6368378"/>
              <a:ext cx="4343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Mini-batch </a:t>
              </a:r>
            </a:p>
            <a:p>
              <a:pPr algn="ctr"/>
              <a:r>
                <a:rPr lang="en-US" altLang="ko-KR" sz="3600" b="1" dirty="0"/>
                <a:t>Gradient Descent</a:t>
              </a:r>
              <a:endParaRPr lang="ko-KR" altLang="en-US" sz="3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B8B6B4-162F-C568-4064-DDE61C87F789}"/>
                </a:ext>
              </a:extLst>
            </p:cNvPr>
            <p:cNvSpPr txBox="1"/>
            <p:nvPr/>
          </p:nvSpPr>
          <p:spPr>
            <a:xfrm>
              <a:off x="5283200" y="6522266"/>
              <a:ext cx="690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rgbClr val="111827"/>
                  </a:solidFill>
                  <a:effectLst/>
                </a:rPr>
                <a:t>임의의 작은 샘플 세트</a:t>
              </a:r>
              <a:r>
                <a:rPr lang="en-US" altLang="ko-KR" sz="2500" dirty="0">
                  <a:solidFill>
                    <a:srgbClr val="111827"/>
                  </a:solidFill>
                  <a:effectLst/>
                </a:rPr>
                <a:t>(mini-batch)</a:t>
              </a:r>
              <a:r>
                <a:rPr lang="ko-KR" altLang="en-US" sz="2500" dirty="0">
                  <a:solidFill>
                    <a:srgbClr val="111827"/>
                  </a:solidFill>
                  <a:effectLst/>
                </a:rPr>
                <a:t>에 대해 </a:t>
              </a:r>
              <a:endParaRPr lang="en-US" altLang="ko-KR" sz="2500" dirty="0">
                <a:solidFill>
                  <a:srgbClr val="111827"/>
                </a:solidFill>
                <a:effectLst/>
              </a:endParaRPr>
            </a:p>
            <a:p>
              <a:r>
                <a:rPr lang="en-US" altLang="ko-KR" sz="2500" dirty="0">
                  <a:solidFill>
                    <a:srgbClr val="111827"/>
                  </a:solidFill>
                  <a:effectLst/>
                </a:rPr>
                <a:t>GD</a:t>
              </a:r>
              <a:r>
                <a:rPr lang="ko-KR" altLang="en-US" sz="2500" dirty="0">
                  <a:solidFill>
                    <a:srgbClr val="111827"/>
                  </a:solidFill>
                  <a:effectLst/>
                </a:rPr>
                <a:t>를</a:t>
              </a:r>
              <a:r>
                <a:rPr lang="en-US" altLang="ko-KR" sz="2500" dirty="0">
                  <a:solidFill>
                    <a:srgbClr val="111827"/>
                  </a:solidFill>
                  <a:effectLst/>
                </a:rPr>
                <a:t> </a:t>
              </a:r>
              <a:r>
                <a:rPr lang="ko-KR" altLang="en-US" sz="2500" dirty="0">
                  <a:solidFill>
                    <a:srgbClr val="111827"/>
                  </a:solidFill>
                  <a:effectLst/>
                </a:rPr>
                <a:t>계산하는 방법</a:t>
              </a:r>
              <a:endParaRPr lang="ko-KR" alt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43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Polynomial Regression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nonlinear and noisy dataset">
            <a:extLst>
              <a:ext uri="{FF2B5EF4-FFF2-40B4-BE49-F238E27FC236}">
                <a16:creationId xmlns:a16="http://schemas.microsoft.com/office/drawing/2014/main" id="{E20E19DD-D834-767B-B706-8634E415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0" y="2387600"/>
            <a:ext cx="5432968" cy="30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D93232-A9E0-82DE-CD38-5DE9AD239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92" y="2247812"/>
            <a:ext cx="5395428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7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66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과대적합인지 확인하는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7D97EB-3B89-9666-41A2-551DED8D8036}"/>
              </a:ext>
            </a:extLst>
          </p:cNvPr>
          <p:cNvSpPr txBox="1"/>
          <p:nvPr/>
        </p:nvSpPr>
        <p:spPr>
          <a:xfrm>
            <a:off x="842435" y="1849220"/>
            <a:ext cx="55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(1) Cross-validation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B85D8-5F6F-5EB5-8FB6-0C01E0EC7C64}"/>
              </a:ext>
            </a:extLst>
          </p:cNvPr>
          <p:cNvSpPr txBox="1"/>
          <p:nvPr/>
        </p:nvSpPr>
        <p:spPr>
          <a:xfrm>
            <a:off x="6657218" y="1849219"/>
            <a:ext cx="55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(2) Learning curve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76FBCC-AE28-D05E-BB3B-54248BC5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21" y="3114489"/>
            <a:ext cx="5410669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66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과대적합 줄이기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F055C8-9AEE-D0BE-DA3A-D584DAAE5ECD}"/>
              </a:ext>
            </a:extLst>
          </p:cNvPr>
          <p:cNvSpPr txBox="1"/>
          <p:nvPr/>
        </p:nvSpPr>
        <p:spPr>
          <a:xfrm>
            <a:off x="1895021" y="2351782"/>
            <a:ext cx="345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Polynomial </a:t>
            </a:r>
          </a:p>
          <a:p>
            <a:pPr algn="ctr"/>
            <a:r>
              <a:rPr lang="en-US" altLang="ko-KR" sz="3200" dirty="0"/>
              <a:t>regression</a:t>
            </a:r>
            <a:endParaRPr lang="ko-KR" altLang="en-US" sz="32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EDDBB52-C653-FE40-5C09-FC7A559E2828}"/>
              </a:ext>
            </a:extLst>
          </p:cNvPr>
          <p:cNvSpPr/>
          <p:nvPr/>
        </p:nvSpPr>
        <p:spPr>
          <a:xfrm>
            <a:off x="5640007" y="2602527"/>
            <a:ext cx="848179" cy="575727"/>
          </a:xfrm>
          <a:prstGeom prst="rightArrow">
            <a:avLst/>
          </a:prstGeom>
          <a:solidFill>
            <a:srgbClr val="244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48DAE-D049-02E3-7BD8-CED875386E23}"/>
              </a:ext>
            </a:extLst>
          </p:cNvPr>
          <p:cNvSpPr txBox="1"/>
          <p:nvPr/>
        </p:nvSpPr>
        <p:spPr>
          <a:xfrm>
            <a:off x="2012043" y="4162210"/>
            <a:ext cx="3138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Linear regression</a:t>
            </a:r>
            <a:endParaRPr lang="ko-KR" altLang="en-US" sz="32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201D20F-E508-6A95-65F6-002172AC6CF0}"/>
              </a:ext>
            </a:extLst>
          </p:cNvPr>
          <p:cNvSpPr/>
          <p:nvPr/>
        </p:nvSpPr>
        <p:spPr>
          <a:xfrm>
            <a:off x="5640007" y="4412955"/>
            <a:ext cx="848179" cy="575727"/>
          </a:xfrm>
          <a:prstGeom prst="rightArrow">
            <a:avLst/>
          </a:prstGeom>
          <a:solidFill>
            <a:srgbClr val="244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51723B-32CE-F2DB-F34B-A44561E2D5D7}"/>
              </a:ext>
            </a:extLst>
          </p:cNvPr>
          <p:cNvSpPr txBox="1"/>
          <p:nvPr/>
        </p:nvSpPr>
        <p:spPr>
          <a:xfrm>
            <a:off x="7148586" y="2617274"/>
            <a:ext cx="345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차수 줄이기</a:t>
            </a:r>
            <a:endParaRPr lang="ko-KR" altLang="en-US" sz="3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0987CA-39CB-AF93-070F-025A2D42C7C3}"/>
              </a:ext>
            </a:extLst>
          </p:cNvPr>
          <p:cNvGrpSpPr/>
          <p:nvPr/>
        </p:nvGrpSpPr>
        <p:grpSpPr>
          <a:xfrm>
            <a:off x="7080853" y="4162210"/>
            <a:ext cx="3138413" cy="1077218"/>
            <a:chOff x="6096000" y="3529871"/>
            <a:chExt cx="3138413" cy="107721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728C023-2741-7776-4123-31B991976BF6}"/>
                </a:ext>
              </a:extLst>
            </p:cNvPr>
            <p:cNvSpPr/>
            <p:nvPr/>
          </p:nvSpPr>
          <p:spPr>
            <a:xfrm>
              <a:off x="6096000" y="4345770"/>
              <a:ext cx="2966377" cy="18874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CEAD36-5879-BAB9-74C6-B8E9CEF1896F}"/>
                </a:ext>
              </a:extLst>
            </p:cNvPr>
            <p:cNvSpPr txBox="1"/>
            <p:nvPr/>
          </p:nvSpPr>
          <p:spPr>
            <a:xfrm>
              <a:off x="6096000" y="3529871"/>
              <a:ext cx="31384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가중치 제한 </a:t>
              </a:r>
              <a:endParaRPr lang="en-US" altLang="ko-KR" sz="3200" dirty="0"/>
            </a:p>
            <a:p>
              <a:r>
                <a:rPr lang="en-US" altLang="ko-KR" sz="3200" dirty="0"/>
                <a:t>(regularization)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98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3" y="220432"/>
            <a:ext cx="25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4B31BE-FF07-1302-5D6E-1CE69CF3E346}"/>
              </a:ext>
            </a:extLst>
          </p:cNvPr>
          <p:cNvGrpSpPr/>
          <p:nvPr/>
        </p:nvGrpSpPr>
        <p:grpSpPr>
          <a:xfrm>
            <a:off x="78385" y="2781831"/>
            <a:ext cx="4343401" cy="2015067"/>
            <a:chOff x="5174638" y="1585998"/>
            <a:chExt cx="4343401" cy="20150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478EA4-E24F-F294-44BB-52572A4498C0}"/>
                </a:ext>
              </a:extLst>
            </p:cNvPr>
            <p:cNvSpPr/>
            <p:nvPr/>
          </p:nvSpPr>
          <p:spPr>
            <a:xfrm>
              <a:off x="5782876" y="1585998"/>
              <a:ext cx="3126926" cy="2015067"/>
            </a:xfrm>
            <a:prstGeom prst="roundRect">
              <a:avLst/>
            </a:prstGeom>
            <a:solidFill>
              <a:srgbClr val="24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AC57DA-2C44-62CE-13C3-8894DE53B133}"/>
                </a:ext>
              </a:extLst>
            </p:cNvPr>
            <p:cNvSpPr txBox="1"/>
            <p:nvPr/>
          </p:nvSpPr>
          <p:spPr>
            <a:xfrm>
              <a:off x="5174638" y="1986597"/>
              <a:ext cx="4343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Ridge </a:t>
              </a:r>
            </a:p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Regression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8ED6B8-6E7B-B2CF-0922-7FD7EA2A85DD}"/>
              </a:ext>
            </a:extLst>
          </p:cNvPr>
          <p:cNvGrpSpPr/>
          <p:nvPr/>
        </p:nvGrpSpPr>
        <p:grpSpPr>
          <a:xfrm>
            <a:off x="3922935" y="2775059"/>
            <a:ext cx="4343401" cy="2015067"/>
            <a:chOff x="7088105" y="3973115"/>
            <a:chExt cx="4343401" cy="201506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CDD0EA4-89CE-48F5-B695-13221F767649}"/>
                </a:ext>
              </a:extLst>
            </p:cNvPr>
            <p:cNvSpPr/>
            <p:nvPr/>
          </p:nvSpPr>
          <p:spPr>
            <a:xfrm>
              <a:off x="7696343" y="3973115"/>
              <a:ext cx="3126926" cy="2015067"/>
            </a:xfrm>
            <a:prstGeom prst="roundRect">
              <a:avLst/>
            </a:prstGeom>
            <a:solidFill>
              <a:srgbClr val="24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42E839-383D-8FC8-179D-4AB410F981B3}"/>
                </a:ext>
              </a:extLst>
            </p:cNvPr>
            <p:cNvSpPr txBox="1"/>
            <p:nvPr/>
          </p:nvSpPr>
          <p:spPr>
            <a:xfrm>
              <a:off x="7088105" y="4316540"/>
              <a:ext cx="4343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Lasso</a:t>
              </a:r>
            </a:p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Regression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5CA866-0CC4-C60F-2161-7EA70A368675}"/>
              </a:ext>
            </a:extLst>
          </p:cNvPr>
          <p:cNvGrpSpPr/>
          <p:nvPr/>
        </p:nvGrpSpPr>
        <p:grpSpPr>
          <a:xfrm>
            <a:off x="7658099" y="2775059"/>
            <a:ext cx="4343401" cy="2015067"/>
            <a:chOff x="3803038" y="4160835"/>
            <a:chExt cx="4343401" cy="2015067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0048C4-7749-5B2B-149F-48F5E2AA0839}"/>
                </a:ext>
              </a:extLst>
            </p:cNvPr>
            <p:cNvSpPr/>
            <p:nvPr/>
          </p:nvSpPr>
          <p:spPr>
            <a:xfrm>
              <a:off x="4411276" y="4160835"/>
              <a:ext cx="3126926" cy="2015067"/>
            </a:xfrm>
            <a:prstGeom prst="roundRect">
              <a:avLst/>
            </a:prstGeom>
            <a:solidFill>
              <a:srgbClr val="24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BB5211-4F34-CD21-EB3A-F904CD59061E}"/>
                </a:ext>
              </a:extLst>
            </p:cNvPr>
            <p:cNvSpPr txBox="1"/>
            <p:nvPr/>
          </p:nvSpPr>
          <p:spPr>
            <a:xfrm>
              <a:off x="3803038" y="4552196"/>
              <a:ext cx="4343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Elastic </a:t>
              </a:r>
            </a:p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Net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39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375B17-906E-9CDE-0643-2D66D3710562}"/>
              </a:ext>
            </a:extLst>
          </p:cNvPr>
          <p:cNvSpPr txBox="1"/>
          <p:nvPr/>
        </p:nvSpPr>
        <p:spPr>
          <a:xfrm>
            <a:off x="322943" y="220432"/>
            <a:ext cx="25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D68AEC-037A-18B9-3837-8F54C0D6A90A}"/>
              </a:ext>
            </a:extLst>
          </p:cNvPr>
          <p:cNvGrpSpPr/>
          <p:nvPr/>
        </p:nvGrpSpPr>
        <p:grpSpPr>
          <a:xfrm>
            <a:off x="465277" y="1231468"/>
            <a:ext cx="5489692" cy="5116955"/>
            <a:chOff x="465277" y="870521"/>
            <a:chExt cx="5489692" cy="511695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D3303AE-715C-191C-F9C9-CBB1325FF8F0}"/>
                </a:ext>
              </a:extLst>
            </p:cNvPr>
            <p:cNvSpPr/>
            <p:nvPr/>
          </p:nvSpPr>
          <p:spPr>
            <a:xfrm>
              <a:off x="465277" y="2004201"/>
              <a:ext cx="5489692" cy="39832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4FAA66-CA20-F749-A518-3C07CA769A3B}"/>
                </a:ext>
              </a:extLst>
            </p:cNvPr>
            <p:cNvGrpSpPr/>
            <p:nvPr/>
          </p:nvGrpSpPr>
          <p:grpSpPr>
            <a:xfrm>
              <a:off x="1545425" y="870521"/>
              <a:ext cx="3349805" cy="1200329"/>
              <a:chOff x="729483" y="1446083"/>
              <a:chExt cx="3349805" cy="1200329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26DA0E8-F31F-4022-80D3-891912E94C0E}"/>
                  </a:ext>
                </a:extLst>
              </p:cNvPr>
              <p:cNvSpPr/>
              <p:nvPr/>
            </p:nvSpPr>
            <p:spPr>
              <a:xfrm>
                <a:off x="1141376" y="2388294"/>
                <a:ext cx="2528749" cy="18874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7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728C023-2741-7776-4123-31B991976BF6}"/>
                  </a:ext>
                </a:extLst>
              </p:cNvPr>
              <p:cNvSpPr/>
              <p:nvPr/>
            </p:nvSpPr>
            <p:spPr>
              <a:xfrm>
                <a:off x="1698786" y="1845519"/>
                <a:ext cx="1411200" cy="18874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7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AC57DA-2C44-62CE-13C3-8894DE53B133}"/>
                  </a:ext>
                </a:extLst>
              </p:cNvPr>
              <p:cNvSpPr txBox="1"/>
              <p:nvPr/>
            </p:nvSpPr>
            <p:spPr>
              <a:xfrm>
                <a:off x="729483" y="1446083"/>
                <a:ext cx="33498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/>
                  <a:t>Ridge </a:t>
                </a:r>
              </a:p>
              <a:p>
                <a:pPr algn="ctr"/>
                <a:r>
                  <a:rPr lang="en-US" altLang="ko-KR" sz="3600" b="1" dirty="0"/>
                  <a:t>Regression</a:t>
                </a:r>
                <a:endParaRPr lang="ko-KR" altLang="en-US" sz="3600" b="1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9F63522-4789-816A-FE73-8921F3D30B1B}"/>
                </a:ext>
              </a:extLst>
            </p:cNvPr>
            <p:cNvGrpSpPr/>
            <p:nvPr/>
          </p:nvGrpSpPr>
          <p:grpSpPr>
            <a:xfrm>
              <a:off x="872694" y="2811418"/>
              <a:ext cx="4695266" cy="2255432"/>
              <a:chOff x="853440" y="3812061"/>
              <a:chExt cx="4695266" cy="2255432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5A4002A-2498-5AE0-50E8-B5C82BB722CA}"/>
                  </a:ext>
                </a:extLst>
              </p:cNvPr>
              <p:cNvGrpSpPr/>
              <p:nvPr/>
            </p:nvGrpSpPr>
            <p:grpSpPr>
              <a:xfrm>
                <a:off x="853440" y="3812061"/>
                <a:ext cx="4695266" cy="1489317"/>
                <a:chOff x="5655742" y="1580909"/>
                <a:chExt cx="4695266" cy="1489317"/>
              </a:xfrm>
            </p:grpSpPr>
            <p:pic>
              <p:nvPicPr>
                <p:cNvPr id="19458" name="Picture 2" descr="Ridge regression의 cost function">
                  <a:extLst>
                    <a:ext uri="{FF2B5EF4-FFF2-40B4-BE49-F238E27FC236}">
                      <a16:creationId xmlns:a16="http://schemas.microsoft.com/office/drawing/2014/main" id="{1C23081C-EA4F-A49D-678B-C6D7865BB1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2549" r="31615" b="-3141"/>
                <a:stretch/>
              </p:blipFill>
              <p:spPr bwMode="auto">
                <a:xfrm>
                  <a:off x="5655743" y="1580909"/>
                  <a:ext cx="4175760" cy="9026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96972BE-582A-1902-1A84-A9E4240EE2A0}"/>
                    </a:ext>
                  </a:extLst>
                </p:cNvPr>
                <p:cNvSpPr txBox="1"/>
                <p:nvPr/>
              </p:nvSpPr>
              <p:spPr>
                <a:xfrm>
                  <a:off x="5655742" y="2577783"/>
                  <a:ext cx="469526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600" dirty="0"/>
                    <a:t>중요도에 따라 가중치 조절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B53531-A4DA-0D98-4522-CA98D79CEFB7}"/>
                  </a:ext>
                </a:extLst>
              </p:cNvPr>
              <p:cNvSpPr txBox="1"/>
              <p:nvPr/>
            </p:nvSpPr>
            <p:spPr>
              <a:xfrm>
                <a:off x="853440" y="5544273"/>
                <a:ext cx="46952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Linear regression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+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L2</a:t>
                </a:r>
                <a:endParaRPr lang="ko-KR" altLang="en-US" sz="2800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7412E57-A15B-8CC7-0D73-E68F6ABBBA4F}"/>
              </a:ext>
            </a:extLst>
          </p:cNvPr>
          <p:cNvGrpSpPr/>
          <p:nvPr/>
        </p:nvGrpSpPr>
        <p:grpSpPr>
          <a:xfrm>
            <a:off x="6237033" y="1231469"/>
            <a:ext cx="5954967" cy="5116953"/>
            <a:chOff x="6237033" y="870522"/>
            <a:chExt cx="5954967" cy="511695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5740A1D-DD08-BCA4-F7FA-98DA42BBA17C}"/>
                </a:ext>
              </a:extLst>
            </p:cNvPr>
            <p:cNvSpPr/>
            <p:nvPr/>
          </p:nvSpPr>
          <p:spPr>
            <a:xfrm>
              <a:off x="6237033" y="2004201"/>
              <a:ext cx="5489692" cy="398327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77644E4-ABDB-8EFE-E676-1630F9BBAF65}"/>
                </a:ext>
              </a:extLst>
            </p:cNvPr>
            <p:cNvGrpSpPr/>
            <p:nvPr/>
          </p:nvGrpSpPr>
          <p:grpSpPr>
            <a:xfrm>
              <a:off x="7304060" y="870522"/>
              <a:ext cx="3355637" cy="1200329"/>
              <a:chOff x="640297" y="3916117"/>
              <a:chExt cx="3355637" cy="1200329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0B057BA-684A-9478-EABD-092B2913C6DB}"/>
                  </a:ext>
                </a:extLst>
              </p:cNvPr>
              <p:cNvSpPr/>
              <p:nvPr/>
            </p:nvSpPr>
            <p:spPr>
              <a:xfrm>
                <a:off x="1612517" y="4307985"/>
                <a:ext cx="1411200" cy="18874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7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C9984A1-EE33-D94A-4F3B-64C7860259F6}"/>
                  </a:ext>
                </a:extLst>
              </p:cNvPr>
              <p:cNvSpPr/>
              <p:nvPr/>
            </p:nvSpPr>
            <p:spPr>
              <a:xfrm>
                <a:off x="1053742" y="4850760"/>
                <a:ext cx="2528749" cy="18874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7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2E839-383D-8FC8-179D-4AB410F981B3}"/>
                  </a:ext>
                </a:extLst>
              </p:cNvPr>
              <p:cNvSpPr txBox="1"/>
              <p:nvPr/>
            </p:nvSpPr>
            <p:spPr>
              <a:xfrm>
                <a:off x="640297" y="3916117"/>
                <a:ext cx="33556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/>
                  <a:t>Lasso</a:t>
                </a:r>
              </a:p>
              <a:p>
                <a:pPr algn="ctr"/>
                <a:r>
                  <a:rPr lang="en-US" altLang="ko-KR" sz="3600" b="1" dirty="0"/>
                  <a:t>Regression</a:t>
                </a:r>
                <a:endParaRPr lang="ko-KR" altLang="en-US" sz="3600" b="1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A587915-2EF8-AD3D-AF46-F556BBE8B1EB}"/>
                </a:ext>
              </a:extLst>
            </p:cNvPr>
            <p:cNvGrpSpPr/>
            <p:nvPr/>
          </p:nvGrpSpPr>
          <p:grpSpPr>
            <a:xfrm>
              <a:off x="6509182" y="2811418"/>
              <a:ext cx="5682818" cy="2334022"/>
              <a:chOff x="6509182" y="3471861"/>
              <a:chExt cx="5682818" cy="2334022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5276CC6-ED43-671B-7E81-32E792A0001F}"/>
                  </a:ext>
                </a:extLst>
              </p:cNvPr>
              <p:cNvGrpSpPr/>
              <p:nvPr/>
            </p:nvGrpSpPr>
            <p:grpSpPr>
              <a:xfrm>
                <a:off x="6509182" y="3471861"/>
                <a:ext cx="5682818" cy="1489317"/>
                <a:chOff x="5655742" y="4107945"/>
                <a:chExt cx="5682818" cy="1489317"/>
              </a:xfrm>
            </p:grpSpPr>
            <p:pic>
              <p:nvPicPr>
                <p:cNvPr id="19460" name="Picture 4" descr="Lasso regression의 cost function">
                  <a:extLst>
                    <a:ext uri="{FF2B5EF4-FFF2-40B4-BE49-F238E27FC236}">
                      <a16:creationId xmlns:a16="http://schemas.microsoft.com/office/drawing/2014/main" id="{3055B9BA-D6E6-9E66-8F47-4633300B2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3173" r="33918" b="3523"/>
                <a:stretch/>
              </p:blipFill>
              <p:spPr bwMode="auto">
                <a:xfrm>
                  <a:off x="5655742" y="4107945"/>
                  <a:ext cx="4175760" cy="802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97AFF3-7329-DB70-EBA3-92FB129A863D}"/>
                    </a:ext>
                  </a:extLst>
                </p:cNvPr>
                <p:cNvSpPr txBox="1"/>
                <p:nvPr/>
              </p:nvSpPr>
              <p:spPr>
                <a:xfrm>
                  <a:off x="5655742" y="5104819"/>
                  <a:ext cx="568281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600" dirty="0"/>
                    <a:t>중요도 낮은 특성의 가중치 제거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82E65-B808-5D25-A07F-D77EC8B463F8}"/>
                  </a:ext>
                </a:extLst>
              </p:cNvPr>
              <p:cNvSpPr txBox="1"/>
              <p:nvPr/>
            </p:nvSpPr>
            <p:spPr>
              <a:xfrm>
                <a:off x="6509182" y="5282663"/>
                <a:ext cx="46952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Linear regression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+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L1</a:t>
                </a:r>
                <a:endParaRPr lang="ko-KR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4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9667835-00D1-E88C-5AFF-946C2E5B138D}"/>
              </a:ext>
            </a:extLst>
          </p:cNvPr>
          <p:cNvSpPr/>
          <p:nvPr/>
        </p:nvSpPr>
        <p:spPr>
          <a:xfrm>
            <a:off x="742144" y="3429000"/>
            <a:ext cx="1931223" cy="1888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D5D9C7-4827-25C5-11E8-2151A179935C}"/>
              </a:ext>
            </a:extLst>
          </p:cNvPr>
          <p:cNvSpPr/>
          <p:nvPr/>
        </p:nvSpPr>
        <p:spPr>
          <a:xfrm>
            <a:off x="3488266" y="0"/>
            <a:ext cx="87037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2404B-915B-AB66-26AF-B839ED2F3F31}"/>
              </a:ext>
            </a:extLst>
          </p:cNvPr>
          <p:cNvSpPr txBox="1"/>
          <p:nvPr/>
        </p:nvSpPr>
        <p:spPr>
          <a:xfrm>
            <a:off x="743793" y="3112720"/>
            <a:ext cx="184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Contents</a:t>
            </a:r>
            <a:endParaRPr lang="ko-KR" altLang="en-US" sz="32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BCD9E4-D127-DD3F-7DCD-BC49663BBF6A}"/>
              </a:ext>
            </a:extLst>
          </p:cNvPr>
          <p:cNvGrpSpPr/>
          <p:nvPr/>
        </p:nvGrpSpPr>
        <p:grpSpPr>
          <a:xfrm>
            <a:off x="4708785" y="1582324"/>
            <a:ext cx="5433179" cy="745283"/>
            <a:chOff x="3929852" y="1345257"/>
            <a:chExt cx="5433179" cy="7452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27031-3741-0429-7CBB-7CB441A1C950}"/>
                </a:ext>
              </a:extLst>
            </p:cNvPr>
            <p:cNvSpPr txBox="1"/>
            <p:nvPr/>
          </p:nvSpPr>
          <p:spPr>
            <a:xfrm>
              <a:off x="4960364" y="1567320"/>
              <a:ext cx="4402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Review</a:t>
              </a:r>
              <a:endParaRPr lang="ko-KR" altLang="en-US" sz="28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66DD6AF-0C90-0612-7B14-BDABB5312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9852" y="1345257"/>
              <a:ext cx="720000" cy="720000"/>
            </a:xfrm>
            <a:prstGeom prst="ellipse">
              <a:avLst/>
            </a:prstGeom>
            <a:solidFill>
              <a:srgbClr val="24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BD6BA3-E0C5-FADF-5FE8-52C8115FB67C}"/>
                </a:ext>
              </a:extLst>
            </p:cNvPr>
            <p:cNvSpPr txBox="1"/>
            <p:nvPr/>
          </p:nvSpPr>
          <p:spPr>
            <a:xfrm>
              <a:off x="4063311" y="1565607"/>
              <a:ext cx="677334" cy="52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E4B19E-AD47-B8C7-2217-2E27CCAD3D9F}"/>
              </a:ext>
            </a:extLst>
          </p:cNvPr>
          <p:cNvGrpSpPr/>
          <p:nvPr/>
        </p:nvGrpSpPr>
        <p:grpSpPr>
          <a:xfrm>
            <a:off x="4708785" y="2902248"/>
            <a:ext cx="7815941" cy="720000"/>
            <a:chOff x="3929852" y="2444523"/>
            <a:chExt cx="7815941" cy="720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9CD79-28B8-1767-869F-640C6B573163}"/>
                </a:ext>
              </a:extLst>
            </p:cNvPr>
            <p:cNvSpPr txBox="1"/>
            <p:nvPr/>
          </p:nvSpPr>
          <p:spPr>
            <a:xfrm>
              <a:off x="4960364" y="2633264"/>
              <a:ext cx="6785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Regression</a:t>
              </a:r>
              <a:r>
                <a:rPr lang="ko-KR" altLang="en-US" sz="2800" dirty="0"/>
                <a:t> 훈련 방법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353913-8B90-B2BB-3DEF-20B50215D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9852" y="2444523"/>
              <a:ext cx="720000" cy="720000"/>
            </a:xfrm>
            <a:prstGeom prst="ellipse">
              <a:avLst/>
            </a:prstGeom>
            <a:solidFill>
              <a:srgbClr val="24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3DDB24-1F64-560E-8EB9-A0E054CA5A69}"/>
                </a:ext>
              </a:extLst>
            </p:cNvPr>
            <p:cNvSpPr txBox="1"/>
            <p:nvPr/>
          </p:nvSpPr>
          <p:spPr>
            <a:xfrm>
              <a:off x="4054685" y="2631551"/>
              <a:ext cx="677334" cy="52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D969700-BAC2-71DF-DB64-EE57146528CF}"/>
              </a:ext>
            </a:extLst>
          </p:cNvPr>
          <p:cNvGrpSpPr/>
          <p:nvPr/>
        </p:nvGrpSpPr>
        <p:grpSpPr>
          <a:xfrm>
            <a:off x="4707899" y="4213265"/>
            <a:ext cx="7816827" cy="756756"/>
            <a:chOff x="3926879" y="3465672"/>
            <a:chExt cx="7816827" cy="75675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E07EFD7-4A82-FBF8-8603-3535DF605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879" y="3465672"/>
              <a:ext cx="720000" cy="720000"/>
            </a:xfrm>
            <a:prstGeom prst="ellipse">
              <a:avLst/>
            </a:prstGeom>
            <a:solidFill>
              <a:srgbClr val="24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437A0F-E12E-5802-13B1-2CB1FB1B167F}"/>
                </a:ext>
              </a:extLst>
            </p:cNvPr>
            <p:cNvSpPr txBox="1"/>
            <p:nvPr/>
          </p:nvSpPr>
          <p:spPr>
            <a:xfrm>
              <a:off x="4054685" y="3697495"/>
              <a:ext cx="677334" cy="52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16F2B-9543-E2DF-8011-71C6FA3764F8}"/>
                </a:ext>
              </a:extLst>
            </p:cNvPr>
            <p:cNvSpPr txBox="1"/>
            <p:nvPr/>
          </p:nvSpPr>
          <p:spPr>
            <a:xfrm>
              <a:off x="4958277" y="3657860"/>
              <a:ext cx="6785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Classification</a:t>
              </a:r>
              <a:r>
                <a:rPr lang="ko-KR" altLang="en-US" sz="2800" dirty="0"/>
                <a:t> 훈련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874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511DD3-4623-614D-9F76-6C3DA6862EB6}"/>
              </a:ext>
            </a:extLst>
          </p:cNvPr>
          <p:cNvSpPr/>
          <p:nvPr/>
        </p:nvSpPr>
        <p:spPr>
          <a:xfrm>
            <a:off x="2272701" y="2702036"/>
            <a:ext cx="7646597" cy="328544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AAA6A5-7718-E24E-72A3-3992A4DC4301}"/>
              </a:ext>
            </a:extLst>
          </p:cNvPr>
          <p:cNvGrpSpPr/>
          <p:nvPr/>
        </p:nvGrpSpPr>
        <p:grpSpPr>
          <a:xfrm>
            <a:off x="4994090" y="1600201"/>
            <a:ext cx="2203818" cy="1200329"/>
            <a:chOff x="768096" y="3066579"/>
            <a:chExt cx="2203818" cy="120032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94A268C-0FC1-7F78-45E5-0DF54E8834B8}"/>
                </a:ext>
              </a:extLst>
            </p:cNvPr>
            <p:cNvSpPr/>
            <p:nvPr/>
          </p:nvSpPr>
          <p:spPr>
            <a:xfrm>
              <a:off x="1127290" y="3435924"/>
              <a:ext cx="1457515" cy="18874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01BCA37-BE5F-27BB-F1A8-F504E859B1EA}"/>
                </a:ext>
              </a:extLst>
            </p:cNvPr>
            <p:cNvSpPr/>
            <p:nvPr/>
          </p:nvSpPr>
          <p:spPr>
            <a:xfrm>
              <a:off x="1402414" y="3992828"/>
              <a:ext cx="1014608" cy="18874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BB5211-4F34-CD21-EB3A-F904CD59061E}"/>
                </a:ext>
              </a:extLst>
            </p:cNvPr>
            <p:cNvSpPr txBox="1"/>
            <p:nvPr/>
          </p:nvSpPr>
          <p:spPr>
            <a:xfrm>
              <a:off x="768096" y="3066579"/>
              <a:ext cx="22038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Elastic </a:t>
              </a:r>
            </a:p>
            <a:p>
              <a:pPr algn="ctr"/>
              <a:r>
                <a:rPr lang="en-US" altLang="ko-KR" sz="3600" b="1" dirty="0"/>
                <a:t>Net</a:t>
              </a:r>
              <a:endParaRPr lang="ko-KR" altLang="en-US" sz="3600" b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375B17-906E-9CDE-0643-2D66D3710562}"/>
              </a:ext>
            </a:extLst>
          </p:cNvPr>
          <p:cNvSpPr txBox="1"/>
          <p:nvPr/>
        </p:nvSpPr>
        <p:spPr>
          <a:xfrm>
            <a:off x="322943" y="220432"/>
            <a:ext cx="25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DD576F-CD2D-91D8-48A7-54363A3DAB83}"/>
              </a:ext>
            </a:extLst>
          </p:cNvPr>
          <p:cNvGrpSpPr/>
          <p:nvPr/>
        </p:nvGrpSpPr>
        <p:grpSpPr>
          <a:xfrm>
            <a:off x="2528703" y="3499888"/>
            <a:ext cx="6358011" cy="1494483"/>
            <a:chOff x="3194604" y="3672578"/>
            <a:chExt cx="6358011" cy="1494483"/>
          </a:xfrm>
        </p:grpSpPr>
        <p:pic>
          <p:nvPicPr>
            <p:cNvPr id="19462" name="Picture 6" descr="Elastic Net의 cost function">
              <a:extLst>
                <a:ext uri="{FF2B5EF4-FFF2-40B4-BE49-F238E27FC236}">
                  <a16:creationId xmlns:a16="http://schemas.microsoft.com/office/drawing/2014/main" id="{31222F52-70BB-E2A1-E62E-E8F7617115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60"/>
            <a:stretch/>
          </p:blipFill>
          <p:spPr bwMode="auto">
            <a:xfrm>
              <a:off x="3194604" y="3672578"/>
              <a:ext cx="6358011" cy="86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F869B0-91D9-9641-8A9E-D1543BED09CF}"/>
                </a:ext>
              </a:extLst>
            </p:cNvPr>
            <p:cNvSpPr txBox="1"/>
            <p:nvPr/>
          </p:nvSpPr>
          <p:spPr>
            <a:xfrm>
              <a:off x="3338982" y="4674618"/>
              <a:ext cx="56828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/>
                <a:t>Linear</a:t>
              </a:r>
              <a:r>
                <a:rPr lang="ko-KR" altLang="en-US" sz="2600" dirty="0"/>
                <a:t> </a:t>
              </a:r>
              <a:r>
                <a:rPr lang="en-US" altLang="ko-KR" sz="2600" dirty="0"/>
                <a:t>regression</a:t>
              </a:r>
              <a:r>
                <a:rPr lang="ko-KR" altLang="en-US" sz="2600" dirty="0"/>
                <a:t> </a:t>
              </a:r>
              <a:r>
                <a:rPr lang="en-US" altLang="ko-KR" sz="2600" dirty="0"/>
                <a:t>+</a:t>
              </a:r>
              <a:r>
                <a:rPr lang="ko-KR" altLang="en-US" sz="2600" dirty="0"/>
                <a:t> </a:t>
              </a:r>
              <a:r>
                <a:rPr lang="en-US" altLang="ko-KR" sz="2600" dirty="0"/>
                <a:t>L1</a:t>
              </a:r>
              <a:r>
                <a:rPr lang="ko-KR" altLang="en-US" sz="2600" dirty="0"/>
                <a:t> </a:t>
              </a:r>
              <a:r>
                <a:rPr lang="en-US" altLang="ko-KR" sz="2600" dirty="0"/>
                <a:t>+</a:t>
              </a:r>
              <a:r>
                <a:rPr lang="ko-KR" altLang="en-US" sz="2600" dirty="0"/>
                <a:t> </a:t>
              </a:r>
              <a:r>
                <a:rPr lang="en-US" altLang="ko-KR" sz="2600" dirty="0"/>
                <a:t>L2</a:t>
              </a:r>
              <a:endParaRPr lang="ko-KR" alt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0773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98043-4B18-F1C2-52C7-50B0B8CEEB47}"/>
              </a:ext>
            </a:extLst>
          </p:cNvPr>
          <p:cNvSpPr txBox="1"/>
          <p:nvPr/>
        </p:nvSpPr>
        <p:spPr>
          <a:xfrm>
            <a:off x="322943" y="220432"/>
            <a:ext cx="297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9FE2D6-DA4B-0301-F89F-39DA2717C86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1D61AE-585E-15C6-EA94-D7A088F44E37}"/>
              </a:ext>
            </a:extLst>
          </p:cNvPr>
          <p:cNvSpPr txBox="1"/>
          <p:nvPr/>
        </p:nvSpPr>
        <p:spPr>
          <a:xfrm>
            <a:off x="558800" y="1308884"/>
            <a:ext cx="995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: validation</a:t>
            </a:r>
            <a:r>
              <a:rPr lang="ko-KR" altLang="en-US" sz="2600" dirty="0"/>
              <a:t> </a:t>
            </a:r>
            <a:r>
              <a:rPr lang="en-US" altLang="ko-KR" sz="2600" dirty="0"/>
              <a:t>error</a:t>
            </a:r>
            <a:r>
              <a:rPr lang="ko-KR" altLang="en-US" sz="2600" dirty="0"/>
              <a:t>가 최솟값에 도달하면 훈련을 중지시키는 것</a:t>
            </a:r>
            <a:endParaRPr lang="en-US" altLang="ko-KR" sz="2600" dirty="0"/>
          </a:p>
        </p:txBody>
      </p:sp>
      <p:pic>
        <p:nvPicPr>
          <p:cNvPr id="26626" name="Picture 2" descr="Early stopping">
            <a:extLst>
              <a:ext uri="{FF2B5EF4-FFF2-40B4-BE49-F238E27FC236}">
                <a16:creationId xmlns:a16="http://schemas.microsoft.com/office/drawing/2014/main" id="{CDCF6FE1-E327-E2FD-DC8C-F05814FE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22" y="2701352"/>
            <a:ext cx="5909955" cy="356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828CC-3214-1128-0FE1-88EB5477239E}"/>
              </a:ext>
            </a:extLst>
          </p:cNvPr>
          <p:cNvSpPr txBox="1"/>
          <p:nvPr/>
        </p:nvSpPr>
        <p:spPr>
          <a:xfrm>
            <a:off x="741681" y="1921965"/>
            <a:ext cx="59099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반복적인 알고리즘을 규제하는 방식</a:t>
            </a:r>
          </a:p>
        </p:txBody>
      </p:sp>
    </p:spTree>
    <p:extLst>
      <p:ext uri="{BB962C8B-B14F-4D97-AF65-F5344CB8AC3E}">
        <p14:creationId xmlns:p14="http://schemas.microsoft.com/office/powerpoint/2010/main" val="204455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3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2C83B6-BFAD-7088-E65A-D86AEED61818}"/>
              </a:ext>
            </a:extLst>
          </p:cNvPr>
          <p:cNvSpPr txBox="1"/>
          <p:nvPr/>
        </p:nvSpPr>
        <p:spPr>
          <a:xfrm>
            <a:off x="1054404" y="1997839"/>
            <a:ext cx="3820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</a:rPr>
              <a:t>03</a:t>
            </a:r>
            <a:endParaRPr lang="ko-KR" altLang="en-US" sz="18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C76A7-BB07-8C4F-D8BD-F3375F1FDB17}"/>
              </a:ext>
            </a:extLst>
          </p:cNvPr>
          <p:cNvSpPr txBox="1"/>
          <p:nvPr/>
        </p:nvSpPr>
        <p:spPr>
          <a:xfrm>
            <a:off x="4523919" y="2551837"/>
            <a:ext cx="6110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Classification</a:t>
            </a:r>
          </a:p>
          <a:p>
            <a:r>
              <a:rPr lang="ko-KR" altLang="en-US" sz="5400" dirty="0">
                <a:solidFill>
                  <a:schemeClr val="bg1"/>
                </a:solidFill>
              </a:rPr>
              <a:t>훈련 방법</a:t>
            </a:r>
          </a:p>
        </p:txBody>
      </p:sp>
    </p:spTree>
    <p:extLst>
      <p:ext uri="{BB962C8B-B14F-4D97-AF65-F5344CB8AC3E}">
        <p14:creationId xmlns:p14="http://schemas.microsoft.com/office/powerpoint/2010/main" val="400974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509A8B-1FEC-C47F-9F2A-91646FAFF80F}"/>
              </a:ext>
            </a:extLst>
          </p:cNvPr>
          <p:cNvSpPr txBox="1"/>
          <p:nvPr/>
        </p:nvSpPr>
        <p:spPr>
          <a:xfrm>
            <a:off x="558800" y="1308884"/>
            <a:ext cx="94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: </a:t>
            </a:r>
            <a:r>
              <a:rPr lang="ko-KR" altLang="en-US" sz="2800" dirty="0"/>
              <a:t>이진분류기</a:t>
            </a:r>
            <a:endParaRPr lang="en-US" altLang="ko-KR" sz="2800" dirty="0"/>
          </a:p>
        </p:txBody>
      </p:sp>
      <p:pic>
        <p:nvPicPr>
          <p:cNvPr id="22530" name="Picture 2" descr="Logistic probability">
            <a:extLst>
              <a:ext uri="{FF2B5EF4-FFF2-40B4-BE49-F238E27FC236}">
                <a16:creationId xmlns:a16="http://schemas.microsoft.com/office/drawing/2014/main" id="{54B996A8-19CC-B0EA-B262-A90618322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06" y="2938462"/>
            <a:ext cx="75946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Logistic function equation">
            <a:extLst>
              <a:ext uri="{FF2B5EF4-FFF2-40B4-BE49-F238E27FC236}">
                <a16:creationId xmlns:a16="http://schemas.microsoft.com/office/drawing/2014/main" id="{60BCA934-4EE6-6E9B-FD7D-0F66DA539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06" y="4595010"/>
            <a:ext cx="3321924" cy="12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Logistic function">
            <a:extLst>
              <a:ext uri="{FF2B5EF4-FFF2-40B4-BE49-F238E27FC236}">
                <a16:creationId xmlns:a16="http://schemas.microsoft.com/office/drawing/2014/main" id="{183DE4DC-5AC8-EC2D-6423-F0548BB80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b="10837"/>
          <a:stretch/>
        </p:blipFill>
        <p:spPr bwMode="auto">
          <a:xfrm>
            <a:off x="4870113" y="4084867"/>
            <a:ext cx="6687694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27EB9-E4AC-91F9-245D-EB39987CA2AB}"/>
              </a:ext>
            </a:extLst>
          </p:cNvPr>
          <p:cNvSpPr txBox="1"/>
          <p:nvPr/>
        </p:nvSpPr>
        <p:spPr>
          <a:xfrm>
            <a:off x="749426" y="1890610"/>
            <a:ext cx="94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샘플이 특정 클래스에 속할 확률을 추정</a:t>
            </a:r>
          </a:p>
        </p:txBody>
      </p:sp>
    </p:spTree>
    <p:extLst>
      <p:ext uri="{BB962C8B-B14F-4D97-AF65-F5344CB8AC3E}">
        <p14:creationId xmlns:p14="http://schemas.microsoft.com/office/powerpoint/2010/main" val="215001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 descr="Logistic Regression의 cost function">
            <a:extLst>
              <a:ext uri="{FF2B5EF4-FFF2-40B4-BE49-F238E27FC236}">
                <a16:creationId xmlns:a16="http://schemas.microsoft.com/office/drawing/2014/main" id="{829D4E63-3945-36AE-35C4-890207D6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13" y="2742699"/>
            <a:ext cx="7191236" cy="13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F650A-EA3A-AE80-4616-E75FC98695E3}"/>
              </a:ext>
            </a:extLst>
          </p:cNvPr>
          <p:cNvSpPr txBox="1"/>
          <p:nvPr/>
        </p:nvSpPr>
        <p:spPr>
          <a:xfrm>
            <a:off x="1384813" y="1811118"/>
            <a:ext cx="429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로그 손실 </a:t>
            </a:r>
            <a:r>
              <a:rPr lang="en-US" altLang="ko-KR" sz="3200" b="1" dirty="0"/>
              <a:t>(log loss)</a:t>
            </a:r>
            <a:endParaRPr lang="ko-KR" altLang="en-US" sz="3200" b="1" dirty="0"/>
          </a:p>
        </p:txBody>
      </p:sp>
      <p:pic>
        <p:nvPicPr>
          <p:cNvPr id="3" name="Picture 2" descr="하나의 훈련 샘플에 대한 cost function">
            <a:extLst>
              <a:ext uri="{FF2B5EF4-FFF2-40B4-BE49-F238E27FC236}">
                <a16:creationId xmlns:a16="http://schemas.microsoft.com/office/drawing/2014/main" id="{91BD23B1-DADD-A9F4-6B2A-2E7B537F3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4" r="47436"/>
          <a:stretch/>
        </p:blipFill>
        <p:spPr bwMode="auto">
          <a:xfrm>
            <a:off x="1384813" y="4449330"/>
            <a:ext cx="3984256" cy="12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5E75C-EFB4-A706-5DD7-A5A64BFA6A3C}"/>
              </a:ext>
            </a:extLst>
          </p:cNvPr>
          <p:cNvSpPr txBox="1"/>
          <p:nvPr/>
        </p:nvSpPr>
        <p:spPr>
          <a:xfrm>
            <a:off x="5369069" y="4796136"/>
            <a:ext cx="1507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의 평균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804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Softmax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Regression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460ADE-62F1-A2CE-A3E4-187059A0105D}"/>
              </a:ext>
            </a:extLst>
          </p:cNvPr>
          <p:cNvSpPr txBox="1"/>
          <p:nvPr/>
        </p:nvSpPr>
        <p:spPr>
          <a:xfrm>
            <a:off x="558800" y="1308884"/>
            <a:ext cx="94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: Logistic</a:t>
            </a:r>
            <a:r>
              <a:rPr lang="ko-KR" altLang="en-US" sz="2800" dirty="0"/>
              <a:t> </a:t>
            </a:r>
            <a:r>
              <a:rPr lang="en-US" altLang="ko-KR" sz="2800" dirty="0"/>
              <a:t>regression</a:t>
            </a:r>
            <a:r>
              <a:rPr lang="ko-KR" altLang="en-US" sz="2800" dirty="0"/>
              <a:t>을 다중 분류기로 일반화한 것</a:t>
            </a:r>
          </a:p>
        </p:txBody>
      </p:sp>
      <p:pic>
        <p:nvPicPr>
          <p:cNvPr id="21506" name="Picture 2" descr="Softmax score">
            <a:extLst>
              <a:ext uri="{FF2B5EF4-FFF2-40B4-BE49-F238E27FC236}">
                <a16:creationId xmlns:a16="http://schemas.microsoft.com/office/drawing/2014/main" id="{6AF891B1-9478-C190-1669-3EE1D50A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35" y="3092903"/>
            <a:ext cx="4378547" cy="102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Softmax function">
            <a:extLst>
              <a:ext uri="{FF2B5EF4-FFF2-40B4-BE49-F238E27FC236}">
                <a16:creationId xmlns:a16="http://schemas.microsoft.com/office/drawing/2014/main" id="{FFB279D2-AC2F-A09E-0D85-94127FB6B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35" y="4777803"/>
            <a:ext cx="3533435" cy="153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590D5D-AB81-B786-8BE0-1C6AA326EB28}"/>
              </a:ext>
            </a:extLst>
          </p:cNvPr>
          <p:cNvSpPr txBox="1"/>
          <p:nvPr/>
        </p:nvSpPr>
        <p:spPr>
          <a:xfrm>
            <a:off x="9288379" y="1463411"/>
            <a:ext cx="93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d①②③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8ADED-859D-5F4A-A298-F8196621D27F}"/>
              </a:ext>
            </a:extLst>
          </p:cNvPr>
          <p:cNvSpPr txBox="1"/>
          <p:nvPr/>
        </p:nvSpPr>
        <p:spPr>
          <a:xfrm>
            <a:off x="739512" y="2441020"/>
            <a:ext cx="94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① </a:t>
            </a:r>
            <a:r>
              <a:rPr lang="ko-KR" altLang="en-US" sz="2800" dirty="0"/>
              <a:t>샘플 </a:t>
            </a:r>
            <a:r>
              <a:rPr lang="en-US" altLang="ko-KR" sz="2800" dirty="0"/>
              <a:t>x</a:t>
            </a:r>
            <a:r>
              <a:rPr lang="ko-KR" altLang="en-US" sz="2800" dirty="0"/>
              <a:t>에 대해 각 클래스 </a:t>
            </a:r>
            <a:r>
              <a:rPr lang="en-US" altLang="ko-KR" sz="2800" dirty="0"/>
              <a:t>k</a:t>
            </a:r>
            <a:r>
              <a:rPr lang="ko-KR" altLang="en-US" sz="2800" dirty="0"/>
              <a:t>에 대한 점수 계산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AF339-3242-6DBE-CC9A-1545B1EB4DFE}"/>
              </a:ext>
            </a:extLst>
          </p:cNvPr>
          <p:cNvSpPr txBox="1"/>
          <p:nvPr/>
        </p:nvSpPr>
        <p:spPr>
          <a:xfrm>
            <a:off x="739512" y="4225039"/>
            <a:ext cx="94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② ①</a:t>
            </a:r>
            <a:r>
              <a:rPr lang="ko-KR" altLang="en-US" sz="2800" dirty="0"/>
              <a:t>의 점수에 </a:t>
            </a:r>
            <a:r>
              <a:rPr lang="en-US" altLang="ko-KR" sz="2800" dirty="0"/>
              <a:t>soft function </a:t>
            </a:r>
            <a:r>
              <a:rPr lang="ko-KR" altLang="en-US" sz="2800" dirty="0"/>
              <a:t>적용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8889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Softmax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Regression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cross entropy cost function">
            <a:extLst>
              <a:ext uri="{FF2B5EF4-FFF2-40B4-BE49-F238E27FC236}">
                <a16:creationId xmlns:a16="http://schemas.microsoft.com/office/drawing/2014/main" id="{ED28DBF2-74A3-434A-0456-A5EC99905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28" y="2870785"/>
            <a:ext cx="6034742" cy="15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7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17C71C-B43A-3E5D-9187-BB157C0CE1C1}"/>
              </a:ext>
            </a:extLst>
          </p:cNvPr>
          <p:cNvSpPr txBox="1"/>
          <p:nvPr/>
        </p:nvSpPr>
        <p:spPr>
          <a:xfrm>
            <a:off x="975790" y="2921168"/>
            <a:ext cx="969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002776"/>
                </a:solidFill>
              </a:rPr>
              <a:t>감사합니다 </a:t>
            </a:r>
            <a:r>
              <a:rPr lang="en-US" altLang="ko-KR" sz="6000" b="1" dirty="0">
                <a:solidFill>
                  <a:srgbClr val="002776"/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4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3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2C83B6-BFAD-7088-E65A-D86AEED61818}"/>
              </a:ext>
            </a:extLst>
          </p:cNvPr>
          <p:cNvSpPr txBox="1"/>
          <p:nvPr/>
        </p:nvSpPr>
        <p:spPr>
          <a:xfrm>
            <a:off x="1071337" y="1997839"/>
            <a:ext cx="3820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</a:rPr>
              <a:t>01</a:t>
            </a:r>
            <a:endParaRPr lang="ko-KR" altLang="en-US" sz="18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C76A7-BB07-8C4F-D8BD-F3375F1FDB17}"/>
              </a:ext>
            </a:extLst>
          </p:cNvPr>
          <p:cNvSpPr txBox="1"/>
          <p:nvPr/>
        </p:nvSpPr>
        <p:spPr>
          <a:xfrm>
            <a:off x="4523919" y="2967335"/>
            <a:ext cx="4686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Review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67C60D-A327-602B-89B2-C998381E333F}"/>
              </a:ext>
            </a:extLst>
          </p:cNvPr>
          <p:cNvSpPr txBox="1"/>
          <p:nvPr/>
        </p:nvSpPr>
        <p:spPr>
          <a:xfrm>
            <a:off x="869040" y="1628223"/>
            <a:ext cx="924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Chap 1. The Machine Learning Landscape 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66389-E705-EAFB-7662-14B09EA227EB}"/>
              </a:ext>
            </a:extLst>
          </p:cNvPr>
          <p:cNvSpPr txBox="1"/>
          <p:nvPr/>
        </p:nvSpPr>
        <p:spPr>
          <a:xfrm>
            <a:off x="869041" y="2637545"/>
            <a:ext cx="10189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Chap 2. End-to-End Machine Learning Project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80E96-D5C2-80DC-6926-F7B7BC52491B}"/>
              </a:ext>
            </a:extLst>
          </p:cNvPr>
          <p:cNvSpPr txBox="1"/>
          <p:nvPr/>
        </p:nvSpPr>
        <p:spPr>
          <a:xfrm>
            <a:off x="869040" y="3641139"/>
            <a:ext cx="924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Chap 3. Classification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9DE1F-D594-4626-F1B0-5059D4BF0482}"/>
              </a:ext>
            </a:extLst>
          </p:cNvPr>
          <p:cNvSpPr txBox="1"/>
          <p:nvPr/>
        </p:nvSpPr>
        <p:spPr>
          <a:xfrm>
            <a:off x="869040" y="4644733"/>
            <a:ext cx="924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Chap 4. </a:t>
            </a:r>
            <a:r>
              <a:rPr lang="en-US" altLang="ko-KR" sz="3600" b="1" dirty="0"/>
              <a:t>Training Models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6332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3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2C83B6-BFAD-7088-E65A-D86AEED61818}"/>
              </a:ext>
            </a:extLst>
          </p:cNvPr>
          <p:cNvSpPr txBox="1"/>
          <p:nvPr/>
        </p:nvSpPr>
        <p:spPr>
          <a:xfrm>
            <a:off x="1054404" y="1997839"/>
            <a:ext cx="3820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</a:rPr>
              <a:t>02</a:t>
            </a:r>
            <a:endParaRPr lang="ko-KR" altLang="en-US" sz="18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C76A7-BB07-8C4F-D8BD-F3375F1FDB17}"/>
              </a:ext>
            </a:extLst>
          </p:cNvPr>
          <p:cNvSpPr txBox="1"/>
          <p:nvPr/>
        </p:nvSpPr>
        <p:spPr>
          <a:xfrm>
            <a:off x="4523919" y="2551837"/>
            <a:ext cx="6110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Regression</a:t>
            </a:r>
          </a:p>
          <a:p>
            <a:r>
              <a:rPr lang="ko-KR" altLang="en-US" sz="5400" dirty="0">
                <a:solidFill>
                  <a:schemeClr val="bg1"/>
                </a:solidFill>
              </a:rPr>
              <a:t>훈련 방법</a:t>
            </a:r>
          </a:p>
        </p:txBody>
      </p:sp>
    </p:spTree>
    <p:extLst>
      <p:ext uri="{BB962C8B-B14F-4D97-AF65-F5344CB8AC3E}">
        <p14:creationId xmlns:p14="http://schemas.microsoft.com/office/powerpoint/2010/main" val="259589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9610D43-BAC4-1E82-989C-C70DFC391D9B}"/>
              </a:ext>
            </a:extLst>
          </p:cNvPr>
          <p:cNvSpPr/>
          <p:nvPr/>
        </p:nvSpPr>
        <p:spPr>
          <a:xfrm>
            <a:off x="1542905" y="2421466"/>
            <a:ext cx="3776133" cy="2015067"/>
          </a:xfrm>
          <a:prstGeom prst="roundRect">
            <a:avLst/>
          </a:prstGeom>
          <a:solidFill>
            <a:srgbClr val="244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6EC14C9-A81F-2300-ABAD-A02064F470DA}"/>
              </a:ext>
            </a:extLst>
          </p:cNvPr>
          <p:cNvSpPr/>
          <p:nvPr/>
        </p:nvSpPr>
        <p:spPr>
          <a:xfrm>
            <a:off x="6807659" y="2421466"/>
            <a:ext cx="3776133" cy="2015067"/>
          </a:xfrm>
          <a:prstGeom prst="roundRect">
            <a:avLst/>
          </a:prstGeom>
          <a:solidFill>
            <a:srgbClr val="244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 vs Utility function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79CF46-B532-D4C7-93D7-9E0EFF8CD2A0}"/>
              </a:ext>
            </a:extLst>
          </p:cNvPr>
          <p:cNvSpPr txBox="1"/>
          <p:nvPr/>
        </p:nvSpPr>
        <p:spPr>
          <a:xfrm>
            <a:off x="1287996" y="2890390"/>
            <a:ext cx="4343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비용함수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(Cost function)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B5760-76C2-3409-1031-74828D382843}"/>
              </a:ext>
            </a:extLst>
          </p:cNvPr>
          <p:cNvSpPr txBox="1"/>
          <p:nvPr/>
        </p:nvSpPr>
        <p:spPr>
          <a:xfrm>
            <a:off x="6524028" y="2890390"/>
            <a:ext cx="4343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효용함수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(Utility function)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5CB4F-2269-54CA-759A-DE523D6ABA27}"/>
              </a:ext>
            </a:extLst>
          </p:cNvPr>
          <p:cNvSpPr txBox="1"/>
          <p:nvPr/>
        </p:nvSpPr>
        <p:spPr>
          <a:xfrm>
            <a:off x="5394631" y="3105835"/>
            <a:ext cx="136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vs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38589-9A3A-6E79-E36E-CEEEBF11FB6C}"/>
              </a:ext>
            </a:extLst>
          </p:cNvPr>
          <p:cNvSpPr txBox="1"/>
          <p:nvPr/>
        </p:nvSpPr>
        <p:spPr>
          <a:xfrm>
            <a:off x="1259270" y="4813621"/>
            <a:ext cx="4343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모델이 얼마나 나쁜지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측정하는 함수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022DC-86EA-5520-0F5D-6C2E36D08930}"/>
              </a:ext>
            </a:extLst>
          </p:cNvPr>
          <p:cNvSpPr txBox="1"/>
          <p:nvPr/>
        </p:nvSpPr>
        <p:spPr>
          <a:xfrm>
            <a:off x="6552755" y="4817522"/>
            <a:ext cx="4343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모델이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얼마나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좋은지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측정하는 함수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near regression model prediction">
            <a:extLst>
              <a:ext uri="{FF2B5EF4-FFF2-40B4-BE49-F238E27FC236}">
                <a16:creationId xmlns:a16="http://schemas.microsoft.com/office/drawing/2014/main" id="{4DF6D8F8-4431-C176-E748-6A68E148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4" y="3186288"/>
            <a:ext cx="5747771" cy="12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ear data">
            <a:extLst>
              <a:ext uri="{FF2B5EF4-FFF2-40B4-BE49-F238E27FC236}">
                <a16:creationId xmlns:a16="http://schemas.microsoft.com/office/drawing/2014/main" id="{4BF6C941-D0F4-129C-AC97-B1056825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98" y="2271036"/>
            <a:ext cx="5409719" cy="31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71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6BF89D-625A-8E8E-FE50-9B3C830F153F}"/>
              </a:ext>
            </a:extLst>
          </p:cNvPr>
          <p:cNvSpPr txBox="1"/>
          <p:nvPr/>
        </p:nvSpPr>
        <p:spPr>
          <a:xfrm>
            <a:off x="922236" y="3429000"/>
            <a:ext cx="55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(1) </a:t>
            </a:r>
            <a:r>
              <a:rPr lang="en-US" altLang="ko-KR" sz="3600" b="1" dirty="0"/>
              <a:t>Closed-form solution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ED625-F9F0-8FC3-D434-803E867B46A9}"/>
              </a:ext>
            </a:extLst>
          </p:cNvPr>
          <p:cNvSpPr txBox="1"/>
          <p:nvPr/>
        </p:nvSpPr>
        <p:spPr>
          <a:xfrm>
            <a:off x="922236" y="4458910"/>
            <a:ext cx="507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(2) </a:t>
            </a:r>
            <a:r>
              <a:rPr lang="en-US" altLang="ko-KR" sz="3600" b="1" dirty="0"/>
              <a:t>Gradient Descent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2D8D3-AB83-7181-0DB5-7F8BF60D9BDE}"/>
              </a:ext>
            </a:extLst>
          </p:cNvPr>
          <p:cNvSpPr txBox="1"/>
          <p:nvPr/>
        </p:nvSpPr>
        <p:spPr>
          <a:xfrm>
            <a:off x="922236" y="2360048"/>
            <a:ext cx="928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사용한 모델 훈련 방법</a:t>
            </a:r>
          </a:p>
        </p:txBody>
      </p:sp>
    </p:spTree>
    <p:extLst>
      <p:ext uri="{BB962C8B-B14F-4D97-AF65-F5344CB8AC3E}">
        <p14:creationId xmlns:p14="http://schemas.microsoft.com/office/powerpoint/2010/main" val="118215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17A965-BD9A-4FD2-82D9-132AD50BE74A}"/>
              </a:ext>
            </a:extLst>
          </p:cNvPr>
          <p:cNvGrpSpPr/>
          <p:nvPr/>
        </p:nvGrpSpPr>
        <p:grpSpPr>
          <a:xfrm>
            <a:off x="3534740" y="2339682"/>
            <a:ext cx="5122516" cy="646331"/>
            <a:chOff x="3534740" y="2339682"/>
            <a:chExt cx="5122516" cy="64633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45646DA-6D3C-F09D-DCB8-DC59F8488EAF}"/>
                </a:ext>
              </a:extLst>
            </p:cNvPr>
            <p:cNvSpPr/>
            <p:nvPr/>
          </p:nvSpPr>
          <p:spPr>
            <a:xfrm>
              <a:off x="3694603" y="2741068"/>
              <a:ext cx="4802788" cy="19820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F7BD71-8BAA-3829-C9B4-D38AD20E1E4C}"/>
                </a:ext>
              </a:extLst>
            </p:cNvPr>
            <p:cNvSpPr txBox="1"/>
            <p:nvPr/>
          </p:nvSpPr>
          <p:spPr>
            <a:xfrm>
              <a:off x="3534740" y="2339682"/>
              <a:ext cx="5122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The normal equation</a:t>
              </a:r>
              <a:endParaRPr lang="ko-KR" altLang="en-US" sz="36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84E2B5-8952-D5F2-CDC3-0BEC1E248CEC}"/>
              </a:ext>
            </a:extLst>
          </p:cNvPr>
          <p:cNvSpPr txBox="1"/>
          <p:nvPr/>
        </p:nvSpPr>
        <p:spPr>
          <a:xfrm>
            <a:off x="322942" y="220432"/>
            <a:ext cx="577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Closed-form solution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7906E-7256-EBA7-55B4-F1EBB3142B4C}"/>
              </a:ext>
            </a:extLst>
          </p:cNvPr>
          <p:cNvCxnSpPr>
            <a:cxnSpLocks/>
          </p:cNvCxnSpPr>
          <p:nvPr/>
        </p:nvCxnSpPr>
        <p:spPr>
          <a:xfrm>
            <a:off x="322943" y="870522"/>
            <a:ext cx="1167855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5BA5D1-1C75-E434-BE3C-BF10796E3E6A}"/>
              </a:ext>
            </a:extLst>
          </p:cNvPr>
          <p:cNvSpPr txBox="1"/>
          <p:nvPr/>
        </p:nvSpPr>
        <p:spPr>
          <a:xfrm>
            <a:off x="1135585" y="3871988"/>
            <a:ext cx="992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Cost</a:t>
            </a:r>
            <a:r>
              <a:rPr lang="ko-KR" altLang="en-US" sz="2800" dirty="0"/>
              <a:t> </a:t>
            </a:r>
            <a:r>
              <a:rPr lang="en-US" altLang="ko-KR" sz="2800" dirty="0"/>
              <a:t>function</a:t>
            </a:r>
            <a:r>
              <a:rPr lang="ko-KR" altLang="en-US" sz="2800" dirty="0"/>
              <a:t>을 최소화하는 </a:t>
            </a:r>
            <a:r>
              <a:rPr lang="en-US" altLang="ko-KR" sz="2800" dirty="0"/>
              <a:t>θ</a:t>
            </a:r>
            <a:r>
              <a:rPr lang="ko-KR" altLang="en-US" sz="2800" dirty="0"/>
              <a:t>을 찾을 수 있는 수학적인 식</a:t>
            </a:r>
          </a:p>
        </p:txBody>
      </p:sp>
      <p:pic>
        <p:nvPicPr>
          <p:cNvPr id="5122" name="Picture 2" descr="Normal Equation">
            <a:extLst>
              <a:ext uri="{FF2B5EF4-FFF2-40B4-BE49-F238E27FC236}">
                <a16:creationId xmlns:a16="http://schemas.microsoft.com/office/drawing/2014/main" id="{7BA5C929-3ABE-635D-E5D3-A77DD2FA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61" r="33310" b="-1000"/>
          <a:stretch/>
        </p:blipFill>
        <p:spPr bwMode="auto">
          <a:xfrm>
            <a:off x="4558349" y="4693151"/>
            <a:ext cx="3075299" cy="9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5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336</Words>
  <Application>Microsoft Office PowerPoint</Application>
  <PresentationFormat>와이드스크린</PresentationFormat>
  <Paragraphs>112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혜원</dc:creator>
  <cp:lastModifiedBy>이 혜원</cp:lastModifiedBy>
  <cp:revision>1</cp:revision>
  <dcterms:created xsi:type="dcterms:W3CDTF">2022-12-02T14:03:34Z</dcterms:created>
  <dcterms:modified xsi:type="dcterms:W3CDTF">2022-12-02T19:35:56Z</dcterms:modified>
</cp:coreProperties>
</file>