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3A057-1CE0-4C23-A015-A8ED6BE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1DF35-C61D-4CFB-88E4-5AEE5B843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52395-3A2F-4A29-8155-69CCDDDC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B6812-220A-4FF0-83D7-6A0C50D0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EE33-FF64-49ED-B7EF-D29131FE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6EC9-0AE8-48C9-8668-4A77877B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7032F-E3B2-4915-BA21-AEB13287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9C531-D191-40AB-A129-910B62D4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A31B9-E1D8-4380-A98C-4FB14012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D0717-67B9-41F9-BAB5-9BACCF2D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9A6D5-6F78-4717-AF0F-28533E866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72EAA-444D-4B8A-921C-468227F8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DCF84-19B6-4699-809A-9274EC90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3631B-9B52-42B9-BDA8-99725AD1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74052-21B0-4072-98FB-A5D83EDB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2605-7958-4007-82C1-EC33EF3A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8A5A1-F93C-4F60-B269-75086EE2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91648-9BFB-4FC1-B847-4862EF22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7053-CF51-435B-BA4E-E21F5A57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CFFBC-E26F-4DF4-AEC1-BF2FC89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F76D8-D5FF-42D2-A685-0E441323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A32E4-AB04-4EF0-84ED-A28CB772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3AD75-0AB8-43B4-94B0-757E9BC5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BA76E-C64E-473D-9A4D-386E2DF5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FE2FE-4520-4D75-BAFA-3DCE94E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1B270-C624-453A-8780-02052BE8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E9F8-D9F0-4EE3-8A9A-4A671E306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2B130-B202-4B5E-B6D7-D8AA079BE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487CE-87A9-4FF7-AAB7-24709DD1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275B5-F8E3-4707-AEE1-696BEF0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8BF8D-212C-4B2B-A04F-FE36F02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1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3B124-22EE-4670-B311-9273B2A5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9DA2-66A5-4A3B-8AB3-0269B983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38478-BFE6-4DD9-B275-17EEFD7E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532A4-7375-490D-B723-13180BEA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1EA1A-E1F5-447D-AFCE-4CC926422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F75929-C089-439D-86A6-B426A60B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4B549-70C9-4F96-A6FE-C3490ACD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046E2B-C6B9-4279-8B60-35A1153A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33FC2-6AD4-407A-9CE2-E4B9CAC2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85D228-CC4B-4038-BA21-F06F9A22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5A4FA-BE2D-40ED-96B3-9CAA2B4B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E96103-33EC-431F-A3E8-F3474E3D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3AD502-F049-4332-9658-C54AE97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881FBA-68FD-4ACA-A40C-B6F61A11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A664E-FE36-42D7-ABD9-BA3DD837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88E70-22F9-4594-9B12-0243BBB4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4A7E2-89F2-4B87-93B2-FB16F22A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C562F-E886-41AB-9780-0A22FD9C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1E684-18CD-44A9-B499-B362332F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378E1-9198-4237-904C-382C1BD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F3B12-51BD-4E5F-B188-3CA0D3B5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8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1A3C8-166B-4125-B89B-86BEE829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AC76A6-FD69-4242-8F57-9D1F4CA0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2F244-714A-4AA6-B9D8-65E95CBD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B3DF0-7D46-483A-85E2-668AECBF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240D3-7299-4C02-8A65-D5B22A50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21AC8-9BF5-41BD-83EE-2D5841B0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9382A-7D0A-40D7-BD89-FC9B57EC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4879F-D81D-4E58-B8F0-2C171534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A5E2-45D2-451A-9D0F-C9FF890BB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B3FA-822B-4360-8F22-1DC64615987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7D967-0DB8-4C92-9825-E3162D0F3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DD369-7CA4-4CBC-B589-EA5E758D5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EBF2-BD6E-450A-8A08-515EA228E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vision.com/425" TargetMode="External"/><Relationship Id="rId2" Type="http://schemas.openxmlformats.org/officeDocument/2006/relationships/hyperlink" Target="https://link.coupang.com/a/pDW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junsea.tistory.com/94" TargetMode="External"/><Relationship Id="rId2" Type="http://schemas.openxmlformats.org/officeDocument/2006/relationships/hyperlink" Target="https://bskyvision.com/5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8m05KXF12I3ipLy0NPqBIeX6nh9P7Tgc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A4214F-30A1-4093-9837-8652F9196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2A19E6-201B-4663-8AF0-1DB27A5C5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VGGNet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C367F-DF7C-411A-85E6-85B5F608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오승연</a:t>
            </a:r>
          </a:p>
        </p:txBody>
      </p:sp>
    </p:spTree>
    <p:extLst>
      <p:ext uri="{BB962C8B-B14F-4D97-AF65-F5344CB8AC3E}">
        <p14:creationId xmlns:p14="http://schemas.microsoft.com/office/powerpoint/2010/main" val="134234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5076-3D3E-4A5B-A49A-553B4FC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74779-DB9C-44F6-B2D5-1818CC7B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b="0" i="0" dirty="0" err="1">
                <a:effectLst/>
                <a:latin typeface="NEXON Lv1 Gothic OTF"/>
              </a:rPr>
              <a:t>VGGNet</a:t>
            </a:r>
            <a:r>
              <a:rPr lang="ko-KR" altLang="en-US" b="0" i="0" dirty="0">
                <a:effectLst/>
                <a:latin typeface="NEXON Lv1 Gothic OTF"/>
              </a:rPr>
              <a:t>은 </a:t>
            </a:r>
            <a:r>
              <a:rPr lang="ko-KR" altLang="en-US" b="0" i="0" dirty="0">
                <a:effectLst/>
                <a:latin typeface="NEXON Lv1 Gothic OT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옥스포드</a:t>
            </a:r>
            <a:r>
              <a:rPr lang="ko-KR" altLang="en-US" b="0" i="0" dirty="0">
                <a:effectLst/>
                <a:latin typeface="NEXON Lv1 Gothic OTF"/>
              </a:rPr>
              <a:t> 대학의 연구팀 </a:t>
            </a:r>
            <a:r>
              <a:rPr lang="en-US" altLang="ko-KR" b="0" i="0" dirty="0">
                <a:effectLst/>
                <a:latin typeface="NEXON Lv1 Gothic OTF"/>
              </a:rPr>
              <a:t>VGG</a:t>
            </a:r>
            <a:r>
              <a:rPr lang="ko-KR" altLang="en-US" b="0" i="0" dirty="0">
                <a:effectLst/>
                <a:latin typeface="NEXON Lv1 Gothic OTF"/>
              </a:rPr>
              <a:t>에 의해 개발된 </a:t>
            </a:r>
            <a:r>
              <a:rPr lang="ko-KR" altLang="en-US" b="0" i="0" dirty="0" err="1">
                <a:effectLst/>
                <a:latin typeface="NEXON Lv1 Gothic OTF"/>
              </a:rPr>
              <a:t>모델로써</a:t>
            </a:r>
            <a:r>
              <a:rPr lang="en-US" altLang="ko-KR" b="0" i="0" dirty="0">
                <a:effectLst/>
                <a:latin typeface="NEXON Lv1 Gothic OTF"/>
              </a:rPr>
              <a:t>, 2014</a:t>
            </a:r>
            <a:r>
              <a:rPr lang="ko-KR" altLang="en-US" b="0" i="0" dirty="0">
                <a:effectLst/>
                <a:latin typeface="NEXON Lv1 Gothic OTF"/>
              </a:rPr>
              <a:t>년 </a:t>
            </a:r>
            <a:r>
              <a:rPr lang="ko-KR" altLang="en-US" b="0" i="0" dirty="0">
                <a:effectLst/>
                <a:latin typeface="NEXON Lv1 Gothic OT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이미지넷 이미지 인식 대회</a:t>
            </a:r>
            <a:r>
              <a:rPr lang="ko-KR" altLang="en-US" b="0" i="0" dirty="0">
                <a:effectLst/>
                <a:latin typeface="NEXON Lv1 Gothic OTF"/>
              </a:rPr>
              <a:t>에서 준우승을 한 모델이다</a:t>
            </a:r>
            <a:r>
              <a:rPr lang="en-US" altLang="ko-KR" b="0" i="0" dirty="0">
                <a:effectLst/>
                <a:latin typeface="NEXON Lv1 Gothic OTF"/>
              </a:rPr>
              <a:t>. </a:t>
            </a:r>
            <a:r>
              <a:rPr lang="ko-KR" altLang="en-US" b="0" i="0" dirty="0">
                <a:effectLst/>
                <a:latin typeface="NEXON Lv1 Gothic OTF"/>
              </a:rPr>
              <a:t>여기서 말하는 </a:t>
            </a:r>
            <a:r>
              <a:rPr lang="en-US" altLang="ko-KR" b="0" i="0" dirty="0" err="1">
                <a:effectLst/>
                <a:latin typeface="NEXON Lv1 Gothic OTF"/>
              </a:rPr>
              <a:t>VGGNet</a:t>
            </a:r>
            <a:r>
              <a:rPr lang="ko-KR" altLang="en-US" b="0" i="0" dirty="0">
                <a:effectLst/>
                <a:latin typeface="NEXON Lv1 Gothic OTF"/>
              </a:rPr>
              <a:t>은 </a:t>
            </a:r>
            <a:r>
              <a:rPr lang="en-US" altLang="ko-KR" b="0" i="0" dirty="0">
                <a:effectLst/>
                <a:latin typeface="NEXON Lv1 Gothic OTF"/>
              </a:rPr>
              <a:t>16</a:t>
            </a:r>
            <a:r>
              <a:rPr lang="ko-KR" altLang="en-US" b="0" i="0" dirty="0">
                <a:effectLst/>
                <a:latin typeface="NEXON Lv1 Gothic OTF"/>
              </a:rPr>
              <a:t>개 또는 </a:t>
            </a:r>
            <a:r>
              <a:rPr lang="en-US" altLang="ko-KR" b="0" i="0" dirty="0">
                <a:effectLst/>
                <a:latin typeface="NEXON Lv1 Gothic OTF"/>
              </a:rPr>
              <a:t>19</a:t>
            </a:r>
            <a:r>
              <a:rPr lang="ko-KR" altLang="en-US" b="0" i="0" dirty="0">
                <a:effectLst/>
                <a:latin typeface="NEXON Lv1 Gothic OTF"/>
              </a:rPr>
              <a:t>개의 층으로 구성된 모델을 의미한다</a:t>
            </a:r>
            <a:r>
              <a:rPr lang="en-US" altLang="ko-KR" b="0" i="0" dirty="0">
                <a:effectLst/>
                <a:latin typeface="NEXON Lv1 Gothic OTF"/>
              </a:rPr>
              <a:t>(VGG16, VGG19</a:t>
            </a:r>
            <a:r>
              <a:rPr lang="ko-KR" altLang="en-US" b="0" i="0" dirty="0">
                <a:effectLst/>
                <a:latin typeface="NEXON Lv1 Gothic OTF"/>
              </a:rPr>
              <a:t>로 불림</a:t>
            </a:r>
            <a:r>
              <a:rPr lang="en-US" altLang="ko-KR" b="0" i="0" dirty="0">
                <a:effectLst/>
                <a:latin typeface="NEXON Lv1 Gothic OTF"/>
              </a:rPr>
              <a:t>).</a:t>
            </a:r>
          </a:p>
          <a:p>
            <a:pPr algn="just"/>
            <a:r>
              <a:rPr lang="en-US" altLang="ko-KR" i="0" dirty="0" err="1">
                <a:effectLst/>
                <a:latin typeface="NEXON Lv1 Gothic OTF"/>
              </a:rPr>
              <a:t>VGGNet</a:t>
            </a:r>
            <a:r>
              <a:rPr lang="en-US" altLang="ko-KR" i="0" dirty="0">
                <a:effectLst/>
                <a:latin typeface="NEXON Lv1 Gothic OTF"/>
              </a:rPr>
              <a:t> </a:t>
            </a:r>
            <a:r>
              <a:rPr lang="ko-KR" altLang="en-US" i="0" dirty="0">
                <a:effectLst/>
                <a:latin typeface="NEXON Lv1 Gothic OTF"/>
              </a:rPr>
              <a:t>모델이</a:t>
            </a:r>
            <a:r>
              <a:rPr lang="en-US" altLang="ko-KR" i="0" dirty="0">
                <a:effectLst/>
                <a:latin typeface="NEXON Lv1 Gothic OTF"/>
              </a:rPr>
              <a:t> </a:t>
            </a:r>
            <a:r>
              <a:rPr lang="ko-KR" altLang="en-US" i="0" dirty="0">
                <a:effectLst/>
                <a:latin typeface="NEXON Lv1 Gothic OTF"/>
              </a:rPr>
              <a:t>나온 이후부터 </a:t>
            </a:r>
            <a:r>
              <a:rPr lang="ko-KR" altLang="en-US" sz="2800" dirty="0">
                <a:sym typeface="Wingdings" panose="05000000000000000000" pitchFamily="2" charset="2"/>
              </a:rPr>
              <a:t>네트워크 레이어를 증가시키는 추세가 활발히 이루어졌다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784F35-31B2-4458-89FE-B3A929A3D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353438"/>
            <a:ext cx="77247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4494D-5A3C-4924-B356-C4BB636EDC18}"/>
              </a:ext>
            </a:extLst>
          </p:cNvPr>
          <p:cNvSpPr txBox="1"/>
          <p:nvPr/>
        </p:nvSpPr>
        <p:spPr>
          <a:xfrm>
            <a:off x="2233612" y="4893013"/>
            <a:ext cx="772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NEXON Lv1 Gothic OTF"/>
              </a:rPr>
              <a:t>2012</a:t>
            </a:r>
            <a:r>
              <a:rPr lang="ko-KR" altLang="en-US" b="0" i="0" dirty="0">
                <a:effectLst/>
                <a:latin typeface="NEXON Lv1 Gothic OTF"/>
              </a:rPr>
              <a:t>년</a:t>
            </a:r>
            <a:r>
              <a:rPr lang="en-US" altLang="ko-KR" b="0" i="0" dirty="0">
                <a:effectLst/>
                <a:latin typeface="NEXON Lv1 Gothic OTF"/>
              </a:rPr>
              <a:t>, 2013</a:t>
            </a:r>
            <a:r>
              <a:rPr lang="ko-KR" altLang="en-US" b="0" i="0" dirty="0">
                <a:effectLst/>
                <a:latin typeface="NEXON Lv1 Gothic OTF"/>
              </a:rPr>
              <a:t>년 우승 모델들은 </a:t>
            </a:r>
            <a:r>
              <a:rPr lang="en-US" altLang="ko-KR" b="0" i="0" dirty="0">
                <a:effectLst/>
                <a:latin typeface="NEXON Lv1 Gothic OTF"/>
              </a:rPr>
              <a:t>8</a:t>
            </a:r>
            <a:r>
              <a:rPr lang="ko-KR" altLang="en-US" b="0" i="0" dirty="0">
                <a:effectLst/>
                <a:latin typeface="NEXON Lv1 Gothic OTF"/>
              </a:rPr>
              <a:t>개의 층으로 </a:t>
            </a:r>
            <a:r>
              <a:rPr lang="ko-KR" altLang="en-US" b="0" i="0" dirty="0" err="1">
                <a:effectLst/>
                <a:latin typeface="NEXON Lv1 Gothic OTF"/>
              </a:rPr>
              <a:t>구성되었었다</a:t>
            </a:r>
            <a:r>
              <a:rPr lang="en-US" altLang="ko-KR" b="0" i="0" dirty="0">
                <a:effectLst/>
                <a:latin typeface="NEXON Lv1 Gothic OTF"/>
              </a:rPr>
              <a:t>. </a:t>
            </a:r>
            <a:r>
              <a:rPr lang="ko-KR" altLang="en-US" b="0" i="0" dirty="0">
                <a:effectLst/>
                <a:latin typeface="NEXON Lv1 Gothic OTF"/>
              </a:rPr>
              <a:t>반면 </a:t>
            </a:r>
            <a:r>
              <a:rPr lang="en-US" altLang="ko-KR" b="0" i="0" dirty="0">
                <a:effectLst/>
                <a:latin typeface="NEXON Lv1 Gothic OTF"/>
              </a:rPr>
              <a:t>2014</a:t>
            </a:r>
            <a:r>
              <a:rPr lang="ko-KR" altLang="en-US" b="0" i="0" dirty="0">
                <a:effectLst/>
                <a:latin typeface="NEXON Lv1 Gothic OTF"/>
              </a:rPr>
              <a:t>년의 </a:t>
            </a:r>
            <a:r>
              <a:rPr lang="en-US" altLang="ko-KR" b="0" i="0" dirty="0" err="1">
                <a:effectLst/>
                <a:latin typeface="NEXON Lv1 Gothic OTF"/>
              </a:rPr>
              <a:t>VGGNet</a:t>
            </a:r>
            <a:r>
              <a:rPr lang="en-US" altLang="ko-KR" b="0" i="0" dirty="0">
                <a:effectLst/>
                <a:latin typeface="NEXON Lv1 Gothic OTF"/>
              </a:rPr>
              <a:t>(VGG19)</a:t>
            </a:r>
            <a:r>
              <a:rPr lang="ko-KR" altLang="en-US" b="0" i="0" dirty="0">
                <a:effectLst/>
                <a:latin typeface="NEXON Lv1 Gothic OTF"/>
              </a:rPr>
              <a:t>는 </a:t>
            </a:r>
            <a:r>
              <a:rPr lang="en-US" altLang="ko-KR" b="0" i="0" dirty="0">
                <a:effectLst/>
                <a:latin typeface="NEXON Lv1 Gothic OTF"/>
              </a:rPr>
              <a:t>19</a:t>
            </a:r>
            <a:r>
              <a:rPr lang="ko-KR" altLang="en-US" b="0" i="0" dirty="0">
                <a:effectLst/>
                <a:latin typeface="NEXON Lv1 Gothic OTF"/>
              </a:rPr>
              <a:t>층으로 구성되었고</a:t>
            </a:r>
            <a:r>
              <a:rPr lang="en-US" altLang="ko-KR" b="0" i="0" dirty="0">
                <a:effectLst/>
                <a:latin typeface="NEXON Lv1 Gothic OTF"/>
              </a:rPr>
              <a:t>, </a:t>
            </a:r>
            <a:r>
              <a:rPr lang="ko-KR" altLang="en-US" b="0" i="0" dirty="0">
                <a:effectLst/>
                <a:latin typeface="NEXON Lv1 Gothic OTF"/>
              </a:rPr>
              <a:t>또한 </a:t>
            </a:r>
            <a:r>
              <a:rPr lang="en-US" altLang="ko-KR" b="0" i="0" dirty="0" err="1">
                <a:effectLst/>
                <a:latin typeface="NEXON Lv1 Gothic OTF"/>
              </a:rPr>
              <a:t>GoogLeNet</a:t>
            </a:r>
            <a:r>
              <a:rPr lang="ko-KR" altLang="en-US" b="0" i="0" dirty="0">
                <a:effectLst/>
                <a:latin typeface="NEXON Lv1 Gothic OTF"/>
              </a:rPr>
              <a:t>은 </a:t>
            </a:r>
            <a:r>
              <a:rPr lang="en-US" altLang="ko-KR" b="0" i="0" dirty="0">
                <a:effectLst/>
                <a:latin typeface="NEXON Lv1 Gothic OTF"/>
              </a:rPr>
              <a:t>22</a:t>
            </a:r>
            <a:r>
              <a:rPr lang="ko-KR" altLang="en-US" b="0" i="0" dirty="0">
                <a:effectLst/>
                <a:latin typeface="NEXON Lv1 Gothic OTF"/>
              </a:rPr>
              <a:t>층으로 구성되었다</a:t>
            </a:r>
            <a:r>
              <a:rPr lang="en-US" altLang="ko-KR" b="0" i="0" dirty="0">
                <a:effectLst/>
                <a:latin typeface="NEXON Lv1 Gothic OTF"/>
              </a:rPr>
              <a:t>. </a:t>
            </a:r>
            <a:r>
              <a:rPr lang="ko-KR" altLang="en-US" b="0" i="0" dirty="0">
                <a:effectLst/>
                <a:latin typeface="NEXON Lv1 Gothic OTF"/>
              </a:rPr>
              <a:t>그리고 </a:t>
            </a:r>
            <a:r>
              <a:rPr lang="en-US" altLang="ko-KR" b="0" i="0" dirty="0">
                <a:effectLst/>
                <a:latin typeface="NEXON Lv1 Gothic OTF"/>
              </a:rPr>
              <a:t>2015</a:t>
            </a:r>
            <a:r>
              <a:rPr lang="ko-KR" altLang="en-US" b="0" i="0" dirty="0">
                <a:effectLst/>
                <a:latin typeface="NEXON Lv1 Gothic OTF"/>
              </a:rPr>
              <a:t>년에 이르러서는 </a:t>
            </a:r>
            <a:r>
              <a:rPr lang="en-US" altLang="ko-KR" b="0" i="0" dirty="0">
                <a:effectLst/>
                <a:latin typeface="NEXON Lv1 Gothic OTF"/>
              </a:rPr>
              <a:t>152</a:t>
            </a:r>
            <a:r>
              <a:rPr lang="ko-KR" altLang="en-US" b="0" i="0" dirty="0">
                <a:effectLst/>
                <a:latin typeface="NEXON Lv1 Gothic OTF"/>
              </a:rPr>
              <a:t>개의 층으로 구성된 </a:t>
            </a:r>
            <a:r>
              <a:rPr lang="en-US" altLang="ko-KR" b="0" i="0" dirty="0" err="1">
                <a:effectLst/>
                <a:latin typeface="NEXON Lv1 Gothic OTF"/>
              </a:rPr>
              <a:t>ResNet</a:t>
            </a:r>
            <a:r>
              <a:rPr lang="ko-KR" altLang="en-US" b="0" i="0" dirty="0">
                <a:effectLst/>
                <a:latin typeface="NEXON Lv1 Gothic OTF"/>
              </a:rPr>
              <a:t>이 제안되었다</a:t>
            </a:r>
            <a:r>
              <a:rPr lang="en-US" altLang="ko-KR" b="0" i="0" dirty="0">
                <a:effectLst/>
                <a:latin typeface="NEXON Lv1 Gothic OTF"/>
              </a:rPr>
              <a:t>. </a:t>
            </a:r>
            <a:r>
              <a:rPr lang="ko-KR" altLang="en-US" b="0" i="0" dirty="0" err="1">
                <a:effectLst/>
                <a:latin typeface="NEXON Lv1 Gothic OTF"/>
              </a:rPr>
              <a:t>네크워크가</a:t>
            </a:r>
            <a:r>
              <a:rPr lang="ko-KR" altLang="en-US" b="0" i="0" dirty="0">
                <a:effectLst/>
                <a:latin typeface="NEXON Lv1 Gothic OTF"/>
              </a:rPr>
              <a:t> 깊어질 수록 성능이 좋아졌음을 위 그림을 통해 확인할 수 있다</a:t>
            </a:r>
            <a:r>
              <a:rPr lang="en-US" altLang="ko-KR" b="0" i="0" dirty="0">
                <a:effectLst/>
                <a:latin typeface="NEXON Lv1 Gothic OTF"/>
              </a:rPr>
              <a:t>. </a:t>
            </a:r>
            <a:r>
              <a:rPr lang="en-US" altLang="ko-KR" b="0" i="0" dirty="0" err="1">
                <a:effectLst/>
                <a:latin typeface="NEXON Lv1 Gothic OTF"/>
              </a:rPr>
              <a:t>VGGNet</a:t>
            </a:r>
            <a:r>
              <a:rPr lang="ko-KR" altLang="en-US" b="0" i="0" dirty="0">
                <a:effectLst/>
                <a:latin typeface="NEXON Lv1 Gothic OTF"/>
              </a:rPr>
              <a:t>은 사용하기 쉬운 구조와 좋은 성능 덕분에 그 대회에서 우승을 거둔 조금 더 복잡한 형태의 </a:t>
            </a:r>
            <a:r>
              <a:rPr lang="en-US" altLang="ko-KR" b="0" i="0" dirty="0" err="1">
                <a:effectLst/>
                <a:latin typeface="NEXON Lv1 Gothic OTF"/>
              </a:rPr>
              <a:t>GoogLeNet</a:t>
            </a:r>
            <a:r>
              <a:rPr lang="ko-KR" altLang="en-US" b="0" i="0" dirty="0">
                <a:effectLst/>
                <a:latin typeface="NEXON Lv1 Gothic OTF"/>
              </a:rPr>
              <a:t>보다 더 인기를 얻었다</a:t>
            </a:r>
            <a:r>
              <a:rPr lang="en-US" altLang="ko-KR" b="0" i="0" dirty="0">
                <a:effectLst/>
                <a:latin typeface="NEXON Lv1 Gothic OTF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3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C0687-FF89-439B-A26A-7A4D0AABC08A}"/>
              </a:ext>
            </a:extLst>
          </p:cNvPr>
          <p:cNvSpPr txBox="1"/>
          <p:nvPr/>
        </p:nvSpPr>
        <p:spPr>
          <a:xfrm>
            <a:off x="276225" y="1495425"/>
            <a:ext cx="51226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0" i="0" dirty="0" err="1">
                <a:effectLst/>
                <a:latin typeface="NEXON Lv1 Gothic OTF"/>
              </a:rPr>
              <a:t>VGGNet</a:t>
            </a:r>
            <a:r>
              <a:rPr lang="ko-KR" altLang="en-US" sz="2000" b="0" i="0" dirty="0">
                <a:effectLst/>
                <a:latin typeface="NEXON Lv1 Gothic OTF"/>
              </a:rPr>
              <a:t>의 </a:t>
            </a:r>
            <a:r>
              <a:rPr lang="en-US" altLang="ko-KR" sz="2000" b="0" i="0" dirty="0">
                <a:effectLst/>
                <a:latin typeface="NEXON Lv1 Gothic OTF"/>
              </a:rPr>
              <a:t>original </a:t>
            </a:r>
            <a:r>
              <a:rPr lang="ko-KR" altLang="en-US" sz="2000" b="0" i="0" dirty="0">
                <a:effectLst/>
                <a:latin typeface="NEXON Lv1 Gothic OTF"/>
              </a:rPr>
              <a:t>논문 연구의 핵심은 네트워크의 깊이를 깊게 만드는 것이 성능에 어떤 영향을 미치는지를 확인하고자 한 것이다</a:t>
            </a:r>
            <a:r>
              <a:rPr lang="en-US" altLang="ko-KR" sz="2000" b="0" i="0" dirty="0">
                <a:effectLst/>
                <a:latin typeface="NEXON Lv1 Gothic OTF"/>
              </a:rPr>
              <a:t>. VGG </a:t>
            </a:r>
            <a:r>
              <a:rPr lang="ko-KR" altLang="en-US" sz="2000" b="0" i="0" dirty="0">
                <a:effectLst/>
                <a:latin typeface="NEXON Lv1 Gothic OTF"/>
              </a:rPr>
              <a:t>연구팀은 깊이의 영향만을 최대한 확인하고자 </a:t>
            </a:r>
            <a:r>
              <a:rPr lang="ko-KR" altLang="en-US" sz="2000" b="0" i="0" dirty="0" err="1">
                <a:effectLst/>
                <a:latin typeface="NEXON Lv1 Gothic OTF"/>
              </a:rPr>
              <a:t>컨볼루션</a:t>
            </a:r>
            <a:r>
              <a:rPr lang="ko-KR" altLang="en-US" sz="2000" b="0" i="0" dirty="0">
                <a:effectLst/>
                <a:latin typeface="NEXON Lv1 Gothic OTF"/>
              </a:rPr>
              <a:t> </a:t>
            </a:r>
            <a:r>
              <a:rPr lang="ko-KR" altLang="en-US" sz="2000" b="0" i="0" dirty="0" err="1">
                <a:effectLst/>
                <a:latin typeface="NEXON Lv1 Gothic OTF"/>
              </a:rPr>
              <a:t>필터커널의</a:t>
            </a:r>
            <a:r>
              <a:rPr lang="ko-KR" altLang="en-US" sz="2000" b="0" i="0" dirty="0">
                <a:effectLst/>
                <a:latin typeface="NEXON Lv1 Gothic OTF"/>
              </a:rPr>
              <a:t> 사이즈는 가장 작은 </a:t>
            </a:r>
            <a:r>
              <a:rPr lang="en-US" altLang="ko-KR" sz="2000" b="0" i="0" dirty="0">
                <a:effectLst/>
                <a:latin typeface="NEXON Lv1 Gothic OTF"/>
              </a:rPr>
              <a:t>3 x 3</a:t>
            </a:r>
            <a:r>
              <a:rPr lang="ko-KR" altLang="en-US" sz="2000" b="0" i="0" dirty="0">
                <a:effectLst/>
                <a:latin typeface="NEXON Lv1 Gothic OTF"/>
              </a:rPr>
              <a:t>으로 고정했다</a:t>
            </a:r>
            <a:r>
              <a:rPr lang="en-US" altLang="ko-KR" sz="2000" b="0" i="0" dirty="0">
                <a:effectLst/>
                <a:latin typeface="NEXON Lv1 Gothic OTF"/>
              </a:rPr>
              <a:t>.</a:t>
            </a:r>
          </a:p>
          <a:p>
            <a:pPr algn="just"/>
            <a:r>
              <a:rPr lang="en-US" altLang="ko-KR" sz="2000" b="0" i="0" dirty="0">
                <a:effectLst/>
                <a:latin typeface="NEXON Lv1 Gothic OTF"/>
              </a:rPr>
              <a:t> </a:t>
            </a:r>
          </a:p>
          <a:p>
            <a:pPr algn="just"/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깊이가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11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층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, 13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층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, 16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층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, 19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층으로 깊어지면서 분류 에러가 감소하는 것을 관찰했다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즉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깊어질수록 성능이 좋아진다는 것이었다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 </a:t>
            </a:r>
          </a:p>
          <a:p>
            <a:pPr algn="just"/>
            <a:endParaRPr lang="en-US" altLang="ko-KR" dirty="0">
              <a:solidFill>
                <a:srgbClr val="333333"/>
              </a:solidFill>
              <a:latin typeface="NEXON Lv1 Gothic OTF"/>
            </a:endParaRPr>
          </a:p>
          <a:p>
            <a:pPr algn="just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99AD1D-9814-4EE4-8F00-F2EF5796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12" y="228600"/>
            <a:ext cx="6319863" cy="639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9B7FC44E-7C92-45E7-9EF4-FEC914015151}"/>
              </a:ext>
            </a:extLst>
          </p:cNvPr>
          <p:cNvSpPr/>
          <p:nvPr/>
        </p:nvSpPr>
        <p:spPr>
          <a:xfrm>
            <a:off x="9763125" y="333375"/>
            <a:ext cx="1028700" cy="5353050"/>
          </a:xfrm>
          <a:prstGeom prst="frame">
            <a:avLst>
              <a:gd name="adj1" fmla="val 490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9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8E8007-9827-41D5-9120-27051EE7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37" y="2132452"/>
            <a:ext cx="5973931" cy="45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BC88BC-9979-475C-A2D7-CF5CBA5D5FB4}"/>
              </a:ext>
            </a:extLst>
          </p:cNvPr>
          <p:cNvSpPr txBox="1"/>
          <p:nvPr/>
        </p:nvSpPr>
        <p:spPr>
          <a:xfrm>
            <a:off x="644458" y="221642"/>
            <a:ext cx="5184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기존 높은 필터사용을 없애고 </a:t>
            </a:r>
            <a:r>
              <a:rPr lang="en-US" altLang="ko-KR" sz="1800" b="1" dirty="0"/>
              <a:t>3x3</a:t>
            </a:r>
            <a:r>
              <a:rPr lang="ko-KR" altLang="en-US" sz="1800" b="1" dirty="0"/>
              <a:t>필터로 통일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     </a:t>
            </a:r>
            <a:r>
              <a:rPr lang="en-US" altLang="ko-KR" sz="1800" b="1" dirty="0">
                <a:sym typeface="Wingdings" panose="05000000000000000000" pitchFamily="2" charset="2"/>
              </a:rPr>
              <a:t> Parameter </a:t>
            </a:r>
            <a:r>
              <a:rPr lang="ko-KR" altLang="en-US" sz="1800" b="1" dirty="0">
                <a:sym typeface="Wingdings" panose="05000000000000000000" pitchFamily="2" charset="2"/>
              </a:rPr>
              <a:t>수를 줄임</a:t>
            </a:r>
            <a:r>
              <a:rPr lang="en-US" altLang="ko-KR" sz="1800" b="1" dirty="0">
                <a:sym typeface="Wingdings" panose="05000000000000000000" pitchFamily="2" charset="2"/>
              </a:rPr>
              <a:t>(3x3x2=18</a:t>
            </a:r>
            <a:r>
              <a:rPr lang="ko-KR" altLang="en-US" sz="1800" b="1" dirty="0">
                <a:sym typeface="Wingdings" panose="05000000000000000000" pitchFamily="2" charset="2"/>
              </a:rPr>
              <a:t>개</a:t>
            </a:r>
            <a:r>
              <a:rPr lang="en-US" altLang="ko-KR" sz="1800" b="1" dirty="0">
                <a:sym typeface="Wingdings" panose="05000000000000000000" pitchFamily="2" charset="2"/>
              </a:rPr>
              <a:t>, 5x5=25</a:t>
            </a:r>
            <a:r>
              <a:rPr lang="ko-KR" altLang="en-US" sz="1800" b="1" dirty="0">
                <a:sym typeface="Wingdings" panose="05000000000000000000" pitchFamily="2" charset="2"/>
              </a:rPr>
              <a:t>개</a:t>
            </a:r>
            <a:r>
              <a:rPr lang="en-US" altLang="ko-KR" sz="1800" b="1" dirty="0">
                <a:sym typeface="Wingdings" panose="05000000000000000000" pitchFamily="2" charset="2"/>
              </a:rPr>
              <a:t>) -&gt;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Light Memory &amp;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Fast Training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B2D43-5296-4C8E-A8FB-4615DB851AEB}"/>
              </a:ext>
            </a:extLst>
          </p:cNvPr>
          <p:cNvSpPr txBox="1"/>
          <p:nvPr/>
        </p:nvSpPr>
        <p:spPr>
          <a:xfrm>
            <a:off x="6648450" y="612844"/>
            <a:ext cx="51826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3 x 3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필터로 두 차례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컨볼루션을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하는 것과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5 x 5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필터로 한 번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컨볼루션을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하는 것이 결과적으로 동일한 사이즈의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특성맵을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산출한다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 3 x 3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필터로 세 차례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컨볼루션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하는 것은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7 x 7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필터로 한 번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컨볼루션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하는 것과 대응된다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</a:t>
            </a:r>
          </a:p>
          <a:p>
            <a:pPr algn="just"/>
            <a:endParaRPr lang="en-US" altLang="ko-KR" sz="2000" dirty="0">
              <a:solidFill>
                <a:srgbClr val="333333"/>
              </a:solidFill>
              <a:latin typeface="NEXON Lv1 Gothic OTF"/>
            </a:endParaRPr>
          </a:p>
          <a:p>
            <a:pPr algn="just"/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그러면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3 x 3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필터로 세 차례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컨볼루션을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하는 것이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7 x 7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필터로 한 번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컨볼루션하는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것보다 나은점은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?</a:t>
            </a:r>
          </a:p>
          <a:p>
            <a:pPr algn="just"/>
            <a:endParaRPr lang="en-US" altLang="ko-KR" sz="2000" dirty="0">
              <a:solidFill>
                <a:srgbClr val="333333"/>
              </a:solidFill>
              <a:latin typeface="NEXON Lv1 Gothic OTF"/>
            </a:endParaRPr>
          </a:p>
          <a:p>
            <a:pPr algn="just"/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가중치 또는 파라미터의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갯수의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차이다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</a:t>
            </a:r>
          </a:p>
          <a:p>
            <a:pPr algn="just"/>
            <a:endParaRPr lang="en-US" altLang="ko-KR" sz="2000" dirty="0">
              <a:solidFill>
                <a:srgbClr val="333333"/>
              </a:solidFill>
              <a:latin typeface="NEXON Lv1 Gothic OTF"/>
            </a:endParaRPr>
          </a:p>
          <a:p>
            <a:pPr algn="just"/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3 x 3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3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개면 총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27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개의 가중치를 갖는다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반면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7 x 7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필터는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49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개의 가중치를 갖는다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CNN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에서 가중치는 모두 훈련이 필요한 것들이므로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가중치가 적다는 것은 그만큼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훈련시켜야할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것의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EXON Lv1 Gothic OTF"/>
              </a:rPr>
              <a:t>갯수가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 작아진다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EXON Lv1 Gothic OTF"/>
              </a:rPr>
              <a:t>따라서 학습의 속도가 빨라진다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EXON Lv1 Gothic OTF"/>
              </a:rPr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50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755C6-8178-4D95-B57E-E3702DD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망이 </a:t>
            </a:r>
            <a:r>
              <a:rPr lang="ko-KR" altLang="en-US" dirty="0" err="1"/>
              <a:t>깊어졌을때</a:t>
            </a:r>
            <a:r>
              <a:rPr lang="ko-KR" altLang="en-US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2C3F5-46E4-4E15-8485-24E94691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망이 </a:t>
            </a:r>
            <a:r>
              <a:rPr lang="ko-KR" altLang="en-US" dirty="0" err="1"/>
              <a:t>깊어졌다고</a:t>
            </a:r>
            <a:r>
              <a:rPr lang="ko-KR" altLang="en-US" dirty="0"/>
              <a:t> 무조건 </a:t>
            </a:r>
            <a:r>
              <a:rPr lang="ko-KR" altLang="en-US" dirty="0" err="1"/>
              <a:t>좋은것은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성능을 올릴 수는 있지만 자유 파라미터의 수가 증가하여 </a:t>
            </a:r>
            <a:r>
              <a:rPr lang="en-US" altLang="ko-KR" dirty="0"/>
              <a:t>overfitting</a:t>
            </a:r>
            <a:r>
              <a:rPr lang="ko-KR" altLang="en-US" dirty="0"/>
              <a:t>에 빠질 가능성이 높아지며 </a:t>
            </a:r>
            <a:r>
              <a:rPr lang="ko-KR" altLang="en-US" dirty="0" err="1"/>
              <a:t>연산량이</a:t>
            </a:r>
            <a:r>
              <a:rPr lang="ko-KR" altLang="en-US" dirty="0"/>
              <a:t> 증가하여 학습시간이 오래 걸린다는 단점이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이란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기계 학습에서 데이터에 대한 학습이 너무 많이 수행되는 현상으로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학습 대상 데이터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(training data)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에 대한 오차는 감소하지만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실제 사례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(test data)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에 적용할 경우 오차가 증가하는 문제이다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해결법으로는 </a:t>
            </a:r>
            <a:r>
              <a:rPr lang="en-US" altLang="ko-KR" dirty="0"/>
              <a:t>skip, dense, CA</a:t>
            </a:r>
            <a:r>
              <a:rPr lang="ko-KR" altLang="en-US" dirty="0"/>
              <a:t>등 여러 방법이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6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8A8D-6CC4-468F-AB84-EDD07831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1FFBB-1980-4097-985C-17173CDD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https://bskyvision.com/504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https://wjunsea.tistory.com/94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실습해본 코드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https://colab.research.google.com/drive/18m05KXF12I3ipLy0NPqBIeX6nh9P7Tgc?usp=sharing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5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453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NEXON Lv1 Gothic OTF</vt:lpstr>
      <vt:lpstr>맑은 고딕</vt:lpstr>
      <vt:lpstr>Arial</vt:lpstr>
      <vt:lpstr>Wingdings</vt:lpstr>
      <vt:lpstr>Office 테마</vt:lpstr>
      <vt:lpstr>VGGNet</vt:lpstr>
      <vt:lpstr>VGGNet이란?</vt:lpstr>
      <vt:lpstr>PowerPoint 프레젠테이션</vt:lpstr>
      <vt:lpstr>PowerPoint 프레젠테이션</vt:lpstr>
      <vt:lpstr>PowerPoint 프레젠테이션</vt:lpstr>
      <vt:lpstr>망이 깊어졌을때 문제점</vt:lpstr>
      <vt:lpstr>참조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VGGNet</dc:title>
  <dc:creator>오승연</dc:creator>
  <cp:lastModifiedBy>오승연</cp:lastModifiedBy>
  <cp:revision>2</cp:revision>
  <dcterms:created xsi:type="dcterms:W3CDTF">2022-11-18T03:14:24Z</dcterms:created>
  <dcterms:modified xsi:type="dcterms:W3CDTF">2022-11-18T04:41:30Z</dcterms:modified>
</cp:coreProperties>
</file>