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1140-F394-02F5-9630-0A39091E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B73BA3-6D2B-0EBD-A00C-25E655726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9BFE2-9CDA-C562-4364-14E926BB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D615C-257E-8ACB-64F3-FDB49452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8FF68-82E2-5813-06C7-FC90ECC5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7FFA2-0E15-7CD8-5039-6F96A1EF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D8709-FF47-8EA1-AFDD-8308D14E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2CC-0C7D-EE96-DD68-FA63C19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C1600-EE7E-F7C2-4CE5-B6DF3F6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51D30-5A75-66B8-3207-486267A6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131B0-78E2-5211-18ED-3DB080BAC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3D077-1EC1-13A5-5B53-52F4AB965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1D7D9-2171-B002-345A-64EE8B02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1B028-B260-790C-901B-984C9E2F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2CEC-6871-A031-2286-F730AAF4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7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0AC3E-4E86-7DA6-D08B-32603089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662F0-8C14-CF75-B199-177A3A57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EE04D-3CAD-4D1C-C5D9-32DDBD97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CFE24-7C9F-6E65-3788-EEBE4580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5BF75-1D09-4E17-488D-C0C9A6A4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5123-17E2-A84C-3C98-AF4BFC8F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AE7F1-FCA5-9637-B6E3-A9A1FF35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E0BBD-4D92-E05D-8286-C89521E5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2D910-BEEC-5D17-0156-4AC04BCA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2174E-CE2C-5B92-D8F4-426BC0A8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0E65-0357-05FB-F330-0F8B5F70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5063C-8FF9-6794-C77F-D57399BF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F0B1A-AC71-08E6-BAD5-CD72A858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33BB2-94D7-C68D-176E-A6148455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3E06A-467E-CB6B-74A0-FA07D223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B3303-ECDF-9D4E-C851-FC6C03D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676B1-2639-1B02-7B73-E741A2F5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D5FD8-02A2-B6C4-055E-ED808EBD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E275E-8497-6972-E37A-FC81F8FCF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6A95E-4D47-16E9-125C-87CEE89C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E677F-E98D-8713-3954-BD1A28162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B754F-8C1B-92E6-2711-088DA754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8383A-C21F-AD40-17A0-9C1BCF59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7B5E5-6C80-62C5-6A30-C12F5691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A4AC-68CF-DE35-372A-C1563142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FCD9D-6A58-E778-2448-1BEDA676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B5DC0-7A7E-6463-9AF6-5D2CF8DF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330B3-D276-3009-E295-E1E2B76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4346F-4353-4BDF-4568-5BE0EEEA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3D2057-5A80-828D-ADAD-91AC6EB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90F61-550C-9AA5-16A1-DE95A044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7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56B5-7195-F2AC-E5EC-B9BA8303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CB3EA-2EAC-19E4-9F74-19C850B0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153C0-158A-2366-0DE1-3A1888D89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0158-A055-2930-5A06-14FF87B0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08549-3194-374C-D5B3-1E027580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8EA2D-C38B-1B7D-96FD-C3FA61D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0D4E-0579-347F-B568-227968D7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B4D9D-DB29-6986-D871-81F69546F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3AB0D-CCA2-4C9A-39C0-BDDB4D57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67D1E-5872-D1AC-5142-EFBD0AF2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87707-4D17-494E-A9CB-1EB04E91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FFCBA-2E49-1EA8-21CF-2903D516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685DD-A2BC-86B9-2D11-AA0D0C2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E29BC-B223-3C51-751F-0BC7FC38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EC7D8-EF1F-349F-25BB-4975E8CCB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7E22-7C0E-400C-81FE-27DA684FAC3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2C295-C9A5-5280-CE4C-7DF7286AB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6AAF7-C048-8E09-C66B-EAE69E431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73D2-4EF0-4DD5-8DD8-8A1BC8F8E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5F5CB-F273-9B1B-3543-AAE24E07E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ML/DL </a:t>
            </a:r>
            <a:r>
              <a:rPr lang="ko-KR" altLang="en-US" dirty="0"/>
              <a:t>스터디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3E92B-FCEA-F4D5-F658-957318954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GDSC </a:t>
            </a:r>
            <a:r>
              <a:rPr lang="en-US" altLang="ko-KR" dirty="0" err="1"/>
              <a:t>Hanyang</a:t>
            </a:r>
            <a:endParaRPr lang="en-US" altLang="ko-KR" dirty="0"/>
          </a:p>
          <a:p>
            <a:pPr algn="r"/>
            <a:r>
              <a:rPr lang="en-US" altLang="ko-KR" dirty="0"/>
              <a:t>ML/DL core</a:t>
            </a:r>
          </a:p>
          <a:p>
            <a:pPr algn="r"/>
            <a:r>
              <a:rPr lang="ko-KR" altLang="en-US" dirty="0"/>
              <a:t>김남호</a:t>
            </a:r>
          </a:p>
        </p:txBody>
      </p:sp>
    </p:spTree>
    <p:extLst>
      <p:ext uri="{BB962C8B-B14F-4D97-AF65-F5344CB8AC3E}">
        <p14:creationId xmlns:p14="http://schemas.microsoft.com/office/powerpoint/2010/main" val="172673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Logistic function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4C6692-C8BC-E78B-4C34-06D19610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 function</a:t>
            </a:r>
          </a:p>
          <a:p>
            <a:r>
              <a:rPr lang="ko-KR" altLang="en-US" dirty="0"/>
              <a:t>인공신경망에 주로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36F18-AF39-F164-4335-D3B04CF9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8" y="3232977"/>
            <a:ext cx="5727454" cy="768317"/>
          </a:xfrm>
          <a:prstGeom prst="rect">
            <a:avLst/>
          </a:prstGeom>
        </p:spPr>
      </p:pic>
      <p:pic>
        <p:nvPicPr>
          <p:cNvPr id="3074" name="Picture 2" descr="Sigmoid Activation Function-InsideAIML">
            <a:extLst>
              <a:ext uri="{FF2B5EF4-FFF2-40B4-BE49-F238E27FC236}">
                <a16:creationId xmlns:a16="http://schemas.microsoft.com/office/drawing/2014/main" id="{4E2E856E-18AF-AA3A-7BDB-D2EAF1DF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72" y="3355596"/>
            <a:ext cx="4718117" cy="29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2D236-BDF4-DD1C-FB76-D4A11E164B25}"/>
              </a:ext>
            </a:extLst>
          </p:cNvPr>
          <p:cNvSpPr txBox="1"/>
          <p:nvPr/>
        </p:nvSpPr>
        <p:spPr>
          <a:xfrm>
            <a:off x="352338" y="6336863"/>
            <a:ext cx="46357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https://insideaiml.com/blog/Sigmoid-Activation-Function-1031</a:t>
            </a:r>
          </a:p>
        </p:txBody>
      </p:sp>
    </p:spTree>
    <p:extLst>
      <p:ext uri="{BB962C8B-B14F-4D97-AF65-F5344CB8AC3E}">
        <p14:creationId xmlns:p14="http://schemas.microsoft.com/office/powerpoint/2010/main" val="18955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Decision boundary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4C6692-C8BC-E78B-4C34-06D19610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boundary</a:t>
            </a:r>
            <a:r>
              <a:rPr lang="ko-KR" altLang="en-US" dirty="0"/>
              <a:t>는 모양이 다양할 수 도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Ex) X+Y = 3, </a:t>
            </a:r>
            <a:r>
              <a:rPr lang="ko-KR" altLang="en-US" dirty="0"/>
              <a:t>원의 방정식</a:t>
            </a:r>
          </a:p>
        </p:txBody>
      </p:sp>
    </p:spTree>
    <p:extLst>
      <p:ext uri="{BB962C8B-B14F-4D97-AF65-F5344CB8AC3E}">
        <p14:creationId xmlns:p14="http://schemas.microsoft.com/office/powerpoint/2010/main" val="137591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F4CC3-11A5-E237-F38B-6E887EA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Cost function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0940F-260A-F4C7-FC1C-2A5B2443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학습을 하기 위함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en-US" altLang="ko-KR" dirty="0"/>
              <a:t>H(x)</a:t>
            </a:r>
            <a:r>
              <a:rPr lang="ko-KR" altLang="en-US" dirty="0"/>
              <a:t>를 찾을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8C7B84EF-70C3-32F3-98B4-3B539795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33" y="3141240"/>
            <a:ext cx="6135848" cy="31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6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F4CC3-11A5-E237-F38B-6E887EA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Cost function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0940F-260A-F4C7-FC1C-2A5B2443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이제 어떻게 </a:t>
            </a:r>
            <a:r>
              <a:rPr lang="en-US" altLang="ko-KR" dirty="0"/>
              <a:t>cost function</a:t>
            </a:r>
            <a:r>
              <a:rPr lang="ko-KR" altLang="en-US" dirty="0"/>
              <a:t>을 줄일 것인지</a:t>
            </a:r>
            <a:r>
              <a:rPr lang="en-US" altLang="ko-KR" dirty="0"/>
              <a:t>? (optimization)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경사하강법</a:t>
            </a:r>
            <a:r>
              <a:rPr lang="ko-KR" altLang="en-US" dirty="0"/>
              <a:t> 이용</a:t>
            </a:r>
            <a:r>
              <a:rPr lang="en-US" altLang="ko-KR" dirty="0"/>
              <a:t>. (cost</a:t>
            </a:r>
            <a:r>
              <a:rPr lang="ko-KR" altLang="en-US" dirty="0"/>
              <a:t>값을 계속 </a:t>
            </a:r>
            <a:r>
              <a:rPr lang="ko-KR" altLang="en-US" dirty="0" err="1"/>
              <a:t>최신화해준다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8C7B84EF-70C3-32F3-98B4-3B539795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6" y="3157161"/>
            <a:ext cx="4611477" cy="2382951"/>
          </a:xfrm>
          <a:prstGeom prst="rect">
            <a:avLst/>
          </a:prstGeom>
        </p:spPr>
      </p:pic>
      <p:pic>
        <p:nvPicPr>
          <p:cNvPr id="6" name="그림 5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CEAA8868-76F2-1C98-6839-810B129C0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1" y="3429000"/>
            <a:ext cx="5800531" cy="1101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F949D-9F17-D34F-1DEA-032EDFFAF947}"/>
              </a:ext>
            </a:extLst>
          </p:cNvPr>
          <p:cNvSpPr txBox="1"/>
          <p:nvPr/>
        </p:nvSpPr>
        <p:spPr>
          <a:xfrm>
            <a:off x="7124218" y="4665885"/>
            <a:ext cx="27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미분 적용해서 최신화 반복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3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A88E-A830-27A1-178F-A7E5D33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실습을 하며 깨달은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F2EE8-4448-E2AB-C2A2-39C3EE6F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설정 자체가 </a:t>
            </a:r>
            <a:r>
              <a:rPr lang="ko-KR" altLang="en-US" dirty="0" err="1"/>
              <a:t>오래걸렸다</a:t>
            </a:r>
            <a:r>
              <a:rPr lang="en-US" altLang="ko-KR" dirty="0"/>
              <a:t>.</a:t>
            </a:r>
          </a:p>
          <a:p>
            <a:r>
              <a:rPr lang="ko-KR" altLang="en-US" sz="2000" dirty="0"/>
              <a:t>아나콘다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jupyternotebook</a:t>
            </a:r>
            <a:r>
              <a:rPr lang="en-US" altLang="ko-KR" sz="2000" dirty="0"/>
              <a:t> </a:t>
            </a:r>
            <a:r>
              <a:rPr lang="ko-KR" altLang="en-US" sz="2000" dirty="0"/>
              <a:t>사이의 커널 연결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버전호환등의</a:t>
            </a:r>
            <a:r>
              <a:rPr lang="ko-KR" altLang="en-US" sz="2000" dirty="0"/>
              <a:t> </a:t>
            </a:r>
            <a:r>
              <a:rPr lang="en-US" altLang="ko-KR" sz="2000" dirty="0"/>
              <a:t>issue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앞으로 해결할 부분</a:t>
            </a:r>
            <a:r>
              <a:rPr lang="en-US" altLang="ko-KR" sz="2000" dirty="0"/>
              <a:t>1: </a:t>
            </a:r>
            <a:r>
              <a:rPr lang="ko-KR" altLang="en-US" sz="2000" dirty="0"/>
              <a:t>안정적 실습환경 구축</a:t>
            </a:r>
            <a:endParaRPr lang="en-US" altLang="ko-KR" sz="2000" dirty="0"/>
          </a:p>
          <a:p>
            <a:pPr lvl="1"/>
            <a:r>
              <a:rPr lang="ko-KR" altLang="en-US" sz="1800" dirty="0"/>
              <a:t>주피터노트북과 아나콘다 사이의 연결 문제 해결</a:t>
            </a:r>
            <a:r>
              <a:rPr lang="en-US" altLang="ko-KR" sz="1800" dirty="0"/>
              <a:t>(500 internet issue)</a:t>
            </a:r>
          </a:p>
          <a:p>
            <a:pPr lvl="1"/>
            <a:r>
              <a:rPr lang="en-US" altLang="ko-KR" sz="1400" dirty="0" err="1">
                <a:solidFill>
                  <a:srgbClr val="EB5757"/>
                </a:solidFill>
                <a:effectLst/>
                <a:latin typeface="SFMono-Regular"/>
              </a:rPr>
              <a:t>MissingIDFieldWarning</a:t>
            </a:r>
            <a:r>
              <a:rPr lang="en-US" altLang="ko-KR" sz="1400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en-US" altLang="ko-KR" sz="1400" dirty="0">
                <a:effectLst/>
                <a:latin typeface="SFMono-Regular"/>
              </a:rPr>
              <a:t>&lt;-</a:t>
            </a:r>
            <a:r>
              <a:rPr lang="ko-KR" altLang="en-US" sz="1400" dirty="0">
                <a:effectLst/>
                <a:latin typeface="SFMono-Regular"/>
              </a:rPr>
              <a:t>오류 </a:t>
            </a:r>
            <a:r>
              <a:rPr lang="ko-KR" altLang="en-US" sz="1400" dirty="0" err="1">
                <a:effectLst/>
                <a:latin typeface="SFMono-Regular"/>
              </a:rPr>
              <a:t>해결해야함</a:t>
            </a:r>
            <a:r>
              <a:rPr lang="en-US" altLang="ko-KR" sz="1400" dirty="0">
                <a:effectLst/>
                <a:latin typeface="SFMono-Regular"/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앞으로 해결할 부분</a:t>
            </a:r>
            <a:r>
              <a:rPr lang="en-US" altLang="ko-KR" sz="2000" dirty="0"/>
              <a:t>2: </a:t>
            </a:r>
            <a:r>
              <a:rPr lang="en-US" altLang="ko-KR" sz="2000" dirty="0" err="1"/>
              <a:t>tf,matplotlib,np</a:t>
            </a:r>
            <a:r>
              <a:rPr lang="ko-KR" altLang="en-US" sz="2000" dirty="0"/>
              <a:t> 등 주요 라이브러리 함수 사용에 익숙해지기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770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847AF-D254-EAA3-54BA-A6854E69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92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5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981EB-62C7-063E-ED4A-9F5A9356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AD9BB-6B51-440C-765B-E83EB8F2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limit of explicit programming</a:t>
            </a:r>
            <a:r>
              <a:rPr lang="ko-KR" altLang="en-US" dirty="0"/>
              <a:t>에서 발단이 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00FF00"/>
                </a:highlight>
              </a:rPr>
              <a:t>Supervised learning </a:t>
            </a:r>
            <a:r>
              <a:rPr lang="en-US" altLang="ko-KR" dirty="0"/>
              <a:t>⇒ training data set(</a:t>
            </a:r>
            <a:r>
              <a:rPr lang="ko-KR" altLang="en-US" dirty="0"/>
              <a:t>이미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달려있는 자료로 학습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우리가 이번에 배울 것</a:t>
            </a:r>
            <a:r>
              <a:rPr lang="en-US" altLang="ko-K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실수범위의 </a:t>
            </a:r>
            <a:r>
              <a:rPr lang="en-US" altLang="ko-KR" sz="2000" dirty="0"/>
              <a:t>regression </a:t>
            </a:r>
            <a:r>
              <a:rPr lang="ko-KR" altLang="en-US" sz="2000" dirty="0"/>
              <a:t>모델</a:t>
            </a:r>
            <a:r>
              <a:rPr lang="en-US" altLang="ko-KR" sz="2000" dirty="0"/>
              <a:t>, binary classification, multi-</a:t>
            </a:r>
            <a:r>
              <a:rPr lang="en-US" altLang="ko-KR" sz="2000" dirty="0" err="1"/>
              <a:t>lable</a:t>
            </a:r>
            <a:r>
              <a:rPr lang="en-US" altLang="ko-KR" sz="2000" dirty="0"/>
              <a:t> classification </a:t>
            </a:r>
          </a:p>
          <a:p>
            <a:pPr marL="457200" lvl="1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이렇게 세종류가 있다</a:t>
            </a:r>
            <a:r>
              <a:rPr lang="en-US" altLang="ko-KR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unsupervised </a:t>
            </a:r>
            <a:r>
              <a:rPr lang="en-US" altLang="ko-KR" dirty="0" err="1"/>
              <a:t>learing</a:t>
            </a:r>
            <a:r>
              <a:rPr lang="en-US" altLang="ko-KR" dirty="0"/>
              <a:t> ⇒ </a:t>
            </a:r>
            <a:r>
              <a:rPr lang="en-US" altLang="ko-KR" dirty="0" err="1"/>
              <a:t>lable</a:t>
            </a:r>
            <a:r>
              <a:rPr lang="ko-KR" altLang="en-US" dirty="0"/>
              <a:t>이 없는 자료로 학습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27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Linear regression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D282-EEB2-647E-E549-3319CEF7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regression to the mean(</a:t>
            </a:r>
            <a:r>
              <a:rPr lang="ko-KR" altLang="en-US" dirty="0"/>
              <a:t>전체 평균으로 되돌아가려는</a:t>
            </a:r>
            <a:r>
              <a:rPr lang="en-US" altLang="ko-KR" dirty="0"/>
              <a:t>.. : 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선형 회귀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</a:t>
            </a:r>
            <a:r>
              <a:rPr lang="en-US" altLang="ko-KR" dirty="0"/>
              <a:t>H(x) =ax +b </a:t>
            </a:r>
            <a:r>
              <a:rPr lang="ko-KR" altLang="en-US" dirty="0"/>
              <a:t>라는 직선</a:t>
            </a:r>
            <a:r>
              <a:rPr lang="en-US" altLang="ko-KR" dirty="0"/>
              <a:t>(Hypothesis: </a:t>
            </a:r>
            <a:r>
              <a:rPr lang="ko-KR" altLang="en-US" dirty="0"/>
              <a:t>가설</a:t>
            </a:r>
            <a:r>
              <a:rPr lang="en-US" altLang="ko-KR" dirty="0"/>
              <a:t>)</a:t>
            </a:r>
            <a:r>
              <a:rPr lang="ko-KR" altLang="en-US" dirty="0"/>
              <a:t>을 예측을 할 거야</a:t>
            </a:r>
            <a:r>
              <a:rPr lang="en-US" altLang="ko-KR" dirty="0"/>
              <a:t>. </a:t>
            </a:r>
            <a:r>
              <a:rPr lang="ko-KR" altLang="en-US" dirty="0"/>
              <a:t>어떤 데이터 셋의 학습을 통해 만들려는 선형회귀 직선인 거지</a:t>
            </a:r>
            <a:r>
              <a:rPr lang="en-US" altLang="ko-KR" dirty="0"/>
              <a:t>. </a:t>
            </a:r>
            <a:r>
              <a:rPr lang="ko-KR" altLang="en-US" dirty="0"/>
              <a:t>이 직선을 어떻게 구할까</a:t>
            </a:r>
            <a:r>
              <a:rPr lang="en-US" altLang="ko-KR" dirty="0"/>
              <a:t>? 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각 </a:t>
            </a:r>
            <a:r>
              <a:rPr lang="en-US" altLang="ko-KR" dirty="0"/>
              <a:t>data set</a:t>
            </a:r>
            <a:r>
              <a:rPr lang="ko-KR" altLang="en-US" dirty="0"/>
              <a:t>과 예측하려는 직선의 차이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 즉</a:t>
            </a:r>
            <a:r>
              <a:rPr lang="en-US" altLang="ko-KR" dirty="0"/>
              <a:t>, cost = H(x) -y (error</a:t>
            </a:r>
            <a:r>
              <a:rPr lang="ko-KR" altLang="en-US" dirty="0"/>
              <a:t>라고도 함</a:t>
            </a:r>
            <a:r>
              <a:rPr lang="en-US" altLang="ko-KR" dirty="0"/>
              <a:t>.)</a:t>
            </a:r>
            <a:r>
              <a:rPr lang="ko-KR" altLang="en-US" dirty="0"/>
              <a:t>인거지</a:t>
            </a:r>
            <a:r>
              <a:rPr lang="en-US" altLang="ko-KR" dirty="0"/>
              <a:t>.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en-US" altLang="ko-KR" dirty="0"/>
              <a:t>cost</a:t>
            </a:r>
            <a:r>
              <a:rPr lang="ko-KR" altLang="en-US" dirty="0"/>
              <a:t>는 ‘예측직선과 </a:t>
            </a:r>
            <a:r>
              <a:rPr lang="en-US" altLang="ko-KR" dirty="0"/>
              <a:t>data</a:t>
            </a:r>
            <a:r>
              <a:rPr lang="ko-KR" altLang="en-US" dirty="0"/>
              <a:t>의 차이 제곱의 평균’ 이야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이걸 최소화하는 것이 </a:t>
            </a:r>
            <a:r>
              <a:rPr lang="en-US" altLang="ko-KR" dirty="0"/>
              <a:t>ML</a:t>
            </a:r>
            <a:r>
              <a:rPr lang="ko-KR" altLang="en-US" dirty="0"/>
              <a:t>에서 학습의 목표이다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74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어떻게 </a:t>
            </a:r>
            <a:r>
              <a:rPr lang="en-US" altLang="ko-KR" b="1" dirty="0"/>
              <a:t>cost</a:t>
            </a:r>
            <a:r>
              <a:rPr lang="ko-KR" altLang="en-US" b="1" dirty="0"/>
              <a:t>를 </a:t>
            </a:r>
            <a:r>
              <a:rPr lang="ko-KR" altLang="en-US" b="1" dirty="0" err="1"/>
              <a:t>최소화할것인가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D282-EEB2-647E-E549-3319CEF7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cost(W)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에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 따라 모양이 바뀐다</a:t>
            </a:r>
            <a:r>
              <a:rPr lang="en-US" altLang="ko-KR" dirty="0"/>
              <a:t>.(</a:t>
            </a:r>
            <a:r>
              <a:rPr lang="ko-KR" altLang="en-US" dirty="0"/>
              <a:t>기하학적으로 </a:t>
            </a:r>
            <a:r>
              <a:rPr lang="en-US" altLang="ko-KR" dirty="0"/>
              <a:t>/ b</a:t>
            </a:r>
            <a:r>
              <a:rPr lang="ko-KR" altLang="en-US" dirty="0"/>
              <a:t>는 일단 간략화해서 이해하기 위해</a:t>
            </a:r>
            <a:r>
              <a:rPr lang="en-US" altLang="ko-KR" dirty="0"/>
              <a:t>, </a:t>
            </a:r>
            <a:r>
              <a:rPr lang="ko-KR" altLang="en-US" dirty="0"/>
              <a:t>제외함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경사하강법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D282-EEB2-647E-E549-3319CEF7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먼저 구한 임의의 </a:t>
            </a:r>
            <a:r>
              <a:rPr lang="en-US" altLang="ko-KR" dirty="0"/>
              <a:t>W</a:t>
            </a:r>
            <a:r>
              <a:rPr lang="ko-KR" altLang="en-US" dirty="0"/>
              <a:t>에서 </a:t>
            </a:r>
            <a:r>
              <a:rPr lang="en-US" altLang="ko-KR" dirty="0"/>
              <a:t>cost</a:t>
            </a:r>
            <a:r>
              <a:rPr lang="ko-KR" altLang="en-US" dirty="0"/>
              <a:t>가 감소하도록 조금씩 이동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최저점이라고 </a:t>
            </a:r>
            <a:r>
              <a:rPr lang="ko-KR" altLang="en-US" dirty="0" err="1"/>
              <a:t>판단될때까지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이동의 방식은 </a:t>
            </a:r>
            <a:r>
              <a:rPr lang="en-US" altLang="ko-KR" dirty="0"/>
              <a:t>W</a:t>
            </a:r>
            <a:r>
              <a:rPr lang="ko-KR" altLang="en-US" dirty="0"/>
              <a:t>에서 그 지점의 기울기 값을 뺌으로써 </a:t>
            </a:r>
            <a:r>
              <a:rPr lang="en-US" altLang="ko-KR" dirty="0"/>
              <a:t>W</a:t>
            </a:r>
            <a:r>
              <a:rPr lang="ko-KR" altLang="en-US" dirty="0"/>
              <a:t>를 업데이트</a:t>
            </a:r>
            <a:r>
              <a:rPr lang="en-US" altLang="ko-KR" dirty="0"/>
              <a:t>.(by </a:t>
            </a:r>
            <a:r>
              <a:rPr lang="ko-KR" altLang="en-US" dirty="0"/>
              <a:t>미분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기울기의 양</a:t>
            </a:r>
            <a:r>
              <a:rPr lang="en-US" altLang="ko-KR" dirty="0"/>
              <a:t>,</a:t>
            </a:r>
            <a:r>
              <a:rPr lang="ko-KR" altLang="en-US" dirty="0"/>
              <a:t>음은 상관 없음 어차피 최저점으로 간다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기울기 * </a:t>
            </a:r>
            <a:r>
              <a:rPr lang="en-US" altLang="ko-KR" dirty="0"/>
              <a:t>learning rate</a:t>
            </a:r>
            <a:r>
              <a:rPr lang="en-US" altLang="ko-KR" sz="1800" dirty="0"/>
              <a:t>(</a:t>
            </a:r>
            <a:r>
              <a:rPr lang="ko-KR" altLang="en-US" sz="1800" dirty="0"/>
              <a:t>가중치 정도로 이해</a:t>
            </a:r>
            <a:r>
              <a:rPr lang="en-US" altLang="ko-KR" sz="1800" dirty="0"/>
              <a:t>, Ex: 0.0001)</a:t>
            </a:r>
            <a:r>
              <a:rPr lang="ko-KR" altLang="en-US" dirty="0"/>
              <a:t>를 </a:t>
            </a:r>
            <a:r>
              <a:rPr lang="en-US" altLang="ko-KR" dirty="0"/>
              <a:t>W</a:t>
            </a:r>
            <a:r>
              <a:rPr lang="ko-KR" altLang="en-US" dirty="0"/>
              <a:t>에 빼고 </a:t>
            </a:r>
            <a:r>
              <a:rPr lang="en-US" altLang="ko-KR" dirty="0"/>
              <a:t>W </a:t>
            </a:r>
            <a:r>
              <a:rPr lang="ko-KR" altLang="en-US" dirty="0"/>
              <a:t>업데이트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0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Convex function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D282-EEB2-647E-E549-3319CEF7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근데 실제에서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따라 그려지는 </a:t>
            </a:r>
            <a:r>
              <a:rPr lang="en-US" altLang="ko-KR" dirty="0"/>
              <a:t>cost</a:t>
            </a:r>
            <a:r>
              <a:rPr lang="ko-KR" altLang="en-US" dirty="0"/>
              <a:t>의 모양에서 </a:t>
            </a:r>
            <a:r>
              <a:rPr lang="en-US" altLang="ko-KR" dirty="0"/>
              <a:t>minimum</a:t>
            </a:r>
            <a:r>
              <a:rPr lang="ko-KR" altLang="en-US" dirty="0"/>
              <a:t>이 </a:t>
            </a:r>
            <a:r>
              <a:rPr lang="en-US" altLang="ko-KR" dirty="0"/>
              <a:t>local minimum =/ global minimum</a:t>
            </a:r>
            <a:r>
              <a:rPr lang="ko-KR" altLang="en-US" dirty="0"/>
              <a:t>일수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이러면 최저점도착을 보장을 못하지</a:t>
            </a:r>
            <a:r>
              <a:rPr lang="en-US" altLang="ko-KR" dirty="0"/>
              <a:t>.(</a:t>
            </a:r>
            <a:r>
              <a:rPr lang="ko-KR" altLang="en-US" dirty="0"/>
              <a:t>지정하는 출발 </a:t>
            </a:r>
            <a:r>
              <a:rPr lang="en-US" altLang="ko-KR" dirty="0"/>
              <a:t>W</a:t>
            </a:r>
            <a:r>
              <a:rPr lang="ko-KR" altLang="en-US" dirty="0"/>
              <a:t>에 따라 달라지니까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내용 개체 틀 5" descr="도표이(가) 표시된 사진&#10;&#10;자동 생성된 설명">
            <a:extLst>
              <a:ext uri="{FF2B5EF4-FFF2-40B4-BE49-F238E27FC236}">
                <a16:creationId xmlns:a16="http://schemas.microsoft.com/office/drawing/2014/main" id="{A5AA2A54-FC5C-9BEB-C381-FAB7C685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02" y="3441613"/>
            <a:ext cx="6598299" cy="31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Convex function</a:t>
            </a:r>
            <a:endParaRPr lang="ko-KR" altLang="en-US" b="1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DB3C73B7-BC8F-F300-B887-8A8FA1089C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0B5A02-4FBA-1AB4-316F-8AC701F9099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Convex function</a:t>
            </a:r>
            <a:r>
              <a:rPr lang="ko-KR" altLang="en-US" dirty="0"/>
              <a:t>은 볼록형태라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local minimum = global minimum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최적화가 되어있다는 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8" name="Picture 4" descr="Convex function - Wikipedia">
            <a:extLst>
              <a:ext uri="{FF2B5EF4-FFF2-40B4-BE49-F238E27FC236}">
                <a16:creationId xmlns:a16="http://schemas.microsoft.com/office/drawing/2014/main" id="{0AB02194-75B8-1FF2-7016-75249BB7A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39" y="3429000"/>
            <a:ext cx="3749965" cy="260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F0D52-6C29-4A86-058F-8C5E5AE6F63C}"/>
              </a:ext>
            </a:extLst>
          </p:cNvPr>
          <p:cNvSpPr txBox="1"/>
          <p:nvPr/>
        </p:nvSpPr>
        <p:spPr>
          <a:xfrm>
            <a:off x="838200" y="6115574"/>
            <a:ext cx="2836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https://en.wikipedia.org/wiki/Convex_function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43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다변수</a:t>
            </a:r>
            <a:r>
              <a:rPr lang="ko-KR" altLang="en-US" b="1" dirty="0"/>
              <a:t> </a:t>
            </a:r>
            <a:r>
              <a:rPr lang="en-US" altLang="ko-KR" b="1" dirty="0"/>
              <a:t>Linear regression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4C6692-C8BC-E78B-4C34-06D19610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r>
              <a:rPr lang="ko-KR" altLang="en-US" dirty="0"/>
              <a:t>에서 </a:t>
            </a:r>
            <a:r>
              <a:rPr lang="en-US" altLang="ko-KR" dirty="0"/>
              <a:t>x,</a:t>
            </a:r>
            <a:r>
              <a:rPr lang="ko-KR" altLang="en-US" dirty="0"/>
              <a:t>변수가 많아지게 되면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위와 같이 표현되고 쓸게 많아진다</a:t>
            </a:r>
            <a:r>
              <a:rPr lang="en-US" altLang="ko-KR" dirty="0"/>
              <a:t>..(</a:t>
            </a:r>
            <a:r>
              <a:rPr lang="ko-KR" altLang="en-US" dirty="0"/>
              <a:t>문제점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어떻게 해결</a:t>
            </a:r>
            <a:r>
              <a:rPr lang="en-US" altLang="ko-KR" dirty="0"/>
              <a:t>? → &lt;Matrix&gt; </a:t>
            </a:r>
            <a:r>
              <a:rPr lang="ko-KR" altLang="en-US" dirty="0"/>
              <a:t>이용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ko-KR" altLang="en-US" sz="1800" dirty="0"/>
              <a:t> </a:t>
            </a:r>
            <a:r>
              <a:rPr lang="en-US" altLang="ko-KR" sz="1800" dirty="0"/>
              <a:t>: X</a:t>
            </a:r>
            <a:r>
              <a:rPr lang="ko-KR" altLang="en-US" sz="1800" dirty="0"/>
              <a:t>의 변수들이 </a:t>
            </a:r>
            <a:r>
              <a:rPr lang="en-US" altLang="ko-KR" sz="1800" dirty="0"/>
              <a:t>row</a:t>
            </a:r>
            <a:r>
              <a:rPr lang="ko-KR" altLang="en-US" sz="1800" dirty="0"/>
              <a:t>로 주어지므로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행렬곱의</a:t>
            </a:r>
            <a:r>
              <a:rPr lang="ko-KR" altLang="en-US" sz="1800" dirty="0"/>
              <a:t> 원리 때문에 </a:t>
            </a:r>
            <a:r>
              <a:rPr lang="en-US" altLang="ko-KR" sz="1800" dirty="0"/>
              <a:t>X</a:t>
            </a:r>
            <a:r>
              <a:rPr lang="ko-KR" altLang="en-US" sz="1800" dirty="0"/>
              <a:t>를 </a:t>
            </a:r>
            <a:r>
              <a:rPr lang="en-US" altLang="ko-KR" sz="1800" dirty="0"/>
              <a:t>W</a:t>
            </a:r>
            <a:r>
              <a:rPr lang="ko-KR" altLang="en-US" sz="1800" dirty="0"/>
              <a:t>앞에 써서 계산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34975-9D64-D60E-52D7-2A05066D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9732"/>
            <a:ext cx="6486525" cy="438150"/>
          </a:xfrm>
          <a:prstGeom prst="rect">
            <a:avLst/>
          </a:prstGeom>
        </p:spPr>
      </p:pic>
      <p:pic>
        <p:nvPicPr>
          <p:cNvPr id="9" name="그림 8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FFEB46F2-27D7-4FD8-DF2F-986C17D9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52" y="3955296"/>
            <a:ext cx="3807596" cy="22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EB809-D403-A735-7CFD-E2B840C6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Logistic regression : Classification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4C6692-C8BC-E78B-4C34-06D19610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Binary classification (</a:t>
            </a:r>
            <a:r>
              <a:rPr lang="ko-KR" altLang="en-US" dirty="0"/>
              <a:t>말 그대로임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0,1 </a:t>
            </a:r>
            <a:r>
              <a:rPr lang="ko-KR" altLang="en-US" sz="2000" dirty="0" err="1"/>
              <a:t>이진값으로</a:t>
            </a:r>
            <a:r>
              <a:rPr lang="ko-KR" altLang="en-US" sz="2000" dirty="0"/>
              <a:t> 분류를 </a:t>
            </a:r>
            <a:r>
              <a:rPr lang="ko-KR" altLang="en-US" sz="2000" dirty="0" err="1"/>
              <a:t>해야된다</a:t>
            </a:r>
            <a:r>
              <a:rPr lang="en-US" altLang="ko-KR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선형회귀처럼 연속적인 값을 예측하는 것이 아닌</a:t>
            </a:r>
            <a:r>
              <a:rPr lang="en-US" altLang="ko-KR" sz="2000" dirty="0"/>
              <a:t>, data</a:t>
            </a:r>
            <a:r>
              <a:rPr lang="ko-KR" altLang="en-US" sz="2000" dirty="0"/>
              <a:t>를 받았을 때</a:t>
            </a:r>
            <a:r>
              <a:rPr lang="en-US" altLang="ko-KR" sz="2000" dirty="0"/>
              <a:t>, Discrete</a:t>
            </a:r>
            <a:r>
              <a:rPr lang="ko-KR" altLang="en-US" sz="2000" dirty="0"/>
              <a:t>한 값이 되게 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구별지어줘야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.(</a:t>
            </a:r>
            <a:r>
              <a:rPr lang="ko-KR" altLang="en-US" sz="2000" dirty="0"/>
              <a:t>분류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D2CDBBDB-95C1-0698-E8F6-418AE91CD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04" y="4001294"/>
            <a:ext cx="6661847" cy="13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555</Words>
  <Application>Microsoft Office PowerPoint</Application>
  <PresentationFormat>와이드스크린</PresentationFormat>
  <Paragraphs>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SFMono-Regular</vt:lpstr>
      <vt:lpstr>맑은 고딕</vt:lpstr>
      <vt:lpstr>Arial</vt:lpstr>
      <vt:lpstr>Office 테마</vt:lpstr>
      <vt:lpstr>1주차 ML/DL 스터디 발표</vt:lpstr>
      <vt:lpstr>ML이란?</vt:lpstr>
      <vt:lpstr>Linear regression</vt:lpstr>
      <vt:lpstr>어떻게 cost를 최소화할것인가?</vt:lpstr>
      <vt:lpstr>경사하강법</vt:lpstr>
      <vt:lpstr>Convex function</vt:lpstr>
      <vt:lpstr>Convex function</vt:lpstr>
      <vt:lpstr>다변수 Linear regression</vt:lpstr>
      <vt:lpstr>Logistic regression : Classification</vt:lpstr>
      <vt:lpstr>Logistic function</vt:lpstr>
      <vt:lpstr>Decision boundary</vt:lpstr>
      <vt:lpstr>Cost function</vt:lpstr>
      <vt:lpstr>Cost function</vt:lpstr>
      <vt:lpstr>실습을 하며 깨달은 점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ML/DL 스터디 발표</dc:title>
  <dc:creator>김남호</dc:creator>
  <cp:lastModifiedBy>김남호</cp:lastModifiedBy>
  <cp:revision>31</cp:revision>
  <dcterms:created xsi:type="dcterms:W3CDTF">2023-09-13T13:28:59Z</dcterms:created>
  <dcterms:modified xsi:type="dcterms:W3CDTF">2023-09-13T14:19:08Z</dcterms:modified>
</cp:coreProperties>
</file>