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66" r:id="rId5"/>
    <p:sldId id="261" r:id="rId6"/>
    <p:sldId id="267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4" r:id="rId16"/>
  </p:sldIdLst>
  <p:sldSz cx="9144000" cy="5143500" type="screen16x9"/>
  <p:notesSz cx="6858000" cy="9144000"/>
  <p:embeddedFontLst>
    <p:embeddedFont>
      <p:font typeface="G마켓 산스 TTF Bold" panose="02000000000000000000" pitchFamily="2" charset="-127"/>
      <p:bold r:id="rId18"/>
    </p:embeddedFont>
    <p:embeddedFont>
      <p:font typeface="G마켓 산스 TTF Light" panose="02000000000000000000" pitchFamily="2" charset="-127"/>
      <p:regular r:id="rId19"/>
    </p:embeddedFont>
    <p:embeddedFont>
      <p:font typeface="G마켓 산스 TTF Medium" panose="02000000000000000000" pitchFamily="2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Roboto Mono" panose="00000009000000000000" pitchFamily="49" charset="0"/>
      <p:regular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7" y="7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59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21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1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6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1" name="Google Shape;69;p21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17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18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82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5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19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7" name="Google Shape;85;p25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9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1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제목 텍스트"/>
          <p:cNvSpPr txBox="1">
            <a:spLocks noGrp="1"/>
          </p:cNvSpPr>
          <p:nvPr>
            <p:ph type="title"/>
          </p:nvPr>
        </p:nvSpPr>
        <p:spPr>
          <a:xfrm>
            <a:off x="430399" y="1581599"/>
            <a:ext cx="6063002" cy="228510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r>
              <a:t>제목 텍스트</a:t>
            </a:r>
          </a:p>
        </p:txBody>
      </p:sp>
      <p:pic>
        <p:nvPicPr>
          <p:cNvPr id="230" name="Google Shape;98;p29" descr="Google Shape;98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0" y="950074"/>
            <a:ext cx="2878650" cy="2210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9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제목 텍스트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03;p30"/>
          <p:cNvSpPr txBox="1">
            <a:spLocks noGrp="1"/>
          </p:cNvSpPr>
          <p:nvPr>
            <p:ph type="title" idx="4294967295"/>
          </p:nvPr>
        </p:nvSpPr>
        <p:spPr>
          <a:xfrm>
            <a:off x="972400" y="1686991"/>
            <a:ext cx="6063001" cy="772201"/>
          </a:xfrm>
          <a:prstGeom prst="rect">
            <a:avLst/>
          </a:prstGeom>
        </p:spPr>
        <p:txBody>
          <a:bodyPr/>
          <a:lstStyle/>
          <a:p>
            <a:pPr defTabSz="868680">
              <a:defRPr sz="3800" b="1">
                <a:latin typeface="Google Sans"/>
                <a:ea typeface="Google Sans"/>
                <a:cs typeface="Google Sans"/>
                <a:sym typeface="Google Sans"/>
              </a:defRPr>
            </a:pPr>
            <a:r>
              <a:rPr lang="en-US" b="0" dirty="0"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ML/DL Basic Week01</a:t>
            </a:r>
            <a:endParaRPr b="0" dirty="0"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241" name="Google Shape;104;p30"/>
          <p:cNvSpPr txBox="1"/>
          <p:nvPr/>
        </p:nvSpPr>
        <p:spPr>
          <a:xfrm>
            <a:off x="972400" y="2547688"/>
            <a:ext cx="6204601" cy="1774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34A85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Basic Machine Learning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Simple Linear Regression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Linear Regression and How to Minimize Cost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Multi-variable Linear Regression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  <a:endParaRPr sz="1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0F461-6255-B3A4-C714-AB037FF361C6}"/>
              </a:ext>
            </a:extLst>
          </p:cNvPr>
          <p:cNvSpPr txBox="1"/>
          <p:nvPr/>
        </p:nvSpPr>
        <p:spPr>
          <a:xfrm>
            <a:off x="423899" y="1328928"/>
            <a:ext cx="809506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공부한 시간을 토대로 시험에 합격인지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불합격인지 분류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D2D661AD-5CFD-D65B-4826-A2FDADFA98C0}"/>
              </a:ext>
            </a:extLst>
          </p:cNvPr>
          <p:cNvGrpSpPr/>
          <p:nvPr/>
        </p:nvGrpSpPr>
        <p:grpSpPr>
          <a:xfrm>
            <a:off x="-156834" y="2279013"/>
            <a:ext cx="5276034" cy="2864487"/>
            <a:chOff x="1833415" y="2255791"/>
            <a:chExt cx="5276034" cy="28644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DAD262-E466-4829-D7DD-6949E67F7E11}"/>
                </a:ext>
              </a:extLst>
            </p:cNvPr>
            <p:cNvSpPr txBox="1"/>
            <p:nvPr/>
          </p:nvSpPr>
          <p:spPr>
            <a:xfrm>
              <a:off x="1833415" y="2502494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Light" panose="02000000000000000000" pitchFamily="2" charset="-127"/>
                  <a:ea typeface="G마켓 산스 TTF Light" panose="02000000000000000000" pitchFamily="2" charset="-127"/>
                  <a:sym typeface="Arial"/>
                </a:rPr>
                <a:t>1(pass)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79A430A-02A0-2A1C-96F5-41FE27768A88}"/>
                </a:ext>
              </a:extLst>
            </p:cNvPr>
            <p:cNvSpPr txBox="1"/>
            <p:nvPr/>
          </p:nvSpPr>
          <p:spPr>
            <a:xfrm>
              <a:off x="1833415" y="4466505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0</a:t>
              </a: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Light" panose="02000000000000000000" pitchFamily="2" charset="-127"/>
                  <a:ea typeface="G마켓 산스 TTF Light" panose="02000000000000000000" pitchFamily="2" charset="-127"/>
                  <a:sym typeface="Arial"/>
                </a:rPr>
                <a:t>(fail)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A52B066-A650-D943-9E01-D1F72CE48DA2}"/>
                </a:ext>
              </a:extLst>
            </p:cNvPr>
            <p:cNvSpPr txBox="1"/>
            <p:nvPr/>
          </p:nvSpPr>
          <p:spPr>
            <a:xfrm>
              <a:off x="5464425" y="4822719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hours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8347826-800A-12EC-CCA6-9AB019BE5E62}"/>
                </a:ext>
              </a:extLst>
            </p:cNvPr>
            <p:cNvGrpSpPr/>
            <p:nvPr/>
          </p:nvGrpSpPr>
          <p:grpSpPr>
            <a:xfrm>
              <a:off x="3187352" y="2255791"/>
              <a:ext cx="3476240" cy="2647476"/>
              <a:chOff x="3187352" y="2255791"/>
              <a:chExt cx="3476240" cy="2647476"/>
            </a:xfrm>
          </p:grpSpPr>
          <p:sp>
            <p:nvSpPr>
              <p:cNvPr id="5" name="L 도형 4">
                <a:extLst>
                  <a:ext uri="{FF2B5EF4-FFF2-40B4-BE49-F238E27FC236}">
                    <a16:creationId xmlns:a16="http://schemas.microsoft.com/office/drawing/2014/main" id="{E1C48BC3-816E-2EE6-4F18-DBFA08E94EC0}"/>
                  </a:ext>
                </a:extLst>
              </p:cNvPr>
              <p:cNvSpPr/>
              <p:nvPr/>
            </p:nvSpPr>
            <p:spPr>
              <a:xfrm>
                <a:off x="3187352" y="2255791"/>
                <a:ext cx="3476240" cy="2508273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chemeClr val="accent2"/>
              </a:solidFill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2A2B4C6B-8A1A-F9A7-AC38-85B8E68D1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581" y="2333827"/>
                <a:ext cx="2915644" cy="1995598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1AB1944-AF91-EA72-17A8-A3427B7DCBC9}"/>
                  </a:ext>
                </a:extLst>
              </p:cNvPr>
              <p:cNvSpPr/>
              <p:nvPr/>
            </p:nvSpPr>
            <p:spPr>
              <a:xfrm>
                <a:off x="3402795" y="4605708"/>
                <a:ext cx="54718" cy="58935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ECDD81-D227-14F0-9B9A-C533240CAA63}"/>
                  </a:ext>
                </a:extLst>
              </p:cNvPr>
              <p:cNvSpPr/>
              <p:nvPr/>
            </p:nvSpPr>
            <p:spPr>
              <a:xfrm>
                <a:off x="3589943" y="4608191"/>
                <a:ext cx="54718" cy="58935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B7B9C50-8075-B058-05B8-5E0E8B50AA12}"/>
                  </a:ext>
                </a:extLst>
              </p:cNvPr>
              <p:cNvSpPr/>
              <p:nvPr/>
            </p:nvSpPr>
            <p:spPr>
              <a:xfrm>
                <a:off x="3783887" y="4608195"/>
                <a:ext cx="54718" cy="58935"/>
              </a:xfrm>
              <a:prstGeom prst="ellipse">
                <a:avLst/>
              </a:prstGeom>
              <a:solidFill>
                <a:srgbClr val="00B050"/>
              </a:solidFill>
              <a:ln w="25400" cap="flat">
                <a:solidFill>
                  <a:srgbClr val="00B05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61AAB53-C589-C766-0924-3291BDEE937F}"/>
                  </a:ext>
                </a:extLst>
              </p:cNvPr>
              <p:cNvSpPr/>
              <p:nvPr/>
            </p:nvSpPr>
            <p:spPr>
              <a:xfrm>
                <a:off x="4984349" y="2578997"/>
                <a:ext cx="54718" cy="58935"/>
              </a:xfrm>
              <a:prstGeom prst="ellipse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588E082-AF72-84CC-5E8C-E5AC9E25A64E}"/>
                  </a:ext>
                </a:extLst>
              </p:cNvPr>
              <p:cNvSpPr/>
              <p:nvPr/>
            </p:nvSpPr>
            <p:spPr>
              <a:xfrm>
                <a:off x="5171498" y="2581480"/>
                <a:ext cx="54718" cy="58935"/>
              </a:xfrm>
              <a:prstGeom prst="ellipse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A0ABCAA-4A60-0448-E303-79D9BF067BC5}"/>
                  </a:ext>
                </a:extLst>
              </p:cNvPr>
              <p:cNvSpPr/>
              <p:nvPr/>
            </p:nvSpPr>
            <p:spPr>
              <a:xfrm>
                <a:off x="5358647" y="2578997"/>
                <a:ext cx="54718" cy="58935"/>
              </a:xfrm>
              <a:prstGeom prst="ellipse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B3EA94-7A78-1CAD-9817-E79C6E2C039F}"/>
                  </a:ext>
                </a:extLst>
              </p:cNvPr>
              <p:cNvSpPr/>
              <p:nvPr/>
            </p:nvSpPr>
            <p:spPr>
              <a:xfrm>
                <a:off x="6192456" y="4605708"/>
                <a:ext cx="54718" cy="297559"/>
              </a:xfrm>
              <a:prstGeom prst="rect">
                <a:avLst/>
              </a:prstGeom>
              <a:solidFill>
                <a:srgbClr val="7030A0"/>
              </a:solidFill>
              <a:ln w="25400" cap="flat">
                <a:solidFill>
                  <a:srgbClr val="7030A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p:grp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F19B803-F331-C5AA-3EFC-A00D4CC38BE5}"/>
                </a:ext>
              </a:extLst>
            </p:cNvPr>
            <p:cNvSpPr/>
            <p:nvPr/>
          </p:nvSpPr>
          <p:spPr>
            <a:xfrm>
              <a:off x="6193955" y="2592502"/>
              <a:ext cx="54718" cy="58935"/>
            </a:xfrm>
            <a:prstGeom prst="ellipse">
              <a:avLst/>
            </a:prstGeom>
            <a:solidFill>
              <a:srgbClr val="7030A0"/>
            </a:solidFill>
            <a:ln w="25400" cap="flat">
              <a:solidFill>
                <a:srgbClr val="7030A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F13FED77-4894-389B-8898-33115325510E}"/>
              </a:ext>
            </a:extLst>
          </p:cNvPr>
          <p:cNvSpPr txBox="1"/>
          <p:nvPr/>
        </p:nvSpPr>
        <p:spPr>
          <a:xfrm>
            <a:off x="5632607" y="2891243"/>
            <a:ext cx="3960509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오랜 시간 공부 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합격이어야 하나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불합격인 결과가 나옴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Google Shape;127;p33">
            <a:extLst>
              <a:ext uri="{FF2B5EF4-FFF2-40B4-BE49-F238E27FC236}">
                <a16:creationId xmlns:a16="http://schemas.microsoft.com/office/drawing/2014/main" id="{7F2677E1-F065-223B-5162-343C50274AE9}"/>
              </a:ext>
            </a:extLst>
          </p:cNvPr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 Logistic Regression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3979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B159E-4162-8FBD-F031-F390D84D76F0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시그모이드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0FE9D1-EF7B-3D76-829D-A5B4503457FD}"/>
                  </a:ext>
                </a:extLst>
              </p:cNvPr>
              <p:cNvSpPr txBox="1"/>
              <p:nvPr/>
            </p:nvSpPr>
            <p:spPr>
              <a:xfrm>
                <a:off x="423900" y="1772086"/>
                <a:ext cx="8485438" cy="7000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0FE9D1-EF7B-3D76-829D-A5B45034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0" y="1772086"/>
                <a:ext cx="8485438" cy="700063"/>
              </a:xfrm>
              <a:prstGeom prst="rect">
                <a:avLst/>
              </a:prstGeom>
              <a:blipFill>
                <a:blip r:embed="rId3"/>
                <a:stretch>
                  <a:fillRect l="-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86617B8C-EE46-8F2E-D2CF-66A1D64F3091}"/>
              </a:ext>
            </a:extLst>
          </p:cNvPr>
          <p:cNvCxnSpPr>
            <a:cxnSpLocks/>
          </p:cNvCxnSpPr>
          <p:nvPr/>
        </p:nvCxnSpPr>
        <p:spPr>
          <a:xfrm flipV="1">
            <a:off x="567159" y="2695416"/>
            <a:ext cx="3148314" cy="19228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6A350722-34CA-0F76-5AB2-6A03352DA1CC}"/>
              </a:ext>
            </a:extLst>
          </p:cNvPr>
          <p:cNvCxnSpPr>
            <a:cxnSpLocks/>
          </p:cNvCxnSpPr>
          <p:nvPr/>
        </p:nvCxnSpPr>
        <p:spPr>
          <a:xfrm flipV="1">
            <a:off x="441960" y="4618299"/>
            <a:ext cx="3500120" cy="197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89971E81-B409-6075-F083-FE828443E97A}"/>
              </a:ext>
            </a:extLst>
          </p:cNvPr>
          <p:cNvCxnSpPr>
            <a:cxnSpLocks/>
          </p:cNvCxnSpPr>
          <p:nvPr/>
        </p:nvCxnSpPr>
        <p:spPr>
          <a:xfrm>
            <a:off x="2141316" y="2545975"/>
            <a:ext cx="0" cy="24527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BB96812-D478-6211-FF90-6F43B60BE3FD}"/>
                  </a:ext>
                </a:extLst>
              </p:cNvPr>
              <p:cNvSpPr txBox="1"/>
              <p:nvPr/>
            </p:nvSpPr>
            <p:spPr>
              <a:xfrm>
                <a:off x="4448670" y="2953908"/>
                <a:ext cx="3960509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R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𝑊𝑥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𝑏</m:t>
                      </m:r>
                    </m:oMath>
                  </m:oMathPara>
                </a14:m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BB96812-D478-6211-FF90-6F43B60BE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70" y="2953908"/>
                <a:ext cx="3960509" cy="369332"/>
              </a:xfrm>
              <a:prstGeom prst="rect">
                <a:avLst/>
              </a:prstGeom>
              <a:blipFill>
                <a:blip r:embed="rId4"/>
                <a:stretch>
                  <a:fillRect t="-3333" b="-1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27458FB6-171C-5CD9-2F21-74BC848C4C62}"/>
              </a:ext>
            </a:extLst>
          </p:cNvPr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 Logistic Regression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697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B159E-4162-8FBD-F031-F390D84D76F0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로지스틱 회귀의 비용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 함수</a:t>
            </a:r>
          </a:p>
        </p:txBody>
      </p:sp>
      <p:sp>
        <p:nvSpPr>
          <p:cNvPr id="3" name="Google Shape;127;p33">
            <a:extLst>
              <a:ext uri="{FF2B5EF4-FFF2-40B4-BE49-F238E27FC236}">
                <a16:creationId xmlns:a16="http://schemas.microsoft.com/office/drawing/2014/main" id="{99FDDE99-D9DC-6E9F-0097-8C8C43CCD045}"/>
              </a:ext>
            </a:extLst>
          </p:cNvPr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 Logistic Regression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E48CE-B9B1-4545-6741-AD69932E0B12}"/>
                  </a:ext>
                </a:extLst>
              </p:cNvPr>
              <p:cNvSpPr txBox="1"/>
              <p:nvPr/>
            </p:nvSpPr>
            <p:spPr>
              <a:xfrm>
                <a:off x="439134" y="2145843"/>
                <a:ext cx="7389139" cy="4168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𝑐𝑜𝑠𝑡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𝐻</m:t>
                          </m:r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, </m:t>
                          </m:r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𝑦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=−[</m:t>
                      </m:r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𝑦𝑙𝑜𝑔𝐻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+</m:t>
                      </m:r>
                      <m:d>
                        <m:d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1 −</m:t>
                          </m:r>
                          <m: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kumimoji="0" lang="en-US" altLang="ko-KR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ko-KR" sz="2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1 −</m:t>
                              </m:r>
                              <m:r>
                                <a:rPr kumimoji="0" lang="en-US" altLang="ko-KR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Arial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  <a:sym typeface="Arial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kumimoji="0" lang="en-US" altLang="ko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]</m:t>
                      </m:r>
                    </m:oMath>
                  </m:oMathPara>
                </a14:m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E48CE-B9B1-4545-6741-AD69932E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4" y="2145843"/>
                <a:ext cx="738913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401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B36FF-95AD-B434-C5B0-C13150C7C7AB}"/>
              </a:ext>
            </a:extLst>
          </p:cNvPr>
          <p:cNvSpPr txBox="1"/>
          <p:nvPr/>
        </p:nvSpPr>
        <p:spPr>
          <a:xfrm>
            <a:off x="423900" y="1376355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GradientTape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0A329-ED3D-F9D1-F16E-FD03641CC61D}"/>
              </a:ext>
            </a:extLst>
          </p:cNvPr>
          <p:cNvSpPr txBox="1"/>
          <p:nvPr/>
        </p:nvSpPr>
        <p:spPr>
          <a:xfrm>
            <a:off x="423900" y="1819513"/>
            <a:ext cx="8485438" cy="295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Import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tensorflow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as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tf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with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tf.GradientTape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as tape: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컨텍스트 내에서 실행되는 연산들은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tape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기록되며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Gradient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계산할 수 있음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6050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B36FF-95AD-B434-C5B0-C13150C7C7AB}"/>
              </a:ext>
            </a:extLst>
          </p:cNvPr>
          <p:cNvSpPr txBox="1"/>
          <p:nvPr/>
        </p:nvSpPr>
        <p:spPr>
          <a:xfrm>
            <a:off x="423900" y="1376355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Optimizer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0A329-ED3D-F9D1-F16E-FD03641CC61D}"/>
              </a:ext>
            </a:extLst>
          </p:cNvPr>
          <p:cNvSpPr txBox="1"/>
          <p:nvPr/>
        </p:nvSpPr>
        <p:spPr>
          <a:xfrm>
            <a:off x="423900" y="1819513"/>
            <a:ext cx="8485438" cy="295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손실함수를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줄여나가며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학습하는 방법은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옵티마이저에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따라 다름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경사하강법의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문제점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 시 모든 데이터셋 이용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직접 설정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local minima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메모리 한계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457200" marR="0" indent="-4572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SGD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일부 데이터만을 이용하는 미니 배치를 통해 학습 속도를 빠르게 하고 메모리 절약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설정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local minima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 해결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0660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B36FF-95AD-B434-C5B0-C13150C7C7AB}"/>
              </a:ext>
            </a:extLst>
          </p:cNvPr>
          <p:cNvSpPr txBox="1"/>
          <p:nvPr/>
        </p:nvSpPr>
        <p:spPr>
          <a:xfrm>
            <a:off x="423900" y="1376355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Optimizer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0A329-ED3D-F9D1-F16E-FD03641CC61D}"/>
              </a:ext>
            </a:extLst>
          </p:cNvPr>
          <p:cNvSpPr txBox="1"/>
          <p:nvPr/>
        </p:nvSpPr>
        <p:spPr>
          <a:xfrm>
            <a:off x="423900" y="1819513"/>
            <a:ext cx="848543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2)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Momentum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SGD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높은 편차를 줄이고 수렴을 부드럽게 하기 위해 고안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관련 방향으로의 수렴 가속화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Momentum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term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직접 설정해야 함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NAG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Momentum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step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을 고려하여 먼저 이동했다고 가정 후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gradient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구함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파라미터 값 직접 설정해야 함</a:t>
            </a:r>
            <a:r>
              <a:rPr kumimoji="0" lang="en-US" altLang="ko-KR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.</a:t>
            </a: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4337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Basic Machine Learning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F8F25-36E4-54D3-2BED-98E3BA24A3B7}"/>
              </a:ext>
            </a:extLst>
          </p:cNvPr>
          <p:cNvSpPr txBox="1"/>
          <p:nvPr/>
        </p:nvSpPr>
        <p:spPr>
          <a:xfrm>
            <a:off x="423900" y="1328928"/>
            <a:ext cx="33893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머신러닝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1EFFF-297A-4B5C-4270-154EAB692213}"/>
              </a:ext>
            </a:extLst>
          </p:cNvPr>
          <p:cNvSpPr txBox="1"/>
          <p:nvPr/>
        </p:nvSpPr>
        <p:spPr>
          <a:xfrm>
            <a:off x="423900" y="1821579"/>
            <a:ext cx="8485438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Field of study that give computer the ability to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without being explicitly programmed </a:t>
            </a:r>
            <a:r>
              <a:rPr lang="en-US" altLang="ko-KR" sz="3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                                                                 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Arthur Samuel(1959)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6C0B8-A49E-F6A6-60BD-952727E4F7AE}"/>
              </a:ext>
            </a:extLst>
          </p:cNvPr>
          <p:cNvSpPr txBox="1"/>
          <p:nvPr/>
        </p:nvSpPr>
        <p:spPr>
          <a:xfrm>
            <a:off x="423900" y="3267225"/>
            <a:ext cx="8485438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Limitation of explicit programming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- Spam filter, Automatic driving: too many rules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F8F25-36E4-54D3-2BED-98E3BA24A3B7}"/>
              </a:ext>
            </a:extLst>
          </p:cNvPr>
          <p:cNvSpPr txBox="1"/>
          <p:nvPr/>
        </p:nvSpPr>
        <p:spPr>
          <a:xfrm>
            <a:off x="423900" y="1376355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지도학습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(Supervised)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비지도학습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(Unsupervised)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1EFFF-297A-4B5C-4270-154EAB692213}"/>
              </a:ext>
            </a:extLst>
          </p:cNvPr>
          <p:cNvSpPr txBox="1"/>
          <p:nvPr/>
        </p:nvSpPr>
        <p:spPr>
          <a:xfrm>
            <a:off x="423900" y="1819513"/>
            <a:ext cx="8485438" cy="3323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Arial"/>
              </a:rPr>
              <a:t>Supervised Learning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Learning with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labeled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examples (training set)</a:t>
            </a:r>
          </a:p>
          <a:p>
            <a:pPr marL="342900" marR="0" indent="-34290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Image labeling, Email spam filter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Unsupervised Learning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Learning with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unlabeled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examples (training set)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Google news grouping, Word clustering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sym typeface="Arial"/>
            </a:endParaRPr>
          </a:p>
        </p:txBody>
      </p:sp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AADFD9EB-CED2-C5D2-0A97-F9954A8BEE28}"/>
              </a:ext>
            </a:extLst>
          </p:cNvPr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Basic Machine Learning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283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5F8F25-36E4-54D3-2BED-98E3BA24A3B7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지도학습의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종류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1EFFF-297A-4B5C-4270-154EAB692213}"/>
              </a:ext>
            </a:extLst>
          </p:cNvPr>
          <p:cNvSpPr txBox="1"/>
          <p:nvPr/>
        </p:nvSpPr>
        <p:spPr>
          <a:xfrm>
            <a:off x="423900" y="1772086"/>
            <a:ext cx="8485438" cy="2954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1) Regression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Predicting exam score based on time spent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2) Binary Classification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Pass/non-pass based on time spent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Multi-Label Classification 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Letter grade based on time spent</a:t>
            </a:r>
          </a:p>
        </p:txBody>
      </p:sp>
      <p:sp>
        <p:nvSpPr>
          <p:cNvPr id="4" name="Google Shape;127;p33">
            <a:extLst>
              <a:ext uri="{FF2B5EF4-FFF2-40B4-BE49-F238E27FC236}">
                <a16:creationId xmlns:a16="http://schemas.microsoft.com/office/drawing/2014/main" id="{D4445849-3153-EC86-74B8-04A530B628FB}"/>
              </a:ext>
            </a:extLst>
          </p:cNvPr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Basic Machine Learning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094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220489"/>
            <a:ext cx="545809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 Simple Linear Regression 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07646-DBD3-CB6E-FB4E-86B1C535D16D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선형회귀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589BB-9749-3288-F673-568BBFBA4914}"/>
              </a:ext>
            </a:extLst>
          </p:cNvPr>
          <p:cNvSpPr txBox="1"/>
          <p:nvPr/>
        </p:nvSpPr>
        <p:spPr>
          <a:xfrm>
            <a:off x="423900" y="1772086"/>
            <a:ext cx="84854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가장 잘 설명하는 직선의 방정식을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찾는 것 </a:t>
            </a:r>
            <a:r>
              <a:rPr lang="en-US" altLang="ko-KR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CF056D4-6E4D-9A83-5388-497DBF8E2478}"/>
                  </a:ext>
                </a:extLst>
              </p:cNvPr>
              <p:cNvSpPr txBox="1"/>
              <p:nvPr/>
            </p:nvSpPr>
            <p:spPr>
              <a:xfrm>
                <a:off x="5815164" y="2783962"/>
                <a:ext cx="2062681" cy="4308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𝑦</m:t>
                      </m:r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=</m:t>
                      </m:r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𝑎𝑥</m:t>
                      </m:r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+</m:t>
                      </m:r>
                      <m:r>
                        <a:rPr kumimoji="0" lang="en-US" altLang="ko-KR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Arial"/>
                        </a:rPr>
                        <m:t>𝑏</m:t>
                      </m:r>
                    </m:oMath>
                  </m:oMathPara>
                </a14:m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Arial"/>
                </a:endParaRP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CF056D4-6E4D-9A83-5388-497DBF8E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4" y="2783962"/>
                <a:ext cx="20626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9678A435-1119-9127-2B12-54F105FB6FD6}"/>
              </a:ext>
            </a:extLst>
          </p:cNvPr>
          <p:cNvGrpSpPr/>
          <p:nvPr/>
        </p:nvGrpSpPr>
        <p:grpSpPr>
          <a:xfrm>
            <a:off x="2553641" y="2660259"/>
            <a:ext cx="3791042" cy="2483241"/>
            <a:chOff x="423900" y="2543663"/>
            <a:chExt cx="3791042" cy="2483241"/>
          </a:xfrm>
        </p:grpSpPr>
        <p:sp>
          <p:nvSpPr>
            <p:cNvPr id="13" name="L 도형 12">
              <a:extLst>
                <a:ext uri="{FF2B5EF4-FFF2-40B4-BE49-F238E27FC236}">
                  <a16:creationId xmlns:a16="http://schemas.microsoft.com/office/drawing/2014/main" id="{6EE574B4-343F-6461-1CA6-1B3FA3FAE331}"/>
                </a:ext>
              </a:extLst>
            </p:cNvPr>
            <p:cNvSpPr/>
            <p:nvPr/>
          </p:nvSpPr>
          <p:spPr>
            <a:xfrm>
              <a:off x="1067189" y="2695416"/>
              <a:ext cx="2904516" cy="1945800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E1943A6-F0D7-51BF-88F5-B8FCFB9B8CDC}"/>
                </a:ext>
              </a:extLst>
            </p:cNvPr>
            <p:cNvSpPr/>
            <p:nvPr/>
          </p:nvSpPr>
          <p:spPr>
            <a:xfrm>
              <a:off x="1521113" y="4255008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E2F465D-25C8-03A5-8004-AAB9E3908804}"/>
                </a:ext>
              </a:extLst>
            </p:cNvPr>
            <p:cNvSpPr/>
            <p:nvPr/>
          </p:nvSpPr>
          <p:spPr>
            <a:xfrm>
              <a:off x="1569879" y="4005887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C9FB7AF-5F27-C43D-EF36-7657EA35D4DB}"/>
                </a:ext>
              </a:extLst>
            </p:cNvPr>
            <p:cNvSpPr/>
            <p:nvPr/>
          </p:nvSpPr>
          <p:spPr>
            <a:xfrm>
              <a:off x="2136809" y="3895451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FADA1E-99A5-7EC8-8845-C85903D65C52}"/>
                </a:ext>
              </a:extLst>
            </p:cNvPr>
            <p:cNvSpPr/>
            <p:nvPr/>
          </p:nvSpPr>
          <p:spPr>
            <a:xfrm>
              <a:off x="1844199" y="3948791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7A2B8A-156F-554E-1735-5480551C7CA1}"/>
                </a:ext>
              </a:extLst>
            </p:cNvPr>
            <p:cNvSpPr/>
            <p:nvPr/>
          </p:nvSpPr>
          <p:spPr>
            <a:xfrm>
              <a:off x="1978313" y="4029456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0BDCEBA-8C26-D83D-5BCF-7D2C842155C4}"/>
                </a:ext>
              </a:extLst>
            </p:cNvPr>
            <p:cNvSpPr/>
            <p:nvPr/>
          </p:nvSpPr>
          <p:spPr>
            <a:xfrm>
              <a:off x="2027079" y="3780335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6E1FE0F-B369-C605-C4B7-FA35BC62AB1A}"/>
                </a:ext>
              </a:extLst>
            </p:cNvPr>
            <p:cNvSpPr/>
            <p:nvPr/>
          </p:nvSpPr>
          <p:spPr>
            <a:xfrm>
              <a:off x="2594009" y="3669899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6242E2-9264-3FB9-2E5E-7E1C6EA5BF9B}"/>
                </a:ext>
              </a:extLst>
            </p:cNvPr>
            <p:cNvSpPr/>
            <p:nvPr/>
          </p:nvSpPr>
          <p:spPr>
            <a:xfrm>
              <a:off x="2301399" y="3723239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6391584-79F8-B25B-7FB0-33443976AE2F}"/>
                </a:ext>
              </a:extLst>
            </p:cNvPr>
            <p:cNvSpPr/>
            <p:nvPr/>
          </p:nvSpPr>
          <p:spPr>
            <a:xfrm>
              <a:off x="2453801" y="3749040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15A408E-2CFE-0AF3-0346-424F0812943E}"/>
                </a:ext>
              </a:extLst>
            </p:cNvPr>
            <p:cNvSpPr/>
            <p:nvPr/>
          </p:nvSpPr>
          <p:spPr>
            <a:xfrm>
              <a:off x="2502567" y="3499919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8E2B1DA-4F40-97AB-609F-FE9C4B379182}"/>
                </a:ext>
              </a:extLst>
            </p:cNvPr>
            <p:cNvSpPr/>
            <p:nvPr/>
          </p:nvSpPr>
          <p:spPr>
            <a:xfrm>
              <a:off x="3069497" y="3389483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9DC9A11-CB62-1067-25ED-9A84D3BBFDDC}"/>
                </a:ext>
              </a:extLst>
            </p:cNvPr>
            <p:cNvSpPr/>
            <p:nvPr/>
          </p:nvSpPr>
          <p:spPr>
            <a:xfrm>
              <a:off x="2776887" y="3442823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E16AC1E-456D-28E4-1879-7ADFAE95BDD5}"/>
                </a:ext>
              </a:extLst>
            </p:cNvPr>
            <p:cNvSpPr/>
            <p:nvPr/>
          </p:nvSpPr>
          <p:spPr>
            <a:xfrm>
              <a:off x="2911001" y="3523488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CD854F-44F5-3562-508F-0B830E10DC3E}"/>
                </a:ext>
              </a:extLst>
            </p:cNvPr>
            <p:cNvSpPr/>
            <p:nvPr/>
          </p:nvSpPr>
          <p:spPr>
            <a:xfrm>
              <a:off x="2959767" y="3274367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FAB428-D317-63E5-A92A-214A3A64252B}"/>
                </a:ext>
              </a:extLst>
            </p:cNvPr>
            <p:cNvSpPr/>
            <p:nvPr/>
          </p:nvSpPr>
          <p:spPr>
            <a:xfrm>
              <a:off x="3526697" y="3163931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C6F88DA-74CC-382E-C8FC-3068619E40A7}"/>
                </a:ext>
              </a:extLst>
            </p:cNvPr>
            <p:cNvSpPr/>
            <p:nvPr/>
          </p:nvSpPr>
          <p:spPr>
            <a:xfrm>
              <a:off x="3234087" y="3217271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ADB2CC-14F0-204D-802A-1BCE026D4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041" y="2962656"/>
              <a:ext cx="2426208" cy="133807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4DEA9E4-A621-5978-2836-9659B7735A96}"/>
                    </a:ext>
                  </a:extLst>
                </p:cNvPr>
                <p:cNvSpPr txBox="1"/>
                <p:nvPr/>
              </p:nvSpPr>
              <p:spPr>
                <a:xfrm>
                  <a:off x="3414839" y="4596017"/>
                  <a:ext cx="800103" cy="430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rPr>
                          <m:t>𝑥</m:t>
                        </m:r>
                      </m:oMath>
                    </m:oMathPara>
                  </a14:m>
                  <a:endParaRPr kumimoji="0" lang="ko-KR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4DEA9E4-A621-5978-2836-9659B7735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839" y="4596017"/>
                  <a:ext cx="80010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4C1F24F-3B83-840A-E214-6664C90466DD}"/>
                    </a:ext>
                  </a:extLst>
                </p:cNvPr>
                <p:cNvSpPr txBox="1"/>
                <p:nvPr/>
              </p:nvSpPr>
              <p:spPr>
                <a:xfrm>
                  <a:off x="423900" y="2543663"/>
                  <a:ext cx="800103" cy="430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rPr>
                          <m:t>𝑦</m:t>
                        </m:r>
                      </m:oMath>
                    </m:oMathPara>
                  </a14:m>
                  <a:endParaRPr kumimoji="0" lang="ko-KR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4C1F24F-3B83-840A-E214-6664C9046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00" y="2543663"/>
                  <a:ext cx="800103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700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07646-DBD3-CB6E-FB4E-86B1C535D16D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가설 함수와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비용 함수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589BB-9749-3288-F673-568BBFBA4914}"/>
                  </a:ext>
                </a:extLst>
              </p:cNvPr>
              <p:cNvSpPr txBox="1"/>
              <p:nvPr/>
            </p:nvSpPr>
            <p:spPr>
              <a:xfrm>
                <a:off x="423900" y="1772086"/>
                <a:ext cx="8485438" cy="2670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가설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함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: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𝐻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G마켓 산스 TTF Medium" panose="02000000000000000000" pitchFamily="2" charset="-127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𝑊𝑥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𝑏</m:t>
                    </m:r>
                  </m:oMath>
                </a14:m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𝑊</m:t>
                    </m:r>
                  </m:oMath>
                </a14:m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weight,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G마켓 산스 TTF Medium" panose="02000000000000000000" pitchFamily="2" charset="-127"/>
                      </a:rPr>
                      <m:t>𝑏</m:t>
                    </m:r>
                  </m:oMath>
                </a14:m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bias)</a:t>
                </a:r>
              </a:p>
              <a:p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    cost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가 작을수록 데이터를 잘 대변</a:t>
                </a:r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비용 함수</a:t>
                </a:r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𝑐𝑜𝑠𝑡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) 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589BB-9749-3288-F673-568BBFBA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0" y="1772086"/>
                <a:ext cx="8485438" cy="2670218"/>
              </a:xfrm>
              <a:prstGeom prst="rect">
                <a:avLst/>
              </a:prstGeom>
              <a:blipFill>
                <a:blip r:embed="rId4"/>
                <a:stretch>
                  <a:fillRect l="-222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화살표: 위로 굽음 3">
            <a:extLst>
              <a:ext uri="{FF2B5EF4-FFF2-40B4-BE49-F238E27FC236}">
                <a16:creationId xmlns:a16="http://schemas.microsoft.com/office/drawing/2014/main" id="{E25E2363-02E6-CF61-6363-BEA955879A09}"/>
              </a:ext>
            </a:extLst>
          </p:cNvPr>
          <p:cNvSpPr/>
          <p:nvPr/>
        </p:nvSpPr>
        <p:spPr>
          <a:xfrm rot="5400000">
            <a:off x="529511" y="2343181"/>
            <a:ext cx="227130" cy="230008"/>
          </a:xfrm>
          <a:prstGeom prst="bentUpArrow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6BDD60-EFE0-D635-A330-B6D32FA1B0C9}"/>
              </a:ext>
            </a:extLst>
          </p:cNvPr>
          <p:cNvGrpSpPr/>
          <p:nvPr/>
        </p:nvGrpSpPr>
        <p:grpSpPr>
          <a:xfrm>
            <a:off x="4929058" y="2870090"/>
            <a:ext cx="3544382" cy="2164898"/>
            <a:chOff x="423900" y="2543663"/>
            <a:chExt cx="3791042" cy="2483241"/>
          </a:xfrm>
        </p:grpSpPr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996D8CC5-3A58-EF82-B47B-CA3C7AD6ADD7}"/>
                </a:ext>
              </a:extLst>
            </p:cNvPr>
            <p:cNvSpPr/>
            <p:nvPr/>
          </p:nvSpPr>
          <p:spPr>
            <a:xfrm>
              <a:off x="1067189" y="2695416"/>
              <a:ext cx="2904516" cy="1945800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5DE3E3-3391-52DD-2E56-273A64689EEF}"/>
                </a:ext>
              </a:extLst>
            </p:cNvPr>
            <p:cNvSpPr/>
            <p:nvPr/>
          </p:nvSpPr>
          <p:spPr>
            <a:xfrm>
              <a:off x="1521113" y="4377508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2FD3B05-0030-602F-3597-7E1A555BA623}"/>
                </a:ext>
              </a:extLst>
            </p:cNvPr>
            <p:cNvSpPr/>
            <p:nvPr/>
          </p:nvSpPr>
          <p:spPr>
            <a:xfrm>
              <a:off x="2385664" y="3473129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828600-D435-F069-589C-553B7C4483DB}"/>
                </a:ext>
              </a:extLst>
            </p:cNvPr>
            <p:cNvSpPr/>
            <p:nvPr/>
          </p:nvSpPr>
          <p:spPr>
            <a:xfrm>
              <a:off x="3526697" y="3233381"/>
              <a:ext cx="45719" cy="45719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FAB32CE-2500-42F1-8800-2D3C82931496}"/>
                    </a:ext>
                  </a:extLst>
                </p:cNvPr>
                <p:cNvSpPr txBox="1"/>
                <p:nvPr/>
              </p:nvSpPr>
              <p:spPr>
                <a:xfrm>
                  <a:off x="3414839" y="4596017"/>
                  <a:ext cx="800103" cy="430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rPr>
                          <m:t>𝑥</m:t>
                        </m:r>
                      </m:oMath>
                    </m:oMathPara>
                  </a14:m>
                  <a:endParaRPr kumimoji="0" lang="ko-KR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FAB32CE-2500-42F1-8800-2D3C82931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839" y="4596017"/>
                  <a:ext cx="80010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5A7A8E4-6515-9DA4-CDD5-CA4282F1B9A4}"/>
                    </a:ext>
                  </a:extLst>
                </p:cNvPr>
                <p:cNvSpPr txBox="1"/>
                <p:nvPr/>
              </p:nvSpPr>
              <p:spPr>
                <a:xfrm>
                  <a:off x="423900" y="2543663"/>
                  <a:ext cx="800103" cy="430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Arial"/>
                          </a:rPr>
                          <m:t>𝑦</m:t>
                        </m:r>
                      </m:oMath>
                    </m:oMathPara>
                  </a14:m>
                  <a:endParaRPr kumimoji="0" lang="ko-KR" alt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5A7A8E4-6515-9DA4-CDD5-CA4282F1B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00" y="2543663"/>
                  <a:ext cx="800103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EE10FD5-8800-F586-139F-A7612D3E1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182" y="2962656"/>
              <a:ext cx="2426208" cy="133807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E507923-6F99-2BC3-93C8-8A16E3A9B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144" y="3473129"/>
              <a:ext cx="0" cy="26067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51BEEA18-7F60-69AB-1BEB-60DA0446F37A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 flipV="1">
              <a:off x="3549556" y="3087805"/>
              <a:ext cx="1" cy="19129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80E1E2FC-4981-3034-6D3B-03D653EC3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956" y="4162555"/>
              <a:ext cx="0" cy="26067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Google Shape;127;p33">
            <a:extLst>
              <a:ext uri="{FF2B5EF4-FFF2-40B4-BE49-F238E27FC236}">
                <a16:creationId xmlns:a16="http://schemas.microsoft.com/office/drawing/2014/main" id="{9BB4185E-DF98-7562-FE67-27BB34B27716}"/>
              </a:ext>
            </a:extLst>
          </p:cNvPr>
          <p:cNvSpPr txBox="1"/>
          <p:nvPr/>
        </p:nvSpPr>
        <p:spPr>
          <a:xfrm>
            <a:off x="423900" y="220489"/>
            <a:ext cx="545809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 Simple Linear Regression 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9106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899" y="220489"/>
            <a:ext cx="8485437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03. Linear Regression and How to Minimize Cost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84CB1-589A-E825-236F-444C81A7A182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경사하강법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(Gradient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Descent)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15A81-1F5D-01C9-8E09-54590064C2EB}"/>
              </a:ext>
            </a:extLst>
          </p:cNvPr>
          <p:cNvSpPr txBox="1"/>
          <p:nvPr/>
        </p:nvSpPr>
        <p:spPr>
          <a:xfrm>
            <a:off x="423900" y="1772086"/>
            <a:ext cx="848543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최적의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weight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bias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찾는 방법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4E294-C491-8A6D-5EC5-3B5879140393}"/>
                  </a:ext>
                </a:extLst>
              </p:cNvPr>
              <p:cNvSpPr txBox="1"/>
              <p:nvPr/>
            </p:nvSpPr>
            <p:spPr>
              <a:xfrm>
                <a:off x="423899" y="2235430"/>
                <a:ext cx="4913453" cy="7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l-PL" altLang="ko-K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l-PL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l-PL" altLang="ko-K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pl-PL" altLang="ko-KR" sz="2400" b="0" i="0" u="none" strike="noStrike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4E294-C491-8A6D-5EC5-3B587914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99" y="2235430"/>
                <a:ext cx="4913453" cy="794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05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240065"/>
            <a:ext cx="652331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04. Multi-variable Linear Regression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B36FF-95AD-B434-C5B0-C13150C7C7AB}"/>
              </a:ext>
            </a:extLst>
          </p:cNvPr>
          <p:cNvSpPr txBox="1"/>
          <p:nvPr/>
        </p:nvSpPr>
        <p:spPr>
          <a:xfrm>
            <a:off x="423900" y="1376355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sym typeface="Arial"/>
              </a:rPr>
              <a:t>다중 선형회귀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30A329-ED3D-F9D1-F16E-FD03641CC61D}"/>
                  </a:ext>
                </a:extLst>
              </p:cNvPr>
              <p:cNvSpPr txBox="1"/>
              <p:nvPr/>
            </p:nvSpPr>
            <p:spPr>
              <a:xfrm>
                <a:off x="423900" y="1819513"/>
                <a:ext cx="8485438" cy="22635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R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1) 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가설</a:t>
                </a:r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함수</a:t>
                </a:r>
                <a:endPara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G마켓 산스 TTF Medium" panose="02000000000000000000" pitchFamily="2" charset="-127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+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𝑏</m:t>
                      </m:r>
                    </m:oMath>
                  </m:oMathPara>
                </a14:m>
                <a:endParaRPr lang="en-US" altLang="ko-KR" sz="2400" b="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r>
                  <a:rPr lang="en-US" altLang="ko-KR" sz="2400" b="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2) </a:t>
                </a:r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Matrix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이용한 가설함수</a:t>
                </a:r>
                <a:endParaRPr lang="en-US" altLang="ko-KR" sz="2400" b="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𝐻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G마켓 산스 TTF Medium" panose="02000000000000000000" pitchFamily="2" charset="-127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marR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ko-KR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sym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30A329-ED3D-F9D1-F16E-FD03641C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0" y="1819513"/>
                <a:ext cx="8485438" cy="2263505"/>
              </a:xfrm>
              <a:prstGeom prst="rect">
                <a:avLst/>
              </a:prstGeom>
              <a:blipFill>
                <a:blip r:embed="rId3"/>
                <a:stretch>
                  <a:fillRect l="-2227" t="-37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59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7;p33"/>
          <p:cNvSpPr txBox="1"/>
          <p:nvPr/>
        </p:nvSpPr>
        <p:spPr>
          <a:xfrm>
            <a:off x="423900" y="220490"/>
            <a:ext cx="4695300" cy="45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b="1">
                <a:solidFill>
                  <a:srgbClr val="2C384A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 Logistic Regression</a:t>
            </a:r>
            <a:endParaRPr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47" name="Google Shape;133;p33" descr="Google Shape;133;p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08" y="193846"/>
            <a:ext cx="2162130" cy="1379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776118-C693-C451-422F-F2C74938CC4B}"/>
              </a:ext>
            </a:extLst>
          </p:cNvPr>
          <p:cNvSpPr txBox="1"/>
          <p:nvPr/>
        </p:nvSpPr>
        <p:spPr>
          <a:xfrm>
            <a:off x="423900" y="1328928"/>
            <a:ext cx="80495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로지스틱 회귀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C9EC-9B2E-A3AD-58A6-A1BB124B759D}"/>
              </a:ext>
            </a:extLst>
          </p:cNvPr>
          <p:cNvSpPr txBox="1"/>
          <p:nvPr/>
        </p:nvSpPr>
        <p:spPr>
          <a:xfrm>
            <a:off x="423900" y="1772086"/>
            <a:ext cx="84854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 알고리즘으로 분류 대상을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인코딩함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A514848-EE78-8841-141A-29198632690F}"/>
              </a:ext>
            </a:extLst>
          </p:cNvPr>
          <p:cNvSpPr txBox="1"/>
          <p:nvPr/>
        </p:nvSpPr>
        <p:spPr>
          <a:xfrm>
            <a:off x="423900" y="2845820"/>
            <a:ext cx="4489170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공부한 시간을 토대로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시험에 합격인지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불합격인지 분류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F1F89184-A64A-F30D-3223-22DECACEF0B0}"/>
              </a:ext>
            </a:extLst>
          </p:cNvPr>
          <p:cNvGrpSpPr/>
          <p:nvPr/>
        </p:nvGrpSpPr>
        <p:grpSpPr>
          <a:xfrm>
            <a:off x="4514127" y="2845820"/>
            <a:ext cx="4822028" cy="2274458"/>
            <a:chOff x="1833415" y="2255791"/>
            <a:chExt cx="5276034" cy="2864487"/>
          </a:xfrm>
        </p:grpSpPr>
        <p:sp>
          <p:nvSpPr>
            <p:cNvPr id="230" name="L 도형 229">
              <a:extLst>
                <a:ext uri="{FF2B5EF4-FFF2-40B4-BE49-F238E27FC236}">
                  <a16:creationId xmlns:a16="http://schemas.microsoft.com/office/drawing/2014/main" id="{B9D578F7-AD96-8B14-9A38-5EFC3CDF15FD}"/>
                </a:ext>
              </a:extLst>
            </p:cNvPr>
            <p:cNvSpPr/>
            <p:nvPr/>
          </p:nvSpPr>
          <p:spPr>
            <a:xfrm>
              <a:off x="3187352" y="2255791"/>
              <a:ext cx="3476240" cy="2508273"/>
            </a:xfrm>
            <a:prstGeom prst="corner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D3C5166-1483-E2B7-5CDB-AF9F94C55413}"/>
                </a:ext>
              </a:extLst>
            </p:cNvPr>
            <p:cNvSpPr txBox="1"/>
            <p:nvPr/>
          </p:nvSpPr>
          <p:spPr>
            <a:xfrm>
              <a:off x="1833415" y="2502494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Light" panose="02000000000000000000" pitchFamily="2" charset="-127"/>
                  <a:ea typeface="G마켓 산스 TTF Light" panose="02000000000000000000" pitchFamily="2" charset="-127"/>
                  <a:sym typeface="Arial"/>
                </a:rPr>
                <a:t>1(pass)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1208954-9F67-5630-AA82-F51AC1B8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581" y="2333827"/>
              <a:ext cx="2915644" cy="1995598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52E310-0A2D-DA79-9FA9-2917EC0DA889}"/>
                </a:ext>
              </a:extLst>
            </p:cNvPr>
            <p:cNvSpPr/>
            <p:nvPr/>
          </p:nvSpPr>
          <p:spPr>
            <a:xfrm>
              <a:off x="3402795" y="4605708"/>
              <a:ext cx="54718" cy="58935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5AC70504-52ED-D9FF-261B-B63BDF993423}"/>
                </a:ext>
              </a:extLst>
            </p:cNvPr>
            <p:cNvSpPr/>
            <p:nvPr/>
          </p:nvSpPr>
          <p:spPr>
            <a:xfrm>
              <a:off x="3589943" y="4608191"/>
              <a:ext cx="54718" cy="58935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1E80372-DA57-4E06-F7D1-8B4AD0BFA03B}"/>
                </a:ext>
              </a:extLst>
            </p:cNvPr>
            <p:cNvSpPr/>
            <p:nvPr/>
          </p:nvSpPr>
          <p:spPr>
            <a:xfrm>
              <a:off x="3783887" y="4608195"/>
              <a:ext cx="54718" cy="58935"/>
            </a:xfrm>
            <a:prstGeom prst="ellipse">
              <a:avLst/>
            </a:prstGeom>
            <a:solidFill>
              <a:srgbClr val="00B050"/>
            </a:solidFill>
            <a:ln w="25400" cap="flat">
              <a:solidFill>
                <a:srgbClr val="00B05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7F6523AF-5579-0547-ECC5-3E2EA1C80FFD}"/>
                </a:ext>
              </a:extLst>
            </p:cNvPr>
            <p:cNvSpPr/>
            <p:nvPr/>
          </p:nvSpPr>
          <p:spPr>
            <a:xfrm>
              <a:off x="4984349" y="2578997"/>
              <a:ext cx="54718" cy="58935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70C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D436BE9-77A8-9D31-76C5-B051DFE0AA28}"/>
                </a:ext>
              </a:extLst>
            </p:cNvPr>
            <p:cNvSpPr/>
            <p:nvPr/>
          </p:nvSpPr>
          <p:spPr>
            <a:xfrm>
              <a:off x="5171498" y="2581480"/>
              <a:ext cx="54718" cy="58935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70C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2AA3E7DE-97C5-A102-308F-CFF61CFC15E7}"/>
                </a:ext>
              </a:extLst>
            </p:cNvPr>
            <p:cNvSpPr/>
            <p:nvPr/>
          </p:nvSpPr>
          <p:spPr>
            <a:xfrm>
              <a:off x="5365441" y="2581484"/>
              <a:ext cx="54718" cy="58935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70C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6B17491-2EDA-632C-71F2-F0C1C321BA4A}"/>
                </a:ext>
              </a:extLst>
            </p:cNvPr>
            <p:cNvSpPr txBox="1"/>
            <p:nvPr/>
          </p:nvSpPr>
          <p:spPr>
            <a:xfrm>
              <a:off x="1833415" y="4466505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0</a:t>
              </a:r>
              <a:r>
                <a:rPr kumimoji="0" lang="en-US" altLang="ko-KR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마켓 산스 TTF Light" panose="02000000000000000000" pitchFamily="2" charset="-127"/>
                  <a:ea typeface="G마켓 산스 TTF Light" panose="02000000000000000000" pitchFamily="2" charset="-127"/>
                  <a:sym typeface="Arial"/>
                </a:rPr>
                <a:t>(fail)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A6D6BC9-5ED9-1C9E-7969-BE256D7D87B7}"/>
                </a:ext>
              </a:extLst>
            </p:cNvPr>
            <p:cNvSpPr txBox="1"/>
            <p:nvPr/>
          </p:nvSpPr>
          <p:spPr>
            <a:xfrm>
              <a:off x="5464425" y="4822719"/>
              <a:ext cx="1645024" cy="297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5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hours</a:t>
              </a:r>
              <a:endParaRPr kumimoji="0" lang="ko-KR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669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514</Words>
  <Application>Microsoft Office PowerPoint</Application>
  <PresentationFormat>화면 슬라이드 쇼(16:9)</PresentationFormat>
  <Paragraphs>103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Roboto Mono</vt:lpstr>
      <vt:lpstr>G마켓 산스 TTF Medium</vt:lpstr>
      <vt:lpstr>Arial</vt:lpstr>
      <vt:lpstr>Cambria Math</vt:lpstr>
      <vt:lpstr>G마켓 산스 TTF Light</vt:lpstr>
      <vt:lpstr>G마켓 산스 TTF Bold</vt:lpstr>
      <vt:lpstr>Simple Light</vt:lpstr>
      <vt:lpstr>ML/DL Basic Week01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Basic Week01</dc:title>
  <dc:creator>한유진</dc:creator>
  <cp:lastModifiedBy>유진 한</cp:lastModifiedBy>
  <cp:revision>3</cp:revision>
  <dcterms:modified xsi:type="dcterms:W3CDTF">2023-09-13T08:47:28Z</dcterms:modified>
</cp:coreProperties>
</file>