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1" r:id="rId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94"/>
  </p:normalViewPr>
  <p:slideViewPr>
    <p:cSldViewPr snapToGrid="0">
      <p:cViewPr varScale="1">
        <p:scale>
          <a:sx n="120" d="100"/>
          <a:sy n="120" d="100"/>
        </p:scale>
        <p:origin x="184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8" name="Shape 2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311708" y="744573"/>
            <a:ext cx="8520601" cy="2052604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311698" y="2834125"/>
            <a:ext cx="8520604" cy="792603"/>
          </a:xfrm>
          <a:prstGeom prst="rect">
            <a:avLst/>
          </a:prstGeom>
        </p:spPr>
        <p:txBody>
          <a:bodyPr/>
          <a:lstStyle>
            <a:lvl1pPr marL="114300" indent="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1143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1143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1143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1143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8" y="1106125"/>
            <a:ext cx="8520604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9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311698" y="3152225"/>
            <a:ext cx="8520604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216392" y="4608066"/>
            <a:ext cx="336810" cy="31839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216392" y="4608066"/>
            <a:ext cx="336810" cy="31839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3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216392" y="4608066"/>
            <a:ext cx="336810" cy="31839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4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216392" y="4608066"/>
            <a:ext cx="336810" cy="31839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216392" y="4608066"/>
            <a:ext cx="336810" cy="31839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제목 텍스트"/>
          <p:cNvSpPr txBox="1">
            <a:spLocks noGrp="1"/>
          </p:cNvSpPr>
          <p:nvPr>
            <p:ph type="title"/>
          </p:nvPr>
        </p:nvSpPr>
        <p:spPr>
          <a:xfrm>
            <a:off x="311698" y="2150847"/>
            <a:ext cx="8520604" cy="84180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14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5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60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311698" y="1152475"/>
            <a:ext cx="3999904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61" name="Google Shape;69;p21"/>
          <p:cNvSpPr txBox="1">
            <a:spLocks noGrp="1"/>
          </p:cNvSpPr>
          <p:nvPr>
            <p:ph type="body" sz="half" idx="21"/>
          </p:nvPr>
        </p:nvSpPr>
        <p:spPr>
          <a:xfrm>
            <a:off x="4832397" y="1152475"/>
            <a:ext cx="3999905" cy="34164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xfrm>
            <a:off x="311698" y="2150847"/>
            <a:ext cx="8520604" cy="84180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7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제목 텍스트"/>
          <p:cNvSpPr txBox="1">
            <a:spLocks noGrp="1"/>
          </p:cNvSpPr>
          <p:nvPr>
            <p:ph type="title"/>
          </p:nvPr>
        </p:nvSpPr>
        <p:spPr>
          <a:xfrm>
            <a:off x="311698" y="555600"/>
            <a:ext cx="2808004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제목 텍스트</a:t>
            </a:r>
          </a:p>
        </p:txBody>
      </p:sp>
      <p:sp>
        <p:nvSpPr>
          <p:cNvPr id="17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311698" y="1389598"/>
            <a:ext cx="2808004" cy="3179404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7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제목 텍스트"/>
          <p:cNvSpPr txBox="1">
            <a:spLocks noGrp="1"/>
          </p:cNvSpPr>
          <p:nvPr>
            <p:ph type="title"/>
          </p:nvPr>
        </p:nvSpPr>
        <p:spPr>
          <a:xfrm>
            <a:off x="490250" y="450148"/>
            <a:ext cx="6367801" cy="4090804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제목 텍스트</a:t>
            </a:r>
          </a:p>
        </p:txBody>
      </p:sp>
      <p:sp>
        <p:nvSpPr>
          <p:cNvPr id="18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82;p25"/>
          <p:cNvSpPr/>
          <p:nvPr/>
        </p:nvSpPr>
        <p:spPr>
          <a:xfrm>
            <a:off x="4572000" y="-127"/>
            <a:ext cx="4572000" cy="5143505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5" name="제목 텍스트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제목 텍스트</a:t>
            </a:r>
          </a:p>
        </p:txBody>
      </p:sp>
      <p:sp>
        <p:nvSpPr>
          <p:cNvPr id="19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114300" indent="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1143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1143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1143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1143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97" name="Google Shape;85;p25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3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9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311698" y="4230575"/>
            <a:ext cx="5998804" cy="605103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</a:lvl1pPr>
            <a:lvl2pPr marL="1233714" indent="-408213">
              <a:lnSpc>
                <a:spcPct val="100000"/>
              </a:lnSpc>
              <a:buClrTx/>
              <a:buFontTx/>
            </a:lvl2pPr>
            <a:lvl3pPr marL="1690914">
              <a:lnSpc>
                <a:spcPct val="100000"/>
              </a:lnSpc>
              <a:buClrTx/>
              <a:buFontTx/>
            </a:lvl3pPr>
            <a:lvl4pPr marL="2148114">
              <a:lnSpc>
                <a:spcPct val="100000"/>
              </a:lnSpc>
              <a:buClrTx/>
              <a:buFontTx/>
            </a:lvl4pPr>
            <a:lvl5pPr marL="2605314">
              <a:lnSpc>
                <a:spcPct val="100000"/>
              </a:lnSpc>
              <a:buClrTx/>
              <a:buFontTx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0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8" y="1106125"/>
            <a:ext cx="8520604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214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311698" y="3152225"/>
            <a:ext cx="8520604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1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제목 텍스트"/>
          <p:cNvSpPr txBox="1">
            <a:spLocks noGrp="1"/>
          </p:cNvSpPr>
          <p:nvPr>
            <p:ph type="title"/>
          </p:nvPr>
        </p:nvSpPr>
        <p:spPr>
          <a:xfrm>
            <a:off x="430399" y="1581599"/>
            <a:ext cx="6063004" cy="2285102"/>
          </a:xfrm>
          <a:prstGeom prst="rect">
            <a:avLst/>
          </a:prstGeom>
        </p:spPr>
        <p:txBody>
          <a:bodyPr anchor="ctr"/>
          <a:lstStyle>
            <a:lvl1pPr>
              <a:defRPr sz="4200"/>
            </a:lvl1pPr>
          </a:lstStyle>
          <a:p>
            <a:r>
              <a:t>제목 텍스트</a:t>
            </a:r>
          </a:p>
        </p:txBody>
      </p:sp>
      <p:pic>
        <p:nvPicPr>
          <p:cNvPr id="230" name="Google Shape;98;p29" descr="Google Shape;98;p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00" y="950073"/>
            <a:ext cx="2878652" cy="221053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216392" y="4608066"/>
            <a:ext cx="336810" cy="31839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9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8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311698" y="1152475"/>
            <a:ext cx="3999904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9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7" y="1152475"/>
            <a:ext cx="3999905" cy="34164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텍스트"/>
          <p:cNvSpPr txBox="1">
            <a:spLocks noGrp="1"/>
          </p:cNvSpPr>
          <p:nvPr>
            <p:ph type="title"/>
          </p:nvPr>
        </p:nvSpPr>
        <p:spPr>
          <a:xfrm>
            <a:off x="311698" y="555600"/>
            <a:ext cx="2808004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제목 텍스트</a:t>
            </a:r>
          </a:p>
        </p:txBody>
      </p:sp>
      <p:sp>
        <p:nvSpPr>
          <p:cNvPr id="5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311698" y="1389598"/>
            <a:ext cx="2808004" cy="3179404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제목 텍스트"/>
          <p:cNvSpPr txBox="1">
            <a:spLocks noGrp="1"/>
          </p:cNvSpPr>
          <p:nvPr>
            <p:ph type="title"/>
          </p:nvPr>
        </p:nvSpPr>
        <p:spPr>
          <a:xfrm>
            <a:off x="490250" y="450148"/>
            <a:ext cx="6367801" cy="4090804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제목 텍스트</a:t>
            </a:r>
          </a:p>
        </p:txBody>
      </p:sp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7"/>
            <a:ext cx="4572000" cy="5143505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제목 텍스트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제목 텍스트</a:t>
            </a:r>
          </a:p>
        </p:txBody>
      </p:sp>
      <p:sp>
        <p:nvSpPr>
          <p:cNvPr id="7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114300" indent="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1143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1143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1143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1143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5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3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311698" y="4230575"/>
            <a:ext cx="5998804" cy="605103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</a:lvl1pPr>
            <a:lvl2pPr marL="1233714" indent="-408213">
              <a:lnSpc>
                <a:spcPct val="100000"/>
              </a:lnSpc>
              <a:buClrTx/>
              <a:buFontTx/>
            </a:lvl2pPr>
            <a:lvl3pPr marL="1690914">
              <a:lnSpc>
                <a:spcPct val="100000"/>
              </a:lnSpc>
              <a:buClrTx/>
              <a:buFontTx/>
            </a:lvl3pPr>
            <a:lvl4pPr marL="2148114">
              <a:lnSpc>
                <a:spcPct val="100000"/>
              </a:lnSpc>
              <a:buClrTx/>
              <a:buFontTx/>
            </a:lvl4pPr>
            <a:lvl5pPr marL="2605314">
              <a:lnSpc>
                <a:spcPct val="100000"/>
              </a:lnSpc>
              <a:buClrTx/>
              <a:buFontTx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311698" y="445025"/>
            <a:ext cx="8520604" cy="572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311698" y="1152475"/>
            <a:ext cx="8520604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684351" y="4700821"/>
            <a:ext cx="336810" cy="318392"/>
          </a:xfrm>
          <a:prstGeom prst="rect">
            <a:avLst/>
          </a:prstGeom>
          <a:ln w="12700">
            <a:miter lim="400000"/>
          </a:ln>
        </p:spPr>
        <p:txBody>
          <a:bodyPr wrap="none" lIns="91422" tIns="91422" rIns="91422" bIns="91422" anchor="ctr">
            <a:normAutofit/>
          </a:bodyPr>
          <a:lstStyle>
            <a:lvl1pPr algn="r">
              <a:defRPr sz="1000">
                <a:solidFill>
                  <a:srgbClr val="58585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6pPr>
      <a:lvl7pPr marL="3291113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7pPr>
      <a:lvl8pPr marL="37483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8pPr>
      <a:lvl9pPr marL="42055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103;p30"/>
          <p:cNvSpPr txBox="1">
            <a:spLocks noGrp="1"/>
          </p:cNvSpPr>
          <p:nvPr>
            <p:ph type="title" idx="4294967295"/>
          </p:nvPr>
        </p:nvSpPr>
        <p:spPr>
          <a:xfrm>
            <a:off x="934147" y="1686991"/>
            <a:ext cx="6063005" cy="772203"/>
          </a:xfrm>
          <a:prstGeom prst="rect">
            <a:avLst/>
          </a:prstGeom>
        </p:spPr>
        <p:txBody>
          <a:bodyPr/>
          <a:lstStyle>
            <a:lvl1pPr defTabSz="842619">
              <a:defRPr sz="3600" b="1"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rPr lang="en-US" altLang="ko-KR" dirty="0"/>
              <a:t>9</a:t>
            </a:r>
            <a:r>
              <a:rPr dirty="0"/>
              <a:t>주차</a:t>
            </a:r>
          </a:p>
        </p:txBody>
      </p:sp>
      <p:sp>
        <p:nvSpPr>
          <p:cNvPr id="241" name="Google Shape;104;p30"/>
          <p:cNvSpPr txBox="1"/>
          <p:nvPr/>
        </p:nvSpPr>
        <p:spPr>
          <a:xfrm>
            <a:off x="972398" y="2547688"/>
            <a:ext cx="6204605" cy="408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1100">
                <a:solidFill>
                  <a:srgbClr val="34A85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</a:lstStyle>
          <a:p>
            <a:r>
              <a:rPr dirty="0" err="1"/>
              <a:t>팀원</a:t>
            </a:r>
            <a:r>
              <a:rPr dirty="0"/>
              <a:t>: </a:t>
            </a:r>
            <a:r>
              <a:rPr lang="ko-KR" altLang="en-US" dirty="0"/>
              <a:t>강용진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권도혁</a:t>
            </a:r>
            <a:r>
              <a:rPr lang="en-US" altLang="ko-KR" dirty="0"/>
              <a:t>,</a:t>
            </a:r>
            <a:r>
              <a:rPr lang="ko-KR" altLang="en-US" dirty="0"/>
              <a:t> 조현진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121;p32"/>
          <p:cNvSpPr txBox="1">
            <a:spLocks noGrp="1"/>
          </p:cNvSpPr>
          <p:nvPr>
            <p:ph type="title" idx="4294967295"/>
          </p:nvPr>
        </p:nvSpPr>
        <p:spPr>
          <a:xfrm>
            <a:off x="370047" y="2028825"/>
            <a:ext cx="6507831" cy="910199"/>
          </a:xfrm>
          <a:prstGeom prst="rect">
            <a:avLst/>
          </a:prstGeom>
        </p:spPr>
        <p:txBody>
          <a:bodyPr anchor="ctr">
            <a:normAutofit/>
          </a:bodyPr>
          <a:lstStyle>
            <a:lvl1pPr defTabSz="606521">
              <a:defRPr sz="4500">
                <a:solidFill>
                  <a:srgbClr val="F8F9F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rPr lang="ko-KR" altLang="en-US" dirty="0"/>
              <a:t>프로젝트 진행현황 공유</a:t>
            </a:r>
            <a:endParaRPr dirty="0"/>
          </a:p>
        </p:txBody>
      </p:sp>
      <p:pic>
        <p:nvPicPr>
          <p:cNvPr id="244" name="Google Shape;122;p32" descr="Google Shape;122;p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989" y="175623"/>
            <a:ext cx="2268762" cy="1451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127;p33"/>
          <p:cNvSpPr txBox="1"/>
          <p:nvPr/>
        </p:nvSpPr>
        <p:spPr>
          <a:xfrm>
            <a:off x="423900" y="361669"/>
            <a:ext cx="4695300" cy="255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30000"/>
              </a:lnSpc>
              <a:defRPr b="1">
                <a:solidFill>
                  <a:srgbClr val="2C384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rPr lang="ko-KR" altLang="en-US" dirty="0"/>
              <a:t>프로젝트 진행현황 공유 </a:t>
            </a:r>
            <a:r>
              <a:rPr lang="en-US" altLang="ko-KR" dirty="0"/>
              <a:t>–</a:t>
            </a:r>
            <a:r>
              <a:rPr lang="ko-KR" altLang="en-US" dirty="0"/>
              <a:t> 모양 및 제형</a:t>
            </a:r>
            <a:endParaRPr dirty="0"/>
          </a:p>
        </p:txBody>
      </p:sp>
      <p:pic>
        <p:nvPicPr>
          <p:cNvPr id="247" name="Google Shape;133;p33" descr="Google Shape;133;p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208" y="193846"/>
            <a:ext cx="2162132" cy="13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Google Shape;127;p33">
            <a:extLst>
              <a:ext uri="{FF2B5EF4-FFF2-40B4-BE49-F238E27FC236}">
                <a16:creationId xmlns:a16="http://schemas.microsoft.com/office/drawing/2014/main" id="{803429F0-78FC-F2ED-7629-F2AB081D1DE3}"/>
              </a:ext>
            </a:extLst>
          </p:cNvPr>
          <p:cNvSpPr txBox="1"/>
          <p:nvPr/>
        </p:nvSpPr>
        <p:spPr>
          <a:xfrm>
            <a:off x="423900" y="1041226"/>
            <a:ext cx="4695300" cy="219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30000"/>
              </a:lnSpc>
              <a:defRPr b="1">
                <a:solidFill>
                  <a:srgbClr val="2C384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rPr lang="en-US" altLang="ko-KR" sz="1200" dirty="0"/>
              <a:t>1.</a:t>
            </a:r>
            <a:r>
              <a:rPr lang="ko-KR" altLang="en-US" sz="1200" dirty="0"/>
              <a:t> 제형 모델 학습 결과 </a:t>
            </a:r>
            <a:endParaRPr sz="1200" dirty="0"/>
          </a:p>
        </p:txBody>
      </p:sp>
      <p:sp>
        <p:nvSpPr>
          <p:cNvPr id="5" name="Google Shape;127;p33">
            <a:extLst>
              <a:ext uri="{FF2B5EF4-FFF2-40B4-BE49-F238E27FC236}">
                <a16:creationId xmlns:a16="http://schemas.microsoft.com/office/drawing/2014/main" id="{212274E6-3318-A38F-2CA1-0F275A5740C7}"/>
              </a:ext>
            </a:extLst>
          </p:cNvPr>
          <p:cNvSpPr txBox="1"/>
          <p:nvPr/>
        </p:nvSpPr>
        <p:spPr>
          <a:xfrm>
            <a:off x="685799" y="3867457"/>
            <a:ext cx="7554432" cy="1180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30000"/>
              </a:lnSpc>
              <a:defRPr b="1">
                <a:solidFill>
                  <a:srgbClr val="2C384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pPr marL="171450" indent="-171450">
              <a:buFontTx/>
              <a:buChar char="-"/>
            </a:pPr>
            <a:r>
              <a:rPr lang="ko-KR" altLang="en-US" sz="1200" dirty="0"/>
              <a:t>최종 </a:t>
            </a:r>
            <a:r>
              <a:rPr lang="en-US" altLang="ko-KR" sz="1200" dirty="0"/>
              <a:t>accuracy :</a:t>
            </a:r>
            <a:r>
              <a:rPr lang="ko-KR" altLang="en-US" sz="1200" dirty="0"/>
              <a:t> </a:t>
            </a:r>
            <a:r>
              <a:rPr lang="en-US" altLang="ko-KR" sz="1200" dirty="0"/>
              <a:t>87.65%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Model saved</a:t>
            </a:r>
            <a:r>
              <a:rPr lang="ko-KR" altLang="en-US" sz="1200" dirty="0"/>
              <a:t> 후 </a:t>
            </a:r>
            <a:r>
              <a:rPr lang="en-US" altLang="ko-KR" sz="1200" dirty="0"/>
              <a:t>aggregation</a:t>
            </a:r>
            <a:r>
              <a:rPr lang="ko-KR" altLang="en-US" sz="1200" dirty="0"/>
              <a:t>에 이용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성능이 나름 우수하나 </a:t>
            </a:r>
            <a:r>
              <a:rPr lang="en-US" altLang="ko-KR" sz="1200" dirty="0"/>
              <a:t>class</a:t>
            </a:r>
            <a:r>
              <a:rPr lang="ko-KR" altLang="en-US" sz="1200" dirty="0"/>
              <a:t>가 적다는 점에서 성능 개선 필요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기타에 포함된 다양한 </a:t>
            </a:r>
            <a:r>
              <a:rPr lang="en-US" altLang="ko-KR" sz="1200" dirty="0"/>
              <a:t>Class</a:t>
            </a:r>
            <a:r>
              <a:rPr lang="ko-KR" altLang="en-US" sz="1200" dirty="0"/>
              <a:t>들을 보다 세부적으로 분류 필요</a:t>
            </a:r>
            <a:endParaRPr lang="en-US" altLang="ko-KR" sz="1200" dirty="0"/>
          </a:p>
          <a:p>
            <a:r>
              <a:rPr lang="ko-KR" altLang="en-US" sz="1200" dirty="0"/>
              <a:t> </a:t>
            </a:r>
            <a:endParaRPr sz="1200" dirty="0"/>
          </a:p>
        </p:txBody>
      </p:sp>
      <p:sp>
        <p:nvSpPr>
          <p:cNvPr id="6" name="Google Shape;127;p33">
            <a:extLst>
              <a:ext uri="{FF2B5EF4-FFF2-40B4-BE49-F238E27FC236}">
                <a16:creationId xmlns:a16="http://schemas.microsoft.com/office/drawing/2014/main" id="{93F4262B-246D-5880-9377-4A0924583A07}"/>
              </a:ext>
            </a:extLst>
          </p:cNvPr>
          <p:cNvSpPr txBox="1"/>
          <p:nvPr/>
        </p:nvSpPr>
        <p:spPr>
          <a:xfrm>
            <a:off x="685799" y="1404497"/>
            <a:ext cx="7554433" cy="1661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30000"/>
              </a:lnSpc>
              <a:defRPr b="1">
                <a:solidFill>
                  <a:srgbClr val="2C384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pPr marL="171450" indent="-171450">
              <a:buFontTx/>
              <a:buChar char="-"/>
            </a:pPr>
            <a:r>
              <a:rPr lang="en-US" altLang="ko-KR" sz="1200" dirty="0"/>
              <a:t>Formulation classes : 0 (</a:t>
            </a:r>
            <a:r>
              <a:rPr lang="ko-KR" altLang="en-US" sz="1200" dirty="0"/>
              <a:t>연질캡슐류</a:t>
            </a:r>
            <a:r>
              <a:rPr lang="en-US" altLang="ko-KR" sz="1200" dirty="0"/>
              <a:t>),</a:t>
            </a:r>
            <a:r>
              <a:rPr lang="ko-KR" altLang="en-US" sz="1200" dirty="0"/>
              <a:t> </a:t>
            </a:r>
            <a:r>
              <a:rPr lang="en-US" altLang="ko-KR" sz="1200" dirty="0"/>
              <a:t>1(</a:t>
            </a:r>
            <a:r>
              <a:rPr lang="ko-KR" altLang="en-US" sz="1200" dirty="0"/>
              <a:t>경질캡슐류</a:t>
            </a:r>
            <a:r>
              <a:rPr lang="en-US" altLang="ko-KR" sz="1200" dirty="0"/>
              <a:t>),</a:t>
            </a:r>
            <a:r>
              <a:rPr lang="ko-KR" altLang="en-US" sz="1200" dirty="0"/>
              <a:t> </a:t>
            </a:r>
            <a:r>
              <a:rPr lang="en-US" altLang="ko-KR" sz="1200" dirty="0"/>
              <a:t>2(</a:t>
            </a:r>
            <a:r>
              <a:rPr lang="ko-KR" altLang="en-US" sz="1200" dirty="0" err="1"/>
              <a:t>필름코팅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나정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구강붕해류</a:t>
            </a:r>
            <a:r>
              <a:rPr lang="en-US" altLang="ko-KR" sz="1200" dirty="0"/>
              <a:t>),</a:t>
            </a:r>
            <a:r>
              <a:rPr lang="ko-KR" altLang="en-US" sz="1200" dirty="0"/>
              <a:t> </a:t>
            </a:r>
            <a:r>
              <a:rPr lang="en-US" altLang="ko-KR" sz="1200" dirty="0"/>
              <a:t>3(</a:t>
            </a:r>
            <a:r>
              <a:rPr lang="ko-KR" altLang="en-US" sz="1200" dirty="0"/>
              <a:t>기타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Excel preprocessing</a:t>
            </a:r>
            <a:r>
              <a:rPr lang="ko-KR" altLang="en-US" sz="1200" dirty="0"/>
              <a:t> 후 학습 진행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Data : 25410</a:t>
            </a:r>
            <a:r>
              <a:rPr lang="ko-KR" altLang="en-US" sz="1200" dirty="0"/>
              <a:t> 개 </a:t>
            </a:r>
            <a:r>
              <a:rPr lang="en-US" altLang="ko-KR" sz="1200" dirty="0"/>
              <a:t>(Train 50%, Validation 30%, Test 20%)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CNN </a:t>
            </a:r>
            <a:r>
              <a:rPr lang="ko-KR" altLang="en-US" sz="1200" dirty="0"/>
              <a:t>모델 사용 </a:t>
            </a:r>
            <a:r>
              <a:rPr lang="en-US" altLang="ko-KR" sz="1200" dirty="0"/>
              <a:t>(3X3 Conv2D 32(</a:t>
            </a:r>
            <a:r>
              <a:rPr lang="en-US" altLang="ko-KR" sz="1200" dirty="0" err="1"/>
              <a:t>relu</a:t>
            </a:r>
            <a:r>
              <a:rPr lang="en-US" altLang="ko-KR" sz="1200" dirty="0"/>
              <a:t>) – 2X2 </a:t>
            </a:r>
            <a:r>
              <a:rPr lang="en-US" altLang="ko-KR" sz="1200" dirty="0" err="1"/>
              <a:t>MaxPool</a:t>
            </a:r>
            <a:r>
              <a:rPr lang="en-US" altLang="ko-KR" sz="1200" dirty="0"/>
              <a:t> – fc 64(</a:t>
            </a:r>
            <a:r>
              <a:rPr lang="en-US" altLang="ko-KR" sz="1200" dirty="0" err="1"/>
              <a:t>relu</a:t>
            </a:r>
            <a:r>
              <a:rPr lang="en-US" altLang="ko-KR" sz="1200" dirty="0"/>
              <a:t>) – fc 4(</a:t>
            </a:r>
            <a:r>
              <a:rPr lang="en-US" altLang="ko-KR" sz="1200" dirty="0" err="1"/>
              <a:t>softmax</a:t>
            </a:r>
            <a:r>
              <a:rPr lang="en-US" altLang="ko-KR" sz="1200" dirty="0"/>
              <a:t>) 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Results</a:t>
            </a:r>
          </a:p>
          <a:p>
            <a:r>
              <a:rPr lang="ko-KR" altLang="en-US" sz="1200" dirty="0"/>
              <a:t> </a:t>
            </a:r>
            <a:endParaRPr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BA2EDE-6FEF-E95A-6C0B-A8F3353A8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2947493"/>
            <a:ext cx="7772400" cy="88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9318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127;p33"/>
          <p:cNvSpPr txBox="1"/>
          <p:nvPr/>
        </p:nvSpPr>
        <p:spPr>
          <a:xfrm>
            <a:off x="423900" y="361669"/>
            <a:ext cx="4695300" cy="255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30000"/>
              </a:lnSpc>
              <a:defRPr b="1">
                <a:solidFill>
                  <a:srgbClr val="2C384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rPr lang="ko-KR" altLang="en-US" dirty="0"/>
              <a:t>프로젝트 진행현황 공유 </a:t>
            </a:r>
            <a:r>
              <a:rPr lang="en-US" altLang="ko-KR" dirty="0"/>
              <a:t>–</a:t>
            </a:r>
            <a:r>
              <a:rPr lang="ko-KR" altLang="en-US" dirty="0"/>
              <a:t> 모양 및 제형</a:t>
            </a:r>
            <a:endParaRPr dirty="0"/>
          </a:p>
        </p:txBody>
      </p:sp>
      <p:pic>
        <p:nvPicPr>
          <p:cNvPr id="247" name="Google Shape;133;p33" descr="Google Shape;133;p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208" y="193846"/>
            <a:ext cx="2162132" cy="13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Google Shape;127;p33">
            <a:extLst>
              <a:ext uri="{FF2B5EF4-FFF2-40B4-BE49-F238E27FC236}">
                <a16:creationId xmlns:a16="http://schemas.microsoft.com/office/drawing/2014/main" id="{803429F0-78FC-F2ED-7629-F2AB081D1DE3}"/>
              </a:ext>
            </a:extLst>
          </p:cNvPr>
          <p:cNvSpPr txBox="1"/>
          <p:nvPr/>
        </p:nvSpPr>
        <p:spPr>
          <a:xfrm>
            <a:off x="423900" y="1041226"/>
            <a:ext cx="4695300" cy="219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30000"/>
              </a:lnSpc>
              <a:defRPr b="1">
                <a:solidFill>
                  <a:srgbClr val="2C384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rPr lang="en-US" altLang="ko-KR" sz="1200" dirty="0"/>
              <a:t>2.</a:t>
            </a:r>
            <a:r>
              <a:rPr lang="ko-KR" altLang="en-US" sz="1200" dirty="0"/>
              <a:t> 모양 및 제형 코드 </a:t>
            </a:r>
            <a:r>
              <a:rPr lang="en-US" altLang="ko-KR" sz="1200" dirty="0"/>
              <a:t>Aggregation</a:t>
            </a:r>
            <a:endParaRPr sz="1200" dirty="0"/>
          </a:p>
        </p:txBody>
      </p:sp>
      <p:sp>
        <p:nvSpPr>
          <p:cNvPr id="3" name="Google Shape;127;p33">
            <a:extLst>
              <a:ext uri="{FF2B5EF4-FFF2-40B4-BE49-F238E27FC236}">
                <a16:creationId xmlns:a16="http://schemas.microsoft.com/office/drawing/2014/main" id="{F9B4735F-CC5D-2C64-0B1C-CA96733CA86D}"/>
              </a:ext>
            </a:extLst>
          </p:cNvPr>
          <p:cNvSpPr txBox="1"/>
          <p:nvPr/>
        </p:nvSpPr>
        <p:spPr>
          <a:xfrm>
            <a:off x="685800" y="1369610"/>
            <a:ext cx="4695300" cy="940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30000"/>
              </a:lnSpc>
              <a:defRPr b="1">
                <a:solidFill>
                  <a:srgbClr val="2C384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pPr marL="171450" indent="-171450">
              <a:buFontTx/>
              <a:buChar char="-"/>
            </a:pPr>
            <a:r>
              <a:rPr lang="en-US" altLang="ko-KR" sz="1200" dirty="0" err="1"/>
              <a:t>Jupyter</a:t>
            </a:r>
            <a:r>
              <a:rPr lang="en-US" altLang="ko-KR" sz="1200" dirty="0"/>
              <a:t> Notebook </a:t>
            </a:r>
            <a:r>
              <a:rPr lang="ko-KR" altLang="en-US" sz="1200" dirty="0"/>
              <a:t>이용</a:t>
            </a:r>
            <a:r>
              <a:rPr lang="en-US" altLang="ko-KR" sz="1200" dirty="0"/>
              <a:t> -&gt; </a:t>
            </a:r>
            <a:r>
              <a:rPr lang="ko-KR" altLang="en-US" sz="1200" dirty="0"/>
              <a:t>모양 </a:t>
            </a:r>
            <a:r>
              <a:rPr lang="en-US" altLang="ko-KR" sz="1200" dirty="0"/>
              <a:t>trained-model</a:t>
            </a:r>
            <a:r>
              <a:rPr lang="ko-KR" altLang="en-US" sz="1200" dirty="0"/>
              <a:t> 이용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Shell</a:t>
            </a:r>
            <a:r>
              <a:rPr lang="ko-KR" altLang="en-US" sz="1200" dirty="0"/>
              <a:t> </a:t>
            </a:r>
            <a:r>
              <a:rPr lang="en-US" altLang="ko-KR" sz="1200" dirty="0"/>
              <a:t>script</a:t>
            </a:r>
            <a:r>
              <a:rPr lang="ko-KR" altLang="en-US" sz="1200" dirty="0"/>
              <a:t>로 </a:t>
            </a:r>
            <a:r>
              <a:rPr lang="en-US" altLang="ko-KR" sz="1200" dirty="0"/>
              <a:t>yolo </a:t>
            </a:r>
            <a:r>
              <a:rPr lang="ko-KR" altLang="en-US" sz="1200" dirty="0"/>
              <a:t>호출해서 이용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ko-KR" altLang="en-US" sz="1200" dirty="0"/>
              <a:t> </a:t>
            </a:r>
            <a:endParaRPr sz="1200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0A7FB16-3884-BF7C-FA8B-28CE313B0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00" y="1915395"/>
            <a:ext cx="7772400" cy="1572829"/>
          </a:xfrm>
          <a:prstGeom prst="rect">
            <a:avLst/>
          </a:prstGeom>
        </p:spPr>
      </p:pic>
      <p:sp>
        <p:nvSpPr>
          <p:cNvPr id="6" name="Google Shape;127;p33">
            <a:extLst>
              <a:ext uri="{FF2B5EF4-FFF2-40B4-BE49-F238E27FC236}">
                <a16:creationId xmlns:a16="http://schemas.microsoft.com/office/drawing/2014/main" id="{D5E0BB6E-B936-17F2-949D-F799D310AC67}"/>
              </a:ext>
            </a:extLst>
          </p:cNvPr>
          <p:cNvSpPr txBox="1"/>
          <p:nvPr/>
        </p:nvSpPr>
        <p:spPr>
          <a:xfrm>
            <a:off x="685800" y="3552748"/>
            <a:ext cx="7203558" cy="1180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30000"/>
              </a:lnSpc>
              <a:defRPr b="1">
                <a:solidFill>
                  <a:srgbClr val="2C384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pPr marL="171450" indent="-171450">
              <a:buFontTx/>
              <a:buChar char="-"/>
            </a:pPr>
            <a:r>
              <a:rPr lang="en-US" altLang="ko-KR" sz="1200" dirty="0"/>
              <a:t>Boxed data -&gt; </a:t>
            </a:r>
            <a:r>
              <a:rPr lang="ko-KR" altLang="en-US" sz="1200" dirty="0"/>
              <a:t>모양 </a:t>
            </a:r>
            <a:r>
              <a:rPr lang="en-US" altLang="ko-KR" sz="1200" dirty="0"/>
              <a:t>detect</a:t>
            </a:r>
            <a:r>
              <a:rPr lang="ko-KR" altLang="en-US" sz="1200" dirty="0"/>
              <a:t> 못함</a:t>
            </a:r>
            <a:r>
              <a:rPr lang="en-US" altLang="ko-KR" sz="1200" dirty="0"/>
              <a:t>.</a:t>
            </a:r>
            <a:r>
              <a:rPr lang="ko-KR" altLang="en-US" sz="1200" dirty="0"/>
              <a:t> 무조건 전체 이미지로 이용해야 함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실제 서비스 관점에서 </a:t>
            </a:r>
            <a:r>
              <a:rPr lang="en-US" altLang="ko-KR" sz="1200" dirty="0"/>
              <a:t>1)</a:t>
            </a:r>
            <a:r>
              <a:rPr lang="ko-KR" altLang="en-US" sz="1200" dirty="0"/>
              <a:t> 유저가 데이터를 서버로 전송하여 이용하던가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2)</a:t>
            </a:r>
            <a:r>
              <a:rPr lang="ko-KR" altLang="en-US" sz="1200" dirty="0"/>
              <a:t> </a:t>
            </a:r>
            <a:r>
              <a:rPr lang="en-US" altLang="ko-KR" sz="1200" dirty="0"/>
              <a:t>trained</a:t>
            </a:r>
            <a:r>
              <a:rPr lang="ko-KR" altLang="en-US" sz="1200" dirty="0"/>
              <a:t> 모델을 공개하던가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Parameter .</a:t>
            </a:r>
            <a:r>
              <a:rPr lang="en-US" altLang="ko-KR" sz="1200" dirty="0" err="1"/>
              <a:t>pt</a:t>
            </a:r>
            <a:r>
              <a:rPr lang="en-US" altLang="ko-KR" sz="1200" dirty="0"/>
              <a:t> file -&gt;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model.load</a:t>
            </a:r>
            <a:r>
              <a:rPr lang="ko-KR" altLang="en-US" sz="1200" dirty="0"/>
              <a:t>로 이용시도 하였으나 실패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추가 시도 후에 성공하면 바로 </a:t>
            </a:r>
            <a:r>
              <a:rPr lang="en-US" altLang="ko-KR" sz="1200" dirty="0"/>
              <a:t>aggregation </a:t>
            </a:r>
            <a:r>
              <a:rPr lang="ko-KR" altLang="en-US" sz="1200" dirty="0"/>
              <a:t>이용가능</a:t>
            </a:r>
            <a:endParaRPr lang="en-US" altLang="ko-KR" sz="1200" dirty="0"/>
          </a:p>
          <a:p>
            <a:r>
              <a:rPr lang="ko-KR" altLang="en-US" sz="1200" dirty="0"/>
              <a:t> 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65194020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201</Words>
  <Application>Microsoft Macintosh PowerPoint</Application>
  <PresentationFormat>On-screen Show (16:9)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Google Sans</vt:lpstr>
      <vt:lpstr>Arial</vt:lpstr>
      <vt:lpstr>Roboto Mono</vt:lpstr>
      <vt:lpstr>Simple Light</vt:lpstr>
      <vt:lpstr>9주차</vt:lpstr>
      <vt:lpstr>프로젝트 진행현황 공유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9주차</dc:title>
  <cp:lastModifiedBy>dohyeok kwon</cp:lastModifiedBy>
  <cp:revision>2</cp:revision>
  <dcterms:modified xsi:type="dcterms:W3CDTF">2023-11-30T09:05:21Z</dcterms:modified>
</cp:coreProperties>
</file>