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+/m+sXCpnuS6Q2u0xIgdgD7L5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customschemas.google.com/relationships/presentationmetadata" Target="metadata"/><Relationship Id="rId21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e3f93118e_4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7e3f93118e_4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3f93118e_4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7e3f93118e_4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e3f93118e_4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7e3f93118e_4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e3f93118e_4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7e3f93118e_4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e3f93118e_2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7e3f93118e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e3f93118e_3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e3f93118e_3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8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SECTION_HEADER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>
  <p:cSld name="TITLE_AND_TWO_COLUMNS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>
  <p:cSld name="TITLE_ONLY 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 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1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 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 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3" name="Google Shape;93;p33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5"/>
          <p:cNvSpPr txBox="1"/>
          <p:nvPr>
            <p:ph type="title"/>
          </p:nvPr>
        </p:nvSpPr>
        <p:spPr>
          <a:xfrm>
            <a:off x="430399" y="1581599"/>
            <a:ext cx="6063003" cy="228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98;p29" id="99" name="Google Shape;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00" y="950073"/>
            <a:ext cx="2878651" cy="22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scikit-learn.org/stable/modules/classes.html#module-sklearn.preprocess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www.kaggle.com/code/gusthema/spaceship-titanic-with-tf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idx="4294967295" type="title"/>
          </p:nvPr>
        </p:nvSpPr>
        <p:spPr>
          <a:xfrm>
            <a:off x="934148" y="1686991"/>
            <a:ext cx="6063003" cy="772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86"/>
              <a:buFont typeface="Arial"/>
              <a:buNone/>
            </a:pPr>
            <a:r>
              <a:rPr b="1" lang="en-US" sz="3686">
                <a:latin typeface="Arial"/>
                <a:ea typeface="Arial"/>
                <a:cs typeface="Arial"/>
                <a:sym typeface="Arial"/>
              </a:rPr>
              <a:t>1주차 A조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972399" y="2547688"/>
            <a:ext cx="62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100"/>
              <a:buFont typeface="Roboto Mono"/>
              <a:buNone/>
            </a:pPr>
            <a:r>
              <a:rPr b="0" i="0" lang="en-US" sz="1100" u="none" cap="none" strike="noStrike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rPr>
              <a:t>팀원: </a:t>
            </a:r>
            <a:r>
              <a:rPr lang="en-US" sz="1100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rPr>
              <a:t>강용진</a:t>
            </a:r>
            <a:r>
              <a:rPr b="0" i="0" lang="en-US" sz="1100" u="none" cap="none" strike="noStrike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100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rPr>
              <a:t>조현진</a:t>
            </a:r>
            <a:r>
              <a:rPr b="0" i="0" lang="en-US" sz="1100" u="none" cap="none" strike="noStrike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100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rPr>
              <a:t>조선빈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e3f93118e_4_3"/>
          <p:cNvSpPr txBox="1"/>
          <p:nvPr/>
        </p:nvSpPr>
        <p:spPr>
          <a:xfrm>
            <a:off x="423900" y="381575"/>
            <a:ext cx="46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84A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C384A"/>
                </a:solidFill>
              </a:rPr>
              <a:t>Code Review_TFDF</a:t>
            </a:r>
            <a:endParaRPr/>
          </a:p>
        </p:txBody>
      </p:sp>
      <p:pic>
        <p:nvPicPr>
          <p:cNvPr descr="Google Shape;133;p33" id="178" name="Google Shape;178;g27e3f93118e_4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208" y="193846"/>
            <a:ext cx="2162129" cy="13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7e3f93118e_4_3"/>
          <p:cNvSpPr txBox="1"/>
          <p:nvPr/>
        </p:nvSpPr>
        <p:spPr>
          <a:xfrm>
            <a:off x="319700" y="875900"/>
            <a:ext cx="85896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TFDF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	</a:t>
            </a:r>
            <a:r>
              <a:rPr lang="en-US"/>
              <a:t>Tensorflow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결정 트리 기반의 모델 훈련 (회귀/분류)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Load the dataset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27e3f93118e_4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00" y="2052075"/>
            <a:ext cx="5325900" cy="8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7e3f93118e_4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2" y="2929400"/>
            <a:ext cx="1647397" cy="21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7e3f93118e_4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2350" y="3178175"/>
            <a:ext cx="1956537" cy="14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7e3f93118e_4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2350" y="2917525"/>
            <a:ext cx="1685075" cy="2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7e3f93118e_4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7475" y="2929400"/>
            <a:ext cx="2245749" cy="199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7e3f93118e_4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3591" y="2052076"/>
            <a:ext cx="3250409" cy="29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e3f93118e_4_17"/>
          <p:cNvSpPr txBox="1"/>
          <p:nvPr/>
        </p:nvSpPr>
        <p:spPr>
          <a:xfrm>
            <a:off x="423900" y="381575"/>
            <a:ext cx="46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84A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C384A"/>
                </a:solidFill>
              </a:rPr>
              <a:t>Code Review_TFDF</a:t>
            </a:r>
            <a:endParaRPr/>
          </a:p>
        </p:txBody>
      </p:sp>
      <p:pic>
        <p:nvPicPr>
          <p:cNvPr descr="Google Shape;133;p33" id="191" name="Google Shape;191;g27e3f93118e_4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208" y="193846"/>
            <a:ext cx="2162129" cy="13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7e3f93118e_4_17"/>
          <p:cNvSpPr txBox="1"/>
          <p:nvPr/>
        </p:nvSpPr>
        <p:spPr>
          <a:xfrm>
            <a:off x="319700" y="875900"/>
            <a:ext cx="85896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Prepare the dataset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불필요한 행 삭제 : PassengerId,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VIP, Luxury </a:t>
            </a:r>
            <a:r>
              <a:rPr lang="en-US">
                <a:solidFill>
                  <a:schemeClr val="dk1"/>
                </a:solidFill>
              </a:rPr>
              <a:t>amenities 비용 data 중 NaN(결측치) →  0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~.fillna(value=0)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TFDF는 Boolean Type을 처리할 수 없음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Boolean Type인 CryoSleep, VIP, Transported 데이터를 모두 Integer로 변경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~.astype(int)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Cabin을 /를 기준으로 split하여 행 분리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dataset_df[["Deck", "Cabin_num", "Side"]] = dataset_df["Cabin"].str.split("/", expand=True)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Split dataset : train / valide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def split_dataset(dataset, test_ratio=0.20):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test_indices = np.random.rand(len(dataset)) &lt; test_ratio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return dataset[~test_indices], dataset[test_indices]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g27e3f93118e_4_17"/>
          <p:cNvPicPr preferRelativeResize="0"/>
          <p:nvPr/>
        </p:nvPicPr>
        <p:blipFill rotWithShape="1">
          <a:blip r:embed="rId4">
            <a:alphaModFix/>
          </a:blip>
          <a:srcRect b="69068" l="0" r="12907" t="0"/>
          <a:stretch/>
        </p:blipFill>
        <p:spPr>
          <a:xfrm>
            <a:off x="859825" y="3223300"/>
            <a:ext cx="1325975" cy="6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e3f93118e_4_33"/>
          <p:cNvSpPr txBox="1"/>
          <p:nvPr/>
        </p:nvSpPr>
        <p:spPr>
          <a:xfrm>
            <a:off x="423900" y="381575"/>
            <a:ext cx="46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84A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C384A"/>
                </a:solidFill>
              </a:rPr>
              <a:t>Code Review_TFDF</a:t>
            </a:r>
            <a:endParaRPr/>
          </a:p>
        </p:txBody>
      </p:sp>
      <p:pic>
        <p:nvPicPr>
          <p:cNvPr descr="Google Shape;133;p33" id="199" name="Google Shape;199;g27e3f93118e_4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208" y="193846"/>
            <a:ext cx="2162129" cy="13792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7e3f93118e_4_33"/>
          <p:cNvSpPr txBox="1"/>
          <p:nvPr/>
        </p:nvSpPr>
        <p:spPr>
          <a:xfrm>
            <a:off x="319700" y="875900"/>
            <a:ext cx="85896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TFDF Model : Tree-based Model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RandomForestModel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여러 결정 트리를 결합하여 평균 또는 다수결에 의해 예측하는 앙상블 학습법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GradientBoostedTreesModel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결정트리를 순차적으로 학습하여 이전 트리의 오차를 보완하는 앙상블 학습법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CartModel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Classification And Regression Trees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데이터 기반 트리 구축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분류 문제 - 클래스 예측 / 회귀 문제 - 연속적인 값 예측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DistributedGradientBoostedTreesModel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대규모 데이터셋을 다룰 때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GradientBoostedTrees를 분산 환경에서 훈련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→ RandomForestModel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g27e3f93118e_4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130" y="2875975"/>
            <a:ext cx="3063874" cy="23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e3f93118e_4_41"/>
          <p:cNvSpPr txBox="1"/>
          <p:nvPr/>
        </p:nvSpPr>
        <p:spPr>
          <a:xfrm>
            <a:off x="423900" y="381575"/>
            <a:ext cx="46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84A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C384A"/>
                </a:solidFill>
              </a:rPr>
              <a:t>Code Review_TFDF</a:t>
            </a:r>
            <a:endParaRPr/>
          </a:p>
        </p:txBody>
      </p:sp>
      <p:pic>
        <p:nvPicPr>
          <p:cNvPr descr="Google Shape;133;p33" id="207" name="Google Shape;207;g27e3f93118e_4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208" y="193846"/>
            <a:ext cx="2162129" cy="1379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7e3f93118e_4_41"/>
          <p:cNvSpPr txBox="1"/>
          <p:nvPr/>
        </p:nvSpPr>
        <p:spPr>
          <a:xfrm>
            <a:off x="319700" y="875900"/>
            <a:ext cx="85896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Variable Importances </a:t>
            </a:r>
            <a:r>
              <a:rPr lang="en-US"/>
              <a:t>by inspector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inspector.variable_importances().keys()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: 모델이 학습한 변수의 중요도를 계산한 모든 변수의 이름 출력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→ 어떤 입력 변수가 예측에 가장 큰 영향을 미치는지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NUM_NODES : 모델에서 각 트리 노드의 총 수에 대한 중요도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SUM_SCORE : 예측 또는 분류에서 각 변수의 기여도 합산값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INV_MEAN_MIN_DEPTH : 결정트리에서 얼마나 빨리 기여하는지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NUM_AS_ROOT : 초기 데이터 분할에서 얼마나 자주 사용되었는지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g27e3f93118e_4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225" y="1494100"/>
            <a:ext cx="28003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idx="4294967295" type="title"/>
          </p:nvPr>
        </p:nvSpPr>
        <p:spPr>
          <a:xfrm>
            <a:off x="370048" y="2028825"/>
            <a:ext cx="5646749" cy="9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4554"/>
              <a:buFont typeface="Arial"/>
              <a:buNone/>
            </a:pPr>
            <a:r>
              <a:rPr lang="en-US" sz="4554">
                <a:solidFill>
                  <a:srgbClr val="F8F9FA"/>
                </a:solidFill>
              </a:rPr>
              <a:t>강용진</a:t>
            </a:r>
            <a:endParaRPr/>
          </a:p>
        </p:txBody>
      </p:sp>
      <p:pic>
        <p:nvPicPr>
          <p:cNvPr descr="Google Shape;122;p32"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989" y="175623"/>
            <a:ext cx="2268761" cy="145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70048" y="3280599"/>
            <a:ext cx="56466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8F9FA"/>
                </a:solidFill>
              </a:rPr>
              <a:t>기초 모델링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423900" y="381575"/>
            <a:ext cx="46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84A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C384A"/>
                </a:solidFill>
              </a:rPr>
              <a:t>Preprocess</a:t>
            </a:r>
            <a:r>
              <a:rPr b="1" i="0" lang="en-US" sz="1400" u="none" cap="none" strike="noStrike">
                <a:solidFill>
                  <a:srgbClr val="2C384A"/>
                </a:solidFill>
                <a:latin typeface="Arial"/>
                <a:ea typeface="Arial"/>
                <a:cs typeface="Arial"/>
                <a:sym typeface="Arial"/>
              </a:rPr>
              <a:t>ing</a:t>
            </a:r>
            <a:endParaRPr/>
          </a:p>
        </p:txBody>
      </p:sp>
      <p:pic>
        <p:nvPicPr>
          <p:cNvPr descr="Google Shape;133;p33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208" y="193846"/>
            <a:ext cx="2162131" cy="13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 b="13442" l="51508" r="522" t="0"/>
          <a:stretch/>
        </p:blipFill>
        <p:spPr>
          <a:xfrm>
            <a:off x="2025400" y="1395550"/>
            <a:ext cx="1633251" cy="1644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"/>
          <p:cNvGrpSpPr/>
          <p:nvPr/>
        </p:nvGrpSpPr>
        <p:grpSpPr>
          <a:xfrm>
            <a:off x="423928" y="1415466"/>
            <a:ext cx="1471154" cy="1624821"/>
            <a:chOff x="1989150" y="902275"/>
            <a:chExt cx="2041851" cy="2114001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4">
              <a:alphaModFix/>
            </a:blip>
            <a:srcRect b="13442" l="0" r="53345" t="0"/>
            <a:stretch/>
          </p:blipFill>
          <p:spPr>
            <a:xfrm>
              <a:off x="1989150" y="902275"/>
              <a:ext cx="2041851" cy="2114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3"/>
            <p:cNvSpPr/>
            <p:nvPr/>
          </p:nvSpPr>
          <p:spPr>
            <a:xfrm>
              <a:off x="1989150" y="2788525"/>
              <a:ext cx="149700" cy="198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3"/>
          <p:cNvSpPr txBox="1"/>
          <p:nvPr/>
        </p:nvSpPr>
        <p:spPr>
          <a:xfrm>
            <a:off x="347700" y="854775"/>
            <a:ext cx="8708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데이터의 분포 조정을 위한 log transformation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SelectFromModel을 이용한 Feature Selection</a:t>
            </a:r>
            <a:br>
              <a:rPr lang="en-US"/>
            </a:br>
            <a:br>
              <a:rPr lang="en-US"/>
            </a:br>
            <a:r>
              <a:rPr lang="en-US"/>
              <a:t>Scikit-learn의 </a:t>
            </a:r>
            <a:r>
              <a:rPr lang="en-US">
                <a:solidFill>
                  <a:schemeClr val="dk1"/>
                </a:solidFill>
              </a:rPr>
              <a:t>SelectFromModel을 이용해 feature selection을 하였을 때 다음과 같은 feature가 채택됨.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(파라미터 설정: threshold = ‘mean’, GradientBoostingClassifier) 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'RoomService', 'FoodCourt', 'Spa', 'VRDeck', 'cryo_sleep'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향후 위 feature들에 집중하여 모델링할 예정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3658650" y="1517775"/>
            <a:ext cx="53970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값이 0에 집중되어있는 feature들은 원본(</a:t>
            </a:r>
            <a:r>
              <a:rPr lang="en-US"/>
              <a:t>좌측)에 log transformation을 적용하여(우측) 부분적으로 정규분포와 유사하게 바꿀 수 있었으나, 이후 트리 기반 모델을 사용할 때에는 큰 의미가 있지는 않았음.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데이터 분포에 영향을 크게 받는 모델(인공신경망 등)을 사용하게 되면 그 때 다시 적용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e3f93118e_2_10"/>
          <p:cNvSpPr txBox="1"/>
          <p:nvPr/>
        </p:nvSpPr>
        <p:spPr>
          <a:xfrm>
            <a:off x="423900" y="381575"/>
            <a:ext cx="46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84A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C384A"/>
                </a:solidFill>
              </a:rPr>
              <a:t>Modeling, To Do</a:t>
            </a:r>
            <a:endParaRPr/>
          </a:p>
        </p:txBody>
      </p:sp>
      <p:pic>
        <p:nvPicPr>
          <p:cNvPr descr="Google Shape;133;p33" id="131" name="Google Shape;131;g27e3f93118e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208" y="193846"/>
            <a:ext cx="2162129" cy="13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7e3f93118e_2_10"/>
          <p:cNvSpPr txBox="1"/>
          <p:nvPr/>
        </p:nvSpPr>
        <p:spPr>
          <a:xfrm>
            <a:off x="347700" y="854775"/>
            <a:ext cx="8708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Modeling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Scikit-learn의 Logistic Regression, RF, GBM, AdaBoost, SVC 모델 등으로 모델링 시도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모든 feature들을 사</a:t>
            </a:r>
            <a:r>
              <a:rPr lang="en-US"/>
              <a:t>용, scaling이 없었을 때 현재까지 가장 좋은 결과가 도출됨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Kaggle에서 Submit 후 최대 Score 0.803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앞으로의 To-Do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seaborn을 사용한 추가적인 EDA 진행과 인사이트 얻기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새로운 preprocessing 방법 적용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categorical feature 가공하기 (encoding 등)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인공신경망 등에 활용하기 위한 scaler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새로운 feature selection 기법 사용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GridSearchCV</a:t>
            </a:r>
            <a:r>
              <a:rPr lang="en-US"/>
              <a:t> 등을</a:t>
            </a:r>
            <a:r>
              <a:rPr lang="en-US"/>
              <a:t> 활용해 모델 최적화 시키기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4294967295" type="title"/>
          </p:nvPr>
        </p:nvSpPr>
        <p:spPr>
          <a:xfrm>
            <a:off x="370048" y="2028825"/>
            <a:ext cx="5646749" cy="9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4002"/>
              <a:buFont typeface="Arial"/>
              <a:buNone/>
            </a:pPr>
            <a:r>
              <a:rPr lang="en-US" sz="4002">
                <a:solidFill>
                  <a:srgbClr val="F8F9FA"/>
                </a:solidFill>
              </a:rPr>
              <a:t>조현진</a:t>
            </a:r>
            <a:endParaRPr/>
          </a:p>
        </p:txBody>
      </p:sp>
      <p:pic>
        <p:nvPicPr>
          <p:cNvPr descr="Google Shape;122;p32"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989" y="175623"/>
            <a:ext cx="2268761" cy="145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370050" y="3280600"/>
            <a:ext cx="7682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Normalization Tech</a:t>
            </a:r>
            <a:r>
              <a:rPr lang="en-US" sz="2000">
                <a:solidFill>
                  <a:srgbClr val="F8F9FA"/>
                </a:solidFill>
              </a:rPr>
              <a:t>niques</a:t>
            </a:r>
            <a:r>
              <a:rPr b="0" i="0" lang="en-US" sz="2000" u="none" cap="none" strike="noStrike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F8F9F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ct val="95238"/>
              <a:buFont typeface="Arial"/>
              <a:buNone/>
            </a:pPr>
            <a:r>
              <a:rPr lang="en-US" sz="2100" u="sng">
                <a:solidFill>
                  <a:schemeClr val="hlink"/>
                </a:solidFill>
                <a:hlinkClick r:id="rId4"/>
              </a:rPr>
              <a:t>https://scikit-learn.org/stable/modules/classes.html#module-sklearn.preprocessing</a:t>
            </a:r>
            <a:endParaRPr sz="2100">
              <a:solidFill>
                <a:srgbClr val="F8F9F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/>
        </p:nvSpPr>
        <p:spPr>
          <a:xfrm>
            <a:off x="423900" y="381575"/>
            <a:ext cx="46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84A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C384A"/>
                </a:solidFill>
              </a:rPr>
              <a:t>Normalization techniques</a:t>
            </a:r>
            <a:endParaRPr/>
          </a:p>
        </p:txBody>
      </p:sp>
      <p:pic>
        <p:nvPicPr>
          <p:cNvPr descr="Google Shape;133;p33"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208" y="193846"/>
            <a:ext cx="2162131" cy="13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423900" y="1080950"/>
            <a:ext cx="84855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데이터 정규화에는 주로 </a:t>
            </a:r>
            <a:r>
              <a:rPr lang="en-US">
                <a:solidFill>
                  <a:schemeClr val="dk1"/>
                </a:solidFill>
              </a:rPr>
              <a:t>Scikit-learn에 내장된 StandardScaler, MinmaxScaler, RobustScaler를 사용하는데 알고리즘이 조금씩 다름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423900" y="1497100"/>
            <a:ext cx="7588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423900" y="1867850"/>
            <a:ext cx="75882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StandardScaler: </a:t>
            </a:r>
            <a:r>
              <a:rPr lang="en-US"/>
              <a:t>각 column의 평균을 0으로 잡고, 표준편차를 1로 간주해서 정규화 시킨다.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Minmax</a:t>
            </a:r>
            <a:r>
              <a:rPr lang="en-US">
                <a:solidFill>
                  <a:schemeClr val="dk1"/>
                </a:solidFill>
              </a:rPr>
              <a:t>Scaler</a:t>
            </a:r>
            <a:r>
              <a:rPr lang="en-US"/>
              <a:t>: 각 feature의 최솟값 최댓값을 기준으로 [0, 1] 구간내에 균등하게 배정한다.</a:t>
            </a:r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00" y="2221500"/>
            <a:ext cx="5524926" cy="13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00" y="3941420"/>
            <a:ext cx="5190149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e3f93118e_3_5"/>
          <p:cNvSpPr txBox="1"/>
          <p:nvPr/>
        </p:nvSpPr>
        <p:spPr>
          <a:xfrm>
            <a:off x="423900" y="381575"/>
            <a:ext cx="46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84A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C384A"/>
                </a:solidFill>
              </a:rPr>
              <a:t>Normalization techniques</a:t>
            </a:r>
            <a:endParaRPr b="1">
              <a:solidFill>
                <a:srgbClr val="2C384A"/>
              </a:solidFill>
            </a:endParaRPr>
          </a:p>
        </p:txBody>
      </p:sp>
      <p:pic>
        <p:nvPicPr>
          <p:cNvPr descr="Google Shape;133;p33" id="156" name="Google Shape;156;g27e3f93118e_3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208" y="193846"/>
            <a:ext cx="2162129" cy="13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7e3f93118e_3_5"/>
          <p:cNvSpPr txBox="1"/>
          <p:nvPr/>
        </p:nvSpPr>
        <p:spPr>
          <a:xfrm>
            <a:off x="423900" y="1080950"/>
            <a:ext cx="88020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RobustScaler</a:t>
            </a:r>
            <a:r>
              <a:rPr lang="en-US"/>
              <a:t>: 각 feature의 median data를 0으로 잡고 Q1,Q3 사분위수와의 IQR 차이 만큼을 기준으로 정규화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여기서 IQR은 Q3-Q1이고, robust의 공식은 (데이터 값 - Q2)/(Q3 - Q1)이다.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하지만 이 과정은 트리 기반 모델을 사용할 때에는 유의미한 변화를 만들 수 없다.</a:t>
            </a:r>
            <a:endParaRPr/>
          </a:p>
        </p:txBody>
      </p:sp>
      <p:pic>
        <p:nvPicPr>
          <p:cNvPr id="158" name="Google Shape;158;g27e3f93118e_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00" y="1965597"/>
            <a:ext cx="6747199" cy="134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idx="4294967295" type="title"/>
          </p:nvPr>
        </p:nvSpPr>
        <p:spPr>
          <a:xfrm>
            <a:off x="370048" y="2028825"/>
            <a:ext cx="5646749" cy="9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3174"/>
              <a:buFont typeface="Arial"/>
              <a:buNone/>
            </a:pPr>
            <a:r>
              <a:rPr lang="en-US" sz="3174">
                <a:solidFill>
                  <a:srgbClr val="F8F9FA"/>
                </a:solidFill>
              </a:rPr>
              <a:t>조선빈</a:t>
            </a:r>
            <a:endParaRPr/>
          </a:p>
        </p:txBody>
      </p:sp>
      <p:pic>
        <p:nvPicPr>
          <p:cNvPr descr="Google Shape;122;p32"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989" y="175623"/>
            <a:ext cx="2268761" cy="1451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370051" y="3280600"/>
            <a:ext cx="803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F8F9FA"/>
                </a:solidFill>
              </a:rPr>
              <a:t>Code Review</a:t>
            </a:r>
            <a:r>
              <a:rPr b="0" i="0" lang="en-US" sz="2000" u="none" cap="none" strike="noStrike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>
                <a:solidFill>
                  <a:srgbClr val="F8F9FA"/>
                </a:solidFill>
              </a:rPr>
              <a:t>Spaceship Titanic with TFDF</a:t>
            </a:r>
            <a:br>
              <a:rPr lang="en-US" sz="2000">
                <a:solidFill>
                  <a:srgbClr val="F8F9FA"/>
                </a:solidFill>
              </a:rPr>
            </a:br>
            <a:r>
              <a:rPr lang="en-US" sz="2000" u="sng">
                <a:solidFill>
                  <a:schemeClr val="hlink"/>
                </a:solidFill>
                <a:hlinkClick r:id="rId4"/>
              </a:rPr>
              <a:t>https://www.kaggle.com/code/gusthema/spaceship-titanic-with-tfdf</a:t>
            </a:r>
            <a:endParaRPr sz="2000">
              <a:solidFill>
                <a:srgbClr val="F8F9F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8F9F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>
            <a:off x="423900" y="381575"/>
            <a:ext cx="469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384A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C384A"/>
                </a:solidFill>
              </a:rPr>
              <a:t>Data</a:t>
            </a:r>
            <a:endParaRPr/>
          </a:p>
        </p:txBody>
      </p:sp>
      <p:pic>
        <p:nvPicPr>
          <p:cNvPr descr="Google Shape;133;p33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208" y="193846"/>
            <a:ext cx="2162131" cy="13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/>
        </p:nvSpPr>
        <p:spPr>
          <a:xfrm>
            <a:off x="319700" y="1028300"/>
            <a:ext cx="85896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Train_data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PassengerId : passenger의 고유ID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HomePlanet : passenger의 거주지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CryoSleep : 정지된 animation에 들어가도록 선택했는지 여부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Cabin : 객실 번호 [deck/num/side] → split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Destination : passenger의 목적지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Age : passenger의 나이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VIP : VIP 서비스 이용 여부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RoomService, FoodCourt, ShoppingMall, Spa, VRDeck : luxury amenities 비용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Name : passenger 이름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Transported : dimension 이동 여부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Submission 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PassengerId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Transported : True or False (Boolean Type)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