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6" r:id="rId6"/>
    <p:sldId id="269" r:id="rId7"/>
    <p:sldId id="262" r:id="rId8"/>
    <p:sldId id="267" r:id="rId9"/>
    <p:sldId id="270" r:id="rId10"/>
    <p:sldId id="264" r:id="rId11"/>
    <p:sldId id="268" r:id="rId12"/>
    <p:sldId id="265" r:id="rId13"/>
    <p:sldId id="261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1.7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D2-4156-8FA0-D7A58CB50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091824"/>
        <c:axId val="465094704"/>
      </c:scatterChart>
      <c:valAx>
        <c:axId val="4650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094704"/>
        <c:crosses val="autoZero"/>
        <c:crossBetween val="midCat"/>
      </c:valAx>
      <c:valAx>
        <c:axId val="46509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0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ED-4C13-9DAB-F1CDFC473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300232"/>
        <c:axId val="457300952"/>
      </c:scatterChart>
      <c:valAx>
        <c:axId val="457300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7300952"/>
        <c:crosses val="autoZero"/>
        <c:crossBetween val="midCat"/>
      </c:valAx>
      <c:valAx>
        <c:axId val="457300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300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spPr>
            <a:gradFill rotWithShape="1">
              <a:gsLst>
                <a:gs pos="0">
                  <a:schemeClr val="accent3">
                    <a:shade val="65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shade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C0B-4C95-8550-CDB26049122B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C0B-4C95-8550-CDB26049122B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tint val="65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AC0B-4C95-8550-CDB26049122B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3">
                      <a:shade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3">
                      <a:shade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3">
                      <a:tint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3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3">
                      <a:tint val="1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1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3">
                      <a:tint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3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3">
                      <a:tint val="1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1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</c:bandFmts>
        <c:axId val="758231472"/>
        <c:axId val="758230392"/>
        <c:axId val="603761792"/>
      </c:surface3DChart>
      <c:catAx>
        <c:axId val="758231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230392"/>
        <c:crosses val="autoZero"/>
        <c:auto val="1"/>
        <c:lblAlgn val="ctr"/>
        <c:lblOffset val="100"/>
        <c:noMultiLvlLbl val="0"/>
      </c:catAx>
      <c:valAx>
        <c:axId val="758230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8231472"/>
        <c:crosses val="autoZero"/>
        <c:crossBetween val="midCat"/>
      </c:valAx>
      <c:serAx>
        <c:axId val="603761792"/>
        <c:scaling>
          <c:orientation val="minMax"/>
        </c:scaling>
        <c:delete val="1"/>
        <c:axPos val="b"/>
        <c:majorTickMark val="out"/>
        <c:minorTickMark val="none"/>
        <c:tickLblPos val="nextTo"/>
        <c:crossAx val="75823039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spPr>
            <a:gradFill rotWithShape="1">
              <a:gsLst>
                <a:gs pos="0">
                  <a:schemeClr val="accent3">
                    <a:shade val="65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shade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EAD-49B2-8506-522E4A858548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1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EAD-49B2-8506-522E4A858548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tint val="65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/>
            <a:effectLst/>
            <a:sp3d/>
          </c:spPr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EAD-49B2-8506-522E4A858548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3">
                      <a:shade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3">
                      <a:shade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shade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3">
                      <a:tint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3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3">
                      <a:tint val="1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1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3">
                      <a:tint val="5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3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3">
                      <a:tint val="1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1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3">
                      <a:tint val="9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9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tint val="7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7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/>
              <a:effectLst/>
              <a:sp3d/>
            </c:spPr>
          </c:bandFmt>
        </c:bandFmts>
        <c:axId val="758231472"/>
        <c:axId val="758230392"/>
        <c:axId val="603761792"/>
      </c:surface3DChart>
      <c:catAx>
        <c:axId val="758231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230392"/>
        <c:crosses val="autoZero"/>
        <c:auto val="1"/>
        <c:lblAlgn val="ctr"/>
        <c:lblOffset val="100"/>
        <c:noMultiLvlLbl val="0"/>
      </c:catAx>
      <c:valAx>
        <c:axId val="758230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8231472"/>
        <c:crosses val="autoZero"/>
        <c:crossBetween val="midCat"/>
      </c:valAx>
      <c:serAx>
        <c:axId val="603761792"/>
        <c:scaling>
          <c:orientation val="minMax"/>
        </c:scaling>
        <c:delete val="1"/>
        <c:axPos val="b"/>
        <c:majorTickMark val="out"/>
        <c:minorTickMark val="none"/>
        <c:tickLblPos val="nextTo"/>
        <c:crossAx val="75823039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00394612131817"/>
          <c:y val="3.4713051044130958E-2"/>
          <c:w val="0.8272595076006124"/>
          <c:h val="0.7986373185333347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3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DDD-44C7-8EDB-1FDF59542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157752"/>
        <c:axId val="823152712"/>
      </c:scatterChart>
      <c:valAx>
        <c:axId val="823157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3152712"/>
        <c:crosses val="autoZero"/>
        <c:crossBetween val="midCat"/>
      </c:valAx>
      <c:valAx>
        <c:axId val="823152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3157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0.196</cdr:x>
      <cdr:y>0.019</cdr:y>
    </cdr:from>
    <cdr:to>
      <cdr:x>1</cdr:x>
      <cdr:y>0.838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B30931E-564F-A416-4413-9FBFA1CB4E56}"/>
            </a:ext>
          </a:extLst>
        </cdr:cNvPr>
        <cdr:cNvCxnSpPr/>
      </cdr:nvCxnSpPr>
      <cdr:spPr>
        <a:xfrm xmlns:a="http://schemas.openxmlformats.org/drawingml/2006/main">
          <a:off x="1194816" y="77216"/>
          <a:ext cx="4901184" cy="332841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 cap="flat">
          <a:solidFill>
            <a:schemeClr val="accent1"/>
          </a:solidFill>
          <a:prstDash val="solid"/>
          <a:round/>
        </a:ln>
        <a:effectLst xmlns:a="http://schemas.openxmlformats.org/drawingml/2006/main">
          <a:outerShdw blurRad="38100" dist="20000" dir="5400000" rotWithShape="0">
            <a:srgbClr val="000000">
              <a:alpha val="38000"/>
            </a:srgbClr>
          </a:outerShdw>
        </a:effectLst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</cdr:cxnSp>
  </cdr:relSizeAnchor>
  <cdr:relSizeAnchor xmlns:cdr="http://schemas.openxmlformats.org/drawingml/2006/chartDrawing">
    <cdr:from>
      <cdr:x>0.41665</cdr:x>
      <cdr:y>0.18299</cdr:y>
    </cdr:from>
    <cdr:to>
      <cdr:x>0.94265</cdr:x>
      <cdr:y>0.23601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F16A5F2-95A1-1A00-21EC-3BFF16A599AE}"/>
            </a:ext>
          </a:extLst>
        </cdr:cNvPr>
        <cdr:cNvSpPr txBox="1"/>
      </cdr:nvSpPr>
      <cdr:spPr>
        <a:xfrm xmlns:a="http://schemas.openxmlformats.org/drawingml/2006/main">
          <a:off x="2539902" y="743686"/>
          <a:ext cx="3206496" cy="2154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0" tIns="0" rIns="0" bIns="0" numCol="1" spcCol="38100" rtlCol="0" anchor="t">
          <a:spAutoFit/>
        </a:bodyPr>
        <a:lstStyle xmlns:a="http://schemas.openxmlformats.org/drawingml/2006/main"/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rPr>
            <a:t>Hypothesis </a:t>
          </a:r>
          <a:r>
            <a:rPr kumimoji="0" lang="en-US" altLang="ko-KR" sz="14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rPr>
            <a:t> H(x) = </a:t>
          </a:r>
          <a:r>
            <a:rPr kumimoji="0" lang="en-US" altLang="ko-KR" sz="1400" b="1" i="0" u="none" strike="noStrike" cap="none" spc="0" normalizeH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rPr>
            <a:t>Wx</a:t>
          </a:r>
          <a:r>
            <a:rPr kumimoji="0" lang="en-US" altLang="ko-KR" sz="14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rPr>
            <a:t> + b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2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4"/>
            <a:ext cx="2878650" cy="22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34149" y="1686991"/>
            <a:ext cx="6063001" cy="7722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dirty="0"/>
              <a:t>ML/DL Study W01</a:t>
            </a:r>
            <a:endParaRPr b="0" dirty="0"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1" name="Google Shape;104;p30"/>
          <p:cNvSpPr txBox="1"/>
          <p:nvPr/>
        </p:nvSpPr>
        <p:spPr>
          <a:xfrm>
            <a:off x="974205" y="2507960"/>
            <a:ext cx="6204601" cy="162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Basic Concepts of ML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Linear Regression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How to minimize cost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Multi-variable linear regression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Logistic Regression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Multi-variable linear regression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62622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Multi-variable linear regression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A597B1-D935-FCE4-1382-C2AD0D240E7A}"/>
              </a:ext>
            </a:extLst>
          </p:cNvPr>
          <p:cNvSpPr/>
          <p:nvPr/>
        </p:nvSpPr>
        <p:spPr>
          <a:xfrm>
            <a:off x="646176" y="1146048"/>
            <a:ext cx="1962912" cy="30295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Hypothesis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C6D63-C024-DD13-E9AA-401C705A866B}"/>
              </a:ext>
            </a:extLst>
          </p:cNvPr>
          <p:cNvSpPr/>
          <p:nvPr/>
        </p:nvSpPr>
        <p:spPr>
          <a:xfrm>
            <a:off x="670560" y="2795570"/>
            <a:ext cx="1962912" cy="30295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Cost function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55774-2547-ED72-D04C-2226A78EA0F4}"/>
              </a:ext>
            </a:extLst>
          </p:cNvPr>
          <p:cNvSpPr/>
          <p:nvPr/>
        </p:nvSpPr>
        <p:spPr>
          <a:xfrm>
            <a:off x="646176" y="4062297"/>
            <a:ext cx="1962912" cy="30295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Gradient descent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79947AD-79BD-A59E-3682-68C0736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5841"/>
              </p:ext>
            </p:extLst>
          </p:nvPr>
        </p:nvGraphicFramePr>
        <p:xfrm>
          <a:off x="4977142" y="990910"/>
          <a:ext cx="3540132" cy="180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3">
                  <a:extLst>
                    <a:ext uri="{9D8B030D-6E8A-4147-A177-3AD203B41FA5}">
                      <a16:colId xmlns:a16="http://schemas.microsoft.com/office/drawing/2014/main" val="409246155"/>
                    </a:ext>
                  </a:extLst>
                </a:gridCol>
                <a:gridCol w="885033">
                  <a:extLst>
                    <a:ext uri="{9D8B030D-6E8A-4147-A177-3AD203B41FA5}">
                      <a16:colId xmlns:a16="http://schemas.microsoft.com/office/drawing/2014/main" val="671259040"/>
                    </a:ext>
                  </a:extLst>
                </a:gridCol>
                <a:gridCol w="885033">
                  <a:extLst>
                    <a:ext uri="{9D8B030D-6E8A-4147-A177-3AD203B41FA5}">
                      <a16:colId xmlns:a16="http://schemas.microsoft.com/office/drawing/2014/main" val="3100683573"/>
                    </a:ext>
                  </a:extLst>
                </a:gridCol>
                <a:gridCol w="885033">
                  <a:extLst>
                    <a:ext uri="{9D8B030D-6E8A-4147-A177-3AD203B41FA5}">
                      <a16:colId xmlns:a16="http://schemas.microsoft.com/office/drawing/2014/main" val="2677104142"/>
                    </a:ext>
                  </a:extLst>
                </a:gridCol>
              </a:tblGrid>
              <a:tr h="451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y(final)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284276"/>
                  </a:ext>
                </a:extLst>
              </a:tr>
              <a:tr h="451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8048"/>
                  </a:ext>
                </a:extLst>
              </a:tr>
              <a:tr h="451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783059"/>
                  </a:ext>
                </a:extLst>
              </a:tr>
              <a:tr h="451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1988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5CF4D-8592-C49B-C0AA-84A1E086E321}"/>
                  </a:ext>
                </a:extLst>
              </p:cNvPr>
              <p:cNvSpPr txBox="1"/>
              <p:nvPr/>
            </p:nvSpPr>
            <p:spPr>
              <a:xfrm>
                <a:off x="646176" y="1601523"/>
                <a:ext cx="3317575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𝐻</m:t>
                      </m:r>
                      <m:d>
                        <m:dPr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𝑥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1, 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𝑥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2, 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𝑥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3</m:t>
                          </m:r>
                        </m:e>
                      </m:d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𝑤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1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𝑥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1+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𝑤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2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𝑥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2+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𝑤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3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𝑥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3+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𝑏</m:t>
                      </m:r>
                    </m:oMath>
                  </m:oMathPara>
                </a14:m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5CF4D-8592-C49B-C0AA-84A1E086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1601523"/>
                <a:ext cx="3317575" cy="215444"/>
              </a:xfrm>
              <a:prstGeom prst="rect">
                <a:avLst/>
              </a:prstGeom>
              <a:blipFill>
                <a:blip r:embed="rId3"/>
                <a:stretch>
                  <a:fillRect l="-551" r="-551" b="-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F462C-E5DE-624D-276C-38747F8C29FB}"/>
                  </a:ext>
                </a:extLst>
              </p:cNvPr>
              <p:cNvSpPr txBox="1"/>
              <p:nvPr/>
            </p:nvSpPr>
            <p:spPr>
              <a:xfrm>
                <a:off x="626726" y="3261779"/>
                <a:ext cx="3478068" cy="432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𝑐𝑜𝑠𝑡</m:t>
                      </m:r>
                      <m:d>
                        <m:dPr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𝑊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,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𝑏</m:t>
                          </m:r>
                        </m:e>
                      </m:d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𝑖</m:t>
                          </m:r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1,</m:t>
                                      </m:r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2,</m:t>
                                      </m:r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kumimoji="0" lang="en-US" altLang="ko-KR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ko-KR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F462C-E5DE-624D-276C-38747F8C2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6" y="3261779"/>
                <a:ext cx="3478068" cy="432554"/>
              </a:xfrm>
              <a:prstGeom prst="rect">
                <a:avLst/>
              </a:prstGeom>
              <a:blipFill>
                <a:blip r:embed="rId4"/>
                <a:stretch>
                  <a:fillRect t="-177465" b="-2661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7ABCD-6953-BDB6-4B41-97B3EBB59202}"/>
                  </a:ext>
                </a:extLst>
              </p:cNvPr>
              <p:cNvSpPr txBox="1"/>
              <p:nvPr/>
            </p:nvSpPr>
            <p:spPr>
              <a:xfrm>
                <a:off x="646176" y="2198546"/>
                <a:ext cx="981935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𝐻</m:t>
                      </m:r>
                      <m:d>
                        <m:dPr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𝑋</m:t>
                          </m:r>
                        </m:e>
                      </m:d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𝑋𝑊</m:t>
                      </m:r>
                    </m:oMath>
                  </m:oMathPara>
                </a14:m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97ABCD-6953-BDB6-4B41-97B3EBB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2198546"/>
                <a:ext cx="981935" cy="215444"/>
              </a:xfrm>
              <a:prstGeom prst="rect">
                <a:avLst/>
              </a:prstGeom>
              <a:blipFill>
                <a:blip r:embed="rId5"/>
                <a:stretch>
                  <a:fillRect l="-3106" r="-3106" b="-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8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Logistic Regression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43884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0;p44"/>
          <p:cNvSpPr txBox="1"/>
          <p:nvPr/>
        </p:nvSpPr>
        <p:spPr>
          <a:xfrm>
            <a:off x="4572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b="0" dirty="0"/>
              <a:t>Logistic Regression</a:t>
            </a:r>
          </a:p>
        </p:txBody>
      </p:sp>
      <p:pic>
        <p:nvPicPr>
          <p:cNvPr id="253" name="Google Shape;283;p44" descr="Google Shape;283;p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00AD9-6193-3763-DE16-A14676BC358F}"/>
              </a:ext>
            </a:extLst>
          </p:cNvPr>
          <p:cNvSpPr txBox="1"/>
          <p:nvPr/>
        </p:nvSpPr>
        <p:spPr>
          <a:xfrm>
            <a:off x="457200" y="699551"/>
            <a:ext cx="4376928" cy="1538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Linear ~ Continuous (</a:t>
            </a:r>
            <a:r>
              <a:rPr lang="en-US" altLang="ko-KR" sz="2000" dirty="0"/>
              <a:t>Measured)</a:t>
            </a:r>
          </a:p>
          <a:p>
            <a:pPr marL="0" marR="0" indent="0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/>
              <a:t>Logistic ~ Discrete (Counted)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63CBDE-4C27-F105-CFE5-D5E50ADBF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69891"/>
              </p:ext>
            </p:extLst>
          </p:nvPr>
        </p:nvGraphicFramePr>
        <p:xfrm>
          <a:off x="4834128" y="1121664"/>
          <a:ext cx="3511296" cy="244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B5577D-EB05-B0A9-6E7A-DB65BA728440}"/>
                  </a:ext>
                </a:extLst>
              </p:cNvPr>
              <p:cNvSpPr/>
              <p:nvPr/>
            </p:nvSpPr>
            <p:spPr>
              <a:xfrm>
                <a:off x="1584960" y="3852672"/>
                <a:ext cx="648000" cy="64633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ko-KR" alt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𝜃</m:t>
                          </m:r>
                        </m:e>
                        <m:sup>
                          <m:r>
                            <a:rPr kumimoji="0" lang="en-US" altLang="ko-KR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B5577D-EB05-B0A9-6E7A-DB65BA728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3852672"/>
                <a:ext cx="648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2EF201E-EDFC-2A9B-417D-399D9FF91C84}"/>
              </a:ext>
            </a:extLst>
          </p:cNvPr>
          <p:cNvCxnSpPr>
            <a:cxnSpLocks/>
          </p:cNvCxnSpPr>
          <p:nvPr/>
        </p:nvCxnSpPr>
        <p:spPr>
          <a:xfrm flipV="1">
            <a:off x="5279136" y="1734522"/>
            <a:ext cx="2712720" cy="1560576"/>
          </a:xfrm>
          <a:prstGeom prst="bentConnector3">
            <a:avLst>
              <a:gd name="adj1" fmla="val 36067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981426-5E17-5601-DBCB-B4EB9A1EA0B5}"/>
              </a:ext>
            </a:extLst>
          </p:cNvPr>
          <p:cNvSpPr txBox="1"/>
          <p:nvPr/>
        </p:nvSpPr>
        <p:spPr>
          <a:xfrm>
            <a:off x="5279136" y="902208"/>
            <a:ext cx="271272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Binary Classification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7DC50-8A8F-7A1D-F813-A42C8DF3C472}"/>
              </a:ext>
            </a:extLst>
          </p:cNvPr>
          <p:cNvSpPr/>
          <p:nvPr/>
        </p:nvSpPr>
        <p:spPr>
          <a:xfrm>
            <a:off x="2818866" y="3852671"/>
            <a:ext cx="648000" cy="6463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 Math" panose="02040503050406030204" pitchFamily="18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32AB561-A02F-7C82-CC54-731436FC9DBF}"/>
              </a:ext>
            </a:extLst>
          </p:cNvPr>
          <p:cNvCxnSpPr/>
          <p:nvPr/>
        </p:nvCxnSpPr>
        <p:spPr>
          <a:xfrm flipV="1">
            <a:off x="2865120" y="3950208"/>
            <a:ext cx="524256" cy="457277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CD1955-8D31-DA60-144B-18D5C5F95BAA}"/>
                  </a:ext>
                </a:extLst>
              </p:cNvPr>
              <p:cNvSpPr/>
              <p:nvPr/>
            </p:nvSpPr>
            <p:spPr>
              <a:xfrm>
                <a:off x="4052772" y="3846695"/>
                <a:ext cx="648000" cy="64633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&gt;0.5</m:t>
                      </m:r>
                    </m:oMath>
                  </m:oMathPara>
                </a14:m>
                <a:endPara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CD1955-8D31-DA60-144B-18D5C5F95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72" y="3846695"/>
                <a:ext cx="648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3F919-0DF2-AFB7-BCED-FF82B3BF8195}"/>
              </a:ext>
            </a:extLst>
          </p:cNvPr>
          <p:cNvCxnSpPr/>
          <p:nvPr/>
        </p:nvCxnSpPr>
        <p:spPr>
          <a:xfrm>
            <a:off x="1048512" y="4169860"/>
            <a:ext cx="414528" cy="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7536E-8497-D386-E240-6E9EAC174228}"/>
              </a:ext>
            </a:extLst>
          </p:cNvPr>
          <p:cNvCxnSpPr/>
          <p:nvPr/>
        </p:nvCxnSpPr>
        <p:spPr>
          <a:xfrm>
            <a:off x="4834128" y="4178846"/>
            <a:ext cx="44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C508DD-52D6-8897-E953-B3DDB603D7C2}"/>
              </a:ext>
            </a:extLst>
          </p:cNvPr>
          <p:cNvSpPr txBox="1"/>
          <p:nvPr/>
        </p:nvSpPr>
        <p:spPr>
          <a:xfrm>
            <a:off x="780288" y="4072128"/>
            <a:ext cx="43822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X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F56302-5CBD-E2B0-51E6-2848B14D08C1}"/>
                  </a:ext>
                </a:extLst>
              </p:cNvPr>
              <p:cNvSpPr txBox="1"/>
              <p:nvPr/>
            </p:nvSpPr>
            <p:spPr>
              <a:xfrm>
                <a:off x="5498592" y="4084320"/>
                <a:ext cx="1328928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F56302-5CBD-E2B0-51E6-2848B14D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2" y="4084320"/>
                <a:ext cx="1328928" cy="215444"/>
              </a:xfrm>
              <a:prstGeom prst="rect">
                <a:avLst/>
              </a:prstGeom>
              <a:blipFill>
                <a:blip r:embed="rId6"/>
                <a:stretch>
                  <a:fillRect l="-8257" t="-25714" b="-5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1348130-7DD5-654A-9099-57DBFA41140A}"/>
              </a:ext>
            </a:extLst>
          </p:cNvPr>
          <p:cNvSpPr txBox="1"/>
          <p:nvPr/>
        </p:nvSpPr>
        <p:spPr>
          <a:xfrm>
            <a:off x="1597152" y="4572000"/>
            <a:ext cx="6480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Linear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function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29B598-09DF-B16C-220C-CEB79B4B2F8F}"/>
              </a:ext>
            </a:extLst>
          </p:cNvPr>
          <p:cNvSpPr txBox="1"/>
          <p:nvPr/>
        </p:nvSpPr>
        <p:spPr>
          <a:xfrm>
            <a:off x="2865120" y="4578251"/>
            <a:ext cx="6480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Logistic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function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EB9695-F306-3BDC-5209-76D195F06987}"/>
              </a:ext>
            </a:extLst>
          </p:cNvPr>
          <p:cNvSpPr txBox="1"/>
          <p:nvPr/>
        </p:nvSpPr>
        <p:spPr>
          <a:xfrm>
            <a:off x="4077156" y="4567252"/>
            <a:ext cx="982524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Decision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Boundary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3C6111-66A5-F5AD-46DE-BF6A278B5631}"/>
                  </a:ext>
                </a:extLst>
              </p:cNvPr>
              <p:cNvSpPr txBox="1"/>
              <p:nvPr/>
            </p:nvSpPr>
            <p:spPr>
              <a:xfrm>
                <a:off x="1858400" y="2903935"/>
                <a:ext cx="2568931" cy="583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𝑔</m:t>
                      </m:r>
                      <m:d>
                        <m:dPr>
                          <m:ctrlP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𝑧</m:t>
                          </m:r>
                        </m:e>
                      </m:d>
                      <m:r>
                        <a:rPr kumimoji="0" lang="en-US" altLang="ko-KR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−</m:t>
                              </m:r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3C6111-66A5-F5AD-46DE-BF6A278B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00" y="2903935"/>
                <a:ext cx="2568931" cy="583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868B28D-0A97-08FC-F54B-44F36567D03A}"/>
              </a:ext>
            </a:extLst>
          </p:cNvPr>
          <p:cNvSpPr/>
          <p:nvPr/>
        </p:nvSpPr>
        <p:spPr>
          <a:xfrm>
            <a:off x="1866288" y="2802438"/>
            <a:ext cx="2650848" cy="822781"/>
          </a:xfrm>
          <a:prstGeom prst="wedgeEllipseCallout">
            <a:avLst>
              <a:gd name="adj1" fmla="val 1243"/>
              <a:gd name="adj2" fmla="val 71391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6630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Basic Concepts of ML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What is ML?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FC35996-F83B-F575-B90D-209A12A9887F}"/>
              </a:ext>
            </a:extLst>
          </p:cNvPr>
          <p:cNvSpPr/>
          <p:nvPr/>
        </p:nvSpPr>
        <p:spPr>
          <a:xfrm>
            <a:off x="487680" y="1658112"/>
            <a:ext cx="1560576" cy="151477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ML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53950D-C538-677E-35B0-E4E0F6AE88B1}"/>
              </a:ext>
            </a:extLst>
          </p:cNvPr>
          <p:cNvCxnSpPr>
            <a:cxnSpLocks/>
          </p:cNvCxnSpPr>
          <p:nvPr/>
        </p:nvCxnSpPr>
        <p:spPr>
          <a:xfrm flipV="1">
            <a:off x="1849071" y="1273506"/>
            <a:ext cx="516177" cy="4807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74F3A-C724-9EA9-BA97-B93E65350330}"/>
              </a:ext>
            </a:extLst>
          </p:cNvPr>
          <p:cNvCxnSpPr>
            <a:cxnSpLocks/>
          </p:cNvCxnSpPr>
          <p:nvPr/>
        </p:nvCxnSpPr>
        <p:spPr>
          <a:xfrm>
            <a:off x="1739343" y="3127816"/>
            <a:ext cx="316992" cy="5501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EAC9A2-7AEE-CDB0-C2C3-F7335B524989}"/>
              </a:ext>
            </a:extLst>
          </p:cNvPr>
          <p:cNvSpPr txBox="1"/>
          <p:nvPr/>
        </p:nvSpPr>
        <p:spPr>
          <a:xfrm>
            <a:off x="2478942" y="1031646"/>
            <a:ext cx="6137788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altLang="ko-KR" dirty="0"/>
              <a:t>Training Data Set</a:t>
            </a:r>
            <a:r>
              <a:rPr lang="ko-KR" altLang="en-US" dirty="0"/>
              <a:t>의 형태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Supervised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b="1" dirty="0"/>
              <a:t>vs</a:t>
            </a:r>
            <a:r>
              <a:rPr lang="ko-KR" altLang="en-US" dirty="0"/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Unsupervised Learning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F3147-044F-9678-0335-FB435B4DA953}"/>
              </a:ext>
            </a:extLst>
          </p:cNvPr>
          <p:cNvSpPr/>
          <p:nvPr/>
        </p:nvSpPr>
        <p:spPr>
          <a:xfrm>
            <a:off x="2048256" y="3484484"/>
            <a:ext cx="1560576" cy="12118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Supervised Learning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0F8C9-778E-D8FA-1CE5-3B4D0020BADE}"/>
              </a:ext>
            </a:extLst>
          </p:cNvPr>
          <p:cNvSpPr txBox="1"/>
          <p:nvPr/>
        </p:nvSpPr>
        <p:spPr>
          <a:xfrm>
            <a:off x="3852672" y="3354110"/>
            <a:ext cx="4328160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Regression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Binary Classification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Multi-label Classification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Linear Regression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2209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Linear Regression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132BC9-C5D8-F81F-92BC-78EC13E93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74696"/>
              </p:ext>
            </p:extLst>
          </p:nvPr>
        </p:nvGraphicFramePr>
        <p:xfrm>
          <a:off x="231648" y="86893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F5CBA8B-560D-8F81-7505-1DC01C4331B8}"/>
              </a:ext>
            </a:extLst>
          </p:cNvPr>
          <p:cNvSpPr/>
          <p:nvPr/>
        </p:nvSpPr>
        <p:spPr>
          <a:xfrm>
            <a:off x="3633216" y="2145792"/>
            <a:ext cx="938784" cy="877824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CD6FE6-7112-3B8F-905D-A9B0FDD275E0}"/>
              </a:ext>
            </a:extLst>
          </p:cNvPr>
          <p:cNvCxnSpPr>
            <a:stCxn id="10" idx="6"/>
          </p:cNvCxnSpPr>
          <p:nvPr/>
        </p:nvCxnSpPr>
        <p:spPr>
          <a:xfrm flipV="1">
            <a:off x="4572000" y="2571750"/>
            <a:ext cx="1901952" cy="1295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FEA2C-E80B-BB62-88C6-1585B8B47070}"/>
              </a:ext>
            </a:extLst>
          </p:cNvPr>
          <p:cNvCxnSpPr/>
          <p:nvPr/>
        </p:nvCxnSpPr>
        <p:spPr>
          <a:xfrm>
            <a:off x="6851904" y="2462784"/>
            <a:ext cx="914400" cy="6583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B975B0-41D1-BB1D-FAEA-2A02C52ACF85}"/>
              </a:ext>
            </a:extLst>
          </p:cNvPr>
          <p:cNvCxnSpPr>
            <a:cxnSpLocks/>
          </p:cNvCxnSpPr>
          <p:nvPr/>
        </p:nvCxnSpPr>
        <p:spPr>
          <a:xfrm>
            <a:off x="7437120" y="1731264"/>
            <a:ext cx="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3BE09F9-3DFE-9CFA-F38F-946841A8BE75}"/>
              </a:ext>
            </a:extLst>
          </p:cNvPr>
          <p:cNvSpPr/>
          <p:nvPr/>
        </p:nvSpPr>
        <p:spPr>
          <a:xfrm>
            <a:off x="7510272" y="1999488"/>
            <a:ext cx="144000" cy="144000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E5DC1-6022-9F31-B226-C717FAD99D45}"/>
              </a:ext>
            </a:extLst>
          </p:cNvPr>
          <p:cNvCxnSpPr>
            <a:cxnSpLocks/>
          </p:cNvCxnSpPr>
          <p:nvPr/>
        </p:nvCxnSpPr>
        <p:spPr>
          <a:xfrm flipH="1">
            <a:off x="7583920" y="2134592"/>
            <a:ext cx="0" cy="8640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2FE7F3-CF9D-BD72-9DCA-FBCAB90F7648}"/>
              </a:ext>
            </a:extLst>
          </p:cNvPr>
          <p:cNvSpPr txBox="1"/>
          <p:nvPr/>
        </p:nvSpPr>
        <p:spPr>
          <a:xfrm>
            <a:off x="7766304" y="2276090"/>
            <a:ext cx="114303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Cost  H(x) – y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670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Linear Regression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61529D-03DF-8F16-865F-84E3A4325432}"/>
                  </a:ext>
                </a:extLst>
              </p:cNvPr>
              <p:cNvSpPr txBox="1"/>
              <p:nvPr/>
            </p:nvSpPr>
            <p:spPr>
              <a:xfrm>
                <a:off x="1747845" y="1983640"/>
                <a:ext cx="5648310" cy="117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𝑐𝑜𝑠𝑡</m:t>
                      </m:r>
                      <m:d>
                        <m:dPr>
                          <m:ctrlP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𝑊</m:t>
                          </m:r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,</m:t>
                          </m:r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𝑏</m:t>
                          </m:r>
                        </m:e>
                      </m:d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𝑖</m:t>
                          </m:r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𝐻</m:t>
                                  </m:r>
                                  <m:r>
                                    <a:rPr kumimoji="0" lang="en-US" altLang="ko-KR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  <a:sym typeface="Arial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ko-KR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61529D-03DF-8F16-865F-84E3A432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45" y="1983640"/>
                <a:ext cx="564831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2815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9" y="2028825"/>
            <a:ext cx="6048902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12648">
              <a:defRPr sz="469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How to minimize cost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4"/>
            <a:ext cx="2268760" cy="145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470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Goal : Minimize cost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656F7-5D2B-32D8-87BC-4297A67D9744}"/>
                  </a:ext>
                </a:extLst>
              </p:cNvPr>
              <p:cNvSpPr txBox="1"/>
              <p:nvPr/>
            </p:nvSpPr>
            <p:spPr>
              <a:xfrm>
                <a:off x="4596384" y="1082872"/>
                <a:ext cx="4489410" cy="36291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𝑐𝑜𝑠𝑡</m:t>
                      </m:r>
                      <m:d>
                        <m:dPr>
                          <m:ctrl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,</m:t>
                          </m:r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</m:d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𝐻</m:t>
                                  </m:r>
                                  <m:r>
                                    <a:rPr kumimoji="0" lang="en-US" altLang="ko-KR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ko-KR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800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800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0" lang="en-US" altLang="ko-KR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𝑊</m:t>
                    </m:r>
                    <m:r>
                      <a:rPr kumimoji="0" lang="en-US" altLang="ko-KR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≔</m:t>
                    </m:r>
                    <m:r>
                      <a:rPr kumimoji="0" lang="en-US" altLang="ko-KR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𝑊</m:t>
                    </m:r>
                    <m:r>
                      <a:rPr kumimoji="0" lang="en-US" altLang="ko-KR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−</m:t>
                    </m:r>
                    <m:r>
                      <a:rPr kumimoji="0" lang="ko-KR" alt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𝛼</m:t>
                    </m:r>
                    <m:f>
                      <m:fPr>
                        <m:ctrlPr>
                          <a:rPr kumimoji="0" lang="en-US" altLang="ko-KR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ko-KR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𝜕</m:t>
                        </m:r>
                      </m:num>
                      <m:den>
                        <m:r>
                          <a:rPr kumimoji="0" lang="ko-KR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𝜕</m:t>
                        </m:r>
                        <m:r>
                          <a:rPr kumimoji="0" lang="en-US" altLang="ko-KR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algn="ctr"/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𝑊</m:t>
                      </m:r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≔</m:t>
                      </m:r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𝑊</m:t>
                      </m:r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r>
                        <a:rPr kumimoji="0" lang="ko-KR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𝛼</m:t>
                      </m:r>
                      <m:f>
                        <m:fPr>
                          <m:ctrl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</m:num>
                        <m:den>
                          <m:r>
                            <a:rPr kumimoji="0" lang="ko-KR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den>
                      </m:f>
                      <m:r>
                        <a:rPr kumimoji="0" lang="en-US" altLang="ko-KR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𝑐𝑜𝑠𝑡</m:t>
                      </m:r>
                      <m:d>
                        <m:dPr>
                          <m:ctrlP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656F7-5D2B-32D8-87BC-4297A67D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84" y="1082872"/>
                <a:ext cx="4489410" cy="3629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D7DC4F-F122-4D3E-F258-03010883AADC}"/>
              </a:ext>
            </a:extLst>
          </p:cNvPr>
          <p:cNvCxnSpPr/>
          <p:nvPr/>
        </p:nvCxnSpPr>
        <p:spPr>
          <a:xfrm>
            <a:off x="6747208" y="2048256"/>
            <a:ext cx="0" cy="11338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FA835BD-F5C2-9BDF-27DC-3BDA18DAC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484553"/>
              </p:ext>
            </p:extLst>
          </p:nvPr>
        </p:nvGraphicFramePr>
        <p:xfrm>
          <a:off x="423900" y="986693"/>
          <a:ext cx="3806724" cy="3231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ED29F7-D752-AFC2-45FA-897F512A2651}"/>
              </a:ext>
            </a:extLst>
          </p:cNvPr>
          <p:cNvCxnSpPr/>
          <p:nvPr/>
        </p:nvCxnSpPr>
        <p:spPr>
          <a:xfrm>
            <a:off x="1450848" y="4096512"/>
            <a:ext cx="5608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09339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0804"/>
            <a:ext cx="4695300" cy="25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dirty="0"/>
              <a:t>Goal : Minimize cost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799A98-2D87-AAD2-BE2D-031A33B2B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95"/>
              </p:ext>
            </p:extLst>
          </p:nvPr>
        </p:nvGraphicFramePr>
        <p:xfrm>
          <a:off x="109728" y="1389256"/>
          <a:ext cx="4462272" cy="319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48DDB3-16E9-197E-DE20-0C566EF94B46}"/>
              </a:ext>
            </a:extLst>
          </p:cNvPr>
          <p:cNvSpPr txBox="1"/>
          <p:nvPr/>
        </p:nvSpPr>
        <p:spPr>
          <a:xfrm>
            <a:off x="1128216" y="3789706"/>
            <a:ext cx="375795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Local minimum =/ Global minimum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3175E-2669-DF11-15E9-8A965835F45A}"/>
              </a:ext>
            </a:extLst>
          </p:cNvPr>
          <p:cNvSpPr txBox="1"/>
          <p:nvPr/>
        </p:nvSpPr>
        <p:spPr>
          <a:xfrm>
            <a:off x="5395416" y="3801898"/>
            <a:ext cx="375795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Local minimum = Global minimum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F976A6-2EC9-DF37-51DF-6C86BF014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997934"/>
              </p:ext>
            </p:extLst>
          </p:nvPr>
        </p:nvGraphicFramePr>
        <p:xfrm>
          <a:off x="4447066" y="1389256"/>
          <a:ext cx="4462272" cy="319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06159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212</Words>
  <Application>Microsoft Office PowerPoint</Application>
  <PresentationFormat>On-screen Show (16:9)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Google Sans</vt:lpstr>
      <vt:lpstr>Arial</vt:lpstr>
      <vt:lpstr>Cambria Math</vt:lpstr>
      <vt:lpstr>Roboto Mono</vt:lpstr>
      <vt:lpstr>Simple Light</vt:lpstr>
      <vt:lpstr>ML/DL Study W01</vt:lpstr>
      <vt:lpstr>Basic Concepts of ML</vt:lpstr>
      <vt:lpstr>PowerPoint Presentation</vt:lpstr>
      <vt:lpstr>Linear Regression</vt:lpstr>
      <vt:lpstr>PowerPoint Presentation</vt:lpstr>
      <vt:lpstr>PowerPoint Presentation</vt:lpstr>
      <vt:lpstr>How to minimize cost</vt:lpstr>
      <vt:lpstr>PowerPoint Presentation</vt:lpstr>
      <vt:lpstr>PowerPoint Presentation</vt:lpstr>
      <vt:lpstr>Multi-variable linear regression</vt:lpstr>
      <vt:lpstr>PowerPoint Presentation</vt:lpstr>
      <vt:lpstr>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Week01</dc:title>
  <cp:lastModifiedBy>AirBorne</cp:lastModifiedBy>
  <cp:revision>2</cp:revision>
  <dcterms:modified xsi:type="dcterms:W3CDTF">2023-09-13T18:12:53Z</dcterms:modified>
</cp:coreProperties>
</file>