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
      <p:font typeface="Montserrat Semi-Bold" charset="1" panose="00000700000000000000"/>
      <p:regular r:id="rId20"/>
    </p:embeddedFont>
    <p:embeddedFont>
      <p:font typeface="Montserrat Semi-Bold Bold" charset="1" panose="00000800000000000000"/>
      <p:regular r:id="rId21"/>
    </p:embeddedFont>
    <p:embeddedFont>
      <p:font typeface="Montserrat Semi-Bold Italics" charset="1" panose="00000700000000000000"/>
      <p:regular r:id="rId22"/>
    </p:embeddedFont>
    <p:embeddedFont>
      <p:font typeface="Montserrat Semi-Bold Bold Italics" charset="1" panose="00000800000000000000"/>
      <p:regular r:id="rId23"/>
    </p:embeddedFont>
    <p:embeddedFont>
      <p:font typeface="Montserrat" charset="1" panose="00000500000000000000"/>
      <p:regular r:id="rId24"/>
    </p:embeddedFont>
    <p:embeddedFont>
      <p:font typeface="Montserrat Bold" charset="1" panose="00000600000000000000"/>
      <p:regular r:id="rId25"/>
    </p:embeddedFont>
    <p:embeddedFont>
      <p:font typeface="Montserrat Italics" charset="1" panose="00000500000000000000"/>
      <p:regular r:id="rId26"/>
    </p:embeddedFont>
    <p:embeddedFont>
      <p:font typeface="Montserrat Bold Italics" charset="1" panose="000006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0000" t="0" r="20000" b="0"/>
          <a:stretch>
            <a:fillRect/>
          </a:stretch>
        </p:blipFill>
        <p:spPr>
          <a:xfrm>
            <a:off x="0" y="0"/>
            <a:ext cx="18288000" cy="10287000"/>
          </a:xfrm>
          <a:prstGeom prst="rect">
            <a:avLst/>
          </a:prstGeom>
        </p:spPr>
      </p:pic>
      <p:sp>
        <p:nvSpPr>
          <p:cNvPr name="TextBox 3" id="3"/>
          <p:cNvSpPr txBox="true"/>
          <p:nvPr/>
        </p:nvSpPr>
        <p:spPr>
          <a:xfrm rot="0">
            <a:off x="1028700" y="4039867"/>
            <a:ext cx="12511930" cy="894169"/>
          </a:xfrm>
          <a:prstGeom prst="rect">
            <a:avLst/>
          </a:prstGeom>
        </p:spPr>
        <p:txBody>
          <a:bodyPr anchor="t" rtlCol="false" tIns="0" lIns="0" bIns="0" rIns="0">
            <a:spAutoFit/>
          </a:bodyPr>
          <a:lstStyle/>
          <a:p>
            <a:pPr>
              <a:lnSpc>
                <a:spcPts val="7411"/>
              </a:lnSpc>
            </a:pPr>
            <a:r>
              <a:rPr lang="en-US" sz="5293">
                <a:solidFill>
                  <a:srgbClr val="2254C5"/>
                </a:solidFill>
                <a:latin typeface="Montserrat Semi-Bold Bold"/>
              </a:rPr>
              <a:t>HACK NAME: KISHAN MITRA</a:t>
            </a:r>
          </a:p>
        </p:txBody>
      </p:sp>
      <p:sp>
        <p:nvSpPr>
          <p:cNvPr name="TextBox 4" id="4"/>
          <p:cNvSpPr txBox="true"/>
          <p:nvPr/>
        </p:nvSpPr>
        <p:spPr>
          <a:xfrm rot="0">
            <a:off x="1028700" y="5257714"/>
            <a:ext cx="12511930" cy="894169"/>
          </a:xfrm>
          <a:prstGeom prst="rect">
            <a:avLst/>
          </a:prstGeom>
        </p:spPr>
        <p:txBody>
          <a:bodyPr anchor="t" rtlCol="false" tIns="0" lIns="0" bIns="0" rIns="0">
            <a:spAutoFit/>
          </a:bodyPr>
          <a:lstStyle/>
          <a:p>
            <a:pPr>
              <a:lnSpc>
                <a:spcPts val="7411"/>
              </a:lnSpc>
            </a:pPr>
            <a:r>
              <a:rPr lang="en-US" sz="5293">
                <a:solidFill>
                  <a:srgbClr val="2254C5"/>
                </a:solidFill>
                <a:latin typeface="Montserrat Semi-Bold Bold"/>
              </a:rPr>
              <a:t>BY TEAM PURPLE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1850061" y="633531"/>
            <a:ext cx="6437939" cy="0"/>
          </a:xfrm>
          <a:prstGeom prst="line">
            <a:avLst/>
          </a:prstGeom>
          <a:ln cap="flat" w="28575">
            <a:solidFill>
              <a:srgbClr val="2254C5"/>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4840482" y="2059718"/>
            <a:ext cx="8607037" cy="7704310"/>
          </a:xfrm>
          <a:prstGeom prst="rect">
            <a:avLst/>
          </a:prstGeom>
        </p:spPr>
      </p:pic>
      <p:sp>
        <p:nvSpPr>
          <p:cNvPr name="TextBox 4" id="4"/>
          <p:cNvSpPr txBox="true"/>
          <p:nvPr/>
        </p:nvSpPr>
        <p:spPr>
          <a:xfrm rot="0">
            <a:off x="6934950" y="662106"/>
            <a:ext cx="8413366" cy="1397612"/>
          </a:xfrm>
          <a:prstGeom prst="rect">
            <a:avLst/>
          </a:prstGeom>
        </p:spPr>
        <p:txBody>
          <a:bodyPr anchor="t" rtlCol="false" tIns="0" lIns="0" bIns="0" rIns="0">
            <a:spAutoFit/>
          </a:bodyPr>
          <a:lstStyle/>
          <a:p>
            <a:pPr>
              <a:lnSpc>
                <a:spcPts val="10951"/>
              </a:lnSpc>
            </a:pPr>
            <a:r>
              <a:rPr lang="en-US" sz="9360">
                <a:solidFill>
                  <a:srgbClr val="2254C5"/>
                </a:solidFill>
                <a:latin typeface="Montserrat Semi-Bold Bold"/>
              </a:rPr>
              <a:t>THEME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254C5"/>
        </a:solidFill>
      </p:bgPr>
    </p:bg>
    <p:spTree>
      <p:nvGrpSpPr>
        <p:cNvPr id="1" name=""/>
        <p:cNvGrpSpPr/>
        <p:nvPr/>
      </p:nvGrpSpPr>
      <p:grpSpPr>
        <a:xfrm>
          <a:off x="0" y="0"/>
          <a:ext cx="0" cy="0"/>
          <a:chOff x="0" y="0"/>
          <a:chExt cx="0" cy="0"/>
        </a:xfrm>
      </p:grpSpPr>
      <p:sp>
        <p:nvSpPr>
          <p:cNvPr name="AutoShape 2" id="2"/>
          <p:cNvSpPr/>
          <p:nvPr/>
        </p:nvSpPr>
        <p:spPr>
          <a:xfrm rot="0">
            <a:off x="11850061" y="633531"/>
            <a:ext cx="6437939" cy="0"/>
          </a:xfrm>
          <a:prstGeom prst="line">
            <a:avLst/>
          </a:prstGeom>
          <a:ln cap="flat" w="28575">
            <a:solidFill>
              <a:srgbClr val="FFFFFF"/>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10565343" y="2396188"/>
            <a:ext cx="6693957" cy="5494623"/>
          </a:xfrm>
          <a:prstGeom prst="rect">
            <a:avLst/>
          </a:prstGeom>
        </p:spPr>
      </p:pic>
      <p:sp>
        <p:nvSpPr>
          <p:cNvPr name="TextBox 4" id="4"/>
          <p:cNvSpPr txBox="true"/>
          <p:nvPr/>
        </p:nvSpPr>
        <p:spPr>
          <a:xfrm rot="0">
            <a:off x="1371235" y="509706"/>
            <a:ext cx="8740903" cy="1072142"/>
          </a:xfrm>
          <a:prstGeom prst="rect">
            <a:avLst/>
          </a:prstGeom>
        </p:spPr>
        <p:txBody>
          <a:bodyPr anchor="t" rtlCol="false" tIns="0" lIns="0" bIns="0" rIns="0">
            <a:spAutoFit/>
          </a:bodyPr>
          <a:lstStyle/>
          <a:p>
            <a:pPr>
              <a:lnSpc>
                <a:spcPts val="8735"/>
              </a:lnSpc>
            </a:pPr>
            <a:r>
              <a:rPr lang="en-US" sz="6239">
                <a:solidFill>
                  <a:srgbClr val="FFFFFF"/>
                </a:solidFill>
                <a:latin typeface="Montserrat Semi-Bold Bold"/>
              </a:rPr>
              <a:t>Problem Statement</a:t>
            </a:r>
          </a:p>
        </p:txBody>
      </p:sp>
      <p:sp>
        <p:nvSpPr>
          <p:cNvPr name="TextBox 5" id="5"/>
          <p:cNvSpPr txBox="true"/>
          <p:nvPr/>
        </p:nvSpPr>
        <p:spPr>
          <a:xfrm rot="0">
            <a:off x="1028700" y="1848557"/>
            <a:ext cx="8674546" cy="7625212"/>
          </a:xfrm>
          <a:prstGeom prst="rect">
            <a:avLst/>
          </a:prstGeom>
        </p:spPr>
        <p:txBody>
          <a:bodyPr anchor="t" rtlCol="false" tIns="0" lIns="0" bIns="0" rIns="0">
            <a:spAutoFit/>
          </a:bodyPr>
          <a:lstStyle/>
          <a:p>
            <a:pPr marL="623442" indent="-311721" lvl="1">
              <a:lnSpc>
                <a:spcPts val="4042"/>
              </a:lnSpc>
              <a:buFont typeface="Arial"/>
              <a:buChar char="•"/>
            </a:pPr>
            <a:r>
              <a:rPr lang="en-US" sz="2887">
                <a:solidFill>
                  <a:srgbClr val="FFFFFF"/>
                </a:solidFill>
                <a:latin typeface="Montserrat"/>
              </a:rPr>
              <a:t>Lack of knowledge and proper resources has always been a problem over all these years to our farmers. Not knowing what is best for the field, being totally unaware of what could happen in the future leads to thousands of acres of land going waste every year.</a:t>
            </a:r>
          </a:p>
          <a:p>
            <a:pPr marL="623442" indent="-311721" lvl="1">
              <a:lnSpc>
                <a:spcPts val="4042"/>
              </a:lnSpc>
              <a:buFont typeface="Arial"/>
              <a:buChar char="•"/>
            </a:pPr>
            <a:r>
              <a:rPr lang="en-US" sz="2887">
                <a:solidFill>
                  <a:srgbClr val="FFFFFF"/>
                </a:solidFill>
                <a:latin typeface="Arimo"/>
              </a:rPr>
              <a:t>To tackle this problem of the farmer, my project specifically targets the crop prediction segment so as to make the farmer aware of what's best for the land he owns, and also give him approximate yield in advance itself based on parameters input.</a:t>
            </a:r>
          </a:p>
          <a:p>
            <a:pPr>
              <a:lnSpc>
                <a:spcPts val="4042"/>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970918" y="2297840"/>
            <a:ext cx="6772825" cy="6249892"/>
          </a:xfrm>
          <a:prstGeom prst="rect">
            <a:avLst/>
          </a:prstGeom>
        </p:spPr>
      </p:pic>
      <p:sp>
        <p:nvSpPr>
          <p:cNvPr name="TextBox 3" id="3"/>
          <p:cNvSpPr txBox="true"/>
          <p:nvPr/>
        </p:nvSpPr>
        <p:spPr>
          <a:xfrm rot="0">
            <a:off x="5362593" y="356086"/>
            <a:ext cx="7562813" cy="1218895"/>
          </a:xfrm>
          <a:prstGeom prst="rect">
            <a:avLst/>
          </a:prstGeom>
        </p:spPr>
        <p:txBody>
          <a:bodyPr anchor="t" rtlCol="false" tIns="0" lIns="0" bIns="0" rIns="0">
            <a:spAutoFit/>
          </a:bodyPr>
          <a:lstStyle/>
          <a:p>
            <a:pPr algn="ctr">
              <a:lnSpc>
                <a:spcPts val="9987"/>
              </a:lnSpc>
            </a:pPr>
            <a:r>
              <a:rPr lang="en-US" sz="7134">
                <a:solidFill>
                  <a:srgbClr val="2254C5"/>
                </a:solidFill>
                <a:latin typeface="Open Sans Extra Bold"/>
              </a:rPr>
              <a:t>Tech Stack Used</a:t>
            </a:r>
          </a:p>
        </p:txBody>
      </p:sp>
      <p:sp>
        <p:nvSpPr>
          <p:cNvPr name="TextBox 4" id="4"/>
          <p:cNvSpPr txBox="true"/>
          <p:nvPr/>
        </p:nvSpPr>
        <p:spPr>
          <a:xfrm rot="0">
            <a:off x="1377147" y="2220328"/>
            <a:ext cx="8063056" cy="6305913"/>
          </a:xfrm>
          <a:prstGeom prst="rect">
            <a:avLst/>
          </a:prstGeom>
        </p:spPr>
        <p:txBody>
          <a:bodyPr anchor="t" rtlCol="false" tIns="0" lIns="0" bIns="0" rIns="0">
            <a:spAutoFit/>
          </a:bodyPr>
          <a:lstStyle/>
          <a:p>
            <a:pPr marL="1289550" indent="-644775" lvl="1">
              <a:lnSpc>
                <a:spcPts val="8362"/>
              </a:lnSpc>
              <a:buFont typeface="Arial"/>
              <a:buChar char="•"/>
            </a:pPr>
            <a:r>
              <a:rPr lang="en-US" sz="5972">
                <a:solidFill>
                  <a:srgbClr val="575995"/>
                </a:solidFill>
                <a:latin typeface="Open Sans Bold"/>
              </a:rPr>
              <a:t>Python</a:t>
            </a:r>
          </a:p>
          <a:p>
            <a:pPr marL="1289550" indent="-644775" lvl="1">
              <a:lnSpc>
                <a:spcPts val="8362"/>
              </a:lnSpc>
              <a:buFont typeface="Arial"/>
              <a:buChar char="•"/>
            </a:pPr>
            <a:r>
              <a:rPr lang="en-US" sz="5972">
                <a:solidFill>
                  <a:srgbClr val="575995"/>
                </a:solidFill>
                <a:latin typeface="Open Sans Bold"/>
              </a:rPr>
              <a:t>Django</a:t>
            </a:r>
          </a:p>
          <a:p>
            <a:pPr marL="1289550" indent="-644775" lvl="1">
              <a:lnSpc>
                <a:spcPts val="8362"/>
              </a:lnSpc>
              <a:buFont typeface="Arial"/>
              <a:buChar char="•"/>
            </a:pPr>
            <a:r>
              <a:rPr lang="en-US" sz="5972">
                <a:solidFill>
                  <a:srgbClr val="575995"/>
                </a:solidFill>
                <a:latin typeface="Open Sans Bold"/>
              </a:rPr>
              <a:t>Machine Learning</a:t>
            </a:r>
          </a:p>
          <a:p>
            <a:pPr marL="1289550" indent="-644775" lvl="1">
              <a:lnSpc>
                <a:spcPts val="8362"/>
              </a:lnSpc>
              <a:buFont typeface="Arial"/>
              <a:buChar char="•"/>
            </a:pPr>
            <a:r>
              <a:rPr lang="en-US" sz="5972">
                <a:solidFill>
                  <a:srgbClr val="575995"/>
                </a:solidFill>
                <a:latin typeface="Open Sans Bold"/>
              </a:rPr>
              <a:t>NGINX</a:t>
            </a:r>
          </a:p>
          <a:p>
            <a:pPr marL="1289550" indent="-644775" lvl="1">
              <a:lnSpc>
                <a:spcPts val="8362"/>
              </a:lnSpc>
              <a:buFont typeface="Arial"/>
              <a:buChar char="•"/>
            </a:pPr>
            <a:r>
              <a:rPr lang="en-US" sz="5972">
                <a:solidFill>
                  <a:srgbClr val="575995"/>
                </a:solidFill>
                <a:latin typeface="Open Sans Bold"/>
              </a:rPr>
              <a:t>Bootstrap</a:t>
            </a:r>
          </a:p>
          <a:p>
            <a:pPr marL="1289550" indent="-644775" lvl="1">
              <a:lnSpc>
                <a:spcPts val="8362"/>
              </a:lnSpc>
              <a:buFont typeface="Arial"/>
              <a:buChar char="•"/>
            </a:pPr>
            <a:r>
              <a:rPr lang="en-US" sz="5972">
                <a:solidFill>
                  <a:srgbClr val="575995"/>
                </a:solidFill>
                <a:latin typeface="Open Sans Bold"/>
              </a:rPr>
              <a:t>HTML /  CSS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294549" y="1465038"/>
            <a:ext cx="3276943" cy="3276943"/>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322430" y="5604046"/>
            <a:ext cx="5221181" cy="1537875"/>
          </a:xfrm>
          <a:prstGeom prst="rect">
            <a:avLst/>
          </a:prstGeom>
        </p:spPr>
      </p:pic>
      <p:sp>
        <p:nvSpPr>
          <p:cNvPr name="TextBox 4" id="4"/>
          <p:cNvSpPr txBox="true"/>
          <p:nvPr/>
        </p:nvSpPr>
        <p:spPr>
          <a:xfrm rot="0">
            <a:off x="1028700" y="2418115"/>
            <a:ext cx="10190904" cy="6314711"/>
          </a:xfrm>
          <a:prstGeom prst="rect">
            <a:avLst/>
          </a:prstGeom>
        </p:spPr>
        <p:txBody>
          <a:bodyPr anchor="t" rtlCol="false" tIns="0" lIns="0" bIns="0" rIns="0">
            <a:spAutoFit/>
          </a:bodyPr>
          <a:lstStyle/>
          <a:p>
            <a:pPr marL="645717" indent="-322859" lvl="1">
              <a:lnSpc>
                <a:spcPts val="4187"/>
              </a:lnSpc>
              <a:buFont typeface="Arial"/>
              <a:buChar char="•"/>
            </a:pPr>
            <a:r>
              <a:rPr lang="en-US" sz="2990">
                <a:solidFill>
                  <a:srgbClr val="000000"/>
                </a:solidFill>
                <a:latin typeface="Open Sans Light"/>
              </a:rPr>
              <a:t>An open source datasets were collected from the internet required for training our models which can detect best crop to grow in any location.</a:t>
            </a:r>
          </a:p>
          <a:p>
            <a:pPr>
              <a:lnSpc>
                <a:spcPts val="4187"/>
              </a:lnSpc>
            </a:pPr>
          </a:p>
          <a:p>
            <a:pPr marL="645717" indent="-322859" lvl="1">
              <a:lnSpc>
                <a:spcPts val="4187"/>
              </a:lnSpc>
              <a:buFont typeface="Arial"/>
              <a:buChar char="•"/>
            </a:pPr>
            <a:r>
              <a:rPr lang="en-US" sz="2990">
                <a:solidFill>
                  <a:srgbClr val="000000"/>
                </a:solidFill>
                <a:latin typeface="Open Sans Light"/>
              </a:rPr>
              <a:t>Some pretrained models were also used during this process to reduce the time required for the development.</a:t>
            </a:r>
          </a:p>
          <a:p>
            <a:pPr>
              <a:lnSpc>
                <a:spcPts val="4187"/>
              </a:lnSpc>
            </a:pPr>
          </a:p>
          <a:p>
            <a:pPr marL="645717" indent="-322859" lvl="1">
              <a:lnSpc>
                <a:spcPts val="4187"/>
              </a:lnSpc>
              <a:buFont typeface="Arial"/>
              <a:buChar char="•"/>
            </a:pPr>
            <a:r>
              <a:rPr lang="en-US" sz="2990">
                <a:solidFill>
                  <a:srgbClr val="000000"/>
                </a:solidFill>
                <a:latin typeface="Open Sans Light"/>
              </a:rPr>
              <a:t>Once the ML was plotted, we have used Django to deploy our both ML part and backend together.</a:t>
            </a:r>
          </a:p>
          <a:p>
            <a:pPr>
              <a:lnSpc>
                <a:spcPts val="4187"/>
              </a:lnSpc>
            </a:pPr>
          </a:p>
          <a:p>
            <a:pPr>
              <a:lnSpc>
                <a:spcPts val="4187"/>
              </a:lnSpc>
            </a:pPr>
          </a:p>
        </p:txBody>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353507" y="3984472"/>
            <a:ext cx="1159028" cy="1159028"/>
          </a:xfrm>
          <a:prstGeom prst="rect">
            <a:avLst/>
          </a:prstGeom>
        </p:spPr>
      </p:pic>
      <p:sp>
        <p:nvSpPr>
          <p:cNvPr name="TextBox 6" id="6"/>
          <p:cNvSpPr txBox="true"/>
          <p:nvPr/>
        </p:nvSpPr>
        <p:spPr>
          <a:xfrm rot="0">
            <a:off x="7580419" y="478062"/>
            <a:ext cx="3127162" cy="986976"/>
          </a:xfrm>
          <a:prstGeom prst="rect">
            <a:avLst/>
          </a:prstGeom>
        </p:spPr>
        <p:txBody>
          <a:bodyPr anchor="t" rtlCol="false" tIns="0" lIns="0" bIns="0" rIns="0">
            <a:spAutoFit/>
          </a:bodyPr>
          <a:lstStyle/>
          <a:p>
            <a:pPr algn="ctr">
              <a:lnSpc>
                <a:spcPts val="8017"/>
              </a:lnSpc>
            </a:pPr>
            <a:r>
              <a:rPr lang="en-US" sz="5726">
                <a:solidFill>
                  <a:srgbClr val="000000"/>
                </a:solidFill>
                <a:latin typeface="Open Sans Extra Bold"/>
              </a:rPr>
              <a:t>Solution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9913" y="3085005"/>
            <a:ext cx="10558774" cy="5793227"/>
          </a:xfrm>
          <a:prstGeom prst="rect">
            <a:avLst/>
          </a:prstGeom>
        </p:spPr>
        <p:txBody>
          <a:bodyPr anchor="t" rtlCol="false" tIns="0" lIns="0" bIns="0" rIns="0">
            <a:spAutoFit/>
          </a:bodyPr>
          <a:lstStyle/>
          <a:p>
            <a:pPr marL="706830" indent="-353415" lvl="1">
              <a:lnSpc>
                <a:spcPts val="4583"/>
              </a:lnSpc>
              <a:buFont typeface="Arial"/>
              <a:buChar char="•"/>
            </a:pPr>
            <a:r>
              <a:rPr lang="en-US" sz="3273">
                <a:solidFill>
                  <a:srgbClr val="000000"/>
                </a:solidFill>
                <a:latin typeface="Open Sans Bold"/>
              </a:rPr>
              <a:t>This feature can be integrated with IOT  devices which can automatically takes temperature, location without even user's input and will tell the great accuracy what to grow and what not to grow.</a:t>
            </a:r>
          </a:p>
          <a:p>
            <a:pPr>
              <a:lnSpc>
                <a:spcPts val="4583"/>
              </a:lnSpc>
            </a:pPr>
          </a:p>
          <a:p>
            <a:pPr marL="706830" indent="-353415" lvl="1">
              <a:lnSpc>
                <a:spcPts val="4583"/>
              </a:lnSpc>
              <a:buFont typeface="Arial"/>
              <a:buChar char="•"/>
            </a:pPr>
            <a:r>
              <a:rPr lang="en-US" sz="3273">
                <a:solidFill>
                  <a:srgbClr val="000000"/>
                </a:solidFill>
                <a:latin typeface="Open Sans Bold"/>
              </a:rPr>
              <a:t>With the help of this, we can improvise our model to even greater accuracy to prevent any farmer to make losses because of less scientific and researched knowledge.</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375264" y="3020520"/>
            <a:ext cx="4884036" cy="4114800"/>
          </a:xfrm>
          <a:prstGeom prst="rect">
            <a:avLst/>
          </a:prstGeom>
        </p:spPr>
      </p:pic>
      <p:sp>
        <p:nvSpPr>
          <p:cNvPr name="TextBox 4" id="4"/>
          <p:cNvSpPr txBox="true"/>
          <p:nvPr/>
        </p:nvSpPr>
        <p:spPr>
          <a:xfrm rot="0">
            <a:off x="5314517" y="181011"/>
            <a:ext cx="7658966" cy="1533453"/>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Future Scope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793558" y="3665948"/>
            <a:ext cx="4941354" cy="4114800"/>
          </a:xfrm>
          <a:prstGeom prst="rect">
            <a:avLst/>
          </a:prstGeom>
        </p:spPr>
      </p:pic>
      <p:sp>
        <p:nvSpPr>
          <p:cNvPr name="TextBox 3" id="3"/>
          <p:cNvSpPr txBox="true"/>
          <p:nvPr/>
        </p:nvSpPr>
        <p:spPr>
          <a:xfrm rot="0">
            <a:off x="5912806" y="181011"/>
            <a:ext cx="6462388" cy="1533453"/>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Conclusion</a:t>
            </a:r>
          </a:p>
        </p:txBody>
      </p:sp>
      <p:sp>
        <p:nvSpPr>
          <p:cNvPr name="TextBox 4" id="4"/>
          <p:cNvSpPr txBox="true"/>
          <p:nvPr/>
        </p:nvSpPr>
        <p:spPr>
          <a:xfrm rot="0">
            <a:off x="1028700" y="3608798"/>
            <a:ext cx="9773490" cy="4247717"/>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Open Sans Bold"/>
              </a:rPr>
              <a:t>Food security requires a multi-dimensional approach – from social protection to safeguard safe and nutritious food especially for children - to transforming food</a:t>
            </a:r>
          </a:p>
          <a:p>
            <a:pPr>
              <a:lnSpc>
                <a:spcPts val="4200"/>
              </a:lnSpc>
              <a:spcBef>
                <a:spcPct val="0"/>
              </a:spcBef>
            </a:pPr>
            <a:r>
              <a:rPr lang="en-US" sz="3000">
                <a:solidFill>
                  <a:srgbClr val="000000"/>
                </a:solidFill>
                <a:latin typeface="Open Sans Bold"/>
              </a:rPr>
              <a:t>systems to achieve a more inclusive and sustainable world. </a:t>
            </a:r>
          </a:p>
          <a:p>
            <a:pPr>
              <a:lnSpc>
                <a:spcPts val="4200"/>
              </a:lnSpc>
              <a:spcBef>
                <a:spcPct val="0"/>
              </a:spcBef>
            </a:pPr>
            <a:r>
              <a:rPr lang="en-US" sz="3000">
                <a:solidFill>
                  <a:srgbClr val="000000"/>
                </a:solidFill>
                <a:latin typeface="Open Sans Bold"/>
              </a:rPr>
              <a:t>So I think it will be the right to start increasing productivity from existing lands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67076" y="4295811"/>
            <a:ext cx="6553849" cy="1533453"/>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DAE8JKS_D0s</dc:identifier>
  <dcterms:modified xsi:type="dcterms:W3CDTF">2011-08-01T06:04:30Z</dcterms:modified>
  <cp:revision>1</cp:revision>
  <dc:title>KISHAN MITRA</dc:title>
</cp:coreProperties>
</file>