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60" r:id="rId4"/>
    <p:sldId id="258" r:id="rId5"/>
    <p:sldId id="437" r:id="rId6"/>
    <p:sldId id="315" r:id="rId7"/>
    <p:sldId id="311" r:id="rId8"/>
    <p:sldId id="438" r:id="rId9"/>
    <p:sldId id="453" r:id="rId10"/>
    <p:sldId id="454" r:id="rId11"/>
    <p:sldId id="457" r:id="rId12"/>
    <p:sldId id="456" r:id="rId13"/>
    <p:sldId id="464" r:id="rId14"/>
    <p:sldId id="458" r:id="rId15"/>
    <p:sldId id="440" r:id="rId16"/>
    <p:sldId id="452" r:id="rId17"/>
    <p:sldId id="443" r:id="rId18"/>
    <p:sldId id="444" r:id="rId19"/>
    <p:sldId id="459" r:id="rId20"/>
    <p:sldId id="463" r:id="rId21"/>
    <p:sldId id="460" r:id="rId22"/>
    <p:sldId id="461" r:id="rId23"/>
    <p:sldId id="462" r:id="rId24"/>
    <p:sldId id="276"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iYdnHDvz/VDullYcap39XqI7X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8" autoAdjust="0"/>
    <p:restoredTop sz="94502" autoAdjust="0"/>
  </p:normalViewPr>
  <p:slideViewPr>
    <p:cSldViewPr snapToGrid="0">
      <p:cViewPr>
        <p:scale>
          <a:sx n="75" d="100"/>
          <a:sy n="75"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602719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875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62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953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3270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0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6058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0088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523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5491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588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63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5021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032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8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0621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237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48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34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636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33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4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13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214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14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5" name="Picture 4">
            <a:extLst>
              <a:ext uri="{FF2B5EF4-FFF2-40B4-BE49-F238E27FC236}">
                <a16:creationId xmlns="" xmlns:a16="http://schemas.microsoft.com/office/drawing/2014/main" id="{52EA15F2-5476-D991-2D33-D6A54E63A308}"/>
              </a:ext>
            </a:extLst>
          </p:cNvPr>
          <p:cNvPicPr>
            <a:picLocks noChangeAspect="1"/>
          </p:cNvPicPr>
          <p:nvPr/>
        </p:nvPicPr>
        <p:blipFill>
          <a:blip r:embed="rId3"/>
          <a:stretch>
            <a:fillRect/>
          </a:stretch>
        </p:blipFill>
        <p:spPr>
          <a:xfrm>
            <a:off x="0" y="0"/>
            <a:ext cx="12192000" cy="6857999"/>
          </a:xfrm>
          <a:prstGeom prst="rect">
            <a:avLst/>
          </a:prstGeom>
        </p:spPr>
      </p:pic>
      <p:pic>
        <p:nvPicPr>
          <p:cNvPr id="3" name="Picture 2">
            <a:extLst>
              <a:ext uri="{FF2B5EF4-FFF2-40B4-BE49-F238E27FC236}">
                <a16:creationId xmlns="" xmlns:a16="http://schemas.microsoft.com/office/drawing/2014/main" id="{313EA041-7E7B-8FA2-C04A-1426EC979ADD}"/>
              </a:ext>
            </a:extLst>
          </p:cNvPr>
          <p:cNvPicPr>
            <a:picLocks noChangeAspect="1"/>
          </p:cNvPicPr>
          <p:nvPr/>
        </p:nvPicPr>
        <p:blipFill>
          <a:blip r:embed="rId4"/>
          <a:stretch>
            <a:fillRect/>
          </a:stretch>
        </p:blipFill>
        <p:spPr>
          <a:xfrm>
            <a:off x="2284863" y="-12701"/>
            <a:ext cx="6858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953983" y="469549"/>
            <a:ext cx="7454635" cy="923289"/>
          </a:xfrm>
          <a:prstGeom prst="rect">
            <a:avLst/>
          </a:prstGeom>
          <a:noFill/>
          <a:ln>
            <a:noFill/>
          </a:ln>
        </p:spPr>
        <p:txBody>
          <a:bodyPr spcFirstLastPara="1" wrap="square" lIns="91425" tIns="45700" rIns="91425" bIns="45700" anchor="t" anchorCtr="0">
            <a:spAutoFit/>
          </a:bodyPr>
          <a:lstStyle/>
          <a:p>
            <a:pPr lvl="0" algn="ctr" defTabSz="952500"/>
            <a:r>
              <a:rPr lang="en-US" sz="5400" dirty="0" smtClean="0"/>
              <a:t>Define problem</a:t>
            </a:r>
            <a:endParaRPr lang="en-US" sz="5400" dirty="0">
              <a:solidFill>
                <a:schemeClr val="dk1"/>
              </a:solidFill>
            </a:endParaRPr>
          </a:p>
        </p:txBody>
      </p:sp>
      <p:sp>
        <p:nvSpPr>
          <p:cNvPr id="7" name="Google Shape;145;p7"/>
          <p:cNvSpPr txBox="1"/>
          <p:nvPr/>
        </p:nvSpPr>
        <p:spPr>
          <a:xfrm>
            <a:off x="1953983" y="1674279"/>
            <a:ext cx="8354333" cy="2862282"/>
          </a:xfrm>
          <a:prstGeom prst="rect">
            <a:avLst/>
          </a:prstGeom>
          <a:noFill/>
          <a:ln>
            <a:noFill/>
          </a:ln>
        </p:spPr>
        <p:txBody>
          <a:bodyPr spcFirstLastPara="1" wrap="square" lIns="91425" tIns="45700" rIns="91425" bIns="45700" anchor="t" anchorCtr="0">
            <a:spAutoFit/>
          </a:bodyPr>
          <a:lstStyle/>
          <a:p>
            <a:pPr lvl="0" defTabSz="952500">
              <a:lnSpc>
                <a:spcPct val="150000"/>
              </a:lnSpc>
            </a:pPr>
            <a:r>
              <a:rPr lang="en-US" sz="2400" dirty="0" smtClean="0"/>
              <a:t>define </a:t>
            </a:r>
            <a:r>
              <a:rPr lang="en-US" sz="2400" dirty="0"/>
              <a:t>the problem that led you to undertake this project. Your definition should include </a:t>
            </a:r>
            <a:endParaRPr lang="en-US" sz="2400" dirty="0" smtClean="0"/>
          </a:p>
          <a:p>
            <a:pPr marL="457200" lvl="0" indent="-457200" defTabSz="952500">
              <a:lnSpc>
                <a:spcPct val="150000"/>
              </a:lnSpc>
              <a:buAutoNum type="arabicPeriod"/>
            </a:pPr>
            <a:r>
              <a:rPr lang="en-US" sz="2400" dirty="0" smtClean="0"/>
              <a:t>case study</a:t>
            </a:r>
          </a:p>
          <a:p>
            <a:pPr marL="457200" lvl="0" indent="-457200" defTabSz="952500">
              <a:lnSpc>
                <a:spcPct val="150000"/>
              </a:lnSpc>
              <a:buAutoNum type="arabicPeriod"/>
            </a:pPr>
            <a:r>
              <a:rPr lang="en-US" sz="2400" dirty="0"/>
              <a:t>T</a:t>
            </a:r>
            <a:r>
              <a:rPr lang="en-US" sz="2400" dirty="0" smtClean="0"/>
              <a:t>he </a:t>
            </a:r>
            <a:r>
              <a:rPr lang="en-US" sz="2400" dirty="0"/>
              <a:t>history of the </a:t>
            </a:r>
            <a:r>
              <a:rPr lang="en-US" sz="2400" dirty="0" smtClean="0"/>
              <a:t>problem</a:t>
            </a:r>
          </a:p>
          <a:p>
            <a:pPr marL="457200" lvl="0" indent="-457200" defTabSz="952500">
              <a:lnSpc>
                <a:spcPct val="150000"/>
              </a:lnSpc>
              <a:buAutoNum type="arabicPeriod"/>
            </a:pPr>
            <a:r>
              <a:rPr lang="en-US" sz="2400" dirty="0" smtClean="0"/>
              <a:t>explanation </a:t>
            </a:r>
            <a:r>
              <a:rPr lang="en-US" sz="2400" dirty="0"/>
              <a:t>of why this project is necessary.</a:t>
            </a:r>
            <a:endParaRPr lang="en-US" sz="2400" dirty="0">
              <a:solidFill>
                <a:schemeClr val="dk1"/>
              </a:solidFill>
            </a:endParaRPr>
          </a:p>
        </p:txBody>
      </p:sp>
    </p:spTree>
    <p:extLst>
      <p:ext uri="{BB962C8B-B14F-4D97-AF65-F5344CB8AC3E}">
        <p14:creationId xmlns:p14="http://schemas.microsoft.com/office/powerpoint/2010/main" val="422140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2261958" y="483882"/>
            <a:ext cx="7454635" cy="923289"/>
          </a:xfrm>
          <a:prstGeom prst="rect">
            <a:avLst/>
          </a:prstGeom>
          <a:noFill/>
          <a:ln>
            <a:noFill/>
          </a:ln>
        </p:spPr>
        <p:txBody>
          <a:bodyPr spcFirstLastPara="1" wrap="square" lIns="91425" tIns="45700" rIns="91425" bIns="45700" anchor="t" anchorCtr="0">
            <a:spAutoFit/>
          </a:bodyPr>
          <a:lstStyle/>
          <a:p>
            <a:pPr lvl="0" algn="ctr" defTabSz="952500"/>
            <a:r>
              <a:rPr lang="en-US" sz="5400" dirty="0" smtClean="0"/>
              <a:t>Solution</a:t>
            </a:r>
            <a:endParaRPr lang="en-US" sz="5400" dirty="0">
              <a:solidFill>
                <a:schemeClr val="dk1"/>
              </a:solidFill>
            </a:endParaRPr>
          </a:p>
        </p:txBody>
      </p:sp>
      <p:sp>
        <p:nvSpPr>
          <p:cNvPr id="7" name="Google Shape;145;p7"/>
          <p:cNvSpPr txBox="1"/>
          <p:nvPr/>
        </p:nvSpPr>
        <p:spPr>
          <a:xfrm>
            <a:off x="767812" y="2018634"/>
            <a:ext cx="9509848" cy="3600945"/>
          </a:xfrm>
          <a:prstGeom prst="rect">
            <a:avLst/>
          </a:prstGeom>
          <a:noFill/>
          <a:ln>
            <a:noFill/>
          </a:ln>
        </p:spPr>
        <p:txBody>
          <a:bodyPr spcFirstLastPara="1" wrap="square" lIns="91425" tIns="45700" rIns="91425" bIns="45700" anchor="t" anchorCtr="0">
            <a:spAutoFit/>
          </a:bodyPr>
          <a:lstStyle/>
          <a:p>
            <a:r>
              <a:rPr lang="en-US" sz="2400" dirty="0">
                <a:solidFill>
                  <a:schemeClr val="tx1"/>
                </a:solidFill>
                <a:latin typeface="Söhne"/>
              </a:rPr>
              <a:t>Kindly provide the following information</a:t>
            </a:r>
            <a:r>
              <a:rPr lang="en-US" sz="2400" dirty="0" smtClean="0">
                <a:solidFill>
                  <a:schemeClr val="tx1"/>
                </a:solidFill>
                <a:latin typeface="Söhne"/>
              </a:rPr>
              <a:t>:</a:t>
            </a:r>
          </a:p>
          <a:p>
            <a:endParaRPr lang="en-US" sz="2400" dirty="0">
              <a:solidFill>
                <a:schemeClr val="tx1"/>
              </a:solidFill>
              <a:latin typeface="Söhne"/>
            </a:endParaRPr>
          </a:p>
          <a:p>
            <a:pPr>
              <a:buFont typeface="Arial" panose="020B0604020202020204" pitchFamily="34" charset="0"/>
              <a:buChar char="•"/>
            </a:pPr>
            <a:r>
              <a:rPr lang="en-US" sz="1800" dirty="0">
                <a:solidFill>
                  <a:schemeClr val="tx1"/>
                </a:solidFill>
                <a:latin typeface="Söhne"/>
              </a:rPr>
              <a:t>What is the proposed solution</a:t>
            </a:r>
            <a:r>
              <a:rPr lang="en-US" sz="1800" dirty="0" smtClean="0">
                <a:solidFill>
                  <a:schemeClr val="tx1"/>
                </a:solidFill>
                <a:latin typeface="Söhne"/>
              </a:rPr>
              <a:t>?</a:t>
            </a:r>
          </a:p>
          <a:p>
            <a:endParaRPr lang="en-US" sz="1800" dirty="0">
              <a:solidFill>
                <a:schemeClr val="tx1"/>
              </a:solidFill>
              <a:latin typeface="Söhne"/>
            </a:endParaRPr>
          </a:p>
          <a:p>
            <a:pPr>
              <a:buFont typeface="Arial" panose="020B0604020202020204" pitchFamily="34" charset="0"/>
              <a:buChar char="•"/>
            </a:pPr>
            <a:r>
              <a:rPr lang="en-US" sz="1800" dirty="0">
                <a:solidFill>
                  <a:schemeClr val="tx1"/>
                </a:solidFill>
                <a:latin typeface="Söhne"/>
              </a:rPr>
              <a:t>A comprehensive explanation of how you conceptualized the idea for this solution</a:t>
            </a:r>
            <a:r>
              <a:rPr lang="en-US" sz="1800" dirty="0" smtClean="0">
                <a:solidFill>
                  <a:schemeClr val="tx1"/>
                </a:solidFill>
                <a:latin typeface="Söhne"/>
              </a:rPr>
              <a:t>.</a:t>
            </a:r>
          </a:p>
          <a:p>
            <a:endParaRPr lang="en-US" sz="1800" dirty="0">
              <a:solidFill>
                <a:schemeClr val="tx1"/>
              </a:solidFill>
              <a:latin typeface="Söhne"/>
            </a:endParaRPr>
          </a:p>
          <a:p>
            <a:pPr>
              <a:buFont typeface="Arial" panose="020B0604020202020204" pitchFamily="34" charset="0"/>
              <a:buChar char="•"/>
            </a:pPr>
            <a:r>
              <a:rPr lang="en-US" sz="1800" dirty="0">
                <a:solidFill>
                  <a:schemeClr val="tx1"/>
                </a:solidFill>
                <a:latin typeface="Söhne"/>
              </a:rPr>
              <a:t>Why do you believe that this solution is a suitable option for addressing the current problem</a:t>
            </a:r>
            <a:r>
              <a:rPr lang="en-US" sz="1800" dirty="0" smtClean="0">
                <a:solidFill>
                  <a:schemeClr val="tx1"/>
                </a:solidFill>
                <a:latin typeface="Söhne"/>
              </a:rPr>
              <a:t>?</a:t>
            </a:r>
          </a:p>
          <a:p>
            <a:endParaRPr lang="en-US" sz="1800" dirty="0">
              <a:solidFill>
                <a:schemeClr val="tx1"/>
              </a:solidFill>
              <a:latin typeface="Söhne"/>
            </a:endParaRPr>
          </a:p>
          <a:p>
            <a:pPr>
              <a:buFont typeface="Arial" panose="020B0604020202020204" pitchFamily="34" charset="0"/>
              <a:buChar char="•"/>
            </a:pPr>
            <a:r>
              <a:rPr lang="en-US" sz="1800" dirty="0">
                <a:solidFill>
                  <a:schemeClr val="tx1"/>
                </a:solidFill>
                <a:latin typeface="Söhne"/>
              </a:rPr>
              <a:t>A detailed explanation of the proposed solution, including how it works and any potential </a:t>
            </a:r>
            <a:r>
              <a:rPr lang="en-US" sz="1800" dirty="0" smtClean="0">
                <a:solidFill>
                  <a:schemeClr val="tx1"/>
                </a:solidFill>
                <a:latin typeface="Söhne"/>
              </a:rPr>
              <a:t>strength points .This </a:t>
            </a:r>
            <a:r>
              <a:rPr lang="en-US" sz="1800" dirty="0">
                <a:solidFill>
                  <a:schemeClr val="tx1"/>
                </a:solidFill>
                <a:latin typeface="Söhne"/>
              </a:rPr>
              <a:t>will ensure that all stakeholders have a thorough understanding of the solution and its potential impact.</a:t>
            </a:r>
          </a:p>
        </p:txBody>
      </p:sp>
    </p:spTree>
    <p:extLst>
      <p:ext uri="{BB962C8B-B14F-4D97-AF65-F5344CB8AC3E}">
        <p14:creationId xmlns:p14="http://schemas.microsoft.com/office/powerpoint/2010/main" val="13016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880469" y="391549"/>
            <a:ext cx="7284534" cy="1107955"/>
          </a:xfrm>
          <a:prstGeom prst="rect">
            <a:avLst/>
          </a:prstGeom>
          <a:noFill/>
          <a:ln>
            <a:noFill/>
          </a:ln>
        </p:spPr>
        <p:txBody>
          <a:bodyPr spcFirstLastPara="1" wrap="square" lIns="91425" tIns="45700" rIns="91425" bIns="45700" anchor="t" anchorCtr="0">
            <a:spAutoFit/>
          </a:bodyPr>
          <a:lstStyle/>
          <a:p>
            <a:pPr>
              <a:lnSpc>
                <a:spcPct val="150000"/>
              </a:lnSpc>
            </a:pPr>
            <a:r>
              <a:rPr lang="en-US" sz="4400" dirty="0" smtClean="0"/>
              <a:t>How it work ? (Flow chart )</a:t>
            </a:r>
            <a:endParaRPr lang="en-US" sz="4400" dirty="0"/>
          </a:p>
        </p:txBody>
      </p:sp>
      <p:sp>
        <p:nvSpPr>
          <p:cNvPr id="7" name="Google Shape;145;p7"/>
          <p:cNvSpPr txBox="1"/>
          <p:nvPr/>
        </p:nvSpPr>
        <p:spPr>
          <a:xfrm>
            <a:off x="1204736" y="1846073"/>
            <a:ext cx="9651999" cy="2862282"/>
          </a:xfrm>
          <a:prstGeom prst="rect">
            <a:avLst/>
          </a:prstGeom>
          <a:noFill/>
          <a:ln>
            <a:noFill/>
          </a:ln>
        </p:spPr>
        <p:txBody>
          <a:bodyPr spcFirstLastPara="1" wrap="square" lIns="91425" tIns="45700" rIns="91425" bIns="45700" anchor="t" anchorCtr="0">
            <a:spAutoFit/>
          </a:bodyPr>
          <a:lstStyle/>
          <a:p>
            <a:pPr marL="285750" indent="-285750">
              <a:lnSpc>
                <a:spcPct val="200000"/>
              </a:lnSpc>
              <a:buFont typeface="Arial" panose="020B0604020202020204" pitchFamily="34" charset="0"/>
              <a:buChar char="•"/>
            </a:pPr>
            <a:r>
              <a:rPr lang="en-US" sz="1800" dirty="0" smtClean="0"/>
              <a:t>Flowcharts </a:t>
            </a:r>
            <a:r>
              <a:rPr lang="en-US" sz="1800" dirty="0"/>
              <a:t>are visual representations of a project's processes using diagrams.</a:t>
            </a:r>
          </a:p>
          <a:p>
            <a:pPr marL="285750" indent="-285750">
              <a:lnSpc>
                <a:spcPct val="200000"/>
              </a:lnSpc>
              <a:buFont typeface="Arial" panose="020B0604020202020204" pitchFamily="34" charset="0"/>
              <a:buChar char="•"/>
            </a:pPr>
            <a:r>
              <a:rPr lang="en-US" sz="1800" dirty="0"/>
              <a:t>They enable a clear and concise understanding of the project's processes.</a:t>
            </a:r>
          </a:p>
          <a:p>
            <a:pPr marL="285750" indent="-285750">
              <a:lnSpc>
                <a:spcPct val="200000"/>
              </a:lnSpc>
              <a:buFont typeface="Arial" panose="020B0604020202020204" pitchFamily="34" charset="0"/>
              <a:buChar char="•"/>
            </a:pPr>
            <a:r>
              <a:rPr lang="en-US" sz="1800" dirty="0"/>
              <a:t>Flowcharts facilitate the identification of areas for improvement or optimization.</a:t>
            </a:r>
          </a:p>
          <a:p>
            <a:pPr marL="285750" indent="-285750">
              <a:lnSpc>
                <a:spcPct val="200000"/>
              </a:lnSpc>
              <a:buFont typeface="Arial" panose="020B0604020202020204" pitchFamily="34" charset="0"/>
              <a:buChar char="•"/>
            </a:pPr>
            <a:r>
              <a:rPr lang="en-US" sz="1800" dirty="0"/>
              <a:t>They are an effective communication tool for explaining complex ideas and workflows.</a:t>
            </a:r>
          </a:p>
          <a:p>
            <a:pPr marL="285750" indent="-285750">
              <a:lnSpc>
                <a:spcPct val="200000"/>
              </a:lnSpc>
              <a:buFont typeface="Arial" panose="020B0604020202020204" pitchFamily="34" charset="0"/>
              <a:buChar char="•"/>
            </a:pPr>
            <a:r>
              <a:rPr lang="en-US" sz="1800" dirty="0"/>
              <a:t>Flowcharts enable effective communication with stakeholders and team members</a:t>
            </a:r>
            <a:r>
              <a:rPr lang="en-US" sz="1800" dirty="0" smtClean="0"/>
              <a:t>.</a:t>
            </a:r>
            <a:endParaRPr lang="en-US" sz="1800" dirty="0"/>
          </a:p>
        </p:txBody>
      </p:sp>
    </p:spTree>
    <p:extLst>
      <p:ext uri="{BB962C8B-B14F-4D97-AF65-F5344CB8AC3E}">
        <p14:creationId xmlns:p14="http://schemas.microsoft.com/office/powerpoint/2010/main" val="380723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867769" y="483882"/>
            <a:ext cx="7284534" cy="923289"/>
          </a:xfrm>
          <a:prstGeom prst="rect">
            <a:avLst/>
          </a:prstGeom>
          <a:noFill/>
          <a:ln>
            <a:noFill/>
          </a:ln>
        </p:spPr>
        <p:txBody>
          <a:bodyPr spcFirstLastPara="1" wrap="square" lIns="91425" tIns="45700" rIns="91425" bIns="45700" anchor="t" anchorCtr="0">
            <a:spAutoFit/>
          </a:bodyPr>
          <a:lstStyle/>
          <a:p>
            <a:pPr>
              <a:lnSpc>
                <a:spcPct val="150000"/>
              </a:lnSpc>
            </a:pPr>
            <a:r>
              <a:rPr lang="en-US" sz="3600" dirty="0" smtClean="0"/>
              <a:t>Example (distance alarm sensor)</a:t>
            </a:r>
            <a:endParaRPr lang="en-US" sz="3600" dirty="0"/>
          </a:p>
        </p:txBody>
      </p:sp>
      <p:sp>
        <p:nvSpPr>
          <p:cNvPr id="2" name="Oval 1"/>
          <p:cNvSpPr/>
          <p:nvPr/>
        </p:nvSpPr>
        <p:spPr>
          <a:xfrm>
            <a:off x="4957586" y="1549400"/>
            <a:ext cx="1104900" cy="7493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start</a:t>
            </a:r>
            <a:endParaRPr lang="en-US" sz="2000" dirty="0">
              <a:solidFill>
                <a:schemeClr val="tx1"/>
              </a:solidFill>
            </a:endParaRPr>
          </a:p>
        </p:txBody>
      </p:sp>
      <p:sp>
        <p:nvSpPr>
          <p:cNvPr id="3" name="Rectangle 2"/>
          <p:cNvSpPr/>
          <p:nvPr/>
        </p:nvSpPr>
        <p:spPr>
          <a:xfrm>
            <a:off x="1423088" y="4085711"/>
            <a:ext cx="1905000" cy="9017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Turn on buzzer </a:t>
            </a:r>
          </a:p>
          <a:p>
            <a:pPr algn="ctr"/>
            <a:r>
              <a:rPr lang="en-US" dirty="0" smtClean="0">
                <a:solidFill>
                  <a:schemeClr val="tx1"/>
                </a:solidFill>
              </a:rPr>
              <a:t>(make alarm sound)</a:t>
            </a:r>
            <a:endParaRPr lang="en-US" dirty="0">
              <a:solidFill>
                <a:schemeClr val="tx1"/>
              </a:solidFill>
            </a:endParaRPr>
          </a:p>
        </p:txBody>
      </p:sp>
      <p:sp>
        <p:nvSpPr>
          <p:cNvPr id="4" name="Diamond 3"/>
          <p:cNvSpPr/>
          <p:nvPr/>
        </p:nvSpPr>
        <p:spPr>
          <a:xfrm>
            <a:off x="4030974" y="3901561"/>
            <a:ext cx="2949824" cy="1270000"/>
          </a:xfrm>
          <a:prstGeom prst="diamond">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 distance &lt;15</a:t>
            </a:r>
            <a:endParaRPr lang="en-US" dirty="0">
              <a:solidFill>
                <a:schemeClr val="tx1"/>
              </a:solidFill>
            </a:endParaRPr>
          </a:p>
        </p:txBody>
      </p:sp>
      <p:sp>
        <p:nvSpPr>
          <p:cNvPr id="10" name="Rectangle 9"/>
          <p:cNvSpPr/>
          <p:nvPr/>
        </p:nvSpPr>
        <p:spPr>
          <a:xfrm>
            <a:off x="4553386" y="2768600"/>
            <a:ext cx="1905000" cy="9017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read distance value from ultrasonic sensor</a:t>
            </a:r>
            <a:endParaRPr lang="en-US" sz="1200" b="1" dirty="0">
              <a:solidFill>
                <a:schemeClr val="tx1"/>
              </a:solidFill>
            </a:endParaRPr>
          </a:p>
        </p:txBody>
      </p:sp>
      <p:sp>
        <p:nvSpPr>
          <p:cNvPr id="11" name="Rectangle 10"/>
          <p:cNvSpPr/>
          <p:nvPr/>
        </p:nvSpPr>
        <p:spPr>
          <a:xfrm>
            <a:off x="7604403" y="4101072"/>
            <a:ext cx="1905000" cy="9017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Turn </a:t>
            </a:r>
            <a:r>
              <a:rPr lang="en-US" dirty="0" smtClean="0">
                <a:solidFill>
                  <a:schemeClr val="tx1"/>
                </a:solidFill>
              </a:rPr>
              <a:t>off </a:t>
            </a:r>
            <a:r>
              <a:rPr lang="en-US" dirty="0">
                <a:solidFill>
                  <a:schemeClr val="tx1"/>
                </a:solidFill>
              </a:rPr>
              <a:t>buzzer </a:t>
            </a:r>
          </a:p>
        </p:txBody>
      </p:sp>
      <p:cxnSp>
        <p:nvCxnSpPr>
          <p:cNvPr id="6" name="Straight Arrow Connector 5"/>
          <p:cNvCxnSpPr>
            <a:stCxn id="2" idx="4"/>
          </p:cNvCxnSpPr>
          <p:nvPr/>
        </p:nvCxnSpPr>
        <p:spPr>
          <a:xfrm flipH="1">
            <a:off x="5505886" y="2298700"/>
            <a:ext cx="4150" cy="482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4" idx="0"/>
          </p:cNvCxnSpPr>
          <p:nvPr/>
        </p:nvCxnSpPr>
        <p:spPr>
          <a:xfrm>
            <a:off x="5505886" y="3670300"/>
            <a:ext cx="0" cy="2312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1"/>
            <a:endCxn id="3" idx="3"/>
          </p:cNvCxnSpPr>
          <p:nvPr/>
        </p:nvCxnSpPr>
        <p:spPr>
          <a:xfrm flipH="1">
            <a:off x="3328088" y="4536561"/>
            <a:ext cx="7028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11" idx="1"/>
          </p:cNvCxnSpPr>
          <p:nvPr/>
        </p:nvCxnSpPr>
        <p:spPr>
          <a:xfrm>
            <a:off x="6980798" y="4536561"/>
            <a:ext cx="623605" cy="153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0"/>
            <a:endCxn id="10" idx="3"/>
          </p:cNvCxnSpPr>
          <p:nvPr/>
        </p:nvCxnSpPr>
        <p:spPr>
          <a:xfrm rot="16200000" flipV="1">
            <a:off x="7066834" y="2611002"/>
            <a:ext cx="881622" cy="209851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flipH="1" flipV="1">
            <a:off x="3031358" y="2563682"/>
            <a:ext cx="866261" cy="217779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64488" y="4101072"/>
            <a:ext cx="472512" cy="307777"/>
          </a:xfrm>
          <a:prstGeom prst="rect">
            <a:avLst/>
          </a:prstGeom>
          <a:noFill/>
        </p:spPr>
        <p:txBody>
          <a:bodyPr wrap="square" rtlCol="0">
            <a:spAutoFit/>
          </a:bodyPr>
          <a:lstStyle/>
          <a:p>
            <a:r>
              <a:rPr lang="en-US" dirty="0" smtClean="0"/>
              <a:t>yes</a:t>
            </a:r>
            <a:endParaRPr lang="en-US" dirty="0"/>
          </a:p>
        </p:txBody>
      </p:sp>
      <p:sp>
        <p:nvSpPr>
          <p:cNvPr id="43" name="TextBox 42"/>
          <p:cNvSpPr txBox="1"/>
          <p:nvPr/>
        </p:nvSpPr>
        <p:spPr>
          <a:xfrm>
            <a:off x="7012852" y="4101072"/>
            <a:ext cx="472512" cy="307777"/>
          </a:xfrm>
          <a:prstGeom prst="rect">
            <a:avLst/>
          </a:prstGeom>
          <a:noFill/>
        </p:spPr>
        <p:txBody>
          <a:bodyPr wrap="square" rtlCol="0">
            <a:spAutoFit/>
          </a:bodyPr>
          <a:lstStyle/>
          <a:p>
            <a:r>
              <a:rPr lang="en-US" dirty="0" smtClean="0"/>
              <a:t>No </a:t>
            </a:r>
            <a:endParaRPr lang="en-US" dirty="0"/>
          </a:p>
        </p:txBody>
      </p:sp>
    </p:spTree>
    <p:extLst>
      <p:ext uri="{BB962C8B-B14F-4D97-AF65-F5344CB8AC3E}">
        <p14:creationId xmlns:p14="http://schemas.microsoft.com/office/powerpoint/2010/main" val="267043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966282" y="300474"/>
            <a:ext cx="7112908" cy="1338788"/>
          </a:xfrm>
          <a:prstGeom prst="rect">
            <a:avLst/>
          </a:prstGeom>
          <a:noFill/>
          <a:ln>
            <a:noFill/>
          </a:ln>
        </p:spPr>
        <p:txBody>
          <a:bodyPr spcFirstLastPara="1" wrap="square" lIns="91425" tIns="45700" rIns="91425" bIns="45700" anchor="t" anchorCtr="0">
            <a:spAutoFit/>
          </a:bodyPr>
          <a:lstStyle/>
          <a:p>
            <a:pPr algn="ctr">
              <a:lnSpc>
                <a:spcPct val="150000"/>
              </a:lnSpc>
            </a:pPr>
            <a:r>
              <a:rPr lang="en-US" sz="5400" dirty="0" smtClean="0"/>
              <a:t>Component</a:t>
            </a:r>
            <a:endParaRPr lang="en-US" sz="5400" dirty="0"/>
          </a:p>
        </p:txBody>
      </p:sp>
      <p:sp>
        <p:nvSpPr>
          <p:cNvPr id="7" name="Google Shape;145;p7"/>
          <p:cNvSpPr txBox="1"/>
          <p:nvPr/>
        </p:nvSpPr>
        <p:spPr>
          <a:xfrm>
            <a:off x="1615352" y="1997859"/>
            <a:ext cx="7928707" cy="2862282"/>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Provide a detailed description of the components used.</a:t>
            </a:r>
          </a:p>
          <a:p>
            <a:pPr marL="285750" indent="-285750">
              <a:lnSpc>
                <a:spcPct val="150000"/>
              </a:lnSpc>
              <a:buFont typeface="Arial" panose="020B0604020202020204" pitchFamily="34" charset="0"/>
              <a:buChar char="•"/>
            </a:pPr>
            <a:r>
              <a:rPr lang="en-US" sz="2000" dirty="0"/>
              <a:t>Explain the reasoning behind the selection of each component.</a:t>
            </a:r>
          </a:p>
          <a:p>
            <a:pPr marL="285750" indent="-285750">
              <a:lnSpc>
                <a:spcPct val="150000"/>
              </a:lnSpc>
              <a:buFont typeface="Arial" panose="020B0604020202020204" pitchFamily="34" charset="0"/>
              <a:buChar char="•"/>
            </a:pPr>
            <a:r>
              <a:rPr lang="en-US" sz="2000" dirty="0"/>
              <a:t>Outline the specific function of each component.</a:t>
            </a:r>
          </a:p>
          <a:p>
            <a:pPr marL="285750" indent="-285750">
              <a:lnSpc>
                <a:spcPct val="150000"/>
              </a:lnSpc>
              <a:buFont typeface="Arial" panose="020B0604020202020204" pitchFamily="34" charset="0"/>
              <a:buChar char="•"/>
            </a:pPr>
            <a:r>
              <a:rPr lang="en-US" sz="2000" dirty="0"/>
              <a:t>Provide a brief explanation of how each component works.</a:t>
            </a:r>
          </a:p>
          <a:p>
            <a:pPr marL="285750" indent="-285750">
              <a:lnSpc>
                <a:spcPct val="150000"/>
              </a:lnSpc>
              <a:buFont typeface="Arial" panose="020B0604020202020204" pitchFamily="34" charset="0"/>
              <a:buChar char="•"/>
            </a:pPr>
            <a:r>
              <a:rPr lang="en-US" sz="2000" dirty="0"/>
              <a:t>Ensure that stakeholders have a comprehensive understanding of the components and their impact on the project.</a:t>
            </a:r>
          </a:p>
        </p:txBody>
      </p:sp>
    </p:spTree>
    <p:extLst>
      <p:ext uri="{BB962C8B-B14F-4D97-AF65-F5344CB8AC3E}">
        <p14:creationId xmlns:p14="http://schemas.microsoft.com/office/powerpoint/2010/main" val="255309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3130158" y="483882"/>
            <a:ext cx="4819942" cy="923289"/>
          </a:xfrm>
          <a:prstGeom prst="rect">
            <a:avLst/>
          </a:prstGeom>
          <a:noFill/>
          <a:ln>
            <a:noFill/>
          </a:ln>
        </p:spPr>
        <p:txBody>
          <a:bodyPr spcFirstLastPara="1" wrap="square" lIns="91425" tIns="45700" rIns="91425" bIns="45700" anchor="t" anchorCtr="0">
            <a:spAutoFit/>
          </a:bodyPr>
          <a:lstStyle/>
          <a:p>
            <a:pPr lvl="0" algn="ctr" defTabSz="952500"/>
            <a:r>
              <a:rPr lang="en-US" sz="5400" dirty="0" smtClean="0">
                <a:solidFill>
                  <a:schemeClr val="dk1"/>
                </a:solidFill>
              </a:rPr>
              <a:t>Circuit design</a:t>
            </a:r>
            <a:endParaRPr lang="en-US" sz="5400" dirty="0">
              <a:solidFill>
                <a:schemeClr val="dk1"/>
              </a:solidFill>
            </a:endParaRPr>
          </a:p>
        </p:txBody>
      </p:sp>
      <p:sp>
        <p:nvSpPr>
          <p:cNvPr id="9" name="Google Shape;145;p7"/>
          <p:cNvSpPr txBox="1"/>
          <p:nvPr/>
        </p:nvSpPr>
        <p:spPr>
          <a:xfrm>
            <a:off x="1886858" y="2116724"/>
            <a:ext cx="8113486" cy="2400617"/>
          </a:xfrm>
          <a:prstGeom prst="rect">
            <a:avLst/>
          </a:prstGeom>
          <a:noFill/>
          <a:ln>
            <a:noFill/>
          </a:ln>
        </p:spPr>
        <p:txBody>
          <a:bodyPr spcFirstLastPara="1" wrap="square" lIns="91425" tIns="45700" rIns="91425" bIns="45700" anchor="t" anchorCtr="0">
            <a:spAutoFit/>
          </a:bodyPr>
          <a:lstStyle/>
          <a:p>
            <a:pPr marL="285750" lvl="0" indent="-285750" defTabSz="952500">
              <a:lnSpc>
                <a:spcPct val="150000"/>
              </a:lnSpc>
              <a:buFont typeface="Arial" panose="020B0604020202020204" pitchFamily="34" charset="0"/>
              <a:buChar char="•"/>
            </a:pPr>
            <a:r>
              <a:rPr lang="en-US" sz="2000" dirty="0" smtClean="0">
                <a:solidFill>
                  <a:schemeClr val="dk1"/>
                </a:solidFill>
              </a:rPr>
              <a:t>Present </a:t>
            </a:r>
            <a:r>
              <a:rPr lang="en-US" sz="2000" dirty="0">
                <a:solidFill>
                  <a:schemeClr val="dk1"/>
                </a:solidFill>
              </a:rPr>
              <a:t>a picture of the circuit design.</a:t>
            </a:r>
          </a:p>
          <a:p>
            <a:pPr marL="285750" lvl="0" indent="-285750" defTabSz="952500">
              <a:lnSpc>
                <a:spcPct val="150000"/>
              </a:lnSpc>
              <a:buFont typeface="Arial" panose="020B0604020202020204" pitchFamily="34" charset="0"/>
              <a:buChar char="•"/>
            </a:pPr>
            <a:r>
              <a:rPr lang="en-US" sz="2000" dirty="0">
                <a:solidFill>
                  <a:schemeClr val="dk1"/>
                </a:solidFill>
              </a:rPr>
              <a:t>Provide a detailed explanation of the circuit's functionality.</a:t>
            </a:r>
          </a:p>
          <a:p>
            <a:pPr marL="285750" lvl="0" indent="-285750" defTabSz="952500">
              <a:lnSpc>
                <a:spcPct val="150000"/>
              </a:lnSpc>
              <a:buFont typeface="Arial" panose="020B0604020202020204" pitchFamily="34" charset="0"/>
              <a:buChar char="•"/>
            </a:pPr>
            <a:r>
              <a:rPr lang="en-US" sz="2000" dirty="0">
                <a:solidFill>
                  <a:schemeClr val="dk1"/>
                </a:solidFill>
              </a:rPr>
              <a:t>Ensure that the explanation is clear and concise.</a:t>
            </a:r>
          </a:p>
          <a:p>
            <a:pPr marL="285750" lvl="0" indent="-285750" defTabSz="952500">
              <a:lnSpc>
                <a:spcPct val="150000"/>
              </a:lnSpc>
              <a:buFont typeface="Arial" panose="020B0604020202020204" pitchFamily="34" charset="0"/>
              <a:buChar char="•"/>
            </a:pPr>
            <a:r>
              <a:rPr lang="en-US" sz="2000" dirty="0">
                <a:solidFill>
                  <a:schemeClr val="dk1"/>
                </a:solidFill>
              </a:rPr>
              <a:t>Facilitate comprehension for individuals who may not have a technical background</a:t>
            </a:r>
            <a:r>
              <a:rPr lang="en-US" sz="2000" dirty="0" smtClean="0">
                <a:solidFill>
                  <a:schemeClr val="dk1"/>
                </a:solidFill>
              </a:rPr>
              <a:t>.</a:t>
            </a:r>
            <a:endParaRPr lang="en-US" sz="2000" dirty="0">
              <a:solidFill>
                <a:schemeClr val="dk1"/>
              </a:solidFill>
            </a:endParaRPr>
          </a:p>
        </p:txBody>
      </p:sp>
    </p:spTree>
    <p:extLst>
      <p:ext uri="{BB962C8B-B14F-4D97-AF65-F5344CB8AC3E}">
        <p14:creationId xmlns:p14="http://schemas.microsoft.com/office/powerpoint/2010/main" val="361616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2705873" y="534007"/>
            <a:ext cx="6600826" cy="923289"/>
          </a:xfrm>
          <a:prstGeom prst="rect">
            <a:avLst/>
          </a:prstGeom>
          <a:noFill/>
          <a:ln>
            <a:noFill/>
          </a:ln>
        </p:spPr>
        <p:txBody>
          <a:bodyPr spcFirstLastPara="1" wrap="square" lIns="91425" tIns="45700" rIns="91425" bIns="45700" anchor="t" anchorCtr="0">
            <a:spAutoFit/>
          </a:bodyPr>
          <a:lstStyle/>
          <a:p>
            <a:pPr lvl="0" algn="ctr" defTabSz="952500"/>
            <a:r>
              <a:rPr lang="en-US" sz="5400" dirty="0" smtClean="0">
                <a:solidFill>
                  <a:schemeClr val="dk1"/>
                </a:solidFill>
              </a:rPr>
              <a:t>Project visualization</a:t>
            </a:r>
            <a:endParaRPr lang="en-US" sz="5400" dirty="0">
              <a:solidFill>
                <a:schemeClr val="dk1"/>
              </a:solidFill>
            </a:endParaRPr>
          </a:p>
        </p:txBody>
      </p:sp>
      <p:sp>
        <p:nvSpPr>
          <p:cNvPr id="14" name="Google Shape;145;p7"/>
          <p:cNvSpPr txBox="1"/>
          <p:nvPr/>
        </p:nvSpPr>
        <p:spPr>
          <a:xfrm>
            <a:off x="1213351" y="1951278"/>
            <a:ext cx="8935901" cy="2585283"/>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1800" dirty="0" smtClean="0"/>
              <a:t>Provide </a:t>
            </a:r>
            <a:r>
              <a:rPr lang="en-US" sz="1800" dirty="0"/>
              <a:t>a picture of your graduation project.</a:t>
            </a:r>
          </a:p>
          <a:p>
            <a:pPr marL="342900" indent="-342900">
              <a:lnSpc>
                <a:spcPct val="150000"/>
              </a:lnSpc>
              <a:buFont typeface="Arial" panose="020B0604020202020204" pitchFamily="34" charset="0"/>
              <a:buChar char="•"/>
            </a:pPr>
            <a:r>
              <a:rPr lang="en-US" sz="1800" dirty="0"/>
              <a:t>Showcase the functionality of the project through a video.</a:t>
            </a:r>
          </a:p>
          <a:p>
            <a:pPr marL="342900" indent="-342900">
              <a:lnSpc>
                <a:spcPct val="150000"/>
              </a:lnSpc>
              <a:buFont typeface="Arial" panose="020B0604020202020204" pitchFamily="34" charset="0"/>
              <a:buChar char="•"/>
            </a:pPr>
            <a:r>
              <a:rPr lang="en-US" sz="1800" dirty="0"/>
              <a:t>Ensure that the video is of high quality and clearly highlights the project's unique features and advantages.</a:t>
            </a:r>
          </a:p>
          <a:p>
            <a:pPr marL="342900" indent="-342900">
              <a:lnSpc>
                <a:spcPct val="150000"/>
              </a:lnSpc>
              <a:buFont typeface="Arial" panose="020B0604020202020204" pitchFamily="34" charset="0"/>
              <a:buChar char="•"/>
            </a:pPr>
            <a:r>
              <a:rPr lang="en-US" sz="1800" dirty="0"/>
              <a:t>Enable stakeholders to gain a comprehensive understanding of the project through both visual and audio means</a:t>
            </a:r>
            <a:r>
              <a:rPr lang="en-US" sz="1800" dirty="0" smtClean="0"/>
              <a:t>.</a:t>
            </a:r>
            <a:endParaRPr lang="en-US" sz="1800" dirty="0"/>
          </a:p>
        </p:txBody>
      </p:sp>
    </p:spTree>
    <p:extLst>
      <p:ext uri="{BB962C8B-B14F-4D97-AF65-F5344CB8AC3E}">
        <p14:creationId xmlns:p14="http://schemas.microsoft.com/office/powerpoint/2010/main" val="189148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995893" y="483882"/>
            <a:ext cx="6987096" cy="923289"/>
          </a:xfrm>
          <a:prstGeom prst="rect">
            <a:avLst/>
          </a:prstGeom>
          <a:noFill/>
          <a:ln>
            <a:noFill/>
          </a:ln>
        </p:spPr>
        <p:txBody>
          <a:bodyPr spcFirstLastPara="1" wrap="square" lIns="91425" tIns="45700" rIns="91425" bIns="45700" anchor="t" anchorCtr="0">
            <a:spAutoFit/>
          </a:bodyPr>
          <a:lstStyle/>
          <a:p>
            <a:pPr lvl="0" algn="ctr" defTabSz="952500"/>
            <a:r>
              <a:rPr lang="en-US" sz="5400" dirty="0" smtClean="0">
                <a:solidFill>
                  <a:schemeClr val="dk1"/>
                </a:solidFill>
              </a:rPr>
              <a:t>Future work </a:t>
            </a:r>
            <a:endParaRPr lang="en-US" sz="5400" dirty="0">
              <a:solidFill>
                <a:schemeClr val="dk1"/>
              </a:solidFill>
            </a:endParaRPr>
          </a:p>
        </p:txBody>
      </p:sp>
      <p:sp>
        <p:nvSpPr>
          <p:cNvPr id="14" name="Google Shape;145;p7"/>
          <p:cNvSpPr txBox="1"/>
          <p:nvPr/>
        </p:nvSpPr>
        <p:spPr>
          <a:xfrm>
            <a:off x="1608274" y="2222462"/>
            <a:ext cx="9152164" cy="2400617"/>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dirty="0"/>
              <a:t>Present your future plan for upgrading the project.</a:t>
            </a:r>
          </a:p>
          <a:p>
            <a:pPr marL="342900" indent="-342900">
              <a:lnSpc>
                <a:spcPct val="150000"/>
              </a:lnSpc>
              <a:buFont typeface="Arial" panose="020B0604020202020204" pitchFamily="34" charset="0"/>
              <a:buChar char="•"/>
            </a:pPr>
            <a:r>
              <a:rPr lang="en-US" sz="2000" dirty="0"/>
              <a:t>Outline the specific improvements you aim to make to enhance the solution.</a:t>
            </a:r>
          </a:p>
          <a:p>
            <a:pPr marL="342900" indent="-342900">
              <a:lnSpc>
                <a:spcPct val="150000"/>
              </a:lnSpc>
              <a:buFont typeface="Arial" panose="020B0604020202020204" pitchFamily="34" charset="0"/>
              <a:buChar char="•"/>
            </a:pPr>
            <a:r>
              <a:rPr lang="en-US" sz="2000" dirty="0"/>
              <a:t>Demonstrate a proactive approach towards ensuring ongoing success.</a:t>
            </a:r>
          </a:p>
          <a:p>
            <a:pPr marL="342900" indent="-342900">
              <a:lnSpc>
                <a:spcPct val="150000"/>
              </a:lnSpc>
              <a:buFont typeface="Arial" panose="020B0604020202020204" pitchFamily="34" charset="0"/>
              <a:buChar char="•"/>
            </a:pPr>
            <a:r>
              <a:rPr lang="en-US" sz="2000" dirty="0"/>
              <a:t>Ensure that the plan is comprehensive and feasible.</a:t>
            </a:r>
          </a:p>
          <a:p>
            <a:pPr marL="342900" indent="-342900">
              <a:lnSpc>
                <a:spcPct val="150000"/>
              </a:lnSpc>
              <a:buFont typeface="Arial" panose="020B0604020202020204" pitchFamily="34" charset="0"/>
              <a:buChar char="•"/>
            </a:pPr>
            <a:r>
              <a:rPr lang="en-US" sz="2000" dirty="0"/>
              <a:t>Align the plan with the overall goals and objectives of the project.</a:t>
            </a:r>
          </a:p>
        </p:txBody>
      </p:sp>
    </p:spTree>
    <p:extLst>
      <p:ext uri="{BB962C8B-B14F-4D97-AF65-F5344CB8AC3E}">
        <p14:creationId xmlns:p14="http://schemas.microsoft.com/office/powerpoint/2010/main" val="59306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3079470" y="430008"/>
            <a:ext cx="4819942" cy="923289"/>
          </a:xfrm>
          <a:prstGeom prst="rect">
            <a:avLst/>
          </a:prstGeom>
          <a:noFill/>
          <a:ln>
            <a:noFill/>
          </a:ln>
        </p:spPr>
        <p:txBody>
          <a:bodyPr spcFirstLastPara="1" wrap="square" lIns="91425" tIns="45700" rIns="91425" bIns="45700" anchor="t" anchorCtr="0">
            <a:spAutoFit/>
          </a:bodyPr>
          <a:lstStyle/>
          <a:p>
            <a:pPr algn="ctr" defTabSz="952500"/>
            <a:r>
              <a:rPr lang="en-US" sz="5400" dirty="0" smtClean="0">
                <a:solidFill>
                  <a:schemeClr val="dk1"/>
                </a:solidFill>
              </a:rPr>
              <a:t>Q/A</a:t>
            </a:r>
            <a:endParaRPr lang="en-US" sz="5400" dirty="0">
              <a:solidFill>
                <a:schemeClr val="dk1"/>
              </a:solidFill>
            </a:endParaRPr>
          </a:p>
        </p:txBody>
      </p:sp>
      <p:sp>
        <p:nvSpPr>
          <p:cNvPr id="14" name="Google Shape;145;p7"/>
          <p:cNvSpPr txBox="1"/>
          <p:nvPr/>
        </p:nvSpPr>
        <p:spPr>
          <a:xfrm>
            <a:off x="1615352" y="2135944"/>
            <a:ext cx="8515619" cy="2400617"/>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2000" dirty="0"/>
              <a:t>Allow the audience to ask questions related to your project idea.</a:t>
            </a:r>
          </a:p>
          <a:p>
            <a:pPr marL="342900" indent="-342900">
              <a:lnSpc>
                <a:spcPct val="150000"/>
              </a:lnSpc>
              <a:buFont typeface="Arial" panose="020B0604020202020204" pitchFamily="34" charset="0"/>
              <a:buChar char="•"/>
            </a:pPr>
            <a:r>
              <a:rPr lang="en-US" sz="2000" dirty="0"/>
              <a:t>Enable the audience to gain a deeper understanding of the solution.</a:t>
            </a:r>
          </a:p>
          <a:p>
            <a:pPr marL="342900" indent="-342900">
              <a:lnSpc>
                <a:spcPct val="150000"/>
              </a:lnSpc>
              <a:buFont typeface="Arial" panose="020B0604020202020204" pitchFamily="34" charset="0"/>
              <a:buChar char="•"/>
            </a:pPr>
            <a:r>
              <a:rPr lang="en-US" sz="2000" dirty="0"/>
              <a:t>Address any concerns or uncertainties that the audience may have.</a:t>
            </a:r>
          </a:p>
          <a:p>
            <a:pPr marL="342900" indent="-342900">
              <a:lnSpc>
                <a:spcPct val="150000"/>
              </a:lnSpc>
              <a:buFont typeface="Arial" panose="020B0604020202020204" pitchFamily="34" charset="0"/>
              <a:buChar char="•"/>
            </a:pPr>
            <a:r>
              <a:rPr lang="en-US" sz="2000" dirty="0"/>
              <a:t>Create a supportive environment for questions.</a:t>
            </a:r>
          </a:p>
          <a:p>
            <a:pPr marL="342900" indent="-342900">
              <a:lnSpc>
                <a:spcPct val="150000"/>
              </a:lnSpc>
              <a:buFont typeface="Arial" panose="020B0604020202020204" pitchFamily="34" charset="0"/>
              <a:buChar char="•"/>
            </a:pPr>
            <a:r>
              <a:rPr lang="en-US" sz="2000" dirty="0"/>
              <a:t>Ensure that each inquiry is addressed respectfully and thoroughly</a:t>
            </a:r>
            <a:r>
              <a:rPr lang="en-US" sz="2000" dirty="0" smtClean="0"/>
              <a:t>.</a:t>
            </a:r>
            <a:endParaRPr lang="en-US" sz="2000" dirty="0"/>
          </a:p>
        </p:txBody>
      </p:sp>
    </p:spTree>
    <p:extLst>
      <p:ext uri="{BB962C8B-B14F-4D97-AF65-F5344CB8AC3E}">
        <p14:creationId xmlns:p14="http://schemas.microsoft.com/office/powerpoint/2010/main" val="274453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9"/>
          <p:cNvPicPr preferRelativeResize="0"/>
          <p:nvPr/>
        </p:nvPicPr>
        <p:blipFill rotWithShape="1">
          <a:blip r:embed="rId3">
            <a:alphaModFix/>
          </a:blip>
          <a:srcRect/>
          <a:stretch/>
        </p:blipFill>
        <p:spPr>
          <a:xfrm>
            <a:off x="7583984" y="-17508"/>
            <a:ext cx="4762500" cy="6858000"/>
          </a:xfrm>
          <a:prstGeom prst="rect">
            <a:avLst/>
          </a:prstGeom>
          <a:noFill/>
          <a:ln>
            <a:noFill/>
          </a:ln>
        </p:spPr>
      </p:pic>
      <p:sp>
        <p:nvSpPr>
          <p:cNvPr id="182" name="Google Shape;182;p9"/>
          <p:cNvSpPr/>
          <p:nvPr/>
        </p:nvSpPr>
        <p:spPr>
          <a:xfrm>
            <a:off x="2604934" y="2464987"/>
            <a:ext cx="2634235" cy="830956"/>
          </a:xfrm>
          <a:prstGeom prst="rect">
            <a:avLst/>
          </a:prstGeom>
          <a:noFill/>
          <a:ln>
            <a:noFill/>
          </a:ln>
        </p:spPr>
        <p:txBody>
          <a:bodyPr spcFirstLastPara="1" wrap="square" lIns="91425" tIns="45700" rIns="91425" bIns="45700" anchor="t" anchorCtr="0">
            <a:spAutoFit/>
          </a:bodyPr>
          <a:lstStyle/>
          <a:p>
            <a:pPr algn="ctr"/>
            <a:r>
              <a:rPr lang="en-US" sz="4800" b="1" dirty="0">
                <a:solidFill>
                  <a:schemeClr val="tx1"/>
                </a:solidFill>
              </a:rPr>
              <a:t>Stage </a:t>
            </a:r>
            <a:r>
              <a:rPr lang="en-US" sz="4800" b="1" dirty="0" smtClean="0">
                <a:solidFill>
                  <a:schemeClr val="tx1"/>
                </a:solidFill>
              </a:rPr>
              <a:t>2</a:t>
            </a:r>
            <a:endParaRPr lang="en-US" sz="4800" b="1" dirty="0">
              <a:solidFill>
                <a:schemeClr val="tx1"/>
              </a:solidFill>
            </a:endParaRPr>
          </a:p>
        </p:txBody>
      </p:sp>
      <p:sp>
        <p:nvSpPr>
          <p:cNvPr id="11" name="Google Shape;183;p9">
            <a:extLst>
              <a:ext uri="{FF2B5EF4-FFF2-40B4-BE49-F238E27FC236}">
                <a16:creationId xmlns="" xmlns:a16="http://schemas.microsoft.com/office/drawing/2014/main" id="{B80421A9-196A-5F3D-B156-E5C43D29C275}"/>
              </a:ext>
            </a:extLst>
          </p:cNvPr>
          <p:cNvSpPr/>
          <p:nvPr/>
        </p:nvSpPr>
        <p:spPr>
          <a:xfrm>
            <a:off x="260119" y="3542121"/>
            <a:ext cx="7323863" cy="1015622"/>
          </a:xfrm>
          <a:prstGeom prst="rect">
            <a:avLst/>
          </a:prstGeom>
          <a:noFill/>
          <a:ln>
            <a:noFill/>
          </a:ln>
        </p:spPr>
        <p:txBody>
          <a:bodyPr spcFirstLastPara="1" wrap="square" lIns="91425" tIns="45700" rIns="91425" bIns="45700" anchor="t" anchorCtr="0">
            <a:spAutoFit/>
          </a:bodyPr>
          <a:lstStyle/>
          <a:p>
            <a:pPr lvl="0" algn="ctr"/>
            <a:r>
              <a:rPr lang="en-US" sz="6000" dirty="0" smtClean="0">
                <a:ea typeface="+mn-ea"/>
                <a:cs typeface="+mn-cs"/>
              </a:rPr>
              <a:t>Competition </a:t>
            </a:r>
            <a:endParaRPr lang="en-US" sz="6000" dirty="0">
              <a:ea typeface="+mn-ea"/>
              <a:cs typeface="+mn-cs"/>
            </a:endParaRPr>
          </a:p>
        </p:txBody>
      </p:sp>
      <p:pic>
        <p:nvPicPr>
          <p:cNvPr id="5" name="Picture 4">
            <a:extLst>
              <a:ext uri="{FF2B5EF4-FFF2-40B4-BE49-F238E27FC236}">
                <a16:creationId xmlns="" xmlns:a16="http://schemas.microsoft.com/office/drawing/2014/main" id="{273A0C3A-BF0E-99D5-72B9-7CB2E3CCACD5}"/>
              </a:ext>
            </a:extLst>
          </p:cNvPr>
          <p:cNvPicPr>
            <a:picLocks noChangeAspect="1"/>
          </p:cNvPicPr>
          <p:nvPr/>
        </p:nvPicPr>
        <p:blipFill>
          <a:blip r:embed="rId4"/>
          <a:stretch>
            <a:fillRect/>
          </a:stretch>
        </p:blipFill>
        <p:spPr>
          <a:xfrm>
            <a:off x="8342933" y="2464987"/>
            <a:ext cx="2277556" cy="2685543"/>
          </a:xfrm>
          <a:prstGeom prst="rect">
            <a:avLst/>
          </a:prstGeom>
        </p:spPr>
      </p:pic>
    </p:spTree>
    <p:extLst>
      <p:ext uri="{BB962C8B-B14F-4D97-AF65-F5344CB8AC3E}">
        <p14:creationId xmlns:p14="http://schemas.microsoft.com/office/powerpoint/2010/main" val="188135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p:cNvPicPr preferRelativeResize="0"/>
          <p:nvPr/>
        </p:nvPicPr>
        <p:blipFill rotWithShape="1">
          <a:blip r:embed="rId3">
            <a:alphaModFix/>
          </a:blip>
          <a:srcRect/>
          <a:stretch/>
        </p:blipFill>
        <p:spPr>
          <a:xfrm>
            <a:off x="-2036510" y="-934132"/>
            <a:ext cx="7074450" cy="8971301"/>
          </a:xfrm>
          <a:prstGeom prst="rect">
            <a:avLst/>
          </a:prstGeom>
          <a:noFill/>
          <a:ln>
            <a:noFill/>
          </a:ln>
        </p:spPr>
      </p:pic>
      <p:pic>
        <p:nvPicPr>
          <p:cNvPr id="90" name="Google Shape;90;p2"/>
          <p:cNvPicPr preferRelativeResize="0"/>
          <p:nvPr/>
        </p:nvPicPr>
        <p:blipFill rotWithShape="1">
          <a:blip r:embed="rId4">
            <a:alphaModFix/>
          </a:blip>
          <a:srcRect/>
          <a:stretch/>
        </p:blipFill>
        <p:spPr>
          <a:xfrm>
            <a:off x="1225061" y="3043989"/>
            <a:ext cx="4077874" cy="3429001"/>
          </a:xfrm>
          <a:prstGeom prst="rect">
            <a:avLst/>
          </a:prstGeom>
          <a:noFill/>
          <a:ln>
            <a:noFill/>
          </a:ln>
        </p:spPr>
      </p:pic>
      <p:sp>
        <p:nvSpPr>
          <p:cNvPr id="7" name="Google Shape;93;p2">
            <a:extLst>
              <a:ext uri="{FF2B5EF4-FFF2-40B4-BE49-F238E27FC236}">
                <a16:creationId xmlns="" xmlns:a16="http://schemas.microsoft.com/office/drawing/2014/main" id="{FB498C35-D1AC-421F-EE9B-996BF64FFE01}"/>
              </a:ext>
            </a:extLst>
          </p:cNvPr>
          <p:cNvSpPr txBox="1"/>
          <p:nvPr/>
        </p:nvSpPr>
        <p:spPr>
          <a:xfrm>
            <a:off x="2350889" y="3953342"/>
            <a:ext cx="6725057"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0" b="0" i="0" u="none" strike="noStrike" cap="none" dirty="0" smtClean="0">
                <a:solidFill>
                  <a:schemeClr val="dk1"/>
                </a:solidFill>
                <a:latin typeface="Arial"/>
                <a:ea typeface="Arial"/>
                <a:cs typeface="Arial"/>
                <a:sym typeface="Arial"/>
              </a:rPr>
              <a:t>Great job</a:t>
            </a:r>
            <a:endParaRPr sz="10000" dirty="0">
              <a:solidFill>
                <a:schemeClr val="dk1"/>
              </a:solidFill>
              <a:latin typeface="Arial"/>
              <a:ea typeface="Arial"/>
              <a:cs typeface="Arial"/>
              <a:sym typeface="Arial"/>
            </a:endParaRPr>
          </a:p>
        </p:txBody>
      </p:sp>
      <p:pic>
        <p:nvPicPr>
          <p:cNvPr id="8" name="Picture 7">
            <a:extLst>
              <a:ext uri="{FF2B5EF4-FFF2-40B4-BE49-F238E27FC236}">
                <a16:creationId xmlns="" xmlns:a16="http://schemas.microsoft.com/office/drawing/2014/main" id="{F47D3049-C489-7068-E1DE-019AD4B3A442}"/>
              </a:ext>
            </a:extLst>
          </p:cNvPr>
          <p:cNvPicPr>
            <a:picLocks noChangeAspect="1"/>
          </p:cNvPicPr>
          <p:nvPr/>
        </p:nvPicPr>
        <p:blipFill rotWithShape="1">
          <a:blip r:embed="rId5"/>
          <a:srcRect l="21154" t="14982" r="27233" b="9059"/>
          <a:stretch/>
        </p:blipFill>
        <p:spPr>
          <a:xfrm>
            <a:off x="8299511" y="430471"/>
            <a:ext cx="2647950" cy="51540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p:tgtEl>
                                          <p:spTgt spid="8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 calcmode="lin" valueType="num">
                                      <p:cBhvr additive="base">
                                        <p:cTn id="10" dur="500"/>
                                        <p:tgtEl>
                                          <p:spTgt spid="9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699804" y="465097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995893" y="483882"/>
            <a:ext cx="6987096" cy="923289"/>
          </a:xfrm>
          <a:prstGeom prst="rect">
            <a:avLst/>
          </a:prstGeom>
          <a:noFill/>
          <a:ln>
            <a:noFill/>
          </a:ln>
        </p:spPr>
        <p:txBody>
          <a:bodyPr spcFirstLastPara="1" wrap="square" lIns="91425" tIns="45700" rIns="91425" bIns="45700" anchor="t" anchorCtr="0">
            <a:spAutoFit/>
          </a:bodyPr>
          <a:lstStyle/>
          <a:p>
            <a:pPr lvl="0" algn="ctr" defTabSz="952500"/>
            <a:r>
              <a:rPr lang="en-US" sz="5400" dirty="0" smtClean="0">
                <a:solidFill>
                  <a:schemeClr val="dk1"/>
                </a:solidFill>
              </a:rPr>
              <a:t>Time</a:t>
            </a:r>
            <a:endParaRPr lang="en-US" sz="5400" dirty="0">
              <a:solidFill>
                <a:schemeClr val="dk1"/>
              </a:solidFill>
            </a:endParaRPr>
          </a:p>
        </p:txBody>
      </p:sp>
      <p:sp>
        <p:nvSpPr>
          <p:cNvPr id="2" name="TextBox 1"/>
          <p:cNvSpPr txBox="1"/>
          <p:nvPr/>
        </p:nvSpPr>
        <p:spPr>
          <a:xfrm>
            <a:off x="1103086" y="2191657"/>
            <a:ext cx="2104572" cy="830997"/>
          </a:xfrm>
          <a:prstGeom prst="rect">
            <a:avLst/>
          </a:prstGeom>
          <a:noFill/>
        </p:spPr>
        <p:txBody>
          <a:bodyPr wrap="square" rtlCol="0">
            <a:spAutoFit/>
          </a:bodyPr>
          <a:lstStyle/>
          <a:p>
            <a:pPr algn="ctr"/>
            <a:r>
              <a:rPr lang="en-US" sz="4800" dirty="0" smtClean="0"/>
              <a:t>Date</a:t>
            </a:r>
            <a:endParaRPr lang="en-US" sz="4800" dirty="0"/>
          </a:p>
        </p:txBody>
      </p:sp>
      <p:sp>
        <p:nvSpPr>
          <p:cNvPr id="22" name="TextBox 21"/>
          <p:cNvSpPr txBox="1"/>
          <p:nvPr/>
        </p:nvSpPr>
        <p:spPr>
          <a:xfrm>
            <a:off x="1031917" y="3807140"/>
            <a:ext cx="8644164" cy="1881990"/>
          </a:xfrm>
          <a:prstGeom prst="rect">
            <a:avLst/>
          </a:prstGeom>
          <a:noFill/>
        </p:spPr>
        <p:txBody>
          <a:bodyPr wrap="square" rtlCol="0">
            <a:spAutoFit/>
          </a:bodyPr>
          <a:lstStyle/>
          <a:p>
            <a:pPr algn="ctr">
              <a:lnSpc>
                <a:spcPct val="150000"/>
              </a:lnSpc>
            </a:pPr>
            <a:r>
              <a:rPr lang="en-US" sz="2000" dirty="0"/>
              <a:t>As the competition is taking place online, kindly ensure that your camera is functional and that you are adequately prepared, organized, and dressed in appropriate attire. It is worth noting that your graduation project presentation will be recorded.</a:t>
            </a:r>
            <a:endParaRPr lang="en-US" sz="2000" dirty="0"/>
          </a:p>
        </p:txBody>
      </p:sp>
      <p:cxnSp>
        <p:nvCxnSpPr>
          <p:cNvPr id="7" name="Straight Arrow Connector 6"/>
          <p:cNvCxnSpPr>
            <a:stCxn id="2" idx="3"/>
          </p:cNvCxnSpPr>
          <p:nvPr/>
        </p:nvCxnSpPr>
        <p:spPr>
          <a:xfrm flipV="1">
            <a:off x="3207658" y="2590800"/>
            <a:ext cx="2520042" cy="163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123542" y="2191657"/>
            <a:ext cx="4847771" cy="830997"/>
          </a:xfrm>
          <a:prstGeom prst="rect">
            <a:avLst/>
          </a:prstGeom>
          <a:noFill/>
        </p:spPr>
        <p:txBody>
          <a:bodyPr wrap="square" rtlCol="0">
            <a:spAutoFit/>
          </a:bodyPr>
          <a:lstStyle/>
          <a:p>
            <a:pPr algn="ctr"/>
            <a:r>
              <a:rPr lang="en-US" sz="4800" dirty="0" smtClean="0"/>
              <a:t>25/3/2023</a:t>
            </a:r>
            <a:endParaRPr lang="en-US" sz="4800" dirty="0"/>
          </a:p>
        </p:txBody>
      </p:sp>
    </p:spTree>
    <p:extLst>
      <p:ext uri="{BB962C8B-B14F-4D97-AF65-F5344CB8AC3E}">
        <p14:creationId xmlns:p14="http://schemas.microsoft.com/office/powerpoint/2010/main" val="310413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699804" y="465097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995893" y="483882"/>
            <a:ext cx="6987096" cy="923289"/>
          </a:xfrm>
          <a:prstGeom prst="rect">
            <a:avLst/>
          </a:prstGeom>
          <a:noFill/>
          <a:ln>
            <a:noFill/>
          </a:ln>
        </p:spPr>
        <p:txBody>
          <a:bodyPr spcFirstLastPara="1" wrap="square" lIns="91425" tIns="45700" rIns="91425" bIns="45700" anchor="t" anchorCtr="0">
            <a:spAutoFit/>
          </a:bodyPr>
          <a:lstStyle/>
          <a:p>
            <a:pPr lvl="0" algn="ctr" defTabSz="952500"/>
            <a:r>
              <a:rPr lang="en-US" sz="5400" dirty="0" smtClean="0">
                <a:solidFill>
                  <a:schemeClr val="dk1"/>
                </a:solidFill>
              </a:rPr>
              <a:t>Score</a:t>
            </a:r>
            <a:endParaRPr lang="en-US" sz="5400" dirty="0">
              <a:solidFill>
                <a:schemeClr val="dk1"/>
              </a:solidFill>
            </a:endParaRPr>
          </a:p>
        </p:txBody>
      </p:sp>
      <p:sp>
        <p:nvSpPr>
          <p:cNvPr id="8" name="Oval 7"/>
          <p:cNvSpPr/>
          <p:nvPr/>
        </p:nvSpPr>
        <p:spPr>
          <a:xfrm>
            <a:off x="8095079" y="2029801"/>
            <a:ext cx="2335349" cy="1493537"/>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discussion</a:t>
            </a:r>
            <a:endParaRPr lang="en-US" sz="2000" b="1" dirty="0">
              <a:solidFill>
                <a:schemeClr val="tx1"/>
              </a:solidFill>
            </a:endParaRPr>
          </a:p>
        </p:txBody>
      </p:sp>
      <p:sp>
        <p:nvSpPr>
          <p:cNvPr id="18" name="Oval 17"/>
          <p:cNvSpPr/>
          <p:nvPr/>
        </p:nvSpPr>
        <p:spPr>
          <a:xfrm>
            <a:off x="439420" y="2029807"/>
            <a:ext cx="1520187" cy="1493537"/>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Project </a:t>
            </a:r>
            <a:endParaRPr lang="en-US" sz="2000" b="1" dirty="0">
              <a:solidFill>
                <a:schemeClr val="tx1"/>
              </a:solidFill>
            </a:endParaRPr>
          </a:p>
        </p:txBody>
      </p:sp>
      <p:sp>
        <p:nvSpPr>
          <p:cNvPr id="19" name="Oval 18"/>
          <p:cNvSpPr/>
          <p:nvPr/>
        </p:nvSpPr>
        <p:spPr>
          <a:xfrm>
            <a:off x="2118172" y="2029803"/>
            <a:ext cx="1520187" cy="1493537"/>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Circuit design</a:t>
            </a:r>
            <a:endParaRPr lang="en-US" sz="2000" b="1" dirty="0">
              <a:solidFill>
                <a:schemeClr val="tx1"/>
              </a:solidFill>
            </a:endParaRPr>
          </a:p>
        </p:txBody>
      </p:sp>
      <p:sp>
        <p:nvSpPr>
          <p:cNvPr id="20" name="Oval 19"/>
          <p:cNvSpPr/>
          <p:nvPr/>
        </p:nvSpPr>
        <p:spPr>
          <a:xfrm>
            <a:off x="3831317" y="2029802"/>
            <a:ext cx="1520187" cy="1493537"/>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Code</a:t>
            </a:r>
            <a:endParaRPr lang="en-US" sz="2000" b="1" dirty="0">
              <a:solidFill>
                <a:schemeClr val="tx1"/>
              </a:solidFill>
            </a:endParaRPr>
          </a:p>
        </p:txBody>
      </p:sp>
      <p:sp>
        <p:nvSpPr>
          <p:cNvPr id="21" name="Oval 20"/>
          <p:cNvSpPr/>
          <p:nvPr/>
        </p:nvSpPr>
        <p:spPr>
          <a:xfrm>
            <a:off x="5544462" y="2029802"/>
            <a:ext cx="2335349" cy="1493537"/>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presentation</a:t>
            </a:r>
            <a:endParaRPr lang="en-US" sz="1800" b="1" dirty="0">
              <a:solidFill>
                <a:schemeClr val="tx1"/>
              </a:solidFill>
            </a:endParaRPr>
          </a:p>
        </p:txBody>
      </p:sp>
      <p:cxnSp>
        <p:nvCxnSpPr>
          <p:cNvPr id="4" name="Straight Arrow Connector 3"/>
          <p:cNvCxnSpPr>
            <a:stCxn id="18" idx="4"/>
          </p:cNvCxnSpPr>
          <p:nvPr/>
        </p:nvCxnSpPr>
        <p:spPr>
          <a:xfrm flipH="1">
            <a:off x="1199513" y="3523344"/>
            <a:ext cx="1" cy="8164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878264" y="3489339"/>
            <a:ext cx="1" cy="8164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91410" y="3487524"/>
            <a:ext cx="1" cy="8164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712135" y="3487524"/>
            <a:ext cx="1" cy="8164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9262752" y="3487523"/>
            <a:ext cx="1" cy="8164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99120" y="4339773"/>
            <a:ext cx="1200785" cy="113211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35</a:t>
            </a:r>
          </a:p>
          <a:p>
            <a:pPr algn="ctr"/>
            <a:r>
              <a:rPr lang="en-US" sz="2000" b="1" dirty="0" smtClean="0">
                <a:solidFill>
                  <a:schemeClr val="tx1"/>
                </a:solidFill>
              </a:rPr>
              <a:t>point</a:t>
            </a:r>
            <a:endParaRPr lang="en-US" sz="2000" b="1" dirty="0">
              <a:solidFill>
                <a:schemeClr val="tx1"/>
              </a:solidFill>
            </a:endParaRPr>
          </a:p>
        </p:txBody>
      </p:sp>
      <p:sp>
        <p:nvSpPr>
          <p:cNvPr id="28" name="Oval 27"/>
          <p:cNvSpPr/>
          <p:nvPr/>
        </p:nvSpPr>
        <p:spPr>
          <a:xfrm>
            <a:off x="2241537" y="4339773"/>
            <a:ext cx="1200785" cy="113211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10</a:t>
            </a:r>
          </a:p>
          <a:p>
            <a:pPr algn="ctr"/>
            <a:r>
              <a:rPr lang="en-US" sz="2000" b="1" dirty="0" smtClean="0">
                <a:solidFill>
                  <a:schemeClr val="tx1"/>
                </a:solidFill>
              </a:rPr>
              <a:t>point</a:t>
            </a:r>
            <a:endParaRPr lang="en-US" sz="2000" b="1" dirty="0">
              <a:solidFill>
                <a:schemeClr val="tx1"/>
              </a:solidFill>
            </a:endParaRPr>
          </a:p>
        </p:txBody>
      </p:sp>
      <p:sp>
        <p:nvSpPr>
          <p:cNvPr id="29" name="Oval 28"/>
          <p:cNvSpPr/>
          <p:nvPr/>
        </p:nvSpPr>
        <p:spPr>
          <a:xfrm>
            <a:off x="3991017" y="4339773"/>
            <a:ext cx="1200785" cy="113211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10</a:t>
            </a:r>
          </a:p>
          <a:p>
            <a:pPr algn="ctr"/>
            <a:r>
              <a:rPr lang="en-US" sz="2000" b="1" dirty="0" smtClean="0">
                <a:solidFill>
                  <a:schemeClr val="tx1"/>
                </a:solidFill>
              </a:rPr>
              <a:t>point</a:t>
            </a:r>
            <a:endParaRPr lang="en-US" sz="2000" b="1" dirty="0">
              <a:solidFill>
                <a:schemeClr val="tx1"/>
              </a:solidFill>
            </a:endParaRPr>
          </a:p>
        </p:txBody>
      </p:sp>
      <p:sp>
        <p:nvSpPr>
          <p:cNvPr id="30" name="Oval 29"/>
          <p:cNvSpPr/>
          <p:nvPr/>
        </p:nvSpPr>
        <p:spPr>
          <a:xfrm>
            <a:off x="6114971" y="4339773"/>
            <a:ext cx="1200785" cy="113211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35</a:t>
            </a:r>
          </a:p>
          <a:p>
            <a:pPr algn="ctr"/>
            <a:r>
              <a:rPr lang="en-US" sz="2000" b="1" dirty="0" smtClean="0">
                <a:solidFill>
                  <a:schemeClr val="tx1"/>
                </a:solidFill>
              </a:rPr>
              <a:t>point</a:t>
            </a:r>
            <a:endParaRPr lang="en-US" sz="2000" b="1" dirty="0">
              <a:solidFill>
                <a:schemeClr val="tx1"/>
              </a:solidFill>
            </a:endParaRPr>
          </a:p>
        </p:txBody>
      </p:sp>
      <p:sp>
        <p:nvSpPr>
          <p:cNvPr id="31" name="Oval 30"/>
          <p:cNvSpPr/>
          <p:nvPr/>
        </p:nvSpPr>
        <p:spPr>
          <a:xfrm>
            <a:off x="8703408" y="4339773"/>
            <a:ext cx="1200785" cy="113211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10</a:t>
            </a:r>
          </a:p>
          <a:p>
            <a:pPr algn="ctr"/>
            <a:r>
              <a:rPr lang="en-US" sz="2000" b="1" dirty="0" smtClean="0">
                <a:solidFill>
                  <a:schemeClr val="tx1"/>
                </a:solidFill>
              </a:rPr>
              <a:t>point</a:t>
            </a:r>
            <a:endParaRPr lang="en-US" sz="2000" b="1" dirty="0">
              <a:solidFill>
                <a:schemeClr val="tx1"/>
              </a:solidFill>
            </a:endParaRPr>
          </a:p>
        </p:txBody>
      </p:sp>
    </p:spTree>
    <p:extLst>
      <p:ext uri="{BB962C8B-B14F-4D97-AF65-F5344CB8AC3E}">
        <p14:creationId xmlns:p14="http://schemas.microsoft.com/office/powerpoint/2010/main" val="355171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9"/>
          <p:cNvPicPr preferRelativeResize="0"/>
          <p:nvPr/>
        </p:nvPicPr>
        <p:blipFill rotWithShape="1">
          <a:blip r:embed="rId3">
            <a:alphaModFix/>
          </a:blip>
          <a:srcRect/>
          <a:stretch/>
        </p:blipFill>
        <p:spPr>
          <a:xfrm>
            <a:off x="7583984" y="-17508"/>
            <a:ext cx="4762500" cy="6858000"/>
          </a:xfrm>
          <a:prstGeom prst="rect">
            <a:avLst/>
          </a:prstGeom>
          <a:noFill/>
          <a:ln>
            <a:noFill/>
          </a:ln>
        </p:spPr>
      </p:pic>
      <p:sp>
        <p:nvSpPr>
          <p:cNvPr id="182" name="Google Shape;182;p9"/>
          <p:cNvSpPr/>
          <p:nvPr/>
        </p:nvSpPr>
        <p:spPr>
          <a:xfrm>
            <a:off x="2604934" y="2464987"/>
            <a:ext cx="2634235" cy="830956"/>
          </a:xfrm>
          <a:prstGeom prst="rect">
            <a:avLst/>
          </a:prstGeom>
          <a:noFill/>
          <a:ln>
            <a:noFill/>
          </a:ln>
        </p:spPr>
        <p:txBody>
          <a:bodyPr spcFirstLastPara="1" wrap="square" lIns="91425" tIns="45700" rIns="91425" bIns="45700" anchor="t" anchorCtr="0">
            <a:spAutoFit/>
          </a:bodyPr>
          <a:lstStyle/>
          <a:p>
            <a:pPr algn="ctr"/>
            <a:r>
              <a:rPr lang="en-US" sz="4800" b="1" dirty="0">
                <a:solidFill>
                  <a:schemeClr val="tx1"/>
                </a:solidFill>
              </a:rPr>
              <a:t>Stage 3</a:t>
            </a:r>
            <a:endParaRPr lang="en-US" sz="4800" b="1" dirty="0">
              <a:solidFill>
                <a:schemeClr val="tx1"/>
              </a:solidFill>
            </a:endParaRPr>
          </a:p>
        </p:txBody>
      </p:sp>
      <p:sp>
        <p:nvSpPr>
          <p:cNvPr id="11" name="Google Shape;183;p9">
            <a:extLst>
              <a:ext uri="{FF2B5EF4-FFF2-40B4-BE49-F238E27FC236}">
                <a16:creationId xmlns="" xmlns:a16="http://schemas.microsoft.com/office/drawing/2014/main" id="{B80421A9-196A-5F3D-B156-E5C43D29C275}"/>
              </a:ext>
            </a:extLst>
          </p:cNvPr>
          <p:cNvSpPr/>
          <p:nvPr/>
        </p:nvSpPr>
        <p:spPr>
          <a:xfrm>
            <a:off x="260119" y="3542121"/>
            <a:ext cx="7323863" cy="1015622"/>
          </a:xfrm>
          <a:prstGeom prst="rect">
            <a:avLst/>
          </a:prstGeom>
          <a:noFill/>
          <a:ln>
            <a:noFill/>
          </a:ln>
        </p:spPr>
        <p:txBody>
          <a:bodyPr spcFirstLastPara="1" wrap="square" lIns="91425" tIns="45700" rIns="91425" bIns="45700" anchor="t" anchorCtr="0">
            <a:spAutoFit/>
          </a:bodyPr>
          <a:lstStyle/>
          <a:p>
            <a:pPr lvl="0" algn="ctr"/>
            <a:r>
              <a:rPr lang="en-US" sz="6000" dirty="0" smtClean="0">
                <a:ea typeface="+mn-ea"/>
                <a:cs typeface="+mn-cs"/>
              </a:rPr>
              <a:t>Certificate</a:t>
            </a:r>
            <a:endParaRPr lang="en-US" sz="6000" dirty="0">
              <a:ea typeface="+mn-ea"/>
              <a:cs typeface="+mn-cs"/>
            </a:endParaRPr>
          </a:p>
        </p:txBody>
      </p:sp>
      <p:pic>
        <p:nvPicPr>
          <p:cNvPr id="5" name="Picture 4">
            <a:extLst>
              <a:ext uri="{FF2B5EF4-FFF2-40B4-BE49-F238E27FC236}">
                <a16:creationId xmlns="" xmlns:a16="http://schemas.microsoft.com/office/drawing/2014/main" id="{273A0C3A-BF0E-99D5-72B9-7CB2E3CCACD5}"/>
              </a:ext>
            </a:extLst>
          </p:cNvPr>
          <p:cNvPicPr>
            <a:picLocks noChangeAspect="1"/>
          </p:cNvPicPr>
          <p:nvPr/>
        </p:nvPicPr>
        <p:blipFill>
          <a:blip r:embed="rId4"/>
          <a:stretch>
            <a:fillRect/>
          </a:stretch>
        </p:blipFill>
        <p:spPr>
          <a:xfrm>
            <a:off x="8342933" y="2464987"/>
            <a:ext cx="2277556" cy="2685543"/>
          </a:xfrm>
          <a:prstGeom prst="rect">
            <a:avLst/>
          </a:prstGeom>
        </p:spPr>
      </p:pic>
    </p:spTree>
    <p:extLst>
      <p:ext uri="{BB962C8B-B14F-4D97-AF65-F5344CB8AC3E}">
        <p14:creationId xmlns:p14="http://schemas.microsoft.com/office/powerpoint/2010/main" val="3449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699804" y="465097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995893" y="483882"/>
            <a:ext cx="6987096" cy="923289"/>
          </a:xfrm>
          <a:prstGeom prst="rect">
            <a:avLst/>
          </a:prstGeom>
          <a:noFill/>
          <a:ln>
            <a:noFill/>
          </a:ln>
        </p:spPr>
        <p:txBody>
          <a:bodyPr spcFirstLastPara="1" wrap="square" lIns="91425" tIns="45700" rIns="91425" bIns="45700" anchor="t" anchorCtr="0">
            <a:spAutoFit/>
          </a:bodyPr>
          <a:lstStyle/>
          <a:p>
            <a:pPr lvl="0" algn="ctr" defTabSz="952500"/>
            <a:r>
              <a:rPr lang="en-US" sz="5400" dirty="0" smtClean="0">
                <a:solidFill>
                  <a:schemeClr val="dk1"/>
                </a:solidFill>
              </a:rPr>
              <a:t>Certificate</a:t>
            </a:r>
            <a:endParaRPr lang="en-US" sz="5400" dirty="0">
              <a:solidFill>
                <a:schemeClr val="dk1"/>
              </a:solidFill>
            </a:endParaRPr>
          </a:p>
        </p:txBody>
      </p:sp>
      <p:sp>
        <p:nvSpPr>
          <p:cNvPr id="22" name="Google Shape;145;p7"/>
          <p:cNvSpPr txBox="1"/>
          <p:nvPr/>
        </p:nvSpPr>
        <p:spPr>
          <a:xfrm>
            <a:off x="1423492" y="1905526"/>
            <a:ext cx="8515619" cy="3046948"/>
          </a:xfrm>
          <a:prstGeom prst="rect">
            <a:avLst/>
          </a:prstGeom>
          <a:noFill/>
          <a:ln>
            <a:noFill/>
          </a:ln>
        </p:spPr>
        <p:txBody>
          <a:bodyPr spcFirstLastPara="1" wrap="square" lIns="91425" tIns="45700" rIns="91425" bIns="45700" anchor="t" anchorCtr="0">
            <a:spAutoFit/>
          </a:bodyPr>
          <a:lstStyle/>
          <a:p>
            <a:pPr marL="342900" indent="-342900">
              <a:lnSpc>
                <a:spcPct val="150000"/>
              </a:lnSpc>
              <a:buFont typeface="Arial" panose="020B0604020202020204" pitchFamily="34" charset="0"/>
              <a:buChar char="•"/>
            </a:pPr>
            <a:r>
              <a:rPr lang="en-US" sz="1600" dirty="0" smtClean="0"/>
              <a:t>The </a:t>
            </a:r>
            <a:r>
              <a:rPr lang="en-US" sz="1600" dirty="0"/>
              <a:t>certifying authority for the accomplishment of the project is Google Developer Student Club.</a:t>
            </a:r>
          </a:p>
          <a:p>
            <a:pPr marL="342900" indent="-342900">
              <a:lnSpc>
                <a:spcPct val="150000"/>
              </a:lnSpc>
              <a:buFont typeface="Arial" panose="020B0604020202020204" pitchFamily="34" charset="0"/>
              <a:buChar char="•"/>
            </a:pPr>
            <a:r>
              <a:rPr lang="en-US" sz="1600" dirty="0"/>
              <a:t>A certificate of accomplishment will be issued if the score achieved is greater than or equal to 60%.</a:t>
            </a:r>
          </a:p>
          <a:p>
            <a:pPr marL="342900" indent="-342900">
              <a:lnSpc>
                <a:spcPct val="150000"/>
              </a:lnSpc>
              <a:buFont typeface="Arial" panose="020B0604020202020204" pitchFamily="34" charset="0"/>
              <a:buChar char="•"/>
            </a:pPr>
            <a:r>
              <a:rPr lang="en-US" sz="1600" dirty="0"/>
              <a:t>The certificate will include the name of the diploma, the name of the recipient, and their score.</a:t>
            </a:r>
          </a:p>
          <a:p>
            <a:pPr marL="342900" indent="-342900">
              <a:lnSpc>
                <a:spcPct val="150000"/>
              </a:lnSpc>
              <a:buFont typeface="Arial" panose="020B0604020202020204" pitchFamily="34" charset="0"/>
              <a:buChar char="•"/>
            </a:pPr>
            <a:r>
              <a:rPr lang="en-US" sz="1600" dirty="0"/>
              <a:t>The certificate serves as recognition of the recipient's achievements.</a:t>
            </a:r>
          </a:p>
          <a:p>
            <a:pPr marL="342900" indent="-342900">
              <a:lnSpc>
                <a:spcPct val="150000"/>
              </a:lnSpc>
              <a:buFont typeface="Arial" panose="020B0604020202020204" pitchFamily="34" charset="0"/>
              <a:buChar char="•"/>
            </a:pPr>
            <a:r>
              <a:rPr lang="en-US" sz="1600" dirty="0"/>
              <a:t>The certificate is a testament to the effort and dedication invested in the project</a:t>
            </a:r>
            <a:r>
              <a:rPr lang="en-US" sz="1600" dirty="0" smtClean="0"/>
              <a:t>.</a:t>
            </a:r>
            <a:endParaRPr lang="en-US" sz="1600" dirty="0"/>
          </a:p>
        </p:txBody>
      </p:sp>
    </p:spTree>
    <p:extLst>
      <p:ext uri="{BB962C8B-B14F-4D97-AF65-F5344CB8AC3E}">
        <p14:creationId xmlns:p14="http://schemas.microsoft.com/office/powerpoint/2010/main" val="34483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83" name="Google Shape;283;p20"/>
          <p:cNvPicPr preferRelativeResize="0">
            <a:picLocks noGrp="1"/>
          </p:cNvPicPr>
          <p:nvPr>
            <p:ph type="body" idx="4294967295"/>
          </p:nvPr>
        </p:nvPicPr>
        <p:blipFill rotWithShape="1">
          <a:blip r:embed="rId3">
            <a:alphaModFix/>
          </a:blip>
          <a:srcRect/>
          <a:stretch/>
        </p:blipFill>
        <p:spPr>
          <a:xfrm>
            <a:off x="0" y="0"/>
            <a:ext cx="12207493" cy="6858000"/>
          </a:xfrm>
          <a:prstGeom prst="rect">
            <a:avLst/>
          </a:prstGeom>
          <a:noFill/>
          <a:ln>
            <a:noFill/>
          </a:ln>
        </p:spPr>
      </p:pic>
      <p:pic>
        <p:nvPicPr>
          <p:cNvPr id="284" name="Google Shape;284;p20"/>
          <p:cNvPicPr preferRelativeResize="0"/>
          <p:nvPr/>
        </p:nvPicPr>
        <p:blipFill rotWithShape="1">
          <a:blip r:embed="rId4">
            <a:alphaModFix/>
          </a:blip>
          <a:srcRect/>
          <a:stretch/>
        </p:blipFill>
        <p:spPr>
          <a:xfrm>
            <a:off x="2282359" y="1690687"/>
            <a:ext cx="2518241" cy="2518241"/>
          </a:xfrm>
          <a:prstGeom prst="rect">
            <a:avLst/>
          </a:prstGeom>
          <a:noFill/>
          <a:ln>
            <a:noFill/>
          </a:ln>
        </p:spPr>
      </p:pic>
      <p:sp>
        <p:nvSpPr>
          <p:cNvPr id="286" name="Google Shape;286;p20"/>
          <p:cNvSpPr txBox="1"/>
          <p:nvPr/>
        </p:nvSpPr>
        <p:spPr>
          <a:xfrm>
            <a:off x="2848662" y="2254009"/>
            <a:ext cx="9509185" cy="20928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0">
                <a:solidFill>
                  <a:schemeClr val="lt1"/>
                </a:solidFill>
                <a:latin typeface="Arial"/>
                <a:ea typeface="Arial"/>
                <a:cs typeface="Arial"/>
                <a:sym typeface="Arial"/>
              </a:rPr>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5"/>
          <p:cNvPicPr preferRelativeResize="0">
            <a:picLocks noGrp="1"/>
          </p:cNvPicPr>
          <p:nvPr>
            <p:ph type="body" idx="4294967295"/>
          </p:nvPr>
        </p:nvPicPr>
        <p:blipFill rotWithShape="1">
          <a:blip r:embed="rId3">
            <a:alphaModFix/>
          </a:blip>
          <a:srcRect/>
          <a:stretch/>
        </p:blipFill>
        <p:spPr>
          <a:xfrm>
            <a:off x="0" y="4282479"/>
            <a:ext cx="12192000" cy="2946400"/>
          </a:xfrm>
          <a:prstGeom prst="rect">
            <a:avLst/>
          </a:prstGeom>
          <a:noFill/>
          <a:ln>
            <a:noFill/>
          </a:ln>
        </p:spPr>
      </p:pic>
      <p:pic>
        <p:nvPicPr>
          <p:cNvPr id="121" name="Google Shape;121;p5"/>
          <p:cNvPicPr preferRelativeResize="0"/>
          <p:nvPr/>
        </p:nvPicPr>
        <p:blipFill rotWithShape="1">
          <a:blip r:embed="rId4">
            <a:alphaModFix/>
          </a:blip>
          <a:srcRect/>
          <a:stretch/>
        </p:blipFill>
        <p:spPr>
          <a:xfrm>
            <a:off x="-382336" y="640621"/>
            <a:ext cx="3110454" cy="3279000"/>
          </a:xfrm>
          <a:prstGeom prst="rect">
            <a:avLst/>
          </a:prstGeom>
          <a:noFill/>
          <a:ln>
            <a:noFill/>
          </a:ln>
        </p:spPr>
      </p:pic>
      <p:pic>
        <p:nvPicPr>
          <p:cNvPr id="123" name="Google Shape;123;p5"/>
          <p:cNvPicPr preferRelativeResize="0"/>
          <p:nvPr/>
        </p:nvPicPr>
        <p:blipFill rotWithShape="1">
          <a:blip r:embed="rId5">
            <a:alphaModFix/>
          </a:blip>
          <a:srcRect/>
          <a:stretch/>
        </p:blipFill>
        <p:spPr>
          <a:xfrm>
            <a:off x="10212269" y="1854206"/>
            <a:ext cx="658932" cy="1442630"/>
          </a:xfrm>
          <a:prstGeom prst="rect">
            <a:avLst/>
          </a:prstGeom>
          <a:noFill/>
          <a:ln>
            <a:noFill/>
          </a:ln>
        </p:spPr>
      </p:pic>
      <p:sp>
        <p:nvSpPr>
          <p:cNvPr id="124" name="Google Shape;124;p5"/>
          <p:cNvSpPr txBox="1"/>
          <p:nvPr/>
        </p:nvSpPr>
        <p:spPr>
          <a:xfrm>
            <a:off x="949230" y="1215076"/>
            <a:ext cx="7652100"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800" dirty="0" smtClean="0">
                <a:solidFill>
                  <a:schemeClr val="dk1"/>
                </a:solidFill>
                <a:latin typeface="Arial"/>
                <a:ea typeface="Arial"/>
                <a:cs typeface="Arial"/>
                <a:sym typeface="Arial"/>
              </a:rPr>
              <a:t>What is next ?</a:t>
            </a:r>
            <a:endParaRPr sz="8800" dirty="0">
              <a:solidFill>
                <a:schemeClr val="dk1"/>
              </a:solidFill>
              <a:latin typeface="Arial"/>
              <a:ea typeface="Arial"/>
              <a:cs typeface="Arial"/>
              <a:sym typeface="Arial"/>
            </a:endParaRPr>
          </a:p>
        </p:txBody>
      </p:sp>
      <p:pic>
        <p:nvPicPr>
          <p:cNvPr id="3" name="Picture 2">
            <a:extLst>
              <a:ext uri="{FF2B5EF4-FFF2-40B4-BE49-F238E27FC236}">
                <a16:creationId xmlns="" xmlns:a16="http://schemas.microsoft.com/office/drawing/2014/main" id="{FDC59168-46AC-0CA0-4FF7-C6792BC74CA4}"/>
              </a:ext>
            </a:extLst>
          </p:cNvPr>
          <p:cNvPicPr>
            <a:picLocks noChangeAspect="1"/>
          </p:cNvPicPr>
          <p:nvPr/>
        </p:nvPicPr>
        <p:blipFill>
          <a:blip r:embed="rId6"/>
          <a:stretch>
            <a:fillRect/>
          </a:stretch>
        </p:blipFill>
        <p:spPr>
          <a:xfrm>
            <a:off x="6781547" y="473909"/>
            <a:ext cx="2491274" cy="382433"/>
          </a:xfrm>
          <a:prstGeom prst="rect">
            <a:avLst/>
          </a:prstGeom>
        </p:spPr>
      </p:pic>
      <p:pic>
        <p:nvPicPr>
          <p:cNvPr id="7" name="Picture 6">
            <a:extLst>
              <a:ext uri="{FF2B5EF4-FFF2-40B4-BE49-F238E27FC236}">
                <a16:creationId xmlns="" xmlns:a16="http://schemas.microsoft.com/office/drawing/2014/main" id="{013EF9CA-6BEA-603E-612C-50AE6883107E}"/>
              </a:ext>
            </a:extLst>
          </p:cNvPr>
          <p:cNvPicPr>
            <a:picLocks noChangeAspect="1"/>
          </p:cNvPicPr>
          <p:nvPr/>
        </p:nvPicPr>
        <p:blipFill rotWithShape="1">
          <a:blip r:embed="rId7"/>
          <a:srcRect t="9341" b="10052"/>
          <a:stretch/>
        </p:blipFill>
        <p:spPr>
          <a:xfrm flipH="1">
            <a:off x="8303488" y="1950334"/>
            <a:ext cx="2737483" cy="45399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500"/>
                                        <p:tgtEl>
                                          <p:spTgt spid="124"/>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3"/>
          <p:cNvPicPr preferRelativeResize="0"/>
          <p:nvPr/>
        </p:nvPicPr>
        <p:blipFill rotWithShape="1">
          <a:blip r:embed="rId3">
            <a:alphaModFix/>
          </a:blip>
          <a:srcRect/>
          <a:stretch/>
        </p:blipFill>
        <p:spPr>
          <a:xfrm>
            <a:off x="-477009" y="1253630"/>
            <a:ext cx="13146017" cy="5834580"/>
          </a:xfrm>
          <a:prstGeom prst="rect">
            <a:avLst/>
          </a:prstGeom>
          <a:noFill/>
          <a:ln>
            <a:noFill/>
          </a:ln>
        </p:spPr>
      </p:pic>
      <p:pic>
        <p:nvPicPr>
          <p:cNvPr id="100" name="Google Shape;100;p3"/>
          <p:cNvPicPr preferRelativeResize="0"/>
          <p:nvPr/>
        </p:nvPicPr>
        <p:blipFill rotWithShape="1">
          <a:blip r:embed="rId4">
            <a:alphaModFix/>
          </a:blip>
          <a:srcRect/>
          <a:stretch/>
        </p:blipFill>
        <p:spPr>
          <a:xfrm>
            <a:off x="465221" y="2106257"/>
            <a:ext cx="11181347" cy="4475017"/>
          </a:xfrm>
          <a:prstGeom prst="rect">
            <a:avLst/>
          </a:prstGeom>
          <a:noFill/>
          <a:ln>
            <a:noFill/>
          </a:ln>
        </p:spPr>
      </p:pic>
      <p:sp>
        <p:nvSpPr>
          <p:cNvPr id="102" name="Google Shape;102;p3"/>
          <p:cNvSpPr txBox="1"/>
          <p:nvPr/>
        </p:nvSpPr>
        <p:spPr>
          <a:xfrm>
            <a:off x="882161" y="4009203"/>
            <a:ext cx="6725057"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600" dirty="0" smtClean="0">
                <a:solidFill>
                  <a:schemeClr val="lt1"/>
                </a:solidFill>
                <a:latin typeface="Arial"/>
                <a:ea typeface="Arial"/>
                <a:cs typeface="Arial"/>
                <a:sym typeface="Arial"/>
              </a:rPr>
              <a:t>Competition</a:t>
            </a:r>
            <a:endParaRPr sz="9600" dirty="0">
              <a:solidFill>
                <a:schemeClr val="lt1"/>
              </a:solidFill>
              <a:latin typeface="Arial"/>
              <a:ea typeface="Arial"/>
              <a:cs typeface="Arial"/>
              <a:sym typeface="Aria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4158" y="2258657"/>
            <a:ext cx="3501092" cy="35010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p:tgtEl>
                                          <p:spTgt spid="100"/>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additive="base">
                                        <p:cTn id="11" dur="500"/>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641540" y="4301935"/>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338863" y="530049"/>
            <a:ext cx="9033300" cy="830956"/>
          </a:xfrm>
          <a:prstGeom prst="rect">
            <a:avLst/>
          </a:prstGeom>
          <a:noFill/>
          <a:ln>
            <a:noFill/>
          </a:ln>
        </p:spPr>
        <p:txBody>
          <a:bodyPr spcFirstLastPara="1" wrap="square" lIns="91425" tIns="45700" rIns="91425" bIns="45700" anchor="t" anchorCtr="0">
            <a:spAutoFit/>
          </a:bodyPr>
          <a:lstStyle/>
          <a:p>
            <a:pPr marL="0" marR="0" lvl="0" indent="0" algn="ctr" defTabSz="952500" rtl="0">
              <a:spcBef>
                <a:spcPts val="0"/>
              </a:spcBef>
              <a:spcAft>
                <a:spcPts val="0"/>
              </a:spcAft>
              <a:buNone/>
            </a:pPr>
            <a:r>
              <a:rPr lang="en-US" sz="4800" dirty="0" smtClean="0">
                <a:solidFill>
                  <a:schemeClr val="dk1"/>
                </a:solidFill>
              </a:rPr>
              <a:t>Google developer student club</a:t>
            </a:r>
            <a:endParaRPr sz="4800" dirty="0">
              <a:solidFill>
                <a:schemeClr val="dk1"/>
              </a:solidFill>
              <a:sym typeface="Arial"/>
            </a:endParaRPr>
          </a:p>
        </p:txBody>
      </p:sp>
      <p:sp>
        <p:nvSpPr>
          <p:cNvPr id="2" name="Rectangle 1">
            <a:extLst>
              <a:ext uri="{FF2B5EF4-FFF2-40B4-BE49-F238E27FC236}">
                <a16:creationId xmlns="" xmlns:a16="http://schemas.microsoft.com/office/drawing/2014/main" id="{F2D4E934-6A27-E59C-244C-446EEBF1C279}"/>
              </a:ext>
            </a:extLst>
          </p:cNvPr>
          <p:cNvSpPr/>
          <p:nvPr/>
        </p:nvSpPr>
        <p:spPr>
          <a:xfrm>
            <a:off x="645724" y="1648122"/>
            <a:ext cx="10071154" cy="17251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Google Developer Student </a:t>
            </a:r>
            <a:r>
              <a:rPr lang="en-US" sz="1800" dirty="0" smtClean="0"/>
              <a:t>Club(GDSC) </a:t>
            </a:r>
            <a:r>
              <a:rPr lang="en-US" sz="1800" dirty="0"/>
              <a:t>is a program supported by Google that aims to </a:t>
            </a:r>
            <a:r>
              <a:rPr lang="en-US" sz="1800" dirty="0" smtClean="0"/>
              <a:t>empower students </a:t>
            </a:r>
            <a:r>
              <a:rPr lang="en-US" sz="1800" dirty="0"/>
              <a:t>with knowledge and resources in the field of technology. </a:t>
            </a:r>
            <a:endParaRPr lang="en-US" sz="1800" dirty="0" smtClean="0"/>
          </a:p>
          <a:p>
            <a:pPr algn="ctr"/>
            <a:endParaRPr lang="en-US" sz="1800" dirty="0" smtClean="0"/>
          </a:p>
          <a:p>
            <a:pPr algn="ctr"/>
            <a:r>
              <a:rPr lang="en-US" sz="1800" dirty="0" smtClean="0"/>
              <a:t>Through </a:t>
            </a:r>
            <a:r>
              <a:rPr lang="en-US" sz="1800" dirty="0"/>
              <a:t>the program, students can access workshops, training, and other events related to various Google technologies</a:t>
            </a:r>
            <a:endParaRPr lang="en-US" sz="1800"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6255" y="3385133"/>
            <a:ext cx="3980232" cy="2985174"/>
          </a:xfrm>
          <a:prstGeom prst="rect">
            <a:avLst/>
          </a:prstGeom>
        </p:spPr>
      </p:pic>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20000" t="27241" r="19444" b="18315"/>
          <a:stretch/>
        </p:blipFill>
        <p:spPr>
          <a:xfrm>
            <a:off x="6362700" y="3803177"/>
            <a:ext cx="2698750" cy="2426399"/>
          </a:xfrm>
          <a:prstGeom prst="rect">
            <a:avLst/>
          </a:prstGeom>
        </p:spPr>
      </p:pic>
    </p:spTree>
    <p:extLst>
      <p:ext uri="{BB962C8B-B14F-4D97-AF65-F5344CB8AC3E}">
        <p14:creationId xmlns:p14="http://schemas.microsoft.com/office/powerpoint/2010/main" val="34252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641540" y="4301935"/>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376963" y="432285"/>
            <a:ext cx="8995200" cy="1015622"/>
          </a:xfrm>
          <a:prstGeom prst="rect">
            <a:avLst/>
          </a:prstGeom>
          <a:noFill/>
          <a:ln>
            <a:noFill/>
          </a:ln>
        </p:spPr>
        <p:txBody>
          <a:bodyPr spcFirstLastPara="1" wrap="square" lIns="91425" tIns="45700" rIns="91425" bIns="45700" anchor="t" anchorCtr="0">
            <a:spAutoFit/>
          </a:bodyPr>
          <a:lstStyle/>
          <a:p>
            <a:pPr marL="0" marR="0" lvl="0" indent="0" algn="ctr" defTabSz="952500" rtl="0">
              <a:spcBef>
                <a:spcPts val="0"/>
              </a:spcBef>
              <a:spcAft>
                <a:spcPts val="0"/>
              </a:spcAft>
              <a:buNone/>
            </a:pPr>
            <a:r>
              <a:rPr lang="en-US" sz="6000" dirty="0" smtClean="0">
                <a:solidFill>
                  <a:schemeClr val="dk1"/>
                </a:solidFill>
              </a:rPr>
              <a:t>Competition stages</a:t>
            </a:r>
            <a:endParaRPr sz="6000" dirty="0">
              <a:solidFill>
                <a:schemeClr val="dk1"/>
              </a:solidFill>
              <a:sym typeface="Arial"/>
            </a:endParaRPr>
          </a:p>
        </p:txBody>
      </p:sp>
      <p:sp>
        <p:nvSpPr>
          <p:cNvPr id="6" name="Oval 5"/>
          <p:cNvSpPr/>
          <p:nvPr/>
        </p:nvSpPr>
        <p:spPr>
          <a:xfrm>
            <a:off x="1146466" y="2846234"/>
            <a:ext cx="1771650" cy="182880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Stage 1</a:t>
            </a:r>
            <a:endParaRPr lang="en-US" sz="2000" b="1" dirty="0">
              <a:solidFill>
                <a:schemeClr val="tx1"/>
              </a:solidFill>
            </a:endParaRPr>
          </a:p>
        </p:txBody>
      </p:sp>
      <p:sp>
        <p:nvSpPr>
          <p:cNvPr id="14" name="Oval 13"/>
          <p:cNvSpPr/>
          <p:nvPr/>
        </p:nvSpPr>
        <p:spPr>
          <a:xfrm>
            <a:off x="4457869" y="2846234"/>
            <a:ext cx="1771650" cy="182880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69890" y="2846234"/>
            <a:ext cx="1771650" cy="182880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95306" y="3560579"/>
            <a:ext cx="1096775" cy="400110"/>
          </a:xfrm>
          <a:prstGeom prst="rect">
            <a:avLst/>
          </a:prstGeom>
        </p:spPr>
        <p:txBody>
          <a:bodyPr wrap="none">
            <a:spAutoFit/>
          </a:bodyPr>
          <a:lstStyle/>
          <a:p>
            <a:pPr lvl="0" algn="ctr"/>
            <a:r>
              <a:rPr lang="en-US" sz="2000" b="1" dirty="0"/>
              <a:t>Stage </a:t>
            </a:r>
            <a:r>
              <a:rPr lang="en-US" sz="2000" b="1" dirty="0" smtClean="0"/>
              <a:t>2</a:t>
            </a:r>
            <a:endParaRPr lang="en-US" sz="2000" b="1" dirty="0"/>
          </a:p>
        </p:txBody>
      </p:sp>
      <p:sp>
        <p:nvSpPr>
          <p:cNvPr id="10" name="Rectangle 9"/>
          <p:cNvSpPr/>
          <p:nvPr/>
        </p:nvSpPr>
        <p:spPr>
          <a:xfrm>
            <a:off x="8207327" y="3551084"/>
            <a:ext cx="1096775" cy="400110"/>
          </a:xfrm>
          <a:prstGeom prst="rect">
            <a:avLst/>
          </a:prstGeom>
        </p:spPr>
        <p:txBody>
          <a:bodyPr wrap="none">
            <a:spAutoFit/>
          </a:bodyPr>
          <a:lstStyle/>
          <a:p>
            <a:pPr lvl="0" algn="ctr"/>
            <a:r>
              <a:rPr lang="en-US" sz="2000" b="1" dirty="0"/>
              <a:t>Stage </a:t>
            </a:r>
            <a:r>
              <a:rPr lang="en-US" sz="2000" b="1" dirty="0" smtClean="0"/>
              <a:t>3</a:t>
            </a:r>
            <a:endParaRPr lang="en-US" sz="2000" b="1" dirty="0"/>
          </a:p>
        </p:txBody>
      </p:sp>
    </p:spTree>
    <p:extLst>
      <p:ext uri="{BB962C8B-B14F-4D97-AF65-F5344CB8AC3E}">
        <p14:creationId xmlns:p14="http://schemas.microsoft.com/office/powerpoint/2010/main" val="307723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9"/>
          <p:cNvPicPr preferRelativeResize="0"/>
          <p:nvPr/>
        </p:nvPicPr>
        <p:blipFill rotWithShape="1">
          <a:blip r:embed="rId3">
            <a:alphaModFix/>
          </a:blip>
          <a:srcRect/>
          <a:stretch/>
        </p:blipFill>
        <p:spPr>
          <a:xfrm>
            <a:off x="7583984" y="-17508"/>
            <a:ext cx="4762500" cy="6858000"/>
          </a:xfrm>
          <a:prstGeom prst="rect">
            <a:avLst/>
          </a:prstGeom>
          <a:noFill/>
          <a:ln>
            <a:noFill/>
          </a:ln>
        </p:spPr>
      </p:pic>
      <p:sp>
        <p:nvSpPr>
          <p:cNvPr id="182" name="Google Shape;182;p9"/>
          <p:cNvSpPr/>
          <p:nvPr/>
        </p:nvSpPr>
        <p:spPr>
          <a:xfrm>
            <a:off x="2604934" y="2464987"/>
            <a:ext cx="2634235" cy="830956"/>
          </a:xfrm>
          <a:prstGeom prst="rect">
            <a:avLst/>
          </a:prstGeom>
          <a:noFill/>
          <a:ln>
            <a:noFill/>
          </a:ln>
        </p:spPr>
        <p:txBody>
          <a:bodyPr spcFirstLastPara="1" wrap="square" lIns="91425" tIns="45700" rIns="91425" bIns="45700" anchor="t" anchorCtr="0">
            <a:spAutoFit/>
          </a:bodyPr>
          <a:lstStyle/>
          <a:p>
            <a:pPr algn="ctr"/>
            <a:r>
              <a:rPr lang="en-US" sz="4800" b="1" dirty="0">
                <a:solidFill>
                  <a:schemeClr val="tx1"/>
                </a:solidFill>
              </a:rPr>
              <a:t>Stage 1</a:t>
            </a:r>
            <a:endParaRPr lang="en-US" sz="4800" b="1" dirty="0">
              <a:solidFill>
                <a:schemeClr val="tx1"/>
              </a:solidFill>
            </a:endParaRPr>
          </a:p>
        </p:txBody>
      </p:sp>
      <p:sp>
        <p:nvSpPr>
          <p:cNvPr id="11" name="Google Shape;183;p9">
            <a:extLst>
              <a:ext uri="{FF2B5EF4-FFF2-40B4-BE49-F238E27FC236}">
                <a16:creationId xmlns="" xmlns:a16="http://schemas.microsoft.com/office/drawing/2014/main" id="{B80421A9-196A-5F3D-B156-E5C43D29C275}"/>
              </a:ext>
            </a:extLst>
          </p:cNvPr>
          <p:cNvSpPr/>
          <p:nvPr/>
        </p:nvSpPr>
        <p:spPr>
          <a:xfrm>
            <a:off x="260119" y="3542121"/>
            <a:ext cx="7323863" cy="769401"/>
          </a:xfrm>
          <a:prstGeom prst="rect">
            <a:avLst/>
          </a:prstGeom>
          <a:noFill/>
          <a:ln>
            <a:noFill/>
          </a:ln>
        </p:spPr>
        <p:txBody>
          <a:bodyPr spcFirstLastPara="1" wrap="square" lIns="91425" tIns="45700" rIns="91425" bIns="45700" anchor="t" anchorCtr="0">
            <a:spAutoFit/>
          </a:bodyPr>
          <a:lstStyle/>
          <a:p>
            <a:pPr lvl="0" algn="ctr"/>
            <a:r>
              <a:rPr lang="en-US" sz="4400" dirty="0" smtClean="0">
                <a:ea typeface="+mn-ea"/>
                <a:cs typeface="+mn-cs"/>
              </a:rPr>
              <a:t>Presentation </a:t>
            </a:r>
            <a:endParaRPr lang="en-US" sz="4400" dirty="0">
              <a:ea typeface="+mn-ea"/>
              <a:cs typeface="+mn-cs"/>
            </a:endParaRPr>
          </a:p>
        </p:txBody>
      </p:sp>
      <p:pic>
        <p:nvPicPr>
          <p:cNvPr id="5" name="Picture 4">
            <a:extLst>
              <a:ext uri="{FF2B5EF4-FFF2-40B4-BE49-F238E27FC236}">
                <a16:creationId xmlns="" xmlns:a16="http://schemas.microsoft.com/office/drawing/2014/main" id="{273A0C3A-BF0E-99D5-72B9-7CB2E3CCACD5}"/>
              </a:ext>
            </a:extLst>
          </p:cNvPr>
          <p:cNvPicPr>
            <a:picLocks noChangeAspect="1"/>
          </p:cNvPicPr>
          <p:nvPr/>
        </p:nvPicPr>
        <p:blipFill>
          <a:blip r:embed="rId4"/>
          <a:stretch>
            <a:fillRect/>
          </a:stretch>
        </p:blipFill>
        <p:spPr>
          <a:xfrm>
            <a:off x="8342933" y="2464987"/>
            <a:ext cx="2277556" cy="2685543"/>
          </a:xfrm>
          <a:prstGeom prst="rect">
            <a:avLst/>
          </a:prstGeom>
        </p:spPr>
      </p:pic>
    </p:spTree>
    <p:extLst>
      <p:ext uri="{BB962C8B-B14F-4D97-AF65-F5344CB8AC3E}">
        <p14:creationId xmlns:p14="http://schemas.microsoft.com/office/powerpoint/2010/main" val="123129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617713" y="4340173"/>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376963" y="560826"/>
            <a:ext cx="8995200" cy="769401"/>
          </a:xfrm>
          <a:prstGeom prst="rect">
            <a:avLst/>
          </a:prstGeom>
          <a:noFill/>
          <a:ln>
            <a:noFill/>
          </a:ln>
        </p:spPr>
        <p:txBody>
          <a:bodyPr spcFirstLastPara="1" wrap="square" lIns="91425" tIns="45700" rIns="91425" bIns="45700" anchor="t" anchorCtr="0">
            <a:spAutoFit/>
          </a:bodyPr>
          <a:lstStyle/>
          <a:p>
            <a:pPr marL="0" marR="0" lvl="0" indent="0" algn="ctr" defTabSz="952500" rtl="0">
              <a:spcBef>
                <a:spcPts val="0"/>
              </a:spcBef>
              <a:spcAft>
                <a:spcPts val="0"/>
              </a:spcAft>
              <a:buNone/>
            </a:pPr>
            <a:r>
              <a:rPr lang="en-US" sz="4400" dirty="0" smtClean="0">
                <a:solidFill>
                  <a:schemeClr val="dk1"/>
                </a:solidFill>
              </a:rPr>
              <a:t>Your presentation should include </a:t>
            </a:r>
            <a:endParaRPr sz="4400" dirty="0">
              <a:solidFill>
                <a:schemeClr val="dk1"/>
              </a:solidFill>
              <a:sym typeface="Arial"/>
            </a:endParaRPr>
          </a:p>
        </p:txBody>
      </p:sp>
      <p:sp>
        <p:nvSpPr>
          <p:cNvPr id="11" name="Google Shape;145;p7"/>
          <p:cNvSpPr txBox="1"/>
          <p:nvPr/>
        </p:nvSpPr>
        <p:spPr>
          <a:xfrm>
            <a:off x="1150240" y="2123329"/>
            <a:ext cx="3372624" cy="523180"/>
          </a:xfrm>
          <a:prstGeom prst="rect">
            <a:avLst/>
          </a:prstGeom>
          <a:noFill/>
          <a:ln>
            <a:noFill/>
          </a:ln>
        </p:spPr>
        <p:txBody>
          <a:bodyPr spcFirstLastPara="1" wrap="square" lIns="91425" tIns="45700" rIns="91425" bIns="45700" anchor="t" anchorCtr="0">
            <a:spAutoFit/>
          </a:bodyPr>
          <a:lstStyle/>
          <a:p>
            <a:pPr lvl="0" algn="ctr" defTabSz="952500"/>
            <a:r>
              <a:rPr lang="en-US" sz="2800" dirty="0" smtClean="0">
                <a:solidFill>
                  <a:schemeClr val="dk1"/>
                </a:solidFill>
              </a:rPr>
              <a:t>1. </a:t>
            </a:r>
            <a:r>
              <a:rPr lang="en-US" sz="2800" dirty="0"/>
              <a:t>introduction</a:t>
            </a:r>
            <a:endParaRPr sz="2800" dirty="0">
              <a:solidFill>
                <a:schemeClr val="dk1"/>
              </a:solidFill>
              <a:sym typeface="Arial"/>
            </a:endParaRPr>
          </a:p>
        </p:txBody>
      </p:sp>
      <p:sp>
        <p:nvSpPr>
          <p:cNvPr id="12" name="Google Shape;145;p7"/>
          <p:cNvSpPr txBox="1"/>
          <p:nvPr/>
        </p:nvSpPr>
        <p:spPr>
          <a:xfrm>
            <a:off x="5286974" y="2117639"/>
            <a:ext cx="4528401" cy="523180"/>
          </a:xfrm>
          <a:prstGeom prst="rect">
            <a:avLst/>
          </a:prstGeom>
          <a:noFill/>
          <a:ln>
            <a:noFill/>
          </a:ln>
        </p:spPr>
        <p:txBody>
          <a:bodyPr spcFirstLastPara="1" wrap="square" lIns="91425" tIns="45700" rIns="91425" bIns="45700" anchor="t" anchorCtr="0">
            <a:spAutoFit/>
          </a:bodyPr>
          <a:lstStyle/>
          <a:p>
            <a:pPr lvl="0" algn="ctr" defTabSz="952500"/>
            <a:r>
              <a:rPr lang="en-US" sz="2800" dirty="0" smtClean="0">
                <a:solidFill>
                  <a:schemeClr val="dk1"/>
                </a:solidFill>
              </a:rPr>
              <a:t>2. </a:t>
            </a:r>
            <a:r>
              <a:rPr lang="en-US" sz="2800" dirty="0" smtClean="0"/>
              <a:t>Define problem</a:t>
            </a:r>
            <a:endParaRPr sz="2800" dirty="0">
              <a:solidFill>
                <a:schemeClr val="dk1"/>
              </a:solidFill>
              <a:sym typeface="Arial"/>
            </a:endParaRPr>
          </a:p>
        </p:txBody>
      </p:sp>
      <p:sp>
        <p:nvSpPr>
          <p:cNvPr id="13" name="Google Shape;145;p7"/>
          <p:cNvSpPr txBox="1"/>
          <p:nvPr/>
        </p:nvSpPr>
        <p:spPr>
          <a:xfrm>
            <a:off x="255638" y="2746945"/>
            <a:ext cx="5161828" cy="523180"/>
          </a:xfrm>
          <a:prstGeom prst="rect">
            <a:avLst/>
          </a:prstGeom>
          <a:noFill/>
          <a:ln>
            <a:noFill/>
          </a:ln>
        </p:spPr>
        <p:txBody>
          <a:bodyPr spcFirstLastPara="1" wrap="square" lIns="91425" tIns="45700" rIns="91425" bIns="45700" anchor="t" anchorCtr="0">
            <a:spAutoFit/>
          </a:bodyPr>
          <a:lstStyle/>
          <a:p>
            <a:pPr lvl="0" algn="ctr" defTabSz="952500"/>
            <a:r>
              <a:rPr lang="en-US" sz="2800" dirty="0" smtClean="0">
                <a:solidFill>
                  <a:schemeClr val="dk1"/>
                </a:solidFill>
              </a:rPr>
              <a:t>3. </a:t>
            </a:r>
            <a:r>
              <a:rPr lang="en-US" sz="2800" dirty="0" smtClean="0"/>
              <a:t>Solution </a:t>
            </a:r>
            <a:endParaRPr sz="2800" dirty="0">
              <a:solidFill>
                <a:schemeClr val="dk1"/>
              </a:solidFill>
              <a:sym typeface="Arial"/>
            </a:endParaRPr>
          </a:p>
        </p:txBody>
      </p:sp>
      <p:sp>
        <p:nvSpPr>
          <p:cNvPr id="16" name="Google Shape;145;p7"/>
          <p:cNvSpPr txBox="1"/>
          <p:nvPr/>
        </p:nvSpPr>
        <p:spPr>
          <a:xfrm>
            <a:off x="5292176" y="2747654"/>
            <a:ext cx="4523199" cy="523180"/>
          </a:xfrm>
          <a:prstGeom prst="rect">
            <a:avLst/>
          </a:prstGeom>
          <a:noFill/>
          <a:ln>
            <a:noFill/>
          </a:ln>
        </p:spPr>
        <p:txBody>
          <a:bodyPr spcFirstLastPara="1" wrap="square" lIns="91425" tIns="45700" rIns="91425" bIns="45700" anchor="t" anchorCtr="0">
            <a:spAutoFit/>
          </a:bodyPr>
          <a:lstStyle/>
          <a:p>
            <a:pPr lvl="0" algn="ctr" defTabSz="952500"/>
            <a:r>
              <a:rPr lang="en-US" sz="2800" dirty="0" smtClean="0">
                <a:solidFill>
                  <a:schemeClr val="dk1"/>
                </a:solidFill>
              </a:rPr>
              <a:t>4. </a:t>
            </a:r>
            <a:r>
              <a:rPr lang="en-US" sz="2800" dirty="0" smtClean="0"/>
              <a:t>How it work</a:t>
            </a:r>
            <a:endParaRPr sz="2800" dirty="0">
              <a:solidFill>
                <a:schemeClr val="dk1"/>
              </a:solidFill>
              <a:sym typeface="Arial"/>
            </a:endParaRPr>
          </a:p>
        </p:txBody>
      </p:sp>
      <p:sp>
        <p:nvSpPr>
          <p:cNvPr id="17" name="Google Shape;145;p7"/>
          <p:cNvSpPr txBox="1"/>
          <p:nvPr/>
        </p:nvSpPr>
        <p:spPr>
          <a:xfrm>
            <a:off x="491194" y="3308809"/>
            <a:ext cx="5065430" cy="523180"/>
          </a:xfrm>
          <a:prstGeom prst="rect">
            <a:avLst/>
          </a:prstGeom>
          <a:noFill/>
          <a:ln>
            <a:noFill/>
          </a:ln>
        </p:spPr>
        <p:txBody>
          <a:bodyPr spcFirstLastPara="1" wrap="square" lIns="91425" tIns="45700" rIns="91425" bIns="45700" anchor="t" anchorCtr="0">
            <a:spAutoFit/>
          </a:bodyPr>
          <a:lstStyle/>
          <a:p>
            <a:pPr lvl="0" algn="ctr" defTabSz="952500"/>
            <a:r>
              <a:rPr lang="en-US" sz="2800" dirty="0" smtClean="0">
                <a:solidFill>
                  <a:schemeClr val="dk1"/>
                </a:solidFill>
              </a:rPr>
              <a:t>5. </a:t>
            </a:r>
            <a:r>
              <a:rPr lang="en-US" sz="2800" dirty="0" smtClean="0"/>
              <a:t>component</a:t>
            </a:r>
            <a:endParaRPr sz="2800" dirty="0">
              <a:solidFill>
                <a:schemeClr val="dk1"/>
              </a:solidFill>
              <a:sym typeface="Arial"/>
            </a:endParaRPr>
          </a:p>
        </p:txBody>
      </p:sp>
      <p:sp>
        <p:nvSpPr>
          <p:cNvPr id="18" name="Google Shape;145;p7"/>
          <p:cNvSpPr txBox="1"/>
          <p:nvPr/>
        </p:nvSpPr>
        <p:spPr>
          <a:xfrm>
            <a:off x="3809117" y="3382764"/>
            <a:ext cx="7484114" cy="523180"/>
          </a:xfrm>
          <a:prstGeom prst="rect">
            <a:avLst/>
          </a:prstGeom>
          <a:noFill/>
          <a:ln>
            <a:noFill/>
          </a:ln>
        </p:spPr>
        <p:txBody>
          <a:bodyPr spcFirstLastPara="1" wrap="square" lIns="91425" tIns="45700" rIns="91425" bIns="45700" anchor="t" anchorCtr="0">
            <a:spAutoFit/>
          </a:bodyPr>
          <a:lstStyle/>
          <a:p>
            <a:pPr lvl="0" algn="ctr" defTabSz="952500"/>
            <a:r>
              <a:rPr lang="en-US" sz="2800" dirty="0" smtClean="0"/>
              <a:t>6.Circuit design</a:t>
            </a:r>
            <a:endParaRPr sz="2800" dirty="0">
              <a:solidFill>
                <a:schemeClr val="dk1"/>
              </a:solidFill>
              <a:sym typeface="Arial"/>
            </a:endParaRPr>
          </a:p>
        </p:txBody>
      </p:sp>
      <p:sp>
        <p:nvSpPr>
          <p:cNvPr id="20" name="Google Shape;145;p7"/>
          <p:cNvSpPr txBox="1"/>
          <p:nvPr/>
        </p:nvSpPr>
        <p:spPr>
          <a:xfrm>
            <a:off x="227882" y="3912367"/>
            <a:ext cx="5592054" cy="523180"/>
          </a:xfrm>
          <a:prstGeom prst="rect">
            <a:avLst/>
          </a:prstGeom>
          <a:noFill/>
          <a:ln>
            <a:noFill/>
          </a:ln>
        </p:spPr>
        <p:txBody>
          <a:bodyPr spcFirstLastPara="1" wrap="square" lIns="91425" tIns="45700" rIns="91425" bIns="45700" anchor="t" anchorCtr="0">
            <a:spAutoFit/>
          </a:bodyPr>
          <a:lstStyle/>
          <a:p>
            <a:pPr lvl="0" algn="ctr" defTabSz="952500"/>
            <a:r>
              <a:rPr lang="en-US" sz="2800" dirty="0" smtClean="0"/>
              <a:t>7.Project visualization</a:t>
            </a:r>
            <a:endParaRPr sz="2800" dirty="0">
              <a:solidFill>
                <a:schemeClr val="dk1"/>
              </a:solidFill>
              <a:sym typeface="Arial"/>
            </a:endParaRPr>
          </a:p>
        </p:txBody>
      </p:sp>
      <p:sp>
        <p:nvSpPr>
          <p:cNvPr id="21" name="Google Shape;145;p7"/>
          <p:cNvSpPr txBox="1"/>
          <p:nvPr/>
        </p:nvSpPr>
        <p:spPr>
          <a:xfrm>
            <a:off x="4882000" y="3941863"/>
            <a:ext cx="5338347" cy="523180"/>
          </a:xfrm>
          <a:prstGeom prst="rect">
            <a:avLst/>
          </a:prstGeom>
          <a:noFill/>
          <a:ln>
            <a:noFill/>
          </a:ln>
        </p:spPr>
        <p:txBody>
          <a:bodyPr spcFirstLastPara="1" wrap="square" lIns="91425" tIns="45700" rIns="91425" bIns="45700" anchor="t" anchorCtr="0">
            <a:spAutoFit/>
          </a:bodyPr>
          <a:lstStyle/>
          <a:p>
            <a:pPr lvl="0" algn="ctr" defTabSz="952500"/>
            <a:r>
              <a:rPr lang="en-US" sz="2800" dirty="0" smtClean="0"/>
              <a:t>8.Future work </a:t>
            </a:r>
            <a:endParaRPr sz="2800" dirty="0">
              <a:solidFill>
                <a:schemeClr val="dk1"/>
              </a:solidFill>
              <a:sym typeface="Arial"/>
            </a:endParaRPr>
          </a:p>
        </p:txBody>
      </p:sp>
      <p:sp>
        <p:nvSpPr>
          <p:cNvPr id="22" name="Google Shape;145;p7"/>
          <p:cNvSpPr txBox="1"/>
          <p:nvPr/>
        </p:nvSpPr>
        <p:spPr>
          <a:xfrm>
            <a:off x="2805867" y="4573934"/>
            <a:ext cx="5338347" cy="523180"/>
          </a:xfrm>
          <a:prstGeom prst="rect">
            <a:avLst/>
          </a:prstGeom>
          <a:noFill/>
          <a:ln>
            <a:noFill/>
          </a:ln>
        </p:spPr>
        <p:txBody>
          <a:bodyPr spcFirstLastPara="1" wrap="square" lIns="91425" tIns="45700" rIns="91425" bIns="45700" anchor="t" anchorCtr="0">
            <a:spAutoFit/>
          </a:bodyPr>
          <a:lstStyle/>
          <a:p>
            <a:pPr lvl="0" algn="ctr" defTabSz="952500"/>
            <a:r>
              <a:rPr lang="en-US" sz="2800" dirty="0"/>
              <a:t>9</a:t>
            </a:r>
            <a:r>
              <a:rPr lang="en-US" sz="2800" dirty="0" smtClean="0"/>
              <a:t>.Q/A</a:t>
            </a:r>
            <a:endParaRPr sz="2800" dirty="0">
              <a:solidFill>
                <a:schemeClr val="dk1"/>
              </a:solidFill>
              <a:sym typeface="Arial"/>
            </a:endParaRPr>
          </a:p>
        </p:txBody>
      </p:sp>
    </p:spTree>
    <p:extLst>
      <p:ext uri="{BB962C8B-B14F-4D97-AF65-F5344CB8AC3E}">
        <p14:creationId xmlns:p14="http://schemas.microsoft.com/office/powerpoint/2010/main" val="32808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1"/>
                                          </p:val>
                                        </p:tav>
                                        <p:tav tm="100000">
                                          <p:val>
                                            <p:strVal val="#ppt_x"/>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ppt_x</p:attrName>
                                        </p:attrNameLst>
                                      </p:cBhvr>
                                      <p:tavLst>
                                        <p:tav tm="0">
                                          <p:val>
                                            <p:strVal val="#ppt_x-1"/>
                                          </p:val>
                                        </p:tav>
                                        <p:tav tm="100000">
                                          <p:val>
                                            <p:strVal val="#ppt_x"/>
                                          </p:val>
                                        </p:tav>
                                      </p:tavLst>
                                    </p:anim>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p:tgtEl>
                                          <p:spTgt spid="13"/>
                                        </p:tgtEl>
                                        <p:attrNameLst>
                                          <p:attrName>ppt_x</p:attrName>
                                        </p:attrNameLst>
                                      </p:cBhvr>
                                      <p:tavLst>
                                        <p:tav tm="0">
                                          <p:val>
                                            <p:strVal val="#ppt_x-1"/>
                                          </p:val>
                                        </p:tav>
                                        <p:tav tm="100000">
                                          <p:val>
                                            <p:strVal val="#ppt_x"/>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ppt_x</p:attrName>
                                        </p:attrNameLst>
                                      </p:cBhvr>
                                      <p:tavLst>
                                        <p:tav tm="0">
                                          <p:val>
                                            <p:strVal val="#ppt_x-1"/>
                                          </p:val>
                                        </p:tav>
                                        <p:tav tm="100000">
                                          <p:val>
                                            <p:strVal val="#ppt_x"/>
                                          </p:val>
                                        </p:tav>
                                      </p:tavLst>
                                    </p:anim>
                                  </p:childTnLst>
                                </p:cTn>
                              </p:par>
                            </p:childTnLst>
                          </p:cTn>
                        </p:par>
                        <p:par>
                          <p:cTn id="32" fill="hold">
                            <p:stCondLst>
                              <p:cond delay="3500"/>
                            </p:stCondLst>
                            <p:childTnLst>
                              <p:par>
                                <p:cTn id="33" presetID="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ppt_x</p:attrName>
                                        </p:attrNameLst>
                                      </p:cBhvr>
                                      <p:tavLst>
                                        <p:tav tm="0">
                                          <p:val>
                                            <p:strVal val="#ppt_x-1"/>
                                          </p:val>
                                        </p:tav>
                                        <p:tav tm="100000">
                                          <p:val>
                                            <p:strVal val="#ppt_x"/>
                                          </p:val>
                                        </p:tav>
                                      </p:tavLst>
                                    </p:anim>
                                  </p:childTnLst>
                                </p:cTn>
                              </p:par>
                            </p:childTnLst>
                          </p:cTn>
                        </p:par>
                        <p:par>
                          <p:cTn id="36" fill="hold">
                            <p:stCondLst>
                              <p:cond delay="4000"/>
                            </p:stCondLst>
                            <p:childTnLst>
                              <p:par>
                                <p:cTn id="37" presetID="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p:tgtEl>
                                          <p:spTgt spid="18"/>
                                        </p:tgtEl>
                                        <p:attrNameLst>
                                          <p:attrName>ppt_x</p:attrName>
                                        </p:attrNameLst>
                                      </p:cBhvr>
                                      <p:tavLst>
                                        <p:tav tm="0">
                                          <p:val>
                                            <p:strVal val="#ppt_x-1"/>
                                          </p:val>
                                        </p:tav>
                                        <p:tav tm="100000">
                                          <p:val>
                                            <p:strVal val="#ppt_x"/>
                                          </p:val>
                                        </p:tav>
                                      </p:tavLst>
                                    </p:anim>
                                  </p:childTnLst>
                                </p:cTn>
                              </p:par>
                            </p:childTnLst>
                          </p:cTn>
                        </p:par>
                        <p:par>
                          <p:cTn id="40" fill="hold">
                            <p:stCondLst>
                              <p:cond delay="4500"/>
                            </p:stCondLst>
                            <p:childTnLst>
                              <p:par>
                                <p:cTn id="41" presetID="2" presetClass="entr" presetSubtype="8"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p:tgtEl>
                                          <p:spTgt spid="20"/>
                                        </p:tgtEl>
                                        <p:attrNameLst>
                                          <p:attrName>ppt_x</p:attrName>
                                        </p:attrNameLst>
                                      </p:cBhvr>
                                      <p:tavLst>
                                        <p:tav tm="0">
                                          <p:val>
                                            <p:strVal val="#ppt_x-1"/>
                                          </p:val>
                                        </p:tav>
                                        <p:tav tm="100000">
                                          <p:val>
                                            <p:strVal val="#ppt_x"/>
                                          </p:val>
                                        </p:tav>
                                      </p:tavLst>
                                    </p:anim>
                                  </p:childTnLst>
                                </p:cTn>
                              </p:par>
                            </p:childTnLst>
                          </p:cTn>
                        </p:par>
                        <p:par>
                          <p:cTn id="44" fill="hold">
                            <p:stCondLst>
                              <p:cond delay="5000"/>
                            </p:stCondLst>
                            <p:childTnLst>
                              <p:par>
                                <p:cTn id="45" presetID="2" presetClass="entr" presetSubtype="8"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p:tgtEl>
                                          <p:spTgt spid="21"/>
                                        </p:tgtEl>
                                        <p:attrNameLst>
                                          <p:attrName>ppt_x</p:attrName>
                                        </p:attrNameLst>
                                      </p:cBhvr>
                                      <p:tavLst>
                                        <p:tav tm="0">
                                          <p:val>
                                            <p:strVal val="#ppt_x-1"/>
                                          </p:val>
                                        </p:tav>
                                        <p:tav tm="100000">
                                          <p:val>
                                            <p:strVal val="#ppt_x"/>
                                          </p:val>
                                        </p:tav>
                                      </p:tavLst>
                                    </p:anim>
                                  </p:childTnLst>
                                </p:cTn>
                              </p:par>
                            </p:childTnLst>
                          </p:cTn>
                        </p:par>
                        <p:par>
                          <p:cTn id="48" fill="hold">
                            <p:stCondLst>
                              <p:cond delay="5500"/>
                            </p:stCondLst>
                            <p:childTnLst>
                              <p:par>
                                <p:cTn id="49" presetID="2" presetClass="entr" presetSubtype="8"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p:tgtEl>
                                          <p:spTgt spid="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9747250" y="0"/>
            <a:ext cx="2444750" cy="685800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9588685" y="4536561"/>
            <a:ext cx="1461247" cy="2207029"/>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227882" y="251792"/>
            <a:ext cx="1387470" cy="1387470"/>
          </a:xfrm>
          <a:prstGeom prst="rect">
            <a:avLst/>
          </a:prstGeom>
          <a:noFill/>
          <a:ln>
            <a:noFill/>
          </a:ln>
        </p:spPr>
      </p:pic>
      <p:sp>
        <p:nvSpPr>
          <p:cNvPr id="145" name="Google Shape;145;p7"/>
          <p:cNvSpPr txBox="1"/>
          <p:nvPr/>
        </p:nvSpPr>
        <p:spPr>
          <a:xfrm>
            <a:off x="1990002" y="576215"/>
            <a:ext cx="8159485" cy="738623"/>
          </a:xfrm>
          <a:prstGeom prst="rect">
            <a:avLst/>
          </a:prstGeom>
          <a:noFill/>
          <a:ln>
            <a:noFill/>
          </a:ln>
        </p:spPr>
        <p:txBody>
          <a:bodyPr spcFirstLastPara="1" wrap="square" lIns="91425" tIns="45700" rIns="91425" bIns="45700" anchor="t" anchorCtr="0">
            <a:spAutoFit/>
          </a:bodyPr>
          <a:lstStyle/>
          <a:p>
            <a:pPr>
              <a:lnSpc>
                <a:spcPct val="150000"/>
              </a:lnSpc>
            </a:pPr>
            <a:r>
              <a:rPr lang="en-US" sz="2800" dirty="0"/>
              <a:t>Begin by introducing yourself and your project. </a:t>
            </a:r>
          </a:p>
        </p:txBody>
      </p:sp>
      <p:sp>
        <p:nvSpPr>
          <p:cNvPr id="2" name="TextBox 1"/>
          <p:cNvSpPr txBox="1"/>
          <p:nvPr/>
        </p:nvSpPr>
        <p:spPr>
          <a:xfrm>
            <a:off x="1664594" y="1572711"/>
            <a:ext cx="8115300" cy="1754326"/>
          </a:xfrm>
          <a:prstGeom prst="rect">
            <a:avLst/>
          </a:prstGeom>
          <a:noFill/>
        </p:spPr>
        <p:txBody>
          <a:bodyPr wrap="square" rtlCol="0">
            <a:spAutoFit/>
          </a:bodyPr>
          <a:lstStyle/>
          <a:p>
            <a:pPr marL="342900" indent="-342900">
              <a:buAutoNum type="arabicPeriod"/>
            </a:pPr>
            <a:r>
              <a:rPr lang="en-US" sz="1800" dirty="0" smtClean="0"/>
              <a:t>State </a:t>
            </a:r>
            <a:r>
              <a:rPr lang="en-US" sz="1800" dirty="0"/>
              <a:t>your name, age, passion, and experience. Additionally, please provide us with your contact information such as your </a:t>
            </a:r>
            <a:r>
              <a:rPr lang="en-US" sz="1800" dirty="0" err="1"/>
              <a:t>GitHub</a:t>
            </a:r>
            <a:r>
              <a:rPr lang="en-US" sz="1800" dirty="0"/>
              <a:t> and LinkedIn accounts using a QR code</a:t>
            </a:r>
            <a:r>
              <a:rPr lang="en-US" sz="1800" dirty="0" smtClean="0"/>
              <a:t>.</a:t>
            </a:r>
          </a:p>
          <a:p>
            <a:pPr marL="342900" indent="-342900">
              <a:buAutoNum type="arabicPeriod"/>
            </a:pPr>
            <a:endParaRPr lang="en-US" sz="1800" dirty="0" smtClean="0"/>
          </a:p>
          <a:p>
            <a:pPr marL="342900" indent="-342900">
              <a:buAutoNum type="arabicPeriod"/>
            </a:pPr>
            <a:r>
              <a:rPr lang="en-US" sz="1800" dirty="0"/>
              <a:t>provide us with a brief introduction to your project. Explain its function and how the idea came to you.</a:t>
            </a:r>
            <a:endParaRPr lang="en-US" sz="1800"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1161" y="3584911"/>
            <a:ext cx="2321439" cy="232143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840" y="3584911"/>
            <a:ext cx="2321438" cy="2321438"/>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1978" y="3645089"/>
            <a:ext cx="2305471" cy="2305471"/>
          </a:xfrm>
          <a:prstGeom prst="ellipse">
            <a:avLst/>
          </a:prstGeom>
        </p:spPr>
      </p:pic>
    </p:spTree>
    <p:extLst>
      <p:ext uri="{BB962C8B-B14F-4D97-AF65-F5344CB8AC3E}">
        <p14:creationId xmlns:p14="http://schemas.microsoft.com/office/powerpoint/2010/main" val="285559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p:tgtEl>
                                          <p:spTgt spid="14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p:tgtEl>
                                          <p:spTgt spid="14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7435</TotalTime>
  <Words>772</Words>
  <Application>Microsoft Office PowerPoint</Application>
  <PresentationFormat>Widescreen</PresentationFormat>
  <Paragraphs>116</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shorouk_1997@yahoo.com</dc:creator>
  <cp:lastModifiedBy>Microsoft account</cp:lastModifiedBy>
  <cp:revision>71</cp:revision>
  <dcterms:created xsi:type="dcterms:W3CDTF">2021-03-23T09:16:53Z</dcterms:created>
  <dcterms:modified xsi:type="dcterms:W3CDTF">2023-03-10T09:23:51Z</dcterms:modified>
</cp:coreProperties>
</file>