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Google Sans"/>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oogleSans-regular.fntdata"/><Relationship Id="rId21" Type="http://schemas.openxmlformats.org/officeDocument/2006/relationships/slide" Target="slides/slide16.xml"/><Relationship Id="rId24" Type="http://schemas.openxmlformats.org/officeDocument/2006/relationships/font" Target="fonts/GoogleSans-italic.fntdata"/><Relationship Id="rId23" Type="http://schemas.openxmlformats.org/officeDocument/2006/relationships/font" Target="fonts/Google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GoogleSans-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bc6d26a8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bc6d26a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c6d26a81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c6d26a81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c6d26a8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c6d26a8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c6d26a81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c6d26a81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c6d26a81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c6d26a81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c6d26a81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c6d26a81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c6d26a81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c6d26a81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c6d26a81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c6d26a81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c6d26a8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c6d26a8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c6d26a81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c6d26a81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c6d26a81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c6d26a81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c6d26a81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c6d26a81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c6d26a81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c6d26a81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c6d26a81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c6d26a81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c6d26a81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c6d26a81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c6d26a81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c6d26a81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xel Background 3">
  <p:cSld name="TITLE_4">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xel Background 1">
  <p:cSld name="TITLE_2">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5"/>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57" name="Google Shape;57;p15"/>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128" name="Google Shape;128;p24"/>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129" name="Google Shape;129;p24"/>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0" name="Google Shape;130;p24"/>
          <p:cNvPicPr preferRelativeResize="0"/>
          <p:nvPr/>
        </p:nvPicPr>
        <p:blipFill>
          <a:blip r:embed="rId4">
            <a:alphaModFix/>
          </a:blip>
          <a:stretch>
            <a:fillRect/>
          </a:stretch>
        </p:blipFill>
        <p:spPr>
          <a:xfrm>
            <a:off x="1402950" y="913200"/>
            <a:ext cx="4223900" cy="645200"/>
          </a:xfrm>
          <a:prstGeom prst="rect">
            <a:avLst/>
          </a:prstGeom>
          <a:noFill/>
          <a:ln>
            <a:noFill/>
          </a:ln>
        </p:spPr>
      </p:pic>
      <p:sp>
        <p:nvSpPr>
          <p:cNvPr id="131" name="Google Shape;131;p24"/>
          <p:cNvSpPr txBox="1"/>
          <p:nvPr/>
        </p:nvSpPr>
        <p:spPr>
          <a:xfrm>
            <a:off x="1402950" y="1800750"/>
            <a:ext cx="6758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rPr>
              <a:t>Module 3: </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How to define a function in Python?</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What is Functional Programming Paradigm?</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Functional parameters or arguments</a:t>
            </a:r>
            <a:endParaRPr sz="2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137" name="Google Shape;137;p25"/>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138" name="Google Shape;138;p25"/>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9" name="Google Shape;139;p25"/>
          <p:cNvPicPr preferRelativeResize="0"/>
          <p:nvPr/>
        </p:nvPicPr>
        <p:blipFill>
          <a:blip r:embed="rId4">
            <a:alphaModFix/>
          </a:blip>
          <a:stretch>
            <a:fillRect/>
          </a:stretch>
        </p:blipFill>
        <p:spPr>
          <a:xfrm>
            <a:off x="1402950" y="913200"/>
            <a:ext cx="4223900" cy="645200"/>
          </a:xfrm>
          <a:prstGeom prst="rect">
            <a:avLst/>
          </a:prstGeom>
          <a:noFill/>
          <a:ln>
            <a:noFill/>
          </a:ln>
        </p:spPr>
      </p:pic>
      <p:sp>
        <p:nvSpPr>
          <p:cNvPr id="140" name="Google Shape;140;p25"/>
          <p:cNvSpPr txBox="1"/>
          <p:nvPr/>
        </p:nvSpPr>
        <p:spPr>
          <a:xfrm>
            <a:off x="945750" y="1724550"/>
            <a:ext cx="70041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rPr>
              <a:t>Module 4: </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What is Object Oriented Programming?</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Difference between OOP &amp; Functional Programming?</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Classes &amp; Objects</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Four pillars of OOP</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Is Python an Object Oriented Language?</a:t>
            </a:r>
            <a:endParaRPr sz="21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6"/>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146" name="Google Shape;146;p26"/>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147" name="Google Shape;147;p26"/>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8" name="Google Shape;148;p26"/>
          <p:cNvPicPr preferRelativeResize="0"/>
          <p:nvPr/>
        </p:nvPicPr>
        <p:blipFill>
          <a:blip r:embed="rId4">
            <a:alphaModFix/>
          </a:blip>
          <a:stretch>
            <a:fillRect/>
          </a:stretch>
        </p:blipFill>
        <p:spPr>
          <a:xfrm>
            <a:off x="1402950" y="913200"/>
            <a:ext cx="4223900" cy="645200"/>
          </a:xfrm>
          <a:prstGeom prst="rect">
            <a:avLst/>
          </a:prstGeom>
          <a:noFill/>
          <a:ln>
            <a:noFill/>
          </a:ln>
        </p:spPr>
      </p:pic>
      <p:sp>
        <p:nvSpPr>
          <p:cNvPr id="149" name="Google Shape;149;p26"/>
          <p:cNvSpPr txBox="1"/>
          <p:nvPr/>
        </p:nvSpPr>
        <p:spPr>
          <a:xfrm>
            <a:off x="945750" y="1724550"/>
            <a:ext cx="7004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rPr>
              <a:t>Module 5: </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What are libraries?</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Difference between a library and framework?</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Intro to Numpy, Pandas and Matplotlib</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What is Tensorflow</a:t>
            </a:r>
            <a:endParaRPr sz="21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155" name="Google Shape;155;p27"/>
          <p:cNvSpPr txBox="1"/>
          <p:nvPr/>
        </p:nvSpPr>
        <p:spPr>
          <a:xfrm>
            <a:off x="206575" y="928125"/>
            <a:ext cx="8489100" cy="42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Intelligence is the ability to make logic, reasoning, adapt to different environments &amp; solve problems.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Humans and other organisms have Organic Intelligence while the intelligence that we induce in computer systems to solve problems like humans do, is called Artificial Intelligence.</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AI Systems learn just like us, we learn through experiments, results and observations. Machines learn through those results transformed into digital data.</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Data is the new oil.</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AI models learn through data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156" name="Google Shape;156;p27"/>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Module 6 : AI</a:t>
            </a:r>
            <a:endParaRPr b="1" sz="2600">
              <a:solidFill>
                <a:schemeClr val="dk2"/>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162" name="Google Shape;162;p28"/>
          <p:cNvSpPr txBox="1"/>
          <p:nvPr/>
        </p:nvSpPr>
        <p:spPr>
          <a:xfrm>
            <a:off x="270825" y="981575"/>
            <a:ext cx="8446500" cy="40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Data Science is a field of Computer Sciences in which we manipulate, preprocess, transform, use and store data.</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Since AI involves using that data so AI is a subfield of Data Sciences.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Machine learning refers to using statistical algorithms to learn from data and generalize to unseen data.</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Machine Learning uses statistical algorithms while Deep Learning uses Artificial Neural Networks just like the ones found in our brain and the entire nervous system of every organism on the planet.</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163" name="Google Shape;163;p28"/>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DS vs AI vs ML</a:t>
            </a:r>
            <a:endParaRPr b="1" sz="2600">
              <a:solidFill>
                <a:schemeClr val="dk2"/>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169" name="Google Shape;169;p29"/>
          <p:cNvSpPr txBox="1"/>
          <p:nvPr/>
        </p:nvSpPr>
        <p:spPr>
          <a:xfrm>
            <a:off x="270825" y="981575"/>
            <a:ext cx="8446500" cy="40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There are basically 2 types of ML tasks :</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rPr lang="en" sz="1800">
                <a:solidFill>
                  <a:schemeClr val="dk2"/>
                </a:solidFill>
                <a:latin typeface="Roboto Mono"/>
                <a:ea typeface="Roboto Mono"/>
                <a:cs typeface="Roboto Mono"/>
                <a:sym typeface="Roboto Mono"/>
              </a:rPr>
              <a:t>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1. </a:t>
            </a:r>
            <a:r>
              <a:rPr lang="en" sz="1800">
                <a:solidFill>
                  <a:schemeClr val="dk2"/>
                </a:solidFill>
                <a:latin typeface="Roboto Mono"/>
                <a:ea typeface="Roboto Mono"/>
                <a:cs typeface="Roboto Mono"/>
                <a:sym typeface="Roboto Mono"/>
              </a:rPr>
              <a:t>Classification</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              2. Regression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b="1" lang="en" sz="2000">
                <a:solidFill>
                  <a:schemeClr val="dk2"/>
                </a:solidFill>
                <a:latin typeface="Roboto Mono"/>
                <a:ea typeface="Roboto Mono"/>
                <a:cs typeface="Roboto Mono"/>
                <a:sym typeface="Roboto Mono"/>
              </a:rPr>
              <a:t>Classification</a:t>
            </a:r>
            <a:r>
              <a:rPr lang="en" sz="1800">
                <a:solidFill>
                  <a:schemeClr val="dk2"/>
                </a:solidFill>
                <a:latin typeface="Roboto Mono"/>
                <a:ea typeface="Roboto Mono"/>
                <a:cs typeface="Roboto Mono"/>
                <a:sym typeface="Roboto Mono"/>
              </a:rPr>
              <a:t> : differentiate b/w 2 or more classes; e.g differentiate between spam or non-spam emails, classify b/w images of dogs &amp; cats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b="1" lang="en" sz="2000">
                <a:solidFill>
                  <a:schemeClr val="dk2"/>
                </a:solidFill>
                <a:latin typeface="Roboto Mono"/>
                <a:ea typeface="Roboto Mono"/>
                <a:cs typeface="Roboto Mono"/>
                <a:sym typeface="Roboto Mono"/>
              </a:rPr>
              <a:t>Regression</a:t>
            </a:r>
            <a:r>
              <a:rPr lang="en" sz="1800">
                <a:solidFill>
                  <a:schemeClr val="dk2"/>
                </a:solidFill>
                <a:latin typeface="Roboto Mono"/>
                <a:ea typeface="Roboto Mono"/>
                <a:cs typeface="Roboto Mono"/>
                <a:sym typeface="Roboto Mono"/>
              </a:rPr>
              <a:t> : </a:t>
            </a:r>
            <a:r>
              <a:rPr lang="en" sz="1800">
                <a:solidFill>
                  <a:schemeClr val="dk2"/>
                </a:solidFill>
                <a:latin typeface="Roboto Mono"/>
                <a:ea typeface="Roboto Mono"/>
                <a:cs typeface="Roboto Mono"/>
                <a:sym typeface="Roboto Mono"/>
              </a:rPr>
              <a:t>predict a value, can be any number; e.g given a car’s features, find its fuel average or estimate the price of a house based on its attributes like num. of rooms, area in sq. ft etc</a:t>
            </a:r>
            <a:endParaRPr sz="1800">
              <a:solidFill>
                <a:schemeClr val="dk2"/>
              </a:solidFill>
              <a:latin typeface="Roboto Mono"/>
              <a:ea typeface="Roboto Mono"/>
              <a:cs typeface="Roboto Mono"/>
              <a:sym typeface="Roboto Mono"/>
            </a:endParaRPr>
          </a:p>
        </p:txBody>
      </p:sp>
      <p:sp>
        <p:nvSpPr>
          <p:cNvPr id="170" name="Google Shape;170;p29"/>
          <p:cNvSpPr txBox="1"/>
          <p:nvPr/>
        </p:nvSpPr>
        <p:spPr>
          <a:xfrm>
            <a:off x="344350" y="111200"/>
            <a:ext cx="47100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Google Sans"/>
                <a:ea typeface="Google Sans"/>
                <a:cs typeface="Google Sans"/>
                <a:sym typeface="Google Sans"/>
              </a:rPr>
              <a:t>Classification vs Regression</a:t>
            </a:r>
            <a:endParaRPr b="1" sz="2400">
              <a:solidFill>
                <a:schemeClr val="dk2"/>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2863400" y="132625"/>
            <a:ext cx="3417050" cy="521950"/>
          </a:xfrm>
          <a:prstGeom prst="rect">
            <a:avLst/>
          </a:prstGeom>
          <a:noFill/>
          <a:ln>
            <a:noFill/>
          </a:ln>
        </p:spPr>
      </p:pic>
      <p:sp>
        <p:nvSpPr>
          <p:cNvPr id="176" name="Google Shape;176;p30"/>
          <p:cNvSpPr txBox="1"/>
          <p:nvPr/>
        </p:nvSpPr>
        <p:spPr>
          <a:xfrm>
            <a:off x="226875" y="1827050"/>
            <a:ext cx="8690100" cy="52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400">
                <a:solidFill>
                  <a:schemeClr val="dk2"/>
                </a:solidFill>
                <a:latin typeface="Google Sans"/>
                <a:ea typeface="Google Sans"/>
                <a:cs typeface="Google Sans"/>
                <a:sym typeface="Google Sans"/>
              </a:rPr>
              <a:t>Any Questions ?</a:t>
            </a:r>
            <a:endParaRPr b="1" sz="6400">
              <a:solidFill>
                <a:schemeClr val="dk2"/>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6"/>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63" name="Google Shape;63;p16"/>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64" name="Google Shape;64;p16"/>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5" name="Google Shape;65;p16"/>
          <p:cNvPicPr preferRelativeResize="0"/>
          <p:nvPr/>
        </p:nvPicPr>
        <p:blipFill>
          <a:blip r:embed="rId4">
            <a:alphaModFix/>
          </a:blip>
          <a:stretch>
            <a:fillRect/>
          </a:stretch>
        </p:blipFill>
        <p:spPr>
          <a:xfrm>
            <a:off x="1327575" y="764700"/>
            <a:ext cx="4137000" cy="631925"/>
          </a:xfrm>
          <a:prstGeom prst="rect">
            <a:avLst/>
          </a:prstGeom>
          <a:noFill/>
          <a:ln>
            <a:noFill/>
          </a:ln>
        </p:spPr>
      </p:pic>
      <p:sp>
        <p:nvSpPr>
          <p:cNvPr id="66" name="Google Shape;66;p16"/>
          <p:cNvSpPr txBox="1"/>
          <p:nvPr/>
        </p:nvSpPr>
        <p:spPr>
          <a:xfrm>
            <a:off x="2056600" y="1839400"/>
            <a:ext cx="5164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rPr>
              <a:t>Speakers</a:t>
            </a:r>
            <a:r>
              <a:rPr lang="en" sz="2200">
                <a:solidFill>
                  <a:schemeClr val="dk2"/>
                </a:solidFill>
              </a:rPr>
              <a:t> : </a:t>
            </a:r>
            <a:endParaRPr sz="2200">
              <a:solidFill>
                <a:schemeClr val="dk2"/>
              </a:solidFill>
            </a:endParaRPr>
          </a:p>
          <a:p>
            <a:pPr indent="0" lvl="0" marL="0" rtl="0" algn="l">
              <a:spcBef>
                <a:spcPts val="0"/>
              </a:spcBef>
              <a:spcAft>
                <a:spcPts val="0"/>
              </a:spcAft>
              <a:buNone/>
            </a:pPr>
            <a:r>
              <a:t/>
            </a:r>
            <a:endParaRPr sz="2200">
              <a:solidFill>
                <a:schemeClr val="dk2"/>
              </a:solidFill>
            </a:endParaRPr>
          </a:p>
          <a:p>
            <a:pPr indent="-368300" lvl="0" marL="457200" rtl="0" algn="l">
              <a:spcBef>
                <a:spcPts val="0"/>
              </a:spcBef>
              <a:spcAft>
                <a:spcPts val="0"/>
              </a:spcAft>
              <a:buClr>
                <a:schemeClr val="dk2"/>
              </a:buClr>
              <a:buSzPts val="2200"/>
              <a:buAutoNum type="arabicPeriod"/>
            </a:pPr>
            <a:r>
              <a:rPr lang="en" sz="2200">
                <a:solidFill>
                  <a:schemeClr val="dk2"/>
                </a:solidFill>
              </a:rPr>
              <a:t>Muhammad Abuzar</a:t>
            </a:r>
            <a:endParaRPr sz="2200">
              <a:solidFill>
                <a:schemeClr val="dk2"/>
              </a:solidFill>
            </a:endParaRPr>
          </a:p>
          <a:p>
            <a:pPr indent="-368300" lvl="0" marL="457200" rtl="0" algn="l">
              <a:spcBef>
                <a:spcPts val="0"/>
              </a:spcBef>
              <a:spcAft>
                <a:spcPts val="0"/>
              </a:spcAft>
              <a:buClr>
                <a:schemeClr val="dk2"/>
              </a:buClr>
              <a:buSzPts val="2200"/>
              <a:buAutoNum type="arabicPeriod"/>
            </a:pPr>
            <a:r>
              <a:rPr lang="en" sz="2200">
                <a:solidFill>
                  <a:schemeClr val="dk2"/>
                </a:solidFill>
              </a:rPr>
              <a:t>Huzaifa Nawaz</a:t>
            </a:r>
            <a:endParaRPr sz="2200">
              <a:solidFill>
                <a:schemeClr val="dk2"/>
              </a:solidFill>
            </a:endParaRPr>
          </a:p>
          <a:p>
            <a:pPr indent="-368300" lvl="0" marL="457200" rtl="0" algn="l">
              <a:spcBef>
                <a:spcPts val="0"/>
              </a:spcBef>
              <a:spcAft>
                <a:spcPts val="0"/>
              </a:spcAft>
              <a:buClr>
                <a:schemeClr val="dk2"/>
              </a:buClr>
              <a:buSzPts val="2200"/>
              <a:buAutoNum type="arabicPeriod"/>
            </a:pPr>
            <a:r>
              <a:rPr lang="en" sz="2200">
                <a:solidFill>
                  <a:schemeClr val="dk2"/>
                </a:solidFill>
              </a:rPr>
              <a:t>Anas Bajwa</a:t>
            </a:r>
            <a:endParaRPr sz="2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7"/>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72" name="Google Shape;72;p17"/>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73" name="Google Shape;73;p17"/>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7"/>
          <p:cNvPicPr preferRelativeResize="0"/>
          <p:nvPr/>
        </p:nvPicPr>
        <p:blipFill>
          <a:blip r:embed="rId4">
            <a:alphaModFix/>
          </a:blip>
          <a:stretch>
            <a:fillRect/>
          </a:stretch>
        </p:blipFill>
        <p:spPr>
          <a:xfrm>
            <a:off x="1402950" y="718050"/>
            <a:ext cx="4137000" cy="631925"/>
          </a:xfrm>
          <a:prstGeom prst="rect">
            <a:avLst/>
          </a:prstGeom>
          <a:noFill/>
          <a:ln>
            <a:noFill/>
          </a:ln>
        </p:spPr>
      </p:pic>
      <p:sp>
        <p:nvSpPr>
          <p:cNvPr id="75" name="Google Shape;75;p17"/>
          <p:cNvSpPr txBox="1"/>
          <p:nvPr/>
        </p:nvSpPr>
        <p:spPr>
          <a:xfrm>
            <a:off x="1402950" y="1495950"/>
            <a:ext cx="6426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Agenda :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Why Python?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Programming Fundamentals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Functional Programming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Data Types &amp; Data Structures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Object Oriented Programming in Python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Intro to AI/ML with Tensorflow</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Additional Resources</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8"/>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81" name="Google Shape;81;p18"/>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82" name="Google Shape;82;p18"/>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3" name="Google Shape;83;p18"/>
          <p:cNvPicPr preferRelativeResize="0"/>
          <p:nvPr/>
        </p:nvPicPr>
        <p:blipFill>
          <a:blip r:embed="rId4">
            <a:alphaModFix/>
          </a:blip>
          <a:stretch>
            <a:fillRect/>
          </a:stretch>
        </p:blipFill>
        <p:spPr>
          <a:xfrm>
            <a:off x="1402950" y="913200"/>
            <a:ext cx="4223900" cy="645200"/>
          </a:xfrm>
          <a:prstGeom prst="rect">
            <a:avLst/>
          </a:prstGeom>
          <a:noFill/>
          <a:ln>
            <a:noFill/>
          </a:ln>
        </p:spPr>
      </p:pic>
      <p:sp>
        <p:nvSpPr>
          <p:cNvPr id="84" name="Google Shape;84;p18"/>
          <p:cNvSpPr txBox="1"/>
          <p:nvPr/>
        </p:nvSpPr>
        <p:spPr>
          <a:xfrm>
            <a:off x="1402950" y="1800750"/>
            <a:ext cx="675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rPr>
              <a:t>Module 1</a:t>
            </a:r>
            <a:r>
              <a:rPr lang="en" sz="2100">
                <a:solidFill>
                  <a:schemeClr val="dk2"/>
                </a:solidFill>
              </a:rPr>
              <a:t>: </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Introduction to Python Programming Language</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History</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Scope</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Why Python?</a:t>
            </a:r>
            <a:endParaRPr sz="2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90" name="Google Shape;90;p19"/>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Introduction</a:t>
            </a:r>
            <a:endParaRPr b="1" sz="2600">
              <a:solidFill>
                <a:schemeClr val="dk2"/>
              </a:solidFill>
              <a:latin typeface="Google Sans"/>
              <a:ea typeface="Google Sans"/>
              <a:cs typeface="Google Sans"/>
              <a:sym typeface="Google Sans"/>
            </a:endParaRPr>
          </a:p>
        </p:txBody>
      </p:sp>
      <p:sp>
        <p:nvSpPr>
          <p:cNvPr id="91" name="Google Shape;91;p19"/>
          <p:cNvSpPr txBox="1"/>
          <p:nvPr/>
        </p:nvSpPr>
        <p:spPr>
          <a:xfrm>
            <a:off x="269475" y="1240675"/>
            <a:ext cx="4501800" cy="329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Developed by Guido van Rossum</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Easy to learn</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Simple Syntax</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Interpreted Language</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Dynamically Typed</a:t>
            </a:r>
            <a:endParaRPr sz="1800">
              <a:solidFill>
                <a:schemeClr val="dk2"/>
              </a:solidFill>
              <a:latin typeface="Roboto Mono"/>
              <a:ea typeface="Roboto Mono"/>
              <a:cs typeface="Roboto Mono"/>
              <a:sym typeface="Roboto Mono"/>
            </a:endParaRPr>
          </a:p>
        </p:txBody>
      </p:sp>
      <p:pic>
        <p:nvPicPr>
          <p:cNvPr id="92" name="Google Shape;92;p19"/>
          <p:cNvPicPr preferRelativeResize="0"/>
          <p:nvPr/>
        </p:nvPicPr>
        <p:blipFill>
          <a:blip r:embed="rId4">
            <a:alphaModFix/>
          </a:blip>
          <a:stretch>
            <a:fillRect/>
          </a:stretch>
        </p:blipFill>
        <p:spPr>
          <a:xfrm>
            <a:off x="4923675" y="785550"/>
            <a:ext cx="4067925" cy="37101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98" name="Google Shape;98;p20"/>
          <p:cNvSpPr txBox="1"/>
          <p:nvPr/>
        </p:nvSpPr>
        <p:spPr>
          <a:xfrm>
            <a:off x="269475" y="1073600"/>
            <a:ext cx="8244600" cy="4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Development began in 1989 with a simplicity, readability and clean syntax philosophy.</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First version released in 1991</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Python3 released in 2008</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Developers started building tools and libraries in Python in early 2000s</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Tensorflow/Pytorch changed the game</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Python becomes a key player in AI revolution</a:t>
            </a:r>
            <a:endParaRPr sz="1800">
              <a:solidFill>
                <a:schemeClr val="dk2"/>
              </a:solidFill>
              <a:latin typeface="Roboto Mono"/>
              <a:ea typeface="Roboto Mono"/>
              <a:cs typeface="Roboto Mono"/>
              <a:sym typeface="Roboto Mono"/>
            </a:endParaRPr>
          </a:p>
        </p:txBody>
      </p:sp>
      <p:sp>
        <p:nvSpPr>
          <p:cNvPr id="99" name="Google Shape;99;p20"/>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History</a:t>
            </a:r>
            <a:endParaRPr b="1" sz="2600">
              <a:solidFill>
                <a:schemeClr val="dk2"/>
              </a:solidFill>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105" name="Google Shape;105;p21"/>
          <p:cNvSpPr txBox="1"/>
          <p:nvPr/>
        </p:nvSpPr>
        <p:spPr>
          <a:xfrm>
            <a:off x="345675" y="1302200"/>
            <a:ext cx="8458500" cy="4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Data Sciences (Numpy, Pandas, Matplotlib, Seaborn)</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AI/ML (Keras, Scikit Learn, Tensorflow, Pytorch, Theano)</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Backend Web Frameworks (Django, Flask)</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Game Development (Pygame)</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Cloud Development and DevOps</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Embedded systems and IoT with MicroPython</a:t>
            </a:r>
            <a:endParaRPr sz="1800">
              <a:solidFill>
                <a:schemeClr val="dk2"/>
              </a:solidFill>
              <a:latin typeface="Roboto Mono"/>
              <a:ea typeface="Roboto Mono"/>
              <a:cs typeface="Roboto Mono"/>
              <a:sym typeface="Roboto Mono"/>
            </a:endParaRPr>
          </a:p>
        </p:txBody>
      </p:sp>
      <p:sp>
        <p:nvSpPr>
          <p:cNvPr id="106" name="Google Shape;106;p21"/>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Scope</a:t>
            </a:r>
            <a:endParaRPr b="1" sz="2600">
              <a:solidFill>
                <a:schemeClr val="dk2"/>
              </a:solidFill>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5054225" y="111200"/>
            <a:ext cx="3417050" cy="521950"/>
          </a:xfrm>
          <a:prstGeom prst="rect">
            <a:avLst/>
          </a:prstGeom>
          <a:noFill/>
          <a:ln>
            <a:noFill/>
          </a:ln>
        </p:spPr>
      </p:pic>
      <p:sp>
        <p:nvSpPr>
          <p:cNvPr id="112" name="Google Shape;112;p22"/>
          <p:cNvSpPr txBox="1"/>
          <p:nvPr/>
        </p:nvSpPr>
        <p:spPr>
          <a:xfrm>
            <a:off x="388450" y="1569700"/>
            <a:ext cx="8264700" cy="3385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2"/>
              </a:buClr>
              <a:buSzPts val="1900"/>
              <a:buFont typeface="Roboto Mono"/>
              <a:buChar char="●"/>
            </a:pPr>
            <a:r>
              <a:rPr lang="en" sz="1900">
                <a:solidFill>
                  <a:schemeClr val="dk2"/>
                </a:solidFill>
                <a:latin typeface="Roboto Mono"/>
                <a:ea typeface="Roboto Mono"/>
                <a:cs typeface="Roboto Mono"/>
                <a:sym typeface="Roboto Mono"/>
              </a:rPr>
              <a:t>Python is one of the top 3 programming languages on GitHub along with Java and JavaScript</a:t>
            </a:r>
            <a:endParaRPr sz="19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900">
              <a:solidFill>
                <a:schemeClr val="dk2"/>
              </a:solidFill>
              <a:latin typeface="Roboto Mono"/>
              <a:ea typeface="Roboto Mono"/>
              <a:cs typeface="Roboto Mono"/>
              <a:sym typeface="Roboto Mono"/>
            </a:endParaRPr>
          </a:p>
          <a:p>
            <a:pPr indent="-349250" lvl="0" marL="457200" rtl="0" algn="l">
              <a:spcBef>
                <a:spcPts val="0"/>
              </a:spcBef>
              <a:spcAft>
                <a:spcPts val="0"/>
              </a:spcAft>
              <a:buClr>
                <a:schemeClr val="dk2"/>
              </a:buClr>
              <a:buSzPts val="1900"/>
              <a:buFont typeface="Roboto Mono"/>
              <a:buChar char="●"/>
            </a:pPr>
            <a:r>
              <a:rPr lang="en" sz="1900">
                <a:solidFill>
                  <a:schemeClr val="dk2"/>
                </a:solidFill>
                <a:latin typeface="Roboto Mono"/>
                <a:ea typeface="Roboto Mono"/>
                <a:cs typeface="Roboto Mono"/>
                <a:sym typeface="Roboto Mono"/>
              </a:rPr>
              <a:t>It has seen a 22% increase in usage in 2022 and a massive 51% increase in 2023</a:t>
            </a:r>
            <a:endParaRPr sz="19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900">
              <a:solidFill>
                <a:schemeClr val="dk2"/>
              </a:solidFill>
              <a:latin typeface="Roboto Mono"/>
              <a:ea typeface="Roboto Mono"/>
              <a:cs typeface="Roboto Mono"/>
              <a:sym typeface="Roboto Mono"/>
            </a:endParaRPr>
          </a:p>
          <a:p>
            <a:pPr indent="-349250" lvl="0" marL="457200" rtl="0" algn="l">
              <a:spcBef>
                <a:spcPts val="0"/>
              </a:spcBef>
              <a:spcAft>
                <a:spcPts val="0"/>
              </a:spcAft>
              <a:buClr>
                <a:schemeClr val="dk2"/>
              </a:buClr>
              <a:buSzPts val="1900"/>
              <a:buFont typeface="Roboto Mono"/>
              <a:buChar char="●"/>
            </a:pPr>
            <a:r>
              <a:rPr lang="en" sz="1900">
                <a:solidFill>
                  <a:schemeClr val="dk2"/>
                </a:solidFill>
                <a:latin typeface="Roboto Mono"/>
                <a:ea typeface="Roboto Mono"/>
                <a:cs typeface="Roboto Mono"/>
                <a:sym typeface="Roboto Mono"/>
              </a:rPr>
              <a:t>Django and Flask remain among the top web frameworks along with Express.js, Boot Spring and .NET Core</a:t>
            </a:r>
            <a:endParaRPr sz="1900">
              <a:solidFill>
                <a:schemeClr val="dk2"/>
              </a:solidFill>
              <a:latin typeface="Roboto Mono"/>
              <a:ea typeface="Roboto Mono"/>
              <a:cs typeface="Roboto Mono"/>
              <a:sym typeface="Roboto Mono"/>
            </a:endParaRPr>
          </a:p>
        </p:txBody>
      </p:sp>
      <p:sp>
        <p:nvSpPr>
          <p:cNvPr id="113" name="Google Shape;113;p22"/>
          <p:cNvSpPr txBox="1"/>
          <p:nvPr/>
        </p:nvSpPr>
        <p:spPr>
          <a:xfrm>
            <a:off x="344350" y="111200"/>
            <a:ext cx="27588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Google Sans"/>
                <a:ea typeface="Google Sans"/>
                <a:cs typeface="Google Sans"/>
                <a:sym typeface="Google Sans"/>
              </a:rPr>
              <a:t>Scope</a:t>
            </a:r>
            <a:endParaRPr b="1" sz="2600">
              <a:solidFill>
                <a:schemeClr val="dk2"/>
              </a:solidFill>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idx="4294967295" type="title"/>
          </p:nvPr>
        </p:nvSpPr>
        <p:spPr>
          <a:xfrm>
            <a:off x="934150" y="1686992"/>
            <a:ext cx="6063000" cy="7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511">
                <a:latin typeface="Google Sans"/>
                <a:ea typeface="Google Sans"/>
                <a:cs typeface="Google Sans"/>
                <a:sym typeface="Google Sans"/>
              </a:rPr>
              <a:t>Welcome to Crafting Python Logics </a:t>
            </a:r>
            <a:endParaRPr sz="4300">
              <a:solidFill>
                <a:schemeClr val="accent1"/>
              </a:solidFill>
            </a:endParaRPr>
          </a:p>
        </p:txBody>
      </p:sp>
      <p:sp>
        <p:nvSpPr>
          <p:cNvPr id="119" name="Google Shape;119;p23"/>
          <p:cNvSpPr txBox="1"/>
          <p:nvPr/>
        </p:nvSpPr>
        <p:spPr>
          <a:xfrm>
            <a:off x="1071475" y="3276450"/>
            <a:ext cx="5378700" cy="1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 2 days workshop by the Google Developer Student Club, The Islamia University of Bahawalpur</a:t>
            </a:r>
            <a:endParaRPr sz="1500">
              <a:solidFill>
                <a:schemeClr val="dk2"/>
              </a:solidFill>
            </a:endParaRPr>
          </a:p>
        </p:txBody>
      </p:sp>
      <p:sp>
        <p:nvSpPr>
          <p:cNvPr id="120" name="Google Shape;120;p23"/>
          <p:cNvSpPr/>
          <p:nvPr/>
        </p:nvSpPr>
        <p:spPr>
          <a:xfrm>
            <a:off x="750675" y="849050"/>
            <a:ext cx="5699400" cy="326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1" name="Google Shape;121;p23"/>
          <p:cNvPicPr preferRelativeResize="0"/>
          <p:nvPr/>
        </p:nvPicPr>
        <p:blipFill>
          <a:blip r:embed="rId4">
            <a:alphaModFix/>
          </a:blip>
          <a:stretch>
            <a:fillRect/>
          </a:stretch>
        </p:blipFill>
        <p:spPr>
          <a:xfrm>
            <a:off x="1402950" y="913200"/>
            <a:ext cx="4223900" cy="645200"/>
          </a:xfrm>
          <a:prstGeom prst="rect">
            <a:avLst/>
          </a:prstGeom>
          <a:noFill/>
          <a:ln>
            <a:noFill/>
          </a:ln>
        </p:spPr>
      </p:pic>
      <p:sp>
        <p:nvSpPr>
          <p:cNvPr id="122" name="Google Shape;122;p23"/>
          <p:cNvSpPr txBox="1"/>
          <p:nvPr/>
        </p:nvSpPr>
        <p:spPr>
          <a:xfrm>
            <a:off x="1402950" y="1800750"/>
            <a:ext cx="67581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rPr>
              <a:t>Module 2 : Programming Fundamentals :</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Syntax</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Variable assignment</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Loops</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Data Types</a:t>
            </a:r>
            <a:endParaRPr sz="2100">
              <a:solidFill>
                <a:schemeClr val="dk2"/>
              </a:solidFill>
            </a:endParaRPr>
          </a:p>
          <a:p>
            <a:pPr indent="-361950" lvl="0" marL="457200" rtl="0" algn="l">
              <a:spcBef>
                <a:spcPts val="0"/>
              </a:spcBef>
              <a:spcAft>
                <a:spcPts val="0"/>
              </a:spcAft>
              <a:buClr>
                <a:schemeClr val="dk2"/>
              </a:buClr>
              <a:buSzPts val="2100"/>
              <a:buAutoNum type="arabicPeriod"/>
            </a:pPr>
            <a:r>
              <a:rPr lang="en" sz="2100">
                <a:solidFill>
                  <a:schemeClr val="dk2"/>
                </a:solidFill>
              </a:rPr>
              <a:t>Conditionals</a:t>
            </a:r>
            <a:endParaRPr sz="2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