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2"/>
      <p:bold r:id="rId13"/>
      <p:italic r:id="rId14"/>
      <p:boldItalic r:id="rId15"/>
    </p:embeddedFont>
    <p:embeddedFont>
      <p:font typeface="Google Sans" panose="020B060402020202020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" panose="00000009000000000000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scsolutiondesignda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40d91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40d9176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db04b44f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9ddb04b44f_1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Let’s talk about the Solution Design Day content.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goal of a Solution Design Day is to: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AutoNum type="arabicPeriod"/>
            </a:pPr>
            <a:r>
              <a:rPr lang="es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Explain the solution design process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AutoNum type="arabicPeriod"/>
            </a:pPr>
            <a:r>
              <a:rPr lang="es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Give attendees hands-on practice with iterative design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AutoNum type="arabicPeriod"/>
            </a:pPr>
            <a:r>
              <a:rPr lang="es" sz="1100" b="1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Give attendees a platform to get started on their Solution Challenge projects</a:t>
            </a:r>
            <a:endParaRPr sz="1100" b="1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inviting GDEs to visit and support registered Solution Design Day events </a:t>
            </a:r>
            <a:r>
              <a:rPr lang="es" sz="1100" u="sng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bit.ly/dscsolutiondesignday</a:t>
            </a:r>
            <a:endParaRPr sz="11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Check out the organizer guide and workshops here. We have built in really robust speaker notes and guidance to ensure you and your core team can run these events successfully.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534548a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534548a5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7534548a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7534548a5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7534548a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7534548a5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c48121f8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c48121f8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c48121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c48121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c48121f8f_0_1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1c48121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Blue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s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s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Presentation Title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806650" y="1777050"/>
            <a:ext cx="47316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SQL Injection (Mitigation)</a:t>
            </a:r>
            <a:endParaRPr sz="3100"/>
          </a:p>
        </p:txBody>
      </p:sp>
      <p:sp>
        <p:nvSpPr>
          <p:cNvPr id="134" name="Google Shape;134;p33"/>
          <p:cNvSpPr txBox="1">
            <a:spLocks noGrp="1"/>
          </p:cNvSpPr>
          <p:nvPr>
            <p:ph type="title" idx="3"/>
          </p:nvPr>
        </p:nvSpPr>
        <p:spPr>
          <a:xfrm>
            <a:off x="958229" y="3304562"/>
            <a:ext cx="15690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Gisbert Blasco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Team Member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title" idx="2"/>
          </p:nvPr>
        </p:nvSpPr>
        <p:spPr>
          <a:xfrm>
            <a:off x="806645" y="2367607"/>
            <a:ext cx="4495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i="1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Aprendizaje en ciberseguridad mediante el análisis de la  explotación en vulnerabilidades de SQL Injection</a:t>
            </a:r>
            <a:endParaRPr/>
          </a:p>
        </p:txBody>
      </p:sp>
      <p:sp>
        <p:nvSpPr>
          <p:cNvPr id="136" name="Google Shape;136;p33"/>
          <p:cNvSpPr/>
          <p:nvPr/>
        </p:nvSpPr>
        <p:spPr>
          <a:xfrm>
            <a:off x="806650" y="707250"/>
            <a:ext cx="2829000" cy="479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25" y="685024"/>
            <a:ext cx="2588828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241" y="4558938"/>
            <a:ext cx="2777812" cy="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638" y="3913113"/>
            <a:ext cx="1570888" cy="3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4"/>
          <p:cNvPicPr preferRelativeResize="0"/>
          <p:nvPr/>
        </p:nvPicPr>
        <p:blipFill rotWithShape="1">
          <a:blip r:embed="rId5">
            <a:alphaModFix/>
          </a:blip>
          <a:srcRect r="-4166" b="-15380"/>
          <a:stretch/>
        </p:blipFill>
        <p:spPr>
          <a:xfrm>
            <a:off x="6817763" y="3888275"/>
            <a:ext cx="1604503" cy="3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738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 txBox="1">
            <a:spLocks noGrp="1"/>
          </p:cNvSpPr>
          <p:nvPr>
            <p:ph type="title" idx="4294967295"/>
          </p:nvPr>
        </p:nvSpPr>
        <p:spPr>
          <a:xfrm>
            <a:off x="743250" y="1785600"/>
            <a:ext cx="2632800" cy="1827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¡Nos puedes encontrar en las RRSS!</a:t>
            </a:r>
            <a:endParaRPr sz="3600"/>
          </a:p>
        </p:txBody>
      </p:sp>
      <p:pic>
        <p:nvPicPr>
          <p:cNvPr id="147" name="Google Shape;14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50" y="4338575"/>
            <a:ext cx="2136682" cy="4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471" y="4338583"/>
            <a:ext cx="2136675" cy="47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549" y="4359975"/>
            <a:ext cx="2348026" cy="43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4175" y="1708675"/>
            <a:ext cx="2091675" cy="20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95750" y="1686187"/>
            <a:ext cx="2136675" cy="21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2000" y="351568"/>
            <a:ext cx="984175" cy="80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93131" y="329589"/>
            <a:ext cx="853801" cy="85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 idx="2"/>
          </p:nvPr>
        </p:nvSpPr>
        <p:spPr>
          <a:xfrm>
            <a:off x="551091" y="110522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Static Queries</a:t>
            </a:r>
            <a:endParaRPr/>
          </a:p>
        </p:txBody>
      </p:sp>
      <p:sp>
        <p:nvSpPr>
          <p:cNvPr id="159" name="Google Shape;159;p35"/>
          <p:cNvSpPr/>
          <p:nvPr/>
        </p:nvSpPr>
        <p:spPr>
          <a:xfrm>
            <a:off x="225050" y="4446025"/>
            <a:ext cx="2111100" cy="4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4497225"/>
            <a:ext cx="2133001" cy="3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551090" y="423013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Injection (Mitigation)	</a:t>
            </a:r>
            <a:endParaRPr/>
          </a:p>
        </p:txBody>
      </p:sp>
      <p:sp>
        <p:nvSpPr>
          <p:cNvPr id="162" name="Google Shape;162;p35"/>
          <p:cNvSpPr txBox="1"/>
          <p:nvPr/>
        </p:nvSpPr>
        <p:spPr>
          <a:xfrm>
            <a:off x="629350" y="1686000"/>
            <a:ext cx="7272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s" sz="1700" b="1" dirty="0"/>
              <a:t>1. Evitar recibir directamente el valor inyectado</a:t>
            </a:r>
            <a:endParaRPr b="1" dirty="0"/>
          </a:p>
        </p:txBody>
      </p:sp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975" y="3107088"/>
            <a:ext cx="58769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038" y="2290113"/>
            <a:ext cx="42957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/>
          <p:nvPr/>
        </p:nvSpPr>
        <p:spPr>
          <a:xfrm>
            <a:off x="4260825" y="2813875"/>
            <a:ext cx="166200" cy="24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 idx="2"/>
          </p:nvPr>
        </p:nvSpPr>
        <p:spPr>
          <a:xfrm>
            <a:off x="323333" y="979609"/>
            <a:ext cx="456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Parameterized Queries</a:t>
            </a:r>
            <a:endParaRPr/>
          </a:p>
        </p:txBody>
      </p:sp>
      <p:sp>
        <p:nvSpPr>
          <p:cNvPr id="171" name="Google Shape;171;p36"/>
          <p:cNvSpPr/>
          <p:nvPr/>
        </p:nvSpPr>
        <p:spPr>
          <a:xfrm>
            <a:off x="225050" y="4446025"/>
            <a:ext cx="2111100" cy="4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4497225"/>
            <a:ext cx="2133001" cy="3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23345" y="297400"/>
            <a:ext cx="456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Injection (Mitigation)	</a:t>
            </a:r>
            <a:endParaRPr/>
          </a:p>
        </p:txBody>
      </p:sp>
      <p:sp>
        <p:nvSpPr>
          <p:cNvPr id="174" name="Google Shape;174;p36"/>
          <p:cNvSpPr txBox="1"/>
          <p:nvPr/>
        </p:nvSpPr>
        <p:spPr>
          <a:xfrm>
            <a:off x="283250" y="1593413"/>
            <a:ext cx="476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/>
              <a:t>2. Preparar con anterioridad las consultas	</a:t>
            </a:r>
            <a:endParaRPr b="1" dirty="0"/>
          </a:p>
        </p:txBody>
      </p:sp>
      <p:sp>
        <p:nvSpPr>
          <p:cNvPr id="175" name="Google Shape;175;p36"/>
          <p:cNvSpPr txBox="1"/>
          <p:nvPr/>
        </p:nvSpPr>
        <p:spPr>
          <a:xfrm>
            <a:off x="5308400" y="918700"/>
            <a:ext cx="37929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Creamos una consulta preparada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$sql = "SELECT nombre, email FROM usuarios WHERE id = ?";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Preparamos la consulta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$stmt = $conexion-&gt;prepare($sql);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Asignamos el valor del parámetro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$stmt-&gt;bind_param("i", $id_usuario);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Ejecutamos la consulta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$stmt-&gt;execute()</a:t>
            </a:r>
            <a:r>
              <a:rPr lang="es" sz="1100"/>
              <a:t>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Obtenemos los resultados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$resultado = $stmt-&gt;get_result();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325" y="1044400"/>
            <a:ext cx="15701" cy="24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62" y="2653625"/>
            <a:ext cx="4648875" cy="8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6"/>
          <p:cNvSpPr txBox="1"/>
          <p:nvPr/>
        </p:nvSpPr>
        <p:spPr>
          <a:xfrm>
            <a:off x="1350650" y="3565125"/>
            <a:ext cx="32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 idx="2"/>
          </p:nvPr>
        </p:nvSpPr>
        <p:spPr>
          <a:xfrm>
            <a:off x="551091" y="110522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Store Procedures</a:t>
            </a:r>
            <a:endParaRPr/>
          </a:p>
        </p:txBody>
      </p:sp>
      <p:sp>
        <p:nvSpPr>
          <p:cNvPr id="184" name="Google Shape;184;p37"/>
          <p:cNvSpPr/>
          <p:nvPr/>
        </p:nvSpPr>
        <p:spPr>
          <a:xfrm>
            <a:off x="225050" y="4446025"/>
            <a:ext cx="2111100" cy="4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4497225"/>
            <a:ext cx="2133001" cy="3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551090" y="423013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Injection (Mitigation)	</a:t>
            </a:r>
            <a:endParaRPr/>
          </a:p>
        </p:txBody>
      </p:sp>
      <p:sp>
        <p:nvSpPr>
          <p:cNvPr id="187" name="Google Shape;187;p37"/>
          <p:cNvSpPr txBox="1"/>
          <p:nvPr/>
        </p:nvSpPr>
        <p:spPr>
          <a:xfrm>
            <a:off x="613900" y="1719725"/>
            <a:ext cx="544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/>
              <a:t>3. Encapsular la lógica de las consultas SQL </a:t>
            </a:r>
            <a:endParaRPr sz="1700" b="1" dirty="0"/>
          </a:p>
        </p:txBody>
      </p:sp>
      <p:sp>
        <p:nvSpPr>
          <p:cNvPr id="188" name="Google Shape;188;p37"/>
          <p:cNvSpPr txBox="1"/>
          <p:nvPr/>
        </p:nvSpPr>
        <p:spPr>
          <a:xfrm>
            <a:off x="4886100" y="2571750"/>
            <a:ext cx="3816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CREATE PROCEDURE obtener_usuario(@id_usuario INT)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AS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 SELECT nombre, email FROM usuarios WHERE id = @id_usuario</a:t>
            </a:r>
            <a:r>
              <a:rPr lang="es"/>
              <a:t>;</a:t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797951" y="2338900"/>
            <a:ext cx="19099" cy="16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 rotWithShape="1">
          <a:blip r:embed="rId5">
            <a:alphaModFix/>
          </a:blip>
          <a:srcRect t="20401"/>
          <a:stretch/>
        </p:blipFill>
        <p:spPr>
          <a:xfrm>
            <a:off x="225050" y="2448288"/>
            <a:ext cx="4336100" cy="1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SQL Injection (Mitigation)</a:t>
            </a:r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White List</a:t>
            </a:r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307650" y="1720300"/>
            <a:ext cx="402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/>
              <a:t>4. Lista de argumentos permitidos</a:t>
            </a:r>
            <a:endParaRPr sz="1700" b="1" dirty="0"/>
          </a:p>
        </p:txBody>
      </p:sp>
      <p:sp>
        <p:nvSpPr>
          <p:cNvPr id="198" name="Google Shape;198;p38"/>
          <p:cNvSpPr txBox="1"/>
          <p:nvPr/>
        </p:nvSpPr>
        <p:spPr>
          <a:xfrm>
            <a:off x="5174925" y="289525"/>
            <a:ext cx="38748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// Obtenemos el nombre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$nombres = $_POST['nombres'];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// Definir lista blanca de caracteres permitidos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>
                <a:solidFill>
                  <a:schemeClr val="dk1"/>
                </a:solidFill>
              </a:rPr>
              <a:t>$caracteres_permitidos = 'abcdefghijklmnopqrstuvwxyzABCDEFGHIJKLMNOPQRSTUVWXYZ0123456789-_@.';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// Comprobar si la entrada contiene caracteres no permitidos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</a:rPr>
              <a:t>if (preg_match('/[^' . $allowed_chars . ']/', $nombres)) {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 // Si se encuentra un carácter no permitido, se rechaza la entrada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</a:t>
            </a:r>
            <a:r>
              <a:rPr lang="es" sz="1100" b="1">
                <a:solidFill>
                  <a:schemeClr val="dk1"/>
                </a:solidFill>
              </a:rPr>
              <a:t>echo "El nombre de usuario contiene caracteres no permitidos";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</a:rPr>
              <a:t>}else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// Si la entrada es válida, se utiliza en la consulta SQL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    </a:t>
            </a:r>
            <a:r>
              <a:rPr lang="es" sz="1100" b="1">
                <a:solidFill>
                  <a:schemeClr val="dk1"/>
                </a:solidFill>
              </a:rPr>
              <a:t>$sql = "SELECT * FROM users WHERE username = '$nombres'";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}</a:t>
            </a:r>
            <a:endParaRPr sz="1100" b="1"/>
          </a:p>
        </p:txBody>
      </p:sp>
      <p:sp>
        <p:nvSpPr>
          <p:cNvPr id="199" name="Google Shape;199;p38"/>
          <p:cNvSpPr txBox="1"/>
          <p:nvPr/>
        </p:nvSpPr>
        <p:spPr>
          <a:xfrm>
            <a:off x="622450" y="2128000"/>
            <a:ext cx="4344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dirty="0">
                <a:solidFill>
                  <a:schemeClr val="dk1"/>
                </a:solidFill>
              </a:rPr>
              <a:t>// Definimos una lista blanca con los nombres permitidos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b="1" dirty="0">
                <a:solidFill>
                  <a:schemeClr val="dk1"/>
                </a:solidFill>
              </a:rPr>
              <a:t>$nombres_permitidos = array('Sergio', 'Cux', 'Joan');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dk1"/>
                </a:solidFill>
              </a:rPr>
              <a:t>// Obtenemos el nombre 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chemeClr val="dk1"/>
                </a:solidFill>
              </a:rPr>
              <a:t>$nombre = $_POST['nombre'];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dk1"/>
                </a:solidFill>
              </a:rPr>
              <a:t>// Validamos que la columna esté permitida en la lista blanca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chemeClr val="dk1"/>
                </a:solidFill>
              </a:rPr>
              <a:t>if (in_array($nombre, $nombres_permitidos)) {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chemeClr val="dk1"/>
                </a:solidFill>
              </a:rPr>
              <a:t>     </a:t>
            </a:r>
            <a:r>
              <a:rPr lang="es" sz="900" dirty="0">
                <a:solidFill>
                  <a:schemeClr val="dk1"/>
                </a:solidFill>
              </a:rPr>
              <a:t>// Completamos la consulta SQL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chemeClr val="dk1"/>
                </a:solidFill>
              </a:rPr>
              <a:t>    $consulta = "SELECT password FROM $users WHERE userid = “ ‘ ”+session.getAttribute($nombre)+” ’ ”;  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>
                <a:solidFill>
                  <a:schemeClr val="dk1"/>
                </a:solidFill>
              </a:rPr>
              <a:t>}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43023" y="423050"/>
            <a:ext cx="23426" cy="3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 idx="2"/>
          </p:nvPr>
        </p:nvSpPr>
        <p:spPr>
          <a:xfrm>
            <a:off x="551091" y="1105226"/>
            <a:ext cx="81987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Permisos</a:t>
            </a: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551090" y="423013"/>
            <a:ext cx="8198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Injection (Mitigation)	</a:t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613900" y="1719725"/>
            <a:ext cx="544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/>
              <a:t>5. Asignar correctamente los privilegios</a:t>
            </a:r>
            <a:endParaRPr sz="1700" b="1" dirty="0"/>
          </a:p>
        </p:txBody>
      </p:sp>
      <p:sp>
        <p:nvSpPr>
          <p:cNvPr id="208" name="Google Shape;208;p39"/>
          <p:cNvSpPr txBox="1"/>
          <p:nvPr/>
        </p:nvSpPr>
        <p:spPr>
          <a:xfrm>
            <a:off x="1201450" y="2677750"/>
            <a:ext cx="17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 rotWithShape="1">
          <a:blip r:embed="rId3">
            <a:alphaModFix/>
          </a:blip>
          <a:srcRect r="13554"/>
          <a:stretch/>
        </p:blipFill>
        <p:spPr>
          <a:xfrm>
            <a:off x="1763765" y="3015925"/>
            <a:ext cx="5235976" cy="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/>
        </p:nvSpPr>
        <p:spPr>
          <a:xfrm>
            <a:off x="887350" y="2283225"/>
            <a:ext cx="698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una buena asignación de los permisos y privilegios de cada usuario que accede a una BBDD, permite evitar en gran medida las inyecciones.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50" y="2283125"/>
            <a:ext cx="5852751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Presentación en pantalla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Google Sans</vt:lpstr>
      <vt:lpstr>Helvetica Neue</vt:lpstr>
      <vt:lpstr>Roboto</vt:lpstr>
      <vt:lpstr>Open Sans Light</vt:lpstr>
      <vt:lpstr>Roboto Mono</vt:lpstr>
      <vt:lpstr>Droid Serif</vt:lpstr>
      <vt:lpstr>Arial</vt:lpstr>
      <vt:lpstr>Comic Sans MS</vt:lpstr>
      <vt:lpstr>Simple Light</vt:lpstr>
      <vt:lpstr>DSC Master</vt:lpstr>
      <vt:lpstr>SQL Injection (Mitigation)</vt:lpstr>
      <vt:lpstr>¡Nos puedes encontrar en las RRSS!</vt:lpstr>
      <vt:lpstr>Static Queries</vt:lpstr>
      <vt:lpstr>Parameterized Queries</vt:lpstr>
      <vt:lpstr>Store Procedures</vt:lpstr>
      <vt:lpstr>SQL Injection (Mitigation)</vt:lpstr>
      <vt:lpstr>Permisos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(Mitigation)</dc:title>
  <cp:lastModifiedBy>sergio gisbert blasco</cp:lastModifiedBy>
  <cp:revision>1</cp:revision>
  <dcterms:modified xsi:type="dcterms:W3CDTF">2023-03-25T15:35:43Z</dcterms:modified>
</cp:coreProperties>
</file>