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sldIdLst>
    <p:sldId id="257" r:id="rId5"/>
    <p:sldId id="414" r:id="rId6"/>
    <p:sldId id="437" r:id="rId7"/>
    <p:sldId id="438" r:id="rId8"/>
    <p:sldId id="439" r:id="rId9"/>
    <p:sldId id="443" r:id="rId10"/>
    <p:sldId id="440" r:id="rId11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Default Section" id="{26BAFA0B-07C8-4EE2-BF91-F7F05DBBE52E}">
          <p14:sldIdLst>
            <p14:sldId id="257"/>
            <p14:sldId id="414"/>
            <p14:sldId id="437"/>
            <p14:sldId id="438"/>
            <p14:sldId id="439"/>
            <p14:sldId id="443"/>
            <p14:sldId id="440"/>
          </p14:sldIdLst>
        </p14:section>
      </p14:sectionLst>
    </p:ext>
    <p:ext uri="{EFAFB233-063F-42B5-8137-9DF3F51BA10A}">
      <p15:sldGuideLst xmlns:p15="http://schemas.microsoft.com/office/powerpoint/2012/main">
        <p15:guide id="1" pos="5462" userDrawn="1">
          <p15:clr>
            <a:srgbClr val="A4A3A4"/>
          </p15:clr>
        </p15:guide>
        <p15:guide id="2" orient="horz" pos="3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43" autoAdjust="0"/>
    <p:restoredTop sz="86199" autoAdjust="0"/>
  </p:normalViewPr>
  <p:slideViewPr>
    <p:cSldViewPr snapToGrid="0" snapToObjects="1">
      <p:cViewPr>
        <p:scale>
          <a:sx n="66" d="100"/>
          <a:sy n="66" d="100"/>
        </p:scale>
        <p:origin x="510" y="114"/>
      </p:cViewPr>
      <p:guideLst>
        <p:guide pos="5462"/>
        <p:guide orient="horz" pos="3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8566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88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performance in rendering complex and large-scale geospatial datasets</a:t>
            </a:r>
          </a:p>
          <a:p>
            <a:endParaRPr lang="en-GB" dirty="0"/>
          </a:p>
          <a:p>
            <a:r>
              <a:rPr lang="en-GB" dirty="0"/>
              <a:t>multi-dimensional visualizations with ease. </a:t>
            </a:r>
          </a:p>
          <a:p>
            <a:endParaRPr lang="en-GB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approach significantly improves performance and responsiveness when dealing with big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598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21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258E-9308-4444-93ED-24BEB5CF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31" y="2675400"/>
            <a:ext cx="16740000" cy="4402800"/>
          </a:xfr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defRPr lang="en-GB" sz="8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816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493200" y="635000"/>
            <a:ext cx="13039065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93200" y="7309703"/>
            <a:ext cx="13953493" cy="830997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93200" y="8191500"/>
            <a:ext cx="13953493" cy="1130300"/>
          </a:xfrm>
          <a:prstGeom prst="rect">
            <a:avLst/>
          </a:prstGeom>
        </p:spPr>
        <p:txBody>
          <a:bodyPr anchor="t"/>
          <a:lstStyle>
            <a:lvl1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1pPr>
            <a:lvl2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2pPr>
            <a:lvl3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3pPr>
            <a:lvl4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4pPr>
            <a:lvl5pPr marL="0" indent="1219261" algn="l">
              <a:spcBef>
                <a:spcPts val="0"/>
              </a:spcBef>
              <a:buSzTx/>
              <a:buNone/>
              <a:defRPr sz="4267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3"/>
            <a:r>
              <a:rPr dirty="0"/>
              <a:t>Body Level Five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187668-94A2-4A85-9DE7-0DE526B2EB0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255599" y="9015990"/>
            <a:ext cx="423193" cy="41036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Bahnschrift Light" panose="020B0502040204020203" pitchFamily="34" charset="0"/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1pPr>
            <a:lvl2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2pPr>
            <a:lvl3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3pPr>
            <a:lvl4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4pPr>
            <a:lvl5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4B7291-6736-40D7-9F82-6A1F6297E12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255599" y="9015990"/>
            <a:ext cx="423193" cy="41036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Bahnschrift Light" panose="020B0502040204020203" pitchFamily="34" charset="0"/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93200" y="2091600"/>
            <a:ext cx="14800185" cy="7213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1pPr>
            <a:lvl2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2pPr>
            <a:lvl3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3pPr>
            <a:lvl4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4pPr>
            <a:lvl5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8E468ED-94AE-41EC-A580-984BD8F3610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255599" y="9015990"/>
            <a:ext cx="423193" cy="41036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Bahnschrift Light" panose="020B0502040204020203" pitchFamily="34" charset="0"/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58007" y="5092700"/>
            <a:ext cx="7112217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966300" y="889000"/>
            <a:ext cx="7112219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493200" y="889000"/>
            <a:ext cx="7112217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87D3C3-F9E3-4CED-9FAF-8C8AE11AC2D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255599" y="9015990"/>
            <a:ext cx="423193" cy="41036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Bahnschrift Light" panose="020B0502040204020203" pitchFamily="34" charset="0"/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7340263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CBA5B80-E23A-48AA-AC97-B8529B8532E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255599" y="9015990"/>
            <a:ext cx="423193" cy="41036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Bahnschrift Light" panose="020B0502040204020203" pitchFamily="34" charset="0"/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2F0B-93C6-4236-A3A6-FADD932B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78557-E0F2-4764-9A49-0B02F2C1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FD1B8-26BE-4B34-98E6-20905FF0B9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93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52022" y="4371510"/>
            <a:ext cx="12436220" cy="1010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6454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05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3200" y="871200"/>
            <a:ext cx="14800185" cy="993221"/>
          </a:xfrm>
        </p:spPr>
        <p:txBody>
          <a:bodyPr lIns="0" tIns="0" rIns="0" bIns="0"/>
          <a:lstStyle>
            <a:lvl1pPr>
              <a:defRPr sz="6454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13" y="2243329"/>
            <a:ext cx="754301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0236" y="2243329"/>
            <a:ext cx="754301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524608" y="9251952"/>
            <a:ext cx="381515" cy="369332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83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93200" y="871200"/>
            <a:ext cx="14800185" cy="831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lvl="0" algn="l" defTabSz="584200" fontAlgn="base" hangingPunct="0"/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93200" y="2091600"/>
            <a:ext cx="11160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7208" y="9251952"/>
            <a:ext cx="488915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Bahnschrift" panose="020B0502040204020203" pitchFamily="34" charset="0"/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50" r:id="rId2"/>
    <p:sldLayoutId id="2147483654" r:id="rId3"/>
    <p:sldLayoutId id="2147483656" r:id="rId4"/>
    <p:sldLayoutId id="2147483657" r:id="rId5"/>
    <p:sldLayoutId id="2147483659" r:id="rId6"/>
    <p:sldLayoutId id="2147483676" r:id="rId7"/>
    <p:sldLayoutId id="2147483678" r:id="rId8"/>
    <p:sldLayoutId id="2147483679" r:id="rId9"/>
  </p:sldLayoutIdLst>
  <p:transition spd="med"/>
  <p:txStyles>
    <p:title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0" sz="4800" b="1" i="0" u="none" strike="noStrike" cap="none" spc="0" normalizeH="0" baseline="0">
          <a:ln>
            <a:noFill/>
          </a:ln>
          <a:solidFill>
            <a:srgbClr val="333333"/>
          </a:solidFill>
          <a:effectLst/>
          <a:uFillTx/>
          <a:latin typeface="Bahnschrift" panose="020B0502040204020203" pitchFamily="34" charset="0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571500" marR="0" indent="-571500" algn="l" defTabSz="584200" rtl="0" fontAlgn="auto" latinLnBrk="0" hangingPunct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0" lang="en-US" sz="4000" b="0" i="0" u="none" strike="noStrike" cap="none" spc="0" normalizeH="0" baseline="0" dirty="0">
          <a:ln>
            <a:noFill/>
          </a:ln>
          <a:solidFill>
            <a:srgbClr val="000000"/>
          </a:solidFill>
          <a:effectLst/>
          <a:uFillTx/>
          <a:latin typeface="Bahnschrift" panose="020B0502040204020203" pitchFamily="34" charset="0"/>
          <a:ea typeface="+mn-ea"/>
          <a:cs typeface="+mn-cs"/>
          <a:sym typeface="Helvetica Light"/>
        </a:defRPr>
      </a:lvl1pPr>
      <a:lvl2pPr marL="571500" marR="0" indent="-571500" algn="l" defTabSz="584200" rtl="0" fontAlgn="auto" latinLnBrk="0" hangingPunct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0" lang="en-US" sz="4000" b="0" i="0" u="none" strike="noStrike" cap="none" spc="0" normalizeH="0" baseline="0" dirty="0">
          <a:ln>
            <a:noFill/>
          </a:ln>
          <a:solidFill>
            <a:srgbClr val="000000"/>
          </a:solidFill>
          <a:effectLst/>
          <a:uFillTx/>
          <a:latin typeface="Bahnschrift" panose="020B0502040204020203" pitchFamily="34" charset="0"/>
          <a:ea typeface="+mn-ea"/>
          <a:cs typeface="+mn-cs"/>
          <a:sym typeface="Helvetica Light"/>
        </a:defRPr>
      </a:lvl2pPr>
      <a:lvl3pPr marL="571500" marR="0" indent="-571500" algn="l" defTabSz="584200" rtl="0" fontAlgn="auto" latinLnBrk="0" hangingPunct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0" lang="en-US" sz="4000" b="0" i="0" u="none" strike="noStrike" cap="none" spc="0" normalizeH="0" baseline="0" dirty="0">
          <a:ln>
            <a:noFill/>
          </a:ln>
          <a:solidFill>
            <a:srgbClr val="000000"/>
          </a:solidFill>
          <a:effectLst/>
          <a:uFillTx/>
          <a:latin typeface="Bahnschrift" panose="020B0502040204020203" pitchFamily="34" charset="0"/>
          <a:ea typeface="+mn-ea"/>
          <a:cs typeface="+mn-cs"/>
          <a:sym typeface="Helvetica Light"/>
        </a:defRPr>
      </a:lvl3pPr>
      <a:lvl4pPr marL="571500" marR="0" indent="-571500" algn="l" defTabSz="584200" rtl="0" fontAlgn="auto" latinLnBrk="0" hangingPunct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0" lang="en-US" sz="4000" b="0" i="0" u="none" strike="noStrike" cap="none" spc="0" normalizeH="0" baseline="0" dirty="0">
          <a:ln>
            <a:noFill/>
          </a:ln>
          <a:solidFill>
            <a:srgbClr val="000000"/>
          </a:solidFill>
          <a:effectLst/>
          <a:uFillTx/>
          <a:latin typeface="Bahnschrift" panose="020B0502040204020203" pitchFamily="34" charset="0"/>
          <a:ea typeface="+mn-ea"/>
          <a:cs typeface="+mn-cs"/>
          <a:sym typeface="Helvetica Light"/>
        </a:defRPr>
      </a:lvl4pPr>
      <a:lvl5pPr marL="571500" marR="0" indent="-571500" algn="l" defTabSz="584200" rtl="0" fontAlgn="auto" latinLnBrk="0" hangingPunct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0" lang="en-US" sz="4000" b="0" i="0" u="none" strike="noStrike" cap="none" spc="0" normalizeH="0" baseline="0" dirty="0">
          <a:ln>
            <a:noFill/>
          </a:ln>
          <a:solidFill>
            <a:srgbClr val="000000"/>
          </a:solidFill>
          <a:effectLst/>
          <a:uFillTx/>
          <a:latin typeface="Bahnschrift" panose="020B0502040204020203" pitchFamily="34" charset="0"/>
          <a:ea typeface="+mn-ea"/>
          <a:cs typeface="+mn-cs"/>
          <a:sym typeface="Helvetica Light"/>
        </a:defRPr>
      </a:lvl5pPr>
      <a:lvl6pPr marL="3556178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148874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4741570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334267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https://globalfishingwatch.org/wp-content/uploads/GFW-visualization-all-activity_North-Sea-with-key_v2-1400x916.webp">
            <a:extLst>
              <a:ext uri="{FF2B5EF4-FFF2-40B4-BE49-F238E27FC236}">
                <a16:creationId xmlns:a16="http://schemas.microsoft.com/office/drawing/2014/main" id="{02F92135-DE07-4B56-B181-FE32829A64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16938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4" descr="https://globalfishingwatch.org/wp-content/uploads/GFW-visualization-all-activity_North-Sea-with-key_v2-1400x916.webp">
            <a:extLst>
              <a:ext uri="{FF2B5EF4-FFF2-40B4-BE49-F238E27FC236}">
                <a16:creationId xmlns:a16="http://schemas.microsoft.com/office/drawing/2014/main" id="{8113C82B-10E0-4795-B6ED-EE54D5C5CF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69338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CF31C27-D594-4C5E-A1CD-12AF80B5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186195"/>
            <a:ext cx="9963151" cy="3583203"/>
          </a:xfrm>
          <a:solidFill>
            <a:srgbClr val="FFFFFF"/>
          </a:solidFill>
        </p:spPr>
        <p:txBody>
          <a:bodyPr vert="horz" wrap="square" lIns="0" tIns="12869" rIns="0" bIns="0" rtlCol="0">
            <a:spAutoFit/>
          </a:bodyPr>
          <a:lstStyle/>
          <a:p>
            <a:pPr marL="13547">
              <a:spcBef>
                <a:spcPts val="101"/>
              </a:spcBef>
            </a:pPr>
            <a:r>
              <a:rPr lang="en-GB" spc="-11" dirty="0"/>
              <a:t>Advanced Topics, Other Tools </a:t>
            </a:r>
            <a:br>
              <a:rPr lang="en-GB" spc="-11" dirty="0"/>
            </a:br>
            <a:r>
              <a:rPr lang="en-GB" spc="-11" dirty="0"/>
              <a:t>and Assignment II</a:t>
            </a:r>
            <a:br>
              <a:rPr lang="en-GB" spc="-11" dirty="0"/>
            </a:br>
            <a:br>
              <a:rPr lang="en-GB" spc="-11" dirty="0"/>
            </a:br>
            <a:r>
              <a:rPr lang="en-GB" sz="4000" spc="-11" dirty="0">
                <a:latin typeface="Bahnschrift Light" panose="020B0502040204020203" pitchFamily="34" charset="0"/>
              </a:rPr>
              <a:t>ENVS456 – week 9</a:t>
            </a:r>
            <a:br>
              <a:rPr lang="en-GB" spc="-11" dirty="0"/>
            </a:br>
            <a:r>
              <a:rPr lang="en-GB" i="1" spc="-11" dirty="0"/>
              <a:t>Gabriele Filomena</a:t>
            </a:r>
          </a:p>
        </p:txBody>
      </p:sp>
      <p:pic>
        <p:nvPicPr>
          <p:cNvPr id="1026" name="Picture 2" descr="docs">
            <a:extLst>
              <a:ext uri="{FF2B5EF4-FFF2-40B4-BE49-F238E27FC236}">
                <a16:creationId xmlns:a16="http://schemas.microsoft.com/office/drawing/2014/main" id="{F9F26BDF-2CE9-4D06-BF01-D9F712FA8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11"/>
          <a:stretch/>
        </p:blipFill>
        <p:spPr bwMode="auto">
          <a:xfrm>
            <a:off x="793" y="-33044"/>
            <a:ext cx="17340263" cy="621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F57E3B-1CD5-4ED1-ACB0-A134364AB8E4}"/>
              </a:ext>
            </a:extLst>
          </p:cNvPr>
          <p:cNvSpPr/>
          <p:nvPr/>
        </p:nvSpPr>
        <p:spPr>
          <a:xfrm>
            <a:off x="8516938" y="6314328"/>
            <a:ext cx="866775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1400" dirty="0">
                <a:latin typeface="Bahnschrift Light" panose="020B0502040204020203" pitchFamily="34" charset="0"/>
              </a:rPr>
              <a:t>Source: https://classic.yarnpkg.com/en/package/deck.gl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F31C27-D594-4C5E-A1CD-12AF80B5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0" tIns="12869" rIns="0" bIns="0" rtlCol="0">
            <a:spAutoFit/>
          </a:bodyPr>
          <a:lstStyle/>
          <a:p>
            <a:pPr marL="13547">
              <a:spcBef>
                <a:spcPts val="101"/>
              </a:spcBef>
            </a:pPr>
            <a:r>
              <a:rPr lang="en-GB" spc="-11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386F04-F31C-45D6-91A9-D8EBCF91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12700">
            <a:miter lim="400000"/>
          </a:ln>
        </p:spPr>
        <p:txBody>
          <a:bodyPr lIns="50800" tIns="50800" rIns="50800" bIns="5080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GB" dirty="0">
                <a:cs typeface="Calibri"/>
              </a:rPr>
              <a:t>Assignment I…</a:t>
            </a:r>
          </a:p>
          <a:p>
            <a:pPr>
              <a:lnSpc>
                <a:spcPct val="120000"/>
              </a:lnSpc>
            </a:pPr>
            <a:r>
              <a:rPr lang="en-GB" dirty="0">
                <a:cs typeface="Calibri"/>
              </a:rPr>
              <a:t>Towards Assignment II</a:t>
            </a:r>
          </a:p>
          <a:p>
            <a:pPr>
              <a:lnSpc>
                <a:spcPct val="120000"/>
              </a:lnSpc>
            </a:pPr>
            <a:r>
              <a:rPr lang="en-GB" dirty="0">
                <a:cs typeface="Calibri"/>
              </a:rPr>
              <a:t>Other Visualisation tools</a:t>
            </a:r>
          </a:p>
          <a:p>
            <a:pPr>
              <a:lnSpc>
                <a:spcPct val="120000"/>
              </a:lnSpc>
            </a:pPr>
            <a:r>
              <a:rPr lang="en-GB" dirty="0">
                <a:cs typeface="Calibri"/>
              </a:rPr>
              <a:t>Animation and GPS Tracks -&gt; Lab</a:t>
            </a:r>
          </a:p>
        </p:txBody>
      </p:sp>
    </p:spTree>
    <p:extLst>
      <p:ext uri="{BB962C8B-B14F-4D97-AF65-F5344CB8AC3E}">
        <p14:creationId xmlns:p14="http://schemas.microsoft.com/office/powerpoint/2010/main" val="16850727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F31C27-D594-4C5E-A1CD-12AF80B5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0" y="871200"/>
            <a:ext cx="14800185" cy="1490322"/>
          </a:xfrm>
        </p:spPr>
        <p:txBody>
          <a:bodyPr vert="horz" wrap="square" lIns="0" tIns="12869" rIns="0" bIns="0" rtlCol="0">
            <a:spAutoFit/>
          </a:bodyPr>
          <a:lstStyle/>
          <a:p>
            <a:pPr marL="13547">
              <a:spcBef>
                <a:spcPts val="101"/>
              </a:spcBef>
            </a:pPr>
            <a:r>
              <a:rPr lang="en-GB" dirty="0"/>
              <a:t>Bokeh. A visualization library</a:t>
            </a:r>
            <a:br>
              <a:rPr lang="en-GB" dirty="0"/>
            </a:br>
            <a:endParaRPr lang="en-GB" spc="-1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386F04-F31C-45D6-91A9-D8EBCF91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200" y="2091599"/>
            <a:ext cx="16437488" cy="7090501"/>
          </a:xfrm>
          <a:ln w="12700">
            <a:miter lim="400000"/>
          </a:ln>
        </p:spPr>
        <p:txBody>
          <a:bodyPr lIns="50800" tIns="50800" rIns="50800" bIns="50800" anchor="t">
            <a:noAutofit/>
          </a:bodyPr>
          <a:lstStyle/>
          <a:p>
            <a:r>
              <a:rPr lang="en-GB" dirty="0"/>
              <a:t>Data visualisation.</a:t>
            </a:r>
          </a:p>
          <a:p>
            <a:r>
              <a:rPr lang="en-GB" dirty="0"/>
              <a:t>Versatile, high-performance rendering capabilities over large datasets or real-time data streams. </a:t>
            </a:r>
          </a:p>
          <a:p>
            <a:r>
              <a:rPr lang="en-GB" dirty="0"/>
              <a:t>Variety of output formats (HTML, notebook, etc.). </a:t>
            </a:r>
          </a:p>
          <a:p>
            <a:r>
              <a:rPr lang="en-GB" dirty="0"/>
              <a:t>Designed to generate interactive plots, dashboards, and data applications.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Strengths</a:t>
            </a:r>
            <a:r>
              <a:rPr lang="en-GB" dirty="0"/>
              <a:t>: </a:t>
            </a:r>
            <a:r>
              <a:rPr lang="en-GB" dirty="0">
                <a:solidFill>
                  <a:srgbClr val="FF0000"/>
                </a:solidFill>
              </a:rPr>
              <a:t>customizable</a:t>
            </a:r>
            <a:r>
              <a:rPr lang="en-GB" dirty="0"/>
              <a:t>, great for creating complex and interactive visualizations.</a:t>
            </a:r>
          </a:p>
          <a:p>
            <a:r>
              <a:rPr lang="en-GB" b="1" dirty="0"/>
              <a:t>Use Case</a:t>
            </a:r>
            <a:r>
              <a:rPr lang="en-GB" dirty="0"/>
              <a:t>: Ideal when you need detailed control over interaction capabilities or when working with web-based dashboards.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8893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F31C27-D594-4C5E-A1CD-12AF80B5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0" y="871200"/>
            <a:ext cx="14800185" cy="751658"/>
          </a:xfrm>
        </p:spPr>
        <p:txBody>
          <a:bodyPr vert="horz" wrap="square" lIns="0" tIns="12869" rIns="0" bIns="0" rtlCol="0">
            <a:spAutoFit/>
          </a:bodyPr>
          <a:lstStyle/>
          <a:p>
            <a:pPr marL="13547">
              <a:spcBef>
                <a:spcPts val="101"/>
              </a:spcBef>
            </a:pPr>
            <a:r>
              <a:rPr lang="en-GB" spc="-11" dirty="0" err="1"/>
              <a:t>HoloViews</a:t>
            </a:r>
            <a:endParaRPr lang="en-GB" spc="-1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386F04-F31C-45D6-91A9-D8EBCF91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199" y="2091600"/>
            <a:ext cx="16290465" cy="6286500"/>
          </a:xfrm>
          <a:ln w="12700">
            <a:miter lim="400000"/>
          </a:ln>
        </p:spPr>
        <p:txBody>
          <a:bodyPr lIns="50800" tIns="50800" rIns="50800" bIns="50800" anchor="t">
            <a:noAutofit/>
          </a:bodyPr>
          <a:lstStyle/>
          <a:p>
            <a:r>
              <a:rPr lang="en-GB" dirty="0"/>
              <a:t>Built on top of Bokeh and Matplotlib. </a:t>
            </a:r>
          </a:p>
          <a:p>
            <a:endParaRPr lang="en-GB" b="1" dirty="0"/>
          </a:p>
          <a:p>
            <a:r>
              <a:rPr lang="en-GB" b="1" dirty="0"/>
              <a:t>Strengths</a:t>
            </a:r>
            <a:r>
              <a:rPr lang="en-GB" dirty="0"/>
              <a:t>: Highly abstract and lets you build complex visualizations easily. It automatically handles the plotting backend it uses (like Bokeh, Matplotlib).</a:t>
            </a:r>
          </a:p>
          <a:p>
            <a:r>
              <a:rPr lang="en-GB" b="1" dirty="0"/>
              <a:t>Use Case</a:t>
            </a:r>
            <a:r>
              <a:rPr lang="en-GB" dirty="0"/>
              <a:t>: Perfect for </a:t>
            </a:r>
            <a:r>
              <a:rPr lang="en-GB" dirty="0">
                <a:solidFill>
                  <a:srgbClr val="FF0000"/>
                </a:solidFill>
              </a:rPr>
              <a:t>exploratory data </a:t>
            </a:r>
            <a:r>
              <a:rPr lang="en-GB" dirty="0"/>
              <a:t>analysis where you want to create informative visualizations rapidly with </a:t>
            </a:r>
            <a:r>
              <a:rPr lang="en-GB" dirty="0">
                <a:solidFill>
                  <a:srgbClr val="FF0000"/>
                </a:solidFill>
              </a:rPr>
              <a:t>less focus </a:t>
            </a:r>
            <a:r>
              <a:rPr lang="en-GB" dirty="0"/>
              <a:t>on the minute details of plot appearance.</a:t>
            </a:r>
          </a:p>
        </p:txBody>
      </p:sp>
    </p:spTree>
    <p:extLst>
      <p:ext uri="{BB962C8B-B14F-4D97-AF65-F5344CB8AC3E}">
        <p14:creationId xmlns:p14="http://schemas.microsoft.com/office/powerpoint/2010/main" val="16257942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F31C27-D594-4C5E-A1CD-12AF80B5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0" y="871200"/>
            <a:ext cx="14800185" cy="751658"/>
          </a:xfrm>
        </p:spPr>
        <p:txBody>
          <a:bodyPr vert="horz" wrap="square" lIns="0" tIns="12869" rIns="0" bIns="0" rtlCol="0">
            <a:spAutoFit/>
          </a:bodyPr>
          <a:lstStyle/>
          <a:p>
            <a:pPr marL="13547">
              <a:spcBef>
                <a:spcPts val="101"/>
              </a:spcBef>
            </a:pPr>
            <a:r>
              <a:rPr lang="en-GB" spc="-11" dirty="0" err="1"/>
              <a:t>GeoViews</a:t>
            </a:r>
            <a:endParaRPr lang="en-GB" spc="-1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386F04-F31C-45D6-91A9-D8EBCF91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199" y="2091600"/>
            <a:ext cx="16172477" cy="6286500"/>
          </a:xfrm>
          <a:ln w="12700">
            <a:miter lim="400000"/>
          </a:ln>
        </p:spPr>
        <p:txBody>
          <a:bodyPr lIns="50800" tIns="50800" rIns="50800" bIns="50800" anchor="t">
            <a:noAutofit/>
          </a:bodyPr>
          <a:lstStyle/>
          <a:p>
            <a:r>
              <a:rPr lang="en-GB" dirty="0"/>
              <a:t>Built on top </a:t>
            </a:r>
            <a:r>
              <a:rPr lang="en-GB" dirty="0" err="1"/>
              <a:t>HoloViews</a:t>
            </a:r>
            <a:r>
              <a:rPr lang="en-GB" dirty="0"/>
              <a:t> designed to make it easier to explore and visualize geographical datasets</a:t>
            </a:r>
          </a:p>
          <a:p>
            <a:r>
              <a:rPr lang="en-GB" dirty="0"/>
              <a:t>Geographic data handling.</a:t>
            </a:r>
          </a:p>
          <a:p>
            <a:endParaRPr lang="en-GB" dirty="0"/>
          </a:p>
          <a:p>
            <a:r>
              <a:rPr lang="en-GB" b="1" dirty="0"/>
              <a:t>Strengths</a:t>
            </a:r>
            <a:r>
              <a:rPr lang="en-GB" dirty="0"/>
              <a:t>: Integrates seamlessly with the HoloViews workflow for plotting geographical data effectively.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BDB32-E7FE-42EE-8B31-B0F7B4941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2" t="39844" r="29689" b="45312"/>
          <a:stretch/>
        </p:blipFill>
        <p:spPr>
          <a:xfrm>
            <a:off x="1714500" y="6278992"/>
            <a:ext cx="14035110" cy="26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335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F31C27-D594-4C5E-A1CD-12AF80B5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0" y="871200"/>
            <a:ext cx="14800185" cy="751658"/>
          </a:xfrm>
        </p:spPr>
        <p:txBody>
          <a:bodyPr vert="horz" wrap="square" lIns="0" tIns="12869" rIns="0" bIns="0" rtlCol="0">
            <a:spAutoFit/>
          </a:bodyPr>
          <a:lstStyle/>
          <a:p>
            <a:pPr marL="13547">
              <a:spcBef>
                <a:spcPts val="101"/>
              </a:spcBef>
            </a:pPr>
            <a:r>
              <a:rPr lang="en-GB" spc="-11" dirty="0" err="1"/>
              <a:t>pydeck</a:t>
            </a:r>
            <a:endParaRPr lang="en-GB" spc="-1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386F04-F31C-45D6-91A9-D8EBCF91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199" y="2091600"/>
            <a:ext cx="14518201" cy="7414350"/>
          </a:xfrm>
          <a:ln w="12700">
            <a:miter lim="400000"/>
          </a:ln>
        </p:spPr>
        <p:txBody>
          <a:bodyPr lIns="50800" tIns="50800" rIns="50800" bIns="50800" anchor="t">
            <a:noAutofit/>
          </a:bodyPr>
          <a:lstStyle/>
          <a:p>
            <a:pPr marL="0" indent="0">
              <a:buNone/>
            </a:pPr>
            <a:r>
              <a:rPr lang="en-GB" i="1" dirty="0"/>
              <a:t>WebGL</a:t>
            </a:r>
            <a:r>
              <a:rPr lang="en-GB" dirty="0"/>
              <a:t>-powered visualization library designed to display large geospatial  datasets. Python wrapper around the JavaScript library Deck.gl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Rich Layered Visualizations</a:t>
            </a:r>
            <a:r>
              <a:rPr lang="en-GB" dirty="0"/>
              <a:t>: Supports a variety of layers.</a:t>
            </a:r>
          </a:p>
          <a:p>
            <a:r>
              <a:rPr lang="en-GB" b="1" dirty="0"/>
              <a:t>Interactivity</a:t>
            </a:r>
            <a:r>
              <a:rPr lang="en-GB" dirty="0"/>
              <a:t>: The library leverages Deck.gl's interactivity features. </a:t>
            </a:r>
          </a:p>
          <a:p>
            <a:r>
              <a:rPr lang="en-GB" b="1" dirty="0"/>
              <a:t>Large Data Handling</a:t>
            </a:r>
            <a:r>
              <a:rPr lang="en-GB" dirty="0"/>
              <a:t>: Pydeck excels at handling large datasets.</a:t>
            </a:r>
          </a:p>
          <a:p>
            <a:r>
              <a:rPr lang="en-GB" b="1" dirty="0"/>
              <a:t>Customization</a:t>
            </a:r>
            <a:r>
              <a:rPr lang="en-GB" dirty="0"/>
              <a:t>: </a:t>
            </a:r>
            <a:r>
              <a:rPr lang="en-GB" dirty="0" err="1"/>
              <a:t>Pydeck</a:t>
            </a:r>
            <a:r>
              <a:rPr lang="en-GB" dirty="0"/>
              <a:t> allows for detailed customization of visual elements.</a:t>
            </a:r>
          </a:p>
        </p:txBody>
      </p:sp>
    </p:spTree>
    <p:extLst>
      <p:ext uri="{BB962C8B-B14F-4D97-AF65-F5344CB8AC3E}">
        <p14:creationId xmlns:p14="http://schemas.microsoft.com/office/powerpoint/2010/main" val="14327395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C33C4-2808-4CBA-BAF9-6DD32B656E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23" t="12304" r="31448" b="15430"/>
          <a:stretch/>
        </p:blipFill>
        <p:spPr>
          <a:xfrm>
            <a:off x="122236" y="228600"/>
            <a:ext cx="8362950" cy="7048500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149F8A-F1A6-4ED7-AABE-9B7F826725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34" t="20081" r="40675" b="6249"/>
          <a:stretch/>
        </p:blipFill>
        <p:spPr>
          <a:xfrm>
            <a:off x="3362326" y="4514850"/>
            <a:ext cx="8220075" cy="8229600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5AA28F-2FA0-4C88-A84C-50B602A1C2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608" t="15625" r="20900" b="12110"/>
          <a:stretch/>
        </p:blipFill>
        <p:spPr>
          <a:xfrm>
            <a:off x="8855077" y="512077"/>
            <a:ext cx="8302670" cy="6193524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827990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cde16a-ba3e-47db-ada8-7cd7fdb7807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F2D40A3A1C8642988A651B1ED39623" ma:contentTypeVersion="16" ma:contentTypeDescription="Create a new document." ma:contentTypeScope="" ma:versionID="4ce34b00d6c3aff9017019a844aaf3f3">
  <xsd:schema xmlns:xsd="http://www.w3.org/2001/XMLSchema" xmlns:xs="http://www.w3.org/2001/XMLSchema" xmlns:p="http://schemas.microsoft.com/office/2006/metadata/properties" xmlns:ns3="5acde16a-ba3e-47db-ada8-7cd7fdb7807b" xmlns:ns4="4d9e80ff-905f-4833-945e-5794c4d26dd9" targetNamespace="http://schemas.microsoft.com/office/2006/metadata/properties" ma:root="true" ma:fieldsID="e58f5e8b2bace791df80eb2757c3951d" ns3:_="" ns4:_="">
    <xsd:import namespace="5acde16a-ba3e-47db-ada8-7cd7fdb7807b"/>
    <xsd:import namespace="4d9e80ff-905f-4833-945e-5794c4d26d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cde16a-ba3e-47db-ada8-7cd7fdb780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e80ff-905f-4833-945e-5794c4d26dd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6DD498-36E4-439C-8C75-21144F194D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98EC9-4BDB-4E3F-B5B2-2E4E6C7D3227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4d9e80ff-905f-4833-945e-5794c4d26dd9"/>
    <ds:schemaRef ds:uri="5acde16a-ba3e-47db-ada8-7cd7fdb7807b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E2D202A-CE11-4B7B-AFDF-2EA51FB098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cde16a-ba3e-47db-ada8-7cd7fdb7807b"/>
    <ds:schemaRef ds:uri="4d9e80ff-905f-4833-945e-5794c4d26d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5554</TotalTime>
  <Words>313</Words>
  <Application>Microsoft Office PowerPoint</Application>
  <PresentationFormat>Custom</PresentationFormat>
  <Paragraphs>37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MT</vt:lpstr>
      <vt:lpstr>Bahnschrift</vt:lpstr>
      <vt:lpstr>Bahnschrift Light</vt:lpstr>
      <vt:lpstr>Calibri</vt:lpstr>
      <vt:lpstr>Helvetica Light</vt:lpstr>
      <vt:lpstr>Helvetica Neue</vt:lpstr>
      <vt:lpstr>White</vt:lpstr>
      <vt:lpstr>Advanced Topics, Other Tools  and Assignment II  ENVS456 – week 9 Gabriele Filomena</vt:lpstr>
      <vt:lpstr>Agenda</vt:lpstr>
      <vt:lpstr>Bokeh. A visualization library </vt:lpstr>
      <vt:lpstr>HoloViews</vt:lpstr>
      <vt:lpstr>GeoViews</vt:lpstr>
      <vt:lpstr>pydeck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</dc:title>
  <dc:creator>Filomena, Gabriele</dc:creator>
  <cp:lastModifiedBy>Filomena, Gabriele</cp:lastModifiedBy>
  <cp:revision>94</cp:revision>
  <dcterms:modified xsi:type="dcterms:W3CDTF">2024-04-16T10:44:30Z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0x010100EDF2D40A3A1C8642988A651B1ED39623</vt:lpwstr>
  </property>
</Properties>
</file>