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2" r:id="rId2"/>
    <p:sldId id="329" r:id="rId3"/>
    <p:sldId id="363" r:id="rId4"/>
    <p:sldId id="366" r:id="rId5"/>
    <p:sldId id="365" r:id="rId6"/>
    <p:sldId id="349" r:id="rId7"/>
    <p:sldId id="355" r:id="rId8"/>
    <p:sldId id="356" r:id="rId9"/>
    <p:sldId id="364" r:id="rId10"/>
    <p:sldId id="359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6F"/>
    <a:srgbClr val="8A9CB4"/>
    <a:srgbClr val="44BBC8"/>
    <a:srgbClr val="F15138"/>
    <a:srgbClr val="F2F2F2"/>
    <a:srgbClr val="FFFFFF"/>
    <a:srgbClr val="DE2D10"/>
    <a:srgbClr val="24727A"/>
    <a:srgbClr val="9CAFD2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657" autoAdjust="0"/>
  </p:normalViewPr>
  <p:slideViewPr>
    <p:cSldViewPr snapToGrid="0">
      <p:cViewPr>
        <p:scale>
          <a:sx n="82" d="100"/>
          <a:sy n="82" d="100"/>
        </p:scale>
        <p:origin x="48" y="211"/>
      </p:cViewPr>
      <p:guideLst>
        <p:guide pos="3840"/>
        <p:guide orient="horz" pos="2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explosion val="2"/>
          <c:dPt>
            <c:idx val="0"/>
            <c:bubble3D val="0"/>
            <c:spPr>
              <a:solidFill>
                <a:srgbClr val="44BBC8"/>
              </a:solidFill>
              <a:ln w="25400"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rgbClr val="8A9CB4"/>
              </a:solidFill>
              <a:ln w="25400"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rgbClr val="F5826F"/>
              </a:solidFill>
              <a:ln w="25400">
                <a:noFill/>
              </a:ln>
              <a:effectLst/>
              <a:sp3d/>
            </c:spPr>
          </c:dPt>
          <c:cat>
            <c:strRef>
              <c:f>Hoja1!$A$2:$A$4</c:f>
              <c:strCache>
                <c:ptCount val="3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9946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21FECF-9C59-409F-919A-9F0398EC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B54F16B-0106-4FB2-AB3E-700FB8F3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569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67D979B-F3D0-4BC9-B5E3-72538A1A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1E47EA-2F3B-4A1B-98CA-23878817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38015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0AE5D3-DF6F-4BA0-AE6E-5E855011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A2EC91D-F37A-4A77-B066-C6A915C29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3B8696F0-663E-4D37-B1A1-6576D5A6D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791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C6EBAF-DEF7-4BCE-9F72-57E4DBE2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1D20475-F27A-42E3-8A73-4A2B732D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6F3D89A-0EF1-4371-82E5-4F8EF602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C674AEE-7473-4570-9CE0-BA4121537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CE68503-7DED-4AFB-BE18-C772C2638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27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768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Light Semi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microsoft.com/office/2007/relationships/hdphoto" Target="../media/hdphoto1.wdp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eg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7285263-32C4-4AA8-91D6-5B025EFA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8837"/>
            <a:ext cx="9144000" cy="664492"/>
          </a:xfrm>
        </p:spPr>
        <p:txBody>
          <a:bodyPr>
            <a:noAutofit/>
          </a:bodyPr>
          <a:lstStyle/>
          <a:p>
            <a:r>
              <a:rPr lang="es-CL" sz="4400" spc="300" dirty="0" smtClean="0">
                <a:solidFill>
                  <a:srgbClr val="2876C6"/>
                </a:solidFill>
              </a:rPr>
              <a:t>TABLERO CONTROL SEMANAL</a:t>
            </a:r>
            <a:endParaRPr lang="es-CL" sz="4400" spc="300" dirty="0">
              <a:solidFill>
                <a:srgbClr val="2876C6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4E556B2-78FC-47A7-A76F-3CCC74F25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1414" y="5554093"/>
            <a:ext cx="5498727" cy="427165"/>
          </a:xfrm>
        </p:spPr>
        <p:txBody>
          <a:bodyPr>
            <a:normAutofit/>
          </a:bodyPr>
          <a:lstStyle/>
          <a:p>
            <a:r>
              <a:rPr lang="es-CL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DISPLAY</a:t>
            </a:r>
            <a:endParaRPr lang="es-CL" spc="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BEDEAD0C-CC38-4BCC-BC06-9DA38EAE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7757" y="1314671"/>
            <a:ext cx="3896485" cy="219151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DDB7981-F316-436B-B456-C7634477EE4E}"/>
              </a:ext>
            </a:extLst>
          </p:cNvPr>
          <p:cNvSpPr/>
          <p:nvPr/>
        </p:nvSpPr>
        <p:spPr>
          <a:xfrm>
            <a:off x="0" y="-309640"/>
            <a:ext cx="12192000" cy="25657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840"/>
              </a:spcAft>
            </a:pPr>
            <a:r>
              <a:rPr lang="es-CL" sz="1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Tipografía Base para Presentación </a:t>
            </a:r>
            <a:r>
              <a:rPr lang="es-CL" sz="1600" b="1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:Familia </a:t>
            </a:r>
            <a:r>
              <a:rPr lang="es-C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Bahnschrift</a:t>
            </a:r>
            <a:r>
              <a:rPr lang="es-C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s-C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SemiCondensed</a:t>
            </a:r>
            <a:r>
              <a:rPr lang="es-CL" sz="1600" b="1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/ </a:t>
            </a:r>
            <a:r>
              <a:rPr lang="es-CL" sz="1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instalar fuente en el pc</a:t>
            </a:r>
          </a:p>
        </p:txBody>
      </p:sp>
    </p:spTree>
    <p:extLst>
      <p:ext uri="{BB962C8B-B14F-4D97-AF65-F5344CB8AC3E}">
        <p14:creationId xmlns:p14="http://schemas.microsoft.com/office/powerpoint/2010/main" val="14804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53" y="4028818"/>
            <a:ext cx="4976607" cy="2557664"/>
          </a:xfrm>
          <a:prstGeom prst="rect">
            <a:avLst/>
          </a:prstGeom>
        </p:spPr>
      </p:pic>
      <p:grpSp>
        <p:nvGrpSpPr>
          <p:cNvPr id="46" name="Grupo 45"/>
          <p:cNvGrpSpPr/>
          <p:nvPr/>
        </p:nvGrpSpPr>
        <p:grpSpPr>
          <a:xfrm>
            <a:off x="420075" y="79762"/>
            <a:ext cx="2491097" cy="399807"/>
            <a:chOff x="4586425" y="721168"/>
            <a:chExt cx="2491097" cy="372793"/>
          </a:xfrm>
        </p:grpSpPr>
        <p:sp>
          <p:nvSpPr>
            <p:cNvPr id="47" name="Rectángulo redondeado 46"/>
            <p:cNvSpPr/>
            <p:nvPr/>
          </p:nvSpPr>
          <p:spPr>
            <a:xfrm>
              <a:off x="4586425" y="721168"/>
              <a:ext cx="2491097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79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8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889940" y="754434"/>
              <a:ext cx="1767704" cy="31377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s-ES" sz="1400" spc="300" dirty="0" smtClean="0">
                  <a:solidFill>
                    <a:srgbClr val="FF7927"/>
                  </a:solidFill>
                  <a:latin typeface="Bahnschrift Light SemiCondensed" panose="020B0502040204020203" pitchFamily="34" charset="0"/>
                </a:rPr>
                <a:t>PALETA COLOR </a:t>
              </a:r>
              <a:endParaRPr lang="es-CL" sz="1400" dirty="0">
                <a:solidFill>
                  <a:srgbClr val="B2B2BF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49" name="Subtítulo 2">
            <a:extLst>
              <a:ext uri="{FF2B5EF4-FFF2-40B4-BE49-F238E27FC236}">
                <a16:creationId xmlns:a16="http://schemas.microsoft.com/office/drawing/2014/main" xmlns="" id="{B4E556B2-78FC-47A7-A76F-3CCC74F25A2F}"/>
              </a:ext>
            </a:extLst>
          </p:cNvPr>
          <p:cNvSpPr txBox="1">
            <a:spLocks/>
          </p:cNvSpPr>
          <p:nvPr/>
        </p:nvSpPr>
        <p:spPr>
          <a:xfrm>
            <a:off x="1360301" y="2291873"/>
            <a:ext cx="1542481" cy="3365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 spc="300" dirty="0" smtClean="0">
                <a:solidFill>
                  <a:srgbClr val="FF7927"/>
                </a:solidFill>
                <a:latin typeface="Bahnschrift Light SemiCondensed" panose="020B0502040204020203" pitchFamily="34" charset="0"/>
              </a:rPr>
              <a:t>COLOR BASE </a:t>
            </a:r>
            <a:endParaRPr lang="es-CL" sz="1400" dirty="0">
              <a:solidFill>
                <a:srgbClr val="B2B2B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xmlns="" id="{B4E556B2-78FC-47A7-A76F-3CCC74F25A2F}"/>
              </a:ext>
            </a:extLst>
          </p:cNvPr>
          <p:cNvSpPr txBox="1">
            <a:spLocks/>
          </p:cNvSpPr>
          <p:nvPr/>
        </p:nvSpPr>
        <p:spPr>
          <a:xfrm>
            <a:off x="1363886" y="1452762"/>
            <a:ext cx="2656455" cy="3365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 spc="300" dirty="0" smtClean="0">
                <a:solidFill>
                  <a:srgbClr val="FF7927"/>
                </a:solidFill>
                <a:latin typeface="Bahnschrift Light SemiCondensed" panose="020B0502040204020203" pitchFamily="34" charset="0"/>
              </a:rPr>
              <a:t>COLOR BASE/ </a:t>
            </a:r>
            <a:r>
              <a:rPr lang="es-ES" sz="1400" b="1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CLARO A</a:t>
            </a:r>
            <a:endParaRPr lang="es-CL" sz="1400" b="1" dirty="0">
              <a:solidFill>
                <a:srgbClr val="B2B2BF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Subtítulo 2">
            <a:extLst>
              <a:ext uri="{FF2B5EF4-FFF2-40B4-BE49-F238E27FC236}">
                <a16:creationId xmlns:a16="http://schemas.microsoft.com/office/drawing/2014/main" xmlns="" id="{B4E556B2-78FC-47A7-A76F-3CCC74F25A2F}"/>
              </a:ext>
            </a:extLst>
          </p:cNvPr>
          <p:cNvSpPr txBox="1">
            <a:spLocks/>
          </p:cNvSpPr>
          <p:nvPr/>
        </p:nvSpPr>
        <p:spPr>
          <a:xfrm>
            <a:off x="1402246" y="3164540"/>
            <a:ext cx="2783861" cy="3365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 spc="300" dirty="0" smtClean="0">
                <a:solidFill>
                  <a:srgbClr val="FF7927"/>
                </a:solidFill>
                <a:latin typeface="Bahnschrift Light SemiCondensed" panose="020B0502040204020203" pitchFamily="34" charset="0"/>
              </a:rPr>
              <a:t>COLOR BASE/ </a:t>
            </a:r>
            <a:r>
              <a:rPr lang="es-ES" sz="1400" b="1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OSCURO B</a:t>
            </a:r>
            <a:endParaRPr lang="es-CL" sz="1400" b="1" dirty="0">
              <a:solidFill>
                <a:srgbClr val="B2B2BF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266271" y="1253068"/>
            <a:ext cx="4871689" cy="2381733"/>
            <a:chOff x="4266271" y="1295013"/>
            <a:chExt cx="4871689" cy="2381733"/>
          </a:xfrm>
        </p:grpSpPr>
        <p:sp>
          <p:nvSpPr>
            <p:cNvPr id="4" name="Rectángulo 3"/>
            <p:cNvSpPr/>
            <p:nvPr/>
          </p:nvSpPr>
          <p:spPr>
            <a:xfrm>
              <a:off x="4266271" y="2150321"/>
              <a:ext cx="671119" cy="671119"/>
            </a:xfrm>
            <a:prstGeom prst="rect">
              <a:avLst/>
            </a:prstGeom>
            <a:solidFill>
              <a:srgbClr val="2A8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056235" y="2150321"/>
              <a:ext cx="671119" cy="671119"/>
            </a:xfrm>
            <a:prstGeom prst="rect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878670" y="2150321"/>
              <a:ext cx="671119" cy="671119"/>
            </a:xfrm>
            <a:prstGeom prst="rect">
              <a:avLst/>
            </a:prstGeom>
            <a:solidFill>
              <a:srgbClr val="636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583973" y="2150319"/>
              <a:ext cx="671119" cy="67111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6701105" y="2150320"/>
              <a:ext cx="671119" cy="671119"/>
            </a:xfrm>
            <a:prstGeom prst="rect">
              <a:avLst/>
            </a:prstGeom>
            <a:solidFill>
              <a:srgbClr val="E3E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466841" y="2150319"/>
              <a:ext cx="671119" cy="6711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3E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4266271" y="1295015"/>
              <a:ext cx="671119" cy="671119"/>
            </a:xfrm>
            <a:prstGeom prst="rect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5056235" y="1295015"/>
              <a:ext cx="671119" cy="671119"/>
            </a:xfrm>
            <a:prstGeom prst="rect">
              <a:avLst/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5878670" y="1295015"/>
              <a:ext cx="671119" cy="671119"/>
            </a:xfrm>
            <a:prstGeom prst="rect">
              <a:avLst/>
            </a:prstGeom>
            <a:solidFill>
              <a:srgbClr val="AAA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7583973" y="1295013"/>
              <a:ext cx="671119" cy="6711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6701105" y="1295014"/>
              <a:ext cx="671119" cy="6711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8466841" y="1295013"/>
              <a:ext cx="671119" cy="6711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3E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4266271" y="3005627"/>
              <a:ext cx="671119" cy="671119"/>
            </a:xfrm>
            <a:prstGeom prst="rect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5056235" y="3005627"/>
              <a:ext cx="671119" cy="671119"/>
            </a:xfrm>
            <a:prstGeom prst="rect">
              <a:avLst/>
            </a:prstGeom>
            <a:solidFill>
              <a:srgbClr val="DE2D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5878670" y="3005627"/>
              <a:ext cx="671119" cy="671119"/>
            </a:xfrm>
            <a:prstGeom prst="rect">
              <a:avLst/>
            </a:prstGeom>
            <a:solidFill>
              <a:srgbClr val="9C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aphicFrame>
        <p:nvGraphicFramePr>
          <p:cNvPr id="25" name="Gráfico 24"/>
          <p:cNvGraphicFramePr/>
          <p:nvPr>
            <p:extLst>
              <p:ext uri="{D42A27DB-BD31-4B8C-83A1-F6EECF244321}">
                <p14:modId xmlns:p14="http://schemas.microsoft.com/office/powerpoint/2010/main" val="2240171903"/>
              </p:ext>
            </p:extLst>
          </p:nvPr>
        </p:nvGraphicFramePr>
        <p:xfrm>
          <a:off x="629933" y="4440691"/>
          <a:ext cx="2871342" cy="1914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2300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51883" y="76551"/>
            <a:ext cx="1657424" cy="399807"/>
            <a:chOff x="4586425" y="721168"/>
            <a:chExt cx="1657424" cy="372793"/>
          </a:xfrm>
        </p:grpSpPr>
        <p:sp>
          <p:nvSpPr>
            <p:cNvPr id="10" name="Rectángulo redondeado 9"/>
            <p:cNvSpPr/>
            <p:nvPr/>
          </p:nvSpPr>
          <p:spPr>
            <a:xfrm>
              <a:off x="4586425" y="721168"/>
              <a:ext cx="1657424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79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646868" y="754434"/>
              <a:ext cx="1542827" cy="31155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1400" spc="300" dirty="0" smtClean="0">
                  <a:solidFill>
                    <a:srgbClr val="FF7927"/>
                  </a:solidFill>
                  <a:latin typeface="Bahnschrift Light SemiCondensed" panose="020B0502040204020203" pitchFamily="34" charset="0"/>
                </a:rPr>
                <a:t>ESTRUCTURA</a:t>
              </a:r>
              <a:endParaRPr lang="es-CL" sz="1400" dirty="0">
                <a:solidFill>
                  <a:srgbClr val="B2B2BF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36" name="Rectángulo 35"/>
          <p:cNvSpPr/>
          <p:nvPr/>
        </p:nvSpPr>
        <p:spPr>
          <a:xfrm rot="5400000">
            <a:off x="5881820" y="-3030858"/>
            <a:ext cx="683110" cy="8669438"/>
          </a:xfrm>
          <a:prstGeom prst="rect">
            <a:avLst/>
          </a:prstGeom>
          <a:solidFill>
            <a:schemeClr val="bg1"/>
          </a:solidFill>
          <a:ln w="38100">
            <a:solidFill>
              <a:srgbClr val="FF79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 36"/>
          <p:cNvSpPr/>
          <p:nvPr/>
        </p:nvSpPr>
        <p:spPr>
          <a:xfrm>
            <a:off x="1885284" y="1674078"/>
            <a:ext cx="8672809" cy="416462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Rectángulo 90"/>
          <p:cNvSpPr/>
          <p:nvPr/>
        </p:nvSpPr>
        <p:spPr>
          <a:xfrm>
            <a:off x="1885282" y="1655507"/>
            <a:ext cx="784021" cy="149058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203200" dist="50800" dir="5400000" sx="99000" sy="99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9" name="Grupo 8"/>
          <p:cNvGrpSpPr/>
          <p:nvPr/>
        </p:nvGrpSpPr>
        <p:grpSpPr>
          <a:xfrm>
            <a:off x="2102279" y="1185509"/>
            <a:ext cx="338787" cy="231504"/>
            <a:chOff x="3165894" y="5305245"/>
            <a:chExt cx="690114" cy="471577"/>
          </a:xfrm>
          <a:solidFill>
            <a:srgbClr val="FF7927"/>
          </a:solidFill>
        </p:grpSpPr>
        <p:sp>
          <p:nvSpPr>
            <p:cNvPr id="6" name="Rectángulo 5"/>
            <p:cNvSpPr/>
            <p:nvPr/>
          </p:nvSpPr>
          <p:spPr>
            <a:xfrm>
              <a:off x="3165894" y="5305245"/>
              <a:ext cx="690114" cy="86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3165894" y="5500777"/>
              <a:ext cx="690114" cy="86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3165894" y="5690558"/>
              <a:ext cx="690114" cy="86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8" name="Rectángulo 37"/>
          <p:cNvSpPr/>
          <p:nvPr/>
        </p:nvSpPr>
        <p:spPr>
          <a:xfrm rot="5400000">
            <a:off x="5881819" y="1845538"/>
            <a:ext cx="683110" cy="8669438"/>
          </a:xfrm>
          <a:prstGeom prst="rect">
            <a:avLst/>
          </a:prstGeom>
          <a:solidFill>
            <a:schemeClr val="bg1"/>
          </a:solidFill>
          <a:ln w="38100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Grupo 4"/>
          <p:cNvGrpSpPr/>
          <p:nvPr/>
        </p:nvGrpSpPr>
        <p:grpSpPr>
          <a:xfrm>
            <a:off x="8814521" y="1103434"/>
            <a:ext cx="376744" cy="361047"/>
            <a:chOff x="8328576" y="1356383"/>
            <a:chExt cx="621102" cy="59522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l="27310" t="13881" r="51655" b="11725"/>
            <a:stretch/>
          </p:blipFill>
          <p:spPr>
            <a:xfrm>
              <a:off x="8328576" y="1356383"/>
              <a:ext cx="621102" cy="595224"/>
            </a:xfrm>
            <a:prstGeom prst="rect">
              <a:avLst/>
            </a:prstGeom>
          </p:spPr>
        </p:pic>
        <p:sp>
          <p:nvSpPr>
            <p:cNvPr id="65" name="Forma libre 64"/>
            <p:cNvSpPr/>
            <p:nvPr/>
          </p:nvSpPr>
          <p:spPr>
            <a:xfrm>
              <a:off x="8328576" y="1356383"/>
              <a:ext cx="581040" cy="581040"/>
            </a:xfrm>
            <a:custGeom>
              <a:avLst/>
              <a:gdLst>
                <a:gd name="connsiteX0" fmla="*/ 518751 w 1037502"/>
                <a:gd name="connsiteY0" fmla="*/ 70625 h 1037502"/>
                <a:gd name="connsiteX1" fmla="*/ 70625 w 1037502"/>
                <a:gd name="connsiteY1" fmla="*/ 518751 h 1037502"/>
                <a:gd name="connsiteX2" fmla="*/ 518751 w 1037502"/>
                <a:gd name="connsiteY2" fmla="*/ 966877 h 1037502"/>
                <a:gd name="connsiteX3" fmla="*/ 966877 w 1037502"/>
                <a:gd name="connsiteY3" fmla="*/ 518751 h 1037502"/>
                <a:gd name="connsiteX4" fmla="*/ 518751 w 1037502"/>
                <a:gd name="connsiteY4" fmla="*/ 70625 h 1037502"/>
                <a:gd name="connsiteX5" fmla="*/ 518751 w 1037502"/>
                <a:gd name="connsiteY5" fmla="*/ 0 h 1037502"/>
                <a:gd name="connsiteX6" fmla="*/ 1037502 w 1037502"/>
                <a:gd name="connsiteY6" fmla="*/ 518751 h 1037502"/>
                <a:gd name="connsiteX7" fmla="*/ 518751 w 1037502"/>
                <a:gd name="connsiteY7" fmla="*/ 1037502 h 1037502"/>
                <a:gd name="connsiteX8" fmla="*/ 0 w 1037502"/>
                <a:gd name="connsiteY8" fmla="*/ 518751 h 1037502"/>
                <a:gd name="connsiteX9" fmla="*/ 518751 w 1037502"/>
                <a:gd name="connsiteY9" fmla="*/ 0 h 10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7502" h="1037502">
                  <a:moveTo>
                    <a:pt x="518751" y="70625"/>
                  </a:moveTo>
                  <a:cubicBezTo>
                    <a:pt x="271258" y="70625"/>
                    <a:pt x="70625" y="271258"/>
                    <a:pt x="70625" y="518751"/>
                  </a:cubicBezTo>
                  <a:cubicBezTo>
                    <a:pt x="70625" y="766244"/>
                    <a:pt x="271258" y="966877"/>
                    <a:pt x="518751" y="966877"/>
                  </a:cubicBezTo>
                  <a:cubicBezTo>
                    <a:pt x="766244" y="966877"/>
                    <a:pt x="966877" y="766244"/>
                    <a:pt x="966877" y="518751"/>
                  </a:cubicBezTo>
                  <a:cubicBezTo>
                    <a:pt x="966877" y="271258"/>
                    <a:pt x="766244" y="70625"/>
                    <a:pt x="518751" y="70625"/>
                  </a:cubicBezTo>
                  <a:close/>
                  <a:moveTo>
                    <a:pt x="518751" y="0"/>
                  </a:moveTo>
                  <a:cubicBezTo>
                    <a:pt x="805249" y="0"/>
                    <a:pt x="1037502" y="232253"/>
                    <a:pt x="1037502" y="518751"/>
                  </a:cubicBezTo>
                  <a:cubicBezTo>
                    <a:pt x="1037502" y="805249"/>
                    <a:pt x="805249" y="1037502"/>
                    <a:pt x="518751" y="1037502"/>
                  </a:cubicBezTo>
                  <a:cubicBezTo>
                    <a:pt x="232253" y="1037502"/>
                    <a:pt x="0" y="805249"/>
                    <a:pt x="0" y="518751"/>
                  </a:cubicBezTo>
                  <a:cubicBezTo>
                    <a:pt x="0" y="232253"/>
                    <a:pt x="232253" y="0"/>
                    <a:pt x="518751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L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692" y="1094198"/>
            <a:ext cx="359701" cy="359701"/>
          </a:xfrm>
          <a:prstGeom prst="rect">
            <a:avLst/>
          </a:prstGeom>
        </p:spPr>
      </p:pic>
      <p:sp>
        <p:nvSpPr>
          <p:cNvPr id="96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2772825" y="2128438"/>
            <a:ext cx="1541848" cy="1298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s-MX" sz="90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SELL OUT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s-MX" sz="9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ARBOL DE PERDIDA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s-MX" sz="9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PROMOCION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s-MX" sz="9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TAREAS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s-MX" sz="9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DESCARGAR DATA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588437" y="1171643"/>
            <a:ext cx="3825969" cy="276999"/>
            <a:chOff x="1496449" y="2053830"/>
            <a:chExt cx="3825969" cy="276999"/>
          </a:xfrm>
        </p:grpSpPr>
        <p:sp>
          <p:nvSpPr>
            <p:cNvPr id="94" name="Rectángulo 93"/>
            <p:cNvSpPr/>
            <p:nvPr/>
          </p:nvSpPr>
          <p:spPr>
            <a:xfrm>
              <a:off x="1496449" y="2178707"/>
              <a:ext cx="1022467" cy="4571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483596" y="2053830"/>
              <a:ext cx="28388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TABLERO DE CONTROL SEMANAL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46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346351" y="4024908"/>
            <a:ext cx="1350054" cy="46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900" b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DISPOSICIÓN DE LA INFORMACIÓN PRINCIPAL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893699" y="1100468"/>
            <a:ext cx="949200" cy="306173"/>
            <a:chOff x="421608" y="695461"/>
            <a:chExt cx="949200" cy="306173"/>
          </a:xfrm>
        </p:grpSpPr>
        <p:sp>
          <p:nvSpPr>
            <p:cNvPr id="43" name="Rectángulo 42"/>
            <p:cNvSpPr/>
            <p:nvPr/>
          </p:nvSpPr>
          <p:spPr>
            <a:xfrm>
              <a:off x="421608" y="722655"/>
              <a:ext cx="8852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chemeClr val="accent2"/>
                  </a:solidFill>
                  <a:latin typeface="Bahnschrift" panose="020B0502040204020203" pitchFamily="34" charset="0"/>
                </a:rPr>
                <a:t>TOP</a:t>
              </a:r>
              <a:endParaRPr lang="es-MX" sz="1200" dirty="0">
                <a:solidFill>
                  <a:schemeClr val="accent2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7" name="Triángulo isósceles 46"/>
            <p:cNvSpPr/>
            <p:nvPr/>
          </p:nvSpPr>
          <p:spPr>
            <a:xfrm rot="5400000">
              <a:off x="1108754" y="739580"/>
              <a:ext cx="306173" cy="217935"/>
            </a:xfrm>
            <a:prstGeom prst="triangle">
              <a:avLst/>
            </a:prstGeom>
            <a:solidFill>
              <a:srgbClr val="FF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52507" y="3533596"/>
            <a:ext cx="1237527" cy="461665"/>
            <a:chOff x="550910" y="3533596"/>
            <a:chExt cx="1237527" cy="461665"/>
          </a:xfrm>
        </p:grpSpPr>
        <p:sp>
          <p:nvSpPr>
            <p:cNvPr id="44" name="Rectángulo 43"/>
            <p:cNvSpPr/>
            <p:nvPr/>
          </p:nvSpPr>
          <p:spPr>
            <a:xfrm>
              <a:off x="550910" y="3533596"/>
              <a:ext cx="10510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00B0F0"/>
                  </a:solidFill>
                  <a:latin typeface="Bahnschrift" panose="020B0502040204020203" pitchFamily="34" charset="0"/>
                </a:rPr>
                <a:t>CONTENIDO PRINCIPAL</a:t>
              </a:r>
              <a:endParaRPr lang="es-MX" sz="1200" dirty="0">
                <a:solidFill>
                  <a:srgbClr val="00B0F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8" name="Triángulo isósceles 47"/>
            <p:cNvSpPr/>
            <p:nvPr/>
          </p:nvSpPr>
          <p:spPr>
            <a:xfrm rot="5400000">
              <a:off x="1526383" y="3657172"/>
              <a:ext cx="306173" cy="21793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93388" y="6027170"/>
            <a:ext cx="1087118" cy="313493"/>
            <a:chOff x="737972" y="6027170"/>
            <a:chExt cx="1087118" cy="313493"/>
          </a:xfrm>
        </p:grpSpPr>
        <p:sp>
          <p:nvSpPr>
            <p:cNvPr id="45" name="Rectángulo 44"/>
            <p:cNvSpPr/>
            <p:nvPr/>
          </p:nvSpPr>
          <p:spPr>
            <a:xfrm>
              <a:off x="737972" y="6063664"/>
              <a:ext cx="8852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F8F8F"/>
                  </a:solidFill>
                  <a:latin typeface="Bahnschrift" panose="020B0502040204020203" pitchFamily="34" charset="0"/>
                </a:rPr>
                <a:t>FOOTER</a:t>
              </a:r>
              <a:endParaRPr lang="es-MX" sz="1200" dirty="0">
                <a:solidFill>
                  <a:srgbClr val="8F8F8F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9" name="Triángulo isósceles 48"/>
            <p:cNvSpPr/>
            <p:nvPr/>
          </p:nvSpPr>
          <p:spPr>
            <a:xfrm rot="5400000">
              <a:off x="1563036" y="6071289"/>
              <a:ext cx="306173" cy="217935"/>
            </a:xfrm>
            <a:prstGeom prst="triangl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8" name="Recortar rectángulo de esquina sencilla 4">
            <a:extLst>
              <a:ext uri="{FF2B5EF4-FFF2-40B4-BE49-F238E27FC236}">
                <a16:creationId xmlns="" xmlns:a16="http://schemas.microsoft.com/office/drawing/2014/main" id="{65B426C5-1D97-4C05-9ACC-3A2873449743}"/>
              </a:ext>
            </a:extLst>
          </p:cNvPr>
          <p:cNvSpPr/>
          <p:nvPr/>
        </p:nvSpPr>
        <p:spPr>
          <a:xfrm>
            <a:off x="2913282" y="3551086"/>
            <a:ext cx="1787888" cy="1924827"/>
          </a:xfrm>
          <a:prstGeom prst="snip1Rect">
            <a:avLst/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3" name="Grupo 62"/>
          <p:cNvGrpSpPr/>
          <p:nvPr/>
        </p:nvGrpSpPr>
        <p:grpSpPr>
          <a:xfrm>
            <a:off x="4803720" y="2209969"/>
            <a:ext cx="1787888" cy="3265944"/>
            <a:chOff x="2725679" y="1987279"/>
            <a:chExt cx="1787888" cy="3265944"/>
          </a:xfrm>
        </p:grpSpPr>
        <p:sp>
          <p:nvSpPr>
            <p:cNvPr id="64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2725679" y="1987279"/>
              <a:ext cx="1785458" cy="1010873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2725679" y="3328396"/>
              <a:ext cx="1787888" cy="1924827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70" name="Recortar rectángulo de esquina sencilla 4">
            <a:extLst>
              <a:ext uri="{FF2B5EF4-FFF2-40B4-BE49-F238E27FC236}">
                <a16:creationId xmlns="" xmlns:a16="http://schemas.microsoft.com/office/drawing/2014/main" id="{65B426C5-1D97-4C05-9ACC-3A2873449743}"/>
              </a:ext>
            </a:extLst>
          </p:cNvPr>
          <p:cNvSpPr/>
          <p:nvPr/>
        </p:nvSpPr>
        <p:spPr>
          <a:xfrm>
            <a:off x="6694158" y="2218949"/>
            <a:ext cx="1785458" cy="1010873"/>
          </a:xfrm>
          <a:prstGeom prst="snip1Rect">
            <a:avLst/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6799911" y="2209969"/>
            <a:ext cx="3575775" cy="3265944"/>
            <a:chOff x="937792" y="1987279"/>
            <a:chExt cx="3575775" cy="3265944"/>
          </a:xfrm>
        </p:grpSpPr>
        <p:sp>
          <p:nvSpPr>
            <p:cNvPr id="73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2725679" y="1987279"/>
              <a:ext cx="1785458" cy="1010873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937792" y="3328396"/>
              <a:ext cx="3575775" cy="1924827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301" y="5984012"/>
            <a:ext cx="349263" cy="351909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29" y="5911182"/>
            <a:ext cx="1680956" cy="477753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1601985" y="657354"/>
            <a:ext cx="1385501" cy="381840"/>
            <a:chOff x="2722657" y="175260"/>
            <a:chExt cx="1385501" cy="381840"/>
          </a:xfrm>
        </p:grpSpPr>
        <p:sp>
          <p:nvSpPr>
            <p:cNvPr id="50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722657" y="175260"/>
              <a:ext cx="1385501" cy="2135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900" b="1" dirty="0" smtClean="0">
                  <a:solidFill>
                    <a:srgbClr val="ED7D31"/>
                  </a:solidFill>
                  <a:latin typeface="Bahnschrift" panose="020B0502040204020203" pitchFamily="34" charset="0"/>
                </a:rPr>
                <a:t>MENU DESPLEGABLE</a:t>
              </a:r>
            </a:p>
          </p:txBody>
        </p:sp>
        <p:sp>
          <p:nvSpPr>
            <p:cNvPr id="82" name="Triángulo isósceles 81"/>
            <p:cNvSpPr/>
            <p:nvPr/>
          </p:nvSpPr>
          <p:spPr>
            <a:xfrm rot="10800000">
              <a:off x="3302858" y="385688"/>
              <a:ext cx="240814" cy="171412"/>
            </a:xfrm>
            <a:prstGeom prst="triangle">
              <a:avLst/>
            </a:prstGeom>
            <a:solidFill>
              <a:srgbClr val="FF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83" name="Rectángulo 82"/>
          <p:cNvSpPr/>
          <p:nvPr/>
        </p:nvSpPr>
        <p:spPr>
          <a:xfrm rot="5400000">
            <a:off x="3253312" y="426671"/>
            <a:ext cx="498875" cy="1732096"/>
          </a:xfrm>
          <a:prstGeom prst="rect">
            <a:avLst/>
          </a:prstGeom>
          <a:solidFill>
            <a:schemeClr val="bg1"/>
          </a:solidFill>
          <a:ln>
            <a:solidFill>
              <a:srgbClr val="FF79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7" name="Grupo 16"/>
          <p:cNvGrpSpPr/>
          <p:nvPr/>
        </p:nvGrpSpPr>
        <p:grpSpPr>
          <a:xfrm>
            <a:off x="2071303" y="2128438"/>
            <a:ext cx="446864" cy="498797"/>
            <a:chOff x="1847888" y="1556913"/>
            <a:chExt cx="615284" cy="498797"/>
          </a:xfrm>
        </p:grpSpPr>
        <p:sp>
          <p:nvSpPr>
            <p:cNvPr id="84" name="Rectángulo 83"/>
            <p:cNvSpPr/>
            <p:nvPr/>
          </p:nvSpPr>
          <p:spPr>
            <a:xfrm>
              <a:off x="1847888" y="1556913"/>
              <a:ext cx="615284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847888" y="1706814"/>
              <a:ext cx="615284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1847888" y="1856716"/>
              <a:ext cx="615284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1847888" y="2008663"/>
              <a:ext cx="343105" cy="470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3057382" y="648440"/>
            <a:ext cx="1081417" cy="366179"/>
            <a:chOff x="2941013" y="190921"/>
            <a:chExt cx="1081417" cy="366179"/>
          </a:xfrm>
        </p:grpSpPr>
        <p:sp>
          <p:nvSpPr>
            <p:cNvPr id="10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41013" y="190921"/>
              <a:ext cx="1081417" cy="1942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900" b="1" dirty="0" smtClean="0">
                  <a:solidFill>
                    <a:srgbClr val="ED7D31"/>
                  </a:solidFill>
                  <a:latin typeface="Bahnschrift" panose="020B0502040204020203" pitchFamily="34" charset="0"/>
                </a:rPr>
                <a:t>LOGO CLIENTE</a:t>
              </a:r>
            </a:p>
          </p:txBody>
        </p:sp>
        <p:sp>
          <p:nvSpPr>
            <p:cNvPr id="106" name="Triángulo isósceles 105"/>
            <p:cNvSpPr/>
            <p:nvPr/>
          </p:nvSpPr>
          <p:spPr>
            <a:xfrm rot="10800000">
              <a:off x="3302858" y="385688"/>
              <a:ext cx="240814" cy="171412"/>
            </a:xfrm>
            <a:prstGeom prst="triangle">
              <a:avLst/>
            </a:prstGeom>
            <a:solidFill>
              <a:srgbClr val="FF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6124793" y="616583"/>
            <a:ext cx="1641682" cy="449632"/>
            <a:chOff x="2684538" y="107468"/>
            <a:chExt cx="1641682" cy="449632"/>
          </a:xfrm>
        </p:grpSpPr>
        <p:sp>
          <p:nvSpPr>
            <p:cNvPr id="10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684538" y="107468"/>
              <a:ext cx="1641682" cy="2254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900" b="1" dirty="0" smtClean="0">
                  <a:solidFill>
                    <a:srgbClr val="ED7D31"/>
                  </a:solidFill>
                  <a:latin typeface="Bahnschrift" panose="020B0502040204020203" pitchFamily="34" charset="0"/>
                </a:rPr>
                <a:t>NOMBRE DEL REPORTE</a:t>
              </a:r>
            </a:p>
          </p:txBody>
        </p:sp>
        <p:sp>
          <p:nvSpPr>
            <p:cNvPr id="109" name="Triángulo isósceles 108"/>
            <p:cNvSpPr/>
            <p:nvPr/>
          </p:nvSpPr>
          <p:spPr>
            <a:xfrm rot="10800000">
              <a:off x="3302858" y="385688"/>
              <a:ext cx="240814" cy="171412"/>
            </a:xfrm>
            <a:prstGeom prst="triangle">
              <a:avLst/>
            </a:prstGeom>
            <a:solidFill>
              <a:srgbClr val="FF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8403202" y="640360"/>
            <a:ext cx="1118505" cy="413711"/>
            <a:chOff x="2868756" y="143389"/>
            <a:chExt cx="1118505" cy="413711"/>
          </a:xfrm>
        </p:grpSpPr>
        <p:sp>
          <p:nvSpPr>
            <p:cNvPr id="11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68756" y="143389"/>
              <a:ext cx="1118505" cy="2204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ED7D31"/>
                  </a:solidFill>
                  <a:latin typeface="Bahnschrift" panose="020B0502040204020203" pitchFamily="34" charset="0"/>
                </a:rPr>
                <a:t>BOT TAREAS</a:t>
              </a:r>
            </a:p>
          </p:txBody>
        </p:sp>
        <p:sp>
          <p:nvSpPr>
            <p:cNvPr id="112" name="Triángulo isósceles 111"/>
            <p:cNvSpPr/>
            <p:nvPr/>
          </p:nvSpPr>
          <p:spPr>
            <a:xfrm rot="10800000">
              <a:off x="3302858" y="385688"/>
              <a:ext cx="240814" cy="171412"/>
            </a:xfrm>
            <a:prstGeom prst="triangle">
              <a:avLst/>
            </a:prstGeom>
            <a:solidFill>
              <a:srgbClr val="FF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9400745" y="640360"/>
            <a:ext cx="989418" cy="406393"/>
            <a:chOff x="2997843" y="150707"/>
            <a:chExt cx="989418" cy="406393"/>
          </a:xfrm>
        </p:grpSpPr>
        <p:sp>
          <p:nvSpPr>
            <p:cNvPr id="114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97843" y="150707"/>
              <a:ext cx="989418" cy="2131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ED7D31"/>
                  </a:solidFill>
                  <a:latin typeface="Bahnschrift" panose="020B0502040204020203" pitchFamily="34" charset="0"/>
                </a:rPr>
                <a:t>BOT GERENTE VENTAS</a:t>
              </a:r>
            </a:p>
          </p:txBody>
        </p:sp>
        <p:sp>
          <p:nvSpPr>
            <p:cNvPr id="115" name="Triángulo isósceles 114"/>
            <p:cNvSpPr/>
            <p:nvPr/>
          </p:nvSpPr>
          <p:spPr>
            <a:xfrm rot="10800000">
              <a:off x="3302858" y="385688"/>
              <a:ext cx="240814" cy="171412"/>
            </a:xfrm>
            <a:prstGeom prst="triangle">
              <a:avLst/>
            </a:prstGeom>
            <a:solidFill>
              <a:srgbClr val="FF79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2842539" y="1754187"/>
            <a:ext cx="1201147" cy="368843"/>
            <a:chOff x="461396" y="1643447"/>
            <a:chExt cx="1201147" cy="368843"/>
          </a:xfrm>
        </p:grpSpPr>
        <p:sp>
          <p:nvSpPr>
            <p:cNvPr id="9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61396" y="1643447"/>
              <a:ext cx="1201147" cy="1881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rPr>
                <a:t>CONTENIDO MENU</a:t>
              </a:r>
            </a:p>
          </p:txBody>
        </p:sp>
        <p:sp>
          <p:nvSpPr>
            <p:cNvPr id="116" name="Triángulo isósceles 115"/>
            <p:cNvSpPr/>
            <p:nvPr/>
          </p:nvSpPr>
          <p:spPr>
            <a:xfrm rot="10800000">
              <a:off x="937755" y="1840878"/>
              <a:ext cx="240814" cy="1714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9109888" y="5638258"/>
            <a:ext cx="1385501" cy="381840"/>
            <a:chOff x="2722657" y="175260"/>
            <a:chExt cx="1385501" cy="381840"/>
          </a:xfrm>
        </p:grpSpPr>
        <p:sp>
          <p:nvSpPr>
            <p:cNvPr id="11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722657" y="175260"/>
              <a:ext cx="1385501" cy="2135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900" b="1" dirty="0" smtClean="0">
                  <a:solidFill>
                    <a:srgbClr val="8F8F8F"/>
                  </a:solidFill>
                  <a:latin typeface="Bahnschrift" panose="020B0502040204020203" pitchFamily="34" charset="0"/>
                </a:rPr>
                <a:t>BOT DESCARGAR DATA</a:t>
              </a:r>
            </a:p>
          </p:txBody>
        </p:sp>
        <p:sp>
          <p:nvSpPr>
            <p:cNvPr id="119" name="Triángulo isósceles 118"/>
            <p:cNvSpPr/>
            <p:nvPr/>
          </p:nvSpPr>
          <p:spPr>
            <a:xfrm rot="10800000">
              <a:off x="3302858" y="385688"/>
              <a:ext cx="240814" cy="171412"/>
            </a:xfrm>
            <a:prstGeom prst="triangl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4823947" y="1912068"/>
            <a:ext cx="1641682" cy="421924"/>
            <a:chOff x="2684538" y="107468"/>
            <a:chExt cx="1641682" cy="421924"/>
          </a:xfrm>
        </p:grpSpPr>
        <p:sp>
          <p:nvSpPr>
            <p:cNvPr id="12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684538" y="107468"/>
              <a:ext cx="1641682" cy="2254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rPr>
                <a:t>INDICADORES</a:t>
              </a:r>
            </a:p>
          </p:txBody>
        </p:sp>
        <p:sp>
          <p:nvSpPr>
            <p:cNvPr id="122" name="Triángulo isósceles 121"/>
            <p:cNvSpPr/>
            <p:nvPr/>
          </p:nvSpPr>
          <p:spPr>
            <a:xfrm rot="10800000">
              <a:off x="3376746" y="357980"/>
              <a:ext cx="240814" cy="1714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8F8F8F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6739936" y="1865159"/>
            <a:ext cx="1641682" cy="421924"/>
            <a:chOff x="2684538" y="107468"/>
            <a:chExt cx="1641682" cy="421924"/>
          </a:xfrm>
        </p:grpSpPr>
        <p:sp>
          <p:nvSpPr>
            <p:cNvPr id="124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684538" y="107468"/>
              <a:ext cx="1641682" cy="2254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rPr>
                <a:t>INDICADORES</a:t>
              </a:r>
            </a:p>
          </p:txBody>
        </p:sp>
        <p:sp>
          <p:nvSpPr>
            <p:cNvPr id="125" name="Triángulo isósceles 124"/>
            <p:cNvSpPr/>
            <p:nvPr/>
          </p:nvSpPr>
          <p:spPr>
            <a:xfrm rot="10800000">
              <a:off x="3376746" y="357980"/>
              <a:ext cx="240814" cy="1714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8F8F8F"/>
                </a:solidFill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8773251" y="1865159"/>
            <a:ext cx="1641682" cy="421924"/>
            <a:chOff x="2684538" y="107468"/>
            <a:chExt cx="1641682" cy="421924"/>
          </a:xfrm>
        </p:grpSpPr>
        <p:sp>
          <p:nvSpPr>
            <p:cNvPr id="12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684538" y="107468"/>
              <a:ext cx="1641682" cy="2254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rPr>
                <a:t>INDICADORES</a:t>
              </a:r>
            </a:p>
          </p:txBody>
        </p:sp>
        <p:sp>
          <p:nvSpPr>
            <p:cNvPr id="128" name="Triángulo isósceles 127"/>
            <p:cNvSpPr/>
            <p:nvPr/>
          </p:nvSpPr>
          <p:spPr>
            <a:xfrm rot="10800000">
              <a:off x="3376746" y="357980"/>
              <a:ext cx="240814" cy="1714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8F8F8F"/>
                </a:solidFill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7766957" y="3329732"/>
            <a:ext cx="1641682" cy="421924"/>
            <a:chOff x="2684538" y="107468"/>
            <a:chExt cx="1641682" cy="421924"/>
          </a:xfrm>
        </p:grpSpPr>
        <p:sp>
          <p:nvSpPr>
            <p:cNvPr id="130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684538" y="107468"/>
              <a:ext cx="1641682" cy="2254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rPr>
                <a:t>EVOLUTIVO</a:t>
              </a:r>
            </a:p>
          </p:txBody>
        </p:sp>
        <p:sp>
          <p:nvSpPr>
            <p:cNvPr id="131" name="Triángulo isósceles 130"/>
            <p:cNvSpPr/>
            <p:nvPr/>
          </p:nvSpPr>
          <p:spPr>
            <a:xfrm rot="10800000">
              <a:off x="3376746" y="357980"/>
              <a:ext cx="240814" cy="1714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8F8F8F"/>
                </a:solidFill>
              </a:endParaRPr>
            </a:p>
          </p:txBody>
        </p:sp>
      </p:grpSp>
      <p:grpSp>
        <p:nvGrpSpPr>
          <p:cNvPr id="132" name="Grupo 131"/>
          <p:cNvGrpSpPr/>
          <p:nvPr/>
        </p:nvGrpSpPr>
        <p:grpSpPr>
          <a:xfrm>
            <a:off x="4815721" y="3351435"/>
            <a:ext cx="1641682" cy="421924"/>
            <a:chOff x="2684538" y="107468"/>
            <a:chExt cx="1641682" cy="421924"/>
          </a:xfrm>
        </p:grpSpPr>
        <p:sp>
          <p:nvSpPr>
            <p:cNvPr id="13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684538" y="107468"/>
              <a:ext cx="1641682" cy="2254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rPr>
                <a:t>RANKING</a:t>
              </a:r>
            </a:p>
          </p:txBody>
        </p:sp>
        <p:sp>
          <p:nvSpPr>
            <p:cNvPr id="134" name="Triángulo isósceles 133"/>
            <p:cNvSpPr/>
            <p:nvPr/>
          </p:nvSpPr>
          <p:spPr>
            <a:xfrm rot="10800000">
              <a:off x="3376746" y="357980"/>
              <a:ext cx="240814" cy="1714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8F8F8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267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064665" y="313107"/>
            <a:ext cx="2317420" cy="399807"/>
            <a:chOff x="4586425" y="721168"/>
            <a:chExt cx="1657424" cy="372793"/>
          </a:xfrm>
        </p:grpSpPr>
        <p:sp>
          <p:nvSpPr>
            <p:cNvPr id="10" name="Rectángulo redondeado 9"/>
            <p:cNvSpPr/>
            <p:nvPr/>
          </p:nvSpPr>
          <p:spPr>
            <a:xfrm>
              <a:off x="4586425" y="721168"/>
              <a:ext cx="1657424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79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646868" y="754434"/>
              <a:ext cx="1542827" cy="31155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1400" spc="300" dirty="0" smtClean="0">
                  <a:solidFill>
                    <a:srgbClr val="FF7927"/>
                  </a:solidFill>
                  <a:latin typeface="Bahnschrift Light SemiCondensed" panose="020B0502040204020203" pitchFamily="34" charset="0"/>
                </a:rPr>
                <a:t>HOJA PRINCIPAL</a:t>
              </a:r>
              <a:endParaRPr lang="es-CL" sz="1400" dirty="0">
                <a:solidFill>
                  <a:srgbClr val="B2B2BF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36" name="Rectángulo 35"/>
          <p:cNvSpPr/>
          <p:nvPr/>
        </p:nvSpPr>
        <p:spPr>
          <a:xfrm rot="5400000">
            <a:off x="5881820" y="-3030858"/>
            <a:ext cx="683110" cy="8669438"/>
          </a:xfrm>
          <a:prstGeom prst="rect">
            <a:avLst/>
          </a:prstGeom>
          <a:solidFill>
            <a:schemeClr val="bg1"/>
          </a:solidFill>
          <a:ln w="38100">
            <a:solidFill>
              <a:srgbClr val="FF79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 36"/>
          <p:cNvSpPr/>
          <p:nvPr/>
        </p:nvSpPr>
        <p:spPr>
          <a:xfrm>
            <a:off x="1888656" y="1682115"/>
            <a:ext cx="8672809" cy="46149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7382046" y="444575"/>
            <a:ext cx="3075579" cy="217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900" b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DISPOSICIÓN DE LA INFORMACIÓN PRINCIPAL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5887318" y="1922054"/>
            <a:ext cx="1785458" cy="1014131"/>
            <a:chOff x="4803720" y="2206711"/>
            <a:chExt cx="1785458" cy="1014131"/>
          </a:xfrm>
        </p:grpSpPr>
        <p:sp>
          <p:nvSpPr>
            <p:cNvPr id="64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4803720" y="2209969"/>
              <a:ext cx="1785458" cy="1010873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20" name="Grupo 119"/>
            <p:cNvGrpSpPr/>
            <p:nvPr/>
          </p:nvGrpSpPr>
          <p:grpSpPr>
            <a:xfrm>
              <a:off x="4901657" y="2206711"/>
              <a:ext cx="1641682" cy="421925"/>
              <a:chOff x="2684538" y="409471"/>
              <a:chExt cx="1641682" cy="421925"/>
            </a:xfrm>
          </p:grpSpPr>
          <p:sp>
            <p:nvSpPr>
              <p:cNvPr id="121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4538" y="409471"/>
                <a:ext cx="1641682" cy="2977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00B0F0"/>
                    </a:solidFill>
                    <a:latin typeface="Bahnschrift" panose="020B0502040204020203" pitchFamily="34" charset="0"/>
                  </a:rPr>
                  <a:t>INDICADORES </a:t>
                </a:r>
                <a:r>
                  <a:rPr lang="es-MX" sz="900" b="1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SELL OUT</a:t>
                </a:r>
                <a:endParaRPr lang="es-MX" sz="900" b="1" dirty="0" smtClean="0">
                  <a:solidFill>
                    <a:srgbClr val="FF000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22" name="Triángulo isósceles 121"/>
              <p:cNvSpPr/>
              <p:nvPr/>
            </p:nvSpPr>
            <p:spPr>
              <a:xfrm rot="10800000">
                <a:off x="3376746" y="659984"/>
                <a:ext cx="240814" cy="17141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8F8F8F"/>
                  </a:solidFill>
                </a:endParaRPr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2050062" y="1709252"/>
            <a:ext cx="3575775" cy="2146181"/>
            <a:chOff x="6799911" y="3329732"/>
            <a:chExt cx="3575775" cy="2146181"/>
          </a:xfrm>
        </p:grpSpPr>
        <p:sp>
          <p:nvSpPr>
            <p:cNvPr id="74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6799911" y="3551086"/>
              <a:ext cx="3575775" cy="1924827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7766957" y="3329732"/>
              <a:ext cx="1641682" cy="421924"/>
              <a:chOff x="2684538" y="107468"/>
              <a:chExt cx="1641682" cy="421924"/>
            </a:xfrm>
          </p:grpSpPr>
          <p:sp>
            <p:nvSpPr>
              <p:cNvPr id="130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4538" y="107468"/>
                <a:ext cx="1641682" cy="2254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00B0F0"/>
                    </a:solidFill>
                    <a:latin typeface="Bahnschrift" panose="020B0502040204020203" pitchFamily="34" charset="0"/>
                  </a:rPr>
                  <a:t>EVOLUTIVO GRAFICO ISOMETRICO / barra, ondas</a:t>
                </a:r>
                <a:endPara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31" name="Triángulo isósceles 130"/>
              <p:cNvSpPr/>
              <p:nvPr/>
            </p:nvSpPr>
            <p:spPr>
              <a:xfrm rot="10800000">
                <a:off x="3376746" y="357980"/>
                <a:ext cx="240814" cy="17141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8F8F8F"/>
                  </a:solidFill>
                </a:endParaRPr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>
            <a:off x="5884888" y="3054961"/>
            <a:ext cx="1787888" cy="852950"/>
            <a:chOff x="4803720" y="3351435"/>
            <a:chExt cx="1787888" cy="852950"/>
          </a:xfrm>
        </p:grpSpPr>
        <p:sp>
          <p:nvSpPr>
            <p:cNvPr id="66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4803720" y="3551086"/>
              <a:ext cx="1787888" cy="653299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32" name="Grupo 131"/>
            <p:cNvGrpSpPr/>
            <p:nvPr/>
          </p:nvGrpSpPr>
          <p:grpSpPr>
            <a:xfrm>
              <a:off x="4815721" y="3351435"/>
              <a:ext cx="1641682" cy="421924"/>
              <a:chOff x="2684538" y="107468"/>
              <a:chExt cx="1641682" cy="421924"/>
            </a:xfrm>
          </p:grpSpPr>
          <p:sp>
            <p:nvSpPr>
              <p:cNvPr id="13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4538" y="107468"/>
                <a:ext cx="1641682" cy="2254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00B0F0"/>
                    </a:solidFill>
                    <a:latin typeface="Bahnschrift" panose="020B0502040204020203" pitchFamily="34" charset="0"/>
                  </a:rPr>
                  <a:t>RANKING </a:t>
                </a:r>
                <a:r>
                  <a:rPr lang="es-MX" sz="900" b="1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SELL  OUT</a:t>
                </a:r>
                <a:endParaRPr lang="es-MX" sz="900" b="1" dirty="0" smtClean="0">
                  <a:solidFill>
                    <a:srgbClr val="FF000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34" name="Triángulo isósceles 133"/>
              <p:cNvSpPr/>
              <p:nvPr/>
            </p:nvSpPr>
            <p:spPr>
              <a:xfrm rot="10800000">
                <a:off x="3376746" y="357980"/>
                <a:ext cx="240814" cy="17141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8F8F8F"/>
                  </a:solidFill>
                </a:endParaRPr>
              </a:p>
            </p:txBody>
          </p:sp>
        </p:grpSp>
      </p:grpSp>
      <p:grpSp>
        <p:nvGrpSpPr>
          <p:cNvPr id="26" name="Grupo 25"/>
          <p:cNvGrpSpPr/>
          <p:nvPr/>
        </p:nvGrpSpPr>
        <p:grpSpPr>
          <a:xfrm>
            <a:off x="7962024" y="1923253"/>
            <a:ext cx="1785458" cy="1010873"/>
            <a:chOff x="4803720" y="2209969"/>
            <a:chExt cx="1785458" cy="1010873"/>
          </a:xfrm>
        </p:grpSpPr>
        <p:sp>
          <p:nvSpPr>
            <p:cNvPr id="27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4803720" y="2209969"/>
              <a:ext cx="1785458" cy="1010873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4901657" y="2248657"/>
              <a:ext cx="1641682" cy="388368"/>
              <a:chOff x="2684538" y="451417"/>
              <a:chExt cx="1641682" cy="388368"/>
            </a:xfrm>
          </p:grpSpPr>
          <p:sp>
            <p:nvSpPr>
              <p:cNvPr id="2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4538" y="451417"/>
                <a:ext cx="1641682" cy="2254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00B0F0"/>
                    </a:solidFill>
                    <a:latin typeface="Bahnschrift" panose="020B0502040204020203" pitchFamily="34" charset="0"/>
                  </a:rPr>
                  <a:t>INDICADORES </a:t>
                </a:r>
                <a:r>
                  <a:rPr lang="es-MX" sz="900" b="1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OOS</a:t>
                </a:r>
                <a:endPara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0" name="Triángulo isósceles 29"/>
              <p:cNvSpPr/>
              <p:nvPr/>
            </p:nvSpPr>
            <p:spPr>
              <a:xfrm rot="10800000">
                <a:off x="3376746" y="668373"/>
                <a:ext cx="240814" cy="17141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8F8F8F"/>
                  </a:solidFill>
                </a:endParaRPr>
              </a:p>
            </p:txBody>
          </p:sp>
        </p:grpSp>
      </p:grpSp>
      <p:grpSp>
        <p:nvGrpSpPr>
          <p:cNvPr id="31" name="Grupo 30"/>
          <p:cNvGrpSpPr/>
          <p:nvPr/>
        </p:nvGrpSpPr>
        <p:grpSpPr>
          <a:xfrm>
            <a:off x="10011394" y="1937541"/>
            <a:ext cx="1785458" cy="1010873"/>
            <a:chOff x="4803720" y="2209969"/>
            <a:chExt cx="1785458" cy="1010873"/>
          </a:xfrm>
        </p:grpSpPr>
        <p:sp>
          <p:nvSpPr>
            <p:cNvPr id="32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4803720" y="2209969"/>
              <a:ext cx="1785458" cy="1010873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4901657" y="2290602"/>
              <a:ext cx="1641682" cy="421924"/>
              <a:chOff x="2684538" y="493362"/>
              <a:chExt cx="1641682" cy="421924"/>
            </a:xfrm>
          </p:grpSpPr>
          <p:sp>
            <p:nvSpPr>
              <p:cNvPr id="34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4538" y="493362"/>
                <a:ext cx="1641682" cy="2254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00B0F0"/>
                    </a:solidFill>
                    <a:latin typeface="Bahnschrift" panose="020B0502040204020203" pitchFamily="34" charset="0"/>
                  </a:rPr>
                  <a:t>INDICADORES </a:t>
                </a:r>
                <a:r>
                  <a:rPr lang="es-MX" sz="900" b="1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PROMOCION</a:t>
                </a:r>
                <a:endPara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5" name="Triángulo isósceles 34"/>
              <p:cNvSpPr/>
              <p:nvPr/>
            </p:nvSpPr>
            <p:spPr>
              <a:xfrm rot="10800000">
                <a:off x="3376746" y="743874"/>
                <a:ext cx="240814" cy="17141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8F8F8F"/>
                  </a:solidFill>
                </a:endParaRPr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1994051" y="2613731"/>
            <a:ext cx="1674138" cy="646331"/>
            <a:chOff x="64172" y="3533596"/>
            <a:chExt cx="1674138" cy="646331"/>
          </a:xfrm>
        </p:grpSpPr>
        <p:sp>
          <p:nvSpPr>
            <p:cNvPr id="44" name="Rectángulo 43"/>
            <p:cNvSpPr/>
            <p:nvPr/>
          </p:nvSpPr>
          <p:spPr>
            <a:xfrm>
              <a:off x="64172" y="3533596"/>
              <a:ext cx="15378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00B0F0"/>
                  </a:solidFill>
                  <a:latin typeface="Bahnschrift" panose="020B0502040204020203" pitchFamily="34" charset="0"/>
                </a:rPr>
                <a:t>PROTAGONISTA PRINCIPAL </a:t>
              </a:r>
              <a:r>
                <a:rPr lang="es-MX" sz="1200" dirty="0" smtClean="0">
                  <a:solidFill>
                    <a:srgbClr val="FF0000"/>
                  </a:solidFill>
                  <a:latin typeface="Bahnschrift" panose="020B0502040204020203" pitchFamily="34" charset="0"/>
                </a:rPr>
                <a:t>GRÁFICO</a:t>
              </a:r>
              <a:endParaRPr lang="es-MX" sz="1200" dirty="0">
                <a:solidFill>
                  <a:srgbClr val="FF00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8" name="Triángulo isósceles 47"/>
            <p:cNvSpPr/>
            <p:nvPr/>
          </p:nvSpPr>
          <p:spPr>
            <a:xfrm rot="5400000">
              <a:off x="1476256" y="3649085"/>
              <a:ext cx="306173" cy="21793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3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2337530" y="3272448"/>
            <a:ext cx="3075579" cy="509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900" b="1" dirty="0">
                <a:solidFill>
                  <a:srgbClr val="00B0F0"/>
                </a:solidFill>
                <a:latin typeface="Bahnschrift" panose="020B0502040204020203" pitchFamily="34" charset="0"/>
              </a:rPr>
              <a:t>3</a:t>
            </a:r>
            <a:r>
              <a:rPr lang="es-MX" sz="900" b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 líneas de indicadores,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900" b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4 periodo de tiempo 4 </a:t>
            </a:r>
            <a:r>
              <a:rPr lang="es-MX" sz="900" b="1" dirty="0" err="1" smtClean="0">
                <a:solidFill>
                  <a:srgbClr val="00B0F0"/>
                </a:solidFill>
                <a:latin typeface="Bahnschrift" panose="020B0502040204020203" pitchFamily="34" charset="0"/>
              </a:rPr>
              <a:t>sem</a:t>
            </a:r>
            <a:r>
              <a:rPr lang="es-MX" sz="900" b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 / 4 ,meses</a:t>
            </a:r>
            <a:endParaRPr lang="es-MX" sz="900" b="1" dirty="0" smtClean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Flecha derecha 1"/>
          <p:cNvSpPr/>
          <p:nvPr/>
        </p:nvSpPr>
        <p:spPr>
          <a:xfrm rot="9968612">
            <a:off x="4762036" y="2411468"/>
            <a:ext cx="1719743" cy="96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Flecha derecha 44"/>
          <p:cNvSpPr/>
          <p:nvPr/>
        </p:nvSpPr>
        <p:spPr>
          <a:xfrm rot="10394175" flipV="1">
            <a:off x="4731006" y="2606514"/>
            <a:ext cx="3805656" cy="90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Flecha derecha 48"/>
          <p:cNvSpPr/>
          <p:nvPr/>
        </p:nvSpPr>
        <p:spPr>
          <a:xfrm rot="10553224" flipV="1">
            <a:off x="5047472" y="2787127"/>
            <a:ext cx="5820440" cy="107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0" name="Grupo 59"/>
          <p:cNvGrpSpPr/>
          <p:nvPr/>
        </p:nvGrpSpPr>
        <p:grpSpPr>
          <a:xfrm>
            <a:off x="2038490" y="4035456"/>
            <a:ext cx="1787888" cy="2124478"/>
            <a:chOff x="4803720" y="3351435"/>
            <a:chExt cx="1787888" cy="2124478"/>
          </a:xfrm>
        </p:grpSpPr>
        <p:sp>
          <p:nvSpPr>
            <p:cNvPr id="61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4803720" y="3551086"/>
              <a:ext cx="1787888" cy="1924827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2" name="Grupo 61"/>
            <p:cNvGrpSpPr/>
            <p:nvPr/>
          </p:nvGrpSpPr>
          <p:grpSpPr>
            <a:xfrm>
              <a:off x="4815721" y="3351435"/>
              <a:ext cx="1641682" cy="421924"/>
              <a:chOff x="2684538" y="107468"/>
              <a:chExt cx="1641682" cy="421924"/>
            </a:xfrm>
          </p:grpSpPr>
          <p:sp>
            <p:nvSpPr>
              <p:cNvPr id="6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4538" y="107468"/>
                <a:ext cx="1641682" cy="2254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00B0F0"/>
                    </a:solidFill>
                    <a:latin typeface="Bahnschrift" panose="020B0502040204020203" pitchFamily="34" charset="0"/>
                  </a:rPr>
                  <a:t>TAREAS</a:t>
                </a:r>
                <a:endParaRPr lang="es-MX" sz="900" b="1" dirty="0" smtClean="0">
                  <a:solidFill>
                    <a:srgbClr val="00B0F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65" name="Triángulo isósceles 64"/>
              <p:cNvSpPr/>
              <p:nvPr/>
            </p:nvSpPr>
            <p:spPr>
              <a:xfrm rot="10800000">
                <a:off x="3376746" y="357980"/>
                <a:ext cx="240814" cy="17141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8F8F8F"/>
                  </a:solidFill>
                </a:endParaRPr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7910866" y="3009563"/>
            <a:ext cx="1787888" cy="852950"/>
            <a:chOff x="4803720" y="3351435"/>
            <a:chExt cx="1787888" cy="852950"/>
          </a:xfrm>
        </p:grpSpPr>
        <p:sp>
          <p:nvSpPr>
            <p:cNvPr id="68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4803720" y="3551086"/>
              <a:ext cx="1787888" cy="653299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4815721" y="3351435"/>
              <a:ext cx="1641682" cy="421924"/>
              <a:chOff x="2684538" y="107468"/>
              <a:chExt cx="1641682" cy="421924"/>
            </a:xfrm>
          </p:grpSpPr>
          <p:sp>
            <p:nvSpPr>
              <p:cNvPr id="70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4538" y="107468"/>
                <a:ext cx="1641682" cy="2254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00B0F0"/>
                    </a:solidFill>
                    <a:latin typeface="Bahnschrift" panose="020B0502040204020203" pitchFamily="34" charset="0"/>
                  </a:rPr>
                  <a:t>RANKING </a:t>
                </a:r>
                <a:r>
                  <a:rPr lang="es-MX" sz="900" b="1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OOS</a:t>
                </a:r>
                <a:endParaRPr lang="es-MX" sz="900" b="1" dirty="0" smtClean="0">
                  <a:solidFill>
                    <a:srgbClr val="FF000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71" name="Triángulo isósceles 70"/>
              <p:cNvSpPr/>
              <p:nvPr/>
            </p:nvSpPr>
            <p:spPr>
              <a:xfrm rot="10800000">
                <a:off x="3376746" y="357980"/>
                <a:ext cx="240814" cy="17141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8F8F8F"/>
                  </a:solidFill>
                </a:endParaRPr>
              </a:p>
            </p:txBody>
          </p:sp>
        </p:grpSp>
      </p:grpSp>
      <p:grpSp>
        <p:nvGrpSpPr>
          <p:cNvPr id="72" name="Grupo 71"/>
          <p:cNvGrpSpPr/>
          <p:nvPr/>
        </p:nvGrpSpPr>
        <p:grpSpPr>
          <a:xfrm>
            <a:off x="9951350" y="3014736"/>
            <a:ext cx="1787888" cy="852950"/>
            <a:chOff x="4803720" y="3351435"/>
            <a:chExt cx="1787888" cy="852950"/>
          </a:xfrm>
        </p:grpSpPr>
        <p:sp>
          <p:nvSpPr>
            <p:cNvPr id="73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4803720" y="3551086"/>
              <a:ext cx="1787888" cy="653299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4815721" y="3351435"/>
              <a:ext cx="1641682" cy="421924"/>
              <a:chOff x="2684538" y="107468"/>
              <a:chExt cx="1641682" cy="421924"/>
            </a:xfrm>
          </p:grpSpPr>
          <p:sp>
            <p:nvSpPr>
              <p:cNvPr id="7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4538" y="107468"/>
                <a:ext cx="1641682" cy="2254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00B0F0"/>
                    </a:solidFill>
                    <a:latin typeface="Bahnschrift" panose="020B0502040204020203" pitchFamily="34" charset="0"/>
                  </a:rPr>
                  <a:t>RANKING  </a:t>
                </a:r>
                <a:r>
                  <a:rPr lang="es-MX" sz="900" b="1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PROMOCION</a:t>
                </a:r>
                <a:endParaRPr lang="es-MX" sz="900" b="1" dirty="0" smtClean="0">
                  <a:solidFill>
                    <a:srgbClr val="FF000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77" name="Triángulo isósceles 76"/>
              <p:cNvSpPr/>
              <p:nvPr/>
            </p:nvSpPr>
            <p:spPr>
              <a:xfrm rot="10800000">
                <a:off x="3376746" y="357980"/>
                <a:ext cx="240814" cy="17141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8F8F8F"/>
                  </a:solidFill>
                </a:endParaRPr>
              </a:p>
            </p:txBody>
          </p:sp>
        </p:grpSp>
      </p:grpSp>
      <p:sp>
        <p:nvSpPr>
          <p:cNvPr id="78" name="Recortar rectángulo de esquina sencilla 4">
            <a:extLst>
              <a:ext uri="{FF2B5EF4-FFF2-40B4-BE49-F238E27FC236}">
                <a16:creationId xmlns="" xmlns:a16="http://schemas.microsoft.com/office/drawing/2014/main" id="{65B426C5-1D97-4C05-9ACC-3A2873449743}"/>
              </a:ext>
            </a:extLst>
          </p:cNvPr>
          <p:cNvSpPr/>
          <p:nvPr/>
        </p:nvSpPr>
        <p:spPr>
          <a:xfrm>
            <a:off x="5859552" y="4233086"/>
            <a:ext cx="4598073" cy="1924827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6875771" y="5086922"/>
            <a:ext cx="3075579" cy="217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900" b="1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ANIMACION</a:t>
            </a:r>
            <a:endParaRPr lang="es-MX" sz="900" b="1" dirty="0" smtClean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11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6849" y="1006122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L" sz="1000" dirty="0">
                <a:latin typeface="Bahnschrift" panose="020B0502040204020203" pitchFamily="34" charset="0"/>
              </a:rPr>
              <a:t>TICKETS----------</a:t>
            </a:r>
          </a:p>
          <a:p>
            <a:pPr algn="ctr"/>
            <a:r>
              <a:rPr lang="es-CL" sz="1000" dirty="0" err="1">
                <a:latin typeface="Bahnschrift" panose="020B0502040204020203" pitchFamily="34" charset="0"/>
              </a:rPr>
              <a:t>Check</a:t>
            </a:r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https://lottiefiles.com/2492-check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 err="1">
                <a:latin typeface="Bahnschrift" panose="020B0502040204020203" pitchFamily="34" charset="0"/>
              </a:rPr>
              <a:t>Success</a:t>
            </a:r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https://lottiefiles.com/2615-success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BAD</a:t>
            </a: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https://lottiefiles.com/4970-unapproved-cross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FLECHA GOOD/BAD</a:t>
            </a: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https://lottiefiles.com/7042-arrow-messenger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 err="1">
                <a:latin typeface="Bahnschrift" panose="020B0502040204020203" pitchFamily="34" charset="0"/>
              </a:rPr>
              <a:t>Success-tick</a:t>
            </a:r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https://lottiefiles.com/7276-success-tick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ICONOS----------</a:t>
            </a:r>
          </a:p>
          <a:p>
            <a:pPr algn="ctr"/>
            <a:r>
              <a:rPr lang="es-CL" sz="1000" dirty="0" err="1">
                <a:latin typeface="Bahnschrift" panose="020B0502040204020203" pitchFamily="34" charset="0"/>
              </a:rPr>
              <a:t>Photo</a:t>
            </a:r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https://lottiefiles.com/4309-take-photo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TAREA</a:t>
            </a: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https://lottiefiles.com/8600-check-list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Pregunta</a:t>
            </a: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https://lottiefiles.com/4975-question-mark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 err="1">
                <a:latin typeface="Bahnschrift" panose="020B0502040204020203" pitchFamily="34" charset="0"/>
              </a:rPr>
              <a:t>Checklist</a:t>
            </a:r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https://lottiefiles.com/6052-checklist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DESCARGA----------</a:t>
            </a: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https://lottiefiles.com/834-download-icon</a:t>
            </a:r>
          </a:p>
          <a:p>
            <a:pPr algn="ctr"/>
            <a:endParaRPr lang="es-CL" sz="1000" dirty="0">
              <a:latin typeface="Bahnschrift" panose="020B0502040204020203" pitchFamily="34" charset="0"/>
            </a:endParaRPr>
          </a:p>
          <a:p>
            <a:pPr algn="ctr"/>
            <a:r>
              <a:rPr lang="es-CL" sz="1000" dirty="0">
                <a:latin typeface="Bahnschrift" panose="020B0502040204020203" pitchFamily="34" charset="0"/>
              </a:rPr>
              <a:t>https://lottiefiles.com/5679-download-ui-animation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08" y="1158498"/>
            <a:ext cx="415019" cy="3985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57" y="1682529"/>
            <a:ext cx="407363" cy="4023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988" y="2155372"/>
            <a:ext cx="411439" cy="3732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939" y="2645284"/>
            <a:ext cx="595568" cy="358727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5595240" y="155043"/>
            <a:ext cx="2669932" cy="344923"/>
            <a:chOff x="4586403" y="721169"/>
            <a:chExt cx="1392745" cy="321618"/>
          </a:xfrm>
        </p:grpSpPr>
        <p:sp>
          <p:nvSpPr>
            <p:cNvPr id="8" name="Rectángulo redondeado 7"/>
            <p:cNvSpPr/>
            <p:nvPr/>
          </p:nvSpPr>
          <p:spPr>
            <a:xfrm>
              <a:off x="4586425" y="721169"/>
              <a:ext cx="546738" cy="3216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79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586403" y="745608"/>
              <a:ext cx="1392745" cy="28777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s-ES" sz="1400" spc="300" dirty="0" smtClean="0">
                  <a:solidFill>
                    <a:srgbClr val="FF7927"/>
                  </a:solidFill>
                  <a:latin typeface="Bahnschrift Light SemiCondensed" panose="020B0502040204020203" pitchFamily="34" charset="0"/>
                </a:rPr>
                <a:t>LOTTIES</a:t>
              </a:r>
              <a:endParaRPr lang="es-CL" sz="1400" dirty="0">
                <a:solidFill>
                  <a:srgbClr val="B2B2BF"/>
                </a:solidFill>
                <a:latin typeface="Bahnschrift Light SemiCondensed" panose="020B0502040204020203" pitchFamily="34" charset="0"/>
              </a:endParaRPr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938" y="3054093"/>
            <a:ext cx="494931" cy="46274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591" y="3564415"/>
            <a:ext cx="636057" cy="60425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3508" y="4030824"/>
            <a:ext cx="545022" cy="49860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1705" y="4529429"/>
            <a:ext cx="497827" cy="49860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2812" y="4877722"/>
            <a:ext cx="527915" cy="60629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2591" y="5579706"/>
            <a:ext cx="479360" cy="45661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4653" y="5902324"/>
            <a:ext cx="411054" cy="42833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3"/>
          <a:srcRect t="8214" b="-550"/>
          <a:stretch/>
        </p:blipFill>
        <p:spPr>
          <a:xfrm>
            <a:off x="10723747" y="3460360"/>
            <a:ext cx="808408" cy="81236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1511" y="4014307"/>
            <a:ext cx="1000312" cy="76442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6347" y="4877722"/>
            <a:ext cx="829327" cy="767610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7380510" y="2806361"/>
            <a:ext cx="4901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 smtClean="0">
                <a:latin typeface="Bahnschrift" panose="020B0502040204020203" pitchFamily="34" charset="0"/>
              </a:rPr>
              <a:t>LANDING PAGE</a:t>
            </a:r>
          </a:p>
          <a:p>
            <a:endParaRPr lang="es-CL" sz="1400" dirty="0">
              <a:latin typeface="Bahnschrift" panose="020B0502040204020203" pitchFamily="34" charset="0"/>
            </a:endParaRPr>
          </a:p>
          <a:p>
            <a:r>
              <a:rPr lang="es-CL" sz="1400" dirty="0" smtClean="0">
                <a:latin typeface="Bahnschrift" panose="020B0502040204020203" pitchFamily="34" charset="0"/>
              </a:rPr>
              <a:t>QUIEBRE </a:t>
            </a:r>
            <a:r>
              <a:rPr lang="es-CL" sz="1400" dirty="0">
                <a:latin typeface="Bahnschrift" panose="020B0502040204020203" pitchFamily="34" charset="0"/>
              </a:rPr>
              <a:t>OOS</a:t>
            </a:r>
          </a:p>
          <a:p>
            <a:endParaRPr lang="es-CL" sz="1400" dirty="0">
              <a:latin typeface="Bahnschrift" panose="020B0502040204020203" pitchFamily="34" charset="0"/>
            </a:endParaRPr>
          </a:p>
          <a:p>
            <a:r>
              <a:rPr lang="es-CL" sz="1400" dirty="0">
                <a:latin typeface="Bahnschrift" panose="020B0502040204020203" pitchFamily="34" charset="0"/>
              </a:rPr>
              <a:t>https://lottiefiles.com/5081-empty-box</a:t>
            </a:r>
          </a:p>
          <a:p>
            <a:endParaRPr lang="es-CL" sz="1400" dirty="0">
              <a:latin typeface="Bahnschrift" panose="020B0502040204020203" pitchFamily="34" charset="0"/>
            </a:endParaRPr>
          </a:p>
          <a:p>
            <a:r>
              <a:rPr lang="es-CL" sz="1400" dirty="0">
                <a:latin typeface="Bahnschrift" panose="020B0502040204020203" pitchFamily="34" charset="0"/>
              </a:rPr>
              <a:t>PROMOCION</a:t>
            </a:r>
          </a:p>
          <a:p>
            <a:r>
              <a:rPr lang="es-CL" sz="1400" dirty="0">
                <a:latin typeface="Bahnschrift" panose="020B0502040204020203" pitchFamily="34" charset="0"/>
              </a:rPr>
              <a:t>https://lottiefiles.com/5238-isometric-shop</a:t>
            </a:r>
          </a:p>
          <a:p>
            <a:endParaRPr lang="es-CL" sz="1400" dirty="0">
              <a:latin typeface="Bahnschrift" panose="020B0502040204020203" pitchFamily="34" charset="0"/>
            </a:endParaRPr>
          </a:p>
          <a:p>
            <a:r>
              <a:rPr lang="es-CL" sz="1400" dirty="0">
                <a:latin typeface="Bahnschrift" panose="020B0502040204020203" pitchFamily="34" charset="0"/>
              </a:rPr>
              <a:t>SELL OUT</a:t>
            </a:r>
          </a:p>
          <a:p>
            <a:r>
              <a:rPr lang="es-CL" sz="1400" dirty="0">
                <a:latin typeface="Bahnschrift" panose="020B0502040204020203" pitchFamily="34" charset="0"/>
              </a:rPr>
              <a:t>https://lottiefiles.com/9164-map-loader</a:t>
            </a:r>
          </a:p>
          <a:p>
            <a:r>
              <a:rPr lang="es-CL" sz="1400" dirty="0">
                <a:latin typeface="Bahnschrift" panose="020B0502040204020203" pitchFamily="34" charset="0"/>
              </a:rPr>
              <a:t>https://lottiefiles.com/7383-credit-card</a:t>
            </a:r>
          </a:p>
        </p:txBody>
      </p:sp>
    </p:spTree>
    <p:extLst>
      <p:ext uri="{BB962C8B-B14F-4D97-AF65-F5344CB8AC3E}">
        <p14:creationId xmlns:p14="http://schemas.microsoft.com/office/powerpoint/2010/main" val="34606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upo 189"/>
          <p:cNvGrpSpPr/>
          <p:nvPr/>
        </p:nvGrpSpPr>
        <p:grpSpPr>
          <a:xfrm>
            <a:off x="328012" y="1143636"/>
            <a:ext cx="4387474" cy="2158096"/>
            <a:chOff x="1340397" y="1654591"/>
            <a:chExt cx="4387474" cy="2158096"/>
          </a:xfrm>
        </p:grpSpPr>
        <p:sp>
          <p:nvSpPr>
            <p:cNvPr id="191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1340397" y="1654591"/>
              <a:ext cx="4387474" cy="2158096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2" name="Rectángulo 191"/>
            <p:cNvSpPr/>
            <p:nvPr/>
          </p:nvSpPr>
          <p:spPr>
            <a:xfrm>
              <a:off x="2460893" y="1680871"/>
              <a:ext cx="214858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FF7927"/>
                  </a:solidFill>
                  <a:latin typeface="Bahnschrift" panose="020B0502040204020203" pitchFamily="34" charset="0"/>
                </a:rPr>
                <a:t>EVOLUTIVO </a:t>
              </a:r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/ INDICADORES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94" name="Rectángulo 193"/>
            <p:cNvSpPr/>
            <p:nvPr/>
          </p:nvSpPr>
          <p:spPr>
            <a:xfrm>
              <a:off x="1353462" y="2310565"/>
              <a:ext cx="12675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4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98</a:t>
              </a:r>
              <a:r>
                <a:rPr lang="es-MX" sz="44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%</a:t>
              </a:r>
              <a:endParaRPr lang="es-MX" sz="4400" dirty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2"/>
          <a:srcRect l="8677" r="6965"/>
          <a:stretch/>
        </p:blipFill>
        <p:spPr>
          <a:xfrm>
            <a:off x="1576876" y="1066227"/>
            <a:ext cx="2892490" cy="2288409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66524" y="80741"/>
            <a:ext cx="2669932" cy="344923"/>
            <a:chOff x="4586403" y="721169"/>
            <a:chExt cx="1392745" cy="321618"/>
          </a:xfrm>
        </p:grpSpPr>
        <p:sp>
          <p:nvSpPr>
            <p:cNvPr id="10" name="Rectángulo redondeado 9"/>
            <p:cNvSpPr/>
            <p:nvPr/>
          </p:nvSpPr>
          <p:spPr>
            <a:xfrm>
              <a:off x="4586425" y="721169"/>
              <a:ext cx="1366345" cy="3216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79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586403" y="745608"/>
              <a:ext cx="1392745" cy="28777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s-ES" sz="1400" spc="300" dirty="0" smtClean="0">
                  <a:solidFill>
                    <a:srgbClr val="FF7927"/>
                  </a:solidFill>
                  <a:latin typeface="Bahnschrift Light SemiCondensed" panose="020B0502040204020203" pitchFamily="34" charset="0"/>
                </a:rPr>
                <a:t>LANDING PAGE CONTENT </a:t>
              </a:r>
              <a:endParaRPr lang="es-CL" sz="1400" dirty="0">
                <a:solidFill>
                  <a:srgbClr val="B2B2BF"/>
                </a:solidFill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4851379" y="4021657"/>
            <a:ext cx="1810826" cy="2699041"/>
            <a:chOff x="3919066" y="3600158"/>
            <a:chExt cx="1810826" cy="2699041"/>
          </a:xfrm>
        </p:grpSpPr>
        <p:sp>
          <p:nvSpPr>
            <p:cNvPr id="105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3919066" y="3600158"/>
              <a:ext cx="1810826" cy="2699041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3948306" y="3616715"/>
              <a:ext cx="17462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FF7927"/>
                  </a:solidFill>
                  <a:latin typeface="Bahnschrift" panose="020B0502040204020203" pitchFamily="34" charset="0"/>
                </a:rPr>
                <a:t>SELL OUT </a:t>
              </a:r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/ RANKING</a:t>
              </a:r>
              <a:endParaRPr lang="es-MX" sz="10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4302104" y="3964902"/>
              <a:ext cx="10939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98%</a:t>
              </a:r>
              <a:endParaRPr lang="es-MX" sz="3600" b="1" dirty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042242" y="4683146"/>
              <a:ext cx="1637771" cy="442779"/>
              <a:chOff x="1150309" y="5118501"/>
              <a:chExt cx="1637771" cy="442779"/>
            </a:xfrm>
          </p:grpSpPr>
          <p:sp>
            <p:nvSpPr>
              <p:cNvPr id="10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301" y="5277769"/>
                <a:ext cx="590773" cy="1236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PEDRO</a:t>
                </a:r>
              </a:p>
            </p:txBody>
          </p:sp>
          <p:sp>
            <p:nvSpPr>
              <p:cNvPr id="111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7677" y="5277769"/>
                <a:ext cx="510403" cy="129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58%</a:t>
                </a:r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1150309" y="5118501"/>
                <a:ext cx="442779" cy="442779"/>
                <a:chOff x="9282463" y="1687181"/>
                <a:chExt cx="581040" cy="581040"/>
              </a:xfrm>
            </p:grpSpPr>
            <p:pic>
              <p:nvPicPr>
                <p:cNvPr id="75" name="Imagen 7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509" t="5453" r="11027" b="15937"/>
                <a:stretch/>
              </p:blipFill>
              <p:spPr>
                <a:xfrm>
                  <a:off x="9376376" y="1744103"/>
                  <a:ext cx="396634" cy="470259"/>
                </a:xfrm>
                <a:prstGeom prst="rect">
                  <a:avLst/>
                </a:prstGeom>
              </p:spPr>
            </p:pic>
            <p:sp>
              <p:nvSpPr>
                <p:cNvPr id="74" name="Forma libre 73"/>
                <p:cNvSpPr/>
                <p:nvPr/>
              </p:nvSpPr>
              <p:spPr>
                <a:xfrm>
                  <a:off x="9282463" y="1687181"/>
                  <a:ext cx="581040" cy="581040"/>
                </a:xfrm>
                <a:custGeom>
                  <a:avLst/>
                  <a:gdLst>
                    <a:gd name="connsiteX0" fmla="*/ 518751 w 1037502"/>
                    <a:gd name="connsiteY0" fmla="*/ 70625 h 1037502"/>
                    <a:gd name="connsiteX1" fmla="*/ 70625 w 1037502"/>
                    <a:gd name="connsiteY1" fmla="*/ 518751 h 1037502"/>
                    <a:gd name="connsiteX2" fmla="*/ 518751 w 1037502"/>
                    <a:gd name="connsiteY2" fmla="*/ 966877 h 1037502"/>
                    <a:gd name="connsiteX3" fmla="*/ 966877 w 1037502"/>
                    <a:gd name="connsiteY3" fmla="*/ 518751 h 1037502"/>
                    <a:gd name="connsiteX4" fmla="*/ 518751 w 1037502"/>
                    <a:gd name="connsiteY4" fmla="*/ 70625 h 1037502"/>
                    <a:gd name="connsiteX5" fmla="*/ 518751 w 1037502"/>
                    <a:gd name="connsiteY5" fmla="*/ 0 h 1037502"/>
                    <a:gd name="connsiteX6" fmla="*/ 1037502 w 1037502"/>
                    <a:gd name="connsiteY6" fmla="*/ 518751 h 1037502"/>
                    <a:gd name="connsiteX7" fmla="*/ 518751 w 1037502"/>
                    <a:gd name="connsiteY7" fmla="*/ 1037502 h 1037502"/>
                    <a:gd name="connsiteX8" fmla="*/ 0 w 1037502"/>
                    <a:gd name="connsiteY8" fmla="*/ 518751 h 1037502"/>
                    <a:gd name="connsiteX9" fmla="*/ 518751 w 1037502"/>
                    <a:gd name="connsiteY9" fmla="*/ 0 h 103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7502" h="1037502">
                      <a:moveTo>
                        <a:pt x="518751" y="70625"/>
                      </a:moveTo>
                      <a:cubicBezTo>
                        <a:pt x="271258" y="70625"/>
                        <a:pt x="70625" y="271258"/>
                        <a:pt x="70625" y="518751"/>
                      </a:cubicBezTo>
                      <a:cubicBezTo>
                        <a:pt x="70625" y="766244"/>
                        <a:pt x="271258" y="966877"/>
                        <a:pt x="518751" y="966877"/>
                      </a:cubicBezTo>
                      <a:cubicBezTo>
                        <a:pt x="766244" y="966877"/>
                        <a:pt x="966877" y="766244"/>
                        <a:pt x="966877" y="518751"/>
                      </a:cubicBezTo>
                      <a:cubicBezTo>
                        <a:pt x="966877" y="271258"/>
                        <a:pt x="766244" y="70625"/>
                        <a:pt x="518751" y="70625"/>
                      </a:cubicBezTo>
                      <a:close/>
                      <a:moveTo>
                        <a:pt x="518751" y="0"/>
                      </a:moveTo>
                      <a:cubicBezTo>
                        <a:pt x="805249" y="0"/>
                        <a:pt x="1037502" y="232253"/>
                        <a:pt x="1037502" y="518751"/>
                      </a:cubicBezTo>
                      <a:cubicBezTo>
                        <a:pt x="1037502" y="805249"/>
                        <a:pt x="805249" y="1037502"/>
                        <a:pt x="518751" y="1037502"/>
                      </a:cubicBezTo>
                      <a:cubicBezTo>
                        <a:pt x="232253" y="1037502"/>
                        <a:pt x="0" y="805249"/>
                        <a:pt x="0" y="518751"/>
                      </a:cubicBezTo>
                      <a:cubicBezTo>
                        <a:pt x="0" y="232253"/>
                        <a:pt x="232253" y="0"/>
                        <a:pt x="518751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76" name="Grupo 75"/>
            <p:cNvGrpSpPr/>
            <p:nvPr/>
          </p:nvGrpSpPr>
          <p:grpSpPr>
            <a:xfrm>
              <a:off x="4029982" y="5164858"/>
              <a:ext cx="1637771" cy="442779"/>
              <a:chOff x="1150309" y="5118501"/>
              <a:chExt cx="1637771" cy="442779"/>
            </a:xfrm>
          </p:grpSpPr>
          <p:sp>
            <p:nvSpPr>
              <p:cNvPr id="81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301" y="5277769"/>
                <a:ext cx="590773" cy="1236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DIEGO</a:t>
                </a:r>
              </a:p>
            </p:txBody>
          </p:sp>
          <p:sp>
            <p:nvSpPr>
              <p:cNvPr id="8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7677" y="5277769"/>
                <a:ext cx="510403" cy="129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25%</a:t>
                </a:r>
              </a:p>
            </p:txBody>
          </p:sp>
          <p:grpSp>
            <p:nvGrpSpPr>
              <p:cNvPr id="88" name="Grupo 87"/>
              <p:cNvGrpSpPr/>
              <p:nvPr/>
            </p:nvGrpSpPr>
            <p:grpSpPr>
              <a:xfrm>
                <a:off x="1150309" y="5118501"/>
                <a:ext cx="442779" cy="442779"/>
                <a:chOff x="9282463" y="1687181"/>
                <a:chExt cx="581040" cy="581040"/>
              </a:xfrm>
            </p:grpSpPr>
            <p:pic>
              <p:nvPicPr>
                <p:cNvPr id="91" name="Imagen 90"/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 l="11509" t="5453" r="11027" b="15937"/>
                <a:stretch/>
              </p:blipFill>
              <p:spPr>
                <a:xfrm>
                  <a:off x="9376376" y="1744103"/>
                  <a:ext cx="396634" cy="470259"/>
                </a:xfrm>
                <a:prstGeom prst="rect">
                  <a:avLst/>
                </a:prstGeom>
              </p:spPr>
            </p:pic>
            <p:sp>
              <p:nvSpPr>
                <p:cNvPr id="93" name="Forma libre 92"/>
                <p:cNvSpPr/>
                <p:nvPr/>
              </p:nvSpPr>
              <p:spPr>
                <a:xfrm>
                  <a:off x="9282463" y="1687181"/>
                  <a:ext cx="581040" cy="581040"/>
                </a:xfrm>
                <a:custGeom>
                  <a:avLst/>
                  <a:gdLst>
                    <a:gd name="connsiteX0" fmla="*/ 518751 w 1037502"/>
                    <a:gd name="connsiteY0" fmla="*/ 70625 h 1037502"/>
                    <a:gd name="connsiteX1" fmla="*/ 70625 w 1037502"/>
                    <a:gd name="connsiteY1" fmla="*/ 518751 h 1037502"/>
                    <a:gd name="connsiteX2" fmla="*/ 518751 w 1037502"/>
                    <a:gd name="connsiteY2" fmla="*/ 966877 h 1037502"/>
                    <a:gd name="connsiteX3" fmla="*/ 966877 w 1037502"/>
                    <a:gd name="connsiteY3" fmla="*/ 518751 h 1037502"/>
                    <a:gd name="connsiteX4" fmla="*/ 518751 w 1037502"/>
                    <a:gd name="connsiteY4" fmla="*/ 70625 h 1037502"/>
                    <a:gd name="connsiteX5" fmla="*/ 518751 w 1037502"/>
                    <a:gd name="connsiteY5" fmla="*/ 0 h 1037502"/>
                    <a:gd name="connsiteX6" fmla="*/ 1037502 w 1037502"/>
                    <a:gd name="connsiteY6" fmla="*/ 518751 h 1037502"/>
                    <a:gd name="connsiteX7" fmla="*/ 518751 w 1037502"/>
                    <a:gd name="connsiteY7" fmla="*/ 1037502 h 1037502"/>
                    <a:gd name="connsiteX8" fmla="*/ 0 w 1037502"/>
                    <a:gd name="connsiteY8" fmla="*/ 518751 h 1037502"/>
                    <a:gd name="connsiteX9" fmla="*/ 518751 w 1037502"/>
                    <a:gd name="connsiteY9" fmla="*/ 0 h 103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7502" h="1037502">
                      <a:moveTo>
                        <a:pt x="518751" y="70625"/>
                      </a:moveTo>
                      <a:cubicBezTo>
                        <a:pt x="271258" y="70625"/>
                        <a:pt x="70625" y="271258"/>
                        <a:pt x="70625" y="518751"/>
                      </a:cubicBezTo>
                      <a:cubicBezTo>
                        <a:pt x="70625" y="766244"/>
                        <a:pt x="271258" y="966877"/>
                        <a:pt x="518751" y="966877"/>
                      </a:cubicBezTo>
                      <a:cubicBezTo>
                        <a:pt x="766244" y="966877"/>
                        <a:pt x="966877" y="766244"/>
                        <a:pt x="966877" y="518751"/>
                      </a:cubicBezTo>
                      <a:cubicBezTo>
                        <a:pt x="966877" y="271258"/>
                        <a:pt x="766244" y="70625"/>
                        <a:pt x="518751" y="70625"/>
                      </a:cubicBezTo>
                      <a:close/>
                      <a:moveTo>
                        <a:pt x="518751" y="0"/>
                      </a:moveTo>
                      <a:cubicBezTo>
                        <a:pt x="805249" y="0"/>
                        <a:pt x="1037502" y="232253"/>
                        <a:pt x="1037502" y="518751"/>
                      </a:cubicBezTo>
                      <a:cubicBezTo>
                        <a:pt x="1037502" y="805249"/>
                        <a:pt x="805249" y="1037502"/>
                        <a:pt x="518751" y="1037502"/>
                      </a:cubicBezTo>
                      <a:cubicBezTo>
                        <a:pt x="232253" y="1037502"/>
                        <a:pt x="0" y="805249"/>
                        <a:pt x="0" y="518751"/>
                      </a:cubicBezTo>
                      <a:cubicBezTo>
                        <a:pt x="0" y="232253"/>
                        <a:pt x="232253" y="0"/>
                        <a:pt x="518751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97" name="Grupo 96"/>
            <p:cNvGrpSpPr/>
            <p:nvPr/>
          </p:nvGrpSpPr>
          <p:grpSpPr>
            <a:xfrm>
              <a:off x="4029982" y="5641961"/>
              <a:ext cx="1637771" cy="442779"/>
              <a:chOff x="1150309" y="5118501"/>
              <a:chExt cx="1637771" cy="442779"/>
            </a:xfrm>
          </p:grpSpPr>
          <p:sp>
            <p:nvSpPr>
              <p:cNvPr id="9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301" y="5277769"/>
                <a:ext cx="590773" cy="1236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MATIAS</a:t>
                </a:r>
              </a:p>
            </p:txBody>
          </p:sp>
          <p:sp>
            <p:nvSpPr>
              <p:cNvPr id="9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7677" y="5277769"/>
                <a:ext cx="510403" cy="129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15%</a:t>
                </a:r>
              </a:p>
            </p:txBody>
          </p:sp>
          <p:grpSp>
            <p:nvGrpSpPr>
              <p:cNvPr id="100" name="Grupo 99"/>
              <p:cNvGrpSpPr/>
              <p:nvPr/>
            </p:nvGrpSpPr>
            <p:grpSpPr>
              <a:xfrm>
                <a:off x="1150309" y="5118501"/>
                <a:ext cx="442779" cy="442779"/>
                <a:chOff x="9282463" y="1687181"/>
                <a:chExt cx="581040" cy="581040"/>
              </a:xfrm>
            </p:grpSpPr>
            <p:pic>
              <p:nvPicPr>
                <p:cNvPr id="101" name="Imagen 100"/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rcRect l="11509" t="5453" r="11027" b="15937"/>
                <a:stretch/>
              </p:blipFill>
              <p:spPr>
                <a:xfrm>
                  <a:off x="9376376" y="1744103"/>
                  <a:ext cx="396634" cy="470259"/>
                </a:xfrm>
                <a:prstGeom prst="rect">
                  <a:avLst/>
                </a:prstGeom>
              </p:spPr>
            </p:pic>
            <p:sp>
              <p:nvSpPr>
                <p:cNvPr id="102" name="Forma libre 101"/>
                <p:cNvSpPr/>
                <p:nvPr/>
              </p:nvSpPr>
              <p:spPr>
                <a:xfrm>
                  <a:off x="9282463" y="1687181"/>
                  <a:ext cx="581040" cy="581040"/>
                </a:xfrm>
                <a:custGeom>
                  <a:avLst/>
                  <a:gdLst>
                    <a:gd name="connsiteX0" fmla="*/ 518751 w 1037502"/>
                    <a:gd name="connsiteY0" fmla="*/ 70625 h 1037502"/>
                    <a:gd name="connsiteX1" fmla="*/ 70625 w 1037502"/>
                    <a:gd name="connsiteY1" fmla="*/ 518751 h 1037502"/>
                    <a:gd name="connsiteX2" fmla="*/ 518751 w 1037502"/>
                    <a:gd name="connsiteY2" fmla="*/ 966877 h 1037502"/>
                    <a:gd name="connsiteX3" fmla="*/ 966877 w 1037502"/>
                    <a:gd name="connsiteY3" fmla="*/ 518751 h 1037502"/>
                    <a:gd name="connsiteX4" fmla="*/ 518751 w 1037502"/>
                    <a:gd name="connsiteY4" fmla="*/ 70625 h 1037502"/>
                    <a:gd name="connsiteX5" fmla="*/ 518751 w 1037502"/>
                    <a:gd name="connsiteY5" fmla="*/ 0 h 1037502"/>
                    <a:gd name="connsiteX6" fmla="*/ 1037502 w 1037502"/>
                    <a:gd name="connsiteY6" fmla="*/ 518751 h 1037502"/>
                    <a:gd name="connsiteX7" fmla="*/ 518751 w 1037502"/>
                    <a:gd name="connsiteY7" fmla="*/ 1037502 h 1037502"/>
                    <a:gd name="connsiteX8" fmla="*/ 0 w 1037502"/>
                    <a:gd name="connsiteY8" fmla="*/ 518751 h 1037502"/>
                    <a:gd name="connsiteX9" fmla="*/ 518751 w 1037502"/>
                    <a:gd name="connsiteY9" fmla="*/ 0 h 103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7502" h="1037502">
                      <a:moveTo>
                        <a:pt x="518751" y="70625"/>
                      </a:moveTo>
                      <a:cubicBezTo>
                        <a:pt x="271258" y="70625"/>
                        <a:pt x="70625" y="271258"/>
                        <a:pt x="70625" y="518751"/>
                      </a:cubicBezTo>
                      <a:cubicBezTo>
                        <a:pt x="70625" y="766244"/>
                        <a:pt x="271258" y="966877"/>
                        <a:pt x="518751" y="966877"/>
                      </a:cubicBezTo>
                      <a:cubicBezTo>
                        <a:pt x="766244" y="966877"/>
                        <a:pt x="966877" y="766244"/>
                        <a:pt x="966877" y="518751"/>
                      </a:cubicBezTo>
                      <a:cubicBezTo>
                        <a:pt x="966877" y="271258"/>
                        <a:pt x="766244" y="70625"/>
                        <a:pt x="518751" y="70625"/>
                      </a:cubicBezTo>
                      <a:close/>
                      <a:moveTo>
                        <a:pt x="518751" y="0"/>
                      </a:moveTo>
                      <a:cubicBezTo>
                        <a:pt x="805249" y="0"/>
                        <a:pt x="1037502" y="232253"/>
                        <a:pt x="1037502" y="518751"/>
                      </a:cubicBezTo>
                      <a:cubicBezTo>
                        <a:pt x="1037502" y="805249"/>
                        <a:pt x="805249" y="1037502"/>
                        <a:pt x="518751" y="1037502"/>
                      </a:cubicBezTo>
                      <a:cubicBezTo>
                        <a:pt x="232253" y="1037502"/>
                        <a:pt x="0" y="805249"/>
                        <a:pt x="0" y="518751"/>
                      </a:cubicBezTo>
                      <a:cubicBezTo>
                        <a:pt x="0" y="232253"/>
                        <a:pt x="232253" y="0"/>
                        <a:pt x="518751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185" name="Rectángulo 184"/>
          <p:cNvSpPr/>
          <p:nvPr/>
        </p:nvSpPr>
        <p:spPr>
          <a:xfrm>
            <a:off x="328012" y="551206"/>
            <a:ext cx="11541935" cy="3160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59" name="Grupo 158"/>
          <p:cNvGrpSpPr/>
          <p:nvPr/>
        </p:nvGrpSpPr>
        <p:grpSpPr>
          <a:xfrm>
            <a:off x="4157692" y="547192"/>
            <a:ext cx="3815441" cy="321173"/>
            <a:chOff x="4586425" y="721168"/>
            <a:chExt cx="1546878" cy="372793"/>
          </a:xfrm>
        </p:grpSpPr>
        <p:sp>
          <p:nvSpPr>
            <p:cNvPr id="183" name="Rectángulo redondeado 182"/>
            <p:cNvSpPr/>
            <p:nvPr/>
          </p:nvSpPr>
          <p:spPr>
            <a:xfrm>
              <a:off x="4586425" y="721168"/>
              <a:ext cx="1546878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4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613900" y="754434"/>
              <a:ext cx="1502338" cy="31377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1400" spc="300" dirty="0" smtClean="0">
                  <a:solidFill>
                    <a:srgbClr val="44BBC8"/>
                  </a:solidFill>
                  <a:latin typeface="Bahnschrift Light SemiCondensed" panose="020B0502040204020203" pitchFamily="34" charset="0"/>
                </a:rPr>
                <a:t>RESUMEN TOTAL DE INDICADORES</a:t>
              </a:r>
              <a:endParaRPr lang="es-CL" sz="1400" dirty="0">
                <a:solidFill>
                  <a:srgbClr val="44BBC8"/>
                </a:solidFill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861415" y="1139986"/>
            <a:ext cx="1812140" cy="2161745"/>
            <a:chOff x="4617504" y="1277573"/>
            <a:chExt cx="1812140" cy="2161745"/>
          </a:xfrm>
        </p:grpSpPr>
        <p:grpSp>
          <p:nvGrpSpPr>
            <p:cNvPr id="196" name="Grupo 195"/>
            <p:cNvGrpSpPr/>
            <p:nvPr/>
          </p:nvGrpSpPr>
          <p:grpSpPr>
            <a:xfrm>
              <a:off x="4617504" y="1277573"/>
              <a:ext cx="1812140" cy="2161745"/>
              <a:chOff x="2068623" y="1654590"/>
              <a:chExt cx="1812140" cy="2161745"/>
            </a:xfrm>
          </p:grpSpPr>
          <p:sp>
            <p:nvSpPr>
              <p:cNvPr id="197" name="Recortar rectángulo de esquina sencilla 4">
                <a:extLst>
                  <a:ext uri="{FF2B5EF4-FFF2-40B4-BE49-F238E27FC236}">
                    <a16:creationId xmlns="" xmlns:a16="http://schemas.microsoft.com/office/drawing/2014/main" id="{65B426C5-1D97-4C05-9ACC-3A2873449743}"/>
                  </a:ext>
                </a:extLst>
              </p:cNvPr>
              <p:cNvSpPr/>
              <p:nvPr/>
            </p:nvSpPr>
            <p:spPr>
              <a:xfrm>
                <a:off x="2068623" y="1654590"/>
                <a:ext cx="1812140" cy="2161745"/>
              </a:xfrm>
              <a:prstGeom prst="snip1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B2B2BF"/>
                </a:solidFill>
              </a:ln>
              <a:effectLst>
                <a:outerShdw blurRad="152400" dir="16200000" sx="99000" sy="99000" rotWithShape="0">
                  <a:prstClr val="black">
                    <a:alpha val="12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8" name="Rectángulo 197"/>
              <p:cNvSpPr/>
              <p:nvPr/>
            </p:nvSpPr>
            <p:spPr>
              <a:xfrm>
                <a:off x="2456966" y="1672846"/>
                <a:ext cx="10389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FF7927"/>
                    </a:solidFill>
                    <a:latin typeface="Bahnschrift" panose="020B0502040204020203" pitchFamily="34" charset="0"/>
                  </a:rPr>
                  <a:t>SELL </a:t>
                </a:r>
                <a:r>
                  <a:rPr lang="es-MX" sz="1200" dirty="0" smtClean="0">
                    <a:solidFill>
                      <a:srgbClr val="FF7927"/>
                    </a:solidFill>
                    <a:latin typeface="Bahnschrift" panose="020B0502040204020203" pitchFamily="34" charset="0"/>
                  </a:rPr>
                  <a:t>OUT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200" name="Rectángulo 199"/>
              <p:cNvSpPr/>
              <p:nvPr/>
            </p:nvSpPr>
            <p:spPr>
              <a:xfrm>
                <a:off x="2314706" y="3049110"/>
                <a:ext cx="10939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3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98</a:t>
                </a:r>
                <a:r>
                  <a:rPr lang="es-MX" sz="3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%</a:t>
                </a:r>
                <a:endParaRPr lang="es-MX" sz="36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20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968903" y="3260073"/>
              <a:ext cx="1173107" cy="1362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8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SEMANA 44 ACTUAL</a:t>
              </a:r>
              <a:endParaRPr lang="es-MX" sz="800" dirty="0" smtClean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206" name="Forma en L 205"/>
          <p:cNvSpPr/>
          <p:nvPr/>
        </p:nvSpPr>
        <p:spPr>
          <a:xfrm rot="8100000">
            <a:off x="6196666" y="2792298"/>
            <a:ext cx="254640" cy="254640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36" name="Grupo 235"/>
          <p:cNvGrpSpPr/>
          <p:nvPr/>
        </p:nvGrpSpPr>
        <p:grpSpPr>
          <a:xfrm>
            <a:off x="7026415" y="1139323"/>
            <a:ext cx="1812140" cy="2172238"/>
            <a:chOff x="4617504" y="1277574"/>
            <a:chExt cx="1812140" cy="2172238"/>
          </a:xfrm>
        </p:grpSpPr>
        <p:grpSp>
          <p:nvGrpSpPr>
            <p:cNvPr id="237" name="Grupo 236"/>
            <p:cNvGrpSpPr/>
            <p:nvPr/>
          </p:nvGrpSpPr>
          <p:grpSpPr>
            <a:xfrm>
              <a:off x="4617504" y="1277574"/>
              <a:ext cx="1812140" cy="2172238"/>
              <a:chOff x="2068623" y="1654591"/>
              <a:chExt cx="1812140" cy="2172238"/>
            </a:xfrm>
          </p:grpSpPr>
          <p:sp>
            <p:nvSpPr>
              <p:cNvPr id="244" name="Recortar rectángulo de esquina sencilla 4">
                <a:extLst>
                  <a:ext uri="{FF2B5EF4-FFF2-40B4-BE49-F238E27FC236}">
                    <a16:creationId xmlns="" xmlns:a16="http://schemas.microsoft.com/office/drawing/2014/main" id="{65B426C5-1D97-4C05-9ACC-3A2873449743}"/>
                  </a:ext>
                </a:extLst>
              </p:cNvPr>
              <p:cNvSpPr/>
              <p:nvPr/>
            </p:nvSpPr>
            <p:spPr>
              <a:xfrm>
                <a:off x="2068623" y="1654591"/>
                <a:ext cx="1812140" cy="2172238"/>
              </a:xfrm>
              <a:prstGeom prst="snip1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B2B2BF"/>
                </a:solidFill>
              </a:ln>
              <a:effectLst>
                <a:outerShdw blurRad="152400" dir="16200000" sx="99000" sy="99000" rotWithShape="0">
                  <a:prstClr val="black">
                    <a:alpha val="12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2456966" y="1672846"/>
                <a:ext cx="10389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A9CB4"/>
                    </a:solidFill>
                    <a:latin typeface="Bahnschrift" panose="020B0502040204020203" pitchFamily="34" charset="0"/>
                  </a:rPr>
                  <a:t>OOS</a:t>
                </a:r>
                <a:endParaRPr lang="es-MX" sz="1200" dirty="0">
                  <a:solidFill>
                    <a:srgbClr val="8A9CB4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2231579" y="3058439"/>
                <a:ext cx="10939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3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6</a:t>
                </a:r>
                <a:r>
                  <a:rPr lang="es-MX" sz="3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%</a:t>
                </a:r>
                <a:endParaRPr lang="es-MX" sz="36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239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968903" y="3269402"/>
              <a:ext cx="1173107" cy="1362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8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SEMANA 44 ACTUAL</a:t>
              </a:r>
              <a:endParaRPr lang="es-MX" sz="800" dirty="0" smtClean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89" name="Forma en L 188"/>
          <p:cNvSpPr/>
          <p:nvPr/>
        </p:nvSpPr>
        <p:spPr>
          <a:xfrm rot="18900000">
            <a:off x="8150881" y="2692654"/>
            <a:ext cx="254640" cy="254640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F58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48" name="Grupo 247"/>
          <p:cNvGrpSpPr/>
          <p:nvPr/>
        </p:nvGrpSpPr>
        <p:grpSpPr>
          <a:xfrm>
            <a:off x="9179919" y="1136049"/>
            <a:ext cx="1812140" cy="2175511"/>
            <a:chOff x="4617504" y="1277573"/>
            <a:chExt cx="1812140" cy="2175511"/>
          </a:xfrm>
        </p:grpSpPr>
        <p:grpSp>
          <p:nvGrpSpPr>
            <p:cNvPr id="249" name="Grupo 248"/>
            <p:cNvGrpSpPr/>
            <p:nvPr/>
          </p:nvGrpSpPr>
          <p:grpSpPr>
            <a:xfrm>
              <a:off x="4617504" y="1277573"/>
              <a:ext cx="1812140" cy="2175511"/>
              <a:chOff x="2068623" y="1654590"/>
              <a:chExt cx="1812140" cy="2175511"/>
            </a:xfrm>
          </p:grpSpPr>
          <p:sp>
            <p:nvSpPr>
              <p:cNvPr id="256" name="Recortar rectángulo de esquina sencilla 4">
                <a:extLst>
                  <a:ext uri="{FF2B5EF4-FFF2-40B4-BE49-F238E27FC236}">
                    <a16:creationId xmlns="" xmlns:a16="http://schemas.microsoft.com/office/drawing/2014/main" id="{65B426C5-1D97-4C05-9ACC-3A2873449743}"/>
                  </a:ext>
                </a:extLst>
              </p:cNvPr>
              <p:cNvSpPr/>
              <p:nvPr/>
            </p:nvSpPr>
            <p:spPr>
              <a:xfrm>
                <a:off x="2068623" y="1654590"/>
                <a:ext cx="1812140" cy="2175511"/>
              </a:xfrm>
              <a:prstGeom prst="snip1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B2B2BF"/>
                </a:solidFill>
              </a:ln>
              <a:effectLst>
                <a:outerShdw blurRad="152400" dir="16200000" sx="99000" sy="99000" rotWithShape="0">
                  <a:prstClr val="black">
                    <a:alpha val="12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456966" y="1672846"/>
                <a:ext cx="10389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PROMOCIÓN</a:t>
                </a:r>
                <a:endParaRPr lang="es-MX" sz="12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2231579" y="3058441"/>
                <a:ext cx="10939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3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97</a:t>
                </a:r>
                <a:r>
                  <a:rPr lang="es-MX" sz="3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%</a:t>
                </a:r>
                <a:endParaRPr lang="es-MX" sz="36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25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968903" y="3269404"/>
              <a:ext cx="1173107" cy="1362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8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SEMANA 44 ACTUAL</a:t>
              </a:r>
              <a:endParaRPr lang="es-MX" sz="800" dirty="0" smtClean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260" name="Forma en L 259"/>
          <p:cNvSpPr/>
          <p:nvPr/>
        </p:nvSpPr>
        <p:spPr>
          <a:xfrm rot="8100000">
            <a:off x="10375256" y="2787208"/>
            <a:ext cx="254640" cy="254640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61" name="Grupo 260"/>
          <p:cNvGrpSpPr/>
          <p:nvPr/>
        </p:nvGrpSpPr>
        <p:grpSpPr>
          <a:xfrm>
            <a:off x="1087819" y="4026763"/>
            <a:ext cx="3622886" cy="2693935"/>
            <a:chOff x="2104985" y="1654590"/>
            <a:chExt cx="3622886" cy="2693935"/>
          </a:xfrm>
        </p:grpSpPr>
        <p:sp>
          <p:nvSpPr>
            <p:cNvPr id="262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2104985" y="1654590"/>
              <a:ext cx="3622886" cy="2693935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3" name="Rectángulo 262"/>
            <p:cNvSpPr/>
            <p:nvPr/>
          </p:nvSpPr>
          <p:spPr>
            <a:xfrm>
              <a:off x="3186928" y="1754653"/>
              <a:ext cx="161292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FF7927"/>
                  </a:solidFill>
                  <a:latin typeface="Bahnschrift" panose="020B0502040204020203" pitchFamily="34" charset="0"/>
                </a:rPr>
                <a:t>TAREAS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65" name="Rectángulo 264"/>
            <p:cNvSpPr/>
            <p:nvPr/>
          </p:nvSpPr>
          <p:spPr>
            <a:xfrm>
              <a:off x="3466056" y="1978953"/>
              <a:ext cx="10939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98</a:t>
              </a:r>
              <a:r>
                <a:rPr lang="es-MX" sz="36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%</a:t>
              </a:r>
              <a:endParaRPr lang="es-MX" sz="3600" dirty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163" name="Grupo 162"/>
          <p:cNvGrpSpPr/>
          <p:nvPr/>
        </p:nvGrpSpPr>
        <p:grpSpPr>
          <a:xfrm>
            <a:off x="1291359" y="6104239"/>
            <a:ext cx="1637771" cy="442779"/>
            <a:chOff x="1150309" y="5118501"/>
            <a:chExt cx="1637771" cy="442779"/>
          </a:xfrm>
        </p:grpSpPr>
        <p:sp>
          <p:nvSpPr>
            <p:cNvPr id="17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737301" y="5277769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PEDRO</a:t>
              </a:r>
            </a:p>
          </p:txBody>
        </p:sp>
        <p:sp>
          <p:nvSpPr>
            <p:cNvPr id="17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277677" y="5277769"/>
              <a:ext cx="510403" cy="1293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15%</a:t>
              </a:r>
              <a:endParaRPr lang="es-MX" sz="900" b="1" dirty="0" smtClean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78" name="Grupo 177"/>
            <p:cNvGrpSpPr/>
            <p:nvPr/>
          </p:nvGrpSpPr>
          <p:grpSpPr>
            <a:xfrm>
              <a:off x="1150309" y="5118501"/>
              <a:ext cx="442779" cy="442779"/>
              <a:chOff x="9282463" y="1687181"/>
              <a:chExt cx="581040" cy="581040"/>
            </a:xfrm>
          </p:grpSpPr>
          <p:pic>
            <p:nvPicPr>
              <p:cNvPr id="179" name="Imagen 178"/>
              <p:cNvPicPr>
                <a:picLocks noChangeAspect="1"/>
              </p:cNvPicPr>
              <p:nvPr/>
            </p:nvPicPr>
            <p:blipFill rotWithShape="1">
              <a:blip r:embed="rId3"/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180" name="Forma libre 179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164" name="Grupo 163"/>
          <p:cNvGrpSpPr/>
          <p:nvPr/>
        </p:nvGrpSpPr>
        <p:grpSpPr>
          <a:xfrm>
            <a:off x="1291359" y="5589876"/>
            <a:ext cx="1637771" cy="442779"/>
            <a:chOff x="1150309" y="5118501"/>
            <a:chExt cx="1637771" cy="442779"/>
          </a:xfrm>
        </p:grpSpPr>
        <p:sp>
          <p:nvSpPr>
            <p:cNvPr id="17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705986" y="5277769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DIEGO</a:t>
              </a:r>
            </a:p>
          </p:txBody>
        </p:sp>
        <p:sp>
          <p:nvSpPr>
            <p:cNvPr id="17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277677" y="5277769"/>
              <a:ext cx="510403" cy="1293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>
                  <a:solidFill>
                    <a:srgbClr val="44BBC8"/>
                  </a:solidFill>
                  <a:latin typeface="Bahnschrift" panose="020B0502040204020203" pitchFamily="34" charset="0"/>
                </a:rPr>
                <a:t>3</a:t>
              </a:r>
              <a:r>
                <a:rPr lang="es-MX" sz="9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5%</a:t>
              </a:r>
              <a:endParaRPr lang="es-MX" sz="900" b="1" dirty="0" smtClean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73" name="Grupo 172"/>
            <p:cNvGrpSpPr/>
            <p:nvPr/>
          </p:nvGrpSpPr>
          <p:grpSpPr>
            <a:xfrm>
              <a:off x="1150309" y="5118501"/>
              <a:ext cx="442779" cy="442779"/>
              <a:chOff x="9282463" y="1687181"/>
              <a:chExt cx="581040" cy="581040"/>
            </a:xfrm>
          </p:grpSpPr>
          <p:pic>
            <p:nvPicPr>
              <p:cNvPr id="174" name="Imagen 173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175" name="Forma libre 174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165" name="Grupo 164"/>
          <p:cNvGrpSpPr/>
          <p:nvPr/>
        </p:nvGrpSpPr>
        <p:grpSpPr>
          <a:xfrm>
            <a:off x="1295159" y="5050267"/>
            <a:ext cx="1637771" cy="442779"/>
            <a:chOff x="1150309" y="5118501"/>
            <a:chExt cx="1637771" cy="442779"/>
          </a:xfrm>
        </p:grpSpPr>
        <p:sp>
          <p:nvSpPr>
            <p:cNvPr id="16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737301" y="5277769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MATIAS</a:t>
              </a:r>
            </a:p>
          </p:txBody>
        </p:sp>
        <p:sp>
          <p:nvSpPr>
            <p:cNvPr id="16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277677" y="5277769"/>
              <a:ext cx="510403" cy="1293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50%</a:t>
              </a:r>
              <a:endParaRPr lang="es-MX" sz="900" b="1" dirty="0" smtClean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168" name="Grupo 167"/>
            <p:cNvGrpSpPr/>
            <p:nvPr/>
          </p:nvGrpSpPr>
          <p:grpSpPr>
            <a:xfrm>
              <a:off x="1150309" y="5118501"/>
              <a:ext cx="442779" cy="442779"/>
              <a:chOff x="9282463" y="1687181"/>
              <a:chExt cx="581040" cy="581040"/>
            </a:xfrm>
          </p:grpSpPr>
          <p:pic>
            <p:nvPicPr>
              <p:cNvPr id="169" name="Imagen 168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170" name="Forma libre 169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2949780" y="5216371"/>
            <a:ext cx="1466765" cy="140040"/>
            <a:chOff x="2017467" y="4794872"/>
            <a:chExt cx="1466765" cy="140040"/>
          </a:xfrm>
        </p:grpSpPr>
        <p:sp>
          <p:nvSpPr>
            <p:cNvPr id="267" name="Rectángulo redondeado 266"/>
            <p:cNvSpPr/>
            <p:nvPr/>
          </p:nvSpPr>
          <p:spPr>
            <a:xfrm>
              <a:off x="2017467" y="4794872"/>
              <a:ext cx="1466765" cy="140040"/>
            </a:xfrm>
            <a:prstGeom prst="roundRect">
              <a:avLst>
                <a:gd name="adj" fmla="val 50000"/>
              </a:avLst>
            </a:prstGeom>
            <a:solidFill>
              <a:srgbClr val="44BBC8"/>
            </a:solidFill>
            <a:ln>
              <a:solidFill>
                <a:srgbClr val="F2F2F2"/>
              </a:solidFill>
            </a:ln>
            <a:effectLst>
              <a:innerShdw blurRad="63500" dir="37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8" name="Rectángulo redondeado 267"/>
            <p:cNvSpPr/>
            <p:nvPr/>
          </p:nvSpPr>
          <p:spPr>
            <a:xfrm>
              <a:off x="2038453" y="4813790"/>
              <a:ext cx="786728" cy="104239"/>
            </a:xfrm>
            <a:prstGeom prst="roundRect">
              <a:avLst>
                <a:gd name="adj" fmla="val 50000"/>
              </a:avLst>
            </a:prstGeom>
            <a:solidFill>
              <a:srgbClr val="F5826F"/>
            </a:solidFill>
            <a:ln>
              <a:noFill/>
            </a:ln>
            <a:effectLst>
              <a:innerShdw blurRad="63500" dir="37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69" name="Grupo 268"/>
          <p:cNvGrpSpPr/>
          <p:nvPr/>
        </p:nvGrpSpPr>
        <p:grpSpPr>
          <a:xfrm>
            <a:off x="2948263" y="5719711"/>
            <a:ext cx="1466765" cy="140040"/>
            <a:chOff x="2017467" y="4794872"/>
            <a:chExt cx="1466765" cy="140040"/>
          </a:xfrm>
        </p:grpSpPr>
        <p:sp>
          <p:nvSpPr>
            <p:cNvPr id="270" name="Rectángulo redondeado 269"/>
            <p:cNvSpPr/>
            <p:nvPr/>
          </p:nvSpPr>
          <p:spPr>
            <a:xfrm>
              <a:off x="2017467" y="4794872"/>
              <a:ext cx="1466765" cy="140040"/>
            </a:xfrm>
            <a:prstGeom prst="roundRect">
              <a:avLst>
                <a:gd name="adj" fmla="val 50000"/>
              </a:avLst>
            </a:prstGeom>
            <a:solidFill>
              <a:srgbClr val="44BBC8"/>
            </a:solidFill>
            <a:ln>
              <a:solidFill>
                <a:srgbClr val="F2F2F2"/>
              </a:solidFill>
            </a:ln>
            <a:effectLst>
              <a:innerShdw blurRad="63500" dir="37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1" name="Rectángulo redondeado 270"/>
            <p:cNvSpPr/>
            <p:nvPr/>
          </p:nvSpPr>
          <p:spPr>
            <a:xfrm>
              <a:off x="2038453" y="4813790"/>
              <a:ext cx="531572" cy="104239"/>
            </a:xfrm>
            <a:prstGeom prst="roundRect">
              <a:avLst>
                <a:gd name="adj" fmla="val 50000"/>
              </a:avLst>
            </a:prstGeom>
            <a:solidFill>
              <a:srgbClr val="F5826F"/>
            </a:solidFill>
            <a:ln>
              <a:noFill/>
            </a:ln>
            <a:effectLst>
              <a:innerShdw blurRad="63500" dir="37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72" name="Grupo 271"/>
          <p:cNvGrpSpPr/>
          <p:nvPr/>
        </p:nvGrpSpPr>
        <p:grpSpPr>
          <a:xfrm>
            <a:off x="2948262" y="6240627"/>
            <a:ext cx="1466765" cy="140040"/>
            <a:chOff x="2017467" y="4794872"/>
            <a:chExt cx="1466765" cy="140040"/>
          </a:xfrm>
        </p:grpSpPr>
        <p:sp>
          <p:nvSpPr>
            <p:cNvPr id="273" name="Rectángulo redondeado 272"/>
            <p:cNvSpPr/>
            <p:nvPr/>
          </p:nvSpPr>
          <p:spPr>
            <a:xfrm>
              <a:off x="2017467" y="4794872"/>
              <a:ext cx="1466765" cy="140040"/>
            </a:xfrm>
            <a:prstGeom prst="roundRect">
              <a:avLst>
                <a:gd name="adj" fmla="val 50000"/>
              </a:avLst>
            </a:prstGeom>
            <a:solidFill>
              <a:srgbClr val="44BBC8"/>
            </a:solidFill>
            <a:ln>
              <a:solidFill>
                <a:srgbClr val="F2F2F2"/>
              </a:solidFill>
            </a:ln>
            <a:effectLst>
              <a:innerShdw blurRad="63500" dir="37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4" name="Rectángulo redondeado 273"/>
            <p:cNvSpPr/>
            <p:nvPr/>
          </p:nvSpPr>
          <p:spPr>
            <a:xfrm>
              <a:off x="2038453" y="4813790"/>
              <a:ext cx="324739" cy="104239"/>
            </a:xfrm>
            <a:prstGeom prst="roundRect">
              <a:avLst>
                <a:gd name="adj" fmla="val 50000"/>
              </a:avLst>
            </a:prstGeom>
            <a:solidFill>
              <a:srgbClr val="F5826F"/>
            </a:solidFill>
            <a:ln>
              <a:noFill/>
            </a:ln>
            <a:effectLst>
              <a:innerShdw blurRad="63500" dir="37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19" name="Grupo 318"/>
          <p:cNvGrpSpPr/>
          <p:nvPr/>
        </p:nvGrpSpPr>
        <p:grpSpPr>
          <a:xfrm>
            <a:off x="7027653" y="4021456"/>
            <a:ext cx="1810826" cy="2699041"/>
            <a:chOff x="3919066" y="3600158"/>
            <a:chExt cx="1810826" cy="2699041"/>
          </a:xfrm>
        </p:grpSpPr>
        <p:sp>
          <p:nvSpPr>
            <p:cNvPr id="320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3919066" y="3600158"/>
              <a:ext cx="1810826" cy="2699041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1" name="Rectángulo 320"/>
            <p:cNvSpPr/>
            <p:nvPr/>
          </p:nvSpPr>
          <p:spPr>
            <a:xfrm>
              <a:off x="3948306" y="3616715"/>
              <a:ext cx="17462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OOS </a:t>
              </a:r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/ </a:t>
              </a:r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RANKING</a:t>
              </a:r>
              <a:endParaRPr lang="es-MX" sz="10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22" name="Rectángulo 321"/>
            <p:cNvSpPr/>
            <p:nvPr/>
          </p:nvSpPr>
          <p:spPr>
            <a:xfrm>
              <a:off x="4302104" y="3964902"/>
              <a:ext cx="10939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18%</a:t>
              </a:r>
              <a:endParaRPr lang="es-MX" sz="3600" b="1" dirty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323" name="Grupo 322"/>
            <p:cNvGrpSpPr/>
            <p:nvPr/>
          </p:nvGrpSpPr>
          <p:grpSpPr>
            <a:xfrm>
              <a:off x="4042242" y="4683146"/>
              <a:ext cx="1637771" cy="442779"/>
              <a:chOff x="1150309" y="5118501"/>
              <a:chExt cx="1637771" cy="442779"/>
            </a:xfrm>
          </p:grpSpPr>
          <p:sp>
            <p:nvSpPr>
              <p:cNvPr id="33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301" y="5277769"/>
                <a:ext cx="590773" cy="1236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PEDRO</a:t>
                </a:r>
              </a:p>
            </p:txBody>
          </p:sp>
          <p:sp>
            <p:nvSpPr>
              <p:cNvPr id="33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7677" y="5277769"/>
                <a:ext cx="510403" cy="129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58%</a:t>
                </a:r>
              </a:p>
            </p:txBody>
          </p:sp>
          <p:grpSp>
            <p:nvGrpSpPr>
              <p:cNvPr id="338" name="Grupo 337"/>
              <p:cNvGrpSpPr/>
              <p:nvPr/>
            </p:nvGrpSpPr>
            <p:grpSpPr>
              <a:xfrm>
                <a:off x="1150309" y="5118501"/>
                <a:ext cx="442779" cy="442779"/>
                <a:chOff x="9282463" y="1687181"/>
                <a:chExt cx="581040" cy="581040"/>
              </a:xfrm>
            </p:grpSpPr>
            <p:pic>
              <p:nvPicPr>
                <p:cNvPr id="339" name="Imagen 33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509" t="5453" r="11027" b="15937"/>
                <a:stretch/>
              </p:blipFill>
              <p:spPr>
                <a:xfrm>
                  <a:off x="9376376" y="1744103"/>
                  <a:ext cx="396634" cy="470259"/>
                </a:xfrm>
                <a:prstGeom prst="rect">
                  <a:avLst/>
                </a:prstGeom>
              </p:spPr>
            </p:pic>
            <p:sp>
              <p:nvSpPr>
                <p:cNvPr id="340" name="Forma libre 339"/>
                <p:cNvSpPr/>
                <p:nvPr/>
              </p:nvSpPr>
              <p:spPr>
                <a:xfrm>
                  <a:off x="9282463" y="1687181"/>
                  <a:ext cx="581040" cy="581040"/>
                </a:xfrm>
                <a:custGeom>
                  <a:avLst/>
                  <a:gdLst>
                    <a:gd name="connsiteX0" fmla="*/ 518751 w 1037502"/>
                    <a:gd name="connsiteY0" fmla="*/ 70625 h 1037502"/>
                    <a:gd name="connsiteX1" fmla="*/ 70625 w 1037502"/>
                    <a:gd name="connsiteY1" fmla="*/ 518751 h 1037502"/>
                    <a:gd name="connsiteX2" fmla="*/ 518751 w 1037502"/>
                    <a:gd name="connsiteY2" fmla="*/ 966877 h 1037502"/>
                    <a:gd name="connsiteX3" fmla="*/ 966877 w 1037502"/>
                    <a:gd name="connsiteY3" fmla="*/ 518751 h 1037502"/>
                    <a:gd name="connsiteX4" fmla="*/ 518751 w 1037502"/>
                    <a:gd name="connsiteY4" fmla="*/ 70625 h 1037502"/>
                    <a:gd name="connsiteX5" fmla="*/ 518751 w 1037502"/>
                    <a:gd name="connsiteY5" fmla="*/ 0 h 1037502"/>
                    <a:gd name="connsiteX6" fmla="*/ 1037502 w 1037502"/>
                    <a:gd name="connsiteY6" fmla="*/ 518751 h 1037502"/>
                    <a:gd name="connsiteX7" fmla="*/ 518751 w 1037502"/>
                    <a:gd name="connsiteY7" fmla="*/ 1037502 h 1037502"/>
                    <a:gd name="connsiteX8" fmla="*/ 0 w 1037502"/>
                    <a:gd name="connsiteY8" fmla="*/ 518751 h 1037502"/>
                    <a:gd name="connsiteX9" fmla="*/ 518751 w 1037502"/>
                    <a:gd name="connsiteY9" fmla="*/ 0 h 103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7502" h="1037502">
                      <a:moveTo>
                        <a:pt x="518751" y="70625"/>
                      </a:moveTo>
                      <a:cubicBezTo>
                        <a:pt x="271258" y="70625"/>
                        <a:pt x="70625" y="271258"/>
                        <a:pt x="70625" y="518751"/>
                      </a:cubicBezTo>
                      <a:cubicBezTo>
                        <a:pt x="70625" y="766244"/>
                        <a:pt x="271258" y="966877"/>
                        <a:pt x="518751" y="966877"/>
                      </a:cubicBezTo>
                      <a:cubicBezTo>
                        <a:pt x="766244" y="966877"/>
                        <a:pt x="966877" y="766244"/>
                        <a:pt x="966877" y="518751"/>
                      </a:cubicBezTo>
                      <a:cubicBezTo>
                        <a:pt x="966877" y="271258"/>
                        <a:pt x="766244" y="70625"/>
                        <a:pt x="518751" y="70625"/>
                      </a:cubicBezTo>
                      <a:close/>
                      <a:moveTo>
                        <a:pt x="518751" y="0"/>
                      </a:moveTo>
                      <a:cubicBezTo>
                        <a:pt x="805249" y="0"/>
                        <a:pt x="1037502" y="232253"/>
                        <a:pt x="1037502" y="518751"/>
                      </a:cubicBezTo>
                      <a:cubicBezTo>
                        <a:pt x="1037502" y="805249"/>
                        <a:pt x="805249" y="1037502"/>
                        <a:pt x="518751" y="1037502"/>
                      </a:cubicBezTo>
                      <a:cubicBezTo>
                        <a:pt x="232253" y="1037502"/>
                        <a:pt x="0" y="805249"/>
                        <a:pt x="0" y="518751"/>
                      </a:cubicBezTo>
                      <a:cubicBezTo>
                        <a:pt x="0" y="232253"/>
                        <a:pt x="232253" y="0"/>
                        <a:pt x="518751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324" name="Grupo 323"/>
            <p:cNvGrpSpPr/>
            <p:nvPr/>
          </p:nvGrpSpPr>
          <p:grpSpPr>
            <a:xfrm>
              <a:off x="4029982" y="5164858"/>
              <a:ext cx="1637771" cy="442779"/>
              <a:chOff x="1150309" y="5118501"/>
              <a:chExt cx="1637771" cy="442779"/>
            </a:xfrm>
          </p:grpSpPr>
          <p:sp>
            <p:nvSpPr>
              <p:cNvPr id="331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301" y="5277769"/>
                <a:ext cx="590773" cy="1236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DIEGO</a:t>
                </a:r>
              </a:p>
            </p:txBody>
          </p:sp>
          <p:sp>
            <p:nvSpPr>
              <p:cNvPr id="33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7677" y="5277769"/>
                <a:ext cx="510403" cy="129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25%</a:t>
                </a:r>
              </a:p>
            </p:txBody>
          </p:sp>
          <p:grpSp>
            <p:nvGrpSpPr>
              <p:cNvPr id="333" name="Grupo 332"/>
              <p:cNvGrpSpPr/>
              <p:nvPr/>
            </p:nvGrpSpPr>
            <p:grpSpPr>
              <a:xfrm>
                <a:off x="1150309" y="5118501"/>
                <a:ext cx="442779" cy="442779"/>
                <a:chOff x="9282463" y="1687181"/>
                <a:chExt cx="581040" cy="581040"/>
              </a:xfrm>
            </p:grpSpPr>
            <p:pic>
              <p:nvPicPr>
                <p:cNvPr id="334" name="Imagen 333"/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 l="11509" t="5453" r="11027" b="15937"/>
                <a:stretch/>
              </p:blipFill>
              <p:spPr>
                <a:xfrm>
                  <a:off x="9376376" y="1744103"/>
                  <a:ext cx="396634" cy="470259"/>
                </a:xfrm>
                <a:prstGeom prst="rect">
                  <a:avLst/>
                </a:prstGeom>
              </p:spPr>
            </p:pic>
            <p:sp>
              <p:nvSpPr>
                <p:cNvPr id="335" name="Forma libre 334"/>
                <p:cNvSpPr/>
                <p:nvPr/>
              </p:nvSpPr>
              <p:spPr>
                <a:xfrm>
                  <a:off x="9282463" y="1687181"/>
                  <a:ext cx="581040" cy="581040"/>
                </a:xfrm>
                <a:custGeom>
                  <a:avLst/>
                  <a:gdLst>
                    <a:gd name="connsiteX0" fmla="*/ 518751 w 1037502"/>
                    <a:gd name="connsiteY0" fmla="*/ 70625 h 1037502"/>
                    <a:gd name="connsiteX1" fmla="*/ 70625 w 1037502"/>
                    <a:gd name="connsiteY1" fmla="*/ 518751 h 1037502"/>
                    <a:gd name="connsiteX2" fmla="*/ 518751 w 1037502"/>
                    <a:gd name="connsiteY2" fmla="*/ 966877 h 1037502"/>
                    <a:gd name="connsiteX3" fmla="*/ 966877 w 1037502"/>
                    <a:gd name="connsiteY3" fmla="*/ 518751 h 1037502"/>
                    <a:gd name="connsiteX4" fmla="*/ 518751 w 1037502"/>
                    <a:gd name="connsiteY4" fmla="*/ 70625 h 1037502"/>
                    <a:gd name="connsiteX5" fmla="*/ 518751 w 1037502"/>
                    <a:gd name="connsiteY5" fmla="*/ 0 h 1037502"/>
                    <a:gd name="connsiteX6" fmla="*/ 1037502 w 1037502"/>
                    <a:gd name="connsiteY6" fmla="*/ 518751 h 1037502"/>
                    <a:gd name="connsiteX7" fmla="*/ 518751 w 1037502"/>
                    <a:gd name="connsiteY7" fmla="*/ 1037502 h 1037502"/>
                    <a:gd name="connsiteX8" fmla="*/ 0 w 1037502"/>
                    <a:gd name="connsiteY8" fmla="*/ 518751 h 1037502"/>
                    <a:gd name="connsiteX9" fmla="*/ 518751 w 1037502"/>
                    <a:gd name="connsiteY9" fmla="*/ 0 h 103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7502" h="1037502">
                      <a:moveTo>
                        <a:pt x="518751" y="70625"/>
                      </a:moveTo>
                      <a:cubicBezTo>
                        <a:pt x="271258" y="70625"/>
                        <a:pt x="70625" y="271258"/>
                        <a:pt x="70625" y="518751"/>
                      </a:cubicBezTo>
                      <a:cubicBezTo>
                        <a:pt x="70625" y="766244"/>
                        <a:pt x="271258" y="966877"/>
                        <a:pt x="518751" y="966877"/>
                      </a:cubicBezTo>
                      <a:cubicBezTo>
                        <a:pt x="766244" y="966877"/>
                        <a:pt x="966877" y="766244"/>
                        <a:pt x="966877" y="518751"/>
                      </a:cubicBezTo>
                      <a:cubicBezTo>
                        <a:pt x="966877" y="271258"/>
                        <a:pt x="766244" y="70625"/>
                        <a:pt x="518751" y="70625"/>
                      </a:cubicBezTo>
                      <a:close/>
                      <a:moveTo>
                        <a:pt x="518751" y="0"/>
                      </a:moveTo>
                      <a:cubicBezTo>
                        <a:pt x="805249" y="0"/>
                        <a:pt x="1037502" y="232253"/>
                        <a:pt x="1037502" y="518751"/>
                      </a:cubicBezTo>
                      <a:cubicBezTo>
                        <a:pt x="1037502" y="805249"/>
                        <a:pt x="805249" y="1037502"/>
                        <a:pt x="518751" y="1037502"/>
                      </a:cubicBezTo>
                      <a:cubicBezTo>
                        <a:pt x="232253" y="1037502"/>
                        <a:pt x="0" y="805249"/>
                        <a:pt x="0" y="518751"/>
                      </a:cubicBezTo>
                      <a:cubicBezTo>
                        <a:pt x="0" y="232253"/>
                        <a:pt x="232253" y="0"/>
                        <a:pt x="518751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325" name="Grupo 324"/>
            <p:cNvGrpSpPr/>
            <p:nvPr/>
          </p:nvGrpSpPr>
          <p:grpSpPr>
            <a:xfrm>
              <a:off x="4029982" y="5641961"/>
              <a:ext cx="1637771" cy="442779"/>
              <a:chOff x="1150309" y="5118501"/>
              <a:chExt cx="1637771" cy="442779"/>
            </a:xfrm>
          </p:grpSpPr>
          <p:sp>
            <p:nvSpPr>
              <p:cNvPr id="32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301" y="5277769"/>
                <a:ext cx="590773" cy="1236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MATIAS</a:t>
                </a:r>
              </a:p>
            </p:txBody>
          </p:sp>
          <p:sp>
            <p:nvSpPr>
              <p:cNvPr id="32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7677" y="5277769"/>
                <a:ext cx="510403" cy="129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15%</a:t>
                </a:r>
              </a:p>
            </p:txBody>
          </p:sp>
          <p:grpSp>
            <p:nvGrpSpPr>
              <p:cNvPr id="328" name="Grupo 327"/>
              <p:cNvGrpSpPr/>
              <p:nvPr/>
            </p:nvGrpSpPr>
            <p:grpSpPr>
              <a:xfrm>
                <a:off x="1150309" y="5118501"/>
                <a:ext cx="442779" cy="442779"/>
                <a:chOff x="9282463" y="1687181"/>
                <a:chExt cx="581040" cy="581040"/>
              </a:xfrm>
            </p:grpSpPr>
            <p:pic>
              <p:nvPicPr>
                <p:cNvPr id="329" name="Imagen 328"/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rcRect l="11509" t="5453" r="11027" b="15937"/>
                <a:stretch/>
              </p:blipFill>
              <p:spPr>
                <a:xfrm>
                  <a:off x="9376376" y="1744103"/>
                  <a:ext cx="396634" cy="470259"/>
                </a:xfrm>
                <a:prstGeom prst="rect">
                  <a:avLst/>
                </a:prstGeom>
              </p:spPr>
            </p:pic>
            <p:sp>
              <p:nvSpPr>
                <p:cNvPr id="330" name="Forma libre 329"/>
                <p:cNvSpPr/>
                <p:nvPr/>
              </p:nvSpPr>
              <p:spPr>
                <a:xfrm>
                  <a:off x="9282463" y="1687181"/>
                  <a:ext cx="581040" cy="581040"/>
                </a:xfrm>
                <a:custGeom>
                  <a:avLst/>
                  <a:gdLst>
                    <a:gd name="connsiteX0" fmla="*/ 518751 w 1037502"/>
                    <a:gd name="connsiteY0" fmla="*/ 70625 h 1037502"/>
                    <a:gd name="connsiteX1" fmla="*/ 70625 w 1037502"/>
                    <a:gd name="connsiteY1" fmla="*/ 518751 h 1037502"/>
                    <a:gd name="connsiteX2" fmla="*/ 518751 w 1037502"/>
                    <a:gd name="connsiteY2" fmla="*/ 966877 h 1037502"/>
                    <a:gd name="connsiteX3" fmla="*/ 966877 w 1037502"/>
                    <a:gd name="connsiteY3" fmla="*/ 518751 h 1037502"/>
                    <a:gd name="connsiteX4" fmla="*/ 518751 w 1037502"/>
                    <a:gd name="connsiteY4" fmla="*/ 70625 h 1037502"/>
                    <a:gd name="connsiteX5" fmla="*/ 518751 w 1037502"/>
                    <a:gd name="connsiteY5" fmla="*/ 0 h 1037502"/>
                    <a:gd name="connsiteX6" fmla="*/ 1037502 w 1037502"/>
                    <a:gd name="connsiteY6" fmla="*/ 518751 h 1037502"/>
                    <a:gd name="connsiteX7" fmla="*/ 518751 w 1037502"/>
                    <a:gd name="connsiteY7" fmla="*/ 1037502 h 1037502"/>
                    <a:gd name="connsiteX8" fmla="*/ 0 w 1037502"/>
                    <a:gd name="connsiteY8" fmla="*/ 518751 h 1037502"/>
                    <a:gd name="connsiteX9" fmla="*/ 518751 w 1037502"/>
                    <a:gd name="connsiteY9" fmla="*/ 0 h 103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7502" h="1037502">
                      <a:moveTo>
                        <a:pt x="518751" y="70625"/>
                      </a:moveTo>
                      <a:cubicBezTo>
                        <a:pt x="271258" y="70625"/>
                        <a:pt x="70625" y="271258"/>
                        <a:pt x="70625" y="518751"/>
                      </a:cubicBezTo>
                      <a:cubicBezTo>
                        <a:pt x="70625" y="766244"/>
                        <a:pt x="271258" y="966877"/>
                        <a:pt x="518751" y="966877"/>
                      </a:cubicBezTo>
                      <a:cubicBezTo>
                        <a:pt x="766244" y="966877"/>
                        <a:pt x="966877" y="766244"/>
                        <a:pt x="966877" y="518751"/>
                      </a:cubicBezTo>
                      <a:cubicBezTo>
                        <a:pt x="966877" y="271258"/>
                        <a:pt x="766244" y="70625"/>
                        <a:pt x="518751" y="70625"/>
                      </a:cubicBezTo>
                      <a:close/>
                      <a:moveTo>
                        <a:pt x="518751" y="0"/>
                      </a:moveTo>
                      <a:cubicBezTo>
                        <a:pt x="805249" y="0"/>
                        <a:pt x="1037502" y="232253"/>
                        <a:pt x="1037502" y="518751"/>
                      </a:cubicBezTo>
                      <a:cubicBezTo>
                        <a:pt x="1037502" y="805249"/>
                        <a:pt x="805249" y="1037502"/>
                        <a:pt x="518751" y="1037502"/>
                      </a:cubicBezTo>
                      <a:cubicBezTo>
                        <a:pt x="232253" y="1037502"/>
                        <a:pt x="0" y="805249"/>
                        <a:pt x="0" y="518751"/>
                      </a:cubicBezTo>
                      <a:cubicBezTo>
                        <a:pt x="0" y="232253"/>
                        <a:pt x="232253" y="0"/>
                        <a:pt x="518751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341" name="Grupo 340"/>
          <p:cNvGrpSpPr/>
          <p:nvPr/>
        </p:nvGrpSpPr>
        <p:grpSpPr>
          <a:xfrm>
            <a:off x="9182329" y="4020773"/>
            <a:ext cx="1810826" cy="2699041"/>
            <a:chOff x="3919066" y="3600158"/>
            <a:chExt cx="1810826" cy="2699041"/>
          </a:xfrm>
        </p:grpSpPr>
        <p:sp>
          <p:nvSpPr>
            <p:cNvPr id="342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3919066" y="3600158"/>
              <a:ext cx="1810826" cy="2699041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3" name="Rectángulo 342"/>
            <p:cNvSpPr/>
            <p:nvPr/>
          </p:nvSpPr>
          <p:spPr>
            <a:xfrm>
              <a:off x="3948306" y="3616715"/>
              <a:ext cx="17462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PROMOCIÓN</a:t>
              </a:r>
              <a:r>
                <a:rPr lang="es-MX" sz="10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 </a:t>
              </a:r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/ </a:t>
              </a:r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RANKING</a:t>
              </a:r>
              <a:endParaRPr lang="es-MX" sz="10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44" name="Rectángulo 343"/>
            <p:cNvSpPr/>
            <p:nvPr/>
          </p:nvSpPr>
          <p:spPr>
            <a:xfrm>
              <a:off x="4302104" y="3964902"/>
              <a:ext cx="10939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97%</a:t>
              </a:r>
              <a:endParaRPr lang="es-MX" sz="3600" b="1" dirty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345" name="Grupo 344"/>
            <p:cNvGrpSpPr/>
            <p:nvPr/>
          </p:nvGrpSpPr>
          <p:grpSpPr>
            <a:xfrm>
              <a:off x="4042242" y="4683146"/>
              <a:ext cx="1637771" cy="442779"/>
              <a:chOff x="1150309" y="5118501"/>
              <a:chExt cx="1637771" cy="442779"/>
            </a:xfrm>
          </p:grpSpPr>
          <p:sp>
            <p:nvSpPr>
              <p:cNvPr id="35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301" y="5277769"/>
                <a:ext cx="590773" cy="1236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PEDRO</a:t>
                </a:r>
              </a:p>
            </p:txBody>
          </p:sp>
          <p:sp>
            <p:nvSpPr>
              <p:cNvPr id="35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7677" y="5277769"/>
                <a:ext cx="510403" cy="129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58%</a:t>
                </a:r>
              </a:p>
            </p:txBody>
          </p:sp>
          <p:grpSp>
            <p:nvGrpSpPr>
              <p:cNvPr id="360" name="Grupo 359"/>
              <p:cNvGrpSpPr/>
              <p:nvPr/>
            </p:nvGrpSpPr>
            <p:grpSpPr>
              <a:xfrm>
                <a:off x="1150309" y="5118501"/>
                <a:ext cx="442779" cy="442779"/>
                <a:chOff x="9282463" y="1687181"/>
                <a:chExt cx="581040" cy="581040"/>
              </a:xfrm>
            </p:grpSpPr>
            <p:pic>
              <p:nvPicPr>
                <p:cNvPr id="361" name="Imagen 36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509" t="5453" r="11027" b="15937"/>
                <a:stretch/>
              </p:blipFill>
              <p:spPr>
                <a:xfrm>
                  <a:off x="9376376" y="1744103"/>
                  <a:ext cx="396634" cy="470259"/>
                </a:xfrm>
                <a:prstGeom prst="rect">
                  <a:avLst/>
                </a:prstGeom>
              </p:spPr>
            </p:pic>
            <p:sp>
              <p:nvSpPr>
                <p:cNvPr id="362" name="Forma libre 361"/>
                <p:cNvSpPr/>
                <p:nvPr/>
              </p:nvSpPr>
              <p:spPr>
                <a:xfrm>
                  <a:off x="9282463" y="1687181"/>
                  <a:ext cx="581040" cy="581040"/>
                </a:xfrm>
                <a:custGeom>
                  <a:avLst/>
                  <a:gdLst>
                    <a:gd name="connsiteX0" fmla="*/ 518751 w 1037502"/>
                    <a:gd name="connsiteY0" fmla="*/ 70625 h 1037502"/>
                    <a:gd name="connsiteX1" fmla="*/ 70625 w 1037502"/>
                    <a:gd name="connsiteY1" fmla="*/ 518751 h 1037502"/>
                    <a:gd name="connsiteX2" fmla="*/ 518751 w 1037502"/>
                    <a:gd name="connsiteY2" fmla="*/ 966877 h 1037502"/>
                    <a:gd name="connsiteX3" fmla="*/ 966877 w 1037502"/>
                    <a:gd name="connsiteY3" fmla="*/ 518751 h 1037502"/>
                    <a:gd name="connsiteX4" fmla="*/ 518751 w 1037502"/>
                    <a:gd name="connsiteY4" fmla="*/ 70625 h 1037502"/>
                    <a:gd name="connsiteX5" fmla="*/ 518751 w 1037502"/>
                    <a:gd name="connsiteY5" fmla="*/ 0 h 1037502"/>
                    <a:gd name="connsiteX6" fmla="*/ 1037502 w 1037502"/>
                    <a:gd name="connsiteY6" fmla="*/ 518751 h 1037502"/>
                    <a:gd name="connsiteX7" fmla="*/ 518751 w 1037502"/>
                    <a:gd name="connsiteY7" fmla="*/ 1037502 h 1037502"/>
                    <a:gd name="connsiteX8" fmla="*/ 0 w 1037502"/>
                    <a:gd name="connsiteY8" fmla="*/ 518751 h 1037502"/>
                    <a:gd name="connsiteX9" fmla="*/ 518751 w 1037502"/>
                    <a:gd name="connsiteY9" fmla="*/ 0 h 103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7502" h="1037502">
                      <a:moveTo>
                        <a:pt x="518751" y="70625"/>
                      </a:moveTo>
                      <a:cubicBezTo>
                        <a:pt x="271258" y="70625"/>
                        <a:pt x="70625" y="271258"/>
                        <a:pt x="70625" y="518751"/>
                      </a:cubicBezTo>
                      <a:cubicBezTo>
                        <a:pt x="70625" y="766244"/>
                        <a:pt x="271258" y="966877"/>
                        <a:pt x="518751" y="966877"/>
                      </a:cubicBezTo>
                      <a:cubicBezTo>
                        <a:pt x="766244" y="966877"/>
                        <a:pt x="966877" y="766244"/>
                        <a:pt x="966877" y="518751"/>
                      </a:cubicBezTo>
                      <a:cubicBezTo>
                        <a:pt x="966877" y="271258"/>
                        <a:pt x="766244" y="70625"/>
                        <a:pt x="518751" y="70625"/>
                      </a:cubicBezTo>
                      <a:close/>
                      <a:moveTo>
                        <a:pt x="518751" y="0"/>
                      </a:moveTo>
                      <a:cubicBezTo>
                        <a:pt x="805249" y="0"/>
                        <a:pt x="1037502" y="232253"/>
                        <a:pt x="1037502" y="518751"/>
                      </a:cubicBezTo>
                      <a:cubicBezTo>
                        <a:pt x="1037502" y="805249"/>
                        <a:pt x="805249" y="1037502"/>
                        <a:pt x="518751" y="1037502"/>
                      </a:cubicBezTo>
                      <a:cubicBezTo>
                        <a:pt x="232253" y="1037502"/>
                        <a:pt x="0" y="805249"/>
                        <a:pt x="0" y="518751"/>
                      </a:cubicBezTo>
                      <a:cubicBezTo>
                        <a:pt x="0" y="232253"/>
                        <a:pt x="232253" y="0"/>
                        <a:pt x="518751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346" name="Grupo 345"/>
            <p:cNvGrpSpPr/>
            <p:nvPr/>
          </p:nvGrpSpPr>
          <p:grpSpPr>
            <a:xfrm>
              <a:off x="4029982" y="5164858"/>
              <a:ext cx="1637771" cy="442779"/>
              <a:chOff x="1150309" y="5118501"/>
              <a:chExt cx="1637771" cy="442779"/>
            </a:xfrm>
          </p:grpSpPr>
          <p:sp>
            <p:nvSpPr>
              <p:cNvPr id="35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301" y="5277769"/>
                <a:ext cx="590773" cy="1236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DIEGO</a:t>
                </a:r>
              </a:p>
            </p:txBody>
          </p:sp>
          <p:sp>
            <p:nvSpPr>
              <p:cNvPr id="354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7677" y="5277769"/>
                <a:ext cx="510403" cy="129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25%</a:t>
                </a:r>
              </a:p>
            </p:txBody>
          </p:sp>
          <p:grpSp>
            <p:nvGrpSpPr>
              <p:cNvPr id="355" name="Grupo 354"/>
              <p:cNvGrpSpPr/>
              <p:nvPr/>
            </p:nvGrpSpPr>
            <p:grpSpPr>
              <a:xfrm>
                <a:off x="1150309" y="5118501"/>
                <a:ext cx="442779" cy="442779"/>
                <a:chOff x="9282463" y="1687181"/>
                <a:chExt cx="581040" cy="581040"/>
              </a:xfrm>
            </p:grpSpPr>
            <p:pic>
              <p:nvPicPr>
                <p:cNvPr id="356" name="Imagen 355"/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 l="11509" t="5453" r="11027" b="15937"/>
                <a:stretch/>
              </p:blipFill>
              <p:spPr>
                <a:xfrm>
                  <a:off x="9376376" y="1744103"/>
                  <a:ext cx="396634" cy="470259"/>
                </a:xfrm>
                <a:prstGeom prst="rect">
                  <a:avLst/>
                </a:prstGeom>
              </p:spPr>
            </p:pic>
            <p:sp>
              <p:nvSpPr>
                <p:cNvPr id="357" name="Forma libre 356"/>
                <p:cNvSpPr/>
                <p:nvPr/>
              </p:nvSpPr>
              <p:spPr>
                <a:xfrm>
                  <a:off x="9282463" y="1687181"/>
                  <a:ext cx="581040" cy="581040"/>
                </a:xfrm>
                <a:custGeom>
                  <a:avLst/>
                  <a:gdLst>
                    <a:gd name="connsiteX0" fmla="*/ 518751 w 1037502"/>
                    <a:gd name="connsiteY0" fmla="*/ 70625 h 1037502"/>
                    <a:gd name="connsiteX1" fmla="*/ 70625 w 1037502"/>
                    <a:gd name="connsiteY1" fmla="*/ 518751 h 1037502"/>
                    <a:gd name="connsiteX2" fmla="*/ 518751 w 1037502"/>
                    <a:gd name="connsiteY2" fmla="*/ 966877 h 1037502"/>
                    <a:gd name="connsiteX3" fmla="*/ 966877 w 1037502"/>
                    <a:gd name="connsiteY3" fmla="*/ 518751 h 1037502"/>
                    <a:gd name="connsiteX4" fmla="*/ 518751 w 1037502"/>
                    <a:gd name="connsiteY4" fmla="*/ 70625 h 1037502"/>
                    <a:gd name="connsiteX5" fmla="*/ 518751 w 1037502"/>
                    <a:gd name="connsiteY5" fmla="*/ 0 h 1037502"/>
                    <a:gd name="connsiteX6" fmla="*/ 1037502 w 1037502"/>
                    <a:gd name="connsiteY6" fmla="*/ 518751 h 1037502"/>
                    <a:gd name="connsiteX7" fmla="*/ 518751 w 1037502"/>
                    <a:gd name="connsiteY7" fmla="*/ 1037502 h 1037502"/>
                    <a:gd name="connsiteX8" fmla="*/ 0 w 1037502"/>
                    <a:gd name="connsiteY8" fmla="*/ 518751 h 1037502"/>
                    <a:gd name="connsiteX9" fmla="*/ 518751 w 1037502"/>
                    <a:gd name="connsiteY9" fmla="*/ 0 h 103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7502" h="1037502">
                      <a:moveTo>
                        <a:pt x="518751" y="70625"/>
                      </a:moveTo>
                      <a:cubicBezTo>
                        <a:pt x="271258" y="70625"/>
                        <a:pt x="70625" y="271258"/>
                        <a:pt x="70625" y="518751"/>
                      </a:cubicBezTo>
                      <a:cubicBezTo>
                        <a:pt x="70625" y="766244"/>
                        <a:pt x="271258" y="966877"/>
                        <a:pt x="518751" y="966877"/>
                      </a:cubicBezTo>
                      <a:cubicBezTo>
                        <a:pt x="766244" y="966877"/>
                        <a:pt x="966877" y="766244"/>
                        <a:pt x="966877" y="518751"/>
                      </a:cubicBezTo>
                      <a:cubicBezTo>
                        <a:pt x="966877" y="271258"/>
                        <a:pt x="766244" y="70625"/>
                        <a:pt x="518751" y="70625"/>
                      </a:cubicBezTo>
                      <a:close/>
                      <a:moveTo>
                        <a:pt x="518751" y="0"/>
                      </a:moveTo>
                      <a:cubicBezTo>
                        <a:pt x="805249" y="0"/>
                        <a:pt x="1037502" y="232253"/>
                        <a:pt x="1037502" y="518751"/>
                      </a:cubicBezTo>
                      <a:cubicBezTo>
                        <a:pt x="1037502" y="805249"/>
                        <a:pt x="805249" y="1037502"/>
                        <a:pt x="518751" y="1037502"/>
                      </a:cubicBezTo>
                      <a:cubicBezTo>
                        <a:pt x="232253" y="1037502"/>
                        <a:pt x="0" y="805249"/>
                        <a:pt x="0" y="518751"/>
                      </a:cubicBezTo>
                      <a:cubicBezTo>
                        <a:pt x="0" y="232253"/>
                        <a:pt x="232253" y="0"/>
                        <a:pt x="518751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347" name="Grupo 346"/>
            <p:cNvGrpSpPr/>
            <p:nvPr/>
          </p:nvGrpSpPr>
          <p:grpSpPr>
            <a:xfrm>
              <a:off x="4029982" y="5641961"/>
              <a:ext cx="1637771" cy="442779"/>
              <a:chOff x="1150309" y="5118501"/>
              <a:chExt cx="1637771" cy="442779"/>
            </a:xfrm>
          </p:grpSpPr>
          <p:sp>
            <p:nvSpPr>
              <p:cNvPr id="34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301" y="5277769"/>
                <a:ext cx="590773" cy="1236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MATIAS</a:t>
                </a:r>
              </a:p>
            </p:txBody>
          </p:sp>
          <p:sp>
            <p:nvSpPr>
              <p:cNvPr id="34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7677" y="5277769"/>
                <a:ext cx="510403" cy="129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2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15%</a:t>
                </a:r>
              </a:p>
            </p:txBody>
          </p:sp>
          <p:grpSp>
            <p:nvGrpSpPr>
              <p:cNvPr id="350" name="Grupo 349"/>
              <p:cNvGrpSpPr/>
              <p:nvPr/>
            </p:nvGrpSpPr>
            <p:grpSpPr>
              <a:xfrm>
                <a:off x="1150309" y="5118501"/>
                <a:ext cx="442779" cy="442779"/>
                <a:chOff x="9282463" y="1687181"/>
                <a:chExt cx="581040" cy="581040"/>
              </a:xfrm>
            </p:grpSpPr>
            <p:pic>
              <p:nvPicPr>
                <p:cNvPr id="351" name="Imagen 350"/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rcRect l="11509" t="5453" r="11027" b="15937"/>
                <a:stretch/>
              </p:blipFill>
              <p:spPr>
                <a:xfrm>
                  <a:off x="9376376" y="1744103"/>
                  <a:ext cx="396634" cy="470259"/>
                </a:xfrm>
                <a:prstGeom prst="rect">
                  <a:avLst/>
                </a:prstGeom>
              </p:spPr>
            </p:pic>
            <p:sp>
              <p:nvSpPr>
                <p:cNvPr id="352" name="Forma libre 351"/>
                <p:cNvSpPr/>
                <p:nvPr/>
              </p:nvSpPr>
              <p:spPr>
                <a:xfrm>
                  <a:off x="9282463" y="1687181"/>
                  <a:ext cx="581040" cy="581040"/>
                </a:xfrm>
                <a:custGeom>
                  <a:avLst/>
                  <a:gdLst>
                    <a:gd name="connsiteX0" fmla="*/ 518751 w 1037502"/>
                    <a:gd name="connsiteY0" fmla="*/ 70625 h 1037502"/>
                    <a:gd name="connsiteX1" fmla="*/ 70625 w 1037502"/>
                    <a:gd name="connsiteY1" fmla="*/ 518751 h 1037502"/>
                    <a:gd name="connsiteX2" fmla="*/ 518751 w 1037502"/>
                    <a:gd name="connsiteY2" fmla="*/ 966877 h 1037502"/>
                    <a:gd name="connsiteX3" fmla="*/ 966877 w 1037502"/>
                    <a:gd name="connsiteY3" fmla="*/ 518751 h 1037502"/>
                    <a:gd name="connsiteX4" fmla="*/ 518751 w 1037502"/>
                    <a:gd name="connsiteY4" fmla="*/ 70625 h 1037502"/>
                    <a:gd name="connsiteX5" fmla="*/ 518751 w 1037502"/>
                    <a:gd name="connsiteY5" fmla="*/ 0 h 1037502"/>
                    <a:gd name="connsiteX6" fmla="*/ 1037502 w 1037502"/>
                    <a:gd name="connsiteY6" fmla="*/ 518751 h 1037502"/>
                    <a:gd name="connsiteX7" fmla="*/ 518751 w 1037502"/>
                    <a:gd name="connsiteY7" fmla="*/ 1037502 h 1037502"/>
                    <a:gd name="connsiteX8" fmla="*/ 0 w 1037502"/>
                    <a:gd name="connsiteY8" fmla="*/ 518751 h 1037502"/>
                    <a:gd name="connsiteX9" fmla="*/ 518751 w 1037502"/>
                    <a:gd name="connsiteY9" fmla="*/ 0 h 1037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7502" h="1037502">
                      <a:moveTo>
                        <a:pt x="518751" y="70625"/>
                      </a:moveTo>
                      <a:cubicBezTo>
                        <a:pt x="271258" y="70625"/>
                        <a:pt x="70625" y="271258"/>
                        <a:pt x="70625" y="518751"/>
                      </a:cubicBezTo>
                      <a:cubicBezTo>
                        <a:pt x="70625" y="766244"/>
                        <a:pt x="271258" y="966877"/>
                        <a:pt x="518751" y="966877"/>
                      </a:cubicBezTo>
                      <a:cubicBezTo>
                        <a:pt x="766244" y="966877"/>
                        <a:pt x="966877" y="766244"/>
                        <a:pt x="966877" y="518751"/>
                      </a:cubicBezTo>
                      <a:cubicBezTo>
                        <a:pt x="966877" y="271258"/>
                        <a:pt x="766244" y="70625"/>
                        <a:pt x="518751" y="70625"/>
                      </a:cubicBezTo>
                      <a:close/>
                      <a:moveTo>
                        <a:pt x="518751" y="0"/>
                      </a:moveTo>
                      <a:cubicBezTo>
                        <a:pt x="805249" y="0"/>
                        <a:pt x="1037502" y="232253"/>
                        <a:pt x="1037502" y="518751"/>
                      </a:cubicBezTo>
                      <a:cubicBezTo>
                        <a:pt x="1037502" y="805249"/>
                        <a:pt x="805249" y="1037502"/>
                        <a:pt x="518751" y="1037502"/>
                      </a:cubicBezTo>
                      <a:cubicBezTo>
                        <a:pt x="232253" y="1037502"/>
                        <a:pt x="0" y="805249"/>
                        <a:pt x="0" y="518751"/>
                      </a:cubicBezTo>
                      <a:cubicBezTo>
                        <a:pt x="0" y="232253"/>
                        <a:pt x="232253" y="0"/>
                        <a:pt x="518751" y="0"/>
                      </a:cubicBezTo>
                      <a:close/>
                    </a:path>
                  </a:pathLst>
                </a:custGeom>
                <a:solidFill>
                  <a:srgbClr val="8497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43" name="Grupo 42"/>
          <p:cNvGrpSpPr/>
          <p:nvPr/>
        </p:nvGrpSpPr>
        <p:grpSpPr>
          <a:xfrm>
            <a:off x="342106" y="3600719"/>
            <a:ext cx="11541935" cy="329926"/>
            <a:chOff x="342106" y="3500360"/>
            <a:chExt cx="11541935" cy="329926"/>
          </a:xfrm>
        </p:grpSpPr>
        <p:sp>
          <p:nvSpPr>
            <p:cNvPr id="367" name="Rectángulo 366"/>
            <p:cNvSpPr/>
            <p:nvPr/>
          </p:nvSpPr>
          <p:spPr>
            <a:xfrm>
              <a:off x="342106" y="3514227"/>
              <a:ext cx="11541935" cy="31605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86" name="Grupo 185"/>
            <p:cNvGrpSpPr/>
            <p:nvPr/>
          </p:nvGrpSpPr>
          <p:grpSpPr>
            <a:xfrm>
              <a:off x="4009565" y="3500360"/>
              <a:ext cx="4214969" cy="321173"/>
              <a:chOff x="4586425" y="721168"/>
              <a:chExt cx="1708857" cy="372793"/>
            </a:xfrm>
          </p:grpSpPr>
          <p:sp>
            <p:nvSpPr>
              <p:cNvPr id="187" name="Rectángulo redondeado 186"/>
              <p:cNvSpPr/>
              <p:nvPr/>
            </p:nvSpPr>
            <p:spPr>
              <a:xfrm>
                <a:off x="4586425" y="721168"/>
                <a:ext cx="1708857" cy="3727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8" name="Subtítulo 2">
                <a:extLst>
                  <a:ext uri="{FF2B5EF4-FFF2-40B4-BE49-F238E27FC236}">
                    <a16:creationId xmlns:a16="http://schemas.microsoft.com/office/drawing/2014/main" xmlns="" id="{B4E556B2-78FC-47A7-A76F-3CCC74F25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3900" y="769738"/>
                <a:ext cx="1681382" cy="298473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ES" sz="1400" spc="300" dirty="0" smtClean="0">
                    <a:solidFill>
                      <a:srgbClr val="44BBC8"/>
                    </a:solidFill>
                    <a:latin typeface="Bahnschrift Light SemiCondensed" panose="020B0502040204020203" pitchFamily="34" charset="0"/>
                  </a:rPr>
                  <a:t>RESUMEN RANKING KAM INDICADORES</a:t>
                </a:r>
                <a:endParaRPr lang="es-CL" sz="1400" dirty="0">
                  <a:solidFill>
                    <a:srgbClr val="44BBC8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</p:grpSp>
      <p:grpSp>
        <p:nvGrpSpPr>
          <p:cNvPr id="48" name="Grupo 47"/>
          <p:cNvGrpSpPr/>
          <p:nvPr/>
        </p:nvGrpSpPr>
        <p:grpSpPr>
          <a:xfrm>
            <a:off x="1558515" y="3054337"/>
            <a:ext cx="2797321" cy="164341"/>
            <a:chOff x="1325250" y="3054337"/>
            <a:chExt cx="2797321" cy="164341"/>
          </a:xfrm>
        </p:grpSpPr>
        <p:sp>
          <p:nvSpPr>
            <p:cNvPr id="37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325250" y="3054337"/>
              <a:ext cx="637482" cy="1643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6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SEMANA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6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41</a:t>
              </a:r>
              <a:endParaRPr lang="es-MX" sz="600" dirty="0" smtClean="0">
                <a:solidFill>
                  <a:srgbClr val="8A9CB4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7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045196" y="3054337"/>
              <a:ext cx="637482" cy="1643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6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SEMANA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6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42</a:t>
              </a:r>
              <a:endParaRPr lang="es-MX" sz="600" dirty="0" smtClean="0">
                <a:solidFill>
                  <a:srgbClr val="8A9CB4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7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765142" y="3054337"/>
              <a:ext cx="637482" cy="1643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6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SEMANA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6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43</a:t>
              </a:r>
              <a:endParaRPr lang="es-MX" sz="600" dirty="0" smtClean="0">
                <a:solidFill>
                  <a:srgbClr val="8A9CB4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74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485089" y="3054337"/>
              <a:ext cx="637482" cy="1643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6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SEMANA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MX" sz="600" dirty="0" smtClean="0">
                  <a:solidFill>
                    <a:srgbClr val="8A9CB4"/>
                  </a:solidFill>
                  <a:latin typeface="Bahnschrift" panose="020B0502040204020203" pitchFamily="34" charset="0"/>
                </a:rPr>
                <a:t>44</a:t>
              </a:r>
              <a:endParaRPr lang="es-MX" sz="600" dirty="0" smtClean="0">
                <a:solidFill>
                  <a:srgbClr val="8A9CB4"/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4"/>
          <a:srcRect t="8214" b="-550"/>
          <a:stretch/>
        </p:blipFill>
        <p:spPr>
          <a:xfrm>
            <a:off x="7383724" y="1600889"/>
            <a:ext cx="1100205" cy="1105589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624" y="1550452"/>
            <a:ext cx="1278123" cy="976722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595" y="1501144"/>
            <a:ext cx="1171995" cy="10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0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ortar rectángulo de esquina sencilla 4">
            <a:extLst>
              <a:ext uri="{FF2B5EF4-FFF2-40B4-BE49-F238E27FC236}">
                <a16:creationId xmlns="" xmlns:a16="http://schemas.microsoft.com/office/drawing/2014/main" id="{65B426C5-1D97-4C05-9ACC-3A2873449743}"/>
              </a:ext>
            </a:extLst>
          </p:cNvPr>
          <p:cNvSpPr/>
          <p:nvPr/>
        </p:nvSpPr>
        <p:spPr>
          <a:xfrm>
            <a:off x="341202" y="3840440"/>
            <a:ext cx="5367585" cy="2638737"/>
          </a:xfrm>
          <a:prstGeom prst="snip1Rect">
            <a:avLst/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02578" y="4124836"/>
            <a:ext cx="5161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KAM</a:t>
            </a:r>
            <a:endParaRPr lang="es-MX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15154" y="545514"/>
            <a:ext cx="10872217" cy="316059"/>
          </a:xfrm>
          <a:prstGeom prst="rect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Grupo 4"/>
          <p:cNvGrpSpPr/>
          <p:nvPr/>
        </p:nvGrpSpPr>
        <p:grpSpPr>
          <a:xfrm>
            <a:off x="315154" y="988434"/>
            <a:ext cx="2219127" cy="2223262"/>
            <a:chOff x="1062603" y="1556611"/>
            <a:chExt cx="2219127" cy="2223262"/>
          </a:xfrm>
        </p:grpSpPr>
        <p:grpSp>
          <p:nvGrpSpPr>
            <p:cNvPr id="2" name="Grupo 1"/>
            <p:cNvGrpSpPr/>
            <p:nvPr/>
          </p:nvGrpSpPr>
          <p:grpSpPr>
            <a:xfrm>
              <a:off x="1062603" y="1556611"/>
              <a:ext cx="2219127" cy="2223262"/>
              <a:chOff x="1074750" y="1308927"/>
              <a:chExt cx="2219127" cy="2223262"/>
            </a:xfrm>
          </p:grpSpPr>
          <p:sp>
            <p:nvSpPr>
              <p:cNvPr id="77" name="Recortar rectángulo de esquina sencilla 4">
                <a:extLst>
                  <a:ext uri="{FF2B5EF4-FFF2-40B4-BE49-F238E27FC236}">
                    <a16:creationId xmlns="" xmlns:a16="http://schemas.microsoft.com/office/drawing/2014/main" id="{65B426C5-1D97-4C05-9ACC-3A2873449743}"/>
                  </a:ext>
                </a:extLst>
              </p:cNvPr>
              <p:cNvSpPr/>
              <p:nvPr/>
            </p:nvSpPr>
            <p:spPr>
              <a:xfrm>
                <a:off x="1086592" y="1308927"/>
                <a:ext cx="2207285" cy="2223262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B2B2BF"/>
                </a:solidFill>
              </a:ln>
              <a:effectLst>
                <a:outerShdw blurRad="152400" dir="16200000" sx="99000" sy="99000" rotWithShape="0">
                  <a:prstClr val="black">
                    <a:alpha val="12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1660" y="1842113"/>
                <a:ext cx="1078716" cy="5185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3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98%</a:t>
                </a:r>
                <a:endParaRPr lang="es-ES" sz="36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1658288" y="1315863"/>
                <a:ext cx="1106085" cy="507025"/>
                <a:chOff x="1741705" y="1957184"/>
                <a:chExt cx="1106085" cy="507025"/>
              </a:xfrm>
            </p:grpSpPr>
            <p:sp>
              <p:nvSpPr>
                <p:cNvPr id="94" name="Rectángulo 93"/>
                <p:cNvSpPr/>
                <p:nvPr/>
              </p:nvSpPr>
              <p:spPr>
                <a:xfrm>
                  <a:off x="1782995" y="2418490"/>
                  <a:ext cx="1022467" cy="45719"/>
                </a:xfrm>
                <a:prstGeom prst="rect">
                  <a:avLst/>
                </a:prstGeom>
                <a:solidFill>
                  <a:srgbClr val="8F8F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1741705" y="1957184"/>
                  <a:ext cx="110608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SELL OUT</a:t>
                  </a:r>
                  <a:endParaRPr lang="es-MX" sz="1200" dirty="0">
                    <a:solidFill>
                      <a:srgbClr val="0070C0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2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269" y="1557858"/>
                <a:ext cx="727060" cy="1709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9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TOTAL</a:t>
                </a:r>
              </a:p>
            </p:txBody>
          </p:sp>
          <p:sp>
            <p:nvSpPr>
              <p:cNvPr id="3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219" y="2514215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-1%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5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6771" y="2515561"/>
                <a:ext cx="646547" cy="205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1,8%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687" y="2530677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2,2%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750" y="2771625"/>
                <a:ext cx="700481" cy="1426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SEM ANTERIOR</a:t>
                </a:r>
              </a:p>
            </p:txBody>
          </p:sp>
          <p:sp>
            <p:nvSpPr>
              <p:cNvPr id="3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9634" y="2738192"/>
                <a:ext cx="743331" cy="2092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AÑO ANTERIOR</a:t>
                </a:r>
              </a:p>
            </p:txBody>
          </p:sp>
          <p:sp>
            <p:nvSpPr>
              <p:cNvPr id="3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1410" y="2724560"/>
                <a:ext cx="639841" cy="2288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 YTD ANTERIOR</a:t>
                </a:r>
              </a:p>
            </p:txBody>
          </p:sp>
        </p:grpSp>
        <p:sp>
          <p:nvSpPr>
            <p:cNvPr id="4" name="Rectángulo 3"/>
            <p:cNvSpPr/>
            <p:nvPr/>
          </p:nvSpPr>
          <p:spPr>
            <a:xfrm>
              <a:off x="1073688" y="2625989"/>
              <a:ext cx="2202014" cy="66924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3216035" y="995370"/>
            <a:ext cx="2219127" cy="2216326"/>
            <a:chOff x="1062603" y="1556611"/>
            <a:chExt cx="2219127" cy="2216326"/>
          </a:xfrm>
        </p:grpSpPr>
        <p:grpSp>
          <p:nvGrpSpPr>
            <p:cNvPr id="107" name="Grupo 106"/>
            <p:cNvGrpSpPr/>
            <p:nvPr/>
          </p:nvGrpSpPr>
          <p:grpSpPr>
            <a:xfrm>
              <a:off x="1062603" y="1556611"/>
              <a:ext cx="2219127" cy="2216326"/>
              <a:chOff x="1074750" y="1308927"/>
              <a:chExt cx="2219127" cy="2216326"/>
            </a:xfrm>
          </p:grpSpPr>
          <p:sp>
            <p:nvSpPr>
              <p:cNvPr id="109" name="Recortar rectángulo de esquina sencilla 4">
                <a:extLst>
                  <a:ext uri="{FF2B5EF4-FFF2-40B4-BE49-F238E27FC236}">
                    <a16:creationId xmlns="" xmlns:a16="http://schemas.microsoft.com/office/drawing/2014/main" id="{65B426C5-1D97-4C05-9ACC-3A2873449743}"/>
                  </a:ext>
                </a:extLst>
              </p:cNvPr>
              <p:cNvSpPr/>
              <p:nvPr/>
            </p:nvSpPr>
            <p:spPr>
              <a:xfrm>
                <a:off x="1086592" y="1308927"/>
                <a:ext cx="2207285" cy="2216326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B2B2BF"/>
                </a:solidFill>
              </a:ln>
              <a:effectLst>
                <a:outerShdw blurRad="152400" dir="16200000" sx="99000" sy="99000" rotWithShape="0">
                  <a:prstClr val="black">
                    <a:alpha val="12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0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0473" y="1842113"/>
                <a:ext cx="1078716" cy="5185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3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98%</a:t>
                </a:r>
                <a:endParaRPr lang="es-ES" sz="36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111" name="Grupo 110"/>
              <p:cNvGrpSpPr/>
              <p:nvPr/>
            </p:nvGrpSpPr>
            <p:grpSpPr>
              <a:xfrm>
                <a:off x="1658288" y="1315863"/>
                <a:ext cx="1106085" cy="507025"/>
                <a:chOff x="1741705" y="1957184"/>
                <a:chExt cx="1106085" cy="507025"/>
              </a:xfrm>
            </p:grpSpPr>
            <p:sp>
              <p:nvSpPr>
                <p:cNvPr id="119" name="Rectángulo 118"/>
                <p:cNvSpPr/>
                <p:nvPr/>
              </p:nvSpPr>
              <p:spPr>
                <a:xfrm>
                  <a:off x="1784831" y="2418490"/>
                  <a:ext cx="1022467" cy="45719"/>
                </a:xfrm>
                <a:prstGeom prst="rect">
                  <a:avLst/>
                </a:prstGeom>
                <a:solidFill>
                  <a:srgbClr val="F15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0" name="Rectángulo 119"/>
                <p:cNvSpPr/>
                <p:nvPr/>
              </p:nvSpPr>
              <p:spPr>
                <a:xfrm>
                  <a:off x="1741705" y="1957184"/>
                  <a:ext cx="110608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IN STOCK</a:t>
                  </a:r>
                  <a:endParaRPr lang="es-MX" sz="1200" dirty="0">
                    <a:solidFill>
                      <a:srgbClr val="0070C0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11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7640" y="1545112"/>
                <a:ext cx="936689" cy="1836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TOTAL</a:t>
                </a:r>
              </a:p>
            </p:txBody>
          </p:sp>
          <p:sp>
            <p:nvSpPr>
              <p:cNvPr id="11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219" y="2514215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-1%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14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6771" y="2515561"/>
                <a:ext cx="646547" cy="205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1,8%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15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687" y="2530677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2,2%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1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750" y="2771625"/>
                <a:ext cx="700481" cy="1426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SEM ANTERIOR</a:t>
                </a:r>
              </a:p>
            </p:txBody>
          </p:sp>
          <p:sp>
            <p:nvSpPr>
              <p:cNvPr id="11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9634" y="2738192"/>
                <a:ext cx="743331" cy="2092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AÑO ANTERIOR</a:t>
                </a:r>
              </a:p>
            </p:txBody>
          </p:sp>
          <p:sp>
            <p:nvSpPr>
              <p:cNvPr id="11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0741" y="2715229"/>
                <a:ext cx="639841" cy="2288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 YTD ANTERIOR</a:t>
                </a:r>
              </a:p>
            </p:txBody>
          </p:sp>
        </p:grpSp>
        <p:sp>
          <p:nvSpPr>
            <p:cNvPr id="108" name="Rectángulo 107"/>
            <p:cNvSpPr/>
            <p:nvPr/>
          </p:nvSpPr>
          <p:spPr>
            <a:xfrm>
              <a:off x="1074445" y="2625989"/>
              <a:ext cx="2207285" cy="66924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21" name="Grupo 120"/>
          <p:cNvGrpSpPr/>
          <p:nvPr/>
        </p:nvGrpSpPr>
        <p:grpSpPr>
          <a:xfrm>
            <a:off x="6026075" y="1002306"/>
            <a:ext cx="2219127" cy="2206983"/>
            <a:chOff x="1062603" y="1556611"/>
            <a:chExt cx="2219127" cy="2206983"/>
          </a:xfrm>
        </p:grpSpPr>
        <p:grpSp>
          <p:nvGrpSpPr>
            <p:cNvPr id="122" name="Grupo 121"/>
            <p:cNvGrpSpPr/>
            <p:nvPr/>
          </p:nvGrpSpPr>
          <p:grpSpPr>
            <a:xfrm>
              <a:off x="1062603" y="1556611"/>
              <a:ext cx="2219127" cy="2206983"/>
              <a:chOff x="1074750" y="1308927"/>
              <a:chExt cx="2219127" cy="2206983"/>
            </a:xfrm>
          </p:grpSpPr>
          <p:sp>
            <p:nvSpPr>
              <p:cNvPr id="124" name="Recortar rectángulo de esquina sencilla 4">
                <a:extLst>
                  <a:ext uri="{FF2B5EF4-FFF2-40B4-BE49-F238E27FC236}">
                    <a16:creationId xmlns="" xmlns:a16="http://schemas.microsoft.com/office/drawing/2014/main" id="{65B426C5-1D97-4C05-9ACC-3A2873449743}"/>
                  </a:ext>
                </a:extLst>
              </p:cNvPr>
              <p:cNvSpPr/>
              <p:nvPr/>
            </p:nvSpPr>
            <p:spPr>
              <a:xfrm>
                <a:off x="1086592" y="1308927"/>
                <a:ext cx="2207285" cy="2206983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B2B2BF"/>
                </a:solidFill>
              </a:ln>
              <a:effectLst>
                <a:outerShdw blurRad="152400" dir="16200000" sx="99000" sy="99000" rotWithShape="0">
                  <a:prstClr val="black">
                    <a:alpha val="12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5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4432" y="1842113"/>
                <a:ext cx="1078716" cy="5185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3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98%</a:t>
                </a:r>
                <a:endParaRPr lang="es-ES" sz="36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1658288" y="1315863"/>
                <a:ext cx="1106085" cy="507025"/>
                <a:chOff x="1741705" y="1957184"/>
                <a:chExt cx="1106085" cy="507025"/>
              </a:xfrm>
            </p:grpSpPr>
            <p:sp>
              <p:nvSpPr>
                <p:cNvPr id="134" name="Rectángulo 133"/>
                <p:cNvSpPr/>
                <p:nvPr/>
              </p:nvSpPr>
              <p:spPr>
                <a:xfrm>
                  <a:off x="1794011" y="2418490"/>
                  <a:ext cx="1022467" cy="45719"/>
                </a:xfrm>
                <a:prstGeom prst="rect">
                  <a:avLst/>
                </a:prstGeom>
                <a:solidFill>
                  <a:srgbClr val="9CAF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5" name="Rectángulo 134"/>
                <p:cNvSpPr/>
                <p:nvPr/>
              </p:nvSpPr>
              <p:spPr>
                <a:xfrm>
                  <a:off x="1741705" y="1957184"/>
                  <a:ext cx="110608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OSA</a:t>
                  </a:r>
                  <a:endParaRPr lang="es-MX" sz="1200" dirty="0">
                    <a:solidFill>
                      <a:srgbClr val="0070C0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12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7640" y="1545112"/>
                <a:ext cx="936689" cy="1836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TOTAL</a:t>
                </a:r>
              </a:p>
            </p:txBody>
          </p:sp>
          <p:sp>
            <p:nvSpPr>
              <p:cNvPr id="12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219" y="2514215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-1%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2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6771" y="2515561"/>
                <a:ext cx="646547" cy="205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1,8%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30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687" y="2530677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2,2%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31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750" y="2771625"/>
                <a:ext cx="700481" cy="1426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SEM ANTERIOR</a:t>
                </a:r>
              </a:p>
            </p:txBody>
          </p:sp>
          <p:sp>
            <p:nvSpPr>
              <p:cNvPr id="13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9634" y="2738192"/>
                <a:ext cx="743331" cy="2092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AÑO ANTERIOR</a:t>
                </a:r>
              </a:p>
            </p:txBody>
          </p:sp>
          <p:sp>
            <p:nvSpPr>
              <p:cNvPr id="13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748" y="2715229"/>
                <a:ext cx="639841" cy="2288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 YTD ANTERIOR</a:t>
                </a:r>
              </a:p>
            </p:txBody>
          </p:sp>
        </p:grpSp>
        <p:sp>
          <p:nvSpPr>
            <p:cNvPr id="123" name="Rectángulo 122"/>
            <p:cNvSpPr/>
            <p:nvPr/>
          </p:nvSpPr>
          <p:spPr>
            <a:xfrm>
              <a:off x="1074445" y="2625989"/>
              <a:ext cx="2201257" cy="66924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8968244" y="978775"/>
            <a:ext cx="2219127" cy="2230514"/>
            <a:chOff x="1062603" y="1556611"/>
            <a:chExt cx="2219127" cy="2230514"/>
          </a:xfrm>
        </p:grpSpPr>
        <p:grpSp>
          <p:nvGrpSpPr>
            <p:cNvPr id="137" name="Grupo 136"/>
            <p:cNvGrpSpPr/>
            <p:nvPr/>
          </p:nvGrpSpPr>
          <p:grpSpPr>
            <a:xfrm>
              <a:off x="1062603" y="1556611"/>
              <a:ext cx="2219127" cy="2230514"/>
              <a:chOff x="1074750" y="1308927"/>
              <a:chExt cx="2219127" cy="2230514"/>
            </a:xfrm>
          </p:grpSpPr>
          <p:sp>
            <p:nvSpPr>
              <p:cNvPr id="139" name="Recortar rectángulo de esquina sencilla 4">
                <a:extLst>
                  <a:ext uri="{FF2B5EF4-FFF2-40B4-BE49-F238E27FC236}">
                    <a16:creationId xmlns="" xmlns:a16="http://schemas.microsoft.com/office/drawing/2014/main" id="{65B426C5-1D97-4C05-9ACC-3A2873449743}"/>
                  </a:ext>
                </a:extLst>
              </p:cNvPr>
              <p:cNvSpPr/>
              <p:nvPr/>
            </p:nvSpPr>
            <p:spPr>
              <a:xfrm>
                <a:off x="1086592" y="1308927"/>
                <a:ext cx="2207285" cy="2230514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B2B2BF"/>
                </a:solidFill>
              </a:ln>
              <a:effectLst>
                <a:outerShdw blurRad="152400" dir="16200000" sx="99000" sy="99000" rotWithShape="0">
                  <a:prstClr val="black">
                    <a:alpha val="12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0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1508" y="1842113"/>
                <a:ext cx="1078716" cy="5185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3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98%</a:t>
                </a:r>
                <a:endParaRPr lang="es-ES" sz="36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>
                <a:off x="1658288" y="1315863"/>
                <a:ext cx="1106085" cy="507025"/>
                <a:chOff x="1741705" y="1957184"/>
                <a:chExt cx="1106085" cy="507025"/>
              </a:xfrm>
            </p:grpSpPr>
            <p:sp>
              <p:nvSpPr>
                <p:cNvPr id="149" name="Rectángulo 148"/>
                <p:cNvSpPr/>
                <p:nvPr/>
              </p:nvSpPr>
              <p:spPr>
                <a:xfrm>
                  <a:off x="1784680" y="2418490"/>
                  <a:ext cx="1022467" cy="45719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50" name="Rectángulo 149"/>
                <p:cNvSpPr/>
                <p:nvPr/>
              </p:nvSpPr>
              <p:spPr>
                <a:xfrm>
                  <a:off x="1741705" y="1957184"/>
                  <a:ext cx="110608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FILL RATE</a:t>
                  </a:r>
                  <a:endParaRPr lang="es-MX" sz="1200" dirty="0">
                    <a:solidFill>
                      <a:srgbClr val="0070C0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14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7640" y="1545112"/>
                <a:ext cx="936689" cy="1836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9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TOTAL</a:t>
                </a:r>
              </a:p>
            </p:txBody>
          </p:sp>
          <p:sp>
            <p:nvSpPr>
              <p:cNvPr id="14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219" y="2514215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-1%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44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6771" y="2515561"/>
                <a:ext cx="646547" cy="205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1,8%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45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687" y="2530677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2,2%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4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750" y="2771625"/>
                <a:ext cx="700481" cy="1426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SEM ANTERIOR</a:t>
                </a:r>
              </a:p>
            </p:txBody>
          </p:sp>
          <p:sp>
            <p:nvSpPr>
              <p:cNvPr id="14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9634" y="2738192"/>
                <a:ext cx="743331" cy="2092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AÑO ANTERIOR</a:t>
                </a:r>
              </a:p>
            </p:txBody>
          </p:sp>
          <p:sp>
            <p:nvSpPr>
              <p:cNvPr id="14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748" y="2715229"/>
                <a:ext cx="639841" cy="2288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 YTD ANTERIOR</a:t>
                </a:r>
              </a:p>
            </p:txBody>
          </p:sp>
        </p:grpSp>
        <p:sp>
          <p:nvSpPr>
            <p:cNvPr id="138" name="Rectángulo 137"/>
            <p:cNvSpPr/>
            <p:nvPr/>
          </p:nvSpPr>
          <p:spPr>
            <a:xfrm>
              <a:off x="1074445" y="2625989"/>
              <a:ext cx="2207285" cy="66924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51" name="Imagen 15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18129"/>
          <a:stretch/>
        </p:blipFill>
        <p:spPr>
          <a:xfrm>
            <a:off x="598492" y="2747673"/>
            <a:ext cx="1734339" cy="42777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514257" y="4439700"/>
            <a:ext cx="4810633" cy="442779"/>
            <a:chOff x="514257" y="4862200"/>
            <a:chExt cx="4810633" cy="442779"/>
          </a:xfrm>
        </p:grpSpPr>
        <p:sp>
          <p:nvSpPr>
            <p:cNvPr id="4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PEDRO</a:t>
              </a:r>
            </a:p>
          </p:txBody>
        </p:sp>
        <p:sp>
          <p:nvSpPr>
            <p:cNvPr id="4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58%</a:t>
              </a:r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3"/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49" name="Forma libre 48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16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5453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8%</a:t>
              </a:r>
            </a:p>
          </p:txBody>
        </p:sp>
        <p:sp>
          <p:nvSpPr>
            <p:cNvPr id="16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780777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184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</p:grpSp>
      <p:grpSp>
        <p:nvGrpSpPr>
          <p:cNvPr id="185" name="Grupo 184"/>
          <p:cNvGrpSpPr/>
          <p:nvPr/>
        </p:nvGrpSpPr>
        <p:grpSpPr>
          <a:xfrm>
            <a:off x="518217" y="4919171"/>
            <a:ext cx="4810633" cy="442779"/>
            <a:chOff x="514257" y="4862200"/>
            <a:chExt cx="4810633" cy="442779"/>
          </a:xfrm>
        </p:grpSpPr>
        <p:sp>
          <p:nvSpPr>
            <p:cNvPr id="18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MATIAS</a:t>
              </a:r>
            </a:p>
          </p:txBody>
        </p:sp>
        <p:sp>
          <p:nvSpPr>
            <p:cNvPr id="18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40%</a:t>
              </a:r>
            </a:p>
          </p:txBody>
        </p:sp>
        <p:grpSp>
          <p:nvGrpSpPr>
            <p:cNvPr id="188" name="Grupo 187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192" name="Imagen 191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193" name="Forma libre 192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189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5453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190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780777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19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10%</a:t>
              </a:r>
            </a:p>
          </p:txBody>
        </p:sp>
      </p:grpSp>
      <p:grpSp>
        <p:nvGrpSpPr>
          <p:cNvPr id="194" name="Grupo 193"/>
          <p:cNvGrpSpPr/>
          <p:nvPr/>
        </p:nvGrpSpPr>
        <p:grpSpPr>
          <a:xfrm>
            <a:off x="518022" y="5383279"/>
            <a:ext cx="4810633" cy="442779"/>
            <a:chOff x="514257" y="4862200"/>
            <a:chExt cx="4810633" cy="442779"/>
          </a:xfrm>
        </p:grpSpPr>
        <p:sp>
          <p:nvSpPr>
            <p:cNvPr id="19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DIEGO</a:t>
              </a:r>
            </a:p>
          </p:txBody>
        </p:sp>
        <p:sp>
          <p:nvSpPr>
            <p:cNvPr id="19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35%</a:t>
              </a:r>
            </a:p>
          </p:txBody>
        </p:sp>
        <p:grpSp>
          <p:nvGrpSpPr>
            <p:cNvPr id="197" name="Grupo 196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201" name="Imagen 200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202" name="Forma libre 201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19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5453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5%</a:t>
              </a:r>
            </a:p>
          </p:txBody>
        </p:sp>
        <p:sp>
          <p:nvSpPr>
            <p:cNvPr id="199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780777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20%</a:t>
              </a:r>
            </a:p>
          </p:txBody>
        </p:sp>
        <p:sp>
          <p:nvSpPr>
            <p:cNvPr id="200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10%</a:t>
              </a:r>
            </a:p>
          </p:txBody>
        </p:sp>
      </p:grpSp>
      <p:pic>
        <p:nvPicPr>
          <p:cNvPr id="203" name="Imagen 202"/>
          <p:cNvPicPr>
            <a:picLocks noChangeAspect="1"/>
          </p:cNvPicPr>
          <p:nvPr/>
        </p:nvPicPr>
        <p:blipFill rotWithShape="1">
          <a:blip r:embed="rId2"/>
          <a:srcRect b="18129"/>
          <a:stretch/>
        </p:blipFill>
        <p:spPr>
          <a:xfrm>
            <a:off x="3451202" y="2743576"/>
            <a:ext cx="1734339" cy="427770"/>
          </a:xfrm>
          <a:prstGeom prst="rect">
            <a:avLst/>
          </a:prstGeom>
        </p:spPr>
      </p:pic>
      <p:pic>
        <p:nvPicPr>
          <p:cNvPr id="208" name="Imagen 207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18129"/>
          <a:stretch/>
        </p:blipFill>
        <p:spPr>
          <a:xfrm rot="10800000">
            <a:off x="6274389" y="2754180"/>
            <a:ext cx="1734339" cy="427770"/>
          </a:xfrm>
          <a:prstGeom prst="rect">
            <a:avLst/>
          </a:prstGeom>
        </p:spPr>
      </p:pic>
      <p:pic>
        <p:nvPicPr>
          <p:cNvPr id="209" name="Imagen 208"/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b="18129"/>
          <a:stretch/>
        </p:blipFill>
        <p:spPr>
          <a:xfrm rot="10800000">
            <a:off x="9237654" y="2736251"/>
            <a:ext cx="1734339" cy="427770"/>
          </a:xfrm>
          <a:prstGeom prst="rect">
            <a:avLst/>
          </a:prstGeom>
        </p:spPr>
      </p:pic>
      <p:grpSp>
        <p:nvGrpSpPr>
          <p:cNvPr id="234" name="Grupo 233"/>
          <p:cNvGrpSpPr/>
          <p:nvPr/>
        </p:nvGrpSpPr>
        <p:grpSpPr>
          <a:xfrm>
            <a:off x="1568396" y="4087598"/>
            <a:ext cx="3866766" cy="294259"/>
            <a:chOff x="6355198" y="5335573"/>
            <a:chExt cx="4790885" cy="364584"/>
          </a:xfrm>
        </p:grpSpPr>
        <p:grpSp>
          <p:nvGrpSpPr>
            <p:cNvPr id="238" name="Grupo 237"/>
            <p:cNvGrpSpPr/>
            <p:nvPr/>
          </p:nvGrpSpPr>
          <p:grpSpPr>
            <a:xfrm>
              <a:off x="6355198" y="5373230"/>
              <a:ext cx="1106085" cy="326927"/>
              <a:chOff x="4342249" y="6222905"/>
              <a:chExt cx="1106085" cy="326927"/>
            </a:xfrm>
          </p:grpSpPr>
          <p:sp>
            <p:nvSpPr>
              <p:cNvPr id="248" name="Rectángulo 247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8F8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49" name="Rectángulo 248"/>
              <p:cNvSpPr/>
              <p:nvPr/>
            </p:nvSpPr>
            <p:spPr>
              <a:xfrm>
                <a:off x="4342249" y="6222905"/>
                <a:ext cx="11060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SELL OUT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7587049" y="5358433"/>
              <a:ext cx="1106085" cy="326927"/>
              <a:chOff x="4342249" y="6222905"/>
              <a:chExt cx="1106085" cy="326927"/>
            </a:xfrm>
          </p:grpSpPr>
          <p:sp>
            <p:nvSpPr>
              <p:cNvPr id="246" name="Rectángulo 245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F15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4342249" y="6222905"/>
                <a:ext cx="11060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IN STOCK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8851461" y="5359973"/>
              <a:ext cx="1106085" cy="326927"/>
              <a:chOff x="4342249" y="6222905"/>
              <a:chExt cx="1106085" cy="326927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9CAF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4342249" y="6222905"/>
                <a:ext cx="11060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OSA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241" name="Grupo 240"/>
            <p:cNvGrpSpPr/>
            <p:nvPr/>
          </p:nvGrpSpPr>
          <p:grpSpPr>
            <a:xfrm>
              <a:off x="10039998" y="5335573"/>
              <a:ext cx="1106085" cy="350049"/>
              <a:chOff x="4342249" y="6222905"/>
              <a:chExt cx="1106085" cy="350049"/>
            </a:xfrm>
          </p:grpSpPr>
          <p:sp>
            <p:nvSpPr>
              <p:cNvPr id="242" name="Rectángulo 241"/>
              <p:cNvSpPr/>
              <p:nvPr/>
            </p:nvSpPr>
            <p:spPr>
              <a:xfrm>
                <a:off x="4400748" y="6527235"/>
                <a:ext cx="1022467" cy="4571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43" name="Rectángulo 242"/>
              <p:cNvSpPr/>
              <p:nvPr/>
            </p:nvSpPr>
            <p:spPr>
              <a:xfrm>
                <a:off x="4342249" y="6222905"/>
                <a:ext cx="11060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FILL RATE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</p:grpSp>
      <p:sp>
        <p:nvSpPr>
          <p:cNvPr id="220" name="Recortar rectángulo de esquina sencilla 4">
            <a:extLst>
              <a:ext uri="{FF2B5EF4-FFF2-40B4-BE49-F238E27FC236}">
                <a16:creationId xmlns="" xmlns:a16="http://schemas.microsoft.com/office/drawing/2014/main" id="{65B426C5-1D97-4C05-9ACC-3A2873449743}"/>
              </a:ext>
            </a:extLst>
          </p:cNvPr>
          <p:cNvSpPr/>
          <p:nvPr/>
        </p:nvSpPr>
        <p:spPr>
          <a:xfrm>
            <a:off x="12786091" y="3734439"/>
            <a:ext cx="5367585" cy="2296079"/>
          </a:xfrm>
          <a:prstGeom prst="snip1Rect">
            <a:avLst/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12786091" y="3808005"/>
            <a:ext cx="2589336" cy="248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 smtClean="0">
                <a:solidFill>
                  <a:srgbClr val="F15138"/>
                </a:solidFill>
                <a:latin typeface="Bahnschrift" panose="020B0502040204020203" pitchFamily="34" charset="0"/>
              </a:rPr>
              <a:t>CAREGORÍAS</a:t>
            </a:r>
            <a:r>
              <a:rPr lang="es-MX" sz="1600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 INDIVIDUAL x KAM</a:t>
            </a:r>
            <a:endParaRPr lang="es-ES" sz="1600" dirty="0">
              <a:solidFill>
                <a:srgbClr val="44BBC8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4" name="Grupo 63"/>
          <p:cNvGrpSpPr/>
          <p:nvPr/>
        </p:nvGrpSpPr>
        <p:grpSpPr>
          <a:xfrm>
            <a:off x="14157206" y="4055294"/>
            <a:ext cx="3866766" cy="294259"/>
            <a:chOff x="6355198" y="5335573"/>
            <a:chExt cx="4790885" cy="364584"/>
          </a:xfrm>
        </p:grpSpPr>
        <p:grpSp>
          <p:nvGrpSpPr>
            <p:cNvPr id="9" name="Grupo 8"/>
            <p:cNvGrpSpPr/>
            <p:nvPr/>
          </p:nvGrpSpPr>
          <p:grpSpPr>
            <a:xfrm>
              <a:off x="6355198" y="5373230"/>
              <a:ext cx="1106085" cy="326927"/>
              <a:chOff x="4342249" y="6222905"/>
              <a:chExt cx="1106085" cy="326927"/>
            </a:xfrm>
          </p:grpSpPr>
          <p:sp>
            <p:nvSpPr>
              <p:cNvPr id="172" name="Rectángulo 171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8F8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3" name="Rectángulo 172"/>
              <p:cNvSpPr/>
              <p:nvPr/>
            </p:nvSpPr>
            <p:spPr>
              <a:xfrm>
                <a:off x="4342249" y="6222905"/>
                <a:ext cx="1106085" cy="305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0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SELL OUT</a:t>
                </a:r>
                <a:endParaRPr lang="es-MX" sz="10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174" name="Grupo 173"/>
            <p:cNvGrpSpPr/>
            <p:nvPr/>
          </p:nvGrpSpPr>
          <p:grpSpPr>
            <a:xfrm>
              <a:off x="7593140" y="5370615"/>
              <a:ext cx="1106085" cy="326927"/>
              <a:chOff x="4348340" y="6235087"/>
              <a:chExt cx="1106085" cy="326927"/>
            </a:xfrm>
          </p:grpSpPr>
          <p:sp>
            <p:nvSpPr>
              <p:cNvPr id="175" name="Rectángulo 174"/>
              <p:cNvSpPr/>
              <p:nvPr/>
            </p:nvSpPr>
            <p:spPr>
              <a:xfrm>
                <a:off x="4406839" y="6516295"/>
                <a:ext cx="1022467" cy="45719"/>
              </a:xfrm>
              <a:prstGeom prst="rect">
                <a:avLst/>
              </a:prstGeom>
              <a:solidFill>
                <a:srgbClr val="F15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6" name="Rectángulo 175"/>
              <p:cNvSpPr/>
              <p:nvPr/>
            </p:nvSpPr>
            <p:spPr>
              <a:xfrm>
                <a:off x="4348340" y="6235087"/>
                <a:ext cx="1106085" cy="305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0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IN STOCK</a:t>
                </a:r>
                <a:endParaRPr lang="es-MX" sz="10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177" name="Grupo 176"/>
            <p:cNvGrpSpPr/>
            <p:nvPr/>
          </p:nvGrpSpPr>
          <p:grpSpPr>
            <a:xfrm>
              <a:off x="8851461" y="5359973"/>
              <a:ext cx="1106085" cy="326927"/>
              <a:chOff x="4342249" y="6222905"/>
              <a:chExt cx="1106085" cy="326927"/>
            </a:xfrm>
          </p:grpSpPr>
          <p:sp>
            <p:nvSpPr>
              <p:cNvPr id="178" name="Rectángulo 177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9CAF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9" name="Rectángulo 178"/>
              <p:cNvSpPr/>
              <p:nvPr/>
            </p:nvSpPr>
            <p:spPr>
              <a:xfrm>
                <a:off x="4342249" y="6222905"/>
                <a:ext cx="1106085" cy="305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0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OSA</a:t>
                </a:r>
                <a:endParaRPr lang="es-MX" sz="10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180" name="Grupo 179"/>
            <p:cNvGrpSpPr/>
            <p:nvPr/>
          </p:nvGrpSpPr>
          <p:grpSpPr>
            <a:xfrm>
              <a:off x="10039998" y="5335573"/>
              <a:ext cx="1106085" cy="356140"/>
              <a:chOff x="4342249" y="6222905"/>
              <a:chExt cx="1106085" cy="356140"/>
            </a:xfrm>
          </p:grpSpPr>
          <p:sp>
            <p:nvSpPr>
              <p:cNvPr id="181" name="Rectángulo 180"/>
              <p:cNvSpPr/>
              <p:nvPr/>
            </p:nvSpPr>
            <p:spPr>
              <a:xfrm>
                <a:off x="4400748" y="6533326"/>
                <a:ext cx="1022467" cy="4571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2" name="Rectángulo 181"/>
              <p:cNvSpPr/>
              <p:nvPr/>
            </p:nvSpPr>
            <p:spPr>
              <a:xfrm>
                <a:off x="4342249" y="6222905"/>
                <a:ext cx="1106085" cy="305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0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FILL RATE</a:t>
                </a:r>
                <a:endParaRPr lang="es-MX" sz="10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</p:grpSp>
      <p:grpSp>
        <p:nvGrpSpPr>
          <p:cNvPr id="276" name="Grupo 275"/>
          <p:cNvGrpSpPr/>
          <p:nvPr/>
        </p:nvGrpSpPr>
        <p:grpSpPr>
          <a:xfrm>
            <a:off x="13344229" y="4604318"/>
            <a:ext cx="4507720" cy="207977"/>
            <a:chOff x="905658" y="4973933"/>
            <a:chExt cx="4507720" cy="207977"/>
          </a:xfrm>
        </p:grpSpPr>
        <p:sp>
          <p:nvSpPr>
            <p:cNvPr id="27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905658" y="4979065"/>
              <a:ext cx="937941" cy="2028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105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GASEOSA</a:t>
              </a:r>
            </a:p>
          </p:txBody>
        </p:sp>
        <p:sp>
          <p:nvSpPr>
            <p:cNvPr id="27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48%</a:t>
              </a:r>
            </a:p>
          </p:txBody>
        </p:sp>
        <p:sp>
          <p:nvSpPr>
            <p:cNvPr id="280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5453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44BBC8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8%</a:t>
              </a:r>
            </a:p>
          </p:txBody>
        </p:sp>
        <p:sp>
          <p:nvSpPr>
            <p:cNvPr id="28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89876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28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84154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68%</a:t>
              </a:r>
            </a:p>
          </p:txBody>
        </p:sp>
      </p:grpSp>
      <p:grpSp>
        <p:nvGrpSpPr>
          <p:cNvPr id="295" name="Grupo 294"/>
          <p:cNvGrpSpPr/>
          <p:nvPr/>
        </p:nvGrpSpPr>
        <p:grpSpPr>
          <a:xfrm>
            <a:off x="13358524" y="5079503"/>
            <a:ext cx="4511984" cy="188643"/>
            <a:chOff x="901394" y="4973933"/>
            <a:chExt cx="4511984" cy="188643"/>
          </a:xfrm>
        </p:grpSpPr>
        <p:sp>
          <p:nvSpPr>
            <p:cNvPr id="29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901394" y="4991351"/>
              <a:ext cx="757402" cy="1712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10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AGUA</a:t>
              </a:r>
            </a:p>
          </p:txBody>
        </p:sp>
        <p:sp>
          <p:nvSpPr>
            <p:cNvPr id="29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58%</a:t>
              </a:r>
            </a:p>
          </p:txBody>
        </p:sp>
        <p:sp>
          <p:nvSpPr>
            <p:cNvPr id="29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5453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F15138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8%</a:t>
              </a:r>
            </a:p>
          </p:txBody>
        </p:sp>
        <p:sp>
          <p:nvSpPr>
            <p:cNvPr id="299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893846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40%</a:t>
              </a:r>
            </a:p>
          </p:txBody>
        </p:sp>
        <p:sp>
          <p:nvSpPr>
            <p:cNvPr id="300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84154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20%</a:t>
              </a:r>
            </a:p>
          </p:txBody>
        </p:sp>
      </p:grpSp>
      <p:grpSp>
        <p:nvGrpSpPr>
          <p:cNvPr id="301" name="Grupo 300"/>
          <p:cNvGrpSpPr/>
          <p:nvPr/>
        </p:nvGrpSpPr>
        <p:grpSpPr>
          <a:xfrm>
            <a:off x="13348059" y="5519139"/>
            <a:ext cx="4535163" cy="203537"/>
            <a:chOff x="888047" y="4952299"/>
            <a:chExt cx="4535163" cy="203537"/>
          </a:xfrm>
        </p:grpSpPr>
        <p:sp>
          <p:nvSpPr>
            <p:cNvPr id="30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888047" y="4952299"/>
              <a:ext cx="879195" cy="1953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10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CERVEZAS</a:t>
              </a:r>
            </a:p>
          </p:txBody>
        </p:sp>
        <p:sp>
          <p:nvSpPr>
            <p:cNvPr id="30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65521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8%</a:t>
              </a:r>
            </a:p>
          </p:txBody>
        </p:sp>
        <p:sp>
          <p:nvSpPr>
            <p:cNvPr id="304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74194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58%</a:t>
              </a:r>
            </a:p>
          </p:txBody>
        </p:sp>
        <p:sp>
          <p:nvSpPr>
            <p:cNvPr id="30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884013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45%</a:t>
              </a:r>
            </a:p>
          </p:txBody>
        </p:sp>
        <p:sp>
          <p:nvSpPr>
            <p:cNvPr id="30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85137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10%</a:t>
              </a:r>
            </a:p>
          </p:txBody>
        </p:sp>
      </p:grpSp>
      <p:sp>
        <p:nvSpPr>
          <p:cNvPr id="68" name="Forma en L 67"/>
          <p:cNvSpPr/>
          <p:nvPr/>
        </p:nvSpPr>
        <p:spPr>
          <a:xfrm rot="8100000">
            <a:off x="17814306" y="4650700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9" name="Forma en L 308"/>
          <p:cNvSpPr/>
          <p:nvPr/>
        </p:nvSpPr>
        <p:spPr>
          <a:xfrm rot="18900000">
            <a:off x="17811436" y="5062393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F58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0" name="Forma en L 249"/>
          <p:cNvSpPr/>
          <p:nvPr/>
        </p:nvSpPr>
        <p:spPr>
          <a:xfrm rot="8100000">
            <a:off x="15821476" y="4650103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1" name="Forma en L 250"/>
          <p:cNvSpPr/>
          <p:nvPr/>
        </p:nvSpPr>
        <p:spPr>
          <a:xfrm rot="8100000">
            <a:off x="14909725" y="4658979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2" name="Forma en L 251"/>
          <p:cNvSpPr/>
          <p:nvPr/>
        </p:nvSpPr>
        <p:spPr>
          <a:xfrm rot="18900000">
            <a:off x="16849106" y="4588808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F58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3" name="Forma en L 252"/>
          <p:cNvSpPr/>
          <p:nvPr/>
        </p:nvSpPr>
        <p:spPr>
          <a:xfrm rot="18900000">
            <a:off x="15834335" y="5053817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F58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4" name="Forma en L 253"/>
          <p:cNvSpPr/>
          <p:nvPr/>
        </p:nvSpPr>
        <p:spPr>
          <a:xfrm rot="18900000">
            <a:off x="14919061" y="5525295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F58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0" name="Forma en L 269"/>
          <p:cNvSpPr/>
          <p:nvPr/>
        </p:nvSpPr>
        <p:spPr>
          <a:xfrm rot="8100000">
            <a:off x="14909760" y="5109790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2" name="Forma en L 271"/>
          <p:cNvSpPr/>
          <p:nvPr/>
        </p:nvSpPr>
        <p:spPr>
          <a:xfrm rot="8100000">
            <a:off x="16857814" y="5114644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3" name="Forma en L 272"/>
          <p:cNvSpPr/>
          <p:nvPr/>
        </p:nvSpPr>
        <p:spPr>
          <a:xfrm rot="8100000">
            <a:off x="16863198" y="5574658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4" name="Forma en L 273"/>
          <p:cNvSpPr/>
          <p:nvPr/>
        </p:nvSpPr>
        <p:spPr>
          <a:xfrm rot="8100000">
            <a:off x="15843672" y="5579490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5" name="Forma en L 274"/>
          <p:cNvSpPr/>
          <p:nvPr/>
        </p:nvSpPr>
        <p:spPr>
          <a:xfrm rot="18900000">
            <a:off x="17826183" y="5505370"/>
            <a:ext cx="138956" cy="138956"/>
          </a:xfrm>
          <a:prstGeom prst="corner">
            <a:avLst>
              <a:gd name="adj1" fmla="val 25000"/>
              <a:gd name="adj2" fmla="val 25000"/>
            </a:avLst>
          </a:prstGeom>
          <a:solidFill>
            <a:srgbClr val="F58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0" name="Grupo 29"/>
          <p:cNvGrpSpPr/>
          <p:nvPr/>
        </p:nvGrpSpPr>
        <p:grpSpPr>
          <a:xfrm>
            <a:off x="6108160" y="3858139"/>
            <a:ext cx="5367585" cy="2296079"/>
            <a:chOff x="6291045" y="3649141"/>
            <a:chExt cx="5367585" cy="2296079"/>
          </a:xfrm>
        </p:grpSpPr>
        <p:sp>
          <p:nvSpPr>
            <p:cNvPr id="286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6291045" y="3649141"/>
              <a:ext cx="5367585" cy="2296079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6854577" y="5018542"/>
              <a:ext cx="922366" cy="753062"/>
              <a:chOff x="6910260" y="4870152"/>
              <a:chExt cx="922366" cy="753062"/>
            </a:xfrm>
          </p:grpSpPr>
          <p:grpSp>
            <p:nvGrpSpPr>
              <p:cNvPr id="337" name="Grupo 336"/>
              <p:cNvGrpSpPr/>
              <p:nvPr/>
            </p:nvGrpSpPr>
            <p:grpSpPr>
              <a:xfrm>
                <a:off x="6939895" y="4870152"/>
                <a:ext cx="892731" cy="277000"/>
                <a:chOff x="4342249" y="6222905"/>
                <a:chExt cx="1106085" cy="343199"/>
              </a:xfrm>
            </p:grpSpPr>
            <p:sp>
              <p:nvSpPr>
                <p:cNvPr id="347" name="Rectángulo 346"/>
                <p:cNvSpPr/>
                <p:nvPr/>
              </p:nvSpPr>
              <p:spPr>
                <a:xfrm>
                  <a:off x="4400748" y="6504113"/>
                  <a:ext cx="1022467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8" name="Rectángulo 347"/>
                <p:cNvSpPr/>
                <p:nvPr/>
              </p:nvSpPr>
              <p:spPr>
                <a:xfrm>
                  <a:off x="4342249" y="6222905"/>
                  <a:ext cx="1106085" cy="3431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DE2D10"/>
                      </a:solidFill>
                      <a:latin typeface="Bahnschrift" panose="020B0502040204020203" pitchFamily="34" charset="0"/>
                    </a:rPr>
                    <a:t>GASEOSA</a:t>
                  </a:r>
                  <a:endParaRPr lang="es-MX" sz="1200" dirty="0">
                    <a:solidFill>
                      <a:srgbClr val="DE2D10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6910260" y="5191934"/>
                <a:ext cx="869441" cy="431280"/>
                <a:chOff x="7639899" y="5356948"/>
                <a:chExt cx="869441" cy="431280"/>
              </a:xfrm>
            </p:grpSpPr>
            <p:sp>
              <p:nvSpPr>
                <p:cNvPr id="323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9899" y="5356948"/>
                  <a:ext cx="755244" cy="43128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2800" b="1" dirty="0" smtClean="0">
                      <a:solidFill>
                        <a:srgbClr val="F15138"/>
                      </a:solidFill>
                      <a:latin typeface="Bahnschrift" panose="020B0502040204020203" pitchFamily="34" charset="0"/>
                    </a:rPr>
                    <a:t>8%</a:t>
                  </a:r>
                </a:p>
              </p:txBody>
            </p:sp>
            <p:sp>
              <p:nvSpPr>
                <p:cNvPr id="313" name="Forma en L 312"/>
                <p:cNvSpPr/>
                <p:nvPr/>
              </p:nvSpPr>
              <p:spPr>
                <a:xfrm rot="18900000">
                  <a:off x="8370384" y="5454687"/>
                  <a:ext cx="138956" cy="138956"/>
                </a:xfrm>
                <a:prstGeom prst="corner">
                  <a:avLst>
                    <a:gd name="adj1" fmla="val 25000"/>
                    <a:gd name="adj2" fmla="val 25000"/>
                  </a:avLst>
                </a:prstGeom>
                <a:solidFill>
                  <a:srgbClr val="F582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29" name="Grupo 28"/>
            <p:cNvGrpSpPr/>
            <p:nvPr/>
          </p:nvGrpSpPr>
          <p:grpSpPr>
            <a:xfrm>
              <a:off x="10058550" y="4036524"/>
              <a:ext cx="1040914" cy="1701334"/>
              <a:chOff x="10058550" y="4036524"/>
              <a:chExt cx="1040914" cy="1701334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10058550" y="5043579"/>
                <a:ext cx="1040914" cy="694279"/>
                <a:chOff x="9988410" y="4850987"/>
                <a:chExt cx="1040914" cy="694279"/>
              </a:xfrm>
            </p:grpSpPr>
            <p:grpSp>
              <p:nvGrpSpPr>
                <p:cNvPr id="339" name="Grupo 338"/>
                <p:cNvGrpSpPr/>
                <p:nvPr/>
              </p:nvGrpSpPr>
              <p:grpSpPr>
                <a:xfrm>
                  <a:off x="10043104" y="4850987"/>
                  <a:ext cx="986220" cy="277000"/>
                  <a:chOff x="4288297" y="6212115"/>
                  <a:chExt cx="1221916" cy="343199"/>
                </a:xfrm>
              </p:grpSpPr>
              <p:sp>
                <p:nvSpPr>
                  <p:cNvPr id="343" name="Rectángulo 342"/>
                  <p:cNvSpPr/>
                  <p:nvPr/>
                </p:nvSpPr>
                <p:spPr>
                  <a:xfrm>
                    <a:off x="4400748" y="6504113"/>
                    <a:ext cx="1022467" cy="4571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44" name="Rectángulo 343"/>
                  <p:cNvSpPr/>
                  <p:nvPr/>
                </p:nvSpPr>
                <p:spPr>
                  <a:xfrm>
                    <a:off x="4288297" y="6212115"/>
                    <a:ext cx="1221916" cy="3431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200" dirty="0" smtClean="0">
                        <a:solidFill>
                          <a:srgbClr val="8F8F8F"/>
                        </a:solidFill>
                        <a:latin typeface="Bahnschrift" panose="020B0502040204020203" pitchFamily="34" charset="0"/>
                      </a:rPr>
                      <a:t>CERVEZAS</a:t>
                    </a:r>
                    <a:endParaRPr lang="es-MX" sz="1200" dirty="0">
                      <a:solidFill>
                        <a:srgbClr val="8F8F8F"/>
                      </a:solidFill>
                      <a:latin typeface="Bahnschrift" panose="020B0502040204020203" pitchFamily="34" charset="0"/>
                    </a:endParaRPr>
                  </a:p>
                </p:txBody>
              </p:sp>
            </p:grpSp>
            <p:grpSp>
              <p:nvGrpSpPr>
                <p:cNvPr id="14" name="Grupo 13"/>
                <p:cNvGrpSpPr/>
                <p:nvPr/>
              </p:nvGrpSpPr>
              <p:grpSpPr>
                <a:xfrm>
                  <a:off x="9988410" y="5219879"/>
                  <a:ext cx="980011" cy="325387"/>
                  <a:chOff x="7859632" y="4577250"/>
                  <a:chExt cx="980011" cy="325387"/>
                </a:xfrm>
              </p:grpSpPr>
              <p:sp>
                <p:nvSpPr>
                  <p:cNvPr id="333" name="Subtítulo 2">
                    <a:extLst>
                      <a:ext uri="{FF2B5EF4-FFF2-40B4-BE49-F238E27FC236}">
                        <a16:creationId xmlns="" xmlns:a16="http://schemas.microsoft.com/office/drawing/2014/main" id="{85060DDE-9731-4307-BE3E-15D05317702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859632" y="4577250"/>
                    <a:ext cx="897496" cy="325387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s-MX" sz="2800" b="1" dirty="0" smtClean="0">
                        <a:solidFill>
                          <a:srgbClr val="44BBC8"/>
                        </a:solidFill>
                        <a:latin typeface="Bahnschrift" panose="020B0502040204020203" pitchFamily="34" charset="0"/>
                      </a:rPr>
                      <a:t>48</a:t>
                    </a:r>
                    <a:r>
                      <a:rPr lang="es-MX" sz="1600" b="1" dirty="0" smtClean="0">
                        <a:solidFill>
                          <a:srgbClr val="44BBC8"/>
                        </a:solidFill>
                        <a:latin typeface="Bahnschrift" panose="020B0502040204020203" pitchFamily="34" charset="0"/>
                      </a:rPr>
                      <a:t>%</a:t>
                    </a:r>
                  </a:p>
                </p:txBody>
              </p:sp>
              <p:sp>
                <p:nvSpPr>
                  <p:cNvPr id="310" name="Forma en L 309"/>
                  <p:cNvSpPr/>
                  <p:nvPr/>
                </p:nvSpPr>
                <p:spPr>
                  <a:xfrm rot="8100000">
                    <a:off x="8700687" y="4692873"/>
                    <a:ext cx="138956" cy="138956"/>
                  </a:xfrm>
                  <a:prstGeom prst="corner">
                    <a:avLst>
                      <a:gd name="adj1" fmla="val 25000"/>
                      <a:gd name="adj2" fmla="val 25000"/>
                    </a:avLst>
                  </a:prstGeom>
                  <a:solidFill>
                    <a:srgbClr val="44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377914" y="4036524"/>
                <a:ext cx="487755" cy="913432"/>
              </a:xfrm>
              <a:prstGeom prst="rect">
                <a:avLst/>
              </a:prstGeom>
            </p:spPr>
          </p:pic>
        </p:grpSp>
        <p:grpSp>
          <p:nvGrpSpPr>
            <p:cNvPr id="27" name="Grupo 26"/>
            <p:cNvGrpSpPr/>
            <p:nvPr/>
          </p:nvGrpSpPr>
          <p:grpSpPr>
            <a:xfrm>
              <a:off x="8429511" y="4004238"/>
              <a:ext cx="985179" cy="1733941"/>
              <a:chOff x="8429511" y="4004238"/>
              <a:chExt cx="985179" cy="1733941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8429511" y="5025850"/>
                <a:ext cx="985179" cy="712329"/>
                <a:chOff x="8492754" y="4857164"/>
                <a:chExt cx="985179" cy="712329"/>
              </a:xfrm>
            </p:grpSpPr>
            <p:grpSp>
              <p:nvGrpSpPr>
                <p:cNvPr id="338" name="Grupo 337"/>
                <p:cNvGrpSpPr/>
                <p:nvPr/>
              </p:nvGrpSpPr>
              <p:grpSpPr>
                <a:xfrm>
                  <a:off x="8543027" y="4857164"/>
                  <a:ext cx="892731" cy="289995"/>
                  <a:chOff x="4342249" y="6190533"/>
                  <a:chExt cx="1106086" cy="359299"/>
                </a:xfrm>
              </p:grpSpPr>
              <p:sp>
                <p:nvSpPr>
                  <p:cNvPr id="345" name="Rectángulo 344"/>
                  <p:cNvSpPr/>
                  <p:nvPr/>
                </p:nvSpPr>
                <p:spPr>
                  <a:xfrm>
                    <a:off x="4400748" y="6504113"/>
                    <a:ext cx="1022467" cy="4571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46" name="Rectángulo 345"/>
                  <p:cNvSpPr/>
                  <p:nvPr/>
                </p:nvSpPr>
                <p:spPr>
                  <a:xfrm>
                    <a:off x="4342249" y="6190533"/>
                    <a:ext cx="1106086" cy="3431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200" dirty="0" smtClean="0">
                        <a:solidFill>
                          <a:srgbClr val="44BBC8"/>
                        </a:solidFill>
                        <a:latin typeface="Bahnschrift" panose="020B0502040204020203" pitchFamily="34" charset="0"/>
                      </a:rPr>
                      <a:t>AGUA</a:t>
                    </a:r>
                    <a:endParaRPr lang="es-MX" sz="1200" dirty="0">
                      <a:solidFill>
                        <a:srgbClr val="44BBC8"/>
                      </a:solidFill>
                      <a:latin typeface="Bahnschrift" panose="020B0502040204020203" pitchFamily="34" charset="0"/>
                    </a:endParaRPr>
                  </a:p>
                </p:txBody>
              </p:sp>
            </p:grpSp>
            <p:grpSp>
              <p:nvGrpSpPr>
                <p:cNvPr id="15" name="Grupo 14"/>
                <p:cNvGrpSpPr/>
                <p:nvPr/>
              </p:nvGrpSpPr>
              <p:grpSpPr>
                <a:xfrm>
                  <a:off x="8492754" y="5211162"/>
                  <a:ext cx="985179" cy="358331"/>
                  <a:chOff x="7567114" y="4895668"/>
                  <a:chExt cx="985179" cy="358331"/>
                </a:xfrm>
              </p:grpSpPr>
              <p:sp>
                <p:nvSpPr>
                  <p:cNvPr id="328" name="Subtítulo 2">
                    <a:extLst>
                      <a:ext uri="{FF2B5EF4-FFF2-40B4-BE49-F238E27FC236}">
                        <a16:creationId xmlns="" xmlns:a16="http://schemas.microsoft.com/office/drawing/2014/main" id="{85060DDE-9731-4307-BE3E-15D05317702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67114" y="4895668"/>
                    <a:ext cx="888168" cy="35833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s-MX" sz="2800" b="1" dirty="0" smtClean="0">
                        <a:solidFill>
                          <a:srgbClr val="44BBC8"/>
                        </a:solidFill>
                        <a:latin typeface="Bahnschrift" panose="020B0502040204020203" pitchFamily="34" charset="0"/>
                      </a:rPr>
                      <a:t>58%</a:t>
                    </a:r>
                  </a:p>
                </p:txBody>
              </p:sp>
              <p:sp>
                <p:nvSpPr>
                  <p:cNvPr id="314" name="Forma en L 313"/>
                  <p:cNvSpPr/>
                  <p:nvPr/>
                </p:nvSpPr>
                <p:spPr>
                  <a:xfrm rot="8100000">
                    <a:off x="8413337" y="5013055"/>
                    <a:ext cx="138956" cy="138956"/>
                  </a:xfrm>
                  <a:prstGeom prst="corner">
                    <a:avLst>
                      <a:gd name="adj1" fmla="val 25000"/>
                      <a:gd name="adj2" fmla="val 25000"/>
                    </a:avLst>
                  </a:prstGeom>
                  <a:solidFill>
                    <a:srgbClr val="44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349" name="Imagen 348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8637848" y="4004238"/>
                <a:ext cx="678696" cy="974029"/>
              </a:xfrm>
              <a:prstGeom prst="rect">
                <a:avLst/>
              </a:prstGeom>
            </p:spPr>
          </p:pic>
        </p:grpSp>
      </p:grpSp>
      <p:sp>
        <p:nvSpPr>
          <p:cNvPr id="31" name="Flecha derecha 30"/>
          <p:cNvSpPr/>
          <p:nvPr/>
        </p:nvSpPr>
        <p:spPr>
          <a:xfrm>
            <a:off x="11667243" y="4923933"/>
            <a:ext cx="578094" cy="348145"/>
          </a:xfrm>
          <a:prstGeom prst="rightArrow">
            <a:avLst/>
          </a:prstGeom>
          <a:solidFill>
            <a:srgbClr val="F15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6" name="Rectángulo 355"/>
          <p:cNvSpPr/>
          <p:nvPr/>
        </p:nvSpPr>
        <p:spPr>
          <a:xfrm>
            <a:off x="341202" y="3388885"/>
            <a:ext cx="5367585" cy="316059"/>
          </a:xfrm>
          <a:prstGeom prst="rect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9" name="Rectángulo 358"/>
          <p:cNvSpPr/>
          <p:nvPr/>
        </p:nvSpPr>
        <p:spPr>
          <a:xfrm>
            <a:off x="6111425" y="3392909"/>
            <a:ext cx="5367585" cy="316059"/>
          </a:xfrm>
          <a:prstGeom prst="rect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61" name="Grupo 360"/>
          <p:cNvGrpSpPr/>
          <p:nvPr/>
        </p:nvGrpSpPr>
        <p:grpSpPr>
          <a:xfrm>
            <a:off x="506632" y="5847387"/>
            <a:ext cx="4810633" cy="442779"/>
            <a:chOff x="514257" y="4862200"/>
            <a:chExt cx="4810633" cy="442779"/>
          </a:xfrm>
        </p:grpSpPr>
        <p:sp>
          <p:nvSpPr>
            <p:cNvPr id="36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LUIS</a:t>
              </a:r>
            </a:p>
          </p:txBody>
        </p:sp>
        <p:sp>
          <p:nvSpPr>
            <p:cNvPr id="36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grpSp>
          <p:nvGrpSpPr>
            <p:cNvPr id="364" name="Grupo 363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368" name="Imagen 367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369" name="Forma libre 368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36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5453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25%</a:t>
              </a:r>
            </a:p>
          </p:txBody>
        </p:sp>
        <p:sp>
          <p:nvSpPr>
            <p:cNvPr id="36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780777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40%</a:t>
              </a:r>
            </a:p>
          </p:txBody>
        </p:sp>
        <p:sp>
          <p:nvSpPr>
            <p:cNvPr id="36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30%</a:t>
              </a:r>
            </a:p>
          </p:txBody>
        </p:sp>
      </p:grpSp>
      <p:pic>
        <p:nvPicPr>
          <p:cNvPr id="370" name="Imagen 3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39" y="4507338"/>
            <a:ext cx="427199" cy="56324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upo 10"/>
          <p:cNvGrpSpPr/>
          <p:nvPr/>
        </p:nvGrpSpPr>
        <p:grpSpPr>
          <a:xfrm>
            <a:off x="5337986" y="492772"/>
            <a:ext cx="1546878" cy="399807"/>
            <a:chOff x="4586425" y="721168"/>
            <a:chExt cx="1546878" cy="372793"/>
          </a:xfrm>
        </p:grpSpPr>
        <p:sp>
          <p:nvSpPr>
            <p:cNvPr id="10" name="Rectángulo redondeado 9"/>
            <p:cNvSpPr/>
            <p:nvPr/>
          </p:nvSpPr>
          <p:spPr>
            <a:xfrm>
              <a:off x="4586425" y="721168"/>
              <a:ext cx="1546878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613900" y="754434"/>
              <a:ext cx="1502338" cy="31377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1400" spc="300" dirty="0" smtClean="0">
                  <a:solidFill>
                    <a:srgbClr val="44BBC8"/>
                  </a:solidFill>
                  <a:latin typeface="Bahnschrift Light SemiCondensed" panose="020B0502040204020203" pitchFamily="34" charset="0"/>
                </a:rPr>
                <a:t>SELL OUT</a:t>
              </a:r>
              <a:endParaRPr lang="es-CL" sz="1400" dirty="0">
                <a:solidFill>
                  <a:srgbClr val="44BBC8"/>
                </a:solidFill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372" name="Grupo 371"/>
          <p:cNvGrpSpPr/>
          <p:nvPr/>
        </p:nvGrpSpPr>
        <p:grpSpPr>
          <a:xfrm>
            <a:off x="1977065" y="3354564"/>
            <a:ext cx="1973854" cy="399807"/>
            <a:chOff x="4586425" y="721168"/>
            <a:chExt cx="1973854" cy="372793"/>
          </a:xfrm>
        </p:grpSpPr>
        <p:sp>
          <p:nvSpPr>
            <p:cNvPr id="373" name="Rectángulo redondeado 372"/>
            <p:cNvSpPr/>
            <p:nvPr/>
          </p:nvSpPr>
          <p:spPr>
            <a:xfrm>
              <a:off x="4586425" y="721168"/>
              <a:ext cx="1973854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4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613900" y="754434"/>
              <a:ext cx="1868002" cy="31377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1400" spc="300" dirty="0" smtClean="0">
                  <a:solidFill>
                    <a:srgbClr val="44BBC8"/>
                  </a:solidFill>
                  <a:latin typeface="Bahnschrift Light SemiCondensed" panose="020B0502040204020203" pitchFamily="34" charset="0"/>
                </a:rPr>
                <a:t>RANKING / KAM</a:t>
              </a:r>
              <a:endParaRPr lang="es-CL" sz="1400" dirty="0">
                <a:solidFill>
                  <a:srgbClr val="44BBC8"/>
                </a:solidFill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375" name="Grupo 374"/>
          <p:cNvGrpSpPr/>
          <p:nvPr/>
        </p:nvGrpSpPr>
        <p:grpSpPr>
          <a:xfrm>
            <a:off x="7535076" y="3351575"/>
            <a:ext cx="2627244" cy="399807"/>
            <a:chOff x="4586424" y="721167"/>
            <a:chExt cx="2627244" cy="372793"/>
          </a:xfrm>
        </p:grpSpPr>
        <p:sp>
          <p:nvSpPr>
            <p:cNvPr id="376" name="Rectángulo redondeado 375"/>
            <p:cNvSpPr/>
            <p:nvPr/>
          </p:nvSpPr>
          <p:spPr>
            <a:xfrm>
              <a:off x="4586424" y="721167"/>
              <a:ext cx="2623980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7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613899" y="754434"/>
              <a:ext cx="2599769" cy="31377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1400" spc="300" dirty="0" smtClean="0">
                  <a:solidFill>
                    <a:srgbClr val="44BBC8"/>
                  </a:solidFill>
                  <a:latin typeface="Bahnschrift Light SemiCondensed" panose="020B0502040204020203" pitchFamily="34" charset="0"/>
                </a:rPr>
                <a:t>CATEGORÍAS / TOTALES</a:t>
              </a:r>
              <a:endParaRPr lang="es-CL" sz="1400" dirty="0">
                <a:solidFill>
                  <a:srgbClr val="44BBC8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224" name="Arco de bloque 223"/>
          <p:cNvSpPr/>
          <p:nvPr/>
        </p:nvSpPr>
        <p:spPr>
          <a:xfrm>
            <a:off x="6494861" y="4016500"/>
            <a:ext cx="1285739" cy="1285739"/>
          </a:xfrm>
          <a:prstGeom prst="blockArc">
            <a:avLst>
              <a:gd name="adj1" fmla="val 18313724"/>
              <a:gd name="adj2" fmla="val 20735431"/>
              <a:gd name="adj3" fmla="val 9416"/>
            </a:avLst>
          </a:prstGeom>
          <a:solidFill>
            <a:srgbClr val="F15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33" name="Arco de bloque 232"/>
          <p:cNvSpPr/>
          <p:nvPr/>
        </p:nvSpPr>
        <p:spPr>
          <a:xfrm>
            <a:off x="8136207" y="4036319"/>
            <a:ext cx="1285739" cy="1285739"/>
          </a:xfrm>
          <a:prstGeom prst="blockArc">
            <a:avLst>
              <a:gd name="adj1" fmla="val 4057730"/>
              <a:gd name="adj2" fmla="val 20735431"/>
              <a:gd name="adj3" fmla="val 9416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36" name="Arco de bloque 235"/>
          <p:cNvSpPr/>
          <p:nvPr/>
        </p:nvSpPr>
        <p:spPr>
          <a:xfrm>
            <a:off x="9760038" y="4057952"/>
            <a:ext cx="1285739" cy="1285739"/>
          </a:xfrm>
          <a:prstGeom prst="blockArc">
            <a:avLst>
              <a:gd name="adj1" fmla="val 7700554"/>
              <a:gd name="adj2" fmla="val 20735431"/>
              <a:gd name="adj3" fmla="val 9416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4414" y="4324851"/>
            <a:ext cx="564491" cy="931119"/>
          </a:xfrm>
          <a:prstGeom prst="rect">
            <a:avLst/>
          </a:prstGeom>
        </p:spPr>
      </p:pic>
      <p:pic>
        <p:nvPicPr>
          <p:cNvPr id="229" name="Imagen 228"/>
          <p:cNvPicPr>
            <a:picLocks noChangeAspect="1"/>
          </p:cNvPicPr>
          <p:nvPr/>
        </p:nvPicPr>
        <p:blipFill rotWithShape="1"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4370" r="20313"/>
          <a:stretch/>
        </p:blipFill>
        <p:spPr>
          <a:xfrm>
            <a:off x="13067057" y="4439700"/>
            <a:ext cx="162166" cy="409524"/>
          </a:xfrm>
          <a:prstGeom prst="rect">
            <a:avLst/>
          </a:prstGeom>
        </p:spPr>
      </p:pic>
      <p:pic>
        <p:nvPicPr>
          <p:cNvPr id="230" name="Imagen 229"/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647" r="22957"/>
          <a:stretch/>
        </p:blipFill>
        <p:spPr>
          <a:xfrm>
            <a:off x="13058229" y="4892511"/>
            <a:ext cx="177301" cy="428396"/>
          </a:xfrm>
          <a:prstGeom prst="rect">
            <a:avLst/>
          </a:prstGeom>
        </p:spPr>
      </p:pic>
      <p:pic>
        <p:nvPicPr>
          <p:cNvPr id="231" name="Imagen 230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10441" r="18136"/>
          <a:stretch/>
        </p:blipFill>
        <p:spPr>
          <a:xfrm>
            <a:off x="13075703" y="5372528"/>
            <a:ext cx="149192" cy="391186"/>
          </a:xfrm>
          <a:prstGeom prst="rect">
            <a:avLst/>
          </a:prstGeom>
        </p:spPr>
      </p:pic>
      <p:pic>
        <p:nvPicPr>
          <p:cNvPr id="232" name="Imagen 2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04097" y="-98129"/>
            <a:ext cx="5458430" cy="16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2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ortar rectángulo de esquina sencilla 4">
            <a:extLst>
              <a:ext uri="{FF2B5EF4-FFF2-40B4-BE49-F238E27FC236}">
                <a16:creationId xmlns="" xmlns:a16="http://schemas.microsoft.com/office/drawing/2014/main" id="{65B426C5-1D97-4C05-9ACC-3A2873449743}"/>
              </a:ext>
            </a:extLst>
          </p:cNvPr>
          <p:cNvSpPr/>
          <p:nvPr/>
        </p:nvSpPr>
        <p:spPr>
          <a:xfrm>
            <a:off x="345489" y="3848841"/>
            <a:ext cx="6461829" cy="2638737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02578" y="4124836"/>
            <a:ext cx="5161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KAM</a:t>
            </a:r>
            <a:endParaRPr lang="es-MX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5154" y="545514"/>
            <a:ext cx="11281219" cy="316059"/>
            <a:chOff x="166546" y="1490877"/>
            <a:chExt cx="11281219" cy="316059"/>
          </a:xfrm>
          <a:solidFill>
            <a:srgbClr val="F5826F"/>
          </a:solidFill>
        </p:grpSpPr>
        <p:sp>
          <p:nvSpPr>
            <p:cNvPr id="51" name="Rectángulo 50"/>
            <p:cNvSpPr/>
            <p:nvPr/>
          </p:nvSpPr>
          <p:spPr>
            <a:xfrm>
              <a:off x="166546" y="1490877"/>
              <a:ext cx="11281219" cy="3160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4426029" y="1516029"/>
              <a:ext cx="3045356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ARBOL DE PERDIDA /  TOTAL</a:t>
              </a:r>
              <a:endParaRPr lang="es-MX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15154" y="979112"/>
            <a:ext cx="2219127" cy="2223262"/>
            <a:chOff x="1062603" y="1556611"/>
            <a:chExt cx="2219127" cy="2223262"/>
          </a:xfrm>
        </p:grpSpPr>
        <p:grpSp>
          <p:nvGrpSpPr>
            <p:cNvPr id="2" name="Grupo 1"/>
            <p:cNvGrpSpPr/>
            <p:nvPr/>
          </p:nvGrpSpPr>
          <p:grpSpPr>
            <a:xfrm>
              <a:off x="1062603" y="1556611"/>
              <a:ext cx="2219127" cy="2223262"/>
              <a:chOff x="1074750" y="1308927"/>
              <a:chExt cx="2219127" cy="2223262"/>
            </a:xfrm>
          </p:grpSpPr>
          <p:sp>
            <p:nvSpPr>
              <p:cNvPr id="77" name="Recortar rectángulo de esquina sencilla 4">
                <a:extLst>
                  <a:ext uri="{FF2B5EF4-FFF2-40B4-BE49-F238E27FC236}">
                    <a16:creationId xmlns="" xmlns:a16="http://schemas.microsoft.com/office/drawing/2014/main" id="{65B426C5-1D97-4C05-9ACC-3A2873449743}"/>
                  </a:ext>
                </a:extLst>
              </p:cNvPr>
              <p:cNvSpPr/>
              <p:nvPr/>
            </p:nvSpPr>
            <p:spPr>
              <a:xfrm>
                <a:off x="1086592" y="1308927"/>
                <a:ext cx="2207285" cy="2223262"/>
              </a:xfrm>
              <a:prstGeom prst="snip1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B2B2BF"/>
                </a:solidFill>
              </a:ln>
              <a:effectLst>
                <a:outerShdw blurRad="152400" dir="16200000" sx="99000" sy="99000" rotWithShape="0">
                  <a:prstClr val="black">
                    <a:alpha val="12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1660" y="1842113"/>
                <a:ext cx="1078716" cy="5185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3600" b="1" dirty="0" smtClean="0">
                    <a:solidFill>
                      <a:srgbClr val="F5826F"/>
                    </a:solidFill>
                    <a:latin typeface="Bahnschrift" panose="020B0502040204020203" pitchFamily="34" charset="0"/>
                  </a:rPr>
                  <a:t>6%</a:t>
                </a:r>
                <a:endParaRPr lang="es-ES" sz="3600" dirty="0">
                  <a:solidFill>
                    <a:srgbClr val="F5826F"/>
                  </a:solidFill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1658288" y="1315863"/>
                <a:ext cx="1106085" cy="507025"/>
                <a:chOff x="1741705" y="1957184"/>
                <a:chExt cx="1106085" cy="507025"/>
              </a:xfrm>
            </p:grpSpPr>
            <p:sp>
              <p:nvSpPr>
                <p:cNvPr id="94" name="Rectángulo 93"/>
                <p:cNvSpPr/>
                <p:nvPr/>
              </p:nvSpPr>
              <p:spPr>
                <a:xfrm>
                  <a:off x="1782995" y="2418490"/>
                  <a:ext cx="1022467" cy="45719"/>
                </a:xfrm>
                <a:prstGeom prst="rect">
                  <a:avLst/>
                </a:prstGeom>
                <a:solidFill>
                  <a:srgbClr val="8F8F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1741705" y="1957184"/>
                  <a:ext cx="110608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OOS</a:t>
                  </a:r>
                  <a:endParaRPr lang="es-MX" sz="1200" dirty="0">
                    <a:solidFill>
                      <a:srgbClr val="0070C0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2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269" y="1557858"/>
                <a:ext cx="727060" cy="1709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9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TOTAL</a:t>
                </a:r>
              </a:p>
            </p:txBody>
          </p:sp>
          <p:sp>
            <p:nvSpPr>
              <p:cNvPr id="3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219" y="2514215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-1%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5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6771" y="2515561"/>
                <a:ext cx="646547" cy="205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1,8%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687" y="2530677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2,2%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750" y="2771625"/>
                <a:ext cx="700481" cy="1426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SEM ANTERIOR</a:t>
                </a:r>
              </a:p>
            </p:txBody>
          </p:sp>
          <p:sp>
            <p:nvSpPr>
              <p:cNvPr id="3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9634" y="2738192"/>
                <a:ext cx="743331" cy="2092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AÑO ANTERIOR</a:t>
                </a:r>
              </a:p>
            </p:txBody>
          </p:sp>
          <p:sp>
            <p:nvSpPr>
              <p:cNvPr id="3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1410" y="2724560"/>
                <a:ext cx="639841" cy="2288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 YTD ANTERIOR</a:t>
                </a:r>
              </a:p>
            </p:txBody>
          </p:sp>
        </p:grpSp>
        <p:sp>
          <p:nvSpPr>
            <p:cNvPr id="4" name="Rectángulo 3"/>
            <p:cNvSpPr/>
            <p:nvPr/>
          </p:nvSpPr>
          <p:spPr>
            <a:xfrm>
              <a:off x="1073688" y="2625989"/>
              <a:ext cx="2202014" cy="66924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51" name="Imagen 15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18129"/>
          <a:stretch/>
        </p:blipFill>
        <p:spPr>
          <a:xfrm>
            <a:off x="598492" y="2747673"/>
            <a:ext cx="1734339" cy="42777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2597162" y="969186"/>
            <a:ext cx="2219127" cy="2216326"/>
            <a:chOff x="3216035" y="995370"/>
            <a:chExt cx="2219127" cy="2216326"/>
          </a:xfrm>
        </p:grpSpPr>
        <p:grpSp>
          <p:nvGrpSpPr>
            <p:cNvPr id="106" name="Grupo 105"/>
            <p:cNvGrpSpPr/>
            <p:nvPr/>
          </p:nvGrpSpPr>
          <p:grpSpPr>
            <a:xfrm>
              <a:off x="3216035" y="995370"/>
              <a:ext cx="2219127" cy="2216326"/>
              <a:chOff x="1062603" y="1556611"/>
              <a:chExt cx="2219127" cy="2216326"/>
            </a:xfrm>
          </p:grpSpPr>
          <p:grpSp>
            <p:nvGrpSpPr>
              <p:cNvPr id="107" name="Grupo 106"/>
              <p:cNvGrpSpPr/>
              <p:nvPr/>
            </p:nvGrpSpPr>
            <p:grpSpPr>
              <a:xfrm>
                <a:off x="1062603" y="1556611"/>
                <a:ext cx="2219127" cy="2216326"/>
                <a:chOff x="1074750" y="1308927"/>
                <a:chExt cx="2219127" cy="2216326"/>
              </a:xfrm>
            </p:grpSpPr>
            <p:sp>
              <p:nvSpPr>
                <p:cNvPr id="109" name="Recortar rectángulo de esquina sencilla 4">
                  <a:extLst>
                    <a:ext uri="{FF2B5EF4-FFF2-40B4-BE49-F238E27FC236}">
                      <a16:creationId xmlns="" xmlns:a16="http://schemas.microsoft.com/office/drawing/2014/main" id="{65B426C5-1D97-4C05-9ACC-3A2873449743}"/>
                    </a:ext>
                  </a:extLst>
                </p:cNvPr>
                <p:cNvSpPr/>
                <p:nvPr/>
              </p:nvSpPr>
              <p:spPr>
                <a:xfrm>
                  <a:off x="1086592" y="1308927"/>
                  <a:ext cx="2207285" cy="2216326"/>
                </a:xfrm>
                <a:prstGeom prst="snip1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rgbClr val="B2B2BF"/>
                  </a:solidFill>
                </a:ln>
                <a:effectLst>
                  <a:outerShdw blurRad="152400" dir="16200000" sx="99000" sy="99000" rotWithShape="0">
                    <a:prstClr val="black">
                      <a:alpha val="12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10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00473" y="1842113"/>
                  <a:ext cx="1078716" cy="5185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3600" b="1" dirty="0" smtClean="0">
                      <a:solidFill>
                        <a:srgbClr val="F5826F"/>
                      </a:solidFill>
                      <a:latin typeface="Bahnschrift" panose="020B0502040204020203" pitchFamily="34" charset="0"/>
                    </a:rPr>
                    <a:t>98%</a:t>
                  </a:r>
                  <a:endParaRPr lang="es-ES" sz="3600" dirty="0">
                    <a:solidFill>
                      <a:srgbClr val="F5826F"/>
                    </a:solidFill>
                    <a:latin typeface="Bahnschrift" panose="020B0502040204020203" pitchFamily="34" charset="0"/>
                  </a:endParaRPr>
                </a:p>
              </p:txBody>
            </p:sp>
            <p:grpSp>
              <p:nvGrpSpPr>
                <p:cNvPr id="111" name="Grupo 110"/>
                <p:cNvGrpSpPr/>
                <p:nvPr/>
              </p:nvGrpSpPr>
              <p:grpSpPr>
                <a:xfrm>
                  <a:off x="1658288" y="1315863"/>
                  <a:ext cx="1106085" cy="507025"/>
                  <a:chOff x="1741705" y="1957184"/>
                  <a:chExt cx="1106085" cy="507025"/>
                </a:xfrm>
              </p:grpSpPr>
              <p:sp>
                <p:nvSpPr>
                  <p:cNvPr id="119" name="Rectángulo 118"/>
                  <p:cNvSpPr/>
                  <p:nvPr/>
                </p:nvSpPr>
                <p:spPr>
                  <a:xfrm>
                    <a:off x="1784831" y="2418490"/>
                    <a:ext cx="1022467" cy="45719"/>
                  </a:xfrm>
                  <a:prstGeom prst="rect">
                    <a:avLst/>
                  </a:prstGeom>
                  <a:solidFill>
                    <a:srgbClr val="F151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20" name="Rectángulo 119"/>
                  <p:cNvSpPr/>
                  <p:nvPr/>
                </p:nvSpPr>
                <p:spPr>
                  <a:xfrm>
                    <a:off x="1741705" y="1957184"/>
                    <a:ext cx="110608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200" dirty="0" smtClean="0">
                        <a:solidFill>
                          <a:srgbClr val="8497B0"/>
                        </a:solidFill>
                        <a:latin typeface="Bahnschrift" panose="020B0502040204020203" pitchFamily="34" charset="0"/>
                      </a:rPr>
                      <a:t>VOID</a:t>
                    </a:r>
                    <a:endParaRPr lang="es-MX" sz="1200" dirty="0">
                      <a:solidFill>
                        <a:srgbClr val="0070C0"/>
                      </a:solidFill>
                      <a:latin typeface="Bahnschrift" panose="020B0502040204020203" pitchFamily="34" charset="0"/>
                    </a:endParaRPr>
                  </a:p>
                </p:txBody>
              </p:sp>
            </p:grpSp>
            <p:sp>
              <p:nvSpPr>
                <p:cNvPr id="112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87640" y="1545112"/>
                  <a:ext cx="936689" cy="1836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900" b="1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TOTAL</a:t>
                  </a:r>
                </a:p>
              </p:txBody>
            </p:sp>
            <p:sp>
              <p:nvSpPr>
                <p:cNvPr id="113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219" y="2514215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-1%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14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6771" y="2515561"/>
                  <a:ext cx="646547" cy="2054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1,8%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15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77687" y="2530677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2,2%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16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74750" y="2771625"/>
                  <a:ext cx="700481" cy="1426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SEM ANTERIOR</a:t>
                  </a:r>
                </a:p>
              </p:txBody>
            </p:sp>
            <p:sp>
              <p:nvSpPr>
                <p:cNvPr id="117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09634" y="2738192"/>
                  <a:ext cx="743331" cy="20927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AÑO ANTERIOR</a:t>
                  </a:r>
                </a:p>
              </p:txBody>
            </p:sp>
            <p:sp>
              <p:nvSpPr>
                <p:cNvPr id="118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40741" y="2715229"/>
                  <a:ext cx="639841" cy="2288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 YTD ANTERIOR</a:t>
                  </a:r>
                </a:p>
              </p:txBody>
            </p:sp>
          </p:grpSp>
          <p:sp>
            <p:nvSpPr>
              <p:cNvPr id="108" name="Rectángulo 107"/>
              <p:cNvSpPr/>
              <p:nvPr/>
            </p:nvSpPr>
            <p:spPr>
              <a:xfrm>
                <a:off x="1074445" y="2625989"/>
                <a:ext cx="2207285" cy="66924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203" name="Imagen 202"/>
            <p:cNvPicPr>
              <a:picLocks noChangeAspect="1"/>
            </p:cNvPicPr>
            <p:nvPr/>
          </p:nvPicPr>
          <p:blipFill rotWithShape="1">
            <a:blip r:embed="rId2"/>
            <a:srcRect b="18129"/>
            <a:stretch/>
          </p:blipFill>
          <p:spPr>
            <a:xfrm>
              <a:off x="3451202" y="2743576"/>
              <a:ext cx="1734339" cy="427770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4842264" y="979112"/>
            <a:ext cx="2219127" cy="2206983"/>
            <a:chOff x="6026075" y="1002306"/>
            <a:chExt cx="2219127" cy="2206983"/>
          </a:xfrm>
        </p:grpSpPr>
        <p:grpSp>
          <p:nvGrpSpPr>
            <p:cNvPr id="121" name="Grupo 120"/>
            <p:cNvGrpSpPr/>
            <p:nvPr/>
          </p:nvGrpSpPr>
          <p:grpSpPr>
            <a:xfrm>
              <a:off x="6026075" y="1002306"/>
              <a:ext cx="2219127" cy="2206983"/>
              <a:chOff x="1062603" y="1556611"/>
              <a:chExt cx="2219127" cy="2206983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1062603" y="1556611"/>
                <a:ext cx="2219127" cy="2206983"/>
                <a:chOff x="1074750" y="1308927"/>
                <a:chExt cx="2219127" cy="2206983"/>
              </a:xfrm>
            </p:grpSpPr>
            <p:sp>
              <p:nvSpPr>
                <p:cNvPr id="124" name="Recortar rectángulo de esquina sencilla 4">
                  <a:extLst>
                    <a:ext uri="{FF2B5EF4-FFF2-40B4-BE49-F238E27FC236}">
                      <a16:creationId xmlns="" xmlns:a16="http://schemas.microsoft.com/office/drawing/2014/main" id="{65B426C5-1D97-4C05-9ACC-3A2873449743}"/>
                    </a:ext>
                  </a:extLst>
                </p:cNvPr>
                <p:cNvSpPr/>
                <p:nvPr/>
              </p:nvSpPr>
              <p:spPr>
                <a:xfrm>
                  <a:off x="1086592" y="1308927"/>
                  <a:ext cx="2207285" cy="2206983"/>
                </a:xfrm>
                <a:prstGeom prst="snip1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rgbClr val="B2B2BF"/>
                  </a:solidFill>
                </a:ln>
                <a:effectLst>
                  <a:outerShdw blurRad="152400" dir="16200000" sx="99000" sy="99000" rotWithShape="0">
                    <a:prstClr val="black">
                      <a:alpha val="12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25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24432" y="1842113"/>
                  <a:ext cx="1078716" cy="5185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3600" b="1" dirty="0" smtClean="0">
                      <a:solidFill>
                        <a:srgbClr val="F5826F"/>
                      </a:solidFill>
                      <a:latin typeface="Bahnschrift" panose="020B0502040204020203" pitchFamily="34" charset="0"/>
                    </a:rPr>
                    <a:t>98%</a:t>
                  </a:r>
                  <a:endParaRPr lang="es-ES" sz="3600" dirty="0">
                    <a:solidFill>
                      <a:srgbClr val="F5826F"/>
                    </a:solidFill>
                    <a:latin typeface="Bahnschrift" panose="020B0502040204020203" pitchFamily="34" charset="0"/>
                  </a:endParaRPr>
                </a:p>
              </p:txBody>
            </p:sp>
            <p:grpSp>
              <p:nvGrpSpPr>
                <p:cNvPr id="126" name="Grupo 125"/>
                <p:cNvGrpSpPr/>
                <p:nvPr/>
              </p:nvGrpSpPr>
              <p:grpSpPr>
                <a:xfrm>
                  <a:off x="1658288" y="1315863"/>
                  <a:ext cx="1106085" cy="507025"/>
                  <a:chOff x="1741705" y="1957184"/>
                  <a:chExt cx="1106085" cy="507025"/>
                </a:xfrm>
              </p:grpSpPr>
              <p:sp>
                <p:nvSpPr>
                  <p:cNvPr id="134" name="Rectángulo 133"/>
                  <p:cNvSpPr/>
                  <p:nvPr/>
                </p:nvSpPr>
                <p:spPr>
                  <a:xfrm>
                    <a:off x="1794011" y="2418490"/>
                    <a:ext cx="1022467" cy="45719"/>
                  </a:xfrm>
                  <a:prstGeom prst="rect">
                    <a:avLst/>
                  </a:prstGeom>
                  <a:solidFill>
                    <a:srgbClr val="9CAF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5" name="Rectángulo 134"/>
                  <p:cNvSpPr/>
                  <p:nvPr/>
                </p:nvSpPr>
                <p:spPr>
                  <a:xfrm>
                    <a:off x="1741705" y="1957184"/>
                    <a:ext cx="110608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200" dirty="0" smtClean="0">
                        <a:solidFill>
                          <a:srgbClr val="8497B0"/>
                        </a:solidFill>
                        <a:latin typeface="Bahnschrift" panose="020B0502040204020203" pitchFamily="34" charset="0"/>
                      </a:rPr>
                      <a:t>REPOSICIÓN</a:t>
                    </a:r>
                    <a:endParaRPr lang="es-MX" sz="1200" dirty="0">
                      <a:solidFill>
                        <a:srgbClr val="0070C0"/>
                      </a:solidFill>
                      <a:latin typeface="Bahnschrift" panose="020B0502040204020203" pitchFamily="34" charset="0"/>
                    </a:endParaRPr>
                  </a:p>
                </p:txBody>
              </p:sp>
            </p:grpSp>
            <p:sp>
              <p:nvSpPr>
                <p:cNvPr id="127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87640" y="1545112"/>
                  <a:ext cx="936689" cy="1836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900" b="1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TOTAL</a:t>
                  </a:r>
                </a:p>
              </p:txBody>
            </p:sp>
            <p:sp>
              <p:nvSpPr>
                <p:cNvPr id="128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219" y="2514215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-1%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29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6771" y="2515561"/>
                  <a:ext cx="646547" cy="2054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1,8%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0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77687" y="2530677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2,2%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1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74750" y="2771625"/>
                  <a:ext cx="700481" cy="1426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SEM ANTERIOR</a:t>
                  </a:r>
                </a:p>
              </p:txBody>
            </p:sp>
            <p:sp>
              <p:nvSpPr>
                <p:cNvPr id="132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09634" y="2738192"/>
                  <a:ext cx="743331" cy="20927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AÑO ANTERIOR</a:t>
                  </a:r>
                </a:p>
              </p:txBody>
            </p:sp>
            <p:sp>
              <p:nvSpPr>
                <p:cNvPr id="133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12748" y="2715229"/>
                  <a:ext cx="639841" cy="2288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 YTD ANTERIOR</a:t>
                  </a:r>
                </a:p>
              </p:txBody>
            </p:sp>
          </p:grpSp>
          <p:sp>
            <p:nvSpPr>
              <p:cNvPr id="123" name="Rectángulo 122"/>
              <p:cNvSpPr/>
              <p:nvPr/>
            </p:nvSpPr>
            <p:spPr>
              <a:xfrm>
                <a:off x="1074445" y="2625989"/>
                <a:ext cx="2201257" cy="66924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208" name="Imagen 20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rcRect b="18129"/>
            <a:stretch/>
          </p:blipFill>
          <p:spPr>
            <a:xfrm rot="10800000">
              <a:off x="6274389" y="2754180"/>
              <a:ext cx="1734339" cy="427770"/>
            </a:xfrm>
            <a:prstGeom prst="rect">
              <a:avLst/>
            </a:prstGeom>
          </p:spPr>
        </p:pic>
      </p:grpSp>
      <p:grpSp>
        <p:nvGrpSpPr>
          <p:cNvPr id="224" name="Grupo 223"/>
          <p:cNvGrpSpPr/>
          <p:nvPr/>
        </p:nvGrpSpPr>
        <p:grpSpPr>
          <a:xfrm>
            <a:off x="7120302" y="964391"/>
            <a:ext cx="2219127" cy="2230514"/>
            <a:chOff x="8968244" y="978775"/>
            <a:chExt cx="2219127" cy="2230514"/>
          </a:xfrm>
        </p:grpSpPr>
        <p:grpSp>
          <p:nvGrpSpPr>
            <p:cNvPr id="136" name="Grupo 135"/>
            <p:cNvGrpSpPr/>
            <p:nvPr/>
          </p:nvGrpSpPr>
          <p:grpSpPr>
            <a:xfrm>
              <a:off x="8968244" y="978775"/>
              <a:ext cx="2219127" cy="2230514"/>
              <a:chOff x="1062603" y="1556611"/>
              <a:chExt cx="2219127" cy="2230514"/>
            </a:xfrm>
          </p:grpSpPr>
          <p:grpSp>
            <p:nvGrpSpPr>
              <p:cNvPr id="137" name="Grupo 136"/>
              <p:cNvGrpSpPr/>
              <p:nvPr/>
            </p:nvGrpSpPr>
            <p:grpSpPr>
              <a:xfrm>
                <a:off x="1062603" y="1556611"/>
                <a:ext cx="2219127" cy="2230514"/>
                <a:chOff x="1074750" y="1308927"/>
                <a:chExt cx="2219127" cy="2230514"/>
              </a:xfrm>
            </p:grpSpPr>
            <p:sp>
              <p:nvSpPr>
                <p:cNvPr id="139" name="Recortar rectángulo de esquina sencilla 4">
                  <a:extLst>
                    <a:ext uri="{FF2B5EF4-FFF2-40B4-BE49-F238E27FC236}">
                      <a16:creationId xmlns="" xmlns:a16="http://schemas.microsoft.com/office/drawing/2014/main" id="{65B426C5-1D97-4C05-9ACC-3A2873449743}"/>
                    </a:ext>
                  </a:extLst>
                </p:cNvPr>
                <p:cNvSpPr/>
                <p:nvPr/>
              </p:nvSpPr>
              <p:spPr>
                <a:xfrm>
                  <a:off x="1086592" y="1308927"/>
                  <a:ext cx="2207285" cy="2230514"/>
                </a:xfrm>
                <a:prstGeom prst="snip1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rgbClr val="B2B2BF"/>
                  </a:solidFill>
                </a:ln>
                <a:effectLst>
                  <a:outerShdw blurRad="152400" dir="16200000" sx="99000" sy="99000" rotWithShape="0">
                    <a:prstClr val="black">
                      <a:alpha val="12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40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81508" y="1842113"/>
                  <a:ext cx="1078716" cy="5185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3600" b="1" dirty="0" smtClean="0">
                      <a:solidFill>
                        <a:srgbClr val="F5826F"/>
                      </a:solidFill>
                      <a:latin typeface="Bahnschrift" panose="020B0502040204020203" pitchFamily="34" charset="0"/>
                    </a:rPr>
                    <a:t>98%</a:t>
                  </a:r>
                  <a:endParaRPr lang="es-ES" sz="3600" dirty="0">
                    <a:solidFill>
                      <a:srgbClr val="F5826F"/>
                    </a:solidFill>
                    <a:latin typeface="Bahnschrift" panose="020B0502040204020203" pitchFamily="34" charset="0"/>
                  </a:endParaRPr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>
                  <a:off x="1588617" y="1315863"/>
                  <a:ext cx="1247451" cy="507025"/>
                  <a:chOff x="1672034" y="1957184"/>
                  <a:chExt cx="1247451" cy="507025"/>
                </a:xfrm>
              </p:grpSpPr>
              <p:sp>
                <p:nvSpPr>
                  <p:cNvPr id="149" name="Rectángulo 148"/>
                  <p:cNvSpPr/>
                  <p:nvPr/>
                </p:nvSpPr>
                <p:spPr>
                  <a:xfrm>
                    <a:off x="1784680" y="2418490"/>
                    <a:ext cx="1022467" cy="45719"/>
                  </a:xfrm>
                  <a:prstGeom prst="rect">
                    <a:avLst/>
                  </a:prstGeom>
                  <a:solidFill>
                    <a:srgbClr val="2472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0" name="Rectángulo 149"/>
                  <p:cNvSpPr/>
                  <p:nvPr/>
                </p:nvSpPr>
                <p:spPr>
                  <a:xfrm>
                    <a:off x="1672034" y="1957184"/>
                    <a:ext cx="1247451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200" dirty="0" smtClean="0">
                        <a:solidFill>
                          <a:srgbClr val="8497B0"/>
                        </a:solidFill>
                        <a:latin typeface="Bahnschrift" panose="020B0502040204020203" pitchFamily="34" charset="0"/>
                      </a:rPr>
                      <a:t>GHOST STOCK</a:t>
                    </a:r>
                    <a:endParaRPr lang="es-MX" sz="1200" dirty="0">
                      <a:solidFill>
                        <a:srgbClr val="0070C0"/>
                      </a:solidFill>
                      <a:latin typeface="Bahnschrift" panose="020B0502040204020203" pitchFamily="34" charset="0"/>
                    </a:endParaRPr>
                  </a:p>
                </p:txBody>
              </p:sp>
            </p:grpSp>
            <p:sp>
              <p:nvSpPr>
                <p:cNvPr id="142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87640" y="1545112"/>
                  <a:ext cx="936689" cy="1836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900" b="1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TOTAL</a:t>
                  </a:r>
                </a:p>
              </p:txBody>
            </p:sp>
            <p:sp>
              <p:nvSpPr>
                <p:cNvPr id="143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219" y="2514215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-1%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44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6771" y="2515561"/>
                  <a:ext cx="646547" cy="2054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1,8%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45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77687" y="2530677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2,2%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46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74750" y="2771625"/>
                  <a:ext cx="700481" cy="1426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SEM ANTERIOR</a:t>
                  </a:r>
                </a:p>
              </p:txBody>
            </p:sp>
            <p:sp>
              <p:nvSpPr>
                <p:cNvPr id="147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09634" y="2738192"/>
                  <a:ext cx="743331" cy="20927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AÑO ANTERIOR</a:t>
                  </a:r>
                </a:p>
              </p:txBody>
            </p:sp>
            <p:sp>
              <p:nvSpPr>
                <p:cNvPr id="148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12748" y="2715229"/>
                  <a:ext cx="639841" cy="2288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 YTD ANTERIOR</a:t>
                  </a:r>
                </a:p>
              </p:txBody>
            </p:sp>
          </p:grpSp>
          <p:sp>
            <p:nvSpPr>
              <p:cNvPr id="138" name="Rectángulo 137"/>
              <p:cNvSpPr/>
              <p:nvPr/>
            </p:nvSpPr>
            <p:spPr>
              <a:xfrm>
                <a:off x="1074445" y="2625989"/>
                <a:ext cx="2207285" cy="66924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209" name="Imagen 208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b="18129"/>
            <a:stretch/>
          </p:blipFill>
          <p:spPr>
            <a:xfrm rot="10800000">
              <a:off x="9237654" y="2736251"/>
              <a:ext cx="1734339" cy="427770"/>
            </a:xfrm>
            <a:prstGeom prst="rect">
              <a:avLst/>
            </a:prstGeom>
          </p:spPr>
        </p:pic>
      </p:grpSp>
      <p:grpSp>
        <p:nvGrpSpPr>
          <p:cNvPr id="238" name="Grupo 237"/>
          <p:cNvGrpSpPr/>
          <p:nvPr/>
        </p:nvGrpSpPr>
        <p:grpSpPr>
          <a:xfrm>
            <a:off x="1568396" y="4143020"/>
            <a:ext cx="812053" cy="251966"/>
            <a:chOff x="4342249" y="6222905"/>
            <a:chExt cx="1106085" cy="343199"/>
          </a:xfrm>
        </p:grpSpPr>
        <p:sp>
          <p:nvSpPr>
            <p:cNvPr id="248" name="Rectángulo 247"/>
            <p:cNvSpPr/>
            <p:nvPr/>
          </p:nvSpPr>
          <p:spPr>
            <a:xfrm>
              <a:off x="4400748" y="6504113"/>
              <a:ext cx="1022467" cy="45719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9" name="Rectángulo 248"/>
            <p:cNvSpPr/>
            <p:nvPr/>
          </p:nvSpPr>
          <p:spPr>
            <a:xfrm>
              <a:off x="4342249" y="6222905"/>
              <a:ext cx="1106085" cy="343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OSS</a:t>
              </a:r>
              <a:endParaRPr lang="es-MX" sz="10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2597469" y="4131076"/>
            <a:ext cx="812053" cy="251967"/>
            <a:chOff x="4385409" y="6222905"/>
            <a:chExt cx="1106085" cy="343200"/>
          </a:xfrm>
        </p:grpSpPr>
        <p:sp>
          <p:nvSpPr>
            <p:cNvPr id="246" name="Rectángulo 245"/>
            <p:cNvSpPr/>
            <p:nvPr/>
          </p:nvSpPr>
          <p:spPr>
            <a:xfrm>
              <a:off x="4400748" y="6504113"/>
              <a:ext cx="1022467" cy="45719"/>
            </a:xfrm>
            <a:prstGeom prst="rect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7" name="Rectángulo 246"/>
            <p:cNvSpPr/>
            <p:nvPr/>
          </p:nvSpPr>
          <p:spPr>
            <a:xfrm>
              <a:off x="4385409" y="6222905"/>
              <a:ext cx="1106085" cy="343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VOID</a:t>
              </a:r>
              <a:endParaRPr lang="es-MX" sz="10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40" name="Grupo 239"/>
          <p:cNvGrpSpPr/>
          <p:nvPr/>
        </p:nvGrpSpPr>
        <p:grpSpPr>
          <a:xfrm>
            <a:off x="3496063" y="4132320"/>
            <a:ext cx="981610" cy="251966"/>
            <a:chOff x="4234349" y="6222905"/>
            <a:chExt cx="1337035" cy="343199"/>
          </a:xfrm>
        </p:grpSpPr>
        <p:sp>
          <p:nvSpPr>
            <p:cNvPr id="244" name="Rectángulo 243"/>
            <p:cNvSpPr/>
            <p:nvPr/>
          </p:nvSpPr>
          <p:spPr>
            <a:xfrm>
              <a:off x="4400748" y="6504113"/>
              <a:ext cx="1022467" cy="45719"/>
            </a:xfrm>
            <a:prstGeom prst="rect">
              <a:avLst/>
            </a:prstGeom>
            <a:solidFill>
              <a:srgbClr val="9C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5" name="Rectángulo 244"/>
            <p:cNvSpPr/>
            <p:nvPr/>
          </p:nvSpPr>
          <p:spPr>
            <a:xfrm>
              <a:off x="4234349" y="6222905"/>
              <a:ext cx="1337035" cy="343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REPOSICIÓN</a:t>
              </a:r>
              <a:endParaRPr lang="es-MX" sz="10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41" name="Grupo 240"/>
          <p:cNvGrpSpPr/>
          <p:nvPr/>
        </p:nvGrpSpPr>
        <p:grpSpPr>
          <a:xfrm>
            <a:off x="4589647" y="3946772"/>
            <a:ext cx="750664" cy="423347"/>
            <a:chOff x="4400748" y="5996319"/>
            <a:chExt cx="1022467" cy="576635"/>
          </a:xfrm>
        </p:grpSpPr>
        <p:sp>
          <p:nvSpPr>
            <p:cNvPr id="242" name="Rectángulo 241"/>
            <p:cNvSpPr/>
            <p:nvPr/>
          </p:nvSpPr>
          <p:spPr>
            <a:xfrm>
              <a:off x="4400748" y="6527235"/>
              <a:ext cx="1022467" cy="45719"/>
            </a:xfrm>
            <a:prstGeom prst="rect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3" name="Rectángulo 242"/>
            <p:cNvSpPr/>
            <p:nvPr/>
          </p:nvSpPr>
          <p:spPr>
            <a:xfrm>
              <a:off x="4460941" y="5996319"/>
              <a:ext cx="942210" cy="54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GHOST </a:t>
              </a:r>
            </a:p>
            <a:p>
              <a:pPr algn="ctr"/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STOCK</a:t>
              </a:r>
              <a:endParaRPr lang="es-MX" sz="10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3166188" y="3922399"/>
            <a:ext cx="5435163" cy="2570654"/>
            <a:chOff x="5980067" y="3243896"/>
            <a:chExt cx="5435163" cy="2570654"/>
          </a:xfrm>
        </p:grpSpPr>
        <p:sp>
          <p:nvSpPr>
            <p:cNvPr id="220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6047645" y="3518471"/>
              <a:ext cx="5367585" cy="2296079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5980067" y="3243896"/>
              <a:ext cx="2589336" cy="2480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1600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CADENA</a:t>
              </a:r>
              <a:r>
                <a:rPr lang="es-MX" sz="16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 INDIVIDUAL</a:t>
              </a:r>
              <a:endParaRPr lang="es-ES" sz="1600" dirty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276" name="Grupo 275"/>
            <p:cNvGrpSpPr/>
            <p:nvPr/>
          </p:nvGrpSpPr>
          <p:grpSpPr>
            <a:xfrm>
              <a:off x="6167684" y="4388350"/>
              <a:ext cx="4872079" cy="207977"/>
              <a:chOff x="452811" y="4973933"/>
              <a:chExt cx="4872079" cy="207977"/>
            </a:xfrm>
          </p:grpSpPr>
          <p:sp>
            <p:nvSpPr>
              <p:cNvPr id="27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811" y="4979065"/>
                <a:ext cx="937941" cy="20284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05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LIDER</a:t>
                </a:r>
              </a:p>
            </p:txBody>
          </p:sp>
          <p:sp>
            <p:nvSpPr>
              <p:cNvPr id="27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445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48%</a:t>
                </a:r>
              </a:p>
            </p:txBody>
          </p:sp>
          <p:sp>
            <p:nvSpPr>
              <p:cNvPr id="280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4530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2</a:t>
                </a:r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8%</a:t>
                </a:r>
              </a:p>
            </p:txBody>
          </p:sp>
          <p:sp>
            <p:nvSpPr>
              <p:cNvPr id="281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0777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15%</a:t>
                </a:r>
              </a:p>
            </p:txBody>
          </p:sp>
          <p:sp>
            <p:nvSpPr>
              <p:cNvPr id="28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3052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68%</a:t>
                </a:r>
              </a:p>
            </p:txBody>
          </p:sp>
        </p:grpSp>
        <p:grpSp>
          <p:nvGrpSpPr>
            <p:cNvPr id="295" name="Grupo 294"/>
            <p:cNvGrpSpPr/>
            <p:nvPr/>
          </p:nvGrpSpPr>
          <p:grpSpPr>
            <a:xfrm>
              <a:off x="6167231" y="4863535"/>
              <a:ext cx="4876343" cy="188643"/>
              <a:chOff x="448547" y="4973933"/>
              <a:chExt cx="4876343" cy="188643"/>
            </a:xfrm>
          </p:grpSpPr>
          <p:sp>
            <p:nvSpPr>
              <p:cNvPr id="29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47" y="4991351"/>
                <a:ext cx="757402" cy="1712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0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JUMBO</a:t>
                </a:r>
              </a:p>
            </p:txBody>
          </p:sp>
          <p:sp>
            <p:nvSpPr>
              <p:cNvPr id="29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445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58%</a:t>
                </a:r>
              </a:p>
            </p:txBody>
          </p:sp>
          <p:sp>
            <p:nvSpPr>
              <p:cNvPr id="29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4530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2</a:t>
                </a:r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8%</a:t>
                </a:r>
              </a:p>
            </p:txBody>
          </p:sp>
          <p:sp>
            <p:nvSpPr>
              <p:cNvPr id="29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0777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40%</a:t>
                </a:r>
              </a:p>
            </p:txBody>
          </p:sp>
          <p:sp>
            <p:nvSpPr>
              <p:cNvPr id="300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3052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20%</a:t>
                </a:r>
              </a:p>
            </p:txBody>
          </p:sp>
        </p:grpSp>
        <p:grpSp>
          <p:nvGrpSpPr>
            <p:cNvPr id="301" name="Grupo 300"/>
            <p:cNvGrpSpPr/>
            <p:nvPr/>
          </p:nvGrpSpPr>
          <p:grpSpPr>
            <a:xfrm>
              <a:off x="6156766" y="5303171"/>
              <a:ext cx="4889690" cy="223254"/>
              <a:chOff x="435200" y="4952299"/>
              <a:chExt cx="4889690" cy="223254"/>
            </a:xfrm>
          </p:grpSpPr>
          <p:sp>
            <p:nvSpPr>
              <p:cNvPr id="30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200" y="4952299"/>
                <a:ext cx="1079761" cy="22325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0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SANTA ISABEL</a:t>
                </a:r>
              </a:p>
            </p:txBody>
          </p:sp>
          <p:sp>
            <p:nvSpPr>
              <p:cNvPr id="30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445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8%</a:t>
                </a:r>
              </a:p>
            </p:txBody>
          </p:sp>
          <p:sp>
            <p:nvSpPr>
              <p:cNvPr id="304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4530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58%</a:t>
                </a:r>
              </a:p>
            </p:txBody>
          </p:sp>
          <p:sp>
            <p:nvSpPr>
              <p:cNvPr id="305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0777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45%</a:t>
                </a:r>
              </a:p>
            </p:txBody>
          </p:sp>
          <p:sp>
            <p:nvSpPr>
              <p:cNvPr id="30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3052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10%</a:t>
                </a:r>
              </a:p>
            </p:txBody>
          </p:sp>
        </p:grpSp>
        <p:sp>
          <p:nvSpPr>
            <p:cNvPr id="68" name="Forma en L 67"/>
            <p:cNvSpPr/>
            <p:nvPr/>
          </p:nvSpPr>
          <p:spPr>
            <a:xfrm rot="8100000">
              <a:off x="11007036" y="4434732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09" name="Forma en L 308"/>
            <p:cNvSpPr/>
            <p:nvPr/>
          </p:nvSpPr>
          <p:spPr>
            <a:xfrm rot="18900000">
              <a:off x="11004166" y="4846425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0" name="Forma en L 249"/>
            <p:cNvSpPr/>
            <p:nvPr/>
          </p:nvSpPr>
          <p:spPr>
            <a:xfrm rot="8100000">
              <a:off x="9083030" y="4434135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1" name="Forma en L 250"/>
            <p:cNvSpPr/>
            <p:nvPr/>
          </p:nvSpPr>
          <p:spPr>
            <a:xfrm rot="8100000">
              <a:off x="8171279" y="4443011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2" name="Forma en L 251"/>
            <p:cNvSpPr/>
            <p:nvPr/>
          </p:nvSpPr>
          <p:spPr>
            <a:xfrm rot="18900000">
              <a:off x="10002508" y="4372840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3" name="Forma en L 252"/>
            <p:cNvSpPr/>
            <p:nvPr/>
          </p:nvSpPr>
          <p:spPr>
            <a:xfrm rot="18900000">
              <a:off x="9095889" y="4837849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4" name="Forma en L 253"/>
            <p:cNvSpPr/>
            <p:nvPr/>
          </p:nvSpPr>
          <p:spPr>
            <a:xfrm rot="18900000">
              <a:off x="8180615" y="5309327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0" name="Forma en L 269"/>
            <p:cNvSpPr/>
            <p:nvPr/>
          </p:nvSpPr>
          <p:spPr>
            <a:xfrm rot="8100000">
              <a:off x="8171314" y="4893822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2" name="Forma en L 271"/>
            <p:cNvSpPr/>
            <p:nvPr/>
          </p:nvSpPr>
          <p:spPr>
            <a:xfrm rot="8100000">
              <a:off x="10011216" y="4898676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3" name="Forma en L 272"/>
            <p:cNvSpPr/>
            <p:nvPr/>
          </p:nvSpPr>
          <p:spPr>
            <a:xfrm rot="8100000">
              <a:off x="10006768" y="5358690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4" name="Forma en L 273"/>
            <p:cNvSpPr/>
            <p:nvPr/>
          </p:nvSpPr>
          <p:spPr>
            <a:xfrm rot="8100000">
              <a:off x="9105226" y="5363522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5" name="Forma en L 274"/>
            <p:cNvSpPr/>
            <p:nvPr/>
          </p:nvSpPr>
          <p:spPr>
            <a:xfrm rot="18900000">
              <a:off x="11004165" y="5289402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55" name="Grupo 354"/>
          <p:cNvGrpSpPr/>
          <p:nvPr/>
        </p:nvGrpSpPr>
        <p:grpSpPr>
          <a:xfrm>
            <a:off x="341202" y="3388885"/>
            <a:ext cx="5367585" cy="316059"/>
            <a:chOff x="166546" y="1490877"/>
            <a:chExt cx="5367585" cy="316059"/>
          </a:xfrm>
          <a:solidFill>
            <a:srgbClr val="F5826F"/>
          </a:solidFill>
        </p:grpSpPr>
        <p:sp>
          <p:nvSpPr>
            <p:cNvPr id="356" name="Rectángulo 355"/>
            <p:cNvSpPr/>
            <p:nvPr/>
          </p:nvSpPr>
          <p:spPr>
            <a:xfrm>
              <a:off x="166546" y="1490877"/>
              <a:ext cx="5367585" cy="3160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7" name="Rectángulo 356"/>
            <p:cNvSpPr/>
            <p:nvPr/>
          </p:nvSpPr>
          <p:spPr>
            <a:xfrm>
              <a:off x="1961500" y="1516029"/>
              <a:ext cx="1852722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RANKING / KAM</a:t>
              </a:r>
              <a:endParaRPr lang="es-MX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58" name="Grupo 357"/>
          <p:cNvGrpSpPr/>
          <p:nvPr/>
        </p:nvGrpSpPr>
        <p:grpSpPr>
          <a:xfrm>
            <a:off x="6111425" y="3392909"/>
            <a:ext cx="5367585" cy="316059"/>
            <a:chOff x="166546" y="1490877"/>
            <a:chExt cx="5367585" cy="316059"/>
          </a:xfrm>
          <a:solidFill>
            <a:srgbClr val="F5826F"/>
          </a:solidFill>
        </p:grpSpPr>
        <p:sp>
          <p:nvSpPr>
            <p:cNvPr id="359" name="Rectángulo 358"/>
            <p:cNvSpPr/>
            <p:nvPr/>
          </p:nvSpPr>
          <p:spPr>
            <a:xfrm>
              <a:off x="166546" y="1490877"/>
              <a:ext cx="5367585" cy="3160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0" name="Rectángulo 359"/>
            <p:cNvSpPr/>
            <p:nvPr/>
          </p:nvSpPr>
          <p:spPr>
            <a:xfrm>
              <a:off x="1961500" y="1516029"/>
              <a:ext cx="1852722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CADENAS / TOTALES</a:t>
              </a:r>
              <a:endParaRPr lang="es-MX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61" name="Grupo 360"/>
          <p:cNvGrpSpPr/>
          <p:nvPr/>
        </p:nvGrpSpPr>
        <p:grpSpPr>
          <a:xfrm>
            <a:off x="502578" y="7157376"/>
            <a:ext cx="4810633" cy="442779"/>
            <a:chOff x="514257" y="4862200"/>
            <a:chExt cx="4810633" cy="442779"/>
          </a:xfrm>
        </p:grpSpPr>
        <p:sp>
          <p:nvSpPr>
            <p:cNvPr id="36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LUIS</a:t>
              </a:r>
            </a:p>
          </p:txBody>
        </p:sp>
        <p:sp>
          <p:nvSpPr>
            <p:cNvPr id="36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grpSp>
          <p:nvGrpSpPr>
            <p:cNvPr id="364" name="Grupo 363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368" name="Imagen 367"/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369" name="Forma libre 368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36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5453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25%</a:t>
              </a:r>
            </a:p>
          </p:txBody>
        </p:sp>
        <p:sp>
          <p:nvSpPr>
            <p:cNvPr id="36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780777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40%</a:t>
              </a:r>
            </a:p>
          </p:txBody>
        </p:sp>
        <p:sp>
          <p:nvSpPr>
            <p:cNvPr id="36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30%</a:t>
              </a:r>
            </a:p>
          </p:txBody>
        </p:sp>
      </p:grpSp>
      <p:pic>
        <p:nvPicPr>
          <p:cNvPr id="370" name="Imagen 3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29" y="6223225"/>
            <a:ext cx="427199" cy="56324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upo 10"/>
          <p:cNvGrpSpPr/>
          <p:nvPr/>
        </p:nvGrpSpPr>
        <p:grpSpPr>
          <a:xfrm>
            <a:off x="4694189" y="500546"/>
            <a:ext cx="2568393" cy="399807"/>
            <a:chOff x="4586425" y="721168"/>
            <a:chExt cx="1546878" cy="372793"/>
          </a:xfrm>
        </p:grpSpPr>
        <p:sp>
          <p:nvSpPr>
            <p:cNvPr id="10" name="Rectángulo redondeado 9"/>
            <p:cNvSpPr/>
            <p:nvPr/>
          </p:nvSpPr>
          <p:spPr>
            <a:xfrm>
              <a:off x="4586425" y="721168"/>
              <a:ext cx="1546878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79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613900" y="754434"/>
              <a:ext cx="1502338" cy="31377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1400" spc="300" dirty="0" smtClean="0">
                  <a:solidFill>
                    <a:srgbClr val="FF7927"/>
                  </a:solidFill>
                  <a:latin typeface="Bahnschrift Light SemiCondensed" panose="020B0502040204020203" pitchFamily="34" charset="0"/>
                </a:rPr>
                <a:t>ARBOL DE PERDIDA</a:t>
              </a:r>
              <a:endParaRPr lang="es-CL" sz="1400" dirty="0">
                <a:solidFill>
                  <a:srgbClr val="B2B2BF"/>
                </a:solidFill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233" name="Grupo 232"/>
          <p:cNvGrpSpPr/>
          <p:nvPr/>
        </p:nvGrpSpPr>
        <p:grpSpPr>
          <a:xfrm>
            <a:off x="9377246" y="971327"/>
            <a:ext cx="2219127" cy="2230514"/>
            <a:chOff x="8968244" y="978775"/>
            <a:chExt cx="2219127" cy="2230514"/>
          </a:xfrm>
        </p:grpSpPr>
        <p:grpSp>
          <p:nvGrpSpPr>
            <p:cNvPr id="236" name="Grupo 235"/>
            <p:cNvGrpSpPr/>
            <p:nvPr/>
          </p:nvGrpSpPr>
          <p:grpSpPr>
            <a:xfrm>
              <a:off x="8968244" y="978775"/>
              <a:ext cx="2219127" cy="2230514"/>
              <a:chOff x="1062603" y="1556611"/>
              <a:chExt cx="2219127" cy="2230514"/>
            </a:xfrm>
          </p:grpSpPr>
          <p:grpSp>
            <p:nvGrpSpPr>
              <p:cNvPr id="255" name="Grupo 254"/>
              <p:cNvGrpSpPr/>
              <p:nvPr/>
            </p:nvGrpSpPr>
            <p:grpSpPr>
              <a:xfrm>
                <a:off x="1062603" y="1556611"/>
                <a:ext cx="2219127" cy="2230514"/>
                <a:chOff x="1074750" y="1308927"/>
                <a:chExt cx="2219127" cy="2230514"/>
              </a:xfrm>
            </p:grpSpPr>
            <p:sp>
              <p:nvSpPr>
                <p:cNvPr id="257" name="Recortar rectángulo de esquina sencilla 4">
                  <a:extLst>
                    <a:ext uri="{FF2B5EF4-FFF2-40B4-BE49-F238E27FC236}">
                      <a16:creationId xmlns="" xmlns:a16="http://schemas.microsoft.com/office/drawing/2014/main" id="{65B426C5-1D97-4C05-9ACC-3A2873449743}"/>
                    </a:ext>
                  </a:extLst>
                </p:cNvPr>
                <p:cNvSpPr/>
                <p:nvPr/>
              </p:nvSpPr>
              <p:spPr>
                <a:xfrm>
                  <a:off x="1086592" y="1308927"/>
                  <a:ext cx="2207285" cy="2230514"/>
                </a:xfrm>
                <a:prstGeom prst="snip1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rgbClr val="B2B2BF"/>
                  </a:solidFill>
                </a:ln>
                <a:effectLst>
                  <a:outerShdw blurRad="152400" dir="16200000" sx="99000" sy="99000" rotWithShape="0">
                    <a:prstClr val="black">
                      <a:alpha val="12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58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81508" y="1842113"/>
                  <a:ext cx="1078716" cy="5185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3600" b="1" dirty="0" smtClean="0">
                      <a:solidFill>
                        <a:srgbClr val="F5826F"/>
                      </a:solidFill>
                      <a:latin typeface="Bahnschrift" panose="020B0502040204020203" pitchFamily="34" charset="0"/>
                    </a:rPr>
                    <a:t>98%</a:t>
                  </a:r>
                  <a:endParaRPr lang="es-ES" sz="3600" dirty="0">
                    <a:solidFill>
                      <a:srgbClr val="F5826F"/>
                    </a:solidFill>
                    <a:latin typeface="Bahnschrift" panose="020B0502040204020203" pitchFamily="34" charset="0"/>
                  </a:endParaRPr>
                </a:p>
              </p:txBody>
            </p:sp>
            <p:grpSp>
              <p:nvGrpSpPr>
                <p:cNvPr id="259" name="Grupo 258"/>
                <p:cNvGrpSpPr/>
                <p:nvPr/>
              </p:nvGrpSpPr>
              <p:grpSpPr>
                <a:xfrm>
                  <a:off x="1632161" y="1315863"/>
                  <a:ext cx="1182293" cy="507025"/>
                  <a:chOff x="1715578" y="1957184"/>
                  <a:chExt cx="1182293" cy="507025"/>
                </a:xfrm>
              </p:grpSpPr>
              <p:sp>
                <p:nvSpPr>
                  <p:cNvPr id="267" name="Rectángulo 266"/>
                  <p:cNvSpPr/>
                  <p:nvPr/>
                </p:nvSpPr>
                <p:spPr>
                  <a:xfrm>
                    <a:off x="1784680" y="2418490"/>
                    <a:ext cx="1022467" cy="45719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8" name="Rectángulo 267"/>
                  <p:cNvSpPr/>
                  <p:nvPr/>
                </p:nvSpPr>
                <p:spPr>
                  <a:xfrm>
                    <a:off x="1715578" y="1957184"/>
                    <a:ext cx="1182293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200" dirty="0" smtClean="0">
                        <a:solidFill>
                          <a:srgbClr val="8497B0"/>
                        </a:solidFill>
                        <a:latin typeface="Bahnschrift" panose="020B0502040204020203" pitchFamily="34" charset="0"/>
                      </a:rPr>
                      <a:t>DISTRIBUCIÓN</a:t>
                    </a:r>
                    <a:endParaRPr lang="es-MX" sz="1200" dirty="0">
                      <a:solidFill>
                        <a:srgbClr val="0070C0"/>
                      </a:solidFill>
                      <a:latin typeface="Bahnschrift" panose="020B0502040204020203" pitchFamily="34" charset="0"/>
                    </a:endParaRPr>
                  </a:p>
                </p:txBody>
              </p:sp>
            </p:grpSp>
            <p:sp>
              <p:nvSpPr>
                <p:cNvPr id="260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87640" y="1545112"/>
                  <a:ext cx="936689" cy="1836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900" b="1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TOTAL</a:t>
                  </a:r>
                </a:p>
              </p:txBody>
            </p:sp>
            <p:sp>
              <p:nvSpPr>
                <p:cNvPr id="261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219" y="2514215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-1%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62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6771" y="2515561"/>
                  <a:ext cx="646547" cy="2054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1,8%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63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77687" y="2530677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2,2%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64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74750" y="2771625"/>
                  <a:ext cx="700481" cy="1426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SEM ANTERIOR</a:t>
                  </a:r>
                </a:p>
              </p:txBody>
            </p:sp>
            <p:sp>
              <p:nvSpPr>
                <p:cNvPr id="265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09634" y="2738192"/>
                  <a:ext cx="743331" cy="20927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AÑO ANTERIOR</a:t>
                  </a:r>
                </a:p>
              </p:txBody>
            </p:sp>
            <p:sp>
              <p:nvSpPr>
                <p:cNvPr id="266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12748" y="2715229"/>
                  <a:ext cx="639841" cy="2288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 YTD ANTERIOR</a:t>
                  </a:r>
                </a:p>
              </p:txBody>
            </p:sp>
          </p:grpSp>
          <p:sp>
            <p:nvSpPr>
              <p:cNvPr id="256" name="Rectángulo 255"/>
              <p:cNvSpPr/>
              <p:nvPr/>
            </p:nvSpPr>
            <p:spPr>
              <a:xfrm>
                <a:off x="1074445" y="2625989"/>
                <a:ext cx="2207285" cy="66924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237" name="Imagen 236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b="18129"/>
            <a:stretch/>
          </p:blipFill>
          <p:spPr>
            <a:xfrm rot="10800000">
              <a:off x="9237654" y="2736251"/>
              <a:ext cx="1734339" cy="427770"/>
            </a:xfrm>
            <a:prstGeom prst="rect">
              <a:avLst/>
            </a:prstGeom>
          </p:spPr>
        </p:pic>
      </p:grpSp>
      <p:grpSp>
        <p:nvGrpSpPr>
          <p:cNvPr id="341" name="Grupo 340"/>
          <p:cNvGrpSpPr/>
          <p:nvPr/>
        </p:nvGrpSpPr>
        <p:grpSpPr>
          <a:xfrm>
            <a:off x="5371413" y="4083889"/>
            <a:ext cx="1207712" cy="290294"/>
            <a:chOff x="4106313" y="6177549"/>
            <a:chExt cx="1645003" cy="395405"/>
          </a:xfrm>
        </p:grpSpPr>
        <p:sp>
          <p:nvSpPr>
            <p:cNvPr id="342" name="Rectángulo 341"/>
            <p:cNvSpPr/>
            <p:nvPr/>
          </p:nvSpPr>
          <p:spPr>
            <a:xfrm>
              <a:off x="4400748" y="6527235"/>
              <a:ext cx="1022467" cy="4571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0" name="Rectángulo 349"/>
            <p:cNvSpPr/>
            <p:nvPr/>
          </p:nvSpPr>
          <p:spPr>
            <a:xfrm>
              <a:off x="4106313" y="6177549"/>
              <a:ext cx="1645003" cy="343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DISTRIBUCIÓN</a:t>
              </a:r>
              <a:endParaRPr lang="es-MX" sz="10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514257" y="4439700"/>
            <a:ext cx="5824160" cy="442779"/>
            <a:chOff x="514257" y="4439700"/>
            <a:chExt cx="5824160" cy="442779"/>
          </a:xfrm>
        </p:grpSpPr>
        <p:sp>
          <p:nvSpPr>
            <p:cNvPr id="4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45989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PEDRO</a:t>
              </a:r>
            </a:p>
          </p:txBody>
        </p:sp>
        <p:sp>
          <p:nvSpPr>
            <p:cNvPr id="4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797068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58%</a:t>
              </a:r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514257" y="4439700"/>
              <a:ext cx="442779" cy="442779"/>
              <a:chOff x="9282463" y="1687181"/>
              <a:chExt cx="581040" cy="581040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6"/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49" name="Forma libre 48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16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774350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8%</a:t>
              </a:r>
            </a:p>
          </p:txBody>
        </p:sp>
        <p:sp>
          <p:nvSpPr>
            <p:cNvPr id="16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771721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184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44343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35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5766579" y="454853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5%</a:t>
              </a:r>
            </a:p>
          </p:txBody>
        </p:sp>
      </p:grpSp>
      <p:grpSp>
        <p:nvGrpSpPr>
          <p:cNvPr id="225" name="Grupo 224"/>
          <p:cNvGrpSpPr/>
          <p:nvPr/>
        </p:nvGrpSpPr>
        <p:grpSpPr>
          <a:xfrm>
            <a:off x="13953596" y="4040075"/>
            <a:ext cx="5106221" cy="837331"/>
            <a:chOff x="1720796" y="4057114"/>
            <a:chExt cx="5106221" cy="837331"/>
          </a:xfrm>
        </p:grpSpPr>
        <p:sp>
          <p:nvSpPr>
            <p:cNvPr id="35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49468" y="47125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58%</a:t>
              </a:r>
            </a:p>
          </p:txBody>
        </p:sp>
        <p:sp>
          <p:nvSpPr>
            <p:cNvPr id="35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26750" y="47125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8%</a:t>
              </a:r>
            </a:p>
          </p:txBody>
        </p:sp>
        <p:sp>
          <p:nvSpPr>
            <p:cNvPr id="354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924121" y="47125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37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896743" y="47125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grpSp>
          <p:nvGrpSpPr>
            <p:cNvPr id="372" name="Grupo 371"/>
            <p:cNvGrpSpPr/>
            <p:nvPr/>
          </p:nvGrpSpPr>
          <p:grpSpPr>
            <a:xfrm>
              <a:off x="1720796" y="4270387"/>
              <a:ext cx="892730" cy="276999"/>
              <a:chOff x="4342249" y="6222905"/>
              <a:chExt cx="1106085" cy="343199"/>
            </a:xfrm>
          </p:grpSpPr>
          <p:sp>
            <p:nvSpPr>
              <p:cNvPr id="373" name="Rectángulo 372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8F8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4" name="Rectángulo 373"/>
              <p:cNvSpPr/>
              <p:nvPr/>
            </p:nvSpPr>
            <p:spPr>
              <a:xfrm>
                <a:off x="4342249" y="6222905"/>
                <a:ext cx="1106085" cy="34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OSS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75" name="Grupo 374"/>
            <p:cNvGrpSpPr/>
            <p:nvPr/>
          </p:nvGrpSpPr>
          <p:grpSpPr>
            <a:xfrm>
              <a:off x="2749869" y="4258444"/>
              <a:ext cx="892730" cy="277000"/>
              <a:chOff x="4385409" y="6222905"/>
              <a:chExt cx="1106085" cy="343200"/>
            </a:xfrm>
          </p:grpSpPr>
          <p:sp>
            <p:nvSpPr>
              <p:cNvPr id="376" name="Rectángulo 375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F15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7" name="Rectángulo 376"/>
              <p:cNvSpPr/>
              <p:nvPr/>
            </p:nvSpPr>
            <p:spPr>
              <a:xfrm>
                <a:off x="4385409" y="6222905"/>
                <a:ext cx="1106085" cy="343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VOID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78" name="Grupo 377"/>
            <p:cNvGrpSpPr/>
            <p:nvPr/>
          </p:nvGrpSpPr>
          <p:grpSpPr>
            <a:xfrm>
              <a:off x="3648463" y="4259687"/>
              <a:ext cx="1079132" cy="276999"/>
              <a:chOff x="4234349" y="6222905"/>
              <a:chExt cx="1337035" cy="343199"/>
            </a:xfrm>
          </p:grpSpPr>
          <p:sp>
            <p:nvSpPr>
              <p:cNvPr id="379" name="Rectángulo 378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9CAF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80" name="Rectángulo 379"/>
              <p:cNvSpPr/>
              <p:nvPr/>
            </p:nvSpPr>
            <p:spPr>
              <a:xfrm>
                <a:off x="4234349" y="6222905"/>
                <a:ext cx="1337035" cy="34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REPOSICIÓN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81" name="Grupo 380"/>
            <p:cNvGrpSpPr/>
            <p:nvPr/>
          </p:nvGrpSpPr>
          <p:grpSpPr>
            <a:xfrm>
              <a:off x="4742047" y="4057114"/>
              <a:ext cx="825242" cy="465406"/>
              <a:chOff x="4400748" y="5996319"/>
              <a:chExt cx="1022467" cy="576635"/>
            </a:xfrm>
          </p:grpSpPr>
          <p:sp>
            <p:nvSpPr>
              <p:cNvPr id="382" name="Rectángulo 381"/>
              <p:cNvSpPr/>
              <p:nvPr/>
            </p:nvSpPr>
            <p:spPr>
              <a:xfrm>
                <a:off x="4400748" y="6527235"/>
                <a:ext cx="1022467" cy="4571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83" name="Rectángulo 382"/>
              <p:cNvSpPr/>
              <p:nvPr/>
            </p:nvSpPr>
            <p:spPr>
              <a:xfrm>
                <a:off x="4460941" y="5996319"/>
                <a:ext cx="935834" cy="571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GHOST </a:t>
                </a:r>
              </a:p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STOCK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84" name="Grupo 383"/>
            <p:cNvGrpSpPr/>
            <p:nvPr/>
          </p:nvGrpSpPr>
          <p:grpSpPr>
            <a:xfrm>
              <a:off x="5499320" y="4207449"/>
              <a:ext cx="1327697" cy="319134"/>
              <a:chOff x="4072953" y="6177549"/>
              <a:chExt cx="1645003" cy="395405"/>
            </a:xfrm>
          </p:grpSpPr>
          <p:sp>
            <p:nvSpPr>
              <p:cNvPr id="385" name="Rectángulo 384"/>
              <p:cNvSpPr/>
              <p:nvPr/>
            </p:nvSpPr>
            <p:spPr>
              <a:xfrm>
                <a:off x="4400748" y="6527235"/>
                <a:ext cx="1022467" cy="4571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86" name="Rectángulo 385"/>
              <p:cNvSpPr/>
              <p:nvPr/>
            </p:nvSpPr>
            <p:spPr>
              <a:xfrm>
                <a:off x="4072953" y="6177549"/>
                <a:ext cx="1645003" cy="343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DISTRIBUCIÓN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38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5918979" y="470093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5%</a:t>
              </a:r>
            </a:p>
          </p:txBody>
        </p:sp>
      </p:grpSp>
      <p:grpSp>
        <p:nvGrpSpPr>
          <p:cNvPr id="271" name="Grupo 270"/>
          <p:cNvGrpSpPr/>
          <p:nvPr/>
        </p:nvGrpSpPr>
        <p:grpSpPr>
          <a:xfrm>
            <a:off x="537162" y="5015413"/>
            <a:ext cx="5824160" cy="442779"/>
            <a:chOff x="514257" y="4439700"/>
            <a:chExt cx="5824160" cy="442779"/>
          </a:xfrm>
        </p:grpSpPr>
        <p:sp>
          <p:nvSpPr>
            <p:cNvPr id="279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45989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MATIAS</a:t>
              </a:r>
            </a:p>
          </p:txBody>
        </p:sp>
        <p:sp>
          <p:nvSpPr>
            <p:cNvPr id="28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797068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58%</a:t>
              </a:r>
            </a:p>
          </p:txBody>
        </p:sp>
        <p:grpSp>
          <p:nvGrpSpPr>
            <p:cNvPr id="284" name="Grupo 283"/>
            <p:cNvGrpSpPr/>
            <p:nvPr/>
          </p:nvGrpSpPr>
          <p:grpSpPr>
            <a:xfrm>
              <a:off x="514257" y="4439700"/>
              <a:ext cx="442779" cy="442779"/>
              <a:chOff x="9282463" y="1687181"/>
              <a:chExt cx="581040" cy="581040"/>
            </a:xfrm>
          </p:grpSpPr>
          <p:pic>
            <p:nvPicPr>
              <p:cNvPr id="290" name="Imagen 289"/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291" name="Forma libre 290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28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774350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8%</a:t>
              </a:r>
            </a:p>
          </p:txBody>
        </p:sp>
        <p:sp>
          <p:nvSpPr>
            <p:cNvPr id="28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771721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28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44343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289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5766579" y="454853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5%</a:t>
              </a:r>
            </a:p>
          </p:txBody>
        </p:sp>
      </p:grpSp>
      <p:grpSp>
        <p:nvGrpSpPr>
          <p:cNvPr id="292" name="Grupo 291"/>
          <p:cNvGrpSpPr/>
          <p:nvPr/>
        </p:nvGrpSpPr>
        <p:grpSpPr>
          <a:xfrm>
            <a:off x="541675" y="5591126"/>
            <a:ext cx="5824160" cy="442779"/>
            <a:chOff x="514257" y="4439700"/>
            <a:chExt cx="5824160" cy="442779"/>
          </a:xfrm>
        </p:grpSpPr>
        <p:sp>
          <p:nvSpPr>
            <p:cNvPr id="29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45989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DIEGO</a:t>
              </a:r>
            </a:p>
          </p:txBody>
        </p:sp>
        <p:sp>
          <p:nvSpPr>
            <p:cNvPr id="294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797068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58%</a:t>
              </a:r>
            </a:p>
          </p:txBody>
        </p:sp>
        <p:grpSp>
          <p:nvGrpSpPr>
            <p:cNvPr id="307" name="Grupo 306"/>
            <p:cNvGrpSpPr/>
            <p:nvPr/>
          </p:nvGrpSpPr>
          <p:grpSpPr>
            <a:xfrm>
              <a:off x="514257" y="4439700"/>
              <a:ext cx="442779" cy="442779"/>
              <a:chOff x="9282463" y="1687181"/>
              <a:chExt cx="581040" cy="581040"/>
            </a:xfrm>
          </p:grpSpPr>
          <p:pic>
            <p:nvPicPr>
              <p:cNvPr id="319" name="Imagen 318"/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729" y="1742208"/>
                <a:ext cx="396634" cy="470259"/>
              </a:xfrm>
              <a:prstGeom prst="rect">
                <a:avLst/>
              </a:prstGeom>
            </p:spPr>
          </p:pic>
          <p:sp>
            <p:nvSpPr>
              <p:cNvPr id="320" name="Forma libre 319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30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774350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8%</a:t>
              </a:r>
            </a:p>
          </p:txBody>
        </p:sp>
        <p:sp>
          <p:nvSpPr>
            <p:cNvPr id="31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771721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31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44343" y="45601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31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5766579" y="454853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5%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916629" y="3857624"/>
            <a:ext cx="6176829" cy="2617935"/>
            <a:chOff x="6263904" y="3868920"/>
            <a:chExt cx="6176829" cy="2617935"/>
          </a:xfrm>
        </p:grpSpPr>
        <p:sp>
          <p:nvSpPr>
            <p:cNvPr id="321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6277335" y="3868920"/>
              <a:ext cx="5186250" cy="2617935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336" name="Grupo 335"/>
            <p:cNvGrpSpPr/>
            <p:nvPr/>
          </p:nvGrpSpPr>
          <p:grpSpPr>
            <a:xfrm>
              <a:off x="6480839" y="5418324"/>
              <a:ext cx="922366" cy="753062"/>
              <a:chOff x="6910260" y="4870152"/>
              <a:chExt cx="922366" cy="753062"/>
            </a:xfrm>
          </p:grpSpPr>
          <p:grpSp>
            <p:nvGrpSpPr>
              <p:cNvPr id="340" name="Grupo 339"/>
              <p:cNvGrpSpPr/>
              <p:nvPr/>
            </p:nvGrpSpPr>
            <p:grpSpPr>
              <a:xfrm>
                <a:off x="6939895" y="4870152"/>
                <a:ext cx="892731" cy="277000"/>
                <a:chOff x="4342249" y="6222905"/>
                <a:chExt cx="1106085" cy="343199"/>
              </a:xfrm>
            </p:grpSpPr>
            <p:sp>
              <p:nvSpPr>
                <p:cNvPr id="390" name="Rectángulo 389"/>
                <p:cNvSpPr/>
                <p:nvPr/>
              </p:nvSpPr>
              <p:spPr>
                <a:xfrm>
                  <a:off x="4400748" y="6504113"/>
                  <a:ext cx="1022467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1" name="Rectángulo 390"/>
                <p:cNvSpPr/>
                <p:nvPr/>
              </p:nvSpPr>
              <p:spPr>
                <a:xfrm>
                  <a:off x="4342249" y="6222905"/>
                  <a:ext cx="1106085" cy="3431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JUMBO</a:t>
                  </a:r>
                  <a:endParaRPr lang="es-MX" sz="1200" dirty="0">
                    <a:solidFill>
                      <a:srgbClr val="44BBC8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349" name="Grupo 348"/>
              <p:cNvGrpSpPr/>
              <p:nvPr/>
            </p:nvGrpSpPr>
            <p:grpSpPr>
              <a:xfrm>
                <a:off x="6910260" y="5191934"/>
                <a:ext cx="869441" cy="431280"/>
                <a:chOff x="7639899" y="5356948"/>
                <a:chExt cx="869441" cy="431280"/>
              </a:xfrm>
            </p:grpSpPr>
            <p:sp>
              <p:nvSpPr>
                <p:cNvPr id="388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9899" y="5356948"/>
                  <a:ext cx="755244" cy="43128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2800" b="1" dirty="0" smtClean="0">
                      <a:solidFill>
                        <a:srgbClr val="F15138"/>
                      </a:solidFill>
                      <a:latin typeface="Bahnschrift" panose="020B0502040204020203" pitchFamily="34" charset="0"/>
                    </a:rPr>
                    <a:t>18%</a:t>
                  </a:r>
                </a:p>
              </p:txBody>
            </p:sp>
            <p:sp>
              <p:nvSpPr>
                <p:cNvPr id="389" name="Forma en L 388"/>
                <p:cNvSpPr/>
                <p:nvPr/>
              </p:nvSpPr>
              <p:spPr>
                <a:xfrm rot="18900000">
                  <a:off x="8370384" y="5454687"/>
                  <a:ext cx="138956" cy="138956"/>
                </a:xfrm>
                <a:prstGeom prst="corner">
                  <a:avLst>
                    <a:gd name="adj1" fmla="val 25000"/>
                    <a:gd name="adj2" fmla="val 25000"/>
                  </a:avLst>
                </a:prstGeom>
                <a:solidFill>
                  <a:srgbClr val="F582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392" name="Grupo 391"/>
            <p:cNvGrpSpPr/>
            <p:nvPr/>
          </p:nvGrpSpPr>
          <p:grpSpPr>
            <a:xfrm>
              <a:off x="9131332" y="5707525"/>
              <a:ext cx="1209641" cy="694283"/>
              <a:chOff x="9921182" y="4850983"/>
              <a:chExt cx="1209641" cy="694283"/>
            </a:xfrm>
          </p:grpSpPr>
          <p:grpSp>
            <p:nvGrpSpPr>
              <p:cNvPr id="393" name="Grupo 392"/>
              <p:cNvGrpSpPr/>
              <p:nvPr/>
            </p:nvGrpSpPr>
            <p:grpSpPr>
              <a:xfrm>
                <a:off x="9921182" y="4850983"/>
                <a:ext cx="1209641" cy="276999"/>
                <a:chOff x="4137239" y="6212115"/>
                <a:chExt cx="1498732" cy="343198"/>
              </a:xfrm>
            </p:grpSpPr>
            <p:sp>
              <p:nvSpPr>
                <p:cNvPr id="397" name="Rectángulo 396"/>
                <p:cNvSpPr/>
                <p:nvPr/>
              </p:nvSpPr>
              <p:spPr>
                <a:xfrm>
                  <a:off x="4400748" y="6504113"/>
                  <a:ext cx="1022467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8" name="Rectángulo 397"/>
                <p:cNvSpPr/>
                <p:nvPr/>
              </p:nvSpPr>
              <p:spPr>
                <a:xfrm>
                  <a:off x="4137239" y="6212115"/>
                  <a:ext cx="1498732" cy="3431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SANTA ISABEL</a:t>
                  </a:r>
                  <a:endParaRPr lang="es-MX" sz="1200" dirty="0">
                    <a:solidFill>
                      <a:srgbClr val="44BBC8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394" name="Grupo 393"/>
              <p:cNvGrpSpPr/>
              <p:nvPr/>
            </p:nvGrpSpPr>
            <p:grpSpPr>
              <a:xfrm>
                <a:off x="9988410" y="5219879"/>
                <a:ext cx="980011" cy="325387"/>
                <a:chOff x="7859632" y="4577250"/>
                <a:chExt cx="980011" cy="325387"/>
              </a:xfrm>
            </p:grpSpPr>
            <p:sp>
              <p:nvSpPr>
                <p:cNvPr id="395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59632" y="4577250"/>
                  <a:ext cx="897496" cy="32538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2800" b="1" dirty="0" smtClean="0">
                      <a:solidFill>
                        <a:srgbClr val="24727A"/>
                      </a:solidFill>
                      <a:latin typeface="Bahnschrift" panose="020B0502040204020203" pitchFamily="34" charset="0"/>
                    </a:rPr>
                    <a:t>38</a:t>
                  </a:r>
                  <a:r>
                    <a:rPr lang="es-MX" sz="1600" b="1" dirty="0" smtClean="0">
                      <a:solidFill>
                        <a:srgbClr val="24727A"/>
                      </a:solidFill>
                      <a:latin typeface="Bahnschrift" panose="020B0502040204020203" pitchFamily="34" charset="0"/>
                    </a:rPr>
                    <a:t>%</a:t>
                  </a:r>
                </a:p>
              </p:txBody>
            </p:sp>
            <p:sp>
              <p:nvSpPr>
                <p:cNvPr id="396" name="Forma en L 395"/>
                <p:cNvSpPr/>
                <p:nvPr/>
              </p:nvSpPr>
              <p:spPr>
                <a:xfrm rot="8100000">
                  <a:off x="8700687" y="4692873"/>
                  <a:ext cx="138956" cy="138956"/>
                </a:xfrm>
                <a:prstGeom prst="corner">
                  <a:avLst>
                    <a:gd name="adj1" fmla="val 25000"/>
                    <a:gd name="adj2" fmla="val 25000"/>
                  </a:avLst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399" name="Grupo 398"/>
            <p:cNvGrpSpPr/>
            <p:nvPr/>
          </p:nvGrpSpPr>
          <p:grpSpPr>
            <a:xfrm>
              <a:off x="6400837" y="4222223"/>
              <a:ext cx="985179" cy="712329"/>
              <a:chOff x="8492754" y="4857164"/>
              <a:chExt cx="985179" cy="712329"/>
            </a:xfrm>
          </p:grpSpPr>
          <p:grpSp>
            <p:nvGrpSpPr>
              <p:cNvPr id="400" name="Grupo 399"/>
              <p:cNvGrpSpPr/>
              <p:nvPr/>
            </p:nvGrpSpPr>
            <p:grpSpPr>
              <a:xfrm>
                <a:off x="8543027" y="4857164"/>
                <a:ext cx="892731" cy="289995"/>
                <a:chOff x="4342249" y="6190533"/>
                <a:chExt cx="1106086" cy="359299"/>
              </a:xfrm>
            </p:grpSpPr>
            <p:sp>
              <p:nvSpPr>
                <p:cNvPr id="404" name="Rectángulo 403"/>
                <p:cNvSpPr/>
                <p:nvPr/>
              </p:nvSpPr>
              <p:spPr>
                <a:xfrm>
                  <a:off x="4400748" y="6504113"/>
                  <a:ext cx="1022467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5" name="Rectángulo 404"/>
                <p:cNvSpPr/>
                <p:nvPr/>
              </p:nvSpPr>
              <p:spPr>
                <a:xfrm>
                  <a:off x="4342249" y="6190533"/>
                  <a:ext cx="1106086" cy="3431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LIDER</a:t>
                  </a:r>
                  <a:endParaRPr lang="es-MX" sz="1200" dirty="0">
                    <a:solidFill>
                      <a:srgbClr val="44BBC8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>
                <a:off x="8492754" y="5211162"/>
                <a:ext cx="985179" cy="358331"/>
                <a:chOff x="7567114" y="4895668"/>
                <a:chExt cx="985179" cy="358331"/>
              </a:xfrm>
            </p:grpSpPr>
            <p:sp>
              <p:nvSpPr>
                <p:cNvPr id="402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67114" y="4895668"/>
                  <a:ext cx="888168" cy="3583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2800" b="1" dirty="0" smtClean="0">
                      <a:solidFill>
                        <a:srgbClr val="24727A"/>
                      </a:solidFill>
                      <a:latin typeface="Bahnschrift" panose="020B0502040204020203" pitchFamily="34" charset="0"/>
                    </a:rPr>
                    <a:t>58%</a:t>
                  </a:r>
                </a:p>
              </p:txBody>
            </p:sp>
            <p:sp>
              <p:nvSpPr>
                <p:cNvPr id="403" name="Forma en L 402"/>
                <p:cNvSpPr/>
                <p:nvPr/>
              </p:nvSpPr>
              <p:spPr>
                <a:xfrm rot="8100000">
                  <a:off x="8413337" y="5013055"/>
                  <a:ext cx="138956" cy="138956"/>
                </a:xfrm>
                <a:prstGeom prst="corner">
                  <a:avLst>
                    <a:gd name="adj1" fmla="val 25000"/>
                    <a:gd name="adj2" fmla="val 25000"/>
                  </a:avLst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406" name="Grupo 405"/>
            <p:cNvGrpSpPr/>
            <p:nvPr/>
          </p:nvGrpSpPr>
          <p:grpSpPr>
            <a:xfrm>
              <a:off x="7973300" y="5708381"/>
              <a:ext cx="1209641" cy="694283"/>
              <a:chOff x="9921182" y="4850983"/>
              <a:chExt cx="1209641" cy="694283"/>
            </a:xfrm>
          </p:grpSpPr>
          <p:grpSp>
            <p:nvGrpSpPr>
              <p:cNvPr id="407" name="Grupo 406"/>
              <p:cNvGrpSpPr/>
              <p:nvPr/>
            </p:nvGrpSpPr>
            <p:grpSpPr>
              <a:xfrm>
                <a:off x="9921182" y="4850983"/>
                <a:ext cx="1209641" cy="276999"/>
                <a:chOff x="4137239" y="6212115"/>
                <a:chExt cx="1498732" cy="343198"/>
              </a:xfrm>
            </p:grpSpPr>
            <p:sp>
              <p:nvSpPr>
                <p:cNvPr id="411" name="Rectángulo 410"/>
                <p:cNvSpPr/>
                <p:nvPr/>
              </p:nvSpPr>
              <p:spPr>
                <a:xfrm>
                  <a:off x="4400748" y="6504113"/>
                  <a:ext cx="1022467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2" name="Rectángulo 411"/>
                <p:cNvSpPr/>
                <p:nvPr/>
              </p:nvSpPr>
              <p:spPr>
                <a:xfrm>
                  <a:off x="4137239" y="6212115"/>
                  <a:ext cx="1498732" cy="3431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UNIMARC</a:t>
                  </a:r>
                  <a:endParaRPr lang="es-MX" sz="1200" dirty="0">
                    <a:solidFill>
                      <a:srgbClr val="44BBC8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408" name="Grupo 407"/>
              <p:cNvGrpSpPr/>
              <p:nvPr/>
            </p:nvGrpSpPr>
            <p:grpSpPr>
              <a:xfrm>
                <a:off x="9988410" y="5219879"/>
                <a:ext cx="980011" cy="325387"/>
                <a:chOff x="7859632" y="4577250"/>
                <a:chExt cx="980011" cy="325387"/>
              </a:xfrm>
            </p:grpSpPr>
            <p:sp>
              <p:nvSpPr>
                <p:cNvPr id="409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59632" y="4577250"/>
                  <a:ext cx="897496" cy="32538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2800" b="1" dirty="0" smtClean="0">
                      <a:solidFill>
                        <a:srgbClr val="24727A"/>
                      </a:solidFill>
                      <a:latin typeface="Bahnschrift" panose="020B0502040204020203" pitchFamily="34" charset="0"/>
                    </a:rPr>
                    <a:t>48</a:t>
                  </a:r>
                  <a:r>
                    <a:rPr lang="es-MX" sz="1600" b="1" dirty="0" smtClean="0">
                      <a:solidFill>
                        <a:srgbClr val="24727A"/>
                      </a:solidFill>
                      <a:latin typeface="Bahnschrift" panose="020B0502040204020203" pitchFamily="34" charset="0"/>
                    </a:rPr>
                    <a:t>%</a:t>
                  </a:r>
                </a:p>
              </p:txBody>
            </p:sp>
            <p:sp>
              <p:nvSpPr>
                <p:cNvPr id="410" name="Forma en L 409"/>
                <p:cNvSpPr/>
                <p:nvPr/>
              </p:nvSpPr>
              <p:spPr>
                <a:xfrm rot="8100000">
                  <a:off x="8700687" y="4692873"/>
                  <a:ext cx="138956" cy="138956"/>
                </a:xfrm>
                <a:prstGeom prst="corner">
                  <a:avLst>
                    <a:gd name="adj1" fmla="val 25000"/>
                    <a:gd name="adj2" fmla="val 25000"/>
                  </a:avLst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413" name="Grupo 412"/>
            <p:cNvGrpSpPr/>
            <p:nvPr/>
          </p:nvGrpSpPr>
          <p:grpSpPr>
            <a:xfrm>
              <a:off x="10225069" y="5707530"/>
              <a:ext cx="1209641" cy="694283"/>
              <a:chOff x="9921182" y="4850983"/>
              <a:chExt cx="1209641" cy="694283"/>
            </a:xfrm>
          </p:grpSpPr>
          <p:grpSp>
            <p:nvGrpSpPr>
              <p:cNvPr id="414" name="Grupo 413"/>
              <p:cNvGrpSpPr/>
              <p:nvPr/>
            </p:nvGrpSpPr>
            <p:grpSpPr>
              <a:xfrm>
                <a:off x="9921182" y="4850983"/>
                <a:ext cx="1209641" cy="276999"/>
                <a:chOff x="4137239" y="6212115"/>
                <a:chExt cx="1498732" cy="343198"/>
              </a:xfrm>
            </p:grpSpPr>
            <p:sp>
              <p:nvSpPr>
                <p:cNvPr id="418" name="Rectángulo 417"/>
                <p:cNvSpPr/>
                <p:nvPr/>
              </p:nvSpPr>
              <p:spPr>
                <a:xfrm>
                  <a:off x="4400748" y="6504113"/>
                  <a:ext cx="1022467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9" name="Rectángulo 418"/>
                <p:cNvSpPr/>
                <p:nvPr/>
              </p:nvSpPr>
              <p:spPr>
                <a:xfrm>
                  <a:off x="4137239" y="6212115"/>
                  <a:ext cx="1498732" cy="3431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TOTTUS</a:t>
                  </a:r>
                  <a:endParaRPr lang="es-MX" sz="1200" dirty="0">
                    <a:solidFill>
                      <a:srgbClr val="44BBC8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415" name="Grupo 414"/>
              <p:cNvGrpSpPr/>
              <p:nvPr/>
            </p:nvGrpSpPr>
            <p:grpSpPr>
              <a:xfrm>
                <a:off x="9988410" y="5219879"/>
                <a:ext cx="980011" cy="325387"/>
                <a:chOff x="7859632" y="4577250"/>
                <a:chExt cx="980011" cy="325387"/>
              </a:xfrm>
            </p:grpSpPr>
            <p:sp>
              <p:nvSpPr>
                <p:cNvPr id="416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59632" y="4577250"/>
                  <a:ext cx="897496" cy="32538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2800" b="1" dirty="0" smtClean="0">
                      <a:solidFill>
                        <a:srgbClr val="24727A"/>
                      </a:solidFill>
                      <a:latin typeface="Bahnschrift" panose="020B0502040204020203" pitchFamily="34" charset="0"/>
                    </a:rPr>
                    <a:t>28</a:t>
                  </a:r>
                  <a:r>
                    <a:rPr lang="es-MX" sz="1600" b="1" dirty="0" smtClean="0">
                      <a:solidFill>
                        <a:srgbClr val="24727A"/>
                      </a:solidFill>
                      <a:latin typeface="Bahnschrift" panose="020B0502040204020203" pitchFamily="34" charset="0"/>
                    </a:rPr>
                    <a:t>%</a:t>
                  </a:r>
                </a:p>
              </p:txBody>
            </p:sp>
            <p:sp>
              <p:nvSpPr>
                <p:cNvPr id="417" name="Forma en L 416"/>
                <p:cNvSpPr/>
                <p:nvPr/>
              </p:nvSpPr>
              <p:spPr>
                <a:xfrm rot="8100000">
                  <a:off x="8700687" y="4692873"/>
                  <a:ext cx="138956" cy="138956"/>
                </a:xfrm>
                <a:prstGeom prst="corner">
                  <a:avLst>
                    <a:gd name="adj1" fmla="val 25000"/>
                    <a:gd name="adj2" fmla="val 25000"/>
                  </a:avLst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sp>
          <p:nvSpPr>
            <p:cNvPr id="420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6302542" y="4886136"/>
              <a:ext cx="1428280" cy="3237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10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ALTA PERFORMANCE</a:t>
              </a:r>
              <a:endParaRPr lang="es-ES" sz="1000" dirty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21" name="Rectángulo 420"/>
            <p:cNvSpPr/>
            <p:nvPr/>
          </p:nvSpPr>
          <p:spPr>
            <a:xfrm>
              <a:off x="7764834" y="4326419"/>
              <a:ext cx="45719" cy="17155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2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6263904" y="6143014"/>
              <a:ext cx="1457722" cy="247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1000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BAJA PERFORMANCE</a:t>
              </a:r>
              <a:endParaRPr lang="es-ES" sz="1000" dirty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423" name="Imagen 422"/>
            <p:cNvPicPr>
              <a:picLocks noChangeAspect="1"/>
            </p:cNvPicPr>
            <p:nvPr/>
          </p:nvPicPr>
          <p:blipFill rotWithShape="1">
            <a:blip r:embed="rId8"/>
            <a:srcRect l="21507" t="7449" r="21252" b="8252"/>
            <a:stretch/>
          </p:blipFill>
          <p:spPr>
            <a:xfrm>
              <a:off x="8900346" y="3917520"/>
              <a:ext cx="1675672" cy="1644393"/>
            </a:xfrm>
            <a:prstGeom prst="rect">
              <a:avLst/>
            </a:prstGeom>
          </p:spPr>
        </p:pic>
        <p:sp>
          <p:nvSpPr>
            <p:cNvPr id="424" name="Flecha derecha 423"/>
            <p:cNvSpPr/>
            <p:nvPr/>
          </p:nvSpPr>
          <p:spPr>
            <a:xfrm>
              <a:off x="11862639" y="5182172"/>
              <a:ext cx="578094" cy="348145"/>
            </a:xfrm>
            <a:prstGeom prst="rightArrow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286" name="Imagen 2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04097" y="-98129"/>
            <a:ext cx="5458430" cy="16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44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ortar rectángulo de esquina sencilla 4">
            <a:extLst>
              <a:ext uri="{FF2B5EF4-FFF2-40B4-BE49-F238E27FC236}">
                <a16:creationId xmlns="" xmlns:a16="http://schemas.microsoft.com/office/drawing/2014/main" id="{65B426C5-1D97-4C05-9ACC-3A2873449743}"/>
              </a:ext>
            </a:extLst>
          </p:cNvPr>
          <p:cNvSpPr/>
          <p:nvPr/>
        </p:nvSpPr>
        <p:spPr>
          <a:xfrm>
            <a:off x="343299" y="3862747"/>
            <a:ext cx="5348646" cy="2638737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02578" y="4124836"/>
            <a:ext cx="5161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KAM</a:t>
            </a:r>
            <a:endParaRPr lang="es-MX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15154" y="545514"/>
            <a:ext cx="10872217" cy="316059"/>
          </a:xfrm>
          <a:prstGeom prst="rect">
            <a:avLst/>
          </a:prstGeom>
          <a:solidFill>
            <a:srgbClr val="247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Grupo 4"/>
          <p:cNvGrpSpPr/>
          <p:nvPr/>
        </p:nvGrpSpPr>
        <p:grpSpPr>
          <a:xfrm>
            <a:off x="2597469" y="1003841"/>
            <a:ext cx="2219127" cy="2223262"/>
            <a:chOff x="1062603" y="1556611"/>
            <a:chExt cx="2219127" cy="2223262"/>
          </a:xfrm>
        </p:grpSpPr>
        <p:grpSp>
          <p:nvGrpSpPr>
            <p:cNvPr id="2" name="Grupo 1"/>
            <p:cNvGrpSpPr/>
            <p:nvPr/>
          </p:nvGrpSpPr>
          <p:grpSpPr>
            <a:xfrm>
              <a:off x="1062603" y="1556611"/>
              <a:ext cx="2219127" cy="2223262"/>
              <a:chOff x="1074750" y="1308927"/>
              <a:chExt cx="2219127" cy="2223262"/>
            </a:xfrm>
          </p:grpSpPr>
          <p:sp>
            <p:nvSpPr>
              <p:cNvPr id="77" name="Recortar rectángulo de esquina sencilla 4">
                <a:extLst>
                  <a:ext uri="{FF2B5EF4-FFF2-40B4-BE49-F238E27FC236}">
                    <a16:creationId xmlns="" xmlns:a16="http://schemas.microsoft.com/office/drawing/2014/main" id="{65B426C5-1D97-4C05-9ACC-3A2873449743}"/>
                  </a:ext>
                </a:extLst>
              </p:cNvPr>
              <p:cNvSpPr/>
              <p:nvPr/>
            </p:nvSpPr>
            <p:spPr>
              <a:xfrm>
                <a:off x="1086592" y="1308927"/>
                <a:ext cx="2207285" cy="2223262"/>
              </a:xfrm>
              <a:prstGeom prst="snip1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B2B2BF"/>
                </a:solidFill>
              </a:ln>
              <a:effectLst>
                <a:outerShdw blurRad="152400" dir="16200000" sx="99000" sy="99000" rotWithShape="0">
                  <a:prstClr val="black">
                    <a:alpha val="12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1660" y="1842113"/>
                <a:ext cx="1078716" cy="5185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3600" b="1" dirty="0" smtClean="0">
                    <a:solidFill>
                      <a:srgbClr val="24727A"/>
                    </a:solidFill>
                    <a:latin typeface="Bahnschrift" panose="020B0502040204020203" pitchFamily="34" charset="0"/>
                  </a:rPr>
                  <a:t>98%</a:t>
                </a:r>
                <a:endParaRPr lang="es-ES" sz="3600" dirty="0">
                  <a:solidFill>
                    <a:srgbClr val="24727A"/>
                  </a:solidFill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1658288" y="1315863"/>
                <a:ext cx="1106085" cy="507025"/>
                <a:chOff x="1741705" y="1957184"/>
                <a:chExt cx="1106085" cy="507025"/>
              </a:xfrm>
            </p:grpSpPr>
            <p:sp>
              <p:nvSpPr>
                <p:cNvPr id="94" name="Rectángulo 93"/>
                <p:cNvSpPr/>
                <p:nvPr/>
              </p:nvSpPr>
              <p:spPr>
                <a:xfrm>
                  <a:off x="1782995" y="2418490"/>
                  <a:ext cx="1022467" cy="45719"/>
                </a:xfrm>
                <a:prstGeom prst="rect">
                  <a:avLst/>
                </a:prstGeom>
                <a:solidFill>
                  <a:srgbClr val="8F8F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1741705" y="1957184"/>
                  <a:ext cx="110608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200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SETUP</a:t>
                  </a:r>
                  <a:endParaRPr lang="es-MX" sz="1200" dirty="0">
                    <a:solidFill>
                      <a:srgbClr val="0070C0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2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269" y="1557858"/>
                <a:ext cx="727060" cy="1709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9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TOTAL</a:t>
                </a:r>
              </a:p>
            </p:txBody>
          </p:sp>
          <p:sp>
            <p:nvSpPr>
              <p:cNvPr id="3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219" y="2514215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-1%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5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6771" y="2515561"/>
                <a:ext cx="646547" cy="205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1,8%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687" y="2530677"/>
                <a:ext cx="616190" cy="194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600" b="1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2,2%</a:t>
                </a:r>
                <a:endParaRPr lang="es-ES" sz="1600" dirty="0">
                  <a:solidFill>
                    <a:srgbClr val="ED7D3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750" y="2771625"/>
                <a:ext cx="700481" cy="1426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SEM ANTERIOR</a:t>
                </a:r>
              </a:p>
            </p:txBody>
          </p:sp>
          <p:sp>
            <p:nvSpPr>
              <p:cNvPr id="3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9634" y="2738192"/>
                <a:ext cx="743331" cy="2092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AÑO ANTERIOR</a:t>
                </a:r>
              </a:p>
            </p:txBody>
          </p:sp>
          <p:sp>
            <p:nvSpPr>
              <p:cNvPr id="3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1410" y="2724560"/>
                <a:ext cx="639841" cy="2288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6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V/S  YTD ANTERIOR</a:t>
                </a:r>
              </a:p>
            </p:txBody>
          </p:sp>
        </p:grpSp>
        <p:sp>
          <p:nvSpPr>
            <p:cNvPr id="4" name="Rectángulo 3"/>
            <p:cNvSpPr/>
            <p:nvPr/>
          </p:nvSpPr>
          <p:spPr>
            <a:xfrm>
              <a:off x="1073688" y="2625989"/>
              <a:ext cx="2202014" cy="66924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51" name="Imagen 15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18129"/>
          <a:stretch/>
        </p:blipFill>
        <p:spPr>
          <a:xfrm>
            <a:off x="2880807" y="2772402"/>
            <a:ext cx="1734339" cy="427770"/>
          </a:xfrm>
          <a:prstGeom prst="rect">
            <a:avLst/>
          </a:prstGeom>
        </p:spPr>
      </p:pic>
      <p:sp>
        <p:nvSpPr>
          <p:cNvPr id="45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1101249" y="4598968"/>
            <a:ext cx="590773" cy="123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9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PEDRO</a:t>
            </a:r>
          </a:p>
        </p:txBody>
      </p:sp>
      <p:sp>
        <p:nvSpPr>
          <p:cNvPr id="46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1874702" y="4560142"/>
            <a:ext cx="571838" cy="18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58%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514257" y="4439700"/>
            <a:ext cx="442779" cy="442779"/>
            <a:chOff x="9282463" y="1687181"/>
            <a:chExt cx="581040" cy="581040"/>
          </a:xfrm>
        </p:grpSpPr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11509" t="5453" r="11027" b="15937"/>
            <a:stretch/>
          </p:blipFill>
          <p:spPr>
            <a:xfrm>
              <a:off x="9376376" y="1744103"/>
              <a:ext cx="396634" cy="470259"/>
            </a:xfrm>
            <a:prstGeom prst="rect">
              <a:avLst/>
            </a:prstGeom>
          </p:spPr>
        </p:pic>
        <p:sp>
          <p:nvSpPr>
            <p:cNvPr id="49" name="Forma libre 48"/>
            <p:cNvSpPr/>
            <p:nvPr/>
          </p:nvSpPr>
          <p:spPr>
            <a:xfrm>
              <a:off x="9282463" y="1687181"/>
              <a:ext cx="581040" cy="581040"/>
            </a:xfrm>
            <a:custGeom>
              <a:avLst/>
              <a:gdLst>
                <a:gd name="connsiteX0" fmla="*/ 518751 w 1037502"/>
                <a:gd name="connsiteY0" fmla="*/ 70625 h 1037502"/>
                <a:gd name="connsiteX1" fmla="*/ 70625 w 1037502"/>
                <a:gd name="connsiteY1" fmla="*/ 518751 h 1037502"/>
                <a:gd name="connsiteX2" fmla="*/ 518751 w 1037502"/>
                <a:gd name="connsiteY2" fmla="*/ 966877 h 1037502"/>
                <a:gd name="connsiteX3" fmla="*/ 966877 w 1037502"/>
                <a:gd name="connsiteY3" fmla="*/ 518751 h 1037502"/>
                <a:gd name="connsiteX4" fmla="*/ 518751 w 1037502"/>
                <a:gd name="connsiteY4" fmla="*/ 70625 h 1037502"/>
                <a:gd name="connsiteX5" fmla="*/ 518751 w 1037502"/>
                <a:gd name="connsiteY5" fmla="*/ 0 h 1037502"/>
                <a:gd name="connsiteX6" fmla="*/ 1037502 w 1037502"/>
                <a:gd name="connsiteY6" fmla="*/ 518751 h 1037502"/>
                <a:gd name="connsiteX7" fmla="*/ 518751 w 1037502"/>
                <a:gd name="connsiteY7" fmla="*/ 1037502 h 1037502"/>
                <a:gd name="connsiteX8" fmla="*/ 0 w 1037502"/>
                <a:gd name="connsiteY8" fmla="*/ 518751 h 1037502"/>
                <a:gd name="connsiteX9" fmla="*/ 518751 w 1037502"/>
                <a:gd name="connsiteY9" fmla="*/ 0 h 10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7502" h="1037502">
                  <a:moveTo>
                    <a:pt x="518751" y="70625"/>
                  </a:moveTo>
                  <a:cubicBezTo>
                    <a:pt x="271258" y="70625"/>
                    <a:pt x="70625" y="271258"/>
                    <a:pt x="70625" y="518751"/>
                  </a:cubicBezTo>
                  <a:cubicBezTo>
                    <a:pt x="70625" y="766244"/>
                    <a:pt x="271258" y="966877"/>
                    <a:pt x="518751" y="966877"/>
                  </a:cubicBezTo>
                  <a:cubicBezTo>
                    <a:pt x="766244" y="966877"/>
                    <a:pt x="966877" y="766244"/>
                    <a:pt x="966877" y="518751"/>
                  </a:cubicBezTo>
                  <a:cubicBezTo>
                    <a:pt x="966877" y="271258"/>
                    <a:pt x="766244" y="70625"/>
                    <a:pt x="518751" y="70625"/>
                  </a:cubicBezTo>
                  <a:close/>
                  <a:moveTo>
                    <a:pt x="518751" y="0"/>
                  </a:moveTo>
                  <a:cubicBezTo>
                    <a:pt x="805249" y="0"/>
                    <a:pt x="1037502" y="232253"/>
                    <a:pt x="1037502" y="518751"/>
                  </a:cubicBezTo>
                  <a:cubicBezTo>
                    <a:pt x="1037502" y="805249"/>
                    <a:pt x="805249" y="1037502"/>
                    <a:pt x="518751" y="1037502"/>
                  </a:cubicBezTo>
                  <a:cubicBezTo>
                    <a:pt x="232253" y="1037502"/>
                    <a:pt x="0" y="805249"/>
                    <a:pt x="0" y="518751"/>
                  </a:cubicBezTo>
                  <a:cubicBezTo>
                    <a:pt x="0" y="232253"/>
                    <a:pt x="232253" y="0"/>
                    <a:pt x="518751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L"/>
            </a:p>
          </p:txBody>
        </p:sp>
      </p:grpSp>
      <p:sp>
        <p:nvSpPr>
          <p:cNvPr id="166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3231544" y="4560142"/>
            <a:ext cx="571838" cy="18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>
                <a:solidFill>
                  <a:srgbClr val="8497B0"/>
                </a:solidFill>
                <a:latin typeface="Bahnschrift" panose="020B0502040204020203" pitchFamily="34" charset="0"/>
              </a:rPr>
              <a:t>2</a:t>
            </a:r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8%</a:t>
            </a:r>
          </a:p>
        </p:txBody>
      </p:sp>
      <p:sp>
        <p:nvSpPr>
          <p:cNvPr id="168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4772384" y="4560142"/>
            <a:ext cx="571838" cy="18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15%</a:t>
            </a:r>
          </a:p>
        </p:txBody>
      </p:sp>
      <p:grpSp>
        <p:nvGrpSpPr>
          <p:cNvPr id="185" name="Grupo 184"/>
          <p:cNvGrpSpPr/>
          <p:nvPr/>
        </p:nvGrpSpPr>
        <p:grpSpPr>
          <a:xfrm>
            <a:off x="516690" y="4963074"/>
            <a:ext cx="4810633" cy="442779"/>
            <a:chOff x="514257" y="4862200"/>
            <a:chExt cx="4810633" cy="442779"/>
          </a:xfrm>
        </p:grpSpPr>
        <p:sp>
          <p:nvSpPr>
            <p:cNvPr id="18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MATIAS</a:t>
              </a:r>
            </a:p>
          </p:txBody>
        </p:sp>
        <p:sp>
          <p:nvSpPr>
            <p:cNvPr id="18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876941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40%</a:t>
              </a:r>
            </a:p>
          </p:txBody>
        </p:sp>
        <p:grpSp>
          <p:nvGrpSpPr>
            <p:cNvPr id="188" name="Grupo 187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192" name="Imagen 191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193" name="Forma libre 192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189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268593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19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10%</a:t>
              </a:r>
            </a:p>
          </p:txBody>
        </p:sp>
      </p:grpSp>
      <p:grpSp>
        <p:nvGrpSpPr>
          <p:cNvPr id="194" name="Grupo 193"/>
          <p:cNvGrpSpPr/>
          <p:nvPr/>
        </p:nvGrpSpPr>
        <p:grpSpPr>
          <a:xfrm>
            <a:off x="512005" y="5478221"/>
            <a:ext cx="4810633" cy="442779"/>
            <a:chOff x="514257" y="4862200"/>
            <a:chExt cx="4810633" cy="442779"/>
          </a:xfrm>
        </p:grpSpPr>
        <p:sp>
          <p:nvSpPr>
            <p:cNvPr id="19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DIEGO</a:t>
              </a:r>
            </a:p>
          </p:txBody>
        </p:sp>
        <p:sp>
          <p:nvSpPr>
            <p:cNvPr id="196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35%</a:t>
              </a:r>
            </a:p>
          </p:txBody>
        </p:sp>
        <p:grpSp>
          <p:nvGrpSpPr>
            <p:cNvPr id="197" name="Grupo 196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201" name="Imagen 200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202" name="Forma libre 201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198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311724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5%</a:t>
              </a:r>
            </a:p>
          </p:txBody>
        </p:sp>
        <p:sp>
          <p:nvSpPr>
            <p:cNvPr id="200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10%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879477" y="993915"/>
            <a:ext cx="2219127" cy="2216326"/>
            <a:chOff x="3216035" y="995370"/>
            <a:chExt cx="2219127" cy="2216326"/>
          </a:xfrm>
        </p:grpSpPr>
        <p:grpSp>
          <p:nvGrpSpPr>
            <p:cNvPr id="106" name="Grupo 105"/>
            <p:cNvGrpSpPr/>
            <p:nvPr/>
          </p:nvGrpSpPr>
          <p:grpSpPr>
            <a:xfrm>
              <a:off x="3216035" y="995370"/>
              <a:ext cx="2219127" cy="2216326"/>
              <a:chOff x="1062603" y="1556611"/>
              <a:chExt cx="2219127" cy="2216326"/>
            </a:xfrm>
          </p:grpSpPr>
          <p:grpSp>
            <p:nvGrpSpPr>
              <p:cNvPr id="107" name="Grupo 106"/>
              <p:cNvGrpSpPr/>
              <p:nvPr/>
            </p:nvGrpSpPr>
            <p:grpSpPr>
              <a:xfrm>
                <a:off x="1062603" y="1556611"/>
                <a:ext cx="2219127" cy="2216326"/>
                <a:chOff x="1074750" y="1308927"/>
                <a:chExt cx="2219127" cy="2216326"/>
              </a:xfrm>
            </p:grpSpPr>
            <p:sp>
              <p:nvSpPr>
                <p:cNvPr id="109" name="Recortar rectángulo de esquina sencilla 4">
                  <a:extLst>
                    <a:ext uri="{FF2B5EF4-FFF2-40B4-BE49-F238E27FC236}">
                      <a16:creationId xmlns="" xmlns:a16="http://schemas.microsoft.com/office/drawing/2014/main" id="{65B426C5-1D97-4C05-9ACC-3A2873449743}"/>
                    </a:ext>
                  </a:extLst>
                </p:cNvPr>
                <p:cNvSpPr/>
                <p:nvPr/>
              </p:nvSpPr>
              <p:spPr>
                <a:xfrm>
                  <a:off x="1086592" y="1308927"/>
                  <a:ext cx="2207285" cy="2216326"/>
                </a:xfrm>
                <a:prstGeom prst="snip1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rgbClr val="B2B2BF"/>
                  </a:solidFill>
                </a:ln>
                <a:effectLst>
                  <a:outerShdw blurRad="152400" dir="16200000" sx="99000" sy="99000" rotWithShape="0">
                    <a:prstClr val="black">
                      <a:alpha val="12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10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00473" y="1842113"/>
                  <a:ext cx="1078716" cy="5185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3600" b="1" dirty="0" smtClean="0">
                      <a:solidFill>
                        <a:srgbClr val="24727A"/>
                      </a:solidFill>
                      <a:latin typeface="Bahnschrift" panose="020B0502040204020203" pitchFamily="34" charset="0"/>
                    </a:rPr>
                    <a:t>98%</a:t>
                  </a:r>
                  <a:endParaRPr lang="es-ES" sz="3600" dirty="0">
                    <a:solidFill>
                      <a:srgbClr val="24727A"/>
                    </a:solidFill>
                    <a:latin typeface="Bahnschrift" panose="020B0502040204020203" pitchFamily="34" charset="0"/>
                  </a:endParaRPr>
                </a:p>
              </p:txBody>
            </p:sp>
            <p:grpSp>
              <p:nvGrpSpPr>
                <p:cNvPr id="111" name="Grupo 110"/>
                <p:cNvGrpSpPr/>
                <p:nvPr/>
              </p:nvGrpSpPr>
              <p:grpSpPr>
                <a:xfrm>
                  <a:off x="1563394" y="1315863"/>
                  <a:ext cx="1493282" cy="507025"/>
                  <a:chOff x="1646811" y="1957184"/>
                  <a:chExt cx="1493282" cy="507025"/>
                </a:xfrm>
              </p:grpSpPr>
              <p:sp>
                <p:nvSpPr>
                  <p:cNvPr id="119" name="Rectángulo 118"/>
                  <p:cNvSpPr/>
                  <p:nvPr/>
                </p:nvSpPr>
                <p:spPr>
                  <a:xfrm>
                    <a:off x="1784831" y="2418490"/>
                    <a:ext cx="1022467" cy="45719"/>
                  </a:xfrm>
                  <a:prstGeom prst="rect">
                    <a:avLst/>
                  </a:prstGeom>
                  <a:solidFill>
                    <a:srgbClr val="F151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20" name="Rectángulo 119"/>
                  <p:cNvSpPr/>
                  <p:nvPr/>
                </p:nvSpPr>
                <p:spPr>
                  <a:xfrm>
                    <a:off x="1646811" y="1957184"/>
                    <a:ext cx="1493282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200" dirty="0" smtClean="0">
                        <a:solidFill>
                          <a:srgbClr val="8497B0"/>
                        </a:solidFill>
                        <a:latin typeface="Bahnschrift" panose="020B0502040204020203" pitchFamily="34" charset="0"/>
                      </a:rPr>
                      <a:t>IMPLEMENTACIÓN</a:t>
                    </a:r>
                    <a:endParaRPr lang="es-MX" sz="1200" dirty="0">
                      <a:solidFill>
                        <a:srgbClr val="0070C0"/>
                      </a:solidFill>
                      <a:latin typeface="Bahnschrift" panose="020B0502040204020203" pitchFamily="34" charset="0"/>
                    </a:endParaRPr>
                  </a:p>
                </p:txBody>
              </p:sp>
            </p:grpSp>
            <p:sp>
              <p:nvSpPr>
                <p:cNvPr id="112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87640" y="1545112"/>
                  <a:ext cx="936689" cy="1836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900" b="1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TOTAL</a:t>
                  </a:r>
                </a:p>
              </p:txBody>
            </p:sp>
            <p:sp>
              <p:nvSpPr>
                <p:cNvPr id="113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219" y="2514215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-1%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14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6771" y="2515561"/>
                  <a:ext cx="646547" cy="2054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1,8%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15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77687" y="2530677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2,2%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16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74750" y="2771625"/>
                  <a:ext cx="700481" cy="1426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SEM ANTERIOR</a:t>
                  </a:r>
                </a:p>
              </p:txBody>
            </p:sp>
            <p:sp>
              <p:nvSpPr>
                <p:cNvPr id="117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09634" y="2738192"/>
                  <a:ext cx="743331" cy="20927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AÑO ANTERIOR</a:t>
                  </a:r>
                </a:p>
              </p:txBody>
            </p:sp>
            <p:sp>
              <p:nvSpPr>
                <p:cNvPr id="118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40741" y="2715229"/>
                  <a:ext cx="639841" cy="2288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 YTD ANTERIOR</a:t>
                  </a:r>
                </a:p>
              </p:txBody>
            </p:sp>
          </p:grpSp>
          <p:sp>
            <p:nvSpPr>
              <p:cNvPr id="108" name="Rectángulo 107"/>
              <p:cNvSpPr/>
              <p:nvPr/>
            </p:nvSpPr>
            <p:spPr>
              <a:xfrm>
                <a:off x="1074445" y="2625989"/>
                <a:ext cx="2207285" cy="66924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203" name="Imagen 202"/>
            <p:cNvPicPr>
              <a:picLocks noChangeAspect="1"/>
            </p:cNvPicPr>
            <p:nvPr/>
          </p:nvPicPr>
          <p:blipFill rotWithShape="1">
            <a:blip r:embed="rId2"/>
            <a:srcRect b="18129"/>
            <a:stretch/>
          </p:blipFill>
          <p:spPr>
            <a:xfrm>
              <a:off x="3451202" y="2743576"/>
              <a:ext cx="1734339" cy="427770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7124579" y="1003841"/>
            <a:ext cx="2219127" cy="2206983"/>
            <a:chOff x="6026075" y="1002306"/>
            <a:chExt cx="2219127" cy="2206983"/>
          </a:xfrm>
        </p:grpSpPr>
        <p:grpSp>
          <p:nvGrpSpPr>
            <p:cNvPr id="121" name="Grupo 120"/>
            <p:cNvGrpSpPr/>
            <p:nvPr/>
          </p:nvGrpSpPr>
          <p:grpSpPr>
            <a:xfrm>
              <a:off x="6026075" y="1002306"/>
              <a:ext cx="2219127" cy="2206983"/>
              <a:chOff x="1062603" y="1556611"/>
              <a:chExt cx="2219127" cy="2206983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1062603" y="1556611"/>
                <a:ext cx="2219127" cy="2206983"/>
                <a:chOff x="1074750" y="1308927"/>
                <a:chExt cx="2219127" cy="2206983"/>
              </a:xfrm>
            </p:grpSpPr>
            <p:sp>
              <p:nvSpPr>
                <p:cNvPr id="124" name="Recortar rectángulo de esquina sencilla 4">
                  <a:extLst>
                    <a:ext uri="{FF2B5EF4-FFF2-40B4-BE49-F238E27FC236}">
                      <a16:creationId xmlns="" xmlns:a16="http://schemas.microsoft.com/office/drawing/2014/main" id="{65B426C5-1D97-4C05-9ACC-3A2873449743}"/>
                    </a:ext>
                  </a:extLst>
                </p:cNvPr>
                <p:cNvSpPr/>
                <p:nvPr/>
              </p:nvSpPr>
              <p:spPr>
                <a:xfrm>
                  <a:off x="1086592" y="1308927"/>
                  <a:ext cx="2207285" cy="2206983"/>
                </a:xfrm>
                <a:prstGeom prst="snip1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rgbClr val="B2B2BF"/>
                  </a:solidFill>
                </a:ln>
                <a:effectLst>
                  <a:outerShdw blurRad="152400" dir="16200000" sx="99000" sy="99000" rotWithShape="0">
                    <a:prstClr val="black">
                      <a:alpha val="12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25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24432" y="1842113"/>
                  <a:ext cx="1078716" cy="5185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3600" b="1" dirty="0" smtClean="0">
                      <a:solidFill>
                        <a:srgbClr val="24727A"/>
                      </a:solidFill>
                      <a:latin typeface="Bahnschrift" panose="020B0502040204020203" pitchFamily="34" charset="0"/>
                    </a:rPr>
                    <a:t>98%</a:t>
                  </a:r>
                  <a:endParaRPr lang="es-ES" sz="3600" dirty="0">
                    <a:solidFill>
                      <a:srgbClr val="24727A"/>
                    </a:solidFill>
                    <a:latin typeface="Bahnschrift" panose="020B0502040204020203" pitchFamily="34" charset="0"/>
                  </a:endParaRPr>
                </a:p>
              </p:txBody>
            </p:sp>
            <p:grpSp>
              <p:nvGrpSpPr>
                <p:cNvPr id="126" name="Grupo 125"/>
                <p:cNvGrpSpPr/>
                <p:nvPr/>
              </p:nvGrpSpPr>
              <p:grpSpPr>
                <a:xfrm>
                  <a:off x="1576833" y="1315863"/>
                  <a:ext cx="1324970" cy="507025"/>
                  <a:chOff x="1660250" y="1957184"/>
                  <a:chExt cx="1324970" cy="507025"/>
                </a:xfrm>
              </p:grpSpPr>
              <p:sp>
                <p:nvSpPr>
                  <p:cNvPr id="134" name="Rectángulo 133"/>
                  <p:cNvSpPr/>
                  <p:nvPr/>
                </p:nvSpPr>
                <p:spPr>
                  <a:xfrm>
                    <a:off x="1794011" y="2418490"/>
                    <a:ext cx="1022467" cy="45719"/>
                  </a:xfrm>
                  <a:prstGeom prst="rect">
                    <a:avLst/>
                  </a:prstGeom>
                  <a:solidFill>
                    <a:srgbClr val="9CAF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5" name="Rectángulo 134"/>
                  <p:cNvSpPr/>
                  <p:nvPr/>
                </p:nvSpPr>
                <p:spPr>
                  <a:xfrm>
                    <a:off x="1660250" y="1957184"/>
                    <a:ext cx="1324970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200" dirty="0" smtClean="0">
                        <a:solidFill>
                          <a:srgbClr val="8497B0"/>
                        </a:solidFill>
                        <a:latin typeface="Bahnschrift" panose="020B0502040204020203" pitchFamily="34" charset="0"/>
                      </a:rPr>
                      <a:t>PERFORMANCE</a:t>
                    </a:r>
                    <a:endParaRPr lang="es-MX" sz="1200" dirty="0">
                      <a:solidFill>
                        <a:srgbClr val="0070C0"/>
                      </a:solidFill>
                      <a:latin typeface="Bahnschrift" panose="020B0502040204020203" pitchFamily="34" charset="0"/>
                    </a:endParaRPr>
                  </a:p>
                </p:txBody>
              </p:sp>
            </p:grpSp>
            <p:sp>
              <p:nvSpPr>
                <p:cNvPr id="127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87640" y="1545112"/>
                  <a:ext cx="936689" cy="1836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900" b="1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TOTAL</a:t>
                  </a:r>
                </a:p>
              </p:txBody>
            </p:sp>
            <p:sp>
              <p:nvSpPr>
                <p:cNvPr id="128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219" y="2514215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-1%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29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6771" y="2515561"/>
                  <a:ext cx="646547" cy="2054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1,8%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0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77687" y="2530677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2,2%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1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74750" y="2771625"/>
                  <a:ext cx="700481" cy="1426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SEM ANTERIOR</a:t>
                  </a:r>
                </a:p>
              </p:txBody>
            </p:sp>
            <p:sp>
              <p:nvSpPr>
                <p:cNvPr id="132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09634" y="2738192"/>
                  <a:ext cx="743331" cy="20927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AÑO ANTERIOR</a:t>
                  </a:r>
                </a:p>
              </p:txBody>
            </p:sp>
            <p:sp>
              <p:nvSpPr>
                <p:cNvPr id="133" name="Subtítulo 2">
                  <a:extLst>
                    <a:ext uri="{FF2B5EF4-FFF2-40B4-BE49-F238E27FC236}">
                      <a16:creationId xmlns="" xmlns:a16="http://schemas.microsoft.com/office/drawing/2014/main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12748" y="2715229"/>
                  <a:ext cx="639841" cy="2288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V/S  YTD ANTERIOR</a:t>
                  </a:r>
                </a:p>
              </p:txBody>
            </p:sp>
          </p:grpSp>
          <p:sp>
            <p:nvSpPr>
              <p:cNvPr id="123" name="Rectángulo 122"/>
              <p:cNvSpPr/>
              <p:nvPr/>
            </p:nvSpPr>
            <p:spPr>
              <a:xfrm>
                <a:off x="1074445" y="2625989"/>
                <a:ext cx="2201257" cy="66924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208" name="Imagen 207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rcRect b="18129"/>
            <a:stretch/>
          </p:blipFill>
          <p:spPr>
            <a:xfrm rot="10800000">
              <a:off x="6274389" y="2754180"/>
              <a:ext cx="1734339" cy="427770"/>
            </a:xfrm>
            <a:prstGeom prst="rect">
              <a:avLst/>
            </a:prstGeom>
          </p:spPr>
        </p:pic>
      </p:grpSp>
      <p:grpSp>
        <p:nvGrpSpPr>
          <p:cNvPr id="238" name="Grupo 237"/>
          <p:cNvGrpSpPr/>
          <p:nvPr/>
        </p:nvGrpSpPr>
        <p:grpSpPr>
          <a:xfrm>
            <a:off x="1689161" y="4117987"/>
            <a:ext cx="892730" cy="276999"/>
            <a:chOff x="4342249" y="6222905"/>
            <a:chExt cx="1106085" cy="343199"/>
          </a:xfrm>
        </p:grpSpPr>
        <p:sp>
          <p:nvSpPr>
            <p:cNvPr id="248" name="Rectángulo 247"/>
            <p:cNvSpPr/>
            <p:nvPr/>
          </p:nvSpPr>
          <p:spPr>
            <a:xfrm>
              <a:off x="4400748" y="6504112"/>
              <a:ext cx="1022467" cy="56645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9" name="Rectángulo 248"/>
            <p:cNvSpPr/>
            <p:nvPr/>
          </p:nvSpPr>
          <p:spPr>
            <a:xfrm>
              <a:off x="4342249" y="6222905"/>
              <a:ext cx="1106085" cy="343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SETUP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2718231" y="4106040"/>
            <a:ext cx="1729771" cy="276999"/>
            <a:chOff x="3904445" y="6222905"/>
            <a:chExt cx="2143172" cy="343199"/>
          </a:xfrm>
        </p:grpSpPr>
        <p:sp>
          <p:nvSpPr>
            <p:cNvPr id="246" name="Rectángulo 245"/>
            <p:cNvSpPr/>
            <p:nvPr/>
          </p:nvSpPr>
          <p:spPr>
            <a:xfrm>
              <a:off x="4464873" y="6514803"/>
              <a:ext cx="1022467" cy="45719"/>
            </a:xfrm>
            <a:prstGeom prst="rect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7" name="Rectángulo 246"/>
            <p:cNvSpPr/>
            <p:nvPr/>
          </p:nvSpPr>
          <p:spPr>
            <a:xfrm>
              <a:off x="3904445" y="6222905"/>
              <a:ext cx="2143172" cy="343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IMPLEMENTACIÓN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40" name="Grupo 239"/>
          <p:cNvGrpSpPr/>
          <p:nvPr/>
        </p:nvGrpSpPr>
        <p:grpSpPr>
          <a:xfrm>
            <a:off x="4358710" y="4107287"/>
            <a:ext cx="1338236" cy="276999"/>
            <a:chOff x="4084717" y="6222905"/>
            <a:chExt cx="1658063" cy="343199"/>
          </a:xfrm>
        </p:grpSpPr>
        <p:sp>
          <p:nvSpPr>
            <p:cNvPr id="244" name="Rectángulo 243"/>
            <p:cNvSpPr/>
            <p:nvPr/>
          </p:nvSpPr>
          <p:spPr>
            <a:xfrm>
              <a:off x="4400748" y="6514801"/>
              <a:ext cx="1022467" cy="45719"/>
            </a:xfrm>
            <a:prstGeom prst="rect">
              <a:avLst/>
            </a:prstGeom>
            <a:solidFill>
              <a:srgbClr val="9C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5" name="Rectángulo 244"/>
            <p:cNvSpPr/>
            <p:nvPr/>
          </p:nvSpPr>
          <p:spPr>
            <a:xfrm>
              <a:off x="4084717" y="6222905"/>
              <a:ext cx="1658063" cy="343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PERFORMANCE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3166188" y="3922399"/>
            <a:ext cx="5435163" cy="2570654"/>
            <a:chOff x="5980067" y="3243896"/>
            <a:chExt cx="5435163" cy="2570654"/>
          </a:xfrm>
        </p:grpSpPr>
        <p:sp>
          <p:nvSpPr>
            <p:cNvPr id="220" name="Recortar rectángulo de esquina sencilla 4">
              <a:extLst>
                <a:ext uri="{FF2B5EF4-FFF2-40B4-BE49-F238E27FC236}">
                  <a16:creationId xmlns="" xmlns:a16="http://schemas.microsoft.com/office/drawing/2014/main" id="{65B426C5-1D97-4C05-9ACC-3A2873449743}"/>
                </a:ext>
              </a:extLst>
            </p:cNvPr>
            <p:cNvSpPr/>
            <p:nvPr/>
          </p:nvSpPr>
          <p:spPr>
            <a:xfrm>
              <a:off x="6047645" y="3518471"/>
              <a:ext cx="5367585" cy="2296079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5980067" y="3243896"/>
              <a:ext cx="2589336" cy="2480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MX" sz="1600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CADENA</a:t>
              </a:r>
              <a:r>
                <a:rPr lang="es-MX" sz="16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 INDIVIDUAL</a:t>
              </a:r>
              <a:endParaRPr lang="es-ES" sz="1600" dirty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276" name="Grupo 275"/>
            <p:cNvGrpSpPr/>
            <p:nvPr/>
          </p:nvGrpSpPr>
          <p:grpSpPr>
            <a:xfrm>
              <a:off x="6167684" y="4388350"/>
              <a:ext cx="4872079" cy="207977"/>
              <a:chOff x="452811" y="4973933"/>
              <a:chExt cx="4872079" cy="207977"/>
            </a:xfrm>
          </p:grpSpPr>
          <p:sp>
            <p:nvSpPr>
              <p:cNvPr id="27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811" y="4979065"/>
                <a:ext cx="937941" cy="20284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05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LIDER</a:t>
                </a:r>
              </a:p>
            </p:txBody>
          </p:sp>
          <p:sp>
            <p:nvSpPr>
              <p:cNvPr id="27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445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48%</a:t>
                </a:r>
              </a:p>
            </p:txBody>
          </p:sp>
          <p:sp>
            <p:nvSpPr>
              <p:cNvPr id="280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4530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2</a:t>
                </a:r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8%</a:t>
                </a:r>
              </a:p>
            </p:txBody>
          </p:sp>
          <p:sp>
            <p:nvSpPr>
              <p:cNvPr id="281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0777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15%</a:t>
                </a:r>
              </a:p>
            </p:txBody>
          </p:sp>
          <p:sp>
            <p:nvSpPr>
              <p:cNvPr id="28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3052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68%</a:t>
                </a:r>
              </a:p>
            </p:txBody>
          </p:sp>
        </p:grpSp>
        <p:grpSp>
          <p:nvGrpSpPr>
            <p:cNvPr id="295" name="Grupo 294"/>
            <p:cNvGrpSpPr/>
            <p:nvPr/>
          </p:nvGrpSpPr>
          <p:grpSpPr>
            <a:xfrm>
              <a:off x="6167231" y="4863535"/>
              <a:ext cx="4876343" cy="188643"/>
              <a:chOff x="448547" y="4973933"/>
              <a:chExt cx="4876343" cy="188643"/>
            </a:xfrm>
          </p:grpSpPr>
          <p:sp>
            <p:nvSpPr>
              <p:cNvPr id="29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47" y="4991351"/>
                <a:ext cx="757402" cy="1712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0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JUMBO</a:t>
                </a:r>
              </a:p>
            </p:txBody>
          </p:sp>
          <p:sp>
            <p:nvSpPr>
              <p:cNvPr id="297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445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58%</a:t>
                </a:r>
              </a:p>
            </p:txBody>
          </p:sp>
          <p:sp>
            <p:nvSpPr>
              <p:cNvPr id="29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4530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2</a:t>
                </a:r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8%</a:t>
                </a:r>
              </a:p>
            </p:txBody>
          </p:sp>
          <p:sp>
            <p:nvSpPr>
              <p:cNvPr id="299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0777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40%</a:t>
                </a:r>
              </a:p>
            </p:txBody>
          </p:sp>
          <p:sp>
            <p:nvSpPr>
              <p:cNvPr id="300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3052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20%</a:t>
                </a:r>
              </a:p>
            </p:txBody>
          </p:sp>
        </p:grpSp>
        <p:grpSp>
          <p:nvGrpSpPr>
            <p:cNvPr id="301" name="Grupo 300"/>
            <p:cNvGrpSpPr/>
            <p:nvPr/>
          </p:nvGrpSpPr>
          <p:grpSpPr>
            <a:xfrm>
              <a:off x="6156766" y="5303171"/>
              <a:ext cx="4889690" cy="223254"/>
              <a:chOff x="435200" y="4952299"/>
              <a:chExt cx="4889690" cy="223254"/>
            </a:xfrm>
          </p:grpSpPr>
          <p:sp>
            <p:nvSpPr>
              <p:cNvPr id="30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200" y="4952299"/>
                <a:ext cx="1079761" cy="22325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s-MX" sz="10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SANTA ISABEL</a:t>
                </a:r>
              </a:p>
            </p:txBody>
          </p:sp>
          <p:sp>
            <p:nvSpPr>
              <p:cNvPr id="30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445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8%</a:t>
                </a:r>
              </a:p>
            </p:txBody>
          </p:sp>
          <p:sp>
            <p:nvSpPr>
              <p:cNvPr id="304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4530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58%</a:t>
                </a:r>
              </a:p>
            </p:txBody>
          </p:sp>
          <p:sp>
            <p:nvSpPr>
              <p:cNvPr id="305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0777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45%</a:t>
                </a:r>
              </a:p>
            </p:txBody>
          </p:sp>
          <p:sp>
            <p:nvSpPr>
              <p:cNvPr id="306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3052" y="4973933"/>
                <a:ext cx="571838" cy="181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16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10%</a:t>
                </a:r>
              </a:p>
            </p:txBody>
          </p:sp>
        </p:grpSp>
        <p:sp>
          <p:nvSpPr>
            <p:cNvPr id="68" name="Forma en L 67"/>
            <p:cNvSpPr/>
            <p:nvPr/>
          </p:nvSpPr>
          <p:spPr>
            <a:xfrm rot="8100000">
              <a:off x="11007036" y="4434732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09" name="Forma en L 308"/>
            <p:cNvSpPr/>
            <p:nvPr/>
          </p:nvSpPr>
          <p:spPr>
            <a:xfrm rot="18900000">
              <a:off x="11004166" y="4846425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0" name="Forma en L 249"/>
            <p:cNvSpPr/>
            <p:nvPr/>
          </p:nvSpPr>
          <p:spPr>
            <a:xfrm rot="8100000">
              <a:off x="9083030" y="4434135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1" name="Forma en L 250"/>
            <p:cNvSpPr/>
            <p:nvPr/>
          </p:nvSpPr>
          <p:spPr>
            <a:xfrm rot="8100000">
              <a:off x="8171279" y="4443011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2" name="Forma en L 251"/>
            <p:cNvSpPr/>
            <p:nvPr/>
          </p:nvSpPr>
          <p:spPr>
            <a:xfrm rot="18900000">
              <a:off x="10002508" y="4372840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3" name="Forma en L 252"/>
            <p:cNvSpPr/>
            <p:nvPr/>
          </p:nvSpPr>
          <p:spPr>
            <a:xfrm rot="18900000">
              <a:off x="9095889" y="4837849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4" name="Forma en L 253"/>
            <p:cNvSpPr/>
            <p:nvPr/>
          </p:nvSpPr>
          <p:spPr>
            <a:xfrm rot="18900000">
              <a:off x="8180615" y="5309327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0" name="Forma en L 269"/>
            <p:cNvSpPr/>
            <p:nvPr/>
          </p:nvSpPr>
          <p:spPr>
            <a:xfrm rot="8100000">
              <a:off x="8171314" y="4893822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2" name="Forma en L 271"/>
            <p:cNvSpPr/>
            <p:nvPr/>
          </p:nvSpPr>
          <p:spPr>
            <a:xfrm rot="8100000">
              <a:off x="10011216" y="4898676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3" name="Forma en L 272"/>
            <p:cNvSpPr/>
            <p:nvPr/>
          </p:nvSpPr>
          <p:spPr>
            <a:xfrm rot="8100000">
              <a:off x="10006768" y="5358690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4" name="Forma en L 273"/>
            <p:cNvSpPr/>
            <p:nvPr/>
          </p:nvSpPr>
          <p:spPr>
            <a:xfrm rot="8100000">
              <a:off x="9105226" y="5363522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5" name="Forma en L 274"/>
            <p:cNvSpPr/>
            <p:nvPr/>
          </p:nvSpPr>
          <p:spPr>
            <a:xfrm rot="18900000">
              <a:off x="11004165" y="5289402"/>
              <a:ext cx="138956" cy="138956"/>
            </a:xfrm>
            <a:prstGeom prst="corner">
              <a:avLst>
                <a:gd name="adj1" fmla="val 25000"/>
                <a:gd name="adj2" fmla="val 25000"/>
              </a:avLst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86" name="Recortar rectángulo de esquina sencilla 4">
            <a:extLst>
              <a:ext uri="{FF2B5EF4-FFF2-40B4-BE49-F238E27FC236}">
                <a16:creationId xmlns="" xmlns:a16="http://schemas.microsoft.com/office/drawing/2014/main" id="{65B426C5-1D97-4C05-9ACC-3A2873449743}"/>
              </a:ext>
            </a:extLst>
          </p:cNvPr>
          <p:cNvSpPr/>
          <p:nvPr/>
        </p:nvSpPr>
        <p:spPr>
          <a:xfrm>
            <a:off x="6096000" y="3868920"/>
            <a:ext cx="5367585" cy="2617935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6480839" y="5418324"/>
            <a:ext cx="922366" cy="753062"/>
            <a:chOff x="6910260" y="4870152"/>
            <a:chExt cx="922366" cy="753062"/>
          </a:xfrm>
        </p:grpSpPr>
        <p:grpSp>
          <p:nvGrpSpPr>
            <p:cNvPr id="337" name="Grupo 336"/>
            <p:cNvGrpSpPr/>
            <p:nvPr/>
          </p:nvGrpSpPr>
          <p:grpSpPr>
            <a:xfrm>
              <a:off x="6939895" y="4870152"/>
              <a:ext cx="892731" cy="277000"/>
              <a:chOff x="4342249" y="6222905"/>
              <a:chExt cx="1106085" cy="343199"/>
            </a:xfrm>
          </p:grpSpPr>
          <p:sp>
            <p:nvSpPr>
              <p:cNvPr id="347" name="Rectángulo 346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48" name="Rectángulo 347"/>
              <p:cNvSpPr/>
              <p:nvPr/>
            </p:nvSpPr>
            <p:spPr>
              <a:xfrm>
                <a:off x="4342249" y="6222905"/>
                <a:ext cx="1106085" cy="34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JUMBO</a:t>
                </a:r>
                <a:endParaRPr lang="es-MX" sz="12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910260" y="5191934"/>
              <a:ext cx="869441" cy="431280"/>
              <a:chOff x="7639899" y="5356948"/>
              <a:chExt cx="869441" cy="431280"/>
            </a:xfrm>
          </p:grpSpPr>
          <p:sp>
            <p:nvSpPr>
              <p:cNvPr id="32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9899" y="5356948"/>
                <a:ext cx="755244" cy="431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2800" b="1" dirty="0" smtClean="0">
                    <a:solidFill>
                      <a:srgbClr val="F15138"/>
                    </a:solidFill>
                    <a:latin typeface="Bahnschrift" panose="020B0502040204020203" pitchFamily="34" charset="0"/>
                  </a:rPr>
                  <a:t>18%</a:t>
                </a:r>
              </a:p>
            </p:txBody>
          </p:sp>
          <p:sp>
            <p:nvSpPr>
              <p:cNvPr id="313" name="Forma en L 312"/>
              <p:cNvSpPr/>
              <p:nvPr/>
            </p:nvSpPr>
            <p:spPr>
              <a:xfrm rot="18900000">
                <a:off x="8370384" y="5454687"/>
                <a:ext cx="138956" cy="138956"/>
              </a:xfrm>
              <a:prstGeom prst="corner">
                <a:avLst>
                  <a:gd name="adj1" fmla="val 25000"/>
                  <a:gd name="adj2" fmla="val 25000"/>
                </a:avLst>
              </a:prstGeom>
              <a:solidFill>
                <a:srgbClr val="F582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9131332" y="5707525"/>
            <a:ext cx="1209641" cy="694283"/>
            <a:chOff x="9921182" y="4850983"/>
            <a:chExt cx="1209641" cy="694283"/>
          </a:xfrm>
        </p:grpSpPr>
        <p:grpSp>
          <p:nvGrpSpPr>
            <p:cNvPr id="339" name="Grupo 338"/>
            <p:cNvGrpSpPr/>
            <p:nvPr/>
          </p:nvGrpSpPr>
          <p:grpSpPr>
            <a:xfrm>
              <a:off x="9921182" y="4850983"/>
              <a:ext cx="1209641" cy="276999"/>
              <a:chOff x="4137239" y="6212115"/>
              <a:chExt cx="1498732" cy="343198"/>
            </a:xfrm>
          </p:grpSpPr>
          <p:sp>
            <p:nvSpPr>
              <p:cNvPr id="343" name="Rectángulo 342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44" name="Rectángulo 343"/>
              <p:cNvSpPr/>
              <p:nvPr/>
            </p:nvSpPr>
            <p:spPr>
              <a:xfrm>
                <a:off x="4137239" y="6212115"/>
                <a:ext cx="1498732" cy="34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SANTA ISABEL</a:t>
                </a:r>
                <a:endParaRPr lang="es-MX" sz="12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9988410" y="5219879"/>
              <a:ext cx="980011" cy="325387"/>
              <a:chOff x="7859632" y="4577250"/>
              <a:chExt cx="980011" cy="325387"/>
            </a:xfrm>
          </p:grpSpPr>
          <p:sp>
            <p:nvSpPr>
              <p:cNvPr id="333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9632" y="4577250"/>
                <a:ext cx="897496" cy="3253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2800" b="1" dirty="0" smtClean="0">
                    <a:solidFill>
                      <a:srgbClr val="24727A"/>
                    </a:solidFill>
                    <a:latin typeface="Bahnschrift" panose="020B0502040204020203" pitchFamily="34" charset="0"/>
                  </a:rPr>
                  <a:t>38</a:t>
                </a:r>
                <a:r>
                  <a:rPr lang="es-MX" sz="1600" b="1" dirty="0" smtClean="0">
                    <a:solidFill>
                      <a:srgbClr val="24727A"/>
                    </a:solidFill>
                    <a:latin typeface="Bahnschrift" panose="020B0502040204020203" pitchFamily="34" charset="0"/>
                  </a:rPr>
                  <a:t>%</a:t>
                </a:r>
              </a:p>
            </p:txBody>
          </p:sp>
          <p:sp>
            <p:nvSpPr>
              <p:cNvPr id="310" name="Forma en L 309"/>
              <p:cNvSpPr/>
              <p:nvPr/>
            </p:nvSpPr>
            <p:spPr>
              <a:xfrm rot="8100000">
                <a:off x="8700687" y="4692873"/>
                <a:ext cx="138956" cy="138956"/>
              </a:xfrm>
              <a:prstGeom prst="corner">
                <a:avLst>
                  <a:gd name="adj1" fmla="val 25000"/>
                  <a:gd name="adj2" fmla="val 25000"/>
                </a:avLst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400837" y="4222223"/>
            <a:ext cx="985179" cy="712329"/>
            <a:chOff x="8492754" y="4857164"/>
            <a:chExt cx="985179" cy="712329"/>
          </a:xfrm>
        </p:grpSpPr>
        <p:grpSp>
          <p:nvGrpSpPr>
            <p:cNvPr id="338" name="Grupo 337"/>
            <p:cNvGrpSpPr/>
            <p:nvPr/>
          </p:nvGrpSpPr>
          <p:grpSpPr>
            <a:xfrm>
              <a:off x="8543027" y="4857164"/>
              <a:ext cx="892731" cy="289995"/>
              <a:chOff x="4342249" y="6190533"/>
              <a:chExt cx="1106086" cy="359299"/>
            </a:xfrm>
          </p:grpSpPr>
          <p:sp>
            <p:nvSpPr>
              <p:cNvPr id="345" name="Rectángulo 344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46" name="Rectángulo 345"/>
              <p:cNvSpPr/>
              <p:nvPr/>
            </p:nvSpPr>
            <p:spPr>
              <a:xfrm>
                <a:off x="4342249" y="6190533"/>
                <a:ext cx="1106086" cy="34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LIDER</a:t>
                </a:r>
                <a:endParaRPr lang="es-MX" sz="12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8492754" y="5211162"/>
              <a:ext cx="985179" cy="358331"/>
              <a:chOff x="7567114" y="4895668"/>
              <a:chExt cx="985179" cy="358331"/>
            </a:xfrm>
          </p:grpSpPr>
          <p:sp>
            <p:nvSpPr>
              <p:cNvPr id="328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7114" y="4895668"/>
                <a:ext cx="888168" cy="3583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2800" b="1" dirty="0" smtClean="0">
                    <a:solidFill>
                      <a:srgbClr val="24727A"/>
                    </a:solidFill>
                    <a:latin typeface="Bahnschrift" panose="020B0502040204020203" pitchFamily="34" charset="0"/>
                  </a:rPr>
                  <a:t>58%</a:t>
                </a:r>
              </a:p>
            </p:txBody>
          </p:sp>
          <p:sp>
            <p:nvSpPr>
              <p:cNvPr id="314" name="Forma en L 313"/>
              <p:cNvSpPr/>
              <p:nvPr/>
            </p:nvSpPr>
            <p:spPr>
              <a:xfrm rot="8100000">
                <a:off x="8413337" y="5013055"/>
                <a:ext cx="138956" cy="138956"/>
              </a:xfrm>
              <a:prstGeom prst="corner">
                <a:avLst>
                  <a:gd name="adj1" fmla="val 25000"/>
                  <a:gd name="adj2" fmla="val 25000"/>
                </a:avLst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355" name="Grupo 354"/>
          <p:cNvGrpSpPr/>
          <p:nvPr/>
        </p:nvGrpSpPr>
        <p:grpSpPr>
          <a:xfrm>
            <a:off x="341202" y="3388885"/>
            <a:ext cx="5367585" cy="316059"/>
            <a:chOff x="166546" y="1490877"/>
            <a:chExt cx="5367585" cy="316059"/>
          </a:xfrm>
          <a:solidFill>
            <a:srgbClr val="F5826F"/>
          </a:solidFill>
        </p:grpSpPr>
        <p:sp>
          <p:nvSpPr>
            <p:cNvPr id="356" name="Rectángulo 355"/>
            <p:cNvSpPr/>
            <p:nvPr/>
          </p:nvSpPr>
          <p:spPr>
            <a:xfrm>
              <a:off x="166546" y="1490877"/>
              <a:ext cx="5367585" cy="316059"/>
            </a:xfrm>
            <a:prstGeom prst="rect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7" name="Rectángulo 356"/>
            <p:cNvSpPr/>
            <p:nvPr/>
          </p:nvSpPr>
          <p:spPr>
            <a:xfrm>
              <a:off x="1961500" y="1516029"/>
              <a:ext cx="18527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RANKING / KAM</a:t>
              </a:r>
              <a:endParaRPr lang="es-MX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58" name="Grupo 357"/>
          <p:cNvGrpSpPr/>
          <p:nvPr/>
        </p:nvGrpSpPr>
        <p:grpSpPr>
          <a:xfrm>
            <a:off x="6111425" y="3392909"/>
            <a:ext cx="5367585" cy="316059"/>
            <a:chOff x="166546" y="1490877"/>
            <a:chExt cx="5367585" cy="316059"/>
          </a:xfrm>
          <a:solidFill>
            <a:srgbClr val="F5826F"/>
          </a:solidFill>
        </p:grpSpPr>
        <p:sp>
          <p:nvSpPr>
            <p:cNvPr id="359" name="Rectángulo 358"/>
            <p:cNvSpPr/>
            <p:nvPr/>
          </p:nvSpPr>
          <p:spPr>
            <a:xfrm>
              <a:off x="166546" y="1490877"/>
              <a:ext cx="5367585" cy="316059"/>
            </a:xfrm>
            <a:prstGeom prst="rect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0" name="Rectángulo 359"/>
            <p:cNvSpPr/>
            <p:nvPr/>
          </p:nvSpPr>
          <p:spPr>
            <a:xfrm>
              <a:off x="1961500" y="1516029"/>
              <a:ext cx="18527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CADENAS / TOTALES</a:t>
              </a:r>
              <a:endParaRPr lang="es-MX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61" name="Grupo 360"/>
          <p:cNvGrpSpPr/>
          <p:nvPr/>
        </p:nvGrpSpPr>
        <p:grpSpPr>
          <a:xfrm>
            <a:off x="501555" y="5983746"/>
            <a:ext cx="4810633" cy="442779"/>
            <a:chOff x="514257" y="4862200"/>
            <a:chExt cx="4810633" cy="442779"/>
          </a:xfrm>
        </p:grpSpPr>
        <p:sp>
          <p:nvSpPr>
            <p:cNvPr id="36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LUIS</a:t>
              </a:r>
            </a:p>
          </p:txBody>
        </p:sp>
        <p:sp>
          <p:nvSpPr>
            <p:cNvPr id="36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grpSp>
          <p:nvGrpSpPr>
            <p:cNvPr id="364" name="Grupo 363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368" name="Imagen 367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369" name="Forma libre 368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365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27722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25%</a:t>
              </a:r>
            </a:p>
          </p:txBody>
        </p:sp>
        <p:sp>
          <p:nvSpPr>
            <p:cNvPr id="36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30%</a:t>
              </a:r>
            </a:p>
          </p:txBody>
        </p:sp>
      </p:grpSp>
      <p:pic>
        <p:nvPicPr>
          <p:cNvPr id="370" name="Imagen 3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09" y="6193476"/>
            <a:ext cx="427199" cy="56324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upo 10"/>
          <p:cNvGrpSpPr/>
          <p:nvPr/>
        </p:nvGrpSpPr>
        <p:grpSpPr>
          <a:xfrm>
            <a:off x="4694189" y="500546"/>
            <a:ext cx="2568393" cy="399807"/>
            <a:chOff x="4586425" y="721168"/>
            <a:chExt cx="1546878" cy="372793"/>
          </a:xfrm>
        </p:grpSpPr>
        <p:sp>
          <p:nvSpPr>
            <p:cNvPr id="10" name="Rectángulo redondeado 9"/>
            <p:cNvSpPr/>
            <p:nvPr/>
          </p:nvSpPr>
          <p:spPr>
            <a:xfrm>
              <a:off x="4586425" y="721168"/>
              <a:ext cx="1546878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472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Subtítulo 2">
              <a:extLst>
                <a:ext uri="{FF2B5EF4-FFF2-40B4-BE49-F238E27FC236}">
                  <a16:creationId xmlns:a16="http://schemas.microsoft.com/office/drawing/2014/main" xmlns="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613900" y="754434"/>
              <a:ext cx="1502338" cy="31377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1400" spc="300" dirty="0" smtClean="0">
                  <a:solidFill>
                    <a:srgbClr val="24727A"/>
                  </a:solidFill>
                  <a:latin typeface="Bahnschrift Light SemiCondensed" panose="020B0502040204020203" pitchFamily="34" charset="0"/>
                </a:rPr>
                <a:t>PROMOCIÓN</a:t>
              </a:r>
              <a:endParaRPr lang="es-CL" sz="1400" dirty="0">
                <a:solidFill>
                  <a:srgbClr val="24727A"/>
                </a:solidFill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316" name="Grupo 315"/>
          <p:cNvGrpSpPr/>
          <p:nvPr/>
        </p:nvGrpSpPr>
        <p:grpSpPr>
          <a:xfrm>
            <a:off x="7973300" y="5708381"/>
            <a:ext cx="1209641" cy="694283"/>
            <a:chOff x="9921182" y="4850983"/>
            <a:chExt cx="1209641" cy="694283"/>
          </a:xfrm>
        </p:grpSpPr>
        <p:grpSp>
          <p:nvGrpSpPr>
            <p:cNvPr id="317" name="Grupo 316"/>
            <p:cNvGrpSpPr/>
            <p:nvPr/>
          </p:nvGrpSpPr>
          <p:grpSpPr>
            <a:xfrm>
              <a:off x="9921182" y="4850983"/>
              <a:ext cx="1209641" cy="276999"/>
              <a:chOff x="4137239" y="6212115"/>
              <a:chExt cx="1498732" cy="343198"/>
            </a:xfrm>
          </p:grpSpPr>
          <p:sp>
            <p:nvSpPr>
              <p:cNvPr id="325" name="Rectángulo 324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6" name="Rectángulo 325"/>
              <p:cNvSpPr/>
              <p:nvPr/>
            </p:nvSpPr>
            <p:spPr>
              <a:xfrm>
                <a:off x="4137239" y="6212115"/>
                <a:ext cx="1498732" cy="34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UNIMARC</a:t>
                </a:r>
                <a:endParaRPr lang="es-MX" sz="12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18" name="Grupo 317"/>
            <p:cNvGrpSpPr/>
            <p:nvPr/>
          </p:nvGrpSpPr>
          <p:grpSpPr>
            <a:xfrm>
              <a:off x="9988410" y="5219879"/>
              <a:ext cx="980011" cy="325387"/>
              <a:chOff x="7859632" y="4577250"/>
              <a:chExt cx="980011" cy="325387"/>
            </a:xfrm>
          </p:grpSpPr>
          <p:sp>
            <p:nvSpPr>
              <p:cNvPr id="322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9632" y="4577250"/>
                <a:ext cx="897496" cy="3253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2800" b="1" dirty="0" smtClean="0">
                    <a:solidFill>
                      <a:srgbClr val="24727A"/>
                    </a:solidFill>
                    <a:latin typeface="Bahnschrift" panose="020B0502040204020203" pitchFamily="34" charset="0"/>
                  </a:rPr>
                  <a:t>48</a:t>
                </a:r>
                <a:r>
                  <a:rPr lang="es-MX" sz="1600" b="1" dirty="0" smtClean="0">
                    <a:solidFill>
                      <a:srgbClr val="24727A"/>
                    </a:solidFill>
                    <a:latin typeface="Bahnschrift" panose="020B0502040204020203" pitchFamily="34" charset="0"/>
                  </a:rPr>
                  <a:t>%</a:t>
                </a:r>
              </a:p>
            </p:txBody>
          </p:sp>
          <p:sp>
            <p:nvSpPr>
              <p:cNvPr id="324" name="Forma en L 323"/>
              <p:cNvSpPr/>
              <p:nvPr/>
            </p:nvSpPr>
            <p:spPr>
              <a:xfrm rot="8100000">
                <a:off x="8700687" y="4692873"/>
                <a:ext cx="138956" cy="138956"/>
              </a:xfrm>
              <a:prstGeom prst="corner">
                <a:avLst>
                  <a:gd name="adj1" fmla="val 25000"/>
                  <a:gd name="adj2" fmla="val 25000"/>
                </a:avLst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327" name="Grupo 326"/>
          <p:cNvGrpSpPr/>
          <p:nvPr/>
        </p:nvGrpSpPr>
        <p:grpSpPr>
          <a:xfrm>
            <a:off x="10225069" y="5707530"/>
            <a:ext cx="1209641" cy="694283"/>
            <a:chOff x="9921182" y="4850983"/>
            <a:chExt cx="1209641" cy="694283"/>
          </a:xfrm>
        </p:grpSpPr>
        <p:grpSp>
          <p:nvGrpSpPr>
            <p:cNvPr id="329" name="Grupo 328"/>
            <p:cNvGrpSpPr/>
            <p:nvPr/>
          </p:nvGrpSpPr>
          <p:grpSpPr>
            <a:xfrm>
              <a:off x="9921182" y="4850983"/>
              <a:ext cx="1209641" cy="276999"/>
              <a:chOff x="4137239" y="6212115"/>
              <a:chExt cx="1498732" cy="343198"/>
            </a:xfrm>
          </p:grpSpPr>
          <p:sp>
            <p:nvSpPr>
              <p:cNvPr id="334" name="Rectángulo 333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5" name="Rectángulo 334"/>
              <p:cNvSpPr/>
              <p:nvPr/>
            </p:nvSpPr>
            <p:spPr>
              <a:xfrm>
                <a:off x="4137239" y="6212115"/>
                <a:ext cx="1498732" cy="34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44BBC8"/>
                    </a:solidFill>
                    <a:latin typeface="Bahnschrift" panose="020B0502040204020203" pitchFamily="34" charset="0"/>
                  </a:rPr>
                  <a:t>TOTTUS</a:t>
                </a:r>
                <a:endParaRPr lang="es-MX" sz="1200" dirty="0">
                  <a:solidFill>
                    <a:srgbClr val="44BBC8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30" name="Grupo 329"/>
            <p:cNvGrpSpPr/>
            <p:nvPr/>
          </p:nvGrpSpPr>
          <p:grpSpPr>
            <a:xfrm>
              <a:off x="9988410" y="5219879"/>
              <a:ext cx="980011" cy="325387"/>
              <a:chOff x="7859632" y="4577250"/>
              <a:chExt cx="980011" cy="325387"/>
            </a:xfrm>
          </p:grpSpPr>
          <p:sp>
            <p:nvSpPr>
              <p:cNvPr id="331" name="Subtítulo 2">
                <a:extLst>
                  <a:ext uri="{FF2B5EF4-FFF2-40B4-BE49-F238E27FC236}">
                    <a16:creationId xmlns="" xmlns:a16="http://schemas.microsoft.com/office/drawing/2014/main" id="{85060DDE-9731-4307-BE3E-15D05317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9632" y="4577250"/>
                <a:ext cx="897496" cy="3253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2800" b="1" dirty="0" smtClean="0">
                    <a:solidFill>
                      <a:srgbClr val="24727A"/>
                    </a:solidFill>
                    <a:latin typeface="Bahnschrift" panose="020B0502040204020203" pitchFamily="34" charset="0"/>
                  </a:rPr>
                  <a:t>28</a:t>
                </a:r>
                <a:r>
                  <a:rPr lang="es-MX" sz="1600" b="1" dirty="0" smtClean="0">
                    <a:solidFill>
                      <a:srgbClr val="24727A"/>
                    </a:solidFill>
                    <a:latin typeface="Bahnschrift" panose="020B0502040204020203" pitchFamily="34" charset="0"/>
                  </a:rPr>
                  <a:t>%</a:t>
                </a:r>
              </a:p>
            </p:txBody>
          </p:sp>
          <p:sp>
            <p:nvSpPr>
              <p:cNvPr id="332" name="Forma en L 331"/>
              <p:cNvSpPr/>
              <p:nvPr/>
            </p:nvSpPr>
            <p:spPr>
              <a:xfrm rot="8100000">
                <a:off x="8700687" y="4692873"/>
                <a:ext cx="138956" cy="138956"/>
              </a:xfrm>
              <a:prstGeom prst="corner">
                <a:avLst>
                  <a:gd name="adj1" fmla="val 25000"/>
                  <a:gd name="adj2" fmla="val 25000"/>
                </a:avLst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225" name="Grupo 224"/>
          <p:cNvGrpSpPr/>
          <p:nvPr/>
        </p:nvGrpSpPr>
        <p:grpSpPr>
          <a:xfrm>
            <a:off x="13953596" y="4040075"/>
            <a:ext cx="5106221" cy="837331"/>
            <a:chOff x="1720796" y="4057114"/>
            <a:chExt cx="5106221" cy="837331"/>
          </a:xfrm>
        </p:grpSpPr>
        <p:sp>
          <p:nvSpPr>
            <p:cNvPr id="352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49468" y="47125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58%</a:t>
              </a:r>
            </a:p>
          </p:txBody>
        </p:sp>
        <p:sp>
          <p:nvSpPr>
            <p:cNvPr id="353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26750" y="47125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8%</a:t>
              </a:r>
            </a:p>
          </p:txBody>
        </p:sp>
        <p:sp>
          <p:nvSpPr>
            <p:cNvPr id="354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924121" y="47125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sp>
          <p:nvSpPr>
            <p:cNvPr id="371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896743" y="471254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15%</a:t>
              </a:r>
            </a:p>
          </p:txBody>
        </p:sp>
        <p:grpSp>
          <p:nvGrpSpPr>
            <p:cNvPr id="372" name="Grupo 371"/>
            <p:cNvGrpSpPr/>
            <p:nvPr/>
          </p:nvGrpSpPr>
          <p:grpSpPr>
            <a:xfrm>
              <a:off x="1720796" y="4270387"/>
              <a:ext cx="892730" cy="276999"/>
              <a:chOff x="4342249" y="6222905"/>
              <a:chExt cx="1106085" cy="343199"/>
            </a:xfrm>
          </p:grpSpPr>
          <p:sp>
            <p:nvSpPr>
              <p:cNvPr id="373" name="Rectángulo 372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8F8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4" name="Rectángulo 373"/>
              <p:cNvSpPr/>
              <p:nvPr/>
            </p:nvSpPr>
            <p:spPr>
              <a:xfrm>
                <a:off x="4342249" y="6222905"/>
                <a:ext cx="1106085" cy="34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OSS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75" name="Grupo 374"/>
            <p:cNvGrpSpPr/>
            <p:nvPr/>
          </p:nvGrpSpPr>
          <p:grpSpPr>
            <a:xfrm>
              <a:off x="2749869" y="4258444"/>
              <a:ext cx="892730" cy="277000"/>
              <a:chOff x="4385409" y="6222905"/>
              <a:chExt cx="1106085" cy="343200"/>
            </a:xfrm>
          </p:grpSpPr>
          <p:sp>
            <p:nvSpPr>
              <p:cNvPr id="376" name="Rectángulo 375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F15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7" name="Rectángulo 376"/>
              <p:cNvSpPr/>
              <p:nvPr/>
            </p:nvSpPr>
            <p:spPr>
              <a:xfrm>
                <a:off x="4385409" y="6222905"/>
                <a:ext cx="1106085" cy="343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VOID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78" name="Grupo 377"/>
            <p:cNvGrpSpPr/>
            <p:nvPr/>
          </p:nvGrpSpPr>
          <p:grpSpPr>
            <a:xfrm>
              <a:off x="3648463" y="4259687"/>
              <a:ext cx="1079132" cy="276999"/>
              <a:chOff x="4234349" y="6222905"/>
              <a:chExt cx="1337035" cy="343199"/>
            </a:xfrm>
          </p:grpSpPr>
          <p:sp>
            <p:nvSpPr>
              <p:cNvPr id="379" name="Rectángulo 378"/>
              <p:cNvSpPr/>
              <p:nvPr/>
            </p:nvSpPr>
            <p:spPr>
              <a:xfrm>
                <a:off x="4400748" y="6504113"/>
                <a:ext cx="1022467" cy="45719"/>
              </a:xfrm>
              <a:prstGeom prst="rect">
                <a:avLst/>
              </a:prstGeom>
              <a:solidFill>
                <a:srgbClr val="9CAF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80" name="Rectángulo 379"/>
              <p:cNvSpPr/>
              <p:nvPr/>
            </p:nvSpPr>
            <p:spPr>
              <a:xfrm>
                <a:off x="4234349" y="6222905"/>
                <a:ext cx="1337035" cy="34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REPOSICIÓN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81" name="Grupo 380"/>
            <p:cNvGrpSpPr/>
            <p:nvPr/>
          </p:nvGrpSpPr>
          <p:grpSpPr>
            <a:xfrm>
              <a:off x="4742047" y="4057114"/>
              <a:ext cx="825242" cy="465406"/>
              <a:chOff x="4400748" y="5996319"/>
              <a:chExt cx="1022467" cy="576635"/>
            </a:xfrm>
          </p:grpSpPr>
          <p:sp>
            <p:nvSpPr>
              <p:cNvPr id="382" name="Rectángulo 381"/>
              <p:cNvSpPr/>
              <p:nvPr/>
            </p:nvSpPr>
            <p:spPr>
              <a:xfrm>
                <a:off x="4400748" y="6527235"/>
                <a:ext cx="1022467" cy="4571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83" name="Rectángulo 382"/>
              <p:cNvSpPr/>
              <p:nvPr/>
            </p:nvSpPr>
            <p:spPr>
              <a:xfrm>
                <a:off x="4460941" y="5996319"/>
                <a:ext cx="935834" cy="571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GHOST </a:t>
                </a:r>
              </a:p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STOCK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84" name="Grupo 383"/>
            <p:cNvGrpSpPr/>
            <p:nvPr/>
          </p:nvGrpSpPr>
          <p:grpSpPr>
            <a:xfrm>
              <a:off x="5499320" y="4207449"/>
              <a:ext cx="1327697" cy="319134"/>
              <a:chOff x="4072953" y="6177549"/>
              <a:chExt cx="1645003" cy="395405"/>
            </a:xfrm>
          </p:grpSpPr>
          <p:sp>
            <p:nvSpPr>
              <p:cNvPr id="385" name="Rectángulo 384"/>
              <p:cNvSpPr/>
              <p:nvPr/>
            </p:nvSpPr>
            <p:spPr>
              <a:xfrm>
                <a:off x="4400748" y="6527235"/>
                <a:ext cx="1022467" cy="4571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86" name="Rectángulo 385"/>
              <p:cNvSpPr/>
              <p:nvPr/>
            </p:nvSpPr>
            <p:spPr>
              <a:xfrm>
                <a:off x="4072953" y="6177549"/>
                <a:ext cx="1645003" cy="343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rgbClr val="8497B0"/>
                    </a:solidFill>
                    <a:latin typeface="Bahnschrift" panose="020B0502040204020203" pitchFamily="34" charset="0"/>
                  </a:rPr>
                  <a:t>DISTRIBUCIÓN</a:t>
                </a:r>
                <a:endParaRPr lang="es-MX" sz="1200" dirty="0">
                  <a:solidFill>
                    <a:srgbClr val="0070C0"/>
                  </a:solidFill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387" name="Subtítulo 2">
              <a:extLst>
                <a:ext uri="{FF2B5EF4-FFF2-40B4-BE49-F238E27FC236}">
                  <a16:creationId xmlns="" xmlns:a16="http://schemas.microsoft.com/office/drawing/2014/main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5918979" y="4700932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>
                  <a:solidFill>
                    <a:srgbClr val="8497B0"/>
                  </a:solidFill>
                  <a:latin typeface="Bahnschrift" panose="020B0502040204020203" pitchFamily="34" charset="0"/>
                </a:rPr>
                <a:t>2</a:t>
              </a:r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5%</a:t>
              </a:r>
            </a:p>
          </p:txBody>
        </p:sp>
      </p:grpSp>
      <p:sp>
        <p:nvSpPr>
          <p:cNvPr id="269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6302542" y="4886136"/>
            <a:ext cx="1428280" cy="323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000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ALTA PERFORMANCE</a:t>
            </a:r>
            <a:endParaRPr lang="es-ES" sz="1000" dirty="0">
              <a:solidFill>
                <a:srgbClr val="44BBC8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764834" y="4326419"/>
            <a:ext cx="45719" cy="17155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3" name="Subtítulo 2">
            <a:extLst>
              <a:ext uri="{FF2B5EF4-FFF2-40B4-BE49-F238E27FC236}">
                <a16:creationId xmlns="" xmlns:a16="http://schemas.microsoft.com/office/drawing/2014/main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6263904" y="6143014"/>
            <a:ext cx="1457722" cy="24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000" dirty="0" smtClean="0">
                <a:solidFill>
                  <a:srgbClr val="F15138"/>
                </a:solidFill>
                <a:latin typeface="Bahnschrift" panose="020B0502040204020203" pitchFamily="34" charset="0"/>
              </a:rPr>
              <a:t>BAJA PERFORMANCE</a:t>
            </a:r>
            <a:endParaRPr lang="es-ES" sz="1000" dirty="0">
              <a:solidFill>
                <a:srgbClr val="44BBC8"/>
              </a:solidFill>
              <a:latin typeface="Bahnschrift" panose="020B0502040204020203" pitchFamily="34" charset="0"/>
            </a:endParaRPr>
          </a:p>
        </p:txBody>
      </p:sp>
      <p:pic>
        <p:nvPicPr>
          <p:cNvPr id="285" name="Imagen 284"/>
          <p:cNvPicPr>
            <a:picLocks noChangeAspect="1"/>
          </p:cNvPicPr>
          <p:nvPr/>
        </p:nvPicPr>
        <p:blipFill rotWithShape="1">
          <a:blip r:embed="rId7"/>
          <a:srcRect l="21507" t="7449" r="21252" b="8252"/>
          <a:stretch/>
        </p:blipFill>
        <p:spPr>
          <a:xfrm>
            <a:off x="8900346" y="3917520"/>
            <a:ext cx="1675672" cy="1644393"/>
          </a:xfrm>
          <a:prstGeom prst="rect">
            <a:avLst/>
          </a:prstGeom>
        </p:spPr>
      </p:pic>
      <p:sp>
        <p:nvSpPr>
          <p:cNvPr id="287" name="Flecha derecha 286"/>
          <p:cNvSpPr/>
          <p:nvPr/>
        </p:nvSpPr>
        <p:spPr>
          <a:xfrm>
            <a:off x="11862639" y="5182172"/>
            <a:ext cx="578094" cy="348145"/>
          </a:xfrm>
          <a:prstGeom prst="rightArrow">
            <a:avLst/>
          </a:prstGeom>
          <a:solidFill>
            <a:srgbClr val="F15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18" name="Imagen 2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04097" y="-98129"/>
            <a:ext cx="5458430" cy="16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1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ortar rectángulo de esquina sencilla 4">
            <a:extLst>
              <a:ext uri="{FF2B5EF4-FFF2-40B4-BE49-F238E27FC236}">
                <a16:creationId xmlns:a16="http://schemas.microsoft.com/office/drawing/2014/main" xmlns="" id="{65B426C5-1D97-4C05-9ACC-3A2873449743}"/>
              </a:ext>
            </a:extLst>
          </p:cNvPr>
          <p:cNvSpPr/>
          <p:nvPr/>
        </p:nvSpPr>
        <p:spPr>
          <a:xfrm>
            <a:off x="329800" y="3850287"/>
            <a:ext cx="5348646" cy="2638737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02578" y="4124836"/>
            <a:ext cx="5161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KAM</a:t>
            </a:r>
            <a:endParaRPr lang="es-MX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15154" y="222131"/>
            <a:ext cx="10872217" cy="316059"/>
          </a:xfrm>
          <a:prstGeom prst="rect">
            <a:avLst/>
          </a:prstGeom>
          <a:solidFill>
            <a:srgbClr val="9CA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Recortar rectángulo de esquina sencilla 4">
            <a:extLst>
              <a:ext uri="{FF2B5EF4-FFF2-40B4-BE49-F238E27FC236}">
                <a16:creationId xmlns:a16="http://schemas.microsoft.com/office/drawing/2014/main" xmlns="" id="{65B426C5-1D97-4C05-9ACC-3A2873449743}"/>
              </a:ext>
            </a:extLst>
          </p:cNvPr>
          <p:cNvSpPr/>
          <p:nvPr/>
        </p:nvSpPr>
        <p:spPr>
          <a:xfrm>
            <a:off x="2290882" y="864716"/>
            <a:ext cx="2207285" cy="2223262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3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3032850" y="1931866"/>
            <a:ext cx="779379" cy="376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98%</a:t>
            </a:r>
            <a:endParaRPr lang="es-ES" dirty="0">
              <a:solidFill>
                <a:srgbClr val="44BBC8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824870" y="871652"/>
            <a:ext cx="1261676" cy="329225"/>
            <a:chOff x="1703997" y="1957184"/>
            <a:chExt cx="1261676" cy="329225"/>
          </a:xfrm>
        </p:grpSpPr>
        <p:sp>
          <p:nvSpPr>
            <p:cNvPr id="94" name="Rectángulo 93"/>
            <p:cNvSpPr/>
            <p:nvPr/>
          </p:nvSpPr>
          <p:spPr>
            <a:xfrm>
              <a:off x="1782995" y="2240690"/>
              <a:ext cx="1022467" cy="45719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1703997" y="1957184"/>
              <a:ext cx="12616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ASISTENCIA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491072" y="2552604"/>
            <a:ext cx="700481" cy="400018"/>
            <a:chOff x="2847905" y="2192665"/>
            <a:chExt cx="700481" cy="400018"/>
          </a:xfrm>
        </p:grpSpPr>
        <p:sp>
          <p:nvSpPr>
            <p:cNvPr id="32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78382" y="2192665"/>
              <a:ext cx="450618" cy="194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40</a:t>
              </a:r>
              <a:endParaRPr lang="es-ES" sz="1600" dirty="0">
                <a:solidFill>
                  <a:srgbClr val="ED7D3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7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47905" y="2450075"/>
              <a:ext cx="700481" cy="1426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6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BASE</a:t>
              </a:r>
            </a:p>
          </p:txBody>
        </p:sp>
      </p:grpSp>
      <p:sp>
        <p:nvSpPr>
          <p:cNvPr id="4" name="Rectángulo 3"/>
          <p:cNvSpPr/>
          <p:nvPr/>
        </p:nvSpPr>
        <p:spPr>
          <a:xfrm>
            <a:off x="2290125" y="2406534"/>
            <a:ext cx="2202014" cy="6692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1101249" y="4598968"/>
            <a:ext cx="590773" cy="123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9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PEDRO</a:t>
            </a:r>
          </a:p>
        </p:txBody>
      </p:sp>
      <p:sp>
        <p:nvSpPr>
          <p:cNvPr id="46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1874702" y="4560142"/>
            <a:ext cx="571838" cy="18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98%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514257" y="4439700"/>
            <a:ext cx="442779" cy="442779"/>
            <a:chOff x="9282463" y="1687181"/>
            <a:chExt cx="581040" cy="581040"/>
          </a:xfrm>
        </p:grpSpPr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2"/>
            <a:srcRect l="11509" t="5453" r="11027" b="15937"/>
            <a:stretch/>
          </p:blipFill>
          <p:spPr>
            <a:xfrm>
              <a:off x="9376376" y="1744103"/>
              <a:ext cx="396634" cy="470259"/>
            </a:xfrm>
            <a:prstGeom prst="rect">
              <a:avLst/>
            </a:prstGeom>
          </p:spPr>
        </p:pic>
        <p:sp>
          <p:nvSpPr>
            <p:cNvPr id="49" name="Forma libre 48"/>
            <p:cNvSpPr/>
            <p:nvPr/>
          </p:nvSpPr>
          <p:spPr>
            <a:xfrm>
              <a:off x="9282463" y="1687181"/>
              <a:ext cx="581040" cy="581040"/>
            </a:xfrm>
            <a:custGeom>
              <a:avLst/>
              <a:gdLst>
                <a:gd name="connsiteX0" fmla="*/ 518751 w 1037502"/>
                <a:gd name="connsiteY0" fmla="*/ 70625 h 1037502"/>
                <a:gd name="connsiteX1" fmla="*/ 70625 w 1037502"/>
                <a:gd name="connsiteY1" fmla="*/ 518751 h 1037502"/>
                <a:gd name="connsiteX2" fmla="*/ 518751 w 1037502"/>
                <a:gd name="connsiteY2" fmla="*/ 966877 h 1037502"/>
                <a:gd name="connsiteX3" fmla="*/ 966877 w 1037502"/>
                <a:gd name="connsiteY3" fmla="*/ 518751 h 1037502"/>
                <a:gd name="connsiteX4" fmla="*/ 518751 w 1037502"/>
                <a:gd name="connsiteY4" fmla="*/ 70625 h 1037502"/>
                <a:gd name="connsiteX5" fmla="*/ 518751 w 1037502"/>
                <a:gd name="connsiteY5" fmla="*/ 0 h 1037502"/>
                <a:gd name="connsiteX6" fmla="*/ 1037502 w 1037502"/>
                <a:gd name="connsiteY6" fmla="*/ 518751 h 1037502"/>
                <a:gd name="connsiteX7" fmla="*/ 518751 w 1037502"/>
                <a:gd name="connsiteY7" fmla="*/ 1037502 h 1037502"/>
                <a:gd name="connsiteX8" fmla="*/ 0 w 1037502"/>
                <a:gd name="connsiteY8" fmla="*/ 518751 h 1037502"/>
                <a:gd name="connsiteX9" fmla="*/ 518751 w 1037502"/>
                <a:gd name="connsiteY9" fmla="*/ 0 h 10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7502" h="1037502">
                  <a:moveTo>
                    <a:pt x="518751" y="70625"/>
                  </a:moveTo>
                  <a:cubicBezTo>
                    <a:pt x="271258" y="70625"/>
                    <a:pt x="70625" y="271258"/>
                    <a:pt x="70625" y="518751"/>
                  </a:cubicBezTo>
                  <a:cubicBezTo>
                    <a:pt x="70625" y="766244"/>
                    <a:pt x="271258" y="966877"/>
                    <a:pt x="518751" y="966877"/>
                  </a:cubicBezTo>
                  <a:cubicBezTo>
                    <a:pt x="766244" y="966877"/>
                    <a:pt x="966877" y="766244"/>
                    <a:pt x="966877" y="518751"/>
                  </a:cubicBezTo>
                  <a:cubicBezTo>
                    <a:pt x="966877" y="271258"/>
                    <a:pt x="766244" y="70625"/>
                    <a:pt x="518751" y="70625"/>
                  </a:cubicBezTo>
                  <a:close/>
                  <a:moveTo>
                    <a:pt x="518751" y="0"/>
                  </a:moveTo>
                  <a:cubicBezTo>
                    <a:pt x="805249" y="0"/>
                    <a:pt x="1037502" y="232253"/>
                    <a:pt x="1037502" y="518751"/>
                  </a:cubicBezTo>
                  <a:cubicBezTo>
                    <a:pt x="1037502" y="805249"/>
                    <a:pt x="805249" y="1037502"/>
                    <a:pt x="518751" y="1037502"/>
                  </a:cubicBezTo>
                  <a:cubicBezTo>
                    <a:pt x="232253" y="1037502"/>
                    <a:pt x="0" y="805249"/>
                    <a:pt x="0" y="518751"/>
                  </a:cubicBezTo>
                  <a:cubicBezTo>
                    <a:pt x="0" y="232253"/>
                    <a:pt x="232253" y="0"/>
                    <a:pt x="518751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L"/>
            </a:p>
          </p:txBody>
        </p:sp>
      </p:grpSp>
      <p:sp>
        <p:nvSpPr>
          <p:cNvPr id="166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3231544" y="4560142"/>
            <a:ext cx="571838" cy="18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91%</a:t>
            </a:r>
          </a:p>
        </p:txBody>
      </p:sp>
      <p:sp>
        <p:nvSpPr>
          <p:cNvPr id="168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4772384" y="4560142"/>
            <a:ext cx="571838" cy="18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92%</a:t>
            </a:r>
          </a:p>
        </p:txBody>
      </p:sp>
      <p:grpSp>
        <p:nvGrpSpPr>
          <p:cNvPr id="185" name="Grupo 184"/>
          <p:cNvGrpSpPr/>
          <p:nvPr/>
        </p:nvGrpSpPr>
        <p:grpSpPr>
          <a:xfrm>
            <a:off x="507263" y="4963074"/>
            <a:ext cx="4810633" cy="442779"/>
            <a:chOff x="514257" y="4862200"/>
            <a:chExt cx="4810633" cy="442779"/>
          </a:xfrm>
        </p:grpSpPr>
        <p:sp>
          <p:nvSpPr>
            <p:cNvPr id="186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MATIAS</a:t>
              </a:r>
            </a:p>
          </p:txBody>
        </p:sp>
        <p:sp>
          <p:nvSpPr>
            <p:cNvPr id="187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876941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AAAAAC"/>
                  </a:solidFill>
                  <a:latin typeface="Bahnschrift" panose="020B0502040204020203" pitchFamily="34" charset="0"/>
                </a:rPr>
                <a:t>97%</a:t>
              </a:r>
            </a:p>
          </p:txBody>
        </p:sp>
        <p:grpSp>
          <p:nvGrpSpPr>
            <p:cNvPr id="188" name="Grupo 187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192" name="Imagen 191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193" name="Forma libre 192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189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268593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AAAAAC"/>
                  </a:solidFill>
                  <a:latin typeface="Bahnschrift" panose="020B0502040204020203" pitchFamily="34" charset="0"/>
                </a:rPr>
                <a:t>92%</a:t>
              </a:r>
            </a:p>
          </p:txBody>
        </p:sp>
        <p:sp>
          <p:nvSpPr>
            <p:cNvPr id="191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AAAAAC"/>
                  </a:solidFill>
                  <a:latin typeface="Bahnschrift" panose="020B0502040204020203" pitchFamily="34" charset="0"/>
                </a:rPr>
                <a:t>93%</a:t>
              </a:r>
            </a:p>
          </p:txBody>
        </p:sp>
      </p:grpSp>
      <p:grpSp>
        <p:nvGrpSpPr>
          <p:cNvPr id="194" name="Grupo 193"/>
          <p:cNvGrpSpPr/>
          <p:nvPr/>
        </p:nvGrpSpPr>
        <p:grpSpPr>
          <a:xfrm>
            <a:off x="502578" y="5478221"/>
            <a:ext cx="4810633" cy="442779"/>
            <a:chOff x="514257" y="4862200"/>
            <a:chExt cx="4810633" cy="442779"/>
          </a:xfrm>
        </p:grpSpPr>
        <p:sp>
          <p:nvSpPr>
            <p:cNvPr id="195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DIEGO</a:t>
              </a:r>
            </a:p>
          </p:txBody>
        </p:sp>
        <p:sp>
          <p:nvSpPr>
            <p:cNvPr id="196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AAAAAC"/>
                  </a:solidFill>
                  <a:latin typeface="Bahnschrift" panose="020B0502040204020203" pitchFamily="34" charset="0"/>
                </a:rPr>
                <a:t>96%</a:t>
              </a:r>
            </a:p>
          </p:txBody>
        </p:sp>
        <p:grpSp>
          <p:nvGrpSpPr>
            <p:cNvPr id="197" name="Grupo 196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201" name="Imagen 200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202" name="Forma libre 201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198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311724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AAAAAC"/>
                  </a:solidFill>
                  <a:latin typeface="Bahnschrift" panose="020B0502040204020203" pitchFamily="34" charset="0"/>
                </a:rPr>
                <a:t>89%</a:t>
              </a:r>
            </a:p>
          </p:txBody>
        </p:sp>
        <p:sp>
          <p:nvSpPr>
            <p:cNvPr id="200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753052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AAAAAC"/>
                  </a:solidFill>
                  <a:latin typeface="Bahnschrift" panose="020B0502040204020203" pitchFamily="34" charset="0"/>
                </a:rPr>
                <a:t>94%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807534" y="-2765212"/>
            <a:ext cx="2207285" cy="2206983"/>
            <a:chOff x="6037917" y="1002306"/>
            <a:chExt cx="2207285" cy="2206983"/>
          </a:xfrm>
        </p:grpSpPr>
        <p:grpSp>
          <p:nvGrpSpPr>
            <p:cNvPr id="121" name="Grupo 120"/>
            <p:cNvGrpSpPr/>
            <p:nvPr/>
          </p:nvGrpSpPr>
          <p:grpSpPr>
            <a:xfrm>
              <a:off x="6037917" y="1002306"/>
              <a:ext cx="2207285" cy="2206983"/>
              <a:chOff x="1074445" y="1556611"/>
              <a:chExt cx="2207285" cy="2206983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1074445" y="1556611"/>
                <a:ext cx="2207285" cy="2206983"/>
                <a:chOff x="1086592" y="1308927"/>
                <a:chExt cx="2207285" cy="2206983"/>
              </a:xfrm>
            </p:grpSpPr>
            <p:sp>
              <p:nvSpPr>
                <p:cNvPr id="124" name="Recortar rectángulo de esquina sencilla 4">
                  <a:extLst>
                    <a:ext uri="{FF2B5EF4-FFF2-40B4-BE49-F238E27FC236}">
                      <a16:creationId xmlns:a16="http://schemas.microsoft.com/office/drawing/2014/main" xmlns="" id="{65B426C5-1D97-4C05-9ACC-3A2873449743}"/>
                    </a:ext>
                  </a:extLst>
                </p:cNvPr>
                <p:cNvSpPr/>
                <p:nvPr/>
              </p:nvSpPr>
              <p:spPr>
                <a:xfrm>
                  <a:off x="1086592" y="1308927"/>
                  <a:ext cx="2207285" cy="2206983"/>
                </a:xfrm>
                <a:prstGeom prst="snip1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rgbClr val="B2B2BF"/>
                  </a:solidFill>
                </a:ln>
                <a:effectLst>
                  <a:outerShdw blurRad="152400" dir="16200000" sx="99000" sy="99000" rotWithShape="0">
                    <a:prstClr val="black">
                      <a:alpha val="12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25" name="Subtítulo 2">
                  <a:extLst>
                    <a:ext uri="{FF2B5EF4-FFF2-40B4-BE49-F238E27FC236}">
                      <a16:creationId xmlns:a16="http://schemas.microsoft.com/office/drawing/2014/main" xmlns="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24432" y="1842113"/>
                  <a:ext cx="1078716" cy="5185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3600" b="1" dirty="0" smtClean="0">
                      <a:solidFill>
                        <a:srgbClr val="9CAFD2"/>
                      </a:solidFill>
                      <a:latin typeface="Bahnschrift" panose="020B0502040204020203" pitchFamily="34" charset="0"/>
                    </a:rPr>
                    <a:t>98%</a:t>
                  </a:r>
                  <a:endParaRPr lang="es-ES" sz="3600" dirty="0">
                    <a:solidFill>
                      <a:srgbClr val="9CAFD2"/>
                    </a:solidFill>
                    <a:latin typeface="Bahnschrift" panose="020B0502040204020203" pitchFamily="34" charset="0"/>
                  </a:endParaRPr>
                </a:p>
              </p:txBody>
            </p:sp>
            <p:grpSp>
              <p:nvGrpSpPr>
                <p:cNvPr id="126" name="Grupo 125"/>
                <p:cNvGrpSpPr/>
                <p:nvPr/>
              </p:nvGrpSpPr>
              <p:grpSpPr>
                <a:xfrm>
                  <a:off x="1226355" y="1315863"/>
                  <a:ext cx="1962123" cy="507025"/>
                  <a:chOff x="1309772" y="1957184"/>
                  <a:chExt cx="1962123" cy="507025"/>
                </a:xfrm>
              </p:grpSpPr>
              <p:sp>
                <p:nvSpPr>
                  <p:cNvPr id="134" name="Rectángulo 133"/>
                  <p:cNvSpPr/>
                  <p:nvPr/>
                </p:nvSpPr>
                <p:spPr>
                  <a:xfrm>
                    <a:off x="1794011" y="2418490"/>
                    <a:ext cx="1022467" cy="45719"/>
                  </a:xfrm>
                  <a:prstGeom prst="rect">
                    <a:avLst/>
                  </a:prstGeom>
                  <a:solidFill>
                    <a:srgbClr val="9CAF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5" name="Rectángulo 134"/>
                  <p:cNvSpPr/>
                  <p:nvPr/>
                </p:nvSpPr>
                <p:spPr>
                  <a:xfrm>
                    <a:off x="1309772" y="1957184"/>
                    <a:ext cx="1962123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200" dirty="0" smtClean="0">
                        <a:solidFill>
                          <a:srgbClr val="8497B0"/>
                        </a:solidFill>
                        <a:latin typeface="Bahnschrift" panose="020B0502040204020203" pitchFamily="34" charset="0"/>
                      </a:rPr>
                      <a:t>TAREAS PROGRAMADAS</a:t>
                    </a:r>
                    <a:endParaRPr lang="es-MX" sz="1200" dirty="0">
                      <a:solidFill>
                        <a:srgbClr val="0070C0"/>
                      </a:solidFill>
                      <a:latin typeface="Bahnschrift" panose="020B0502040204020203" pitchFamily="34" charset="0"/>
                    </a:endParaRPr>
                  </a:p>
                </p:txBody>
              </p:sp>
            </p:grpSp>
            <p:sp>
              <p:nvSpPr>
                <p:cNvPr id="128" name="Subtítulo 2">
                  <a:extLst>
                    <a:ext uri="{FF2B5EF4-FFF2-40B4-BE49-F238E27FC236}">
                      <a16:creationId xmlns:a16="http://schemas.microsoft.com/office/drawing/2014/main" xmlns="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50999" y="2633483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40%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0" name="Subtítulo 2">
                  <a:extLst>
                    <a:ext uri="{FF2B5EF4-FFF2-40B4-BE49-F238E27FC236}">
                      <a16:creationId xmlns:a16="http://schemas.microsoft.com/office/drawing/2014/main" xmlns="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8907" y="2649945"/>
                  <a:ext cx="616190" cy="194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s-MX" sz="1600" b="1" dirty="0" smtClean="0">
                      <a:solidFill>
                        <a:srgbClr val="8497B0"/>
                      </a:solidFill>
                      <a:latin typeface="Bahnschrift" panose="020B0502040204020203" pitchFamily="34" charset="0"/>
                    </a:rPr>
                    <a:t>38%</a:t>
                  </a:r>
                  <a:endParaRPr lang="es-ES" sz="1600" dirty="0">
                    <a:solidFill>
                      <a:srgbClr val="ED7D3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1" name="Subtítulo 2">
                  <a:extLst>
                    <a:ext uri="{FF2B5EF4-FFF2-40B4-BE49-F238E27FC236}">
                      <a16:creationId xmlns:a16="http://schemas.microsoft.com/office/drawing/2014/main" xmlns="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73530" y="2890893"/>
                  <a:ext cx="700481" cy="1426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BASE</a:t>
                  </a:r>
                </a:p>
              </p:txBody>
            </p:sp>
            <p:sp>
              <p:nvSpPr>
                <p:cNvPr id="133" name="Subtítulo 2">
                  <a:extLst>
                    <a:ext uri="{FF2B5EF4-FFF2-40B4-BE49-F238E27FC236}">
                      <a16:creationId xmlns:a16="http://schemas.microsoft.com/office/drawing/2014/main" xmlns="" id="{85060DDE-9731-4307-BE3E-15D053177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13968" y="2834497"/>
                  <a:ext cx="639841" cy="2288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Bahnschrift Light Condensed" panose="020B0502040204020203" pitchFamily="34" charset="0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MX" sz="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</a:rPr>
                    <a:t>CUMPLE</a:t>
                  </a:r>
                </a:p>
              </p:txBody>
            </p:sp>
          </p:grpSp>
          <p:sp>
            <p:nvSpPr>
              <p:cNvPr id="123" name="Rectángulo 122"/>
              <p:cNvSpPr/>
              <p:nvPr/>
            </p:nvSpPr>
            <p:spPr>
              <a:xfrm>
                <a:off x="1074445" y="2838033"/>
                <a:ext cx="2201257" cy="45719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208" name="Imagen 20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rcRect b="18129"/>
            <a:stretch/>
          </p:blipFill>
          <p:spPr>
            <a:xfrm rot="10800000">
              <a:off x="6274389" y="2754180"/>
              <a:ext cx="1734339" cy="427770"/>
            </a:xfrm>
            <a:prstGeom prst="rect">
              <a:avLst/>
            </a:prstGeom>
          </p:spPr>
        </p:pic>
      </p:grpSp>
      <p:sp>
        <p:nvSpPr>
          <p:cNvPr id="235" name="Rectángulo 234"/>
          <p:cNvSpPr/>
          <p:nvPr/>
        </p:nvSpPr>
        <p:spPr>
          <a:xfrm>
            <a:off x="10117023" y="-638008"/>
            <a:ext cx="1911008" cy="330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800" b="1" dirty="0" smtClean="0">
                <a:solidFill>
                  <a:srgbClr val="00B0F0"/>
                </a:solidFill>
              </a:rPr>
              <a:t>PENDIENTES</a:t>
            </a:r>
            <a:endParaRPr lang="es-MX" sz="1800" b="1" dirty="0">
              <a:solidFill>
                <a:srgbClr val="00B0F0"/>
              </a:solidFill>
            </a:endParaRPr>
          </a:p>
        </p:txBody>
      </p:sp>
      <p:grpSp>
        <p:nvGrpSpPr>
          <p:cNvPr id="165" name="Grupo 164"/>
          <p:cNvGrpSpPr/>
          <p:nvPr/>
        </p:nvGrpSpPr>
        <p:grpSpPr>
          <a:xfrm>
            <a:off x="-3519893" y="3388228"/>
            <a:ext cx="2972448" cy="1453208"/>
            <a:chOff x="4266271" y="1295013"/>
            <a:chExt cx="4871689" cy="2381733"/>
          </a:xfrm>
        </p:grpSpPr>
        <p:sp>
          <p:nvSpPr>
            <p:cNvPr id="169" name="Rectángulo 168"/>
            <p:cNvSpPr/>
            <p:nvPr/>
          </p:nvSpPr>
          <p:spPr>
            <a:xfrm>
              <a:off x="4266271" y="2150321"/>
              <a:ext cx="671119" cy="671119"/>
            </a:xfrm>
            <a:prstGeom prst="rect">
              <a:avLst/>
            </a:prstGeom>
            <a:solidFill>
              <a:srgbClr val="2A8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0" name="Rectángulo 169"/>
            <p:cNvSpPr/>
            <p:nvPr/>
          </p:nvSpPr>
          <p:spPr>
            <a:xfrm>
              <a:off x="5056235" y="2150321"/>
              <a:ext cx="671119" cy="671119"/>
            </a:xfrm>
            <a:prstGeom prst="rect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1" name="Rectángulo 170"/>
            <p:cNvSpPr/>
            <p:nvPr/>
          </p:nvSpPr>
          <p:spPr>
            <a:xfrm>
              <a:off x="5878670" y="2150321"/>
              <a:ext cx="671119" cy="671119"/>
            </a:xfrm>
            <a:prstGeom prst="rect">
              <a:avLst/>
            </a:prstGeom>
            <a:solidFill>
              <a:srgbClr val="636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7583973" y="2150319"/>
              <a:ext cx="671119" cy="67111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4" name="Rectángulo 203"/>
            <p:cNvSpPr/>
            <p:nvPr/>
          </p:nvSpPr>
          <p:spPr>
            <a:xfrm>
              <a:off x="6701105" y="2150320"/>
              <a:ext cx="671119" cy="671119"/>
            </a:xfrm>
            <a:prstGeom prst="rect">
              <a:avLst/>
            </a:prstGeom>
            <a:solidFill>
              <a:srgbClr val="E3E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5" name="Rectángulo 204"/>
            <p:cNvSpPr/>
            <p:nvPr/>
          </p:nvSpPr>
          <p:spPr>
            <a:xfrm>
              <a:off x="8466841" y="2150319"/>
              <a:ext cx="671119" cy="6711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3E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6" name="Rectángulo 205"/>
            <p:cNvSpPr/>
            <p:nvPr/>
          </p:nvSpPr>
          <p:spPr>
            <a:xfrm>
              <a:off x="4266271" y="1295015"/>
              <a:ext cx="671119" cy="671119"/>
            </a:xfrm>
            <a:prstGeom prst="rect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7" name="Rectángulo 206"/>
            <p:cNvSpPr/>
            <p:nvPr/>
          </p:nvSpPr>
          <p:spPr>
            <a:xfrm>
              <a:off x="5056235" y="1295015"/>
              <a:ext cx="671119" cy="671119"/>
            </a:xfrm>
            <a:prstGeom prst="rect">
              <a:avLst/>
            </a:prstGeom>
            <a:solidFill>
              <a:srgbClr val="F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1" name="Rectángulo 210"/>
            <p:cNvSpPr/>
            <p:nvPr/>
          </p:nvSpPr>
          <p:spPr>
            <a:xfrm>
              <a:off x="5878670" y="1295015"/>
              <a:ext cx="671119" cy="671119"/>
            </a:xfrm>
            <a:prstGeom prst="rect">
              <a:avLst/>
            </a:prstGeom>
            <a:solidFill>
              <a:srgbClr val="AAA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2" name="Rectángulo 211"/>
            <p:cNvSpPr/>
            <p:nvPr/>
          </p:nvSpPr>
          <p:spPr>
            <a:xfrm>
              <a:off x="7583973" y="1295013"/>
              <a:ext cx="671119" cy="6711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6701105" y="1295014"/>
              <a:ext cx="671119" cy="6711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4" name="Rectángulo 213"/>
            <p:cNvSpPr/>
            <p:nvPr/>
          </p:nvSpPr>
          <p:spPr>
            <a:xfrm>
              <a:off x="8466841" y="1295013"/>
              <a:ext cx="671119" cy="6711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3E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5" name="Rectángulo 214"/>
            <p:cNvSpPr/>
            <p:nvPr/>
          </p:nvSpPr>
          <p:spPr>
            <a:xfrm>
              <a:off x="4266271" y="3005627"/>
              <a:ext cx="671119" cy="671119"/>
            </a:xfrm>
            <a:prstGeom prst="rect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6" name="Rectángulo 215"/>
            <p:cNvSpPr/>
            <p:nvPr/>
          </p:nvSpPr>
          <p:spPr>
            <a:xfrm>
              <a:off x="5056235" y="3005627"/>
              <a:ext cx="671119" cy="671119"/>
            </a:xfrm>
            <a:prstGeom prst="rect">
              <a:avLst/>
            </a:prstGeom>
            <a:solidFill>
              <a:srgbClr val="DE2D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17" name="Rectángulo 216"/>
          <p:cNvSpPr/>
          <p:nvPr/>
        </p:nvSpPr>
        <p:spPr>
          <a:xfrm>
            <a:off x="-2492576" y="4458935"/>
            <a:ext cx="409481" cy="409481"/>
          </a:xfrm>
          <a:prstGeom prst="rect">
            <a:avLst/>
          </a:prstGeom>
          <a:solidFill>
            <a:srgbClr val="9CA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38" name="Grupo 237"/>
          <p:cNvGrpSpPr/>
          <p:nvPr/>
        </p:nvGrpSpPr>
        <p:grpSpPr>
          <a:xfrm>
            <a:off x="1547758" y="4089698"/>
            <a:ext cx="1304494" cy="300964"/>
            <a:chOff x="4167051" y="6187865"/>
            <a:chExt cx="1616257" cy="372892"/>
          </a:xfrm>
        </p:grpSpPr>
        <p:sp>
          <p:nvSpPr>
            <p:cNvPr id="248" name="Rectángulo 247"/>
            <p:cNvSpPr/>
            <p:nvPr/>
          </p:nvSpPr>
          <p:spPr>
            <a:xfrm>
              <a:off x="4400748" y="6504112"/>
              <a:ext cx="1022467" cy="56645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9" name="Rectángulo 248"/>
            <p:cNvSpPr/>
            <p:nvPr/>
          </p:nvSpPr>
          <p:spPr>
            <a:xfrm>
              <a:off x="4167051" y="6187865"/>
              <a:ext cx="1616257" cy="343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ASISTENCIA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2718231" y="3933767"/>
            <a:ext cx="1729771" cy="461665"/>
            <a:chOff x="3904445" y="6009458"/>
            <a:chExt cx="2143172" cy="571998"/>
          </a:xfrm>
        </p:grpSpPr>
        <p:sp>
          <p:nvSpPr>
            <p:cNvPr id="246" name="Rectángulo 245"/>
            <p:cNvSpPr/>
            <p:nvPr/>
          </p:nvSpPr>
          <p:spPr>
            <a:xfrm>
              <a:off x="4464873" y="6514803"/>
              <a:ext cx="1022467" cy="45719"/>
            </a:xfrm>
            <a:prstGeom prst="rect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7" name="Rectángulo 246"/>
            <p:cNvSpPr/>
            <p:nvPr/>
          </p:nvSpPr>
          <p:spPr>
            <a:xfrm>
              <a:off x="3904445" y="6009458"/>
              <a:ext cx="2143172" cy="571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TAREAS INTELIGENTES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40" name="Grupo 239"/>
          <p:cNvGrpSpPr/>
          <p:nvPr/>
        </p:nvGrpSpPr>
        <p:grpSpPr>
          <a:xfrm>
            <a:off x="4358710" y="3935014"/>
            <a:ext cx="1338236" cy="461665"/>
            <a:chOff x="4084717" y="6009458"/>
            <a:chExt cx="1658063" cy="571998"/>
          </a:xfrm>
        </p:grpSpPr>
        <p:sp>
          <p:nvSpPr>
            <p:cNvPr id="244" name="Rectángulo 243"/>
            <p:cNvSpPr/>
            <p:nvPr/>
          </p:nvSpPr>
          <p:spPr>
            <a:xfrm>
              <a:off x="4400748" y="6514801"/>
              <a:ext cx="1022467" cy="45719"/>
            </a:xfrm>
            <a:prstGeom prst="rect">
              <a:avLst/>
            </a:prstGeom>
            <a:solidFill>
              <a:srgbClr val="9C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5" name="Rectángulo 244"/>
            <p:cNvSpPr/>
            <p:nvPr/>
          </p:nvSpPr>
          <p:spPr>
            <a:xfrm>
              <a:off x="4084717" y="6009458"/>
              <a:ext cx="1658063" cy="571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TAREAS PROGRAMADAS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55" name="Grupo 354"/>
          <p:cNvGrpSpPr/>
          <p:nvPr/>
        </p:nvGrpSpPr>
        <p:grpSpPr>
          <a:xfrm>
            <a:off x="341202" y="3388885"/>
            <a:ext cx="5367585" cy="316059"/>
            <a:chOff x="166546" y="1490877"/>
            <a:chExt cx="5367585" cy="316059"/>
          </a:xfrm>
          <a:solidFill>
            <a:srgbClr val="F5826F"/>
          </a:solidFill>
        </p:grpSpPr>
        <p:sp>
          <p:nvSpPr>
            <p:cNvPr id="356" name="Rectángulo 355"/>
            <p:cNvSpPr/>
            <p:nvPr/>
          </p:nvSpPr>
          <p:spPr>
            <a:xfrm>
              <a:off x="166546" y="1490877"/>
              <a:ext cx="5367585" cy="316059"/>
            </a:xfrm>
            <a:prstGeom prst="rect">
              <a:avLst/>
            </a:prstGeom>
            <a:solidFill>
              <a:srgbClr val="9C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7" name="Rectángulo 356"/>
            <p:cNvSpPr/>
            <p:nvPr/>
          </p:nvSpPr>
          <p:spPr>
            <a:xfrm>
              <a:off x="1961500" y="1516029"/>
              <a:ext cx="18527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RANKING / KAM</a:t>
              </a:r>
              <a:endParaRPr lang="es-MX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58" name="Grupo 357"/>
          <p:cNvGrpSpPr/>
          <p:nvPr/>
        </p:nvGrpSpPr>
        <p:grpSpPr>
          <a:xfrm>
            <a:off x="6111425" y="3392909"/>
            <a:ext cx="5367585" cy="316059"/>
            <a:chOff x="166546" y="1490877"/>
            <a:chExt cx="5367585" cy="316059"/>
          </a:xfrm>
          <a:solidFill>
            <a:srgbClr val="9CAFD2"/>
          </a:solidFill>
        </p:grpSpPr>
        <p:sp>
          <p:nvSpPr>
            <p:cNvPr id="359" name="Rectángulo 358"/>
            <p:cNvSpPr/>
            <p:nvPr/>
          </p:nvSpPr>
          <p:spPr>
            <a:xfrm>
              <a:off x="166546" y="1490877"/>
              <a:ext cx="5367585" cy="3160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0" name="Rectángulo 359"/>
            <p:cNvSpPr/>
            <p:nvPr/>
          </p:nvSpPr>
          <p:spPr>
            <a:xfrm>
              <a:off x="1961500" y="1516029"/>
              <a:ext cx="1852722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TAREAS </a:t>
              </a:r>
              <a:endParaRPr lang="es-MX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361" name="Grupo 360"/>
          <p:cNvGrpSpPr/>
          <p:nvPr/>
        </p:nvGrpSpPr>
        <p:grpSpPr>
          <a:xfrm>
            <a:off x="492128" y="5983746"/>
            <a:ext cx="4810633" cy="442779"/>
            <a:chOff x="514257" y="4862200"/>
            <a:chExt cx="4810633" cy="442779"/>
          </a:xfrm>
        </p:grpSpPr>
        <p:sp>
          <p:nvSpPr>
            <p:cNvPr id="362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101249" y="5021468"/>
              <a:ext cx="590773" cy="123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9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LUIS</a:t>
              </a:r>
            </a:p>
          </p:txBody>
        </p:sp>
        <p:sp>
          <p:nvSpPr>
            <p:cNvPr id="363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911445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AAAAAC"/>
                  </a:solidFill>
                  <a:latin typeface="Bahnschrift" panose="020B0502040204020203" pitchFamily="34" charset="0"/>
                </a:rPr>
                <a:t>95%</a:t>
              </a:r>
            </a:p>
          </p:txBody>
        </p:sp>
        <p:grpSp>
          <p:nvGrpSpPr>
            <p:cNvPr id="364" name="Grupo 363"/>
            <p:cNvGrpSpPr/>
            <p:nvPr/>
          </p:nvGrpSpPr>
          <p:grpSpPr>
            <a:xfrm>
              <a:off x="514257" y="4862200"/>
              <a:ext cx="442779" cy="442779"/>
              <a:chOff x="9282463" y="1687181"/>
              <a:chExt cx="581040" cy="581040"/>
            </a:xfrm>
          </p:grpSpPr>
          <p:pic>
            <p:nvPicPr>
              <p:cNvPr id="368" name="Imagen 367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1509" t="5453" r="11027" b="15937"/>
              <a:stretch/>
            </p:blipFill>
            <p:spPr>
              <a:xfrm>
                <a:off x="9376376" y="1744103"/>
                <a:ext cx="396634" cy="470259"/>
              </a:xfrm>
              <a:prstGeom prst="rect">
                <a:avLst/>
              </a:prstGeom>
            </p:spPr>
          </p:pic>
          <p:sp>
            <p:nvSpPr>
              <p:cNvPr id="369" name="Forma libre 368"/>
              <p:cNvSpPr/>
              <p:nvPr/>
            </p:nvSpPr>
            <p:spPr>
              <a:xfrm>
                <a:off x="9282463" y="1687181"/>
                <a:ext cx="581040" cy="581040"/>
              </a:xfrm>
              <a:custGeom>
                <a:avLst/>
                <a:gdLst>
                  <a:gd name="connsiteX0" fmla="*/ 518751 w 1037502"/>
                  <a:gd name="connsiteY0" fmla="*/ 70625 h 1037502"/>
                  <a:gd name="connsiteX1" fmla="*/ 70625 w 1037502"/>
                  <a:gd name="connsiteY1" fmla="*/ 518751 h 1037502"/>
                  <a:gd name="connsiteX2" fmla="*/ 518751 w 1037502"/>
                  <a:gd name="connsiteY2" fmla="*/ 966877 h 1037502"/>
                  <a:gd name="connsiteX3" fmla="*/ 966877 w 1037502"/>
                  <a:gd name="connsiteY3" fmla="*/ 518751 h 1037502"/>
                  <a:gd name="connsiteX4" fmla="*/ 518751 w 1037502"/>
                  <a:gd name="connsiteY4" fmla="*/ 70625 h 1037502"/>
                  <a:gd name="connsiteX5" fmla="*/ 518751 w 1037502"/>
                  <a:gd name="connsiteY5" fmla="*/ 0 h 1037502"/>
                  <a:gd name="connsiteX6" fmla="*/ 1037502 w 1037502"/>
                  <a:gd name="connsiteY6" fmla="*/ 518751 h 1037502"/>
                  <a:gd name="connsiteX7" fmla="*/ 518751 w 1037502"/>
                  <a:gd name="connsiteY7" fmla="*/ 1037502 h 1037502"/>
                  <a:gd name="connsiteX8" fmla="*/ 0 w 1037502"/>
                  <a:gd name="connsiteY8" fmla="*/ 518751 h 1037502"/>
                  <a:gd name="connsiteX9" fmla="*/ 518751 w 1037502"/>
                  <a:gd name="connsiteY9" fmla="*/ 0 h 103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7502" h="1037502">
                    <a:moveTo>
                      <a:pt x="518751" y="70625"/>
                    </a:moveTo>
                    <a:cubicBezTo>
                      <a:pt x="271258" y="70625"/>
                      <a:pt x="70625" y="271258"/>
                      <a:pt x="70625" y="518751"/>
                    </a:cubicBezTo>
                    <a:cubicBezTo>
                      <a:pt x="70625" y="766244"/>
                      <a:pt x="271258" y="966877"/>
                      <a:pt x="518751" y="966877"/>
                    </a:cubicBezTo>
                    <a:cubicBezTo>
                      <a:pt x="766244" y="966877"/>
                      <a:pt x="966877" y="766244"/>
                      <a:pt x="966877" y="518751"/>
                    </a:cubicBezTo>
                    <a:cubicBezTo>
                      <a:pt x="966877" y="271258"/>
                      <a:pt x="766244" y="70625"/>
                      <a:pt x="518751" y="70625"/>
                    </a:cubicBezTo>
                    <a:close/>
                    <a:moveTo>
                      <a:pt x="518751" y="0"/>
                    </a:moveTo>
                    <a:cubicBezTo>
                      <a:pt x="805249" y="0"/>
                      <a:pt x="1037502" y="232253"/>
                      <a:pt x="1037502" y="518751"/>
                    </a:cubicBezTo>
                    <a:cubicBezTo>
                      <a:pt x="1037502" y="805249"/>
                      <a:pt x="805249" y="1037502"/>
                      <a:pt x="518751" y="1037502"/>
                    </a:cubicBezTo>
                    <a:cubicBezTo>
                      <a:pt x="232253" y="1037502"/>
                      <a:pt x="0" y="805249"/>
                      <a:pt x="0" y="518751"/>
                    </a:cubicBezTo>
                    <a:cubicBezTo>
                      <a:pt x="0" y="232253"/>
                      <a:pt x="232253" y="0"/>
                      <a:pt x="518751" y="0"/>
                    </a:cubicBezTo>
                    <a:close/>
                  </a:path>
                </a:pathLst>
              </a:cu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CL"/>
              </a:p>
            </p:txBody>
          </p:sp>
        </p:grpSp>
        <p:sp>
          <p:nvSpPr>
            <p:cNvPr id="365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3277220" y="4973933"/>
              <a:ext cx="571838" cy="181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AAAAAC"/>
                  </a:solidFill>
                  <a:latin typeface="Bahnschrift" panose="020B0502040204020203" pitchFamily="34" charset="0"/>
                </a:rPr>
                <a:t>90%</a:t>
              </a:r>
            </a:p>
          </p:txBody>
        </p:sp>
        <p:sp>
          <p:nvSpPr>
            <p:cNvPr id="367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4675679" y="4973933"/>
              <a:ext cx="649211" cy="2128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AAAAAC"/>
                  </a:solidFill>
                  <a:latin typeface="Bahnschrift" panose="020B0502040204020203" pitchFamily="34" charset="0"/>
                </a:rPr>
                <a:t>100%</a:t>
              </a:r>
            </a:p>
          </p:txBody>
        </p:sp>
      </p:grpSp>
      <p:pic>
        <p:nvPicPr>
          <p:cNvPr id="370" name="Imagen 3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5" y="4527903"/>
            <a:ext cx="427199" cy="56324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upo 10"/>
          <p:cNvGrpSpPr/>
          <p:nvPr/>
        </p:nvGrpSpPr>
        <p:grpSpPr>
          <a:xfrm>
            <a:off x="4696992" y="178947"/>
            <a:ext cx="2568392" cy="399807"/>
            <a:chOff x="4586425" y="721168"/>
            <a:chExt cx="1546878" cy="372793"/>
          </a:xfrm>
        </p:grpSpPr>
        <p:sp>
          <p:nvSpPr>
            <p:cNvPr id="10" name="Rectángulo redondeado 9"/>
            <p:cNvSpPr/>
            <p:nvPr/>
          </p:nvSpPr>
          <p:spPr>
            <a:xfrm>
              <a:off x="4586425" y="721168"/>
              <a:ext cx="1546878" cy="3727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CAF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Subtítulo 2">
              <a:extLst>
                <a:ext uri="{FF2B5EF4-FFF2-40B4-BE49-F238E27FC236}">
                  <a16:creationId xmlns="" xmlns:a16="http://schemas.microsoft.com/office/drawing/2014/main" id="{B4E556B2-78FC-47A7-A76F-3CCC74F25A2F}"/>
                </a:ext>
              </a:extLst>
            </p:cNvPr>
            <p:cNvSpPr txBox="1">
              <a:spLocks/>
            </p:cNvSpPr>
            <p:nvPr/>
          </p:nvSpPr>
          <p:spPr>
            <a:xfrm>
              <a:off x="4880188" y="745500"/>
              <a:ext cx="1078792" cy="313777"/>
            </a:xfrm>
            <a:prstGeom prst="rect">
              <a:avLst/>
            </a:prstGeom>
            <a:ln>
              <a:noFill/>
            </a:ln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ES" sz="1400" spc="300" dirty="0" smtClean="0">
                  <a:solidFill>
                    <a:srgbClr val="9CAFD2"/>
                  </a:solidFill>
                  <a:latin typeface="Bahnschrift Light SemiCondensed" panose="020B0502040204020203" pitchFamily="34" charset="0"/>
                </a:rPr>
                <a:t>TAREAS</a:t>
              </a:r>
              <a:endParaRPr lang="es-CL" sz="1400" dirty="0">
                <a:solidFill>
                  <a:srgbClr val="FF0000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218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12626081" y="7125042"/>
            <a:ext cx="1733114" cy="326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 smtClean="0">
                <a:solidFill>
                  <a:srgbClr val="F15138"/>
                </a:solidFill>
                <a:latin typeface="Bahnschrift" panose="020B0502040204020203" pitchFamily="34" charset="0"/>
              </a:rPr>
              <a:t>N°</a:t>
            </a:r>
            <a:r>
              <a:rPr lang="es-MX" sz="1600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 DE PROMOCIONES</a:t>
            </a:r>
            <a:endParaRPr lang="es-ES" sz="1600" dirty="0">
              <a:solidFill>
                <a:srgbClr val="44BBC8"/>
              </a:solidFill>
              <a:latin typeface="Bahnschrift" panose="020B0502040204020203" pitchFamily="34" charset="0"/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061045" y="7353817"/>
            <a:ext cx="5161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KAM</a:t>
            </a:r>
            <a:endParaRPr lang="es-MX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6111425" y="3947742"/>
            <a:ext cx="5367585" cy="2617935"/>
            <a:chOff x="6123753" y="7016333"/>
            <a:chExt cx="5367585" cy="2617935"/>
          </a:xfrm>
        </p:grpSpPr>
        <p:sp>
          <p:nvSpPr>
            <p:cNvPr id="242" name="Recortar rectángulo de esquina sencilla 4">
              <a:extLst>
                <a:ext uri="{FF2B5EF4-FFF2-40B4-BE49-F238E27FC236}">
                  <a16:creationId xmlns:a16="http://schemas.microsoft.com/office/drawing/2014/main" xmlns="" id="{65B426C5-1D97-4C05-9ACC-3A2873449743}"/>
                </a:ext>
              </a:extLst>
            </p:cNvPr>
            <p:cNvSpPr/>
            <p:nvPr/>
          </p:nvSpPr>
          <p:spPr>
            <a:xfrm>
              <a:off x="6123753" y="7016333"/>
              <a:ext cx="5367585" cy="2617935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B2B2BF"/>
              </a:solidFill>
            </a:ln>
            <a:effectLst>
              <a:outerShdw blurRad="152400" dir="16200000" sx="99000" sy="99000" rotWithShape="0">
                <a:prstClr val="black">
                  <a:alpha val="12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30" name="Grupo 229"/>
            <p:cNvGrpSpPr/>
            <p:nvPr/>
          </p:nvGrpSpPr>
          <p:grpSpPr>
            <a:xfrm>
              <a:off x="6304510" y="7228416"/>
              <a:ext cx="1521463" cy="449252"/>
              <a:chOff x="2923664" y="5993216"/>
              <a:chExt cx="1885080" cy="556616"/>
            </a:xfrm>
          </p:grpSpPr>
          <p:sp>
            <p:nvSpPr>
              <p:cNvPr id="234" name="Rectángulo 233"/>
              <p:cNvSpPr/>
              <p:nvPr/>
            </p:nvSpPr>
            <p:spPr>
              <a:xfrm>
                <a:off x="3382770" y="6504114"/>
                <a:ext cx="1022467" cy="45718"/>
              </a:xfrm>
              <a:prstGeom prst="rect">
                <a:avLst/>
              </a:prstGeom>
              <a:solidFill>
                <a:srgbClr val="8F8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>
                <a:off x="2923664" y="5993216"/>
                <a:ext cx="1885080" cy="305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000" dirty="0" smtClean="0">
                    <a:solidFill>
                      <a:srgbClr val="8A9CB4"/>
                    </a:solidFill>
                    <a:latin typeface="Bahnschrift" panose="020B0502040204020203" pitchFamily="34" charset="0"/>
                  </a:rPr>
                  <a:t>ASISTENCIA DIF S/A</a:t>
                </a:r>
                <a:endParaRPr lang="es-MX" sz="1000" dirty="0">
                  <a:solidFill>
                    <a:srgbClr val="8A9CB4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222" name="Grupo 221"/>
            <p:cNvGrpSpPr/>
            <p:nvPr/>
          </p:nvGrpSpPr>
          <p:grpSpPr>
            <a:xfrm>
              <a:off x="7845427" y="7217990"/>
              <a:ext cx="1743402" cy="450663"/>
              <a:chOff x="3185498" y="5991468"/>
              <a:chExt cx="2160060" cy="558363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3776826" y="6504113"/>
                <a:ext cx="1022467" cy="45718"/>
              </a:xfrm>
              <a:prstGeom prst="rect">
                <a:avLst/>
              </a:prstGeom>
              <a:solidFill>
                <a:srgbClr val="F15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3185498" y="5991468"/>
                <a:ext cx="2160060" cy="495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000" dirty="0" smtClean="0">
                    <a:solidFill>
                      <a:srgbClr val="8A9CB4"/>
                    </a:solidFill>
                    <a:latin typeface="Bahnschrift" panose="020B0502040204020203" pitchFamily="34" charset="0"/>
                  </a:rPr>
                  <a:t>TAREAS INTELIGENTES  DIFS/A</a:t>
                </a:r>
                <a:endParaRPr lang="es-MX" sz="1000" dirty="0">
                  <a:solidFill>
                    <a:srgbClr val="8A9CB4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38" name="Grupo 337"/>
            <p:cNvGrpSpPr/>
            <p:nvPr/>
          </p:nvGrpSpPr>
          <p:grpSpPr>
            <a:xfrm>
              <a:off x="9577800" y="7215563"/>
              <a:ext cx="1840813" cy="460008"/>
              <a:chOff x="3654043" y="5979172"/>
              <a:chExt cx="2280751" cy="569940"/>
            </a:xfrm>
          </p:grpSpPr>
          <p:sp>
            <p:nvSpPr>
              <p:cNvPr id="345" name="Rectángulo 344"/>
              <p:cNvSpPr/>
              <p:nvPr/>
            </p:nvSpPr>
            <p:spPr>
              <a:xfrm>
                <a:off x="4338274" y="6503394"/>
                <a:ext cx="1022468" cy="45718"/>
              </a:xfrm>
              <a:prstGeom prst="rect">
                <a:avLst/>
              </a:prstGeom>
              <a:solidFill>
                <a:srgbClr val="9CAF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46" name="Rectángulo 345"/>
              <p:cNvSpPr/>
              <p:nvPr/>
            </p:nvSpPr>
            <p:spPr>
              <a:xfrm>
                <a:off x="3654043" y="5979172"/>
                <a:ext cx="2280751" cy="495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000" dirty="0" smtClean="0">
                    <a:solidFill>
                      <a:srgbClr val="8A9CB4"/>
                    </a:solidFill>
                    <a:latin typeface="Bahnschrift" panose="020B0502040204020203" pitchFamily="34" charset="0"/>
                  </a:rPr>
                  <a:t>TAREAS PROGRAMADAS </a:t>
                </a:r>
                <a:endParaRPr lang="es-MX" sz="1000" dirty="0" smtClean="0">
                  <a:solidFill>
                    <a:srgbClr val="8A9CB4"/>
                  </a:solidFill>
                  <a:latin typeface="Bahnschrift" panose="020B0502040204020203" pitchFamily="34" charset="0"/>
                </a:endParaRPr>
              </a:p>
              <a:p>
                <a:pPr algn="ctr"/>
                <a:r>
                  <a:rPr lang="es-MX" sz="1000" dirty="0" smtClean="0">
                    <a:solidFill>
                      <a:srgbClr val="8A9CB4"/>
                    </a:solidFill>
                    <a:latin typeface="Bahnschrift" panose="020B0502040204020203" pitchFamily="34" charset="0"/>
                  </a:rPr>
                  <a:t>DIF </a:t>
                </a:r>
                <a:r>
                  <a:rPr lang="es-MX" sz="1000" dirty="0" smtClean="0">
                    <a:solidFill>
                      <a:srgbClr val="8A9CB4"/>
                    </a:solidFill>
                    <a:latin typeface="Bahnschrift" panose="020B0502040204020203" pitchFamily="34" charset="0"/>
                  </a:rPr>
                  <a:t>S/A</a:t>
                </a:r>
                <a:endParaRPr lang="es-MX" sz="1000" dirty="0">
                  <a:solidFill>
                    <a:srgbClr val="8A9CB4"/>
                  </a:solidFill>
                  <a:latin typeface="Bahnschrift" panose="020B0502040204020203" pitchFamily="34" charset="0"/>
                </a:endParaRPr>
              </a:p>
            </p:txBody>
          </p:sp>
        </p:grpSp>
      </p:grpSp>
      <p:pic>
        <p:nvPicPr>
          <p:cNvPr id="1028" name="Picture 4" descr="Resultado de imagen para imagenes de geolocalizaci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41725"/>
            <a:ext cx="1743056" cy="165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6281697" y="5711881"/>
            <a:ext cx="616190" cy="194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40</a:t>
            </a:r>
            <a:endParaRPr lang="es-ES" sz="1600" dirty="0">
              <a:solidFill>
                <a:srgbClr val="ED7D31"/>
              </a:solidFill>
              <a:latin typeface="Bahnschrift" panose="020B0502040204020203" pitchFamily="34" charset="0"/>
            </a:endParaRPr>
          </a:p>
        </p:txBody>
      </p:sp>
      <p:sp>
        <p:nvSpPr>
          <p:cNvPr id="277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7124165" y="5713227"/>
            <a:ext cx="646547" cy="20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18</a:t>
            </a:r>
            <a:endParaRPr lang="es-ES" sz="1600" dirty="0">
              <a:solidFill>
                <a:srgbClr val="ED7D31"/>
              </a:solidFill>
              <a:latin typeface="Bahnschrift" panose="020B0502040204020203" pitchFamily="34" charset="0"/>
            </a:endParaRPr>
          </a:p>
        </p:txBody>
      </p:sp>
      <p:sp>
        <p:nvSpPr>
          <p:cNvPr id="278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6229277" y="5969291"/>
            <a:ext cx="700481" cy="14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00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BASE</a:t>
            </a:r>
          </a:p>
        </p:txBody>
      </p:sp>
      <p:sp>
        <p:nvSpPr>
          <p:cNvPr id="280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7083429" y="5935858"/>
            <a:ext cx="743331" cy="209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00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VISITAS</a:t>
            </a:r>
          </a:p>
        </p:txBody>
      </p:sp>
      <p:sp>
        <p:nvSpPr>
          <p:cNvPr id="281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7999402" y="5730624"/>
            <a:ext cx="616190" cy="194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40</a:t>
            </a:r>
            <a:endParaRPr lang="es-ES" sz="1600" dirty="0">
              <a:solidFill>
                <a:srgbClr val="ED7D31"/>
              </a:solidFill>
              <a:latin typeface="Bahnschrift" panose="020B0502040204020203" pitchFamily="34" charset="0"/>
            </a:endParaRPr>
          </a:p>
        </p:txBody>
      </p:sp>
      <p:sp>
        <p:nvSpPr>
          <p:cNvPr id="282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8886473" y="5731970"/>
            <a:ext cx="646547" cy="20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18</a:t>
            </a:r>
            <a:endParaRPr lang="es-ES" sz="1600" dirty="0">
              <a:solidFill>
                <a:srgbClr val="ED7D31"/>
              </a:solidFill>
              <a:latin typeface="Bahnschrift" panose="020B0502040204020203" pitchFamily="34" charset="0"/>
            </a:endParaRPr>
          </a:p>
        </p:txBody>
      </p:sp>
      <p:sp>
        <p:nvSpPr>
          <p:cNvPr id="285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7958133" y="5988034"/>
            <a:ext cx="700481" cy="14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00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BASE</a:t>
            </a:r>
          </a:p>
        </p:txBody>
      </p:sp>
      <p:sp>
        <p:nvSpPr>
          <p:cNvPr id="286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8812285" y="5954601"/>
            <a:ext cx="743331" cy="209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00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VISITAS</a:t>
            </a:r>
          </a:p>
        </p:txBody>
      </p:sp>
      <p:sp>
        <p:nvSpPr>
          <p:cNvPr id="287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9720418" y="5716903"/>
            <a:ext cx="616190" cy="194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40</a:t>
            </a:r>
            <a:endParaRPr lang="es-ES" sz="1600" dirty="0">
              <a:solidFill>
                <a:srgbClr val="ED7D31"/>
              </a:solidFill>
              <a:latin typeface="Bahnschrift" panose="020B0502040204020203" pitchFamily="34" charset="0"/>
            </a:endParaRPr>
          </a:p>
        </p:txBody>
      </p:sp>
      <p:sp>
        <p:nvSpPr>
          <p:cNvPr id="288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10607490" y="5707098"/>
            <a:ext cx="646547" cy="20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 smtClean="0">
                <a:solidFill>
                  <a:srgbClr val="8497B0"/>
                </a:solidFill>
                <a:latin typeface="Bahnschrift" panose="020B0502040204020203" pitchFamily="34" charset="0"/>
              </a:rPr>
              <a:t>18</a:t>
            </a:r>
            <a:endParaRPr lang="es-ES" sz="1600" dirty="0">
              <a:solidFill>
                <a:srgbClr val="ED7D31"/>
              </a:solidFill>
              <a:latin typeface="Bahnschrift" panose="020B0502040204020203" pitchFamily="34" charset="0"/>
            </a:endParaRPr>
          </a:p>
        </p:txBody>
      </p:sp>
      <p:sp>
        <p:nvSpPr>
          <p:cNvPr id="292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9679149" y="5996615"/>
            <a:ext cx="700481" cy="14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00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BASE</a:t>
            </a:r>
          </a:p>
        </p:txBody>
      </p:sp>
      <p:sp>
        <p:nvSpPr>
          <p:cNvPr id="295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10589056" y="5963182"/>
            <a:ext cx="743331" cy="209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00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VISITAS</a:t>
            </a:r>
          </a:p>
        </p:txBody>
      </p:sp>
      <p:cxnSp>
        <p:nvCxnSpPr>
          <p:cNvPr id="56" name="Conector recto 55"/>
          <p:cNvCxnSpPr/>
          <p:nvPr/>
        </p:nvCxnSpPr>
        <p:spPr>
          <a:xfrm>
            <a:off x="9575445" y="4378536"/>
            <a:ext cx="0" cy="176047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7860213" y="4401835"/>
            <a:ext cx="0" cy="1800075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Imagen 29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459" y="765731"/>
            <a:ext cx="12096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Flecha izquierda 58"/>
          <p:cNvSpPr/>
          <p:nvPr/>
        </p:nvSpPr>
        <p:spPr>
          <a:xfrm>
            <a:off x="12383234" y="1027334"/>
            <a:ext cx="1052108" cy="223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7" name="Flecha izquierda 296"/>
          <p:cNvSpPr/>
          <p:nvPr/>
        </p:nvSpPr>
        <p:spPr>
          <a:xfrm rot="16354775">
            <a:off x="11853949" y="3014361"/>
            <a:ext cx="2205221" cy="129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-277482" y="-1222784"/>
            <a:ext cx="1583477" cy="1169551"/>
          </a:xfrm>
          <a:prstGeom prst="rect">
            <a:avLst/>
          </a:prstGeom>
          <a:noFill/>
          <a:ln>
            <a:solidFill>
              <a:srgbClr val="F15138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000" dirty="0" smtClean="0"/>
              <a:t>Los colores del tacómetro cambian en base al target</a:t>
            </a:r>
          </a:p>
          <a:p>
            <a:pPr marL="228600" indent="-228600">
              <a:buAutoNum type="arabicPeriod"/>
            </a:pPr>
            <a:r>
              <a:rPr lang="es-ES" sz="1000" dirty="0" smtClean="0"/>
              <a:t>Revisar si existe un evolutivo mas llamativo</a:t>
            </a:r>
            <a:endParaRPr lang="es-ES" sz="1000" dirty="0"/>
          </a:p>
        </p:txBody>
      </p:sp>
      <p:sp>
        <p:nvSpPr>
          <p:cNvPr id="298" name="Flecha izquierda 297"/>
          <p:cNvSpPr/>
          <p:nvPr/>
        </p:nvSpPr>
        <p:spPr>
          <a:xfrm rot="12396255">
            <a:off x="1290763" y="-400470"/>
            <a:ext cx="513992" cy="207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1" name="CuadroTexto 300"/>
          <p:cNvSpPr txBox="1"/>
          <p:nvPr/>
        </p:nvSpPr>
        <p:spPr>
          <a:xfrm>
            <a:off x="12643604" y="4431955"/>
            <a:ext cx="1583477" cy="707886"/>
          </a:xfrm>
          <a:prstGeom prst="rect">
            <a:avLst/>
          </a:prstGeom>
          <a:noFill/>
          <a:ln>
            <a:solidFill>
              <a:srgbClr val="F15138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000" dirty="0" smtClean="0"/>
              <a:t>El tacómetro los colores cambien con positivo y negativo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-2400909" y="5567212"/>
            <a:ext cx="1056518" cy="1056533"/>
            <a:chOff x="13011038" y="2877234"/>
            <a:chExt cx="1056518" cy="1056533"/>
          </a:xfrm>
        </p:grpSpPr>
        <p:sp>
          <p:nvSpPr>
            <p:cNvPr id="14" name="Arco de bloque 13"/>
            <p:cNvSpPr/>
            <p:nvPr/>
          </p:nvSpPr>
          <p:spPr>
            <a:xfrm>
              <a:off x="13019342" y="2885553"/>
              <a:ext cx="1048214" cy="1048214"/>
            </a:xfrm>
            <a:prstGeom prst="blockArc">
              <a:avLst>
                <a:gd name="adj1" fmla="val 11542949"/>
                <a:gd name="adj2" fmla="val 20879221"/>
                <a:gd name="adj3" fmla="val 2330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76" name="Arco de bloque 175"/>
            <p:cNvSpPr/>
            <p:nvPr/>
          </p:nvSpPr>
          <p:spPr>
            <a:xfrm>
              <a:off x="13011038" y="2885049"/>
              <a:ext cx="1048214" cy="1048214"/>
            </a:xfrm>
            <a:prstGeom prst="blockArc">
              <a:avLst>
                <a:gd name="adj1" fmla="val 11542949"/>
                <a:gd name="adj2" fmla="val 15183944"/>
                <a:gd name="adj3" fmla="val 23283"/>
              </a:avLst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 rot="-840000">
              <a:off x="13372535" y="2877234"/>
              <a:ext cx="163169" cy="662862"/>
              <a:chOff x="14538947" y="2628963"/>
              <a:chExt cx="163169" cy="662862"/>
            </a:xfrm>
          </p:grpSpPr>
          <p:sp>
            <p:nvSpPr>
              <p:cNvPr id="15" name="Triángulo isósceles 14"/>
              <p:cNvSpPr/>
              <p:nvPr/>
            </p:nvSpPr>
            <p:spPr>
              <a:xfrm>
                <a:off x="14567972" y="2628963"/>
                <a:ext cx="115483" cy="579291"/>
              </a:xfrm>
              <a:prstGeom prst="triangl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14538947" y="3128656"/>
                <a:ext cx="163169" cy="163169"/>
              </a:xfrm>
              <a:prstGeom prst="ellips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181" name="Grupo 180"/>
          <p:cNvGrpSpPr/>
          <p:nvPr/>
        </p:nvGrpSpPr>
        <p:grpSpPr>
          <a:xfrm>
            <a:off x="3446112" y="2557684"/>
            <a:ext cx="700481" cy="400018"/>
            <a:chOff x="2847905" y="2192665"/>
            <a:chExt cx="700481" cy="400018"/>
          </a:xfrm>
        </p:grpSpPr>
        <p:sp>
          <p:nvSpPr>
            <p:cNvPr id="182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78382" y="2192665"/>
              <a:ext cx="450618" cy="194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18</a:t>
              </a:r>
              <a:endParaRPr lang="es-ES" sz="1600" dirty="0">
                <a:solidFill>
                  <a:srgbClr val="ED7D3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84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47905" y="2450075"/>
              <a:ext cx="700481" cy="1426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6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VISITAS</a:t>
              </a:r>
              <a:endParaRPr lang="es-MX" sz="600" dirty="0" smtClean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99" name="Arco de bloque 198"/>
          <p:cNvSpPr/>
          <p:nvPr/>
        </p:nvSpPr>
        <p:spPr>
          <a:xfrm>
            <a:off x="2904350" y="1320327"/>
            <a:ext cx="1048214" cy="1048214"/>
          </a:xfrm>
          <a:prstGeom prst="blockArc">
            <a:avLst>
              <a:gd name="adj1" fmla="val 11542949"/>
              <a:gd name="adj2" fmla="val 20879221"/>
              <a:gd name="adj3" fmla="val 2330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09" name="Arco de bloque 208"/>
          <p:cNvSpPr/>
          <p:nvPr/>
        </p:nvSpPr>
        <p:spPr>
          <a:xfrm>
            <a:off x="2896046" y="1319823"/>
            <a:ext cx="1048214" cy="1048214"/>
          </a:xfrm>
          <a:prstGeom prst="blockArc">
            <a:avLst>
              <a:gd name="adj1" fmla="val 11542949"/>
              <a:gd name="adj2" fmla="val 19537823"/>
              <a:gd name="adj3" fmla="val 23612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grpSp>
        <p:nvGrpSpPr>
          <p:cNvPr id="210" name="Grupo 209"/>
          <p:cNvGrpSpPr/>
          <p:nvPr/>
        </p:nvGrpSpPr>
        <p:grpSpPr>
          <a:xfrm rot="3241941">
            <a:off x="3527829" y="1373663"/>
            <a:ext cx="163169" cy="662861"/>
            <a:chOff x="14538947" y="2628963"/>
            <a:chExt cx="163169" cy="662861"/>
          </a:xfrm>
        </p:grpSpPr>
        <p:sp>
          <p:nvSpPr>
            <p:cNvPr id="219" name="Triángulo isósceles 218"/>
            <p:cNvSpPr/>
            <p:nvPr/>
          </p:nvSpPr>
          <p:spPr>
            <a:xfrm>
              <a:off x="14567972" y="2628963"/>
              <a:ext cx="115483" cy="579291"/>
            </a:xfrm>
            <a:prstGeom prst="triangle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14538947" y="3128655"/>
              <a:ext cx="163169" cy="163169"/>
            </a:xfrm>
            <a:prstGeom prst="ellipse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3" name="Recortar rectángulo de esquina sencilla 4">
            <a:extLst>
              <a:ext uri="{FF2B5EF4-FFF2-40B4-BE49-F238E27FC236}">
                <a16:creationId xmlns:a16="http://schemas.microsoft.com/office/drawing/2014/main" xmlns="" id="{65B426C5-1D97-4C05-9ACC-3A2873449743}"/>
              </a:ext>
            </a:extLst>
          </p:cNvPr>
          <p:cNvSpPr/>
          <p:nvPr/>
        </p:nvSpPr>
        <p:spPr>
          <a:xfrm>
            <a:off x="5005517" y="859729"/>
            <a:ext cx="2207285" cy="2223262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4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5747485" y="1926879"/>
            <a:ext cx="779379" cy="376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98%</a:t>
            </a:r>
            <a:endParaRPr lang="es-ES" dirty="0">
              <a:solidFill>
                <a:srgbClr val="44BBC8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225" name="Grupo 224"/>
          <p:cNvGrpSpPr/>
          <p:nvPr/>
        </p:nvGrpSpPr>
        <p:grpSpPr>
          <a:xfrm>
            <a:off x="5160682" y="866665"/>
            <a:ext cx="1939513" cy="329225"/>
            <a:chOff x="1325174" y="1957184"/>
            <a:chExt cx="1939513" cy="329225"/>
          </a:xfrm>
        </p:grpSpPr>
        <p:sp>
          <p:nvSpPr>
            <p:cNvPr id="226" name="Rectángulo 225"/>
            <p:cNvSpPr/>
            <p:nvPr/>
          </p:nvSpPr>
          <p:spPr>
            <a:xfrm>
              <a:off x="1782995" y="2240690"/>
              <a:ext cx="1022467" cy="45719"/>
            </a:xfrm>
            <a:prstGeom prst="rect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9" name="Rectángulo 228"/>
            <p:cNvSpPr/>
            <p:nvPr/>
          </p:nvSpPr>
          <p:spPr>
            <a:xfrm>
              <a:off x="1325174" y="1957184"/>
              <a:ext cx="19395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TAREAS INTELIGENTES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31" name="Grupo 230"/>
          <p:cNvGrpSpPr/>
          <p:nvPr/>
        </p:nvGrpSpPr>
        <p:grpSpPr>
          <a:xfrm>
            <a:off x="5205707" y="2547617"/>
            <a:ext cx="700481" cy="400018"/>
            <a:chOff x="2847905" y="2192665"/>
            <a:chExt cx="700481" cy="400018"/>
          </a:xfrm>
        </p:grpSpPr>
        <p:sp>
          <p:nvSpPr>
            <p:cNvPr id="232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78382" y="2192665"/>
              <a:ext cx="450618" cy="194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25</a:t>
              </a:r>
              <a:endParaRPr lang="es-ES" sz="1600" dirty="0">
                <a:solidFill>
                  <a:srgbClr val="ED7D3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33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47905" y="2450075"/>
              <a:ext cx="700481" cy="1426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6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BASE</a:t>
              </a:r>
            </a:p>
          </p:txBody>
        </p:sp>
      </p:grpSp>
      <p:sp>
        <p:nvSpPr>
          <p:cNvPr id="250" name="Rectángulo 249"/>
          <p:cNvSpPr/>
          <p:nvPr/>
        </p:nvSpPr>
        <p:spPr>
          <a:xfrm>
            <a:off x="5004760" y="2401547"/>
            <a:ext cx="2202014" cy="6692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51" name="Grupo 250"/>
          <p:cNvGrpSpPr/>
          <p:nvPr/>
        </p:nvGrpSpPr>
        <p:grpSpPr>
          <a:xfrm>
            <a:off x="6160747" y="2552697"/>
            <a:ext cx="700481" cy="400018"/>
            <a:chOff x="2847905" y="2192665"/>
            <a:chExt cx="700481" cy="400018"/>
          </a:xfrm>
        </p:grpSpPr>
        <p:sp>
          <p:nvSpPr>
            <p:cNvPr id="252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78382" y="2192665"/>
              <a:ext cx="450618" cy="194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24</a:t>
              </a:r>
              <a:endParaRPr lang="es-ES" sz="1600" dirty="0">
                <a:solidFill>
                  <a:srgbClr val="ED7D3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53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47905" y="2450075"/>
              <a:ext cx="700481" cy="1426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6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CUMPLE</a:t>
              </a:r>
              <a:endParaRPr lang="es-MX" sz="600" dirty="0" smtClean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254" name="Arco de bloque 253"/>
          <p:cNvSpPr/>
          <p:nvPr/>
        </p:nvSpPr>
        <p:spPr>
          <a:xfrm>
            <a:off x="5618985" y="1315340"/>
            <a:ext cx="1048214" cy="1048214"/>
          </a:xfrm>
          <a:prstGeom prst="blockArc">
            <a:avLst>
              <a:gd name="adj1" fmla="val 11542949"/>
              <a:gd name="adj2" fmla="val 20879221"/>
              <a:gd name="adj3" fmla="val 2330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55" name="Arco de bloque 254"/>
          <p:cNvSpPr/>
          <p:nvPr/>
        </p:nvSpPr>
        <p:spPr>
          <a:xfrm>
            <a:off x="5610681" y="1314836"/>
            <a:ext cx="1048214" cy="1048214"/>
          </a:xfrm>
          <a:prstGeom prst="blockArc">
            <a:avLst>
              <a:gd name="adj1" fmla="val 11542949"/>
              <a:gd name="adj2" fmla="val 19537823"/>
              <a:gd name="adj3" fmla="val 23612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grpSp>
        <p:nvGrpSpPr>
          <p:cNvPr id="256" name="Grupo 255"/>
          <p:cNvGrpSpPr/>
          <p:nvPr/>
        </p:nvGrpSpPr>
        <p:grpSpPr>
          <a:xfrm rot="3241941">
            <a:off x="6242464" y="1368676"/>
            <a:ext cx="163169" cy="662861"/>
            <a:chOff x="14538947" y="2628963"/>
            <a:chExt cx="163169" cy="662861"/>
          </a:xfrm>
        </p:grpSpPr>
        <p:sp>
          <p:nvSpPr>
            <p:cNvPr id="257" name="Triángulo isósceles 256"/>
            <p:cNvSpPr/>
            <p:nvPr/>
          </p:nvSpPr>
          <p:spPr>
            <a:xfrm>
              <a:off x="14567972" y="2628963"/>
              <a:ext cx="115483" cy="579291"/>
            </a:xfrm>
            <a:prstGeom prst="triangle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14538947" y="3128655"/>
              <a:ext cx="163169" cy="163169"/>
            </a:xfrm>
            <a:prstGeom prst="ellipse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59" name="Recortar rectángulo de esquina sencilla 4">
            <a:extLst>
              <a:ext uri="{FF2B5EF4-FFF2-40B4-BE49-F238E27FC236}">
                <a16:creationId xmlns:a16="http://schemas.microsoft.com/office/drawing/2014/main" xmlns="" id="{65B426C5-1D97-4C05-9ACC-3A2873449743}"/>
              </a:ext>
            </a:extLst>
          </p:cNvPr>
          <p:cNvSpPr/>
          <p:nvPr/>
        </p:nvSpPr>
        <p:spPr>
          <a:xfrm>
            <a:off x="7653673" y="855373"/>
            <a:ext cx="2207285" cy="2223262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2B2BF"/>
            </a:solidFill>
          </a:ln>
          <a:effectLst>
            <a:outerShdw blurRad="152400" dir="16200000" sx="99000" sy="99000" rotWithShape="0">
              <a:prstClr val="black">
                <a:alpha val="1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0" name="Subtítulo 2">
            <a:extLst>
              <a:ext uri="{FF2B5EF4-FFF2-40B4-BE49-F238E27FC236}">
                <a16:creationId xmlns:a16="http://schemas.microsoft.com/office/drawing/2014/main" xmlns="" id="{85060DDE-9731-4307-BE3E-15D053177028}"/>
              </a:ext>
            </a:extLst>
          </p:cNvPr>
          <p:cNvSpPr txBox="1">
            <a:spLocks/>
          </p:cNvSpPr>
          <p:nvPr/>
        </p:nvSpPr>
        <p:spPr>
          <a:xfrm>
            <a:off x="8395641" y="1922523"/>
            <a:ext cx="779379" cy="376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</a:rPr>
              <a:t>98%</a:t>
            </a:r>
            <a:endParaRPr lang="es-ES" dirty="0">
              <a:solidFill>
                <a:srgbClr val="44BBC8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261" name="Grupo 260"/>
          <p:cNvGrpSpPr/>
          <p:nvPr/>
        </p:nvGrpSpPr>
        <p:grpSpPr>
          <a:xfrm>
            <a:off x="7808838" y="862309"/>
            <a:ext cx="1939513" cy="329225"/>
            <a:chOff x="1325174" y="1957184"/>
            <a:chExt cx="1939513" cy="329225"/>
          </a:xfrm>
        </p:grpSpPr>
        <p:sp>
          <p:nvSpPr>
            <p:cNvPr id="262" name="Rectángulo 261"/>
            <p:cNvSpPr/>
            <p:nvPr/>
          </p:nvSpPr>
          <p:spPr>
            <a:xfrm>
              <a:off x="1782995" y="2240690"/>
              <a:ext cx="1022467" cy="45719"/>
            </a:xfrm>
            <a:prstGeom prst="rect">
              <a:avLst/>
            </a:prstGeom>
            <a:solidFill>
              <a:srgbClr val="8A9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3" name="Rectángulo 262"/>
            <p:cNvSpPr/>
            <p:nvPr/>
          </p:nvSpPr>
          <p:spPr>
            <a:xfrm>
              <a:off x="1325174" y="1957184"/>
              <a:ext cx="19395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TAREAS PROGRAMADAS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64" name="Grupo 263"/>
          <p:cNvGrpSpPr/>
          <p:nvPr/>
        </p:nvGrpSpPr>
        <p:grpSpPr>
          <a:xfrm>
            <a:off x="7853863" y="2543261"/>
            <a:ext cx="700481" cy="400018"/>
            <a:chOff x="2847905" y="2192665"/>
            <a:chExt cx="700481" cy="400018"/>
          </a:xfrm>
        </p:grpSpPr>
        <p:sp>
          <p:nvSpPr>
            <p:cNvPr id="265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19603" y="2192665"/>
              <a:ext cx="570004" cy="1984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40</a:t>
              </a:r>
              <a:endParaRPr lang="es-ES" sz="1600" dirty="0">
                <a:solidFill>
                  <a:srgbClr val="ED7D3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66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47905" y="2450075"/>
              <a:ext cx="700481" cy="1426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6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BASE</a:t>
              </a:r>
            </a:p>
          </p:txBody>
        </p:sp>
      </p:grpSp>
      <p:sp>
        <p:nvSpPr>
          <p:cNvPr id="267" name="Rectángulo 266"/>
          <p:cNvSpPr/>
          <p:nvPr/>
        </p:nvSpPr>
        <p:spPr>
          <a:xfrm>
            <a:off x="7652916" y="2397191"/>
            <a:ext cx="2202014" cy="6692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68" name="Grupo 267"/>
          <p:cNvGrpSpPr/>
          <p:nvPr/>
        </p:nvGrpSpPr>
        <p:grpSpPr>
          <a:xfrm>
            <a:off x="8808903" y="2548341"/>
            <a:ext cx="700481" cy="400018"/>
            <a:chOff x="2847905" y="2192665"/>
            <a:chExt cx="700481" cy="400018"/>
          </a:xfrm>
        </p:grpSpPr>
        <p:sp>
          <p:nvSpPr>
            <p:cNvPr id="269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900010" y="2192665"/>
              <a:ext cx="570004" cy="2006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00" b="1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38</a:t>
              </a:r>
              <a:endParaRPr lang="es-ES" sz="1600" dirty="0">
                <a:solidFill>
                  <a:srgbClr val="ED7D3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70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2847905" y="2450075"/>
              <a:ext cx="700481" cy="1426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600" dirty="0" smtClean="0">
                  <a:solidFill>
                    <a:srgbClr val="44BBC8"/>
                  </a:solidFill>
                  <a:latin typeface="Bahnschrift" panose="020B0502040204020203" pitchFamily="34" charset="0"/>
                </a:rPr>
                <a:t>CUMPLE</a:t>
              </a:r>
              <a:endParaRPr lang="es-MX" sz="600" dirty="0" smtClean="0">
                <a:solidFill>
                  <a:srgbClr val="44BBC8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271" name="Arco de bloque 270"/>
          <p:cNvSpPr/>
          <p:nvPr/>
        </p:nvSpPr>
        <p:spPr>
          <a:xfrm>
            <a:off x="8267141" y="1310984"/>
            <a:ext cx="1048214" cy="1048214"/>
          </a:xfrm>
          <a:prstGeom prst="blockArc">
            <a:avLst>
              <a:gd name="adj1" fmla="val 11542949"/>
              <a:gd name="adj2" fmla="val 20879221"/>
              <a:gd name="adj3" fmla="val 2330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72" name="Arco de bloque 271"/>
          <p:cNvSpPr/>
          <p:nvPr/>
        </p:nvSpPr>
        <p:spPr>
          <a:xfrm>
            <a:off x="8258837" y="1310480"/>
            <a:ext cx="1048214" cy="1048214"/>
          </a:xfrm>
          <a:prstGeom prst="blockArc">
            <a:avLst>
              <a:gd name="adj1" fmla="val 11542949"/>
              <a:gd name="adj2" fmla="val 19537823"/>
              <a:gd name="adj3" fmla="val 23612"/>
            </a:avLst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grpSp>
        <p:nvGrpSpPr>
          <p:cNvPr id="279" name="Grupo 278"/>
          <p:cNvGrpSpPr/>
          <p:nvPr/>
        </p:nvGrpSpPr>
        <p:grpSpPr>
          <a:xfrm rot="3241941">
            <a:off x="8890620" y="1364320"/>
            <a:ext cx="163169" cy="662861"/>
            <a:chOff x="14538947" y="2628963"/>
            <a:chExt cx="163169" cy="662861"/>
          </a:xfrm>
        </p:grpSpPr>
        <p:sp>
          <p:nvSpPr>
            <p:cNvPr id="293" name="Triángulo isósceles 292"/>
            <p:cNvSpPr/>
            <p:nvPr/>
          </p:nvSpPr>
          <p:spPr>
            <a:xfrm>
              <a:off x="14567972" y="2628963"/>
              <a:ext cx="115483" cy="579291"/>
            </a:xfrm>
            <a:prstGeom prst="triangle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4" name="Elipse 293"/>
            <p:cNvSpPr/>
            <p:nvPr/>
          </p:nvSpPr>
          <p:spPr>
            <a:xfrm>
              <a:off x="14538947" y="3128655"/>
              <a:ext cx="163169" cy="163169"/>
            </a:xfrm>
            <a:prstGeom prst="ellipse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07" name="Grupo 306"/>
          <p:cNvGrpSpPr/>
          <p:nvPr/>
        </p:nvGrpSpPr>
        <p:grpSpPr>
          <a:xfrm>
            <a:off x="12193605" y="-1840706"/>
            <a:ext cx="1939513" cy="329225"/>
            <a:chOff x="1325174" y="1957184"/>
            <a:chExt cx="1939513" cy="329225"/>
          </a:xfrm>
        </p:grpSpPr>
        <p:sp>
          <p:nvSpPr>
            <p:cNvPr id="308" name="Rectángulo 307"/>
            <p:cNvSpPr/>
            <p:nvPr/>
          </p:nvSpPr>
          <p:spPr>
            <a:xfrm>
              <a:off x="1782995" y="2240690"/>
              <a:ext cx="1022467" cy="45719"/>
            </a:xfrm>
            <a:prstGeom prst="rect">
              <a:avLst/>
            </a:prstGeom>
            <a:solidFill>
              <a:srgbClr val="8A9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09" name="Rectángulo 308"/>
            <p:cNvSpPr/>
            <p:nvPr/>
          </p:nvSpPr>
          <p:spPr>
            <a:xfrm>
              <a:off x="1325174" y="1957184"/>
              <a:ext cx="19395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8497B0"/>
                  </a:solidFill>
                  <a:latin typeface="Bahnschrift" panose="020B0502040204020203" pitchFamily="34" charset="0"/>
                </a:rPr>
                <a:t>TAREAS PROGRAMADAS</a:t>
              </a:r>
              <a:endParaRPr lang="es-MX" sz="1200" dirty="0">
                <a:solidFill>
                  <a:srgbClr val="0070C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2643604" y="-1392535"/>
            <a:ext cx="1056518" cy="1048718"/>
            <a:chOff x="12643604" y="-1392535"/>
            <a:chExt cx="1056518" cy="1048718"/>
          </a:xfrm>
        </p:grpSpPr>
        <p:sp>
          <p:nvSpPr>
            <p:cNvPr id="306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2780408" y="-780492"/>
              <a:ext cx="779379" cy="3766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b="1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2%</a:t>
              </a:r>
              <a:endParaRPr lang="es-ES" dirty="0">
                <a:solidFill>
                  <a:srgbClr val="F15138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10" name="Arco de bloque 309"/>
            <p:cNvSpPr/>
            <p:nvPr/>
          </p:nvSpPr>
          <p:spPr>
            <a:xfrm>
              <a:off x="12651908" y="-1392031"/>
              <a:ext cx="1048214" cy="1048214"/>
            </a:xfrm>
            <a:prstGeom prst="blockArc">
              <a:avLst>
                <a:gd name="adj1" fmla="val 11542949"/>
                <a:gd name="adj2" fmla="val 20879221"/>
                <a:gd name="adj3" fmla="val 2330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311" name="Arco de bloque 310"/>
            <p:cNvSpPr/>
            <p:nvPr/>
          </p:nvSpPr>
          <p:spPr>
            <a:xfrm>
              <a:off x="12643604" y="-1392535"/>
              <a:ext cx="1048214" cy="1048214"/>
            </a:xfrm>
            <a:prstGeom prst="blockArc">
              <a:avLst>
                <a:gd name="adj1" fmla="val 11542949"/>
                <a:gd name="adj2" fmla="val 12911049"/>
                <a:gd name="adj3" fmla="val 23508"/>
              </a:avLst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grpSp>
          <p:nvGrpSpPr>
            <p:cNvPr id="312" name="Grupo 311"/>
            <p:cNvGrpSpPr/>
            <p:nvPr/>
          </p:nvGrpSpPr>
          <p:grpSpPr>
            <a:xfrm rot="18316125">
              <a:off x="12910782" y="-1313090"/>
              <a:ext cx="163169" cy="662861"/>
              <a:chOff x="14538947" y="2628963"/>
              <a:chExt cx="163169" cy="662861"/>
            </a:xfrm>
          </p:grpSpPr>
          <p:sp>
            <p:nvSpPr>
              <p:cNvPr id="313" name="Triángulo isósceles 312"/>
              <p:cNvSpPr/>
              <p:nvPr/>
            </p:nvSpPr>
            <p:spPr>
              <a:xfrm>
                <a:off x="14567972" y="2628963"/>
                <a:ext cx="115483" cy="579291"/>
              </a:xfrm>
              <a:prstGeom prst="triangl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4" name="Elipse 313"/>
              <p:cNvSpPr/>
              <p:nvPr/>
            </p:nvSpPr>
            <p:spPr>
              <a:xfrm>
                <a:off x="14538947" y="3128655"/>
                <a:ext cx="163169" cy="163169"/>
              </a:xfrm>
              <a:prstGeom prst="ellips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315" name="Grupo 314"/>
          <p:cNvGrpSpPr/>
          <p:nvPr/>
        </p:nvGrpSpPr>
        <p:grpSpPr>
          <a:xfrm>
            <a:off x="6547936" y="4693410"/>
            <a:ext cx="1056518" cy="1048718"/>
            <a:chOff x="12643604" y="-1392535"/>
            <a:chExt cx="1056518" cy="1048718"/>
          </a:xfrm>
        </p:grpSpPr>
        <p:sp>
          <p:nvSpPr>
            <p:cNvPr id="316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2780408" y="-780492"/>
              <a:ext cx="779379" cy="3766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b="1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2%</a:t>
              </a:r>
              <a:endParaRPr lang="es-ES" dirty="0">
                <a:solidFill>
                  <a:srgbClr val="F15138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17" name="Arco de bloque 316"/>
            <p:cNvSpPr/>
            <p:nvPr/>
          </p:nvSpPr>
          <p:spPr>
            <a:xfrm>
              <a:off x="12651908" y="-1392031"/>
              <a:ext cx="1048214" cy="1048214"/>
            </a:xfrm>
            <a:prstGeom prst="blockArc">
              <a:avLst>
                <a:gd name="adj1" fmla="val 11542949"/>
                <a:gd name="adj2" fmla="val 20879221"/>
                <a:gd name="adj3" fmla="val 2330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318" name="Arco de bloque 317"/>
            <p:cNvSpPr/>
            <p:nvPr/>
          </p:nvSpPr>
          <p:spPr>
            <a:xfrm>
              <a:off x="12643604" y="-1392535"/>
              <a:ext cx="1048214" cy="1048214"/>
            </a:xfrm>
            <a:prstGeom prst="blockArc">
              <a:avLst>
                <a:gd name="adj1" fmla="val 11542949"/>
                <a:gd name="adj2" fmla="val 12911049"/>
                <a:gd name="adj3" fmla="val 23508"/>
              </a:avLst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grpSp>
          <p:nvGrpSpPr>
            <p:cNvPr id="322" name="Grupo 321"/>
            <p:cNvGrpSpPr/>
            <p:nvPr/>
          </p:nvGrpSpPr>
          <p:grpSpPr>
            <a:xfrm rot="18316125">
              <a:off x="12910782" y="-1313090"/>
              <a:ext cx="163169" cy="662861"/>
              <a:chOff x="14538947" y="2628963"/>
              <a:chExt cx="163169" cy="662861"/>
            </a:xfrm>
          </p:grpSpPr>
          <p:sp>
            <p:nvSpPr>
              <p:cNvPr id="323" name="Triángulo isósceles 322"/>
              <p:cNvSpPr/>
              <p:nvPr/>
            </p:nvSpPr>
            <p:spPr>
              <a:xfrm>
                <a:off x="14567972" y="2628963"/>
                <a:ext cx="115483" cy="579291"/>
              </a:xfrm>
              <a:prstGeom prst="triangl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4" name="Elipse 323"/>
              <p:cNvSpPr/>
              <p:nvPr/>
            </p:nvSpPr>
            <p:spPr>
              <a:xfrm>
                <a:off x="14538947" y="3128655"/>
                <a:ext cx="163169" cy="163169"/>
              </a:xfrm>
              <a:prstGeom prst="ellips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325" name="Grupo 324"/>
          <p:cNvGrpSpPr/>
          <p:nvPr/>
        </p:nvGrpSpPr>
        <p:grpSpPr>
          <a:xfrm>
            <a:off x="8174411" y="4689054"/>
            <a:ext cx="1056518" cy="1048718"/>
            <a:chOff x="12643604" y="-1392535"/>
            <a:chExt cx="1056518" cy="1048718"/>
          </a:xfrm>
        </p:grpSpPr>
        <p:sp>
          <p:nvSpPr>
            <p:cNvPr id="326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2780408" y="-780492"/>
              <a:ext cx="779379" cy="3766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b="1" dirty="0">
                  <a:solidFill>
                    <a:srgbClr val="F15138"/>
                  </a:solidFill>
                  <a:latin typeface="Bahnschrift" panose="020B0502040204020203" pitchFamily="34" charset="0"/>
                </a:rPr>
                <a:t>3</a:t>
              </a:r>
              <a:r>
                <a:rPr lang="es-MX" b="1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%</a:t>
              </a:r>
              <a:endParaRPr lang="es-ES" dirty="0">
                <a:solidFill>
                  <a:srgbClr val="F15138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27" name="Arco de bloque 326"/>
            <p:cNvSpPr/>
            <p:nvPr/>
          </p:nvSpPr>
          <p:spPr>
            <a:xfrm>
              <a:off x="12651908" y="-1392031"/>
              <a:ext cx="1048214" cy="1048214"/>
            </a:xfrm>
            <a:prstGeom prst="blockArc">
              <a:avLst>
                <a:gd name="adj1" fmla="val 11542949"/>
                <a:gd name="adj2" fmla="val 20879221"/>
                <a:gd name="adj3" fmla="val 2330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328" name="Arco de bloque 327"/>
            <p:cNvSpPr/>
            <p:nvPr/>
          </p:nvSpPr>
          <p:spPr>
            <a:xfrm>
              <a:off x="12643604" y="-1392535"/>
              <a:ext cx="1048214" cy="1048214"/>
            </a:xfrm>
            <a:prstGeom prst="blockArc">
              <a:avLst>
                <a:gd name="adj1" fmla="val 11542949"/>
                <a:gd name="adj2" fmla="val 12911049"/>
                <a:gd name="adj3" fmla="val 23508"/>
              </a:avLst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grpSp>
          <p:nvGrpSpPr>
            <p:cNvPr id="329" name="Grupo 328"/>
            <p:cNvGrpSpPr/>
            <p:nvPr/>
          </p:nvGrpSpPr>
          <p:grpSpPr>
            <a:xfrm rot="18316125">
              <a:off x="12910782" y="-1313090"/>
              <a:ext cx="163169" cy="662861"/>
              <a:chOff x="14538947" y="2628963"/>
              <a:chExt cx="163169" cy="662861"/>
            </a:xfrm>
          </p:grpSpPr>
          <p:sp>
            <p:nvSpPr>
              <p:cNvPr id="330" name="Triángulo isósceles 329"/>
              <p:cNvSpPr/>
              <p:nvPr/>
            </p:nvSpPr>
            <p:spPr>
              <a:xfrm>
                <a:off x="14567972" y="2628963"/>
                <a:ext cx="115483" cy="579291"/>
              </a:xfrm>
              <a:prstGeom prst="triangl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1" name="Elipse 330"/>
              <p:cNvSpPr/>
              <p:nvPr/>
            </p:nvSpPr>
            <p:spPr>
              <a:xfrm>
                <a:off x="14538947" y="3128655"/>
                <a:ext cx="163169" cy="163169"/>
              </a:xfrm>
              <a:prstGeom prst="ellips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332" name="Grupo 331"/>
          <p:cNvGrpSpPr/>
          <p:nvPr/>
        </p:nvGrpSpPr>
        <p:grpSpPr>
          <a:xfrm>
            <a:off x="9943193" y="4681906"/>
            <a:ext cx="1056518" cy="1048718"/>
            <a:chOff x="12643604" y="-1392535"/>
            <a:chExt cx="1056518" cy="1048718"/>
          </a:xfrm>
        </p:grpSpPr>
        <p:sp>
          <p:nvSpPr>
            <p:cNvPr id="333" name="Subtítulo 2">
              <a:extLst>
                <a:ext uri="{FF2B5EF4-FFF2-40B4-BE49-F238E27FC236}">
                  <a16:creationId xmlns:a16="http://schemas.microsoft.com/office/drawing/2014/main" xmlns="" id="{85060DDE-9731-4307-BE3E-15D053177028}"/>
                </a:ext>
              </a:extLst>
            </p:cNvPr>
            <p:cNvSpPr txBox="1">
              <a:spLocks/>
            </p:cNvSpPr>
            <p:nvPr/>
          </p:nvSpPr>
          <p:spPr>
            <a:xfrm>
              <a:off x="12780408" y="-780492"/>
              <a:ext cx="779379" cy="3766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Bahnschrift Light Condensed" panose="020B0502040204020203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b="1" dirty="0" smtClean="0">
                  <a:solidFill>
                    <a:srgbClr val="F15138"/>
                  </a:solidFill>
                  <a:latin typeface="Bahnschrift" panose="020B0502040204020203" pitchFamily="34" charset="0"/>
                </a:rPr>
                <a:t>4%</a:t>
              </a:r>
              <a:endParaRPr lang="es-ES" dirty="0">
                <a:solidFill>
                  <a:srgbClr val="F15138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34" name="Arco de bloque 333"/>
            <p:cNvSpPr/>
            <p:nvPr/>
          </p:nvSpPr>
          <p:spPr>
            <a:xfrm>
              <a:off x="12651908" y="-1392031"/>
              <a:ext cx="1048214" cy="1048214"/>
            </a:xfrm>
            <a:prstGeom prst="blockArc">
              <a:avLst>
                <a:gd name="adj1" fmla="val 11542949"/>
                <a:gd name="adj2" fmla="val 20879221"/>
                <a:gd name="adj3" fmla="val 2330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335" name="Arco de bloque 334"/>
            <p:cNvSpPr/>
            <p:nvPr/>
          </p:nvSpPr>
          <p:spPr>
            <a:xfrm>
              <a:off x="12643604" y="-1392535"/>
              <a:ext cx="1048214" cy="1048214"/>
            </a:xfrm>
            <a:prstGeom prst="blockArc">
              <a:avLst>
                <a:gd name="adj1" fmla="val 11542949"/>
                <a:gd name="adj2" fmla="val 12911049"/>
                <a:gd name="adj3" fmla="val 23508"/>
              </a:avLst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grpSp>
          <p:nvGrpSpPr>
            <p:cNvPr id="336" name="Grupo 335"/>
            <p:cNvGrpSpPr/>
            <p:nvPr/>
          </p:nvGrpSpPr>
          <p:grpSpPr>
            <a:xfrm rot="18316125">
              <a:off x="12910782" y="-1313090"/>
              <a:ext cx="163169" cy="662861"/>
              <a:chOff x="14538947" y="2628963"/>
              <a:chExt cx="163169" cy="662861"/>
            </a:xfrm>
          </p:grpSpPr>
          <p:sp>
            <p:nvSpPr>
              <p:cNvPr id="337" name="Triángulo isósceles 336"/>
              <p:cNvSpPr/>
              <p:nvPr/>
            </p:nvSpPr>
            <p:spPr>
              <a:xfrm>
                <a:off x="14567972" y="2628963"/>
                <a:ext cx="115483" cy="579291"/>
              </a:xfrm>
              <a:prstGeom prst="triangl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9" name="Elipse 338"/>
              <p:cNvSpPr/>
              <p:nvPr/>
            </p:nvSpPr>
            <p:spPr>
              <a:xfrm>
                <a:off x="14538947" y="3128655"/>
                <a:ext cx="163169" cy="163169"/>
              </a:xfrm>
              <a:prstGeom prst="ellipse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6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80689</TotalTime>
  <Words>993</Words>
  <Application>Microsoft Office PowerPoint</Application>
  <PresentationFormat>Panorámica</PresentationFormat>
  <Paragraphs>516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Bahnschrift</vt:lpstr>
      <vt:lpstr>Bahnschrift Light Condensed</vt:lpstr>
      <vt:lpstr>Bahnschrift Light SemiCondensed</vt:lpstr>
      <vt:lpstr>Bahnschrift SemiCondensed</vt:lpstr>
      <vt:lpstr>Calibri Light</vt:lpstr>
      <vt:lpstr>Century Gothic</vt:lpstr>
      <vt:lpstr>Courier New</vt:lpstr>
      <vt:lpstr>Tema de Office</vt:lpstr>
      <vt:lpstr>TABLERO CONTROL SEMANAL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Gino Fuenzalida</dc:creator>
  <cp:lastModifiedBy>Gino</cp:lastModifiedBy>
  <cp:revision>1473</cp:revision>
  <dcterms:created xsi:type="dcterms:W3CDTF">2019-01-28T20:14:12Z</dcterms:created>
  <dcterms:modified xsi:type="dcterms:W3CDTF">2019-10-29T14:55:42Z</dcterms:modified>
</cp:coreProperties>
</file>