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5"/>
    <p:sldMasterId id="214748367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y="5143500" cx="9144000"/>
  <p:notesSz cx="6858000" cy="9144000"/>
  <p:embeddedFontLst>
    <p:embeddedFont>
      <p:font typeface="Cabin"/>
      <p:regular r:id="rId35"/>
      <p:bold r:id="rId36"/>
      <p:italic r:id="rId37"/>
      <p:boldItalic r:id="rId38"/>
    </p:embeddedFont>
    <p:embeddedFont>
      <p:font typeface="Helvetica Neue"/>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9894CBB-EFA8-4A01-939F-BE0B15B21AEE}">
  <a:tblStyle styleId="{F9894CBB-EFA8-4A01-939F-BE0B15B21AE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bold.fntdata"/><Relationship Id="rId20" Type="http://schemas.openxmlformats.org/officeDocument/2006/relationships/slide" Target="slides/slide13.xml"/><Relationship Id="rId42" Type="http://schemas.openxmlformats.org/officeDocument/2006/relationships/font" Target="fonts/HelveticaNeue-boldItalic.fntdata"/><Relationship Id="rId41" Type="http://schemas.openxmlformats.org/officeDocument/2006/relationships/font" Target="fonts/HelveticaNeue-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Cabin-regular.fntdata"/><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Cabin-italic.fntdata"/><Relationship Id="rId14" Type="http://schemas.openxmlformats.org/officeDocument/2006/relationships/slide" Target="slides/slide7.xml"/><Relationship Id="rId36" Type="http://schemas.openxmlformats.org/officeDocument/2006/relationships/font" Target="fonts/Cabin-bold.fntdata"/><Relationship Id="rId17" Type="http://schemas.openxmlformats.org/officeDocument/2006/relationships/slide" Target="slides/slide10.xml"/><Relationship Id="rId39" Type="http://schemas.openxmlformats.org/officeDocument/2006/relationships/font" Target="fonts/HelveticaNeue-regular.fntdata"/><Relationship Id="rId16" Type="http://schemas.openxmlformats.org/officeDocument/2006/relationships/slide" Target="slides/slide9.xml"/><Relationship Id="rId38" Type="http://schemas.openxmlformats.org/officeDocument/2006/relationships/font" Target="fonts/Cabin-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96f393f8b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7" name="Google Shape;117;g96f393f8bc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I carried out a Stakeholder mapping exercise of local authorities to assess their levels of digital maturity. This process was to allow us to see where the strengths and weaknesses lay and where we could target our support most effectively to get the greatest impact</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Our mapping has covered 301 local authorities across all regions outside of London</a:t>
            </a:r>
            <a:endParaRPr>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9957f4e9ab_2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7" name="Google Shape;177;g9957f4e9ab_2_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GB" sz="1100">
                <a:solidFill>
                  <a:srgbClr val="212529"/>
                </a:solidFill>
                <a:highlight>
                  <a:srgbClr val="FFFFFF"/>
                </a:highlight>
              </a:rPr>
              <a:t>When we compare digital standards there is a mixed picture. Agile has not been adopted or considered in over half of LAs. </a:t>
            </a:r>
            <a:endParaRPr sz="1100">
              <a:solidFill>
                <a:srgbClr val="FF0000"/>
              </a:solidFill>
              <a:highlight>
                <a:srgbClr val="FFFFFF"/>
              </a:highlight>
            </a:endParaRPr>
          </a:p>
          <a:p>
            <a:pPr indent="0" lvl="0" marL="0" rtl="0" algn="l">
              <a:spcBef>
                <a:spcPts val="1200"/>
              </a:spcBef>
              <a:spcAft>
                <a:spcPts val="1200"/>
              </a:spcAft>
              <a:buClr>
                <a:schemeClr val="dk1"/>
              </a:buClr>
              <a:buSzPts val="1100"/>
              <a:buFont typeface="Arial"/>
              <a:buNone/>
            </a:pPr>
            <a:r>
              <a:rPr lang="en-GB" sz="1100">
                <a:solidFill>
                  <a:srgbClr val="212529"/>
                </a:solidFill>
                <a:highlight>
                  <a:srgbClr val="FFFFFF"/>
                </a:highlight>
              </a:rPr>
              <a:t>Cloud first is the default approach for 40% of LA’s with another 28% moving towards it being their goal. This does leave 30% of local authorities who are not considering the cloud first approach at the moment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9957f4e9ab_2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 name="Google Shape;184;g9957f4e9ab_2_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1200"/>
              </a:spcAft>
              <a:buClr>
                <a:schemeClr val="dk1"/>
              </a:buClr>
              <a:buSzPts val="1100"/>
              <a:buFont typeface="Arial"/>
              <a:buNone/>
            </a:pPr>
            <a:r>
              <a:rPr lang="en-GB" sz="1100">
                <a:solidFill>
                  <a:srgbClr val="212529"/>
                </a:solidFill>
                <a:highlight>
                  <a:srgbClr val="FFFFFF"/>
                </a:highlight>
              </a:rPr>
              <a:t>Over 70% don’t use or release in Open Source. But there has been a shift towards councils prioritising SMEs in their procurement with over 50% using SME’s for more than half of their needs, and this is taken from the Digital Marketplace spend analysis.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9957f4e9ab_2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1" name="Google Shape;191;g9957f4e9ab_2_2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1200"/>
              </a:spcAft>
              <a:buClr>
                <a:schemeClr val="dk1"/>
              </a:buClr>
              <a:buSzPts val="1100"/>
              <a:buFont typeface="Arial"/>
              <a:buNone/>
            </a:pPr>
            <a:r>
              <a:rPr lang="en-GB" sz="1100">
                <a:solidFill>
                  <a:srgbClr val="212529"/>
                </a:solidFill>
                <a:highlight>
                  <a:srgbClr val="FFFFFF"/>
                </a:highlight>
              </a:rPr>
              <a:t>Only ⅓ of local authorities have clear published information on how they plan to share data successfully with partners and less than 20% can then evidence that this is happening in practice.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9957f4e9ab_2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8" name="Google Shape;198;g9957f4e9ab_2_3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GB" sz="1100">
                <a:solidFill>
                  <a:srgbClr val="212529"/>
                </a:solidFill>
                <a:highlight>
                  <a:srgbClr val="FFFFFF"/>
                </a:highlight>
              </a:rPr>
              <a:t>60% of LA’s have a current digital strategy in place, and a further 16% have a plan that is now out of date, which is shown by the Amber rating for these. A large proportion of these were due to be refreshed in 2020 so Covid19 may be the cause for the delay in these refreshes. </a:t>
            </a:r>
            <a:endParaRPr sz="1100">
              <a:solidFill>
                <a:srgbClr val="212529"/>
              </a:solidFill>
              <a:highlight>
                <a:srgbClr val="FFFFFF"/>
              </a:highlight>
            </a:endParaRPr>
          </a:p>
          <a:p>
            <a:pPr indent="0" lvl="0" marL="0" rtl="0" algn="l">
              <a:spcBef>
                <a:spcPts val="1200"/>
              </a:spcBef>
              <a:spcAft>
                <a:spcPts val="1200"/>
              </a:spcAft>
              <a:buClr>
                <a:schemeClr val="dk1"/>
              </a:buClr>
              <a:buSzPts val="1100"/>
              <a:buFont typeface="Arial"/>
              <a:buNone/>
            </a:pPr>
            <a:r>
              <a:rPr lang="en-GB" sz="1100">
                <a:solidFill>
                  <a:srgbClr val="212529"/>
                </a:solidFill>
                <a:highlight>
                  <a:srgbClr val="FFFFFF"/>
                </a:highlight>
              </a:rPr>
              <a:t>Visible or demonstrable Leadership is where many authorities fall down with this not showing in over 70% of cases. This is shown by a lack of reporting to cabinet/scrutiny or public showings from either officers or elected members. It would be expected the strategies would be signed off by cabinet or full council but with digital they are often signed off under delegated decisions by officers. The best authorities in this category have a dedicated directorate to Digital Transformation and/or a Cabinet portfolio</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9957f4e9ab_2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5" name="Google Shape;205;g9957f4e9ab_2_4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1200"/>
              </a:spcAft>
              <a:buClr>
                <a:schemeClr val="dk1"/>
              </a:buClr>
              <a:buSzPts val="1100"/>
              <a:buFont typeface="Arial"/>
              <a:buNone/>
            </a:pPr>
            <a:r>
              <a:rPr lang="en-GB" sz="1100">
                <a:solidFill>
                  <a:srgbClr val="212529"/>
                </a:solidFill>
                <a:highlight>
                  <a:srgbClr val="FFFFFF"/>
                </a:highlight>
              </a:rPr>
              <a:t>Frequent stakeholder engagement on digital transformation, via blogs newsletters or social media,  is rare across these regions with over 80% not demonstrating it but evidence of working outside their own organsiation is much stronger with nearly 3/4 actively doing this and This ranges from districts within a county working together to some great national collaboration.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9957f4e9ab_2_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2" name="Google Shape;212;g9957f4e9ab_2_5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1200"/>
              </a:spcAft>
              <a:buClr>
                <a:schemeClr val="dk1"/>
              </a:buClr>
              <a:buSzPts val="1100"/>
              <a:buFont typeface="Arial"/>
              <a:buNone/>
            </a:pPr>
            <a:r>
              <a:rPr lang="en-GB" sz="1100">
                <a:solidFill>
                  <a:srgbClr val="212529"/>
                </a:solidFill>
                <a:highlight>
                  <a:srgbClr val="FFFFFF"/>
                </a:highlight>
              </a:rPr>
              <a:t>When all pulled together we can then see the strengths and weaknesses as a whole across these stakeholders and as we saw on the previous slides Working together and strategies is a strength but Communication, visible leadership and embedding DDaT roles a lot weaker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9957f4e9ab_2_1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8" name="Google Shape;218;g9957f4e9ab_2_13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1200"/>
              </a:spcAft>
              <a:buClr>
                <a:schemeClr val="dk1"/>
              </a:buClr>
              <a:buSzPts val="1100"/>
              <a:buFont typeface="Arial"/>
              <a:buNone/>
            </a:pPr>
            <a:r>
              <a:rPr lang="en-GB" sz="1100">
                <a:solidFill>
                  <a:srgbClr val="212529"/>
                </a:solidFill>
                <a:highlight>
                  <a:srgbClr val="FFFFFF"/>
                </a:highlight>
              </a:rPr>
              <a:t>While we were mapping we were able to look at the individual regions as well to see if there were specific regional issues where some would be stronger or weaker in certain metrics than others. But, as we can see when all mapped on top of each other on this radar chart we can see that there is a common pattern across all of them with weaknesses and strengths in similar places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9c940654fa_0_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4" name="Google Shape;224;g9c940654fa_0_9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1200"/>
              </a:spcAft>
              <a:buClr>
                <a:schemeClr val="dk1"/>
              </a:buClr>
              <a:buSzPts val="1100"/>
              <a:buFont typeface="Arial"/>
              <a:buNone/>
            </a:pPr>
            <a:r>
              <a:rPr lang="en-GB" sz="1100">
                <a:solidFill>
                  <a:srgbClr val="212529"/>
                </a:solidFill>
                <a:highlight>
                  <a:srgbClr val="FFFFFF"/>
                </a:highlight>
              </a:rPr>
              <a:t>There was a maximum digital maturity score of 24. This was simply split into thirds with 17+ being top tier, 8 and below the bottom and the rest in the middle tier to see how they would look when put back into our initial pyramid model. 24,, came out in the top tier, 139 in the middle and 138 at the bottom. The average score was 9.31 which put it very near the bottom of the second tier. </a:t>
            </a:r>
            <a:r>
              <a:rPr lang="en-GB" sz="1100">
                <a:solidFill>
                  <a:srgbClr val="212529"/>
                </a:solidFill>
                <a:highlight>
                  <a:srgbClr val="FFFF00"/>
                </a:highlight>
              </a:rPr>
              <a:t>If we wanted to target this top tier for ability to influence and to test out new proposals we would need to be aware of the very small size of this group and that we don’t over burden them to their detriment to try and benefit others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9957f4e9ab_2_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5" name="Google Shape;235;g9957f4e9ab_2_5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1200"/>
              </a:spcAft>
              <a:buClr>
                <a:schemeClr val="dk1"/>
              </a:buClr>
              <a:buSzPts val="1100"/>
              <a:buFont typeface="Arial"/>
              <a:buNone/>
            </a:pPr>
            <a:r>
              <a:rPr lang="en-GB" sz="1100">
                <a:solidFill>
                  <a:srgbClr val="212529"/>
                </a:solidFill>
                <a:highlight>
                  <a:srgbClr val="FFFFFF"/>
                </a:highlight>
              </a:rPr>
              <a:t>Across the country, on average, County Councils came out as being the highest scorers. They were followed by City and Unitary authorities. District councils scored significantly lower.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9957f4e9ab_2_1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2" name="Google Shape;242;g9957f4e9ab_2_1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1200"/>
              </a:spcAft>
              <a:buClr>
                <a:schemeClr val="dk1"/>
              </a:buClr>
              <a:buSzPts val="1100"/>
              <a:buFont typeface="Arial"/>
              <a:buNone/>
            </a:pPr>
            <a:r>
              <a:rPr lang="en-GB" sz="1100">
                <a:solidFill>
                  <a:srgbClr val="212529"/>
                </a:solidFill>
                <a:highlight>
                  <a:srgbClr val="FFFFFF"/>
                </a:highlight>
              </a:rPr>
              <a:t>Then we have the slides on the comparison data I mentioned earlier. When we compare the digital maturity scores mapped against budgets you can see that this isn’t a main driver towards maturity. There is a very slight upward trend but many high scoring authorities have small budgets,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96f393f8bc_0_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2" name="Google Shape;122;g96f393f8bc_0_1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We had an idea about whether they would sit within the digital pyramid shown. This has those with a high level of digital maturity, and hence those that are able to influence and guide others, at the very top. In the middle tier would sit those who have started their digital journey and have an understanding of what may be required to move themselves forward but need some assistance in doing so and then the final tier where LA’s who have probably not started their digital transformation and are still reliant on big suppliers and legacy systems sit. I then mapped the findings back into this model.</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9957f4e9ab_2_1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8" name="Google Shape;248;g9957f4e9ab_2_14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a070f276c5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4" name="Google Shape;254;ga070f276c5_0_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9ab7d11a04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0" name="Google Shape;260;g9ab7d11a04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1200"/>
              </a:spcAft>
              <a:buClr>
                <a:schemeClr val="dk1"/>
              </a:buClr>
              <a:buSzPts val="1100"/>
              <a:buFont typeface="Arial"/>
              <a:buNone/>
            </a:pPr>
            <a:r>
              <a:rPr lang="en-GB" sz="1100">
                <a:solidFill>
                  <a:srgbClr val="212529"/>
                </a:solidFill>
                <a:highlight>
                  <a:srgbClr val="FFFFFF"/>
                </a:highlight>
              </a:rPr>
              <a:t>Where there was a bigger trend was when we looked at the overall population of an authority against the digital maturity score. This was the same for all types of local authority. Ways to communicate and offer services over larger populations?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a070f276c5_0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6" name="Google Shape;266;ga070f276c5_0_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a070f276c5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2" name="Google Shape;272;ga070f276c5_0_3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a070f276c5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8" name="Google Shape;278;ga070f276c5_0_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1200"/>
              </a:spcAft>
              <a:buClr>
                <a:schemeClr val="dk1"/>
              </a:buClr>
              <a:buSzPts val="1100"/>
              <a:buFont typeface="Arial"/>
              <a:buNone/>
            </a:pPr>
            <a:r>
              <a:rPr lang="en-GB" sz="1100">
                <a:solidFill>
                  <a:srgbClr val="212529"/>
                </a:solidFill>
                <a:highlight>
                  <a:srgbClr val="FFFFFF"/>
                </a:highlight>
              </a:rPr>
              <a:t>The next comparison was on the effect on digital maturity by an areas level of deprivation. So we mapped the maturity against the indices of multiple deprivation as well. There is no clear correlation between the two and you can see a mixture of digital maturities throughout the deprivation range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9957f4e9ab_2_1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4" name="Google Shape;284;g9957f4e9ab_2_15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1200"/>
              </a:spcAft>
              <a:buClr>
                <a:schemeClr val="dk1"/>
              </a:buClr>
              <a:buSzPts val="1100"/>
              <a:buFont typeface="Arial"/>
              <a:buNone/>
            </a:pPr>
            <a:r>
              <a:rPr lang="en-GB" sz="1100">
                <a:solidFill>
                  <a:srgbClr val="212529"/>
                </a:solidFill>
                <a:highlight>
                  <a:srgbClr val="FFFFFF"/>
                </a:highlight>
              </a:rPr>
              <a:t>And then finally I looked at those who were signatories to the local digital declaration  it was an average score of 10.54 for those who had signed against 6.5 for those who hadn’t. This means there was a 60% higher average score for those that had signed up to the declaration.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9ab7d11a04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0" name="Google Shape;290;g9ab7d11a04_0_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GB" sz="1100">
                <a:solidFill>
                  <a:srgbClr val="212529"/>
                </a:solidFill>
                <a:highlight>
                  <a:srgbClr val="FFFFFF"/>
                </a:highlight>
              </a:rPr>
              <a:t>There are different ways to interpret these but it's important to say that at this time it is looking at correlations in the data only and not causation. It makes sense that a more digitally mature authority would be in a better position to sign up to the declaration. </a:t>
            </a:r>
            <a:endParaRPr sz="1100">
              <a:solidFill>
                <a:srgbClr val="212529"/>
              </a:solidFill>
              <a:highlight>
                <a:srgbClr val="FFFFFF"/>
              </a:highlight>
            </a:endParaRPr>
          </a:p>
          <a:p>
            <a:pPr indent="0" lvl="0" marL="0" rtl="0" algn="l">
              <a:spcBef>
                <a:spcPts val="1200"/>
              </a:spcBef>
              <a:spcAft>
                <a:spcPts val="0"/>
              </a:spcAft>
              <a:buClr>
                <a:schemeClr val="dk1"/>
              </a:buClr>
              <a:buSzPts val="1100"/>
              <a:buFont typeface="Arial"/>
              <a:buNone/>
            </a:pPr>
            <a:r>
              <a:rPr lang="en-GB" sz="1100">
                <a:solidFill>
                  <a:srgbClr val="212529"/>
                </a:solidFill>
                <a:highlight>
                  <a:srgbClr val="FFFFFF"/>
                </a:highlight>
              </a:rPr>
              <a:t>From the findings so far there does appear to be a slight correlation between population and digital maturity but any trends in budgets and deprivation are very minor. </a:t>
            </a:r>
            <a:endParaRPr sz="11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GB" sz="1100">
                <a:solidFill>
                  <a:schemeClr val="dk1"/>
                </a:solidFill>
              </a:rPr>
              <a:t>The areas where authorities scored lowest were around having user research roles or teams, demonstrating digital leadership and stakeholder communication.</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The absence of user research or DDaT roles, generally recognised as being due to not having the financial resources, isn’t as detrimental as expected. There are regions where  user research and insights work is carried out across multiple authorities. This enables them to use a UCD approach to services even when they don’t directly have user researchers employed. This collaboration and partnership working negates the impact of not having the roles embedded. Collaboration is key within the Local Digital Declaration and these findings also support why signatories to the declaration had such a  higher score to those that didn’t</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There appears to be a connection between good leadership and stakeholder communication. Good leadership can be through having a dedicated Director for digital or an elected member with responsibility for digital. The majority of the top scoring authorities have one of these roles and this is backed up with good communication. It is rare to see this though and does separate the high maturity authorities and the lowest scoring ones.  It seems sensible to link these roles with good communication as they are the ones demonstrating the work they are doing and showing accountability.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While visible leadership could be either elected members or officers the presence of a dedicated accountable elected member is unusual. But, the top five local authorities all had an elected member portfolio for digital. In a political environment, where you will be scrutinised, having these roles could be seen as a way of driving change. It also gives visibility to digital transformation and ensures buy-in from elected members. Authorities that could demonstrate the visible leadership scored 50% higher than those that didn’t.</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Recent research from Citrix has shown that less than half of Local authorities in the UK employ a Chief Digital Officer What I found during this mapping is even those that do have this role it can sit very low down an organisations structure which dilutes it’s impact. The top performing authorities have this role at the very top of their organisations to drive change.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There are lots of factors which can affect an authorities digital maturity but the running theme through this work is how important the right people are. Those who are able to see the benefits of wider collaboration work and are visible enough to be held accountable for the transformation journey.  When this happens there is a real possibility of seeing a jump in digital maturity.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c940654fa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3" name="Google Shape;133;g9c940654fa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As a starting point for the stakeholder assessment it made sense to use  the five principles of the Local Digital Declaration, namely:</a:t>
            </a:r>
            <a:endParaRPr sz="1100">
              <a:solidFill>
                <a:schemeClr val="dk1"/>
              </a:solidFill>
            </a:endParaRPr>
          </a:p>
          <a:p>
            <a:pPr indent="-298450" lvl="0" marL="914400" rtl="0" algn="l">
              <a:spcBef>
                <a:spcPts val="0"/>
              </a:spcBef>
              <a:spcAft>
                <a:spcPts val="0"/>
              </a:spcAft>
              <a:buClr>
                <a:srgbClr val="212529"/>
              </a:buClr>
              <a:buSzPts val="1100"/>
              <a:buChar char="●"/>
            </a:pPr>
            <a:r>
              <a:rPr lang="en-GB" sz="1100">
                <a:solidFill>
                  <a:srgbClr val="212529"/>
                </a:solidFill>
                <a:highlight>
                  <a:srgbClr val="FFFFFF"/>
                </a:highlight>
              </a:rPr>
              <a:t>Evidence of being user centred</a:t>
            </a:r>
            <a:endParaRPr sz="1100">
              <a:solidFill>
                <a:srgbClr val="212529"/>
              </a:solidFill>
              <a:highlight>
                <a:srgbClr val="FFFFFF"/>
              </a:highlight>
            </a:endParaRPr>
          </a:p>
          <a:p>
            <a:pPr indent="-298450" lvl="0" marL="914400" rtl="0" algn="l">
              <a:spcBef>
                <a:spcPts val="0"/>
              </a:spcBef>
              <a:spcAft>
                <a:spcPts val="0"/>
              </a:spcAft>
              <a:buClr>
                <a:srgbClr val="212529"/>
              </a:buClr>
              <a:buSzPts val="1100"/>
              <a:buChar char="●"/>
            </a:pPr>
            <a:r>
              <a:rPr lang="en-GB" sz="1100">
                <a:solidFill>
                  <a:srgbClr val="212529"/>
                </a:solidFill>
                <a:highlight>
                  <a:srgbClr val="FFFFFF"/>
                </a:highlight>
              </a:rPr>
              <a:t>Evidence of using digital standards</a:t>
            </a:r>
            <a:endParaRPr sz="1100">
              <a:solidFill>
                <a:srgbClr val="212529"/>
              </a:solidFill>
              <a:highlight>
                <a:srgbClr val="FFFFFF"/>
              </a:highlight>
            </a:endParaRPr>
          </a:p>
          <a:p>
            <a:pPr indent="-298450" lvl="0" marL="914400" rtl="0" algn="l">
              <a:spcBef>
                <a:spcPts val="0"/>
              </a:spcBef>
              <a:spcAft>
                <a:spcPts val="0"/>
              </a:spcAft>
              <a:buClr>
                <a:srgbClr val="212529"/>
              </a:buClr>
              <a:buSzPts val="1100"/>
              <a:buChar char="●"/>
            </a:pPr>
            <a:r>
              <a:rPr lang="en-GB" sz="1100">
                <a:solidFill>
                  <a:srgbClr val="212529"/>
                </a:solidFill>
                <a:highlight>
                  <a:srgbClr val="FFFFFF"/>
                </a:highlight>
              </a:rPr>
              <a:t>Evidence of best practice for data sharing</a:t>
            </a:r>
            <a:endParaRPr sz="1100">
              <a:solidFill>
                <a:srgbClr val="212529"/>
              </a:solidFill>
              <a:highlight>
                <a:srgbClr val="FFFFFF"/>
              </a:highlight>
            </a:endParaRPr>
          </a:p>
          <a:p>
            <a:pPr indent="-298450" lvl="0" marL="914400" rtl="0" algn="l">
              <a:spcBef>
                <a:spcPts val="0"/>
              </a:spcBef>
              <a:spcAft>
                <a:spcPts val="0"/>
              </a:spcAft>
              <a:buClr>
                <a:srgbClr val="212529"/>
              </a:buClr>
              <a:buSzPts val="1100"/>
              <a:buChar char="●"/>
            </a:pPr>
            <a:r>
              <a:rPr lang="en-GB" sz="1100">
                <a:solidFill>
                  <a:srgbClr val="212529"/>
                </a:solidFill>
                <a:highlight>
                  <a:srgbClr val="FFFFFF"/>
                </a:highlight>
              </a:rPr>
              <a:t>Evidence of strong digital leadership</a:t>
            </a:r>
            <a:endParaRPr sz="1100">
              <a:solidFill>
                <a:srgbClr val="212529"/>
              </a:solidFill>
              <a:highlight>
                <a:srgbClr val="FFFFFF"/>
              </a:highlight>
            </a:endParaRPr>
          </a:p>
          <a:p>
            <a:pPr indent="-298450" lvl="0" marL="914400" rtl="0" algn="l">
              <a:spcBef>
                <a:spcPts val="0"/>
              </a:spcBef>
              <a:spcAft>
                <a:spcPts val="0"/>
              </a:spcAft>
              <a:buClr>
                <a:srgbClr val="212529"/>
              </a:buClr>
              <a:buSzPts val="1100"/>
              <a:buChar char="●"/>
            </a:pPr>
            <a:r>
              <a:rPr lang="en-GB" sz="1100">
                <a:solidFill>
                  <a:srgbClr val="212529"/>
                </a:solidFill>
                <a:highlight>
                  <a:srgbClr val="FFFFFF"/>
                </a:highlight>
              </a:rPr>
              <a:t>Evidence of working in the open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9c940654fa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 name="Google Shape;139;g9c940654fa_0_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1200"/>
              </a:spcAft>
              <a:buClr>
                <a:schemeClr val="dk1"/>
              </a:buClr>
              <a:buSzPts val="1100"/>
              <a:buFont typeface="Arial"/>
              <a:buNone/>
            </a:pPr>
            <a:r>
              <a:rPr lang="en-GB" sz="1100">
                <a:solidFill>
                  <a:srgbClr val="212529"/>
                </a:solidFill>
                <a:highlight>
                  <a:srgbClr val="FFFFFF"/>
                </a:highlight>
              </a:rPr>
              <a:t>From these principles I could create a series of metrics, for which the data could be found publicly, and could be used to score the stakeholders. For these I looked at their user research practices, their adoption of Agile and Cloud First approaches. Use of Open Source code and prioritising SME’s in their procurement.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c940654fa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5" name="Google Shape;145;g9c940654fa_0_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1200"/>
              </a:spcAft>
              <a:buClr>
                <a:schemeClr val="dk1"/>
              </a:buClr>
              <a:buSzPts val="1100"/>
              <a:buFont typeface="Arial"/>
              <a:buNone/>
            </a:pPr>
            <a:r>
              <a:rPr lang="en-GB" sz="1100">
                <a:solidFill>
                  <a:srgbClr val="212529"/>
                </a:solidFill>
                <a:highlight>
                  <a:srgbClr val="FFFFFF"/>
                </a:highlight>
              </a:rPr>
              <a:t>It also covered published information and evidence of data sharing, digital strategies and demonstrating leadership either politically with dedicated portfolios or corporately with a specific directorate . And finally whether there is evidence of them working collaboratively and communicating their work to their own stakeholders.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c940654fa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1" name="Google Shape;151;g9c940654fa_0_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1200"/>
              </a:spcAft>
              <a:buClr>
                <a:schemeClr val="dk1"/>
              </a:buClr>
              <a:buSzPts val="1100"/>
              <a:buFont typeface="Arial"/>
              <a:buNone/>
            </a:pPr>
            <a:r>
              <a:rPr lang="en-GB" sz="1100">
                <a:solidFill>
                  <a:srgbClr val="212529"/>
                </a:solidFill>
                <a:highlight>
                  <a:srgbClr val="FFFFFF"/>
                </a:highlight>
              </a:rPr>
              <a:t>During this process it was an opportunity to also include some additional data that would allow for some comparison and analysis on themes and trends to see if there were any drivers to LA’s being more digitally mature. So data was also collected on whether they were a signatory to the Local Digital Declaration, their budgets, population and indices of multiple deprivation.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9c940654fa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8" name="Google Shape;158;g9c940654fa_0_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1200"/>
              </a:spcAft>
              <a:buClr>
                <a:schemeClr val="dk1"/>
              </a:buClr>
              <a:buSzPts val="1100"/>
              <a:buFont typeface="Arial"/>
              <a:buNone/>
            </a:pPr>
            <a:r>
              <a:rPr lang="en-GB" sz="1100">
                <a:solidFill>
                  <a:srgbClr val="212529"/>
                </a:solidFill>
                <a:highlight>
                  <a:srgbClr val="FFFFFF"/>
                </a:highlight>
              </a:rPr>
              <a:t>So to start being able to score the LA’s I used a RAG rating alongside a numerical value. So Red-0, Amber-1 and Green-2 for each metric.If evidence that all the metrics are being completed it would then allow a maximum score of 24. What it doesn’t do though is make a comment on the quality of the work that is taking place though. Just that it is happening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9c940654fa_0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4" name="Google Shape;164;g9c940654fa_0_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1200"/>
              </a:spcAft>
              <a:buClr>
                <a:schemeClr val="dk1"/>
              </a:buClr>
              <a:buSzPts val="1100"/>
              <a:buFont typeface="Arial"/>
              <a:buNone/>
            </a:pPr>
            <a:r>
              <a:rPr lang="en-GB" sz="1100">
                <a:solidFill>
                  <a:srgbClr val="212529"/>
                </a:solidFill>
                <a:highlight>
                  <a:srgbClr val="FFFFFF"/>
                </a:highlight>
              </a:rPr>
              <a:t>It is crucial point to note is that this has been done without any input from LA’s. This is only using publicly available information and some LA’s may have evidence that they are doing something in these areas. But, as Open Source, Data Sharing, Visible Leadership and regular communication are fundamental within the mapping these authorities would still score lower than others.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9957f4e9ab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0" name="Google Shape;170;g9957f4e9ab_2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GB" sz="1100">
                <a:solidFill>
                  <a:srgbClr val="212529"/>
                </a:solidFill>
                <a:highlight>
                  <a:srgbClr val="FFFFFF"/>
                </a:highlight>
              </a:rPr>
              <a:t>These are the headline results for each of the 12 metrics that we looked out for the 301 local authorities. </a:t>
            </a:r>
            <a:endParaRPr sz="1100">
              <a:solidFill>
                <a:srgbClr val="212529"/>
              </a:solidFill>
              <a:highlight>
                <a:srgbClr val="FFFFFF"/>
              </a:highlight>
            </a:endParaRPr>
          </a:p>
          <a:p>
            <a:pPr indent="0" lvl="0" marL="0" rtl="0" algn="l">
              <a:spcBef>
                <a:spcPts val="1200"/>
              </a:spcBef>
              <a:spcAft>
                <a:spcPts val="1200"/>
              </a:spcAft>
              <a:buClr>
                <a:schemeClr val="dk1"/>
              </a:buClr>
              <a:buSzPts val="1100"/>
              <a:buFont typeface="Arial"/>
              <a:buNone/>
            </a:pPr>
            <a:r>
              <a:rPr lang="en-GB" sz="1100">
                <a:solidFill>
                  <a:srgbClr val="212529"/>
                </a:solidFill>
                <a:highlight>
                  <a:srgbClr val="FFFFFF"/>
                </a:highlight>
              </a:rPr>
              <a:t>Just over half, at 55%,  are not evidencing User Research in their development or transformation and this is in part explained by that 90% don’t evidence they have specific roles or teams embedded within their structure for user research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AND_BODY_1">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0" l="0" r="0" t="0"/>
          <a:stretch/>
        </p:blipFill>
        <p:spPr>
          <a:xfrm>
            <a:off x="440055" y="725805"/>
            <a:ext cx="5474400" cy="10794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slide">
  <p:cSld name="CUSTOM_1">
    <p:spTree>
      <p:nvGrpSpPr>
        <p:cNvPr id="52" name="Shape 52"/>
        <p:cNvGrpSpPr/>
        <p:nvPr/>
      </p:nvGrpSpPr>
      <p:grpSpPr>
        <a:xfrm>
          <a:off x="0" y="0"/>
          <a:ext cx="0" cy="0"/>
          <a:chOff x="0" y="0"/>
          <a:chExt cx="0" cy="0"/>
        </a:xfrm>
      </p:grpSpPr>
      <p:sp>
        <p:nvSpPr>
          <p:cNvPr id="53" name="Google Shape;53;p14"/>
          <p:cNvSpPr txBox="1"/>
          <p:nvPr/>
        </p:nvSpPr>
        <p:spPr>
          <a:xfrm>
            <a:off x="0" y="4629150"/>
            <a:ext cx="9144000" cy="514500"/>
          </a:xfrm>
          <a:prstGeom prst="rect">
            <a:avLst/>
          </a:prstGeom>
          <a:solidFill>
            <a:srgbClr val="1D70B8"/>
          </a:solidFill>
          <a:ln>
            <a:noFill/>
          </a:ln>
        </p:spPr>
        <p:txBody>
          <a:bodyPr anchorCtr="0" anchor="ctr" bIns="22850" lIns="22850" spcFirstLastPara="1" rIns="22850" wrap="square" tIns="22850">
            <a:noAutofit/>
          </a:bodyPr>
          <a:lstStyle/>
          <a:p>
            <a:pPr indent="0" lvl="0" marL="25400" marR="0" rtl="0" algn="ctr">
              <a:lnSpc>
                <a:spcPct val="100000"/>
              </a:lnSpc>
              <a:spcBef>
                <a:spcPts val="0"/>
              </a:spcBef>
              <a:spcAft>
                <a:spcPts val="0"/>
              </a:spcAft>
              <a:buNone/>
            </a:pPr>
            <a:r>
              <a:t/>
            </a:r>
            <a:endParaRPr b="0" i="0" sz="3100" u="none">
              <a:solidFill>
                <a:srgbClr val="000000"/>
              </a:solidFill>
              <a:latin typeface="Cabin"/>
              <a:ea typeface="Cabin"/>
              <a:cs typeface="Cabin"/>
              <a:sym typeface="Cabin"/>
            </a:endParaRPr>
          </a:p>
        </p:txBody>
      </p:sp>
      <p:sp>
        <p:nvSpPr>
          <p:cNvPr id="54" name="Google Shape;54;p14"/>
          <p:cNvSpPr txBox="1"/>
          <p:nvPr/>
        </p:nvSpPr>
        <p:spPr>
          <a:xfrm>
            <a:off x="5909310" y="4720590"/>
            <a:ext cx="2720400" cy="28590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FFFFFF"/>
              </a:buClr>
              <a:buFont typeface="Helvetica Neue"/>
              <a:buNone/>
            </a:pPr>
            <a:r>
              <a:rPr b="0" i="0" lang="en-GB" sz="1900" u="none">
                <a:solidFill>
                  <a:srgbClr val="FFFFFF"/>
                </a:solidFill>
                <a:latin typeface="Helvetica Neue"/>
                <a:ea typeface="Helvetica Neue"/>
                <a:cs typeface="Helvetica Neue"/>
                <a:sym typeface="Helvetica Neue"/>
              </a:rPr>
              <a:t>GDS</a:t>
            </a:r>
            <a:endParaRPr sz="6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9" name="Shape 59"/>
        <p:cNvGrpSpPr/>
        <p:nvPr/>
      </p:nvGrpSpPr>
      <p:grpSpPr>
        <a:xfrm>
          <a:off x="0" y="0"/>
          <a:ext cx="0" cy="0"/>
          <a:chOff x="0" y="0"/>
          <a:chExt cx="0" cy="0"/>
        </a:xfrm>
      </p:grpSpPr>
      <p:sp>
        <p:nvSpPr>
          <p:cNvPr id="60" name="Google Shape;60;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1" name="Google Shape;61;p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 name="Google Shape;62;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1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5" name="Google Shape;65;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6" name="Shape 66"/>
        <p:cNvGrpSpPr/>
        <p:nvPr/>
      </p:nvGrpSpPr>
      <p:grpSpPr>
        <a:xfrm>
          <a:off x="0" y="0"/>
          <a:ext cx="0" cy="0"/>
          <a:chOff x="0" y="0"/>
          <a:chExt cx="0" cy="0"/>
        </a:xfrm>
      </p:grpSpPr>
      <p:sp>
        <p:nvSpPr>
          <p:cNvPr id="67" name="Google Shape;6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8" name="Google Shape;6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9" name="Google Shape;69;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0" name="Shape 70"/>
        <p:cNvGrpSpPr/>
        <p:nvPr/>
      </p:nvGrpSpPr>
      <p:grpSpPr>
        <a:xfrm>
          <a:off x="0" y="0"/>
          <a:ext cx="0" cy="0"/>
          <a:chOff x="0" y="0"/>
          <a:chExt cx="0" cy="0"/>
        </a:xfrm>
      </p:grpSpPr>
      <p:sp>
        <p:nvSpPr>
          <p:cNvPr id="71" name="Google Shape;7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sp>
        <p:nvSpPr>
          <p:cNvPr id="79" name="Google Shape;79;p21"/>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0" name="Google Shape;80;p21"/>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1" name="Google Shape;8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2" name="Shape 82"/>
        <p:cNvGrpSpPr/>
        <p:nvPr/>
      </p:nvGrpSpPr>
      <p:grpSpPr>
        <a:xfrm>
          <a:off x="0" y="0"/>
          <a:ext cx="0" cy="0"/>
          <a:chOff x="0" y="0"/>
          <a:chExt cx="0" cy="0"/>
        </a:xfrm>
      </p:grpSpPr>
      <p:sp>
        <p:nvSpPr>
          <p:cNvPr id="83" name="Google Shape;83;p22"/>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4" name="Google Shape;84;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5" name="Shape 85"/>
        <p:cNvGrpSpPr/>
        <p:nvPr/>
      </p:nvGrpSpPr>
      <p:grpSpPr>
        <a:xfrm>
          <a:off x="0" y="0"/>
          <a:ext cx="0" cy="0"/>
          <a:chOff x="0" y="0"/>
          <a:chExt cx="0" cy="0"/>
        </a:xfrm>
      </p:grpSpPr>
      <p:sp>
        <p:nvSpPr>
          <p:cNvPr id="86" name="Google Shape;86;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3"/>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8" name="Google Shape;88;p23"/>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9" name="Google Shape;89;p23"/>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0" name="Google Shape;9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 name="Shape 91"/>
        <p:cNvGrpSpPr/>
        <p:nvPr/>
      </p:nvGrpSpPr>
      <p:grpSpPr>
        <a:xfrm>
          <a:off x="0" y="0"/>
          <a:ext cx="0" cy="0"/>
          <a:chOff x="0" y="0"/>
          <a:chExt cx="0" cy="0"/>
        </a:xfrm>
      </p:grpSpPr>
      <p:sp>
        <p:nvSpPr>
          <p:cNvPr id="92" name="Google Shape;92;p24"/>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93" name="Google Shape;93;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 name="Shape 94"/>
        <p:cNvGrpSpPr/>
        <p:nvPr/>
      </p:nvGrpSpPr>
      <p:grpSpPr>
        <a:xfrm>
          <a:off x="0" y="0"/>
          <a:ext cx="0" cy="0"/>
          <a:chOff x="0" y="0"/>
          <a:chExt cx="0" cy="0"/>
        </a:xfrm>
      </p:grpSpPr>
      <p:sp>
        <p:nvSpPr>
          <p:cNvPr id="95" name="Google Shape;95;p2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6" name="Google Shape;96;p25"/>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7" name="Google Shape;97;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slide">
  <p:cSld name="CUSTOM_1_1">
    <p:spTree>
      <p:nvGrpSpPr>
        <p:cNvPr id="100" name="Shape 100"/>
        <p:cNvGrpSpPr/>
        <p:nvPr/>
      </p:nvGrpSpPr>
      <p:grpSpPr>
        <a:xfrm>
          <a:off x="0" y="0"/>
          <a:ext cx="0" cy="0"/>
          <a:chOff x="0" y="0"/>
          <a:chExt cx="0" cy="0"/>
        </a:xfrm>
      </p:grpSpPr>
      <p:sp>
        <p:nvSpPr>
          <p:cNvPr id="101" name="Google Shape;101;p27"/>
          <p:cNvSpPr txBox="1"/>
          <p:nvPr/>
        </p:nvSpPr>
        <p:spPr>
          <a:xfrm>
            <a:off x="0" y="4629150"/>
            <a:ext cx="9144000" cy="514500"/>
          </a:xfrm>
          <a:prstGeom prst="rect">
            <a:avLst/>
          </a:prstGeom>
          <a:solidFill>
            <a:srgbClr val="1D70B8"/>
          </a:solidFill>
          <a:ln>
            <a:noFill/>
          </a:ln>
        </p:spPr>
        <p:txBody>
          <a:bodyPr anchorCtr="0" anchor="ctr" bIns="22850" lIns="22850" spcFirstLastPara="1" rIns="22850" wrap="square" tIns="22850">
            <a:noAutofit/>
          </a:bodyPr>
          <a:lstStyle/>
          <a:p>
            <a:pPr indent="0" lvl="0" marL="25400" marR="0" rtl="0" algn="ctr">
              <a:lnSpc>
                <a:spcPct val="100000"/>
              </a:lnSpc>
              <a:spcBef>
                <a:spcPts val="0"/>
              </a:spcBef>
              <a:spcAft>
                <a:spcPts val="0"/>
              </a:spcAft>
              <a:buNone/>
            </a:pPr>
            <a:r>
              <a:t/>
            </a:r>
            <a:endParaRPr b="0" i="0" sz="3100" u="none">
              <a:solidFill>
                <a:srgbClr val="000000"/>
              </a:solidFill>
              <a:latin typeface="Cabin"/>
              <a:ea typeface="Cabin"/>
              <a:cs typeface="Cabin"/>
              <a:sym typeface="Cabin"/>
            </a:endParaRPr>
          </a:p>
        </p:txBody>
      </p:sp>
      <p:sp>
        <p:nvSpPr>
          <p:cNvPr id="102" name="Google Shape;102;p27"/>
          <p:cNvSpPr txBox="1"/>
          <p:nvPr/>
        </p:nvSpPr>
        <p:spPr>
          <a:xfrm>
            <a:off x="5909310" y="4720590"/>
            <a:ext cx="2720400" cy="28590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FFFFFF"/>
              </a:buClr>
              <a:buFont typeface="Helvetica Neue"/>
              <a:buNone/>
            </a:pPr>
            <a:r>
              <a:rPr b="0" i="0" lang="en-GB" sz="1900" u="none">
                <a:solidFill>
                  <a:srgbClr val="FFFFFF"/>
                </a:solidFill>
                <a:latin typeface="Helvetica Neue"/>
                <a:ea typeface="Helvetica Neue"/>
                <a:cs typeface="Helvetica Neue"/>
                <a:sym typeface="Helvetica Neue"/>
              </a:rPr>
              <a:t>GDS</a:t>
            </a:r>
            <a:endParaRPr sz="60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slide 1">
  <p:cSld name="CUSTOM_1_2">
    <p:spTree>
      <p:nvGrpSpPr>
        <p:cNvPr id="103" name="Shape 103"/>
        <p:cNvGrpSpPr/>
        <p:nvPr/>
      </p:nvGrpSpPr>
      <p:grpSpPr>
        <a:xfrm>
          <a:off x="0" y="0"/>
          <a:ext cx="0" cy="0"/>
          <a:chOff x="0" y="0"/>
          <a:chExt cx="0" cy="0"/>
        </a:xfrm>
      </p:grpSpPr>
      <p:sp>
        <p:nvSpPr>
          <p:cNvPr id="104" name="Google Shape;104;p28"/>
          <p:cNvSpPr txBox="1"/>
          <p:nvPr/>
        </p:nvSpPr>
        <p:spPr>
          <a:xfrm>
            <a:off x="0" y="4629150"/>
            <a:ext cx="9144000" cy="514500"/>
          </a:xfrm>
          <a:prstGeom prst="rect">
            <a:avLst/>
          </a:prstGeom>
          <a:solidFill>
            <a:srgbClr val="1D70B8"/>
          </a:solidFill>
          <a:ln>
            <a:noFill/>
          </a:ln>
        </p:spPr>
        <p:txBody>
          <a:bodyPr anchorCtr="0" anchor="ctr" bIns="22850" lIns="22850" spcFirstLastPara="1" rIns="22850" wrap="square" tIns="22850">
            <a:noAutofit/>
          </a:bodyPr>
          <a:lstStyle/>
          <a:p>
            <a:pPr indent="0" lvl="0" marL="25400" marR="0" rtl="0" algn="ctr">
              <a:lnSpc>
                <a:spcPct val="100000"/>
              </a:lnSpc>
              <a:spcBef>
                <a:spcPts val="0"/>
              </a:spcBef>
              <a:spcAft>
                <a:spcPts val="0"/>
              </a:spcAft>
              <a:buNone/>
            </a:pPr>
            <a:r>
              <a:t/>
            </a:r>
            <a:endParaRPr b="0" i="0" sz="3100" u="none">
              <a:solidFill>
                <a:srgbClr val="000000"/>
              </a:solidFill>
              <a:latin typeface="Cabin"/>
              <a:ea typeface="Cabin"/>
              <a:cs typeface="Cabin"/>
              <a:sym typeface="Cabin"/>
            </a:endParaRPr>
          </a:p>
        </p:txBody>
      </p:sp>
      <p:sp>
        <p:nvSpPr>
          <p:cNvPr id="105" name="Google Shape;105;p28"/>
          <p:cNvSpPr txBox="1"/>
          <p:nvPr/>
        </p:nvSpPr>
        <p:spPr>
          <a:xfrm>
            <a:off x="5909310" y="4720590"/>
            <a:ext cx="2720400" cy="28590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FFFFFF"/>
              </a:buClr>
              <a:buFont typeface="Helvetica Neue"/>
              <a:buNone/>
            </a:pPr>
            <a:r>
              <a:rPr b="0" i="0" lang="en-GB" sz="1900" u="none">
                <a:solidFill>
                  <a:srgbClr val="FFFFFF"/>
                </a:solidFill>
                <a:latin typeface="Helvetica Neue"/>
                <a:ea typeface="Helvetica Neue"/>
                <a:cs typeface="Helvetica Neue"/>
                <a:sym typeface="Helvetica Neue"/>
              </a:rPr>
              <a:t>GDS</a:t>
            </a:r>
            <a:endParaRPr sz="60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slide 2">
  <p:cSld name="CUSTOM_1_3">
    <p:spTree>
      <p:nvGrpSpPr>
        <p:cNvPr id="106" name="Shape 106"/>
        <p:cNvGrpSpPr/>
        <p:nvPr/>
      </p:nvGrpSpPr>
      <p:grpSpPr>
        <a:xfrm>
          <a:off x="0" y="0"/>
          <a:ext cx="0" cy="0"/>
          <a:chOff x="0" y="0"/>
          <a:chExt cx="0" cy="0"/>
        </a:xfrm>
      </p:grpSpPr>
      <p:sp>
        <p:nvSpPr>
          <p:cNvPr id="107" name="Google Shape;107;p29"/>
          <p:cNvSpPr txBox="1"/>
          <p:nvPr/>
        </p:nvSpPr>
        <p:spPr>
          <a:xfrm>
            <a:off x="0" y="4629150"/>
            <a:ext cx="9144000" cy="514500"/>
          </a:xfrm>
          <a:prstGeom prst="rect">
            <a:avLst/>
          </a:prstGeom>
          <a:solidFill>
            <a:srgbClr val="1D70B8"/>
          </a:solidFill>
          <a:ln>
            <a:noFill/>
          </a:ln>
        </p:spPr>
        <p:txBody>
          <a:bodyPr anchorCtr="0" anchor="ctr" bIns="22850" lIns="22850" spcFirstLastPara="1" rIns="22850" wrap="square" tIns="22850">
            <a:noAutofit/>
          </a:bodyPr>
          <a:lstStyle/>
          <a:p>
            <a:pPr indent="0" lvl="0" marL="25400" marR="0" rtl="0" algn="ctr">
              <a:lnSpc>
                <a:spcPct val="100000"/>
              </a:lnSpc>
              <a:spcBef>
                <a:spcPts val="0"/>
              </a:spcBef>
              <a:spcAft>
                <a:spcPts val="0"/>
              </a:spcAft>
              <a:buNone/>
            </a:pPr>
            <a:r>
              <a:t/>
            </a:r>
            <a:endParaRPr b="0" i="0" sz="3100" u="none">
              <a:solidFill>
                <a:srgbClr val="000000"/>
              </a:solidFill>
              <a:latin typeface="Cabin"/>
              <a:ea typeface="Cabin"/>
              <a:cs typeface="Cabin"/>
              <a:sym typeface="Cabin"/>
            </a:endParaRPr>
          </a:p>
        </p:txBody>
      </p:sp>
      <p:sp>
        <p:nvSpPr>
          <p:cNvPr id="108" name="Google Shape;108;p29"/>
          <p:cNvSpPr txBox="1"/>
          <p:nvPr/>
        </p:nvSpPr>
        <p:spPr>
          <a:xfrm>
            <a:off x="5909310" y="4720590"/>
            <a:ext cx="2720400" cy="28590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FFFFFF"/>
              </a:buClr>
              <a:buFont typeface="Helvetica Neue"/>
              <a:buNone/>
            </a:pPr>
            <a:r>
              <a:rPr b="0" i="0" lang="en-GB" sz="1900" u="none">
                <a:solidFill>
                  <a:srgbClr val="FFFFFF"/>
                </a:solidFill>
                <a:latin typeface="Helvetica Neue"/>
                <a:ea typeface="Helvetica Neue"/>
                <a:cs typeface="Helvetica Neue"/>
                <a:sym typeface="Helvetica Neue"/>
              </a:rPr>
              <a:t>GDS</a:t>
            </a:r>
            <a:endParaRPr sz="60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slide 3">
  <p:cSld name="CUSTOM_1_4">
    <p:spTree>
      <p:nvGrpSpPr>
        <p:cNvPr id="109" name="Shape 109"/>
        <p:cNvGrpSpPr/>
        <p:nvPr/>
      </p:nvGrpSpPr>
      <p:grpSpPr>
        <a:xfrm>
          <a:off x="0" y="0"/>
          <a:ext cx="0" cy="0"/>
          <a:chOff x="0" y="0"/>
          <a:chExt cx="0" cy="0"/>
        </a:xfrm>
      </p:grpSpPr>
      <p:sp>
        <p:nvSpPr>
          <p:cNvPr id="110" name="Google Shape;110;p30"/>
          <p:cNvSpPr txBox="1"/>
          <p:nvPr/>
        </p:nvSpPr>
        <p:spPr>
          <a:xfrm>
            <a:off x="0" y="4629150"/>
            <a:ext cx="9144000" cy="514500"/>
          </a:xfrm>
          <a:prstGeom prst="rect">
            <a:avLst/>
          </a:prstGeom>
          <a:solidFill>
            <a:srgbClr val="1D70B8"/>
          </a:solidFill>
          <a:ln>
            <a:noFill/>
          </a:ln>
        </p:spPr>
        <p:txBody>
          <a:bodyPr anchorCtr="0" anchor="ctr" bIns="22850" lIns="22850" spcFirstLastPara="1" rIns="22850" wrap="square" tIns="22850">
            <a:noAutofit/>
          </a:bodyPr>
          <a:lstStyle/>
          <a:p>
            <a:pPr indent="0" lvl="0" marL="25400" marR="0" rtl="0" algn="ctr">
              <a:lnSpc>
                <a:spcPct val="100000"/>
              </a:lnSpc>
              <a:spcBef>
                <a:spcPts val="0"/>
              </a:spcBef>
              <a:spcAft>
                <a:spcPts val="0"/>
              </a:spcAft>
              <a:buNone/>
            </a:pPr>
            <a:r>
              <a:t/>
            </a:r>
            <a:endParaRPr b="0" i="0" sz="3100" u="none">
              <a:solidFill>
                <a:srgbClr val="000000"/>
              </a:solidFill>
              <a:latin typeface="Cabin"/>
              <a:ea typeface="Cabin"/>
              <a:cs typeface="Cabin"/>
              <a:sym typeface="Cabin"/>
            </a:endParaRPr>
          </a:p>
        </p:txBody>
      </p:sp>
      <p:sp>
        <p:nvSpPr>
          <p:cNvPr id="111" name="Google Shape;111;p30"/>
          <p:cNvSpPr txBox="1"/>
          <p:nvPr/>
        </p:nvSpPr>
        <p:spPr>
          <a:xfrm>
            <a:off x="5909310" y="4720590"/>
            <a:ext cx="2720400" cy="28590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FFFFFF"/>
              </a:buClr>
              <a:buFont typeface="Helvetica Neue"/>
              <a:buNone/>
            </a:pPr>
            <a:r>
              <a:rPr b="0" i="0" lang="en-GB" sz="1900" u="none">
                <a:solidFill>
                  <a:srgbClr val="FFFFFF"/>
                </a:solidFill>
                <a:latin typeface="Helvetica Neue"/>
                <a:ea typeface="Helvetica Neue"/>
                <a:cs typeface="Helvetica Neue"/>
                <a:sym typeface="Helvetica Neue"/>
              </a:rPr>
              <a:t>GDS</a:t>
            </a:r>
            <a:endParaRPr sz="60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AND_BODY_1">
    <p:spTree>
      <p:nvGrpSpPr>
        <p:cNvPr id="112" name="Shape 112"/>
        <p:cNvGrpSpPr/>
        <p:nvPr/>
      </p:nvGrpSpPr>
      <p:grpSpPr>
        <a:xfrm>
          <a:off x="0" y="0"/>
          <a:ext cx="0" cy="0"/>
          <a:chOff x="0" y="0"/>
          <a:chExt cx="0" cy="0"/>
        </a:xfrm>
      </p:grpSpPr>
      <p:pic>
        <p:nvPicPr>
          <p:cNvPr id="113" name="Google Shape;113;p31"/>
          <p:cNvPicPr preferRelativeResize="0"/>
          <p:nvPr/>
        </p:nvPicPr>
        <p:blipFill rotWithShape="1">
          <a:blip r:embed="rId2">
            <a:alphaModFix/>
          </a:blip>
          <a:srcRect b="0" l="0" r="0" t="0"/>
          <a:stretch/>
        </p:blipFill>
        <p:spPr>
          <a:xfrm>
            <a:off x="440054" y="725804"/>
            <a:ext cx="5474400" cy="1079400"/>
          </a:xfrm>
          <a:prstGeom prst="rect">
            <a:avLst/>
          </a:prstGeom>
          <a:noFill/>
          <a:ln>
            <a:noFill/>
          </a:ln>
        </p:spPr>
      </p:pic>
      <p:sp>
        <p:nvSpPr>
          <p:cNvPr id="114" name="Google Shape;114;p31"/>
          <p:cNvSpPr txBox="1"/>
          <p:nvPr>
            <p:ph idx="12" type="sldNum"/>
          </p:nvPr>
        </p:nvSpPr>
        <p:spPr>
          <a:xfrm>
            <a:off x="4419600" y="4627562"/>
            <a:ext cx="2133600" cy="2793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Font typeface="Arial"/>
              <a:buNone/>
              <a:defRPr b="0" i="0" sz="12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Font typeface="Arial"/>
              <a:buNone/>
              <a:defRPr b="0" i="0" sz="12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Font typeface="Arial"/>
              <a:buNone/>
              <a:defRPr b="0" i="0" sz="12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Font typeface="Arial"/>
              <a:buNone/>
              <a:defRPr b="0" i="0" sz="12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Font typeface="Arial"/>
              <a:buNone/>
              <a:defRPr b="0" i="0" sz="12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Font typeface="Arial"/>
              <a:buNone/>
              <a:defRPr b="0" i="0" sz="12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Font typeface="Arial"/>
              <a:buNone/>
              <a:defRPr b="0" i="0" sz="12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Font typeface="Arial"/>
              <a:buNone/>
              <a:defRPr b="0" i="0" sz="12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Font typeface="Arial"/>
              <a:buNone/>
              <a:defRPr b="0" i="0" sz="12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sz="1000">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5" Type="http://schemas.openxmlformats.org/officeDocument/2006/relationships/slideLayout" Target="../slideLayouts/slideLayout28.xml"/><Relationship Id="rId14" Type="http://schemas.openxmlformats.org/officeDocument/2006/relationships/slideLayout" Target="../slideLayouts/slideLayout27.xml"/><Relationship Id="rId17" Type="http://schemas.openxmlformats.org/officeDocument/2006/relationships/theme" Target="../theme/theme2.xml"/><Relationship Id="rId16" Type="http://schemas.openxmlformats.org/officeDocument/2006/relationships/slideLayout" Target="../slideLayouts/slideLayout29.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5" name="Shape 55"/>
        <p:cNvGrpSpPr/>
        <p:nvPr/>
      </p:nvGrpSpPr>
      <p:grpSpPr>
        <a:xfrm>
          <a:off x="0" y="0"/>
          <a:ext cx="0" cy="0"/>
          <a:chOff x="0" y="0"/>
          <a:chExt cx="0" cy="0"/>
        </a:xfrm>
      </p:grpSpPr>
      <p:sp>
        <p:nvSpPr>
          <p:cNvPr id="56" name="Google Shape;5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7" name="Google Shape;5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8" name="Google Shape;5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EBEB"/>
        </a:solidFill>
      </p:bgPr>
    </p:bg>
    <p:spTree>
      <p:nvGrpSpPr>
        <p:cNvPr id="118" name="Shape 118"/>
        <p:cNvGrpSpPr/>
        <p:nvPr/>
      </p:nvGrpSpPr>
      <p:grpSpPr>
        <a:xfrm>
          <a:off x="0" y="0"/>
          <a:ext cx="0" cy="0"/>
          <a:chOff x="0" y="0"/>
          <a:chExt cx="0" cy="0"/>
        </a:xfrm>
      </p:grpSpPr>
      <p:sp>
        <p:nvSpPr>
          <p:cNvPr id="119" name="Google Shape;119;p32"/>
          <p:cNvSpPr txBox="1"/>
          <p:nvPr>
            <p:ph idx="4294967295" type="title"/>
          </p:nvPr>
        </p:nvSpPr>
        <p:spPr>
          <a:xfrm>
            <a:off x="508625" y="1598849"/>
            <a:ext cx="7772400" cy="3036000"/>
          </a:xfrm>
          <a:prstGeom prst="rect">
            <a:avLst/>
          </a:prstGeom>
          <a:noFill/>
          <a:ln>
            <a:noFill/>
          </a:ln>
        </p:spPr>
        <p:txBody>
          <a:bodyPr anchorCtr="0" anchor="b" bIns="17150" lIns="17150" spcFirstLastPara="1" rIns="17150" wrap="square" tIns="17150">
            <a:noAutofit/>
          </a:bodyPr>
          <a:lstStyle/>
          <a:p>
            <a:pPr indent="0" lvl="0" marL="0" marR="0" rtl="0" algn="l">
              <a:lnSpc>
                <a:spcPct val="100000"/>
              </a:lnSpc>
              <a:spcBef>
                <a:spcPts val="0"/>
              </a:spcBef>
              <a:spcAft>
                <a:spcPts val="0"/>
              </a:spcAft>
              <a:buClr>
                <a:srgbClr val="000000"/>
              </a:buClr>
              <a:buFont typeface="Helvetica Neue"/>
              <a:buNone/>
            </a:pPr>
            <a:r>
              <a:t/>
            </a:r>
            <a:endParaRPr b="1" sz="32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Font typeface="Helvetica Neue"/>
              <a:buNone/>
            </a:pPr>
            <a:r>
              <a:t/>
            </a:r>
            <a:endParaRPr b="1" sz="32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Font typeface="Helvetica Neue"/>
              <a:buNone/>
            </a:pPr>
            <a:r>
              <a:rPr b="1" lang="en-GB" sz="3200">
                <a:latin typeface="Helvetica Neue"/>
                <a:ea typeface="Helvetica Neue"/>
                <a:cs typeface="Helvetica Neue"/>
                <a:sym typeface="Helvetica Neue"/>
              </a:rPr>
              <a:t>English Local Authority Digital Maturity</a:t>
            </a:r>
            <a:endParaRPr b="1" sz="32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Font typeface="Helvetica Neue"/>
              <a:buNone/>
            </a:pPr>
            <a:r>
              <a:rPr b="1" lang="en-GB" sz="3200">
                <a:latin typeface="Helvetica Neue"/>
                <a:ea typeface="Helvetica Neue"/>
                <a:cs typeface="Helvetica Neue"/>
                <a:sym typeface="Helvetica Neue"/>
              </a:rPr>
              <a:t>Jonathan Hunt</a:t>
            </a:r>
            <a:r>
              <a:rPr b="1" lang="en-GB" sz="3200">
                <a:latin typeface="Helvetica Neue"/>
                <a:ea typeface="Helvetica Neue"/>
                <a:cs typeface="Helvetica Neue"/>
                <a:sym typeface="Helvetica Neue"/>
              </a:rPr>
              <a:t> </a:t>
            </a:r>
            <a:endParaRPr b="1" i="0" sz="3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Font typeface="Helvetica Neue"/>
              <a:buNone/>
            </a:pPr>
            <a:r>
              <a:rPr lang="en-GB" sz="3200">
                <a:latin typeface="Helvetica Neue"/>
                <a:ea typeface="Helvetica Neue"/>
                <a:cs typeface="Helvetica Neue"/>
                <a:sym typeface="Helvetica Neue"/>
              </a:rPr>
              <a:t>Regional Relationship Manager SW</a:t>
            </a:r>
            <a:br>
              <a:rPr b="0" i="0" lang="en-GB" sz="3200" u="none" cap="none" strike="noStrike">
                <a:solidFill>
                  <a:srgbClr val="000000"/>
                </a:solidFill>
                <a:latin typeface="Helvetica Neue"/>
                <a:ea typeface="Helvetica Neue"/>
                <a:cs typeface="Helvetica Neue"/>
                <a:sym typeface="Helvetica Neue"/>
              </a:rPr>
            </a:br>
            <a:r>
              <a:rPr b="0" i="0" lang="en-GB" sz="3200" u="none" cap="none" strike="noStrike">
                <a:solidFill>
                  <a:srgbClr val="000000"/>
                </a:solidFill>
                <a:latin typeface="Helvetica Neue"/>
                <a:ea typeface="Helvetica Neue"/>
                <a:cs typeface="Helvetica Neue"/>
                <a:sym typeface="Helvetica Neue"/>
              </a:rPr>
              <a:t>Government Digital Service</a:t>
            </a:r>
            <a:br>
              <a:rPr b="0" i="0" lang="en-GB" sz="3200" u="none" cap="none" strike="noStrike">
                <a:solidFill>
                  <a:srgbClr val="000000"/>
                </a:solidFill>
                <a:latin typeface="Helvetica Neue"/>
                <a:ea typeface="Helvetica Neue"/>
                <a:cs typeface="Helvetica Neue"/>
                <a:sym typeface="Helvetica Neue"/>
              </a:rPr>
            </a:br>
            <a:endParaRPr sz="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8" name="Shape 178"/>
        <p:cNvGrpSpPr/>
        <p:nvPr/>
      </p:nvGrpSpPr>
      <p:grpSpPr>
        <a:xfrm>
          <a:off x="0" y="0"/>
          <a:ext cx="0" cy="0"/>
          <a:chOff x="0" y="0"/>
          <a:chExt cx="0" cy="0"/>
        </a:xfrm>
      </p:grpSpPr>
      <p:sp>
        <p:nvSpPr>
          <p:cNvPr id="179" name="Google Shape;179;p41"/>
          <p:cNvSpPr txBox="1"/>
          <p:nvPr/>
        </p:nvSpPr>
        <p:spPr>
          <a:xfrm>
            <a:off x="108000" y="108000"/>
            <a:ext cx="6629100" cy="6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200">
                <a:solidFill>
                  <a:schemeClr val="dk2"/>
                </a:solidFill>
                <a:latin typeface="Helvetica Neue"/>
                <a:ea typeface="Helvetica Neue"/>
                <a:cs typeface="Helvetica Neue"/>
                <a:sym typeface="Helvetica Neue"/>
              </a:rPr>
              <a:t>Initial Findings</a:t>
            </a:r>
            <a:endParaRPr b="1" sz="3200">
              <a:solidFill>
                <a:schemeClr val="dk2"/>
              </a:solidFill>
              <a:latin typeface="Helvetica Neue"/>
              <a:ea typeface="Helvetica Neue"/>
              <a:cs typeface="Helvetica Neue"/>
              <a:sym typeface="Helvetica Neue"/>
            </a:endParaRPr>
          </a:p>
        </p:txBody>
      </p:sp>
      <p:pic>
        <p:nvPicPr>
          <p:cNvPr id="180" name="Google Shape;180;p41" title="Agile"/>
          <p:cNvPicPr preferRelativeResize="0"/>
          <p:nvPr/>
        </p:nvPicPr>
        <p:blipFill>
          <a:blip r:embed="rId3">
            <a:alphaModFix/>
          </a:blip>
          <a:stretch>
            <a:fillRect/>
          </a:stretch>
        </p:blipFill>
        <p:spPr>
          <a:xfrm>
            <a:off x="0" y="1131750"/>
            <a:ext cx="4320000" cy="2880001"/>
          </a:xfrm>
          <a:prstGeom prst="rect">
            <a:avLst/>
          </a:prstGeom>
          <a:noFill/>
          <a:ln>
            <a:noFill/>
          </a:ln>
        </p:spPr>
      </p:pic>
      <p:pic>
        <p:nvPicPr>
          <p:cNvPr id="181" name="Google Shape;181;p41" title="Cloud"/>
          <p:cNvPicPr preferRelativeResize="0"/>
          <p:nvPr/>
        </p:nvPicPr>
        <p:blipFill>
          <a:blip r:embed="rId4">
            <a:alphaModFix/>
          </a:blip>
          <a:stretch>
            <a:fillRect/>
          </a:stretch>
        </p:blipFill>
        <p:spPr>
          <a:xfrm>
            <a:off x="4824011" y="1131750"/>
            <a:ext cx="4320000" cy="28800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5" name="Shape 185"/>
        <p:cNvGrpSpPr/>
        <p:nvPr/>
      </p:nvGrpSpPr>
      <p:grpSpPr>
        <a:xfrm>
          <a:off x="0" y="0"/>
          <a:ext cx="0" cy="0"/>
          <a:chOff x="0" y="0"/>
          <a:chExt cx="0" cy="0"/>
        </a:xfrm>
      </p:grpSpPr>
      <p:sp>
        <p:nvSpPr>
          <p:cNvPr id="186" name="Google Shape;186;p42"/>
          <p:cNvSpPr txBox="1"/>
          <p:nvPr/>
        </p:nvSpPr>
        <p:spPr>
          <a:xfrm>
            <a:off x="108000" y="108000"/>
            <a:ext cx="6629100" cy="6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200">
                <a:solidFill>
                  <a:schemeClr val="dk2"/>
                </a:solidFill>
                <a:latin typeface="Helvetica Neue"/>
                <a:ea typeface="Helvetica Neue"/>
                <a:cs typeface="Helvetica Neue"/>
                <a:sym typeface="Helvetica Neue"/>
              </a:rPr>
              <a:t>Initial Findings</a:t>
            </a:r>
            <a:endParaRPr b="1" sz="3200">
              <a:solidFill>
                <a:schemeClr val="dk2"/>
              </a:solidFill>
              <a:latin typeface="Helvetica Neue"/>
              <a:ea typeface="Helvetica Neue"/>
              <a:cs typeface="Helvetica Neue"/>
              <a:sym typeface="Helvetica Neue"/>
            </a:endParaRPr>
          </a:p>
        </p:txBody>
      </p:sp>
      <p:pic>
        <p:nvPicPr>
          <p:cNvPr id="187" name="Google Shape;187;p42" title="Open Source"/>
          <p:cNvPicPr preferRelativeResize="0"/>
          <p:nvPr/>
        </p:nvPicPr>
        <p:blipFill>
          <a:blip r:embed="rId3">
            <a:alphaModFix/>
          </a:blip>
          <a:stretch>
            <a:fillRect/>
          </a:stretch>
        </p:blipFill>
        <p:spPr>
          <a:xfrm>
            <a:off x="0" y="1130400"/>
            <a:ext cx="4320000" cy="2880001"/>
          </a:xfrm>
          <a:prstGeom prst="rect">
            <a:avLst/>
          </a:prstGeom>
          <a:noFill/>
          <a:ln>
            <a:noFill/>
          </a:ln>
        </p:spPr>
      </p:pic>
      <p:pic>
        <p:nvPicPr>
          <p:cNvPr id="188" name="Google Shape;188;p42" title="SME"/>
          <p:cNvPicPr preferRelativeResize="0"/>
          <p:nvPr/>
        </p:nvPicPr>
        <p:blipFill>
          <a:blip r:embed="rId4">
            <a:alphaModFix/>
          </a:blip>
          <a:stretch>
            <a:fillRect/>
          </a:stretch>
        </p:blipFill>
        <p:spPr>
          <a:xfrm>
            <a:off x="4824011" y="1130400"/>
            <a:ext cx="4320000" cy="28800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2" name="Shape 192"/>
        <p:cNvGrpSpPr/>
        <p:nvPr/>
      </p:nvGrpSpPr>
      <p:grpSpPr>
        <a:xfrm>
          <a:off x="0" y="0"/>
          <a:ext cx="0" cy="0"/>
          <a:chOff x="0" y="0"/>
          <a:chExt cx="0" cy="0"/>
        </a:xfrm>
      </p:grpSpPr>
      <p:sp>
        <p:nvSpPr>
          <p:cNvPr id="193" name="Google Shape;193;p43"/>
          <p:cNvSpPr txBox="1"/>
          <p:nvPr/>
        </p:nvSpPr>
        <p:spPr>
          <a:xfrm>
            <a:off x="108000" y="108000"/>
            <a:ext cx="6629100" cy="6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200">
                <a:solidFill>
                  <a:schemeClr val="dk2"/>
                </a:solidFill>
                <a:latin typeface="Helvetica Neue"/>
                <a:ea typeface="Helvetica Neue"/>
                <a:cs typeface="Helvetica Neue"/>
                <a:sym typeface="Helvetica Neue"/>
              </a:rPr>
              <a:t>Initial Findings</a:t>
            </a:r>
            <a:endParaRPr b="1" sz="3200">
              <a:solidFill>
                <a:schemeClr val="dk2"/>
              </a:solidFill>
              <a:latin typeface="Helvetica Neue"/>
              <a:ea typeface="Helvetica Neue"/>
              <a:cs typeface="Helvetica Neue"/>
              <a:sym typeface="Helvetica Neue"/>
            </a:endParaRPr>
          </a:p>
        </p:txBody>
      </p:sp>
      <p:pic>
        <p:nvPicPr>
          <p:cNvPr id="194" name="Google Shape;194;p43" title="Published Information Data Sharing"/>
          <p:cNvPicPr preferRelativeResize="0"/>
          <p:nvPr/>
        </p:nvPicPr>
        <p:blipFill>
          <a:blip r:embed="rId3">
            <a:alphaModFix/>
          </a:blip>
          <a:stretch>
            <a:fillRect/>
          </a:stretch>
        </p:blipFill>
        <p:spPr>
          <a:xfrm>
            <a:off x="0" y="1131750"/>
            <a:ext cx="4320000" cy="2880001"/>
          </a:xfrm>
          <a:prstGeom prst="rect">
            <a:avLst/>
          </a:prstGeom>
          <a:noFill/>
          <a:ln>
            <a:noFill/>
          </a:ln>
        </p:spPr>
      </p:pic>
      <p:pic>
        <p:nvPicPr>
          <p:cNvPr id="195" name="Google Shape;195;p43" title="Data Sharing Evidenced"/>
          <p:cNvPicPr preferRelativeResize="0"/>
          <p:nvPr/>
        </p:nvPicPr>
        <p:blipFill>
          <a:blip r:embed="rId4">
            <a:alphaModFix/>
          </a:blip>
          <a:stretch>
            <a:fillRect/>
          </a:stretch>
        </p:blipFill>
        <p:spPr>
          <a:xfrm>
            <a:off x="4824011" y="1131750"/>
            <a:ext cx="4320000" cy="28800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9" name="Shape 199"/>
        <p:cNvGrpSpPr/>
        <p:nvPr/>
      </p:nvGrpSpPr>
      <p:grpSpPr>
        <a:xfrm>
          <a:off x="0" y="0"/>
          <a:ext cx="0" cy="0"/>
          <a:chOff x="0" y="0"/>
          <a:chExt cx="0" cy="0"/>
        </a:xfrm>
      </p:grpSpPr>
      <p:sp>
        <p:nvSpPr>
          <p:cNvPr id="200" name="Google Shape;200;p44"/>
          <p:cNvSpPr txBox="1"/>
          <p:nvPr/>
        </p:nvSpPr>
        <p:spPr>
          <a:xfrm>
            <a:off x="108000" y="108000"/>
            <a:ext cx="6629100" cy="6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200">
                <a:solidFill>
                  <a:schemeClr val="dk2"/>
                </a:solidFill>
                <a:latin typeface="Helvetica Neue"/>
                <a:ea typeface="Helvetica Neue"/>
                <a:cs typeface="Helvetica Neue"/>
                <a:sym typeface="Helvetica Neue"/>
              </a:rPr>
              <a:t>Initial Findings</a:t>
            </a:r>
            <a:endParaRPr b="1" sz="3200">
              <a:solidFill>
                <a:schemeClr val="dk2"/>
              </a:solidFill>
              <a:latin typeface="Helvetica Neue"/>
              <a:ea typeface="Helvetica Neue"/>
              <a:cs typeface="Helvetica Neue"/>
              <a:sym typeface="Helvetica Neue"/>
            </a:endParaRPr>
          </a:p>
        </p:txBody>
      </p:sp>
      <p:pic>
        <p:nvPicPr>
          <p:cNvPr id="201" name="Google Shape;201;p44" title="Digital Strategies"/>
          <p:cNvPicPr preferRelativeResize="0"/>
          <p:nvPr/>
        </p:nvPicPr>
        <p:blipFill>
          <a:blip r:embed="rId3">
            <a:alphaModFix/>
          </a:blip>
          <a:stretch>
            <a:fillRect/>
          </a:stretch>
        </p:blipFill>
        <p:spPr>
          <a:xfrm>
            <a:off x="0" y="1131750"/>
            <a:ext cx="4320000" cy="2880001"/>
          </a:xfrm>
          <a:prstGeom prst="rect">
            <a:avLst/>
          </a:prstGeom>
          <a:noFill/>
          <a:ln>
            <a:noFill/>
          </a:ln>
        </p:spPr>
      </p:pic>
      <p:pic>
        <p:nvPicPr>
          <p:cNvPr id="202" name="Google Shape;202;p44" title="Visible Leadership"/>
          <p:cNvPicPr preferRelativeResize="0"/>
          <p:nvPr/>
        </p:nvPicPr>
        <p:blipFill>
          <a:blip r:embed="rId4">
            <a:alphaModFix/>
          </a:blip>
          <a:stretch>
            <a:fillRect/>
          </a:stretch>
        </p:blipFill>
        <p:spPr>
          <a:xfrm>
            <a:off x="4824011" y="1131750"/>
            <a:ext cx="4320000" cy="28800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6" name="Shape 206"/>
        <p:cNvGrpSpPr/>
        <p:nvPr/>
      </p:nvGrpSpPr>
      <p:grpSpPr>
        <a:xfrm>
          <a:off x="0" y="0"/>
          <a:ext cx="0" cy="0"/>
          <a:chOff x="0" y="0"/>
          <a:chExt cx="0" cy="0"/>
        </a:xfrm>
      </p:grpSpPr>
      <p:sp>
        <p:nvSpPr>
          <p:cNvPr id="207" name="Google Shape;207;p45"/>
          <p:cNvSpPr txBox="1"/>
          <p:nvPr/>
        </p:nvSpPr>
        <p:spPr>
          <a:xfrm>
            <a:off x="108000" y="108000"/>
            <a:ext cx="6629100" cy="6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200">
                <a:solidFill>
                  <a:schemeClr val="dk2"/>
                </a:solidFill>
                <a:latin typeface="Helvetica Neue"/>
                <a:ea typeface="Helvetica Neue"/>
                <a:cs typeface="Helvetica Neue"/>
                <a:sym typeface="Helvetica Neue"/>
              </a:rPr>
              <a:t>Initial Findings</a:t>
            </a:r>
            <a:endParaRPr b="1" sz="3200">
              <a:solidFill>
                <a:schemeClr val="dk2"/>
              </a:solidFill>
              <a:latin typeface="Helvetica Neue"/>
              <a:ea typeface="Helvetica Neue"/>
              <a:cs typeface="Helvetica Neue"/>
              <a:sym typeface="Helvetica Neue"/>
            </a:endParaRPr>
          </a:p>
        </p:txBody>
      </p:sp>
      <p:pic>
        <p:nvPicPr>
          <p:cNvPr id="208" name="Google Shape;208;p45" title="Stakeholder Engagement"/>
          <p:cNvPicPr preferRelativeResize="0"/>
          <p:nvPr/>
        </p:nvPicPr>
        <p:blipFill>
          <a:blip r:embed="rId3">
            <a:alphaModFix/>
          </a:blip>
          <a:stretch>
            <a:fillRect/>
          </a:stretch>
        </p:blipFill>
        <p:spPr>
          <a:xfrm>
            <a:off x="0" y="1131750"/>
            <a:ext cx="4320000" cy="2880001"/>
          </a:xfrm>
          <a:prstGeom prst="rect">
            <a:avLst/>
          </a:prstGeom>
          <a:noFill/>
          <a:ln>
            <a:noFill/>
          </a:ln>
        </p:spPr>
      </p:pic>
      <p:pic>
        <p:nvPicPr>
          <p:cNvPr id="209" name="Google Shape;209;p45" title="Partnership Working"/>
          <p:cNvPicPr preferRelativeResize="0"/>
          <p:nvPr/>
        </p:nvPicPr>
        <p:blipFill>
          <a:blip r:embed="rId4">
            <a:alphaModFix/>
          </a:blip>
          <a:stretch>
            <a:fillRect/>
          </a:stretch>
        </p:blipFill>
        <p:spPr>
          <a:xfrm>
            <a:off x="4824011" y="1131750"/>
            <a:ext cx="4320000" cy="28800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3" name="Shape 213"/>
        <p:cNvGrpSpPr/>
        <p:nvPr/>
      </p:nvGrpSpPr>
      <p:grpSpPr>
        <a:xfrm>
          <a:off x="0" y="0"/>
          <a:ext cx="0" cy="0"/>
          <a:chOff x="0" y="0"/>
          <a:chExt cx="0" cy="0"/>
        </a:xfrm>
      </p:grpSpPr>
      <p:sp>
        <p:nvSpPr>
          <p:cNvPr id="214" name="Google Shape;214;p46"/>
          <p:cNvSpPr txBox="1"/>
          <p:nvPr/>
        </p:nvSpPr>
        <p:spPr>
          <a:xfrm>
            <a:off x="108000" y="108000"/>
            <a:ext cx="6629100" cy="6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200">
                <a:solidFill>
                  <a:schemeClr val="dk2"/>
                </a:solidFill>
                <a:latin typeface="Helvetica Neue"/>
                <a:ea typeface="Helvetica Neue"/>
                <a:cs typeface="Helvetica Neue"/>
                <a:sym typeface="Helvetica Neue"/>
              </a:rPr>
              <a:t>Strengths &amp; Weaknesses</a:t>
            </a:r>
            <a:endParaRPr b="1" sz="3200">
              <a:solidFill>
                <a:schemeClr val="dk2"/>
              </a:solidFill>
              <a:latin typeface="Helvetica Neue"/>
              <a:ea typeface="Helvetica Neue"/>
              <a:cs typeface="Helvetica Neue"/>
              <a:sym typeface="Helvetica Neue"/>
            </a:endParaRPr>
          </a:p>
        </p:txBody>
      </p:sp>
      <p:pic>
        <p:nvPicPr>
          <p:cNvPr id="215" name="Google Shape;215;p46" title="Strengths &amp; Weaknesses"/>
          <p:cNvPicPr preferRelativeResize="0"/>
          <p:nvPr/>
        </p:nvPicPr>
        <p:blipFill>
          <a:blip r:embed="rId3">
            <a:alphaModFix/>
          </a:blip>
          <a:stretch>
            <a:fillRect/>
          </a:stretch>
        </p:blipFill>
        <p:spPr>
          <a:xfrm>
            <a:off x="756025" y="761575"/>
            <a:ext cx="7631949" cy="3852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9" name="Shape 219"/>
        <p:cNvGrpSpPr/>
        <p:nvPr/>
      </p:nvGrpSpPr>
      <p:grpSpPr>
        <a:xfrm>
          <a:off x="0" y="0"/>
          <a:ext cx="0" cy="0"/>
          <a:chOff x="0" y="0"/>
          <a:chExt cx="0" cy="0"/>
        </a:xfrm>
      </p:grpSpPr>
      <p:pic>
        <p:nvPicPr>
          <p:cNvPr id="220" name="Google Shape;220;p47" title="SW and SE"/>
          <p:cNvPicPr preferRelativeResize="0"/>
          <p:nvPr/>
        </p:nvPicPr>
        <p:blipFill>
          <a:blip r:embed="rId3">
            <a:alphaModFix/>
          </a:blip>
          <a:stretch>
            <a:fillRect/>
          </a:stretch>
        </p:blipFill>
        <p:spPr>
          <a:xfrm>
            <a:off x="1478300" y="627950"/>
            <a:ext cx="6455974" cy="3708622"/>
          </a:xfrm>
          <a:prstGeom prst="rect">
            <a:avLst/>
          </a:prstGeom>
          <a:noFill/>
          <a:ln>
            <a:noFill/>
          </a:ln>
        </p:spPr>
      </p:pic>
      <p:sp>
        <p:nvSpPr>
          <p:cNvPr id="221" name="Google Shape;221;p47"/>
          <p:cNvSpPr txBox="1"/>
          <p:nvPr/>
        </p:nvSpPr>
        <p:spPr>
          <a:xfrm>
            <a:off x="108000" y="108000"/>
            <a:ext cx="6629100" cy="6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200">
                <a:solidFill>
                  <a:schemeClr val="dk2"/>
                </a:solidFill>
                <a:latin typeface="Helvetica Neue"/>
                <a:ea typeface="Helvetica Neue"/>
                <a:cs typeface="Helvetica Neue"/>
                <a:sym typeface="Helvetica Neue"/>
              </a:rPr>
              <a:t>Regional Comparisons</a:t>
            </a:r>
            <a:endParaRPr b="1" sz="3200">
              <a:solidFill>
                <a:schemeClr val="dk2"/>
              </a:solidFill>
              <a:latin typeface="Helvetica Neue"/>
              <a:ea typeface="Helvetica Neue"/>
              <a:cs typeface="Helvetica Neue"/>
              <a:sym typeface="Helvetica Neue"/>
            </a:endParaRPr>
          </a:p>
          <a:p>
            <a:pPr indent="0" lvl="0" marL="0" rtl="0" algn="l">
              <a:spcBef>
                <a:spcPts val="0"/>
              </a:spcBef>
              <a:spcAft>
                <a:spcPts val="0"/>
              </a:spcAft>
              <a:buNone/>
            </a:pPr>
            <a:r>
              <a:t/>
            </a:r>
            <a:endParaRPr b="1" sz="3200">
              <a:solidFill>
                <a:schemeClr val="dk2"/>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5" name="Shape 225"/>
        <p:cNvGrpSpPr/>
        <p:nvPr/>
      </p:nvGrpSpPr>
      <p:grpSpPr>
        <a:xfrm>
          <a:off x="0" y="0"/>
          <a:ext cx="0" cy="0"/>
          <a:chOff x="0" y="0"/>
          <a:chExt cx="0" cy="0"/>
        </a:xfrm>
      </p:grpSpPr>
      <p:sp>
        <p:nvSpPr>
          <p:cNvPr id="226" name="Google Shape;226;p48"/>
          <p:cNvSpPr txBox="1"/>
          <p:nvPr/>
        </p:nvSpPr>
        <p:spPr>
          <a:xfrm>
            <a:off x="108000" y="108000"/>
            <a:ext cx="8242200" cy="6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200">
                <a:solidFill>
                  <a:schemeClr val="dk2"/>
                </a:solidFill>
                <a:latin typeface="Helvetica Neue"/>
                <a:ea typeface="Helvetica Neue"/>
                <a:cs typeface="Helvetica Neue"/>
                <a:sym typeface="Helvetica Neue"/>
              </a:rPr>
              <a:t>Digital Maturity</a:t>
            </a:r>
            <a:endParaRPr b="1" sz="3200">
              <a:solidFill>
                <a:schemeClr val="dk2"/>
              </a:solidFill>
              <a:latin typeface="Helvetica Neue"/>
              <a:ea typeface="Helvetica Neue"/>
              <a:cs typeface="Helvetica Neue"/>
              <a:sym typeface="Helvetica Neue"/>
            </a:endParaRPr>
          </a:p>
        </p:txBody>
      </p:sp>
      <p:pic>
        <p:nvPicPr>
          <p:cNvPr id="227" name="Google Shape;227;p48"/>
          <p:cNvPicPr preferRelativeResize="0"/>
          <p:nvPr/>
        </p:nvPicPr>
        <p:blipFill>
          <a:blip r:embed="rId3">
            <a:alphaModFix/>
          </a:blip>
          <a:stretch>
            <a:fillRect/>
          </a:stretch>
        </p:blipFill>
        <p:spPr>
          <a:xfrm>
            <a:off x="419050" y="1000725"/>
            <a:ext cx="3904550" cy="3142045"/>
          </a:xfrm>
          <a:prstGeom prst="rect">
            <a:avLst/>
          </a:prstGeom>
          <a:noFill/>
          <a:ln>
            <a:noFill/>
          </a:ln>
        </p:spPr>
      </p:pic>
      <p:graphicFrame>
        <p:nvGraphicFramePr>
          <p:cNvPr id="228" name="Google Shape;228;p48"/>
          <p:cNvGraphicFramePr/>
          <p:nvPr/>
        </p:nvGraphicFramePr>
        <p:xfrm>
          <a:off x="4839538" y="1190425"/>
          <a:ext cx="3000000" cy="3000000"/>
        </p:xfrm>
        <a:graphic>
          <a:graphicData uri="http://schemas.openxmlformats.org/drawingml/2006/table">
            <a:tbl>
              <a:tblPr>
                <a:noFill/>
                <a:tableStyleId>{F9894CBB-EFA8-4A01-939F-BE0B15B21AEE}</a:tableStyleId>
              </a:tblPr>
              <a:tblGrid>
                <a:gridCol w="3904550"/>
              </a:tblGrid>
              <a:tr h="535350">
                <a:tc>
                  <a:txBody>
                    <a:bodyPr/>
                    <a:lstStyle/>
                    <a:p>
                      <a:pPr indent="0" lvl="0" marL="0" rtl="0" algn="l">
                        <a:spcBef>
                          <a:spcPts val="0"/>
                        </a:spcBef>
                        <a:spcAft>
                          <a:spcPts val="0"/>
                        </a:spcAft>
                        <a:buNone/>
                      </a:pPr>
                      <a:r>
                        <a:rPr lang="en-GB" sz="2400">
                          <a:solidFill>
                            <a:schemeClr val="dk2"/>
                          </a:solidFill>
                        </a:rPr>
                        <a:t>24</a:t>
                      </a:r>
                      <a:r>
                        <a:rPr lang="en-GB" sz="2400">
                          <a:solidFill>
                            <a:schemeClr val="dk2"/>
                          </a:solidFill>
                        </a:rPr>
                        <a:t> (maturity score 17+)</a:t>
                      </a:r>
                      <a:endParaRPr sz="2400">
                        <a:solidFill>
                          <a:schemeClr val="dk2"/>
                        </a:solidFill>
                      </a:endParaRPr>
                    </a:p>
                    <a:p>
                      <a:pPr indent="0" lvl="0" marL="0" rtl="0" algn="l">
                        <a:spcBef>
                          <a:spcPts val="0"/>
                        </a:spcBef>
                        <a:spcAft>
                          <a:spcPts val="0"/>
                        </a:spcAft>
                        <a:buNone/>
                      </a:pPr>
                      <a:r>
                        <a:t/>
                      </a:r>
                      <a:endParaRPr sz="2400">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603950">
                <a:tc>
                  <a:txBody>
                    <a:bodyPr/>
                    <a:lstStyle/>
                    <a:p>
                      <a:pPr indent="0" lvl="0" marL="0" rtl="0" algn="l">
                        <a:spcBef>
                          <a:spcPts val="0"/>
                        </a:spcBef>
                        <a:spcAft>
                          <a:spcPts val="0"/>
                        </a:spcAft>
                        <a:buNone/>
                      </a:pPr>
                      <a:r>
                        <a:rPr lang="en-GB" sz="2400">
                          <a:solidFill>
                            <a:schemeClr val="dk2"/>
                          </a:solidFill>
                        </a:rPr>
                        <a:t>139</a:t>
                      </a:r>
                      <a:r>
                        <a:rPr lang="en-GB" sz="2400">
                          <a:solidFill>
                            <a:schemeClr val="dk2"/>
                          </a:solidFill>
                        </a:rPr>
                        <a:t> (maturity score 9-16)</a:t>
                      </a:r>
                      <a:endParaRPr sz="2400">
                        <a:solidFill>
                          <a:schemeClr val="dk2"/>
                        </a:solidFill>
                      </a:endParaRPr>
                    </a:p>
                    <a:p>
                      <a:pPr indent="0" lvl="0" marL="0" rtl="0" algn="l">
                        <a:spcBef>
                          <a:spcPts val="0"/>
                        </a:spcBef>
                        <a:spcAft>
                          <a:spcPts val="0"/>
                        </a:spcAft>
                        <a:buNone/>
                      </a:pPr>
                      <a:r>
                        <a:t/>
                      </a:r>
                      <a:endParaRPr sz="2400">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67050">
                <a:tc>
                  <a:txBody>
                    <a:bodyPr/>
                    <a:lstStyle/>
                    <a:p>
                      <a:pPr indent="0" lvl="0" marL="0" rtl="0" algn="l">
                        <a:spcBef>
                          <a:spcPts val="0"/>
                        </a:spcBef>
                        <a:spcAft>
                          <a:spcPts val="0"/>
                        </a:spcAft>
                        <a:buNone/>
                      </a:pPr>
                      <a:r>
                        <a:rPr lang="en-GB" sz="2400">
                          <a:solidFill>
                            <a:schemeClr val="dk2"/>
                          </a:solidFill>
                        </a:rPr>
                        <a:t>138</a:t>
                      </a:r>
                      <a:r>
                        <a:rPr lang="en-GB" sz="2400">
                          <a:solidFill>
                            <a:schemeClr val="dk2"/>
                          </a:solidFill>
                        </a:rPr>
                        <a:t> (maturity score 0-8)</a:t>
                      </a:r>
                      <a:endParaRPr sz="2400">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cxnSp>
        <p:nvCxnSpPr>
          <p:cNvPr id="229" name="Google Shape;229;p48"/>
          <p:cNvCxnSpPr/>
          <p:nvPr/>
        </p:nvCxnSpPr>
        <p:spPr>
          <a:xfrm flipH="1" rot="10800000">
            <a:off x="3071425" y="1449050"/>
            <a:ext cx="1544700" cy="5700"/>
          </a:xfrm>
          <a:prstGeom prst="straightConnector1">
            <a:avLst/>
          </a:prstGeom>
          <a:noFill/>
          <a:ln cap="flat" cmpd="sng" w="9525">
            <a:solidFill>
              <a:schemeClr val="dk2"/>
            </a:solidFill>
            <a:prstDash val="solid"/>
            <a:round/>
            <a:headEnd len="med" w="med" type="none"/>
            <a:tailEnd len="med" w="med" type="none"/>
          </a:ln>
        </p:spPr>
      </p:cxnSp>
      <p:cxnSp>
        <p:nvCxnSpPr>
          <p:cNvPr id="230" name="Google Shape;230;p48"/>
          <p:cNvCxnSpPr/>
          <p:nvPr/>
        </p:nvCxnSpPr>
        <p:spPr>
          <a:xfrm flipH="1" rot="10800000">
            <a:off x="3888113" y="2375138"/>
            <a:ext cx="728100" cy="11100"/>
          </a:xfrm>
          <a:prstGeom prst="straightConnector1">
            <a:avLst/>
          </a:prstGeom>
          <a:noFill/>
          <a:ln cap="flat" cmpd="sng" w="9525">
            <a:solidFill>
              <a:schemeClr val="dk2"/>
            </a:solidFill>
            <a:prstDash val="solid"/>
            <a:round/>
            <a:headEnd len="med" w="med" type="none"/>
            <a:tailEnd len="med" w="med" type="none"/>
          </a:ln>
        </p:spPr>
      </p:cxnSp>
      <p:cxnSp>
        <p:nvCxnSpPr>
          <p:cNvPr id="231" name="Google Shape;231;p48"/>
          <p:cNvCxnSpPr/>
          <p:nvPr/>
        </p:nvCxnSpPr>
        <p:spPr>
          <a:xfrm>
            <a:off x="4449263" y="3312188"/>
            <a:ext cx="264600" cy="0"/>
          </a:xfrm>
          <a:prstGeom prst="straightConnector1">
            <a:avLst/>
          </a:prstGeom>
          <a:noFill/>
          <a:ln cap="flat" cmpd="sng" w="9525">
            <a:solidFill>
              <a:schemeClr val="dk2"/>
            </a:solidFill>
            <a:prstDash val="solid"/>
            <a:round/>
            <a:headEnd len="med" w="med" type="none"/>
            <a:tailEnd len="med" w="med" type="none"/>
          </a:ln>
        </p:spPr>
      </p:cxnSp>
      <p:sp>
        <p:nvSpPr>
          <p:cNvPr id="232" name="Google Shape;232;p48"/>
          <p:cNvSpPr txBox="1"/>
          <p:nvPr/>
        </p:nvSpPr>
        <p:spPr>
          <a:xfrm>
            <a:off x="5582850" y="3965925"/>
            <a:ext cx="3305400" cy="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chemeClr val="dk2"/>
                </a:solidFill>
              </a:rPr>
              <a:t>Mean score 9.31</a:t>
            </a:r>
            <a:endParaRPr sz="24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6" name="Shape 236"/>
        <p:cNvGrpSpPr/>
        <p:nvPr/>
      </p:nvGrpSpPr>
      <p:grpSpPr>
        <a:xfrm>
          <a:off x="0" y="0"/>
          <a:ext cx="0" cy="0"/>
          <a:chOff x="0" y="0"/>
          <a:chExt cx="0" cy="0"/>
        </a:xfrm>
      </p:grpSpPr>
      <p:sp>
        <p:nvSpPr>
          <p:cNvPr id="237" name="Google Shape;237;p49"/>
          <p:cNvSpPr txBox="1"/>
          <p:nvPr/>
        </p:nvSpPr>
        <p:spPr>
          <a:xfrm>
            <a:off x="108000" y="108000"/>
            <a:ext cx="6629100" cy="6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200">
                <a:solidFill>
                  <a:schemeClr val="dk2"/>
                </a:solidFill>
                <a:latin typeface="Helvetica Neue"/>
                <a:ea typeface="Helvetica Neue"/>
                <a:cs typeface="Helvetica Neue"/>
                <a:sym typeface="Helvetica Neue"/>
              </a:rPr>
              <a:t>Analysis by Local Authority Type</a:t>
            </a:r>
            <a:endParaRPr b="1" sz="3200">
              <a:solidFill>
                <a:schemeClr val="dk2"/>
              </a:solidFill>
              <a:latin typeface="Helvetica Neue"/>
              <a:ea typeface="Helvetica Neue"/>
              <a:cs typeface="Helvetica Neue"/>
              <a:sym typeface="Helvetica Neue"/>
            </a:endParaRPr>
          </a:p>
        </p:txBody>
      </p:sp>
      <p:sp>
        <p:nvSpPr>
          <p:cNvPr id="238" name="Google Shape;238;p49"/>
          <p:cNvSpPr txBox="1"/>
          <p:nvPr/>
        </p:nvSpPr>
        <p:spPr>
          <a:xfrm>
            <a:off x="6770900" y="981625"/>
            <a:ext cx="2297100" cy="40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900"/>
              <a:t>Top LA’s by type</a:t>
            </a:r>
            <a:endParaRPr sz="1900"/>
          </a:p>
          <a:p>
            <a:pPr indent="0" lvl="0" marL="457200" rtl="0" algn="l">
              <a:spcBef>
                <a:spcPts val="0"/>
              </a:spcBef>
              <a:spcAft>
                <a:spcPts val="0"/>
              </a:spcAft>
              <a:buNone/>
            </a:pPr>
            <a:r>
              <a:t/>
            </a:r>
            <a:endParaRPr sz="1900"/>
          </a:p>
          <a:p>
            <a:pPr indent="-349250" lvl="0" marL="457200" rtl="0" algn="l">
              <a:spcBef>
                <a:spcPts val="0"/>
              </a:spcBef>
              <a:spcAft>
                <a:spcPts val="0"/>
              </a:spcAft>
              <a:buSzPts val="1900"/>
              <a:buAutoNum type="arabicPeriod"/>
            </a:pPr>
            <a:r>
              <a:rPr lang="en-GB" sz="1900"/>
              <a:t>Unitary</a:t>
            </a:r>
            <a:endParaRPr sz="1900"/>
          </a:p>
          <a:p>
            <a:pPr indent="-349250" lvl="0" marL="457200" rtl="0" algn="l">
              <a:spcBef>
                <a:spcPts val="0"/>
              </a:spcBef>
              <a:spcAft>
                <a:spcPts val="0"/>
              </a:spcAft>
              <a:buSzPts val="1900"/>
              <a:buAutoNum type="arabicPeriod"/>
            </a:pPr>
            <a:r>
              <a:rPr lang="en-GB" sz="1900"/>
              <a:t>County</a:t>
            </a:r>
            <a:endParaRPr sz="1900"/>
          </a:p>
          <a:p>
            <a:pPr indent="-349250" lvl="0" marL="457200" rtl="0" algn="l">
              <a:spcBef>
                <a:spcPts val="0"/>
              </a:spcBef>
              <a:spcAft>
                <a:spcPts val="0"/>
              </a:spcAft>
              <a:buSzPts val="1900"/>
              <a:buAutoNum type="arabicPeriod"/>
            </a:pPr>
            <a:r>
              <a:rPr lang="en-GB" sz="1900"/>
              <a:t>Unitary</a:t>
            </a:r>
            <a:endParaRPr sz="1900"/>
          </a:p>
          <a:p>
            <a:pPr indent="-349250" lvl="0" marL="457200" rtl="0" algn="l">
              <a:spcBef>
                <a:spcPts val="0"/>
              </a:spcBef>
              <a:spcAft>
                <a:spcPts val="0"/>
              </a:spcAft>
              <a:buSzPts val="1900"/>
              <a:buAutoNum type="arabicPeriod"/>
            </a:pPr>
            <a:r>
              <a:rPr lang="en-GB" sz="1900"/>
              <a:t>Borough</a:t>
            </a:r>
            <a:endParaRPr sz="1900"/>
          </a:p>
          <a:p>
            <a:pPr indent="-349250" lvl="0" marL="457200" rtl="0" algn="l">
              <a:spcBef>
                <a:spcPts val="0"/>
              </a:spcBef>
              <a:spcAft>
                <a:spcPts val="0"/>
              </a:spcAft>
              <a:buSzPts val="1900"/>
              <a:buAutoNum type="arabicPeriod"/>
            </a:pPr>
            <a:r>
              <a:rPr lang="en-GB" sz="1900"/>
              <a:t>Met District</a:t>
            </a:r>
            <a:endParaRPr sz="1900"/>
          </a:p>
          <a:p>
            <a:pPr indent="-349250" lvl="0" marL="457200" rtl="0" algn="l">
              <a:spcBef>
                <a:spcPts val="0"/>
              </a:spcBef>
              <a:spcAft>
                <a:spcPts val="0"/>
              </a:spcAft>
              <a:buSzPts val="1900"/>
              <a:buAutoNum type="arabicPeriod"/>
            </a:pPr>
            <a:r>
              <a:rPr lang="en-GB" sz="1900"/>
              <a:t>County</a:t>
            </a:r>
            <a:endParaRPr sz="1900"/>
          </a:p>
          <a:p>
            <a:pPr indent="0" lvl="0" marL="457200" rtl="0" algn="l">
              <a:spcBef>
                <a:spcPts val="0"/>
              </a:spcBef>
              <a:spcAft>
                <a:spcPts val="0"/>
              </a:spcAft>
              <a:buNone/>
            </a:pPr>
            <a:r>
              <a:t/>
            </a:r>
            <a:endParaRPr sz="1100"/>
          </a:p>
        </p:txBody>
      </p:sp>
      <p:pic>
        <p:nvPicPr>
          <p:cNvPr id="239" name="Google Shape;239;p49" title="Authority type v Digital Maturity"/>
          <p:cNvPicPr preferRelativeResize="0"/>
          <p:nvPr/>
        </p:nvPicPr>
        <p:blipFill>
          <a:blip r:embed="rId3">
            <a:alphaModFix/>
          </a:blip>
          <a:stretch>
            <a:fillRect/>
          </a:stretch>
        </p:blipFill>
        <p:spPr>
          <a:xfrm>
            <a:off x="152400" y="867000"/>
            <a:ext cx="5806452" cy="3600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3" name="Shape 243"/>
        <p:cNvGrpSpPr/>
        <p:nvPr/>
      </p:nvGrpSpPr>
      <p:grpSpPr>
        <a:xfrm>
          <a:off x="0" y="0"/>
          <a:ext cx="0" cy="0"/>
          <a:chOff x="0" y="0"/>
          <a:chExt cx="0" cy="0"/>
        </a:xfrm>
      </p:grpSpPr>
      <p:sp>
        <p:nvSpPr>
          <p:cNvPr id="244" name="Google Shape;244;p50"/>
          <p:cNvSpPr txBox="1"/>
          <p:nvPr/>
        </p:nvSpPr>
        <p:spPr>
          <a:xfrm>
            <a:off x="108000" y="108000"/>
            <a:ext cx="6629100" cy="6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200">
                <a:solidFill>
                  <a:schemeClr val="dk2"/>
                </a:solidFill>
                <a:latin typeface="Helvetica Neue"/>
                <a:ea typeface="Helvetica Neue"/>
                <a:cs typeface="Helvetica Neue"/>
                <a:sym typeface="Helvetica Neue"/>
              </a:rPr>
              <a:t>Comparative Data</a:t>
            </a:r>
            <a:endParaRPr b="1" sz="3200">
              <a:solidFill>
                <a:schemeClr val="dk2"/>
              </a:solidFill>
              <a:latin typeface="Helvetica Neue"/>
              <a:ea typeface="Helvetica Neue"/>
              <a:cs typeface="Helvetica Neue"/>
              <a:sym typeface="Helvetica Neue"/>
            </a:endParaRPr>
          </a:p>
        </p:txBody>
      </p:sp>
      <p:pic>
        <p:nvPicPr>
          <p:cNvPr id="245" name="Google Shape;245;p50" title="Unitary Budget/Head v Digital Maturity"/>
          <p:cNvPicPr preferRelativeResize="0"/>
          <p:nvPr/>
        </p:nvPicPr>
        <p:blipFill>
          <a:blip r:embed="rId3">
            <a:alphaModFix/>
          </a:blip>
          <a:stretch>
            <a:fillRect/>
          </a:stretch>
        </p:blipFill>
        <p:spPr>
          <a:xfrm>
            <a:off x="1692000" y="786150"/>
            <a:ext cx="5760000" cy="3571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3" name="Shape 123"/>
        <p:cNvGrpSpPr/>
        <p:nvPr/>
      </p:nvGrpSpPr>
      <p:grpSpPr>
        <a:xfrm>
          <a:off x="0" y="0"/>
          <a:ext cx="0" cy="0"/>
          <a:chOff x="0" y="0"/>
          <a:chExt cx="0" cy="0"/>
        </a:xfrm>
      </p:grpSpPr>
      <p:pic>
        <p:nvPicPr>
          <p:cNvPr id="124" name="Google Shape;124;p33"/>
          <p:cNvPicPr preferRelativeResize="0"/>
          <p:nvPr/>
        </p:nvPicPr>
        <p:blipFill>
          <a:blip r:embed="rId3">
            <a:alphaModFix/>
          </a:blip>
          <a:stretch>
            <a:fillRect/>
          </a:stretch>
        </p:blipFill>
        <p:spPr>
          <a:xfrm>
            <a:off x="1023913" y="2278963"/>
            <a:ext cx="2828925" cy="2276475"/>
          </a:xfrm>
          <a:prstGeom prst="rect">
            <a:avLst/>
          </a:prstGeom>
          <a:noFill/>
          <a:ln>
            <a:noFill/>
          </a:ln>
        </p:spPr>
      </p:pic>
      <p:graphicFrame>
        <p:nvGraphicFramePr>
          <p:cNvPr id="125" name="Google Shape;125;p33"/>
          <p:cNvGraphicFramePr/>
          <p:nvPr/>
        </p:nvGraphicFramePr>
        <p:xfrm>
          <a:off x="4431650" y="2278975"/>
          <a:ext cx="3000000" cy="3000000"/>
        </p:xfrm>
        <a:graphic>
          <a:graphicData uri="http://schemas.openxmlformats.org/drawingml/2006/table">
            <a:tbl>
              <a:tblPr>
                <a:noFill/>
                <a:tableStyleId>{F9894CBB-EFA8-4A01-939F-BE0B15B21AEE}</a:tableStyleId>
              </a:tblPr>
              <a:tblGrid>
                <a:gridCol w="3904550"/>
              </a:tblGrid>
              <a:tr h="535350">
                <a:tc>
                  <a:txBody>
                    <a:bodyPr/>
                    <a:lstStyle/>
                    <a:p>
                      <a:pPr indent="0" lvl="0" marL="0" rtl="0" algn="l">
                        <a:spcBef>
                          <a:spcPts val="0"/>
                        </a:spcBef>
                        <a:spcAft>
                          <a:spcPts val="0"/>
                        </a:spcAft>
                        <a:buNone/>
                      </a:pPr>
                      <a:r>
                        <a:rPr lang="en-GB">
                          <a:solidFill>
                            <a:schemeClr val="dk2"/>
                          </a:solidFill>
                        </a:rPr>
                        <a:t>Have high awareness/engagement.</a:t>
                      </a:r>
                      <a:endParaRPr>
                        <a:solidFill>
                          <a:schemeClr val="dk2"/>
                        </a:solidFill>
                      </a:endParaRPr>
                    </a:p>
                    <a:p>
                      <a:pPr indent="0" lvl="0" marL="0" rtl="0" algn="l">
                        <a:spcBef>
                          <a:spcPts val="0"/>
                        </a:spcBef>
                        <a:spcAft>
                          <a:spcPts val="0"/>
                        </a:spcAft>
                        <a:buNone/>
                      </a:pPr>
                      <a:r>
                        <a:rPr lang="en-GB">
                          <a:solidFill>
                            <a:schemeClr val="dk2"/>
                          </a:solidFill>
                        </a:rPr>
                        <a:t>Ability to influence.</a:t>
                      </a:r>
                      <a:endParaRPr>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603950">
                <a:tc>
                  <a:txBody>
                    <a:bodyPr/>
                    <a:lstStyle/>
                    <a:p>
                      <a:pPr indent="0" lvl="0" marL="0" rtl="0" algn="l">
                        <a:spcBef>
                          <a:spcPts val="0"/>
                        </a:spcBef>
                        <a:spcAft>
                          <a:spcPts val="0"/>
                        </a:spcAft>
                        <a:buNone/>
                      </a:pPr>
                      <a:r>
                        <a:rPr lang="en-GB">
                          <a:solidFill>
                            <a:schemeClr val="dk2"/>
                          </a:solidFill>
                        </a:rPr>
                        <a:t>Have desire for change and are beginning to build digital understanding &amp; capability</a:t>
                      </a:r>
                      <a:endParaRPr>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5350">
                <a:tc>
                  <a:txBody>
                    <a:bodyPr/>
                    <a:lstStyle/>
                    <a:p>
                      <a:pPr indent="0" lvl="0" marL="0" rtl="0" algn="l">
                        <a:spcBef>
                          <a:spcPts val="0"/>
                        </a:spcBef>
                        <a:spcAft>
                          <a:spcPts val="0"/>
                        </a:spcAft>
                        <a:buNone/>
                      </a:pPr>
                      <a:r>
                        <a:rPr lang="en-GB">
                          <a:solidFill>
                            <a:schemeClr val="dk2"/>
                          </a:solidFill>
                        </a:rPr>
                        <a:t>Likely to use big suppliers. Stuck in legacy systems</a:t>
                      </a:r>
                      <a:endParaRPr>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cxnSp>
        <p:nvCxnSpPr>
          <p:cNvPr id="126" name="Google Shape;126;p33"/>
          <p:cNvCxnSpPr/>
          <p:nvPr/>
        </p:nvCxnSpPr>
        <p:spPr>
          <a:xfrm>
            <a:off x="3201775" y="2580950"/>
            <a:ext cx="1059000" cy="0"/>
          </a:xfrm>
          <a:prstGeom prst="straightConnector1">
            <a:avLst/>
          </a:prstGeom>
          <a:noFill/>
          <a:ln cap="flat" cmpd="sng" w="9525">
            <a:solidFill>
              <a:schemeClr val="dk2"/>
            </a:solidFill>
            <a:prstDash val="solid"/>
            <a:round/>
            <a:headEnd len="med" w="med" type="none"/>
            <a:tailEnd len="med" w="med" type="none"/>
          </a:ln>
        </p:spPr>
      </p:cxnSp>
      <p:cxnSp>
        <p:nvCxnSpPr>
          <p:cNvPr id="127" name="Google Shape;127;p33"/>
          <p:cNvCxnSpPr/>
          <p:nvPr/>
        </p:nvCxnSpPr>
        <p:spPr>
          <a:xfrm flipH="1" rot="10800000">
            <a:off x="3532675" y="3088200"/>
            <a:ext cx="728100" cy="11100"/>
          </a:xfrm>
          <a:prstGeom prst="straightConnector1">
            <a:avLst/>
          </a:prstGeom>
          <a:noFill/>
          <a:ln cap="flat" cmpd="sng" w="9525">
            <a:solidFill>
              <a:schemeClr val="dk2"/>
            </a:solidFill>
            <a:prstDash val="solid"/>
            <a:round/>
            <a:headEnd len="med" w="med" type="none"/>
            <a:tailEnd len="med" w="med" type="none"/>
          </a:ln>
        </p:spPr>
      </p:cxnSp>
      <p:cxnSp>
        <p:nvCxnSpPr>
          <p:cNvPr id="128" name="Google Shape;128;p33"/>
          <p:cNvCxnSpPr/>
          <p:nvPr/>
        </p:nvCxnSpPr>
        <p:spPr>
          <a:xfrm>
            <a:off x="3996175" y="3657400"/>
            <a:ext cx="264600" cy="0"/>
          </a:xfrm>
          <a:prstGeom prst="straightConnector1">
            <a:avLst/>
          </a:prstGeom>
          <a:noFill/>
          <a:ln cap="flat" cmpd="sng" w="9525">
            <a:solidFill>
              <a:schemeClr val="dk2"/>
            </a:solidFill>
            <a:prstDash val="solid"/>
            <a:round/>
            <a:headEnd len="med" w="med" type="none"/>
            <a:tailEnd len="med" w="med" type="none"/>
          </a:ln>
        </p:spPr>
      </p:cxnSp>
      <p:sp>
        <p:nvSpPr>
          <p:cNvPr id="129" name="Google Shape;129;p33"/>
          <p:cNvSpPr txBox="1"/>
          <p:nvPr/>
        </p:nvSpPr>
        <p:spPr>
          <a:xfrm>
            <a:off x="108000" y="108000"/>
            <a:ext cx="6629100" cy="6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200">
                <a:solidFill>
                  <a:schemeClr val="dk2"/>
                </a:solidFill>
                <a:latin typeface="Helvetica Neue"/>
                <a:ea typeface="Helvetica Neue"/>
                <a:cs typeface="Helvetica Neue"/>
                <a:sym typeface="Helvetica Neue"/>
              </a:rPr>
              <a:t>Stakeholder Mapping</a:t>
            </a:r>
            <a:endParaRPr b="1" sz="3200">
              <a:solidFill>
                <a:schemeClr val="dk2"/>
              </a:solidFill>
              <a:latin typeface="Helvetica Neue"/>
              <a:ea typeface="Helvetica Neue"/>
              <a:cs typeface="Helvetica Neue"/>
              <a:sym typeface="Helvetica Neue"/>
            </a:endParaRPr>
          </a:p>
        </p:txBody>
      </p:sp>
      <p:sp>
        <p:nvSpPr>
          <p:cNvPr id="130" name="Google Shape;130;p33"/>
          <p:cNvSpPr txBox="1"/>
          <p:nvPr/>
        </p:nvSpPr>
        <p:spPr>
          <a:xfrm>
            <a:off x="638400" y="1130050"/>
            <a:ext cx="7934100" cy="100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2000">
                <a:solidFill>
                  <a:schemeClr val="dk1"/>
                </a:solidFill>
                <a:latin typeface="Helvetica Neue"/>
                <a:ea typeface="Helvetica Neue"/>
                <a:cs typeface="Helvetica Neue"/>
                <a:sym typeface="Helvetica Neue"/>
              </a:rPr>
              <a:t>Stakeholder mapping of local </a:t>
            </a:r>
            <a:r>
              <a:rPr lang="en-GB" sz="2000">
                <a:solidFill>
                  <a:schemeClr val="dk1"/>
                </a:solidFill>
                <a:latin typeface="Helvetica Neue"/>
                <a:ea typeface="Helvetica Neue"/>
                <a:cs typeface="Helvetica Neue"/>
                <a:sym typeface="Helvetica Neue"/>
              </a:rPr>
              <a:t>authorities</a:t>
            </a:r>
            <a:r>
              <a:rPr lang="en-GB" sz="2000">
                <a:solidFill>
                  <a:schemeClr val="dk1"/>
                </a:solidFill>
                <a:latin typeface="Helvetica Neue"/>
                <a:ea typeface="Helvetica Neue"/>
                <a:cs typeface="Helvetica Neue"/>
                <a:sym typeface="Helvetica Neue"/>
              </a:rPr>
              <a:t> to be able to assess a perceived level of digital maturity</a:t>
            </a:r>
            <a:endParaRPr sz="2300">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9" name="Shape 249"/>
        <p:cNvGrpSpPr/>
        <p:nvPr/>
      </p:nvGrpSpPr>
      <p:grpSpPr>
        <a:xfrm>
          <a:off x="0" y="0"/>
          <a:ext cx="0" cy="0"/>
          <a:chOff x="0" y="0"/>
          <a:chExt cx="0" cy="0"/>
        </a:xfrm>
      </p:grpSpPr>
      <p:sp>
        <p:nvSpPr>
          <p:cNvPr id="250" name="Google Shape;250;p51"/>
          <p:cNvSpPr txBox="1"/>
          <p:nvPr/>
        </p:nvSpPr>
        <p:spPr>
          <a:xfrm>
            <a:off x="108000" y="108000"/>
            <a:ext cx="6629100" cy="6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200">
                <a:solidFill>
                  <a:schemeClr val="dk2"/>
                </a:solidFill>
                <a:latin typeface="Helvetica Neue"/>
                <a:ea typeface="Helvetica Neue"/>
                <a:cs typeface="Helvetica Neue"/>
                <a:sym typeface="Helvetica Neue"/>
              </a:rPr>
              <a:t>Comparative Data</a:t>
            </a:r>
            <a:endParaRPr b="1" sz="3200">
              <a:solidFill>
                <a:schemeClr val="dk2"/>
              </a:solidFill>
              <a:latin typeface="Helvetica Neue"/>
              <a:ea typeface="Helvetica Neue"/>
              <a:cs typeface="Helvetica Neue"/>
              <a:sym typeface="Helvetica Neue"/>
            </a:endParaRPr>
          </a:p>
        </p:txBody>
      </p:sp>
      <p:pic>
        <p:nvPicPr>
          <p:cNvPr id="251" name="Google Shape;251;p51" title="Budget/Head v Digital Maturity"/>
          <p:cNvPicPr preferRelativeResize="0"/>
          <p:nvPr/>
        </p:nvPicPr>
        <p:blipFill>
          <a:blip r:embed="rId3">
            <a:alphaModFix/>
          </a:blip>
          <a:stretch>
            <a:fillRect/>
          </a:stretch>
        </p:blipFill>
        <p:spPr>
          <a:xfrm>
            <a:off x="1674000" y="771750"/>
            <a:ext cx="5796000" cy="3600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5" name="Shape 255"/>
        <p:cNvGrpSpPr/>
        <p:nvPr/>
      </p:nvGrpSpPr>
      <p:grpSpPr>
        <a:xfrm>
          <a:off x="0" y="0"/>
          <a:ext cx="0" cy="0"/>
          <a:chOff x="0" y="0"/>
          <a:chExt cx="0" cy="0"/>
        </a:xfrm>
      </p:grpSpPr>
      <p:sp>
        <p:nvSpPr>
          <p:cNvPr id="256" name="Google Shape;256;p52"/>
          <p:cNvSpPr txBox="1"/>
          <p:nvPr/>
        </p:nvSpPr>
        <p:spPr>
          <a:xfrm>
            <a:off x="108000" y="108000"/>
            <a:ext cx="6629100" cy="6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200">
                <a:solidFill>
                  <a:schemeClr val="dk2"/>
                </a:solidFill>
                <a:latin typeface="Helvetica Neue"/>
                <a:ea typeface="Helvetica Neue"/>
                <a:cs typeface="Helvetica Neue"/>
                <a:sym typeface="Helvetica Neue"/>
              </a:rPr>
              <a:t>Comparative Data</a:t>
            </a:r>
            <a:endParaRPr b="1" sz="3200">
              <a:solidFill>
                <a:schemeClr val="dk2"/>
              </a:solidFill>
              <a:latin typeface="Helvetica Neue"/>
              <a:ea typeface="Helvetica Neue"/>
              <a:cs typeface="Helvetica Neue"/>
              <a:sym typeface="Helvetica Neue"/>
            </a:endParaRPr>
          </a:p>
        </p:txBody>
      </p:sp>
      <p:pic>
        <p:nvPicPr>
          <p:cNvPr id="257" name="Google Shape;257;p52" title="Budget/Head v Digital Maturity"/>
          <p:cNvPicPr preferRelativeResize="0"/>
          <p:nvPr/>
        </p:nvPicPr>
        <p:blipFill>
          <a:blip r:embed="rId3">
            <a:alphaModFix/>
          </a:blip>
          <a:stretch>
            <a:fillRect/>
          </a:stretch>
        </p:blipFill>
        <p:spPr>
          <a:xfrm>
            <a:off x="1692000" y="786150"/>
            <a:ext cx="5760000" cy="3571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1" name="Shape 261"/>
        <p:cNvGrpSpPr/>
        <p:nvPr/>
      </p:nvGrpSpPr>
      <p:grpSpPr>
        <a:xfrm>
          <a:off x="0" y="0"/>
          <a:ext cx="0" cy="0"/>
          <a:chOff x="0" y="0"/>
          <a:chExt cx="0" cy="0"/>
        </a:xfrm>
      </p:grpSpPr>
      <p:sp>
        <p:nvSpPr>
          <p:cNvPr id="262" name="Google Shape;262;p53"/>
          <p:cNvSpPr txBox="1"/>
          <p:nvPr/>
        </p:nvSpPr>
        <p:spPr>
          <a:xfrm>
            <a:off x="108000" y="108000"/>
            <a:ext cx="6629100" cy="6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200">
                <a:solidFill>
                  <a:schemeClr val="dk2"/>
                </a:solidFill>
                <a:latin typeface="Helvetica Neue"/>
                <a:ea typeface="Helvetica Neue"/>
                <a:cs typeface="Helvetica Neue"/>
                <a:sym typeface="Helvetica Neue"/>
              </a:rPr>
              <a:t>Comparative Data</a:t>
            </a:r>
            <a:endParaRPr b="1" sz="3200">
              <a:solidFill>
                <a:schemeClr val="dk2"/>
              </a:solidFill>
              <a:latin typeface="Helvetica Neue"/>
              <a:ea typeface="Helvetica Neue"/>
              <a:cs typeface="Helvetica Neue"/>
              <a:sym typeface="Helvetica Neue"/>
            </a:endParaRPr>
          </a:p>
        </p:txBody>
      </p:sp>
      <p:pic>
        <p:nvPicPr>
          <p:cNvPr id="263" name="Google Shape;263;p53" title="Unitary Population v Digital Maturity"/>
          <p:cNvPicPr preferRelativeResize="0"/>
          <p:nvPr/>
        </p:nvPicPr>
        <p:blipFill>
          <a:blip r:embed="rId3">
            <a:alphaModFix/>
          </a:blip>
          <a:stretch>
            <a:fillRect/>
          </a:stretch>
        </p:blipFill>
        <p:spPr>
          <a:xfrm>
            <a:off x="1674000" y="771750"/>
            <a:ext cx="5796000" cy="3600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7" name="Shape 267"/>
        <p:cNvGrpSpPr/>
        <p:nvPr/>
      </p:nvGrpSpPr>
      <p:grpSpPr>
        <a:xfrm>
          <a:off x="0" y="0"/>
          <a:ext cx="0" cy="0"/>
          <a:chOff x="0" y="0"/>
          <a:chExt cx="0" cy="0"/>
        </a:xfrm>
      </p:grpSpPr>
      <p:sp>
        <p:nvSpPr>
          <p:cNvPr id="268" name="Google Shape;268;p54"/>
          <p:cNvSpPr txBox="1"/>
          <p:nvPr/>
        </p:nvSpPr>
        <p:spPr>
          <a:xfrm>
            <a:off x="108000" y="108000"/>
            <a:ext cx="6629100" cy="6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200">
                <a:solidFill>
                  <a:schemeClr val="dk2"/>
                </a:solidFill>
                <a:latin typeface="Helvetica Neue"/>
                <a:ea typeface="Helvetica Neue"/>
                <a:cs typeface="Helvetica Neue"/>
                <a:sym typeface="Helvetica Neue"/>
              </a:rPr>
              <a:t>Comparative Data</a:t>
            </a:r>
            <a:endParaRPr b="1" sz="3200">
              <a:solidFill>
                <a:schemeClr val="dk2"/>
              </a:solidFill>
              <a:latin typeface="Helvetica Neue"/>
              <a:ea typeface="Helvetica Neue"/>
              <a:cs typeface="Helvetica Neue"/>
              <a:sym typeface="Helvetica Neue"/>
            </a:endParaRPr>
          </a:p>
        </p:txBody>
      </p:sp>
      <p:pic>
        <p:nvPicPr>
          <p:cNvPr id="269" name="Google Shape;269;p54" title="County Population v Digital Maturity"/>
          <p:cNvPicPr preferRelativeResize="0"/>
          <p:nvPr/>
        </p:nvPicPr>
        <p:blipFill>
          <a:blip r:embed="rId3">
            <a:alphaModFix/>
          </a:blip>
          <a:stretch>
            <a:fillRect/>
          </a:stretch>
        </p:blipFill>
        <p:spPr>
          <a:xfrm>
            <a:off x="1674000" y="771750"/>
            <a:ext cx="5796000" cy="3600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3" name="Shape 273"/>
        <p:cNvGrpSpPr/>
        <p:nvPr/>
      </p:nvGrpSpPr>
      <p:grpSpPr>
        <a:xfrm>
          <a:off x="0" y="0"/>
          <a:ext cx="0" cy="0"/>
          <a:chOff x="0" y="0"/>
          <a:chExt cx="0" cy="0"/>
        </a:xfrm>
      </p:grpSpPr>
      <p:sp>
        <p:nvSpPr>
          <p:cNvPr id="274" name="Google Shape;274;p55"/>
          <p:cNvSpPr txBox="1"/>
          <p:nvPr/>
        </p:nvSpPr>
        <p:spPr>
          <a:xfrm>
            <a:off x="108000" y="108000"/>
            <a:ext cx="6629100" cy="6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200">
                <a:solidFill>
                  <a:schemeClr val="dk2"/>
                </a:solidFill>
                <a:latin typeface="Helvetica Neue"/>
                <a:ea typeface="Helvetica Neue"/>
                <a:cs typeface="Helvetica Neue"/>
                <a:sym typeface="Helvetica Neue"/>
              </a:rPr>
              <a:t>Comparative Data</a:t>
            </a:r>
            <a:endParaRPr b="1" sz="3200">
              <a:solidFill>
                <a:schemeClr val="dk2"/>
              </a:solidFill>
              <a:latin typeface="Helvetica Neue"/>
              <a:ea typeface="Helvetica Neue"/>
              <a:cs typeface="Helvetica Neue"/>
              <a:sym typeface="Helvetica Neue"/>
            </a:endParaRPr>
          </a:p>
        </p:txBody>
      </p:sp>
      <p:pic>
        <p:nvPicPr>
          <p:cNvPr id="275" name="Google Shape;275;p55" title="District Population v Digital Maturity"/>
          <p:cNvPicPr preferRelativeResize="0"/>
          <p:nvPr/>
        </p:nvPicPr>
        <p:blipFill>
          <a:blip r:embed="rId3">
            <a:alphaModFix/>
          </a:blip>
          <a:stretch>
            <a:fillRect/>
          </a:stretch>
        </p:blipFill>
        <p:spPr>
          <a:xfrm>
            <a:off x="1674000" y="771750"/>
            <a:ext cx="5796000" cy="3600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9" name="Shape 279"/>
        <p:cNvGrpSpPr/>
        <p:nvPr/>
      </p:nvGrpSpPr>
      <p:grpSpPr>
        <a:xfrm>
          <a:off x="0" y="0"/>
          <a:ext cx="0" cy="0"/>
          <a:chOff x="0" y="0"/>
          <a:chExt cx="0" cy="0"/>
        </a:xfrm>
      </p:grpSpPr>
      <p:sp>
        <p:nvSpPr>
          <p:cNvPr id="280" name="Google Shape;280;p56"/>
          <p:cNvSpPr txBox="1"/>
          <p:nvPr/>
        </p:nvSpPr>
        <p:spPr>
          <a:xfrm>
            <a:off x="108000" y="108000"/>
            <a:ext cx="6629100" cy="6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200">
                <a:solidFill>
                  <a:schemeClr val="dk2"/>
                </a:solidFill>
                <a:latin typeface="Helvetica Neue"/>
                <a:ea typeface="Helvetica Neue"/>
                <a:cs typeface="Helvetica Neue"/>
                <a:sym typeface="Helvetica Neue"/>
              </a:rPr>
              <a:t>Comparative Data</a:t>
            </a:r>
            <a:endParaRPr b="1" sz="3200">
              <a:solidFill>
                <a:schemeClr val="dk2"/>
              </a:solidFill>
              <a:latin typeface="Helvetica Neue"/>
              <a:ea typeface="Helvetica Neue"/>
              <a:cs typeface="Helvetica Neue"/>
              <a:sym typeface="Helvetica Neue"/>
            </a:endParaRPr>
          </a:p>
        </p:txBody>
      </p:sp>
      <p:pic>
        <p:nvPicPr>
          <p:cNvPr id="281" name="Google Shape;281;p56" title="IMD v Digital Maturity"/>
          <p:cNvPicPr preferRelativeResize="0"/>
          <p:nvPr/>
        </p:nvPicPr>
        <p:blipFill>
          <a:blip r:embed="rId3">
            <a:alphaModFix/>
          </a:blip>
          <a:stretch>
            <a:fillRect/>
          </a:stretch>
        </p:blipFill>
        <p:spPr>
          <a:xfrm>
            <a:off x="1674000" y="771750"/>
            <a:ext cx="5796000" cy="3600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5" name="Shape 285"/>
        <p:cNvGrpSpPr/>
        <p:nvPr/>
      </p:nvGrpSpPr>
      <p:grpSpPr>
        <a:xfrm>
          <a:off x="0" y="0"/>
          <a:ext cx="0" cy="0"/>
          <a:chOff x="0" y="0"/>
          <a:chExt cx="0" cy="0"/>
        </a:xfrm>
      </p:grpSpPr>
      <p:sp>
        <p:nvSpPr>
          <p:cNvPr id="286" name="Google Shape;286;p57"/>
          <p:cNvSpPr txBox="1"/>
          <p:nvPr/>
        </p:nvSpPr>
        <p:spPr>
          <a:xfrm>
            <a:off x="108000" y="108000"/>
            <a:ext cx="6629100" cy="6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200">
                <a:solidFill>
                  <a:schemeClr val="dk2"/>
                </a:solidFill>
                <a:latin typeface="Helvetica Neue"/>
                <a:ea typeface="Helvetica Neue"/>
                <a:cs typeface="Helvetica Neue"/>
                <a:sym typeface="Helvetica Neue"/>
              </a:rPr>
              <a:t>Comparative Data</a:t>
            </a:r>
            <a:endParaRPr b="1" sz="3200">
              <a:solidFill>
                <a:schemeClr val="dk2"/>
              </a:solidFill>
              <a:latin typeface="Helvetica Neue"/>
              <a:ea typeface="Helvetica Neue"/>
              <a:cs typeface="Helvetica Neue"/>
              <a:sym typeface="Helvetica Neue"/>
            </a:endParaRPr>
          </a:p>
        </p:txBody>
      </p:sp>
      <p:pic>
        <p:nvPicPr>
          <p:cNvPr id="287" name="Google Shape;287;p57" title=" vs LDD Signatory"/>
          <p:cNvPicPr preferRelativeResize="0"/>
          <p:nvPr/>
        </p:nvPicPr>
        <p:blipFill>
          <a:blip r:embed="rId3">
            <a:alphaModFix/>
          </a:blip>
          <a:stretch>
            <a:fillRect/>
          </a:stretch>
        </p:blipFill>
        <p:spPr>
          <a:xfrm>
            <a:off x="1313750" y="912350"/>
            <a:ext cx="5760000" cy="3600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1" name="Shape 291"/>
        <p:cNvGrpSpPr/>
        <p:nvPr/>
      </p:nvGrpSpPr>
      <p:grpSpPr>
        <a:xfrm>
          <a:off x="0" y="0"/>
          <a:ext cx="0" cy="0"/>
          <a:chOff x="0" y="0"/>
          <a:chExt cx="0" cy="0"/>
        </a:xfrm>
      </p:grpSpPr>
      <p:sp>
        <p:nvSpPr>
          <p:cNvPr id="292" name="Google Shape;292;p58"/>
          <p:cNvSpPr txBox="1"/>
          <p:nvPr/>
        </p:nvSpPr>
        <p:spPr>
          <a:xfrm>
            <a:off x="108000" y="108000"/>
            <a:ext cx="6629100" cy="6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200">
                <a:solidFill>
                  <a:schemeClr val="dk2"/>
                </a:solidFill>
                <a:latin typeface="Helvetica Neue"/>
                <a:ea typeface="Helvetica Neue"/>
                <a:cs typeface="Helvetica Neue"/>
                <a:sym typeface="Helvetica Neue"/>
              </a:rPr>
              <a:t>Early Conclusions</a:t>
            </a:r>
            <a:endParaRPr b="1" sz="3200">
              <a:solidFill>
                <a:schemeClr val="dk2"/>
              </a:solidFill>
              <a:latin typeface="Helvetica Neue"/>
              <a:ea typeface="Helvetica Neue"/>
              <a:cs typeface="Helvetica Neue"/>
              <a:sym typeface="Helvetica Neue"/>
            </a:endParaRPr>
          </a:p>
        </p:txBody>
      </p:sp>
      <p:sp>
        <p:nvSpPr>
          <p:cNvPr id="293" name="Google Shape;293;p58"/>
          <p:cNvSpPr txBox="1"/>
          <p:nvPr/>
        </p:nvSpPr>
        <p:spPr>
          <a:xfrm>
            <a:off x="604950" y="1222200"/>
            <a:ext cx="7934100" cy="269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latin typeface="Helvetica Neue"/>
                <a:ea typeface="Helvetica Neue"/>
                <a:cs typeface="Helvetica Neue"/>
                <a:sym typeface="Helvetica Neue"/>
              </a:rPr>
              <a:t>Analysis of mapping to date</a:t>
            </a:r>
            <a:endParaRPr sz="20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sz="2000">
              <a:solidFill>
                <a:srgbClr val="212529"/>
              </a:solidFill>
              <a:highlight>
                <a:schemeClr val="lt1"/>
              </a:highlight>
              <a:latin typeface="Helvetica Neue"/>
              <a:ea typeface="Helvetica Neue"/>
              <a:cs typeface="Helvetica Neue"/>
              <a:sym typeface="Helvetica Neue"/>
            </a:endParaRPr>
          </a:p>
          <a:p>
            <a:pPr indent="-336550" lvl="0" marL="914400" rtl="0" algn="l">
              <a:spcBef>
                <a:spcPts val="1200"/>
              </a:spcBef>
              <a:spcAft>
                <a:spcPts val="0"/>
              </a:spcAft>
              <a:buClr>
                <a:srgbClr val="212529"/>
              </a:buClr>
              <a:buSzPts val="1700"/>
              <a:buFont typeface="Helvetica Neue"/>
              <a:buChar char="●"/>
            </a:pPr>
            <a:r>
              <a:rPr lang="en-GB" sz="2000">
                <a:solidFill>
                  <a:schemeClr val="dk1"/>
                </a:solidFill>
                <a:latin typeface="Helvetica Neue"/>
                <a:ea typeface="Helvetica Neue"/>
                <a:cs typeface="Helvetica Neue"/>
                <a:sym typeface="Helvetica Neue"/>
              </a:rPr>
              <a:t>Partnerships &amp; Agreements</a:t>
            </a:r>
            <a:endParaRPr sz="2000">
              <a:solidFill>
                <a:schemeClr val="dk1"/>
              </a:solidFill>
              <a:latin typeface="Helvetica Neue"/>
              <a:ea typeface="Helvetica Neue"/>
              <a:cs typeface="Helvetica Neue"/>
              <a:sym typeface="Helvetica Neue"/>
            </a:endParaRPr>
          </a:p>
          <a:p>
            <a:pPr indent="-355600" lvl="0" marL="914400" rtl="0" algn="l">
              <a:spcBef>
                <a:spcPts val="0"/>
              </a:spcBef>
              <a:spcAft>
                <a:spcPts val="0"/>
              </a:spcAft>
              <a:buClr>
                <a:schemeClr val="dk1"/>
              </a:buClr>
              <a:buSzPts val="2000"/>
              <a:buFont typeface="Helvetica Neue"/>
              <a:buChar char="●"/>
            </a:pPr>
            <a:r>
              <a:rPr lang="en-GB" sz="2000">
                <a:solidFill>
                  <a:schemeClr val="dk1"/>
                </a:solidFill>
                <a:latin typeface="Helvetica Neue"/>
                <a:ea typeface="Helvetica Neue"/>
                <a:cs typeface="Helvetica Neue"/>
                <a:sym typeface="Helvetica Neue"/>
              </a:rPr>
              <a:t>People &amp; Leadership</a:t>
            </a:r>
            <a:endParaRPr sz="2000">
              <a:solidFill>
                <a:schemeClr val="dk1"/>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4" name="Shape 134"/>
        <p:cNvGrpSpPr/>
        <p:nvPr/>
      </p:nvGrpSpPr>
      <p:grpSpPr>
        <a:xfrm>
          <a:off x="0" y="0"/>
          <a:ext cx="0" cy="0"/>
          <a:chOff x="0" y="0"/>
          <a:chExt cx="0" cy="0"/>
        </a:xfrm>
      </p:grpSpPr>
      <p:sp>
        <p:nvSpPr>
          <p:cNvPr id="135" name="Google Shape;135;p34"/>
          <p:cNvSpPr txBox="1"/>
          <p:nvPr/>
        </p:nvSpPr>
        <p:spPr>
          <a:xfrm>
            <a:off x="108000" y="108000"/>
            <a:ext cx="6629100" cy="6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200">
                <a:solidFill>
                  <a:schemeClr val="dk2"/>
                </a:solidFill>
                <a:latin typeface="Helvetica Neue"/>
                <a:ea typeface="Helvetica Neue"/>
                <a:cs typeface="Helvetica Neue"/>
                <a:sym typeface="Helvetica Neue"/>
              </a:rPr>
              <a:t>Methodology</a:t>
            </a:r>
            <a:endParaRPr b="1" sz="3200">
              <a:solidFill>
                <a:schemeClr val="dk2"/>
              </a:solidFill>
              <a:latin typeface="Helvetica Neue"/>
              <a:ea typeface="Helvetica Neue"/>
              <a:cs typeface="Helvetica Neue"/>
              <a:sym typeface="Helvetica Neue"/>
            </a:endParaRPr>
          </a:p>
        </p:txBody>
      </p:sp>
      <p:sp>
        <p:nvSpPr>
          <p:cNvPr id="136" name="Google Shape;136;p34"/>
          <p:cNvSpPr txBox="1"/>
          <p:nvPr/>
        </p:nvSpPr>
        <p:spPr>
          <a:xfrm>
            <a:off x="604950" y="1418175"/>
            <a:ext cx="7934100" cy="269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latin typeface="Helvetica Neue"/>
                <a:ea typeface="Helvetica Neue"/>
                <a:cs typeface="Helvetica Neue"/>
                <a:sym typeface="Helvetica Neue"/>
              </a:rPr>
              <a:t>Based on the following 5 principles from the Local Digital Declaration</a:t>
            </a:r>
            <a:endParaRPr sz="20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2000">
              <a:solidFill>
                <a:schemeClr val="dk1"/>
              </a:solidFill>
              <a:latin typeface="Helvetica Neue"/>
              <a:ea typeface="Helvetica Neue"/>
              <a:cs typeface="Helvetica Neue"/>
              <a:sym typeface="Helvetica Neue"/>
            </a:endParaRPr>
          </a:p>
          <a:p>
            <a:pPr indent="-355600" lvl="0" marL="914400" rtl="0" algn="l">
              <a:spcBef>
                <a:spcPts val="0"/>
              </a:spcBef>
              <a:spcAft>
                <a:spcPts val="0"/>
              </a:spcAft>
              <a:buClr>
                <a:srgbClr val="212529"/>
              </a:buClr>
              <a:buSzPts val="2000"/>
              <a:buFont typeface="Helvetica Neue"/>
              <a:buChar char="●"/>
            </a:pPr>
            <a:r>
              <a:rPr lang="en-GB" sz="2000">
                <a:solidFill>
                  <a:srgbClr val="212529"/>
                </a:solidFill>
                <a:highlight>
                  <a:schemeClr val="lt1"/>
                </a:highlight>
                <a:latin typeface="Helvetica Neue"/>
                <a:ea typeface="Helvetica Neue"/>
                <a:cs typeface="Helvetica Neue"/>
                <a:sym typeface="Helvetica Neue"/>
              </a:rPr>
              <a:t>Evidence of being user centred</a:t>
            </a:r>
            <a:endParaRPr sz="2000">
              <a:solidFill>
                <a:srgbClr val="212529"/>
              </a:solidFill>
              <a:highlight>
                <a:schemeClr val="lt1"/>
              </a:highlight>
              <a:latin typeface="Helvetica Neue"/>
              <a:ea typeface="Helvetica Neue"/>
              <a:cs typeface="Helvetica Neue"/>
              <a:sym typeface="Helvetica Neue"/>
            </a:endParaRPr>
          </a:p>
          <a:p>
            <a:pPr indent="-355600" lvl="0" marL="914400" rtl="0" algn="l">
              <a:spcBef>
                <a:spcPts val="0"/>
              </a:spcBef>
              <a:spcAft>
                <a:spcPts val="0"/>
              </a:spcAft>
              <a:buClr>
                <a:srgbClr val="212529"/>
              </a:buClr>
              <a:buSzPts val="2000"/>
              <a:buFont typeface="Helvetica Neue"/>
              <a:buChar char="●"/>
            </a:pPr>
            <a:r>
              <a:rPr lang="en-GB" sz="2000">
                <a:solidFill>
                  <a:srgbClr val="212529"/>
                </a:solidFill>
                <a:highlight>
                  <a:schemeClr val="lt1"/>
                </a:highlight>
                <a:latin typeface="Helvetica Neue"/>
                <a:ea typeface="Helvetica Neue"/>
                <a:cs typeface="Helvetica Neue"/>
                <a:sym typeface="Helvetica Neue"/>
              </a:rPr>
              <a:t>Evidence of using digital standards</a:t>
            </a:r>
            <a:endParaRPr sz="2000">
              <a:solidFill>
                <a:srgbClr val="212529"/>
              </a:solidFill>
              <a:highlight>
                <a:schemeClr val="lt1"/>
              </a:highlight>
              <a:latin typeface="Helvetica Neue"/>
              <a:ea typeface="Helvetica Neue"/>
              <a:cs typeface="Helvetica Neue"/>
              <a:sym typeface="Helvetica Neue"/>
            </a:endParaRPr>
          </a:p>
          <a:p>
            <a:pPr indent="-355600" lvl="0" marL="914400" rtl="0" algn="l">
              <a:spcBef>
                <a:spcPts val="0"/>
              </a:spcBef>
              <a:spcAft>
                <a:spcPts val="0"/>
              </a:spcAft>
              <a:buClr>
                <a:srgbClr val="212529"/>
              </a:buClr>
              <a:buSzPts val="2000"/>
              <a:buFont typeface="Helvetica Neue"/>
              <a:buChar char="●"/>
            </a:pPr>
            <a:r>
              <a:rPr lang="en-GB" sz="2000">
                <a:solidFill>
                  <a:srgbClr val="212529"/>
                </a:solidFill>
                <a:highlight>
                  <a:schemeClr val="lt1"/>
                </a:highlight>
                <a:latin typeface="Helvetica Neue"/>
                <a:ea typeface="Helvetica Neue"/>
                <a:cs typeface="Helvetica Neue"/>
                <a:sym typeface="Helvetica Neue"/>
              </a:rPr>
              <a:t>Evidence of best practice for data sharing</a:t>
            </a:r>
            <a:endParaRPr sz="2000">
              <a:solidFill>
                <a:srgbClr val="212529"/>
              </a:solidFill>
              <a:highlight>
                <a:schemeClr val="lt1"/>
              </a:highlight>
              <a:latin typeface="Helvetica Neue"/>
              <a:ea typeface="Helvetica Neue"/>
              <a:cs typeface="Helvetica Neue"/>
              <a:sym typeface="Helvetica Neue"/>
            </a:endParaRPr>
          </a:p>
          <a:p>
            <a:pPr indent="-355600" lvl="0" marL="914400" rtl="0" algn="l">
              <a:spcBef>
                <a:spcPts val="0"/>
              </a:spcBef>
              <a:spcAft>
                <a:spcPts val="0"/>
              </a:spcAft>
              <a:buClr>
                <a:srgbClr val="212529"/>
              </a:buClr>
              <a:buSzPts val="2000"/>
              <a:buFont typeface="Helvetica Neue"/>
              <a:buChar char="●"/>
            </a:pPr>
            <a:r>
              <a:rPr lang="en-GB" sz="2000">
                <a:solidFill>
                  <a:srgbClr val="212529"/>
                </a:solidFill>
                <a:highlight>
                  <a:schemeClr val="lt1"/>
                </a:highlight>
                <a:latin typeface="Helvetica Neue"/>
                <a:ea typeface="Helvetica Neue"/>
                <a:cs typeface="Helvetica Neue"/>
                <a:sym typeface="Helvetica Neue"/>
              </a:rPr>
              <a:t>Evidence of strong digital leadership</a:t>
            </a:r>
            <a:endParaRPr sz="2000">
              <a:solidFill>
                <a:srgbClr val="212529"/>
              </a:solidFill>
              <a:highlight>
                <a:schemeClr val="lt1"/>
              </a:highlight>
              <a:latin typeface="Helvetica Neue"/>
              <a:ea typeface="Helvetica Neue"/>
              <a:cs typeface="Helvetica Neue"/>
              <a:sym typeface="Helvetica Neue"/>
            </a:endParaRPr>
          </a:p>
          <a:p>
            <a:pPr indent="-355600" lvl="0" marL="914400" rtl="0" algn="l">
              <a:spcBef>
                <a:spcPts val="0"/>
              </a:spcBef>
              <a:spcAft>
                <a:spcPts val="0"/>
              </a:spcAft>
              <a:buClr>
                <a:srgbClr val="212529"/>
              </a:buClr>
              <a:buSzPts val="2000"/>
              <a:buFont typeface="Helvetica Neue"/>
              <a:buChar char="●"/>
            </a:pPr>
            <a:r>
              <a:rPr lang="en-GB" sz="2000">
                <a:solidFill>
                  <a:srgbClr val="212529"/>
                </a:solidFill>
                <a:highlight>
                  <a:schemeClr val="lt1"/>
                </a:highlight>
                <a:latin typeface="Helvetica Neue"/>
                <a:ea typeface="Helvetica Neue"/>
                <a:cs typeface="Helvetica Neue"/>
                <a:sym typeface="Helvetica Neue"/>
              </a:rPr>
              <a:t>Evidence of working in the open</a:t>
            </a:r>
            <a:endParaRPr sz="2300">
              <a:solidFill>
                <a:schemeClr val="dk1"/>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0" name="Shape 140"/>
        <p:cNvGrpSpPr/>
        <p:nvPr/>
      </p:nvGrpSpPr>
      <p:grpSpPr>
        <a:xfrm>
          <a:off x="0" y="0"/>
          <a:ext cx="0" cy="0"/>
          <a:chOff x="0" y="0"/>
          <a:chExt cx="0" cy="0"/>
        </a:xfrm>
      </p:grpSpPr>
      <p:sp>
        <p:nvSpPr>
          <p:cNvPr id="141" name="Google Shape;141;p35"/>
          <p:cNvSpPr txBox="1"/>
          <p:nvPr/>
        </p:nvSpPr>
        <p:spPr>
          <a:xfrm>
            <a:off x="108000" y="108000"/>
            <a:ext cx="6629100" cy="6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200">
                <a:solidFill>
                  <a:schemeClr val="dk2"/>
                </a:solidFill>
                <a:latin typeface="Helvetica Neue"/>
                <a:ea typeface="Helvetica Neue"/>
                <a:cs typeface="Helvetica Neue"/>
                <a:sym typeface="Helvetica Neue"/>
              </a:rPr>
              <a:t>Metrics</a:t>
            </a:r>
            <a:endParaRPr b="1" sz="3200">
              <a:solidFill>
                <a:schemeClr val="dk2"/>
              </a:solidFill>
              <a:latin typeface="Helvetica Neue"/>
              <a:ea typeface="Helvetica Neue"/>
              <a:cs typeface="Helvetica Neue"/>
              <a:sym typeface="Helvetica Neue"/>
            </a:endParaRPr>
          </a:p>
        </p:txBody>
      </p:sp>
      <p:sp>
        <p:nvSpPr>
          <p:cNvPr id="142" name="Google Shape;142;p35"/>
          <p:cNvSpPr txBox="1"/>
          <p:nvPr/>
        </p:nvSpPr>
        <p:spPr>
          <a:xfrm>
            <a:off x="552600" y="918900"/>
            <a:ext cx="8038800" cy="3305700"/>
          </a:xfrm>
          <a:prstGeom prst="rect">
            <a:avLst/>
          </a:prstGeom>
          <a:noFill/>
          <a:ln>
            <a:noFill/>
          </a:ln>
        </p:spPr>
        <p:txBody>
          <a:bodyPr anchorCtr="0" anchor="t" bIns="91425" lIns="91425" spcFirstLastPara="1" rIns="91425" wrap="square" tIns="91425">
            <a:noAutofit/>
          </a:bodyPr>
          <a:lstStyle/>
          <a:p>
            <a:pPr indent="-355600" lvl="0" marL="914400" rtl="0" algn="l">
              <a:spcBef>
                <a:spcPts val="0"/>
              </a:spcBef>
              <a:spcAft>
                <a:spcPts val="0"/>
              </a:spcAft>
              <a:buClr>
                <a:srgbClr val="212529"/>
              </a:buClr>
              <a:buSzPts val="2000"/>
              <a:buFont typeface="Helvetica Neue"/>
              <a:buChar char="●"/>
            </a:pPr>
            <a:r>
              <a:rPr lang="en-GB" sz="2000">
                <a:solidFill>
                  <a:srgbClr val="212529"/>
                </a:solidFill>
                <a:highlight>
                  <a:schemeClr val="lt1"/>
                </a:highlight>
                <a:latin typeface="Helvetica Neue"/>
                <a:ea typeface="Helvetica Neue"/>
                <a:cs typeface="Helvetica Neue"/>
                <a:sym typeface="Helvetica Neue"/>
              </a:rPr>
              <a:t>Evidence of being user centred</a:t>
            </a:r>
            <a:endParaRPr sz="2000">
              <a:solidFill>
                <a:srgbClr val="212529"/>
              </a:solidFill>
              <a:highlight>
                <a:schemeClr val="lt1"/>
              </a:highlight>
              <a:latin typeface="Helvetica Neue"/>
              <a:ea typeface="Helvetica Neue"/>
              <a:cs typeface="Helvetica Neue"/>
              <a:sym typeface="Helvetica Neue"/>
            </a:endParaRPr>
          </a:p>
          <a:p>
            <a:pPr indent="-374650" lvl="1" marL="1371600" rtl="0" algn="l">
              <a:spcBef>
                <a:spcPts val="0"/>
              </a:spcBef>
              <a:spcAft>
                <a:spcPts val="0"/>
              </a:spcAft>
              <a:buClr>
                <a:srgbClr val="212529"/>
              </a:buClr>
              <a:buSzPts val="2300"/>
              <a:buFont typeface="Helvetica Neue"/>
              <a:buChar char="○"/>
            </a:pPr>
            <a:r>
              <a:rPr lang="en-GB" sz="2000">
                <a:solidFill>
                  <a:srgbClr val="212529"/>
                </a:solidFill>
                <a:highlight>
                  <a:schemeClr val="lt1"/>
                </a:highlight>
                <a:latin typeface="Helvetica Neue"/>
                <a:ea typeface="Helvetica Neue"/>
                <a:cs typeface="Helvetica Neue"/>
                <a:sym typeface="Helvetica Neue"/>
              </a:rPr>
              <a:t>Evidence of user research carried out or included in documentation</a:t>
            </a:r>
            <a:endParaRPr sz="2000">
              <a:solidFill>
                <a:srgbClr val="212529"/>
              </a:solidFill>
              <a:highlight>
                <a:schemeClr val="lt1"/>
              </a:highlight>
              <a:latin typeface="Helvetica Neue"/>
              <a:ea typeface="Helvetica Neue"/>
              <a:cs typeface="Helvetica Neue"/>
              <a:sym typeface="Helvetica Neue"/>
            </a:endParaRPr>
          </a:p>
          <a:p>
            <a:pPr indent="-374650" lvl="1" marL="1371600" rtl="0" algn="l">
              <a:spcBef>
                <a:spcPts val="0"/>
              </a:spcBef>
              <a:spcAft>
                <a:spcPts val="0"/>
              </a:spcAft>
              <a:buClr>
                <a:srgbClr val="212529"/>
              </a:buClr>
              <a:buSzPts val="2300"/>
              <a:buFont typeface="Helvetica Neue"/>
              <a:buChar char="○"/>
            </a:pPr>
            <a:r>
              <a:rPr lang="en-GB" sz="2000">
                <a:solidFill>
                  <a:srgbClr val="212529"/>
                </a:solidFill>
                <a:highlight>
                  <a:schemeClr val="lt1"/>
                </a:highlight>
                <a:latin typeface="Helvetica Neue"/>
                <a:ea typeface="Helvetica Neue"/>
                <a:cs typeface="Helvetica Neue"/>
                <a:sym typeface="Helvetica Neue"/>
              </a:rPr>
              <a:t>They employ a user researcher or have user research team</a:t>
            </a:r>
            <a:endParaRPr sz="2000">
              <a:solidFill>
                <a:srgbClr val="212529"/>
              </a:solidFill>
              <a:highlight>
                <a:schemeClr val="lt1"/>
              </a:highlight>
              <a:latin typeface="Helvetica Neue"/>
              <a:ea typeface="Helvetica Neue"/>
              <a:cs typeface="Helvetica Neue"/>
              <a:sym typeface="Helvetica Neue"/>
            </a:endParaRPr>
          </a:p>
          <a:p>
            <a:pPr indent="-355600" lvl="0" marL="914400" rtl="0" algn="l">
              <a:spcBef>
                <a:spcPts val="0"/>
              </a:spcBef>
              <a:spcAft>
                <a:spcPts val="0"/>
              </a:spcAft>
              <a:buClr>
                <a:srgbClr val="212529"/>
              </a:buClr>
              <a:buSzPts val="2000"/>
              <a:buFont typeface="Helvetica Neue"/>
              <a:buChar char="●"/>
            </a:pPr>
            <a:r>
              <a:rPr lang="en-GB" sz="2000">
                <a:solidFill>
                  <a:srgbClr val="212529"/>
                </a:solidFill>
                <a:highlight>
                  <a:schemeClr val="lt1"/>
                </a:highlight>
                <a:latin typeface="Helvetica Neue"/>
                <a:ea typeface="Helvetica Neue"/>
                <a:cs typeface="Helvetica Neue"/>
                <a:sym typeface="Helvetica Neue"/>
              </a:rPr>
              <a:t>Evidence of using digital standards</a:t>
            </a:r>
            <a:endParaRPr sz="2000">
              <a:solidFill>
                <a:srgbClr val="212529"/>
              </a:solidFill>
              <a:highlight>
                <a:schemeClr val="lt1"/>
              </a:highlight>
              <a:latin typeface="Helvetica Neue"/>
              <a:ea typeface="Helvetica Neue"/>
              <a:cs typeface="Helvetica Neue"/>
              <a:sym typeface="Helvetica Neue"/>
            </a:endParaRPr>
          </a:p>
          <a:p>
            <a:pPr indent="-374650" lvl="1" marL="1371600" rtl="0" algn="l">
              <a:spcBef>
                <a:spcPts val="0"/>
              </a:spcBef>
              <a:spcAft>
                <a:spcPts val="0"/>
              </a:spcAft>
              <a:buClr>
                <a:srgbClr val="212529"/>
              </a:buClr>
              <a:buSzPts val="2300"/>
              <a:buFont typeface="Helvetica Neue"/>
              <a:buChar char="○"/>
            </a:pPr>
            <a:r>
              <a:rPr lang="en-GB" sz="2000">
                <a:solidFill>
                  <a:srgbClr val="212529"/>
                </a:solidFill>
                <a:highlight>
                  <a:schemeClr val="lt1"/>
                </a:highlight>
                <a:latin typeface="Helvetica Neue"/>
                <a:ea typeface="Helvetica Neue"/>
                <a:cs typeface="Helvetica Neue"/>
                <a:sym typeface="Helvetica Neue"/>
              </a:rPr>
              <a:t>They have adopted an Agile methodology</a:t>
            </a:r>
            <a:endParaRPr sz="2000">
              <a:solidFill>
                <a:srgbClr val="212529"/>
              </a:solidFill>
              <a:highlight>
                <a:schemeClr val="lt1"/>
              </a:highlight>
              <a:latin typeface="Helvetica Neue"/>
              <a:ea typeface="Helvetica Neue"/>
              <a:cs typeface="Helvetica Neue"/>
              <a:sym typeface="Helvetica Neue"/>
            </a:endParaRPr>
          </a:p>
          <a:p>
            <a:pPr indent="-374650" lvl="1" marL="1371600" rtl="0" algn="l">
              <a:spcBef>
                <a:spcPts val="0"/>
              </a:spcBef>
              <a:spcAft>
                <a:spcPts val="0"/>
              </a:spcAft>
              <a:buClr>
                <a:srgbClr val="212529"/>
              </a:buClr>
              <a:buSzPts val="2300"/>
              <a:buFont typeface="Helvetica Neue"/>
              <a:buChar char="○"/>
            </a:pPr>
            <a:r>
              <a:rPr lang="en-GB" sz="2000">
                <a:solidFill>
                  <a:srgbClr val="212529"/>
                </a:solidFill>
                <a:highlight>
                  <a:schemeClr val="lt1"/>
                </a:highlight>
                <a:latin typeface="Helvetica Neue"/>
                <a:ea typeface="Helvetica Neue"/>
                <a:cs typeface="Helvetica Neue"/>
                <a:sym typeface="Helvetica Neue"/>
              </a:rPr>
              <a:t>Use or make Open Source code</a:t>
            </a:r>
            <a:endParaRPr sz="2000">
              <a:solidFill>
                <a:srgbClr val="212529"/>
              </a:solidFill>
              <a:highlight>
                <a:schemeClr val="lt1"/>
              </a:highlight>
              <a:latin typeface="Helvetica Neue"/>
              <a:ea typeface="Helvetica Neue"/>
              <a:cs typeface="Helvetica Neue"/>
              <a:sym typeface="Helvetica Neue"/>
            </a:endParaRPr>
          </a:p>
          <a:p>
            <a:pPr indent="-374650" lvl="1" marL="1371600" rtl="0" algn="l">
              <a:spcBef>
                <a:spcPts val="0"/>
              </a:spcBef>
              <a:spcAft>
                <a:spcPts val="0"/>
              </a:spcAft>
              <a:buClr>
                <a:srgbClr val="212529"/>
              </a:buClr>
              <a:buSzPts val="2300"/>
              <a:buFont typeface="Helvetica Neue"/>
              <a:buChar char="○"/>
            </a:pPr>
            <a:r>
              <a:rPr lang="en-GB" sz="2000">
                <a:solidFill>
                  <a:srgbClr val="212529"/>
                </a:solidFill>
                <a:highlight>
                  <a:schemeClr val="lt1"/>
                </a:highlight>
                <a:latin typeface="Helvetica Neue"/>
                <a:ea typeface="Helvetica Neue"/>
                <a:cs typeface="Helvetica Neue"/>
                <a:sym typeface="Helvetica Neue"/>
              </a:rPr>
              <a:t>Have adopted a cloud first approach</a:t>
            </a:r>
            <a:endParaRPr sz="2000">
              <a:solidFill>
                <a:srgbClr val="212529"/>
              </a:solidFill>
              <a:highlight>
                <a:schemeClr val="lt1"/>
              </a:highlight>
              <a:latin typeface="Helvetica Neue"/>
              <a:ea typeface="Helvetica Neue"/>
              <a:cs typeface="Helvetica Neue"/>
              <a:sym typeface="Helvetica Neue"/>
            </a:endParaRPr>
          </a:p>
          <a:p>
            <a:pPr indent="-374650" lvl="1" marL="1371600" rtl="0" algn="l">
              <a:spcBef>
                <a:spcPts val="0"/>
              </a:spcBef>
              <a:spcAft>
                <a:spcPts val="0"/>
              </a:spcAft>
              <a:buClr>
                <a:srgbClr val="212529"/>
              </a:buClr>
              <a:buSzPts val="2300"/>
              <a:buFont typeface="Helvetica Neue"/>
              <a:buChar char="○"/>
            </a:pPr>
            <a:r>
              <a:rPr lang="en-GB" sz="2000">
                <a:solidFill>
                  <a:srgbClr val="212529"/>
                </a:solidFill>
                <a:highlight>
                  <a:schemeClr val="lt1"/>
                </a:highlight>
                <a:latin typeface="Helvetica Neue"/>
                <a:ea typeface="Helvetica Neue"/>
                <a:cs typeface="Helvetica Neue"/>
                <a:sym typeface="Helvetica Neue"/>
              </a:rPr>
              <a:t>Prioritise SME</a:t>
            </a:r>
            <a:endParaRPr sz="2000">
              <a:solidFill>
                <a:srgbClr val="212529"/>
              </a:solidFill>
              <a:highlight>
                <a:schemeClr val="lt1"/>
              </a:highlight>
              <a:latin typeface="Helvetica Neue"/>
              <a:ea typeface="Helvetica Neue"/>
              <a:cs typeface="Helvetica Neue"/>
              <a:sym typeface="Helvetica Neue"/>
            </a:endParaRPr>
          </a:p>
          <a:p>
            <a:pPr indent="0" lvl="0" marL="0" rtl="0" algn="l">
              <a:spcBef>
                <a:spcPts val="1200"/>
              </a:spcBef>
              <a:spcAft>
                <a:spcPts val="0"/>
              </a:spcAft>
              <a:buNone/>
            </a:pPr>
            <a:r>
              <a:t/>
            </a:r>
            <a:endParaRPr sz="1100">
              <a:solidFill>
                <a:srgbClr val="212529"/>
              </a:solidFill>
              <a:highlight>
                <a:schemeClr val="lt1"/>
              </a:highlight>
            </a:endParaRPr>
          </a:p>
          <a:p>
            <a:pPr indent="0" lvl="0" marL="914400" rtl="0" algn="l">
              <a:spcBef>
                <a:spcPts val="1200"/>
              </a:spcBef>
              <a:spcAft>
                <a:spcPts val="1200"/>
              </a:spcAft>
              <a:buNone/>
            </a:pPr>
            <a:r>
              <a:t/>
            </a:r>
            <a:endParaRPr sz="1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6" name="Shape 146"/>
        <p:cNvGrpSpPr/>
        <p:nvPr/>
      </p:nvGrpSpPr>
      <p:grpSpPr>
        <a:xfrm>
          <a:off x="0" y="0"/>
          <a:ext cx="0" cy="0"/>
          <a:chOff x="0" y="0"/>
          <a:chExt cx="0" cy="0"/>
        </a:xfrm>
      </p:grpSpPr>
      <p:sp>
        <p:nvSpPr>
          <p:cNvPr id="147" name="Google Shape;147;p36"/>
          <p:cNvSpPr txBox="1"/>
          <p:nvPr/>
        </p:nvSpPr>
        <p:spPr>
          <a:xfrm>
            <a:off x="108000" y="108000"/>
            <a:ext cx="6629100" cy="6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200">
                <a:solidFill>
                  <a:schemeClr val="dk2"/>
                </a:solidFill>
                <a:latin typeface="Helvetica Neue"/>
                <a:ea typeface="Helvetica Neue"/>
                <a:cs typeface="Helvetica Neue"/>
                <a:sym typeface="Helvetica Neue"/>
              </a:rPr>
              <a:t>Metrics Continued</a:t>
            </a:r>
            <a:endParaRPr b="1" sz="3200">
              <a:solidFill>
                <a:schemeClr val="dk2"/>
              </a:solidFill>
              <a:latin typeface="Helvetica Neue"/>
              <a:ea typeface="Helvetica Neue"/>
              <a:cs typeface="Helvetica Neue"/>
              <a:sym typeface="Helvetica Neue"/>
            </a:endParaRPr>
          </a:p>
        </p:txBody>
      </p:sp>
      <p:sp>
        <p:nvSpPr>
          <p:cNvPr id="148" name="Google Shape;148;p36"/>
          <p:cNvSpPr txBox="1"/>
          <p:nvPr/>
        </p:nvSpPr>
        <p:spPr>
          <a:xfrm>
            <a:off x="552600" y="918000"/>
            <a:ext cx="8038800" cy="3338700"/>
          </a:xfrm>
          <a:prstGeom prst="rect">
            <a:avLst/>
          </a:prstGeom>
          <a:noFill/>
          <a:ln>
            <a:noFill/>
          </a:ln>
        </p:spPr>
        <p:txBody>
          <a:bodyPr anchorCtr="0" anchor="t" bIns="91425" lIns="91425" spcFirstLastPara="1" rIns="91425" wrap="square" tIns="91425">
            <a:noAutofit/>
          </a:bodyPr>
          <a:lstStyle/>
          <a:p>
            <a:pPr indent="-355600" lvl="0" marL="914400" rtl="0" algn="l">
              <a:spcBef>
                <a:spcPts val="0"/>
              </a:spcBef>
              <a:spcAft>
                <a:spcPts val="0"/>
              </a:spcAft>
              <a:buClr>
                <a:srgbClr val="212529"/>
              </a:buClr>
              <a:buSzPts val="2000"/>
              <a:buFont typeface="Helvetica Neue"/>
              <a:buChar char="●"/>
            </a:pPr>
            <a:r>
              <a:rPr lang="en-GB" sz="2000">
                <a:solidFill>
                  <a:srgbClr val="212529"/>
                </a:solidFill>
                <a:highlight>
                  <a:schemeClr val="lt1"/>
                </a:highlight>
                <a:latin typeface="Helvetica Neue"/>
                <a:ea typeface="Helvetica Neue"/>
                <a:cs typeface="Helvetica Neue"/>
                <a:sym typeface="Helvetica Neue"/>
              </a:rPr>
              <a:t>Evidence of best practice data sharing</a:t>
            </a:r>
            <a:endParaRPr sz="2000">
              <a:solidFill>
                <a:srgbClr val="212529"/>
              </a:solidFill>
              <a:highlight>
                <a:schemeClr val="lt1"/>
              </a:highlight>
              <a:latin typeface="Helvetica Neue"/>
              <a:ea typeface="Helvetica Neue"/>
              <a:cs typeface="Helvetica Neue"/>
              <a:sym typeface="Helvetica Neue"/>
            </a:endParaRPr>
          </a:p>
          <a:p>
            <a:pPr indent="-355600" lvl="1" marL="1371600" rtl="0" algn="l">
              <a:spcBef>
                <a:spcPts val="0"/>
              </a:spcBef>
              <a:spcAft>
                <a:spcPts val="0"/>
              </a:spcAft>
              <a:buClr>
                <a:srgbClr val="212529"/>
              </a:buClr>
              <a:buSzPts val="2000"/>
              <a:buFont typeface="Helvetica Neue"/>
              <a:buChar char="○"/>
            </a:pPr>
            <a:r>
              <a:rPr lang="en-GB" sz="2000">
                <a:solidFill>
                  <a:srgbClr val="212529"/>
                </a:solidFill>
                <a:highlight>
                  <a:schemeClr val="lt1"/>
                </a:highlight>
                <a:latin typeface="Helvetica Neue"/>
                <a:ea typeface="Helvetica Neue"/>
                <a:cs typeface="Helvetica Neue"/>
                <a:sym typeface="Helvetica Neue"/>
              </a:rPr>
              <a:t>Published information on data sharing</a:t>
            </a:r>
            <a:endParaRPr sz="2000">
              <a:solidFill>
                <a:srgbClr val="212529"/>
              </a:solidFill>
              <a:highlight>
                <a:schemeClr val="lt1"/>
              </a:highlight>
              <a:latin typeface="Helvetica Neue"/>
              <a:ea typeface="Helvetica Neue"/>
              <a:cs typeface="Helvetica Neue"/>
              <a:sym typeface="Helvetica Neue"/>
            </a:endParaRPr>
          </a:p>
          <a:p>
            <a:pPr indent="-355600" lvl="1" marL="1371600" rtl="0" algn="l">
              <a:spcBef>
                <a:spcPts val="0"/>
              </a:spcBef>
              <a:spcAft>
                <a:spcPts val="0"/>
              </a:spcAft>
              <a:buClr>
                <a:srgbClr val="212529"/>
              </a:buClr>
              <a:buSzPts val="2000"/>
              <a:buFont typeface="Helvetica Neue"/>
              <a:buChar char="○"/>
            </a:pPr>
            <a:r>
              <a:rPr lang="en-GB" sz="2000">
                <a:solidFill>
                  <a:srgbClr val="212529"/>
                </a:solidFill>
                <a:highlight>
                  <a:schemeClr val="lt1"/>
                </a:highlight>
                <a:latin typeface="Helvetica Neue"/>
                <a:ea typeface="Helvetica Neue"/>
                <a:cs typeface="Helvetica Neue"/>
                <a:sym typeface="Helvetica Neue"/>
              </a:rPr>
              <a:t>Evidence of best practice data sharing happening</a:t>
            </a:r>
            <a:endParaRPr sz="2000">
              <a:solidFill>
                <a:srgbClr val="212529"/>
              </a:solidFill>
              <a:highlight>
                <a:schemeClr val="lt1"/>
              </a:highlight>
              <a:latin typeface="Helvetica Neue"/>
              <a:ea typeface="Helvetica Neue"/>
              <a:cs typeface="Helvetica Neue"/>
              <a:sym typeface="Helvetica Neue"/>
            </a:endParaRPr>
          </a:p>
          <a:p>
            <a:pPr indent="-355600" lvl="0" marL="914400" rtl="0" algn="l">
              <a:spcBef>
                <a:spcPts val="0"/>
              </a:spcBef>
              <a:spcAft>
                <a:spcPts val="0"/>
              </a:spcAft>
              <a:buClr>
                <a:srgbClr val="212529"/>
              </a:buClr>
              <a:buSzPts val="2000"/>
              <a:buFont typeface="Helvetica Neue"/>
              <a:buChar char="●"/>
            </a:pPr>
            <a:r>
              <a:rPr lang="en-GB" sz="2000">
                <a:solidFill>
                  <a:srgbClr val="212529"/>
                </a:solidFill>
                <a:highlight>
                  <a:schemeClr val="lt1"/>
                </a:highlight>
                <a:latin typeface="Helvetica Neue"/>
                <a:ea typeface="Helvetica Neue"/>
                <a:cs typeface="Helvetica Neue"/>
                <a:sym typeface="Helvetica Neue"/>
              </a:rPr>
              <a:t>Evidence of strong digital leadership</a:t>
            </a:r>
            <a:endParaRPr sz="2000">
              <a:solidFill>
                <a:srgbClr val="212529"/>
              </a:solidFill>
              <a:highlight>
                <a:schemeClr val="lt1"/>
              </a:highlight>
              <a:latin typeface="Helvetica Neue"/>
              <a:ea typeface="Helvetica Neue"/>
              <a:cs typeface="Helvetica Neue"/>
              <a:sym typeface="Helvetica Neue"/>
            </a:endParaRPr>
          </a:p>
          <a:p>
            <a:pPr indent="-355600" lvl="1" marL="1371600" rtl="0" algn="l">
              <a:spcBef>
                <a:spcPts val="0"/>
              </a:spcBef>
              <a:spcAft>
                <a:spcPts val="0"/>
              </a:spcAft>
              <a:buClr>
                <a:srgbClr val="212529"/>
              </a:buClr>
              <a:buSzPts val="2000"/>
              <a:buFont typeface="Helvetica Neue"/>
              <a:buChar char="○"/>
            </a:pPr>
            <a:r>
              <a:rPr lang="en-GB" sz="2000">
                <a:solidFill>
                  <a:srgbClr val="212529"/>
                </a:solidFill>
                <a:highlight>
                  <a:schemeClr val="lt1"/>
                </a:highlight>
                <a:latin typeface="Helvetica Neue"/>
                <a:ea typeface="Helvetica Neue"/>
                <a:cs typeface="Helvetica Neue"/>
                <a:sym typeface="Helvetica Neue"/>
              </a:rPr>
              <a:t>A publicly available Digital Strategy</a:t>
            </a:r>
            <a:endParaRPr sz="2000">
              <a:solidFill>
                <a:srgbClr val="212529"/>
              </a:solidFill>
              <a:highlight>
                <a:schemeClr val="lt1"/>
              </a:highlight>
              <a:latin typeface="Helvetica Neue"/>
              <a:ea typeface="Helvetica Neue"/>
              <a:cs typeface="Helvetica Neue"/>
              <a:sym typeface="Helvetica Neue"/>
            </a:endParaRPr>
          </a:p>
          <a:p>
            <a:pPr indent="-355600" lvl="1" marL="1371600" rtl="0" algn="l">
              <a:spcBef>
                <a:spcPts val="0"/>
              </a:spcBef>
              <a:spcAft>
                <a:spcPts val="0"/>
              </a:spcAft>
              <a:buClr>
                <a:srgbClr val="212529"/>
              </a:buClr>
              <a:buSzPts val="2000"/>
              <a:buFont typeface="Helvetica Neue"/>
              <a:buChar char="○"/>
            </a:pPr>
            <a:r>
              <a:rPr lang="en-GB" sz="2000">
                <a:solidFill>
                  <a:srgbClr val="212529"/>
                </a:solidFill>
                <a:highlight>
                  <a:schemeClr val="lt1"/>
                </a:highlight>
                <a:latin typeface="Helvetica Neue"/>
                <a:ea typeface="Helvetica Neue"/>
                <a:cs typeface="Helvetica Neue"/>
                <a:sym typeface="Helvetica Neue"/>
              </a:rPr>
              <a:t>Clear responsibility and visible leaders either politically or corporately </a:t>
            </a:r>
            <a:endParaRPr sz="2000">
              <a:solidFill>
                <a:srgbClr val="212529"/>
              </a:solidFill>
              <a:highlight>
                <a:schemeClr val="lt1"/>
              </a:highlight>
              <a:latin typeface="Helvetica Neue"/>
              <a:ea typeface="Helvetica Neue"/>
              <a:cs typeface="Helvetica Neue"/>
              <a:sym typeface="Helvetica Neue"/>
            </a:endParaRPr>
          </a:p>
          <a:p>
            <a:pPr indent="-355600" lvl="0" marL="914400" rtl="0" algn="l">
              <a:spcBef>
                <a:spcPts val="0"/>
              </a:spcBef>
              <a:spcAft>
                <a:spcPts val="0"/>
              </a:spcAft>
              <a:buClr>
                <a:srgbClr val="212529"/>
              </a:buClr>
              <a:buSzPts val="2000"/>
              <a:buFont typeface="Helvetica Neue"/>
              <a:buChar char="●"/>
            </a:pPr>
            <a:r>
              <a:rPr lang="en-GB" sz="2000">
                <a:solidFill>
                  <a:srgbClr val="212529"/>
                </a:solidFill>
                <a:highlight>
                  <a:schemeClr val="lt1"/>
                </a:highlight>
                <a:latin typeface="Helvetica Neue"/>
                <a:ea typeface="Helvetica Neue"/>
                <a:cs typeface="Helvetica Neue"/>
                <a:sym typeface="Helvetica Neue"/>
              </a:rPr>
              <a:t>Evidence of working in the open</a:t>
            </a:r>
            <a:endParaRPr sz="2000">
              <a:solidFill>
                <a:srgbClr val="212529"/>
              </a:solidFill>
              <a:highlight>
                <a:schemeClr val="lt1"/>
              </a:highlight>
              <a:latin typeface="Helvetica Neue"/>
              <a:ea typeface="Helvetica Neue"/>
              <a:cs typeface="Helvetica Neue"/>
              <a:sym typeface="Helvetica Neue"/>
            </a:endParaRPr>
          </a:p>
          <a:p>
            <a:pPr indent="-355600" lvl="1" marL="1371600" rtl="0" algn="l">
              <a:spcBef>
                <a:spcPts val="0"/>
              </a:spcBef>
              <a:spcAft>
                <a:spcPts val="0"/>
              </a:spcAft>
              <a:buClr>
                <a:srgbClr val="212529"/>
              </a:buClr>
              <a:buSzPts val="2000"/>
              <a:buFont typeface="Helvetica Neue"/>
              <a:buChar char="○"/>
            </a:pPr>
            <a:r>
              <a:rPr lang="en-GB" sz="2000">
                <a:solidFill>
                  <a:srgbClr val="212529"/>
                </a:solidFill>
                <a:highlight>
                  <a:schemeClr val="lt1"/>
                </a:highlight>
                <a:latin typeface="Helvetica Neue"/>
                <a:ea typeface="Helvetica Neue"/>
                <a:cs typeface="Helvetica Neue"/>
                <a:sym typeface="Helvetica Neue"/>
              </a:rPr>
              <a:t>Frequent stakeholder communication via blogs or social media</a:t>
            </a:r>
            <a:endParaRPr sz="2000">
              <a:solidFill>
                <a:srgbClr val="212529"/>
              </a:solidFill>
              <a:highlight>
                <a:schemeClr val="lt1"/>
              </a:highlight>
              <a:latin typeface="Helvetica Neue"/>
              <a:ea typeface="Helvetica Neue"/>
              <a:cs typeface="Helvetica Neue"/>
              <a:sym typeface="Helvetica Neue"/>
            </a:endParaRPr>
          </a:p>
          <a:p>
            <a:pPr indent="-355600" lvl="1" marL="1371600" rtl="0" algn="l">
              <a:spcBef>
                <a:spcPts val="0"/>
              </a:spcBef>
              <a:spcAft>
                <a:spcPts val="0"/>
              </a:spcAft>
              <a:buClr>
                <a:srgbClr val="212529"/>
              </a:buClr>
              <a:buSzPts val="2000"/>
              <a:buFont typeface="Helvetica Neue"/>
              <a:buChar char="○"/>
            </a:pPr>
            <a:r>
              <a:rPr lang="en-GB" sz="2000">
                <a:solidFill>
                  <a:srgbClr val="212529"/>
                </a:solidFill>
                <a:highlight>
                  <a:schemeClr val="lt1"/>
                </a:highlight>
                <a:latin typeface="Helvetica Neue"/>
                <a:ea typeface="Helvetica Neue"/>
                <a:cs typeface="Helvetica Neue"/>
                <a:sym typeface="Helvetica Neue"/>
              </a:rPr>
              <a:t>Evidence of wider networking</a:t>
            </a:r>
            <a:endParaRPr sz="2000">
              <a:solidFill>
                <a:schemeClr val="dk1"/>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2" name="Shape 152"/>
        <p:cNvGrpSpPr/>
        <p:nvPr/>
      </p:nvGrpSpPr>
      <p:grpSpPr>
        <a:xfrm>
          <a:off x="0" y="0"/>
          <a:ext cx="0" cy="0"/>
          <a:chOff x="0" y="0"/>
          <a:chExt cx="0" cy="0"/>
        </a:xfrm>
      </p:grpSpPr>
      <p:sp>
        <p:nvSpPr>
          <p:cNvPr id="153" name="Google Shape;153;p37"/>
          <p:cNvSpPr txBox="1"/>
          <p:nvPr/>
        </p:nvSpPr>
        <p:spPr>
          <a:xfrm>
            <a:off x="108000" y="108000"/>
            <a:ext cx="6629100" cy="6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200">
                <a:solidFill>
                  <a:schemeClr val="dk2"/>
                </a:solidFill>
                <a:latin typeface="Helvetica Neue"/>
                <a:ea typeface="Helvetica Neue"/>
                <a:cs typeface="Helvetica Neue"/>
                <a:sym typeface="Helvetica Neue"/>
              </a:rPr>
              <a:t>Comparison Data</a:t>
            </a:r>
            <a:endParaRPr b="1" sz="3200">
              <a:solidFill>
                <a:schemeClr val="dk2"/>
              </a:solidFill>
              <a:latin typeface="Helvetica Neue"/>
              <a:ea typeface="Helvetica Neue"/>
              <a:cs typeface="Helvetica Neue"/>
              <a:sym typeface="Helvetica Neue"/>
            </a:endParaRPr>
          </a:p>
        </p:txBody>
      </p:sp>
      <p:sp>
        <p:nvSpPr>
          <p:cNvPr id="154" name="Google Shape;154;p37"/>
          <p:cNvSpPr txBox="1"/>
          <p:nvPr/>
        </p:nvSpPr>
        <p:spPr>
          <a:xfrm>
            <a:off x="552600" y="2193575"/>
            <a:ext cx="8038800" cy="13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rgbClr val="212529"/>
              </a:solidFill>
              <a:highlight>
                <a:schemeClr val="lt1"/>
              </a:highlight>
              <a:latin typeface="Helvetica Neue"/>
              <a:ea typeface="Helvetica Neue"/>
              <a:cs typeface="Helvetica Neue"/>
              <a:sym typeface="Helvetica Neue"/>
            </a:endParaRPr>
          </a:p>
          <a:p>
            <a:pPr indent="-355600" lvl="0" marL="914400" rtl="0" algn="l">
              <a:spcBef>
                <a:spcPts val="1200"/>
              </a:spcBef>
              <a:spcAft>
                <a:spcPts val="0"/>
              </a:spcAft>
              <a:buClr>
                <a:srgbClr val="212529"/>
              </a:buClr>
              <a:buSzPts val="2000"/>
              <a:buFont typeface="Helvetica Neue"/>
              <a:buChar char="●"/>
            </a:pPr>
            <a:r>
              <a:rPr lang="en-GB" sz="2000">
                <a:solidFill>
                  <a:srgbClr val="212529"/>
                </a:solidFill>
                <a:highlight>
                  <a:schemeClr val="lt1"/>
                </a:highlight>
                <a:latin typeface="Helvetica Neue"/>
                <a:ea typeface="Helvetica Neue"/>
                <a:cs typeface="Helvetica Neue"/>
                <a:sym typeface="Helvetica Neue"/>
              </a:rPr>
              <a:t>Local Digital Declaration Signatory</a:t>
            </a:r>
            <a:endParaRPr sz="2000">
              <a:solidFill>
                <a:srgbClr val="212529"/>
              </a:solidFill>
              <a:highlight>
                <a:schemeClr val="lt1"/>
              </a:highlight>
              <a:latin typeface="Helvetica Neue"/>
              <a:ea typeface="Helvetica Neue"/>
              <a:cs typeface="Helvetica Neue"/>
              <a:sym typeface="Helvetica Neue"/>
            </a:endParaRPr>
          </a:p>
          <a:p>
            <a:pPr indent="-355600" lvl="0" marL="914400" rtl="0" algn="l">
              <a:spcBef>
                <a:spcPts val="0"/>
              </a:spcBef>
              <a:spcAft>
                <a:spcPts val="0"/>
              </a:spcAft>
              <a:buClr>
                <a:srgbClr val="212529"/>
              </a:buClr>
              <a:buSzPts val="2000"/>
              <a:buFont typeface="Helvetica Neue"/>
              <a:buChar char="●"/>
            </a:pPr>
            <a:r>
              <a:rPr lang="en-GB" sz="2000">
                <a:solidFill>
                  <a:srgbClr val="212529"/>
                </a:solidFill>
                <a:highlight>
                  <a:schemeClr val="lt1"/>
                </a:highlight>
                <a:latin typeface="Helvetica Neue"/>
                <a:ea typeface="Helvetica Neue"/>
                <a:cs typeface="Helvetica Neue"/>
                <a:sym typeface="Helvetica Neue"/>
              </a:rPr>
              <a:t>Budgets</a:t>
            </a:r>
            <a:endParaRPr sz="2000">
              <a:solidFill>
                <a:srgbClr val="212529"/>
              </a:solidFill>
              <a:highlight>
                <a:schemeClr val="lt1"/>
              </a:highlight>
              <a:latin typeface="Helvetica Neue"/>
              <a:ea typeface="Helvetica Neue"/>
              <a:cs typeface="Helvetica Neue"/>
              <a:sym typeface="Helvetica Neue"/>
            </a:endParaRPr>
          </a:p>
          <a:p>
            <a:pPr indent="-355600" lvl="0" marL="914400" rtl="0" algn="l">
              <a:spcBef>
                <a:spcPts val="0"/>
              </a:spcBef>
              <a:spcAft>
                <a:spcPts val="0"/>
              </a:spcAft>
              <a:buClr>
                <a:srgbClr val="212529"/>
              </a:buClr>
              <a:buSzPts val="2000"/>
              <a:buFont typeface="Helvetica Neue"/>
              <a:buChar char="●"/>
            </a:pPr>
            <a:r>
              <a:rPr lang="en-GB" sz="2000">
                <a:solidFill>
                  <a:srgbClr val="212529"/>
                </a:solidFill>
                <a:highlight>
                  <a:schemeClr val="lt1"/>
                </a:highlight>
                <a:latin typeface="Helvetica Neue"/>
                <a:ea typeface="Helvetica Neue"/>
                <a:cs typeface="Helvetica Neue"/>
                <a:sym typeface="Helvetica Neue"/>
              </a:rPr>
              <a:t>Population</a:t>
            </a:r>
            <a:endParaRPr sz="2000">
              <a:solidFill>
                <a:srgbClr val="212529"/>
              </a:solidFill>
              <a:highlight>
                <a:schemeClr val="lt1"/>
              </a:highlight>
              <a:latin typeface="Helvetica Neue"/>
              <a:ea typeface="Helvetica Neue"/>
              <a:cs typeface="Helvetica Neue"/>
              <a:sym typeface="Helvetica Neue"/>
            </a:endParaRPr>
          </a:p>
          <a:p>
            <a:pPr indent="-355600" lvl="0" marL="914400" rtl="0" algn="l">
              <a:spcBef>
                <a:spcPts val="0"/>
              </a:spcBef>
              <a:spcAft>
                <a:spcPts val="0"/>
              </a:spcAft>
              <a:buClr>
                <a:srgbClr val="212529"/>
              </a:buClr>
              <a:buSzPts val="2000"/>
              <a:buFont typeface="Helvetica Neue"/>
              <a:buChar char="●"/>
            </a:pPr>
            <a:r>
              <a:rPr lang="en-GB" sz="2000">
                <a:solidFill>
                  <a:srgbClr val="212529"/>
                </a:solidFill>
                <a:highlight>
                  <a:schemeClr val="lt1"/>
                </a:highlight>
                <a:latin typeface="Helvetica Neue"/>
                <a:ea typeface="Helvetica Neue"/>
                <a:cs typeface="Helvetica Neue"/>
                <a:sym typeface="Helvetica Neue"/>
              </a:rPr>
              <a:t>Deprivation</a:t>
            </a:r>
            <a:endParaRPr sz="2000">
              <a:solidFill>
                <a:srgbClr val="212529"/>
              </a:solidFill>
              <a:highlight>
                <a:schemeClr val="lt1"/>
              </a:highlight>
              <a:latin typeface="Helvetica Neue"/>
              <a:ea typeface="Helvetica Neue"/>
              <a:cs typeface="Helvetica Neue"/>
              <a:sym typeface="Helvetica Neue"/>
            </a:endParaRPr>
          </a:p>
          <a:p>
            <a:pPr indent="0" lvl="0" marL="0" rtl="0" algn="l">
              <a:spcBef>
                <a:spcPts val="1200"/>
              </a:spcBef>
              <a:spcAft>
                <a:spcPts val="1200"/>
              </a:spcAft>
              <a:buClr>
                <a:schemeClr val="dk1"/>
              </a:buClr>
              <a:buSzPts val="1100"/>
              <a:buFont typeface="Arial"/>
              <a:buNone/>
            </a:pPr>
            <a:r>
              <a:t/>
            </a:r>
            <a:endParaRPr sz="1100">
              <a:solidFill>
                <a:srgbClr val="212529"/>
              </a:solidFill>
              <a:highlight>
                <a:srgbClr val="FFFFFF"/>
              </a:highlight>
            </a:endParaRPr>
          </a:p>
        </p:txBody>
      </p:sp>
      <p:sp>
        <p:nvSpPr>
          <p:cNvPr id="155" name="Google Shape;155;p37"/>
          <p:cNvSpPr txBox="1"/>
          <p:nvPr/>
        </p:nvSpPr>
        <p:spPr>
          <a:xfrm>
            <a:off x="604950" y="1348350"/>
            <a:ext cx="7934100" cy="10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200"/>
              </a:spcAft>
              <a:buNone/>
            </a:pPr>
            <a:r>
              <a:rPr lang="en-GB" sz="2000">
                <a:solidFill>
                  <a:schemeClr val="dk1"/>
                </a:solidFill>
                <a:latin typeface="Helvetica Neue"/>
                <a:ea typeface="Helvetica Neue"/>
                <a:cs typeface="Helvetica Neue"/>
                <a:sym typeface="Helvetica Neue"/>
              </a:rPr>
              <a:t>To allow for analysis of themes, data outside of the maturity score has also been included. These are:</a:t>
            </a:r>
            <a:endParaRPr sz="2300">
              <a:solidFill>
                <a:schemeClr val="dk1"/>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9" name="Shape 159"/>
        <p:cNvGrpSpPr/>
        <p:nvPr/>
      </p:nvGrpSpPr>
      <p:grpSpPr>
        <a:xfrm>
          <a:off x="0" y="0"/>
          <a:ext cx="0" cy="0"/>
          <a:chOff x="0" y="0"/>
          <a:chExt cx="0" cy="0"/>
        </a:xfrm>
      </p:grpSpPr>
      <p:sp>
        <p:nvSpPr>
          <p:cNvPr id="160" name="Google Shape;160;p38"/>
          <p:cNvSpPr txBox="1"/>
          <p:nvPr/>
        </p:nvSpPr>
        <p:spPr>
          <a:xfrm>
            <a:off x="108000" y="108000"/>
            <a:ext cx="6629100" cy="6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200">
                <a:solidFill>
                  <a:schemeClr val="dk2"/>
                </a:solidFill>
                <a:latin typeface="Helvetica Neue"/>
                <a:ea typeface="Helvetica Neue"/>
                <a:cs typeface="Helvetica Neue"/>
                <a:sym typeface="Helvetica Neue"/>
              </a:rPr>
              <a:t>Classification</a:t>
            </a:r>
            <a:endParaRPr b="1" sz="3200">
              <a:solidFill>
                <a:schemeClr val="dk2"/>
              </a:solidFill>
              <a:latin typeface="Helvetica Neue"/>
              <a:ea typeface="Helvetica Neue"/>
              <a:cs typeface="Helvetica Neue"/>
              <a:sym typeface="Helvetica Neue"/>
            </a:endParaRPr>
          </a:p>
        </p:txBody>
      </p:sp>
      <p:sp>
        <p:nvSpPr>
          <p:cNvPr id="161" name="Google Shape;161;p38"/>
          <p:cNvSpPr txBox="1"/>
          <p:nvPr/>
        </p:nvSpPr>
        <p:spPr>
          <a:xfrm>
            <a:off x="552600" y="1629375"/>
            <a:ext cx="8038800" cy="25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rgbClr val="212529"/>
                </a:solidFill>
                <a:highlight>
                  <a:schemeClr val="lt1"/>
                </a:highlight>
                <a:latin typeface="Helvetica Neue"/>
                <a:ea typeface="Helvetica Neue"/>
                <a:cs typeface="Helvetica Neue"/>
                <a:sym typeface="Helvetica Neue"/>
              </a:rPr>
              <a:t>A RAG rating alongside a numerical value from 0-2 for each metric</a:t>
            </a:r>
            <a:endParaRPr sz="2000">
              <a:solidFill>
                <a:srgbClr val="212529"/>
              </a:solidFill>
              <a:highlight>
                <a:schemeClr val="lt1"/>
              </a:highlight>
              <a:latin typeface="Helvetica Neue"/>
              <a:ea typeface="Helvetica Neue"/>
              <a:cs typeface="Helvetica Neue"/>
              <a:sym typeface="Helvetica Neue"/>
            </a:endParaRPr>
          </a:p>
          <a:p>
            <a:pPr indent="0" lvl="0" marL="0" rtl="0" algn="l">
              <a:spcBef>
                <a:spcPts val="1200"/>
              </a:spcBef>
              <a:spcAft>
                <a:spcPts val="0"/>
              </a:spcAft>
              <a:buNone/>
            </a:pPr>
            <a:r>
              <a:t/>
            </a:r>
            <a:endParaRPr sz="2000">
              <a:solidFill>
                <a:srgbClr val="212529"/>
              </a:solidFill>
              <a:highlight>
                <a:schemeClr val="lt1"/>
              </a:highlight>
              <a:latin typeface="Helvetica Neue"/>
              <a:ea typeface="Helvetica Neue"/>
              <a:cs typeface="Helvetica Neue"/>
              <a:sym typeface="Helvetica Neue"/>
            </a:endParaRPr>
          </a:p>
          <a:p>
            <a:pPr indent="0" lvl="0" marL="0" rtl="0" algn="l">
              <a:spcBef>
                <a:spcPts val="1200"/>
              </a:spcBef>
              <a:spcAft>
                <a:spcPts val="0"/>
              </a:spcAft>
              <a:buNone/>
            </a:pPr>
            <a:r>
              <a:rPr lang="en-GB" sz="2000">
                <a:solidFill>
                  <a:srgbClr val="212529"/>
                </a:solidFill>
                <a:highlight>
                  <a:schemeClr val="lt1"/>
                </a:highlight>
                <a:latin typeface="Helvetica Neue"/>
                <a:ea typeface="Helvetica Neue"/>
                <a:cs typeface="Helvetica Neue"/>
                <a:sym typeface="Helvetica Neue"/>
              </a:rPr>
              <a:t>Their numerical total then allows us to create a Digital Maturity Score</a:t>
            </a:r>
            <a:endParaRPr sz="2000">
              <a:solidFill>
                <a:srgbClr val="212529"/>
              </a:solidFill>
              <a:highlight>
                <a:schemeClr val="lt1"/>
              </a:highlight>
              <a:latin typeface="Helvetica Neue"/>
              <a:ea typeface="Helvetica Neue"/>
              <a:cs typeface="Helvetica Neue"/>
              <a:sym typeface="Helvetica Neue"/>
            </a:endParaRPr>
          </a:p>
          <a:p>
            <a:pPr indent="0" lvl="0" marL="0" rtl="0" algn="l">
              <a:spcBef>
                <a:spcPts val="1200"/>
              </a:spcBef>
              <a:spcAft>
                <a:spcPts val="0"/>
              </a:spcAft>
              <a:buNone/>
            </a:pPr>
            <a:r>
              <a:t/>
            </a:r>
            <a:endParaRPr sz="1100">
              <a:solidFill>
                <a:srgbClr val="212529"/>
              </a:solidFill>
              <a:highlight>
                <a:schemeClr val="lt1"/>
              </a:highlight>
            </a:endParaRPr>
          </a:p>
          <a:p>
            <a:pPr indent="0" lvl="0" marL="0" rtl="0" algn="l">
              <a:spcBef>
                <a:spcPts val="1200"/>
              </a:spcBef>
              <a:spcAft>
                <a:spcPts val="0"/>
              </a:spcAft>
              <a:buClr>
                <a:schemeClr val="dk1"/>
              </a:buClr>
              <a:buSzPts val="1100"/>
              <a:buFont typeface="Arial"/>
              <a:buNone/>
            </a:pPr>
            <a:r>
              <a:t/>
            </a:r>
            <a:endParaRPr>
              <a:solidFill>
                <a:srgbClr val="212529"/>
              </a:solidFill>
              <a:highlight>
                <a:schemeClr val="lt1"/>
              </a:highlight>
            </a:endParaRPr>
          </a:p>
          <a:p>
            <a:pPr indent="0" lvl="0" marL="0" rtl="0" algn="l">
              <a:spcBef>
                <a:spcPts val="1200"/>
              </a:spcBef>
              <a:spcAft>
                <a:spcPts val="1200"/>
              </a:spcAft>
              <a:buNone/>
            </a:pPr>
            <a:r>
              <a:t/>
            </a:r>
            <a:endParaRPr sz="1100">
              <a:solidFill>
                <a:srgbClr val="212529"/>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5" name="Shape 165"/>
        <p:cNvGrpSpPr/>
        <p:nvPr/>
      </p:nvGrpSpPr>
      <p:grpSpPr>
        <a:xfrm>
          <a:off x="0" y="0"/>
          <a:ext cx="0" cy="0"/>
          <a:chOff x="0" y="0"/>
          <a:chExt cx="0" cy="0"/>
        </a:xfrm>
      </p:grpSpPr>
      <p:sp>
        <p:nvSpPr>
          <p:cNvPr id="166" name="Google Shape;166;p39"/>
          <p:cNvSpPr txBox="1"/>
          <p:nvPr/>
        </p:nvSpPr>
        <p:spPr>
          <a:xfrm>
            <a:off x="108000" y="108000"/>
            <a:ext cx="6629100" cy="6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200">
                <a:solidFill>
                  <a:schemeClr val="dk2"/>
                </a:solidFill>
                <a:latin typeface="Helvetica Neue"/>
                <a:ea typeface="Helvetica Neue"/>
                <a:cs typeface="Helvetica Neue"/>
                <a:sym typeface="Helvetica Neue"/>
              </a:rPr>
              <a:t>Caveat</a:t>
            </a:r>
            <a:endParaRPr b="1" sz="3200">
              <a:solidFill>
                <a:schemeClr val="dk2"/>
              </a:solidFill>
              <a:latin typeface="Helvetica Neue"/>
              <a:ea typeface="Helvetica Neue"/>
              <a:cs typeface="Helvetica Neue"/>
              <a:sym typeface="Helvetica Neue"/>
            </a:endParaRPr>
          </a:p>
        </p:txBody>
      </p:sp>
      <p:sp>
        <p:nvSpPr>
          <p:cNvPr id="167" name="Google Shape;167;p39"/>
          <p:cNvSpPr txBox="1"/>
          <p:nvPr/>
        </p:nvSpPr>
        <p:spPr>
          <a:xfrm>
            <a:off x="552600" y="1629375"/>
            <a:ext cx="8038800" cy="25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rgbClr val="212529"/>
                </a:solidFill>
                <a:highlight>
                  <a:srgbClr val="FFFFFF"/>
                </a:highlight>
                <a:latin typeface="Helvetica Neue"/>
                <a:ea typeface="Helvetica Neue"/>
                <a:cs typeface="Helvetica Neue"/>
                <a:sym typeface="Helvetica Neue"/>
              </a:rPr>
              <a:t>All information is a judgement and is reliant on publicly available material. The stakeholders may have evidence that they are doing some of these tasks but this is not readily evidenced by them in the open.</a:t>
            </a:r>
            <a:endParaRPr sz="2300">
              <a:solidFill>
                <a:srgbClr val="212529"/>
              </a:solidFill>
              <a:highlight>
                <a:schemeClr val="lt1"/>
              </a:highlight>
              <a:latin typeface="Helvetica Neue"/>
              <a:ea typeface="Helvetica Neue"/>
              <a:cs typeface="Helvetica Neue"/>
              <a:sym typeface="Helvetica Neue"/>
            </a:endParaRPr>
          </a:p>
          <a:p>
            <a:pPr indent="0" lvl="0" marL="0" rtl="0" algn="l">
              <a:spcBef>
                <a:spcPts val="1200"/>
              </a:spcBef>
              <a:spcAft>
                <a:spcPts val="0"/>
              </a:spcAft>
              <a:buNone/>
            </a:pPr>
            <a:r>
              <a:t/>
            </a:r>
            <a:endParaRPr>
              <a:solidFill>
                <a:srgbClr val="212529"/>
              </a:solidFill>
              <a:highlight>
                <a:schemeClr val="lt1"/>
              </a:highlight>
            </a:endParaRPr>
          </a:p>
          <a:p>
            <a:pPr indent="0" lvl="0" marL="0" rtl="0" algn="l">
              <a:spcBef>
                <a:spcPts val="0"/>
              </a:spcBef>
              <a:spcAft>
                <a:spcPts val="1200"/>
              </a:spcAft>
              <a:buNone/>
            </a:pPr>
            <a:r>
              <a:t/>
            </a:r>
            <a:endParaRPr sz="1100">
              <a:solidFill>
                <a:srgbClr val="212529"/>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1" name="Shape 171"/>
        <p:cNvGrpSpPr/>
        <p:nvPr/>
      </p:nvGrpSpPr>
      <p:grpSpPr>
        <a:xfrm>
          <a:off x="0" y="0"/>
          <a:ext cx="0" cy="0"/>
          <a:chOff x="0" y="0"/>
          <a:chExt cx="0" cy="0"/>
        </a:xfrm>
      </p:grpSpPr>
      <p:sp>
        <p:nvSpPr>
          <p:cNvPr id="172" name="Google Shape;172;p40"/>
          <p:cNvSpPr txBox="1"/>
          <p:nvPr/>
        </p:nvSpPr>
        <p:spPr>
          <a:xfrm>
            <a:off x="108000" y="108000"/>
            <a:ext cx="6629100" cy="6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200">
                <a:solidFill>
                  <a:schemeClr val="dk2"/>
                </a:solidFill>
                <a:latin typeface="Helvetica Neue"/>
                <a:ea typeface="Helvetica Neue"/>
                <a:cs typeface="Helvetica Neue"/>
                <a:sym typeface="Helvetica Neue"/>
              </a:rPr>
              <a:t>Initial Findings</a:t>
            </a:r>
            <a:endParaRPr b="1" sz="3200">
              <a:solidFill>
                <a:schemeClr val="dk2"/>
              </a:solidFill>
              <a:latin typeface="Helvetica Neue"/>
              <a:ea typeface="Helvetica Neue"/>
              <a:cs typeface="Helvetica Neue"/>
              <a:sym typeface="Helvetica Neue"/>
            </a:endParaRPr>
          </a:p>
        </p:txBody>
      </p:sp>
      <p:pic>
        <p:nvPicPr>
          <p:cNvPr id="173" name="Google Shape;173;p40" title="User Research Evidenced"/>
          <p:cNvPicPr preferRelativeResize="0"/>
          <p:nvPr/>
        </p:nvPicPr>
        <p:blipFill>
          <a:blip r:embed="rId3">
            <a:alphaModFix/>
          </a:blip>
          <a:stretch>
            <a:fillRect/>
          </a:stretch>
        </p:blipFill>
        <p:spPr>
          <a:xfrm>
            <a:off x="0" y="1131750"/>
            <a:ext cx="4320000" cy="2880001"/>
          </a:xfrm>
          <a:prstGeom prst="rect">
            <a:avLst/>
          </a:prstGeom>
          <a:noFill/>
          <a:ln>
            <a:noFill/>
          </a:ln>
        </p:spPr>
      </p:pic>
      <p:pic>
        <p:nvPicPr>
          <p:cNvPr id="174" name="Google Shape;174;p40" title="User Research Roles"/>
          <p:cNvPicPr preferRelativeResize="0"/>
          <p:nvPr/>
        </p:nvPicPr>
        <p:blipFill rotWithShape="1">
          <a:blip r:embed="rId4">
            <a:alphaModFix/>
          </a:blip>
          <a:srcRect b="-2301" l="-2290" r="-2301" t="-2290"/>
          <a:stretch/>
        </p:blipFill>
        <p:spPr>
          <a:xfrm>
            <a:off x="4824000" y="1131750"/>
            <a:ext cx="4320000" cy="28800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