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31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302" r:id="rId8"/>
    <p:sldId id="303" r:id="rId9"/>
    <p:sldId id="301" r:id="rId10"/>
    <p:sldId id="265" r:id="rId11"/>
    <p:sldId id="322" r:id="rId12"/>
    <p:sldId id="305" r:id="rId13"/>
    <p:sldId id="306" r:id="rId14"/>
    <p:sldId id="307" r:id="rId15"/>
    <p:sldId id="308" r:id="rId16"/>
    <p:sldId id="262" r:id="rId17"/>
    <p:sldId id="263" r:id="rId18"/>
    <p:sldId id="264" r:id="rId19"/>
    <p:sldId id="309" r:id="rId20"/>
    <p:sldId id="311" r:id="rId21"/>
    <p:sldId id="312" r:id="rId22"/>
    <p:sldId id="321" r:id="rId23"/>
    <p:sldId id="313" r:id="rId24"/>
    <p:sldId id="314" r:id="rId25"/>
    <p:sldId id="315" r:id="rId26"/>
    <p:sldId id="316" r:id="rId27"/>
    <p:sldId id="318" r:id="rId28"/>
    <p:sldId id="297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Inconsolata Medium" pitchFamily="2" charset="0"/>
      <p:regular r:id="rId35"/>
      <p:bold r:id="rId36"/>
    </p:embeddedFont>
    <p:embeddedFont>
      <p:font typeface="Oswald" panose="00000500000000000000" pitchFamily="2" charset="0"/>
      <p:regular r:id="rId37"/>
      <p:bold r:id="rId38"/>
    </p:embeddedFont>
    <p:embeddedFont>
      <p:font typeface="Roboto" panose="02000000000000000000" pitchFamily="2" charset="0"/>
      <p:regular r:id="rId39"/>
      <p:bold r:id="rId40"/>
      <p:italic r:id="rId41"/>
      <p:boldItalic r:id="rId42"/>
    </p:embeddedFont>
    <p:embeddedFont>
      <p:font typeface="Roboto Light" panose="02000000000000000000" pitchFamily="2" charset="0"/>
      <p:regular r:id="rId43"/>
      <p:bold r:id="rId44"/>
      <p:italic r:id="rId45"/>
      <p:boldItalic r:id="rId46"/>
    </p:embeddedFont>
    <p:embeddedFont>
      <p:font typeface="Roboto Medium" panose="02000000000000000000" pitchFamily="2" charset="0"/>
      <p:regular r:id="rId47"/>
      <p:bold r:id="rId48"/>
      <p:italic r:id="rId49"/>
      <p:boldItalic r:id="rId50"/>
    </p:embeddedFont>
    <p:embeddedFont>
      <p:font typeface="Roboto Thin" panose="02000000000000000000" pitchFamily="2" charset="0"/>
      <p:regular r:id="rId51"/>
      <p:bold r:id="rId52"/>
      <p:italic r:id="rId53"/>
      <p:boldItalic r:id="rId54"/>
    </p:embeddedFont>
    <p:embeddedFont>
      <p:font typeface="Titillium Web" panose="00000500000000000000" pitchFamily="2" charset="0"/>
      <p:regular r:id="rId55"/>
      <p:bold r:id="rId56"/>
    </p:embeddedFont>
    <p:embeddedFont>
      <p:font typeface="Verdana" panose="020B0604030504040204" pitchFamily="3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0" roundtripDataSignature="AMtx7mg02C0NCqMDYA8zXVw5wem+9MQ7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135187-7DA4-4107-9308-17166A1F2D57}">
  <a:tblStyle styleId="{DD135187-7DA4-4107-9308-17166A1F2D5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12" autoAdjust="0"/>
  </p:normalViewPr>
  <p:slideViewPr>
    <p:cSldViewPr snapToGrid="0">
      <p:cViewPr varScale="1">
        <p:scale>
          <a:sx n="138" d="100"/>
          <a:sy n="138" d="100"/>
        </p:scale>
        <p:origin x="138" y="3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font" Target="fonts/font25.fntdata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font" Target="fonts/font23.fntdata"/><Relationship Id="rId58" Type="http://schemas.openxmlformats.org/officeDocument/2006/relationships/font" Target="fonts/font28.fntdata"/><Relationship Id="rId5" Type="http://schemas.openxmlformats.org/officeDocument/2006/relationships/slide" Target="slides/slide4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font" Target="fonts/font26.fntdata"/><Relationship Id="rId8" Type="http://schemas.openxmlformats.org/officeDocument/2006/relationships/slide" Target="slides/slide7.xml"/><Relationship Id="rId51" Type="http://schemas.openxmlformats.org/officeDocument/2006/relationships/font" Target="fonts/font21.fntdata"/><Relationship Id="rId80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59" Type="http://schemas.openxmlformats.org/officeDocument/2006/relationships/font" Target="fonts/font29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54" Type="http://schemas.openxmlformats.org/officeDocument/2006/relationships/font" Target="fonts/font24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Relationship Id="rId57" Type="http://schemas.openxmlformats.org/officeDocument/2006/relationships/font" Target="fonts/font27.fntdata"/><Relationship Id="rId10" Type="http://schemas.openxmlformats.org/officeDocument/2006/relationships/slide" Target="slides/slide9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font" Target="fonts/font22.fntdata"/><Relationship Id="rId60" Type="http://schemas.openxmlformats.org/officeDocument/2006/relationships/font" Target="fonts/font30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0" name="Google Shape;97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1" name="Google Shape;108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7" name="Google Shape;9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3" name="Google Shape;94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9" name="Google Shape;9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8" name="Google Shape;9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each row is unique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normalize the raw data into 1NF by creating a new row for each service performed.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0" name="Google Shape;98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 is already in 1NF.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9" name="Google Shape;9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8" name="Google Shape;99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3" name="Google Shape;103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It should contain </a:t>
            </a: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 non-transitively dependent columns.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8" name="Google Shape;106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6" name="Google Shape;97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4" name="Google Shape;107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foreign key is a link between tables.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foreign key in the first table points to, or is linked to, the primary key in a second table.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foreign key prevents invalid data from being entered into a column. The data being entered MUST be a value from the referenced column.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8" name="Google Shape;110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4. Data Relationships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4" name="Google Shape;111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This </a:t>
            </a: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an essential part of data modeling.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6" name="Google Shape;115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Here is an example for </a:t>
            </a:r>
            <a:r>
              <a:rPr lang="en">
                <a:solidFill>
                  <a:srgbClr val="043461"/>
                </a:solidFill>
                <a:latin typeface="Roboto Medium"/>
                <a:ea typeface="Roboto Medium"/>
                <a:cs typeface="Roboto Medium"/>
                <a:sym typeface="Roboto Medium"/>
              </a:rPr>
              <a:t>Simpsons family database 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6" name="Google Shape;116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2" name="Google Shape;118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Continuing with our Simpsons example, we see there are three children and two parents 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case, there are two tables: one for children and another for parents.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3" name="Google Shape;1293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5" name="Google Shape;9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0" name="Google Shape;10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6" name="Google Shape;10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of the most popular programming languages for working with databases and is one of the easier languages to learn!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programmers are in high demand, so this is an important language to understand. There are thousands of jobs that look for candidates with SQL experience!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allows us to manipulate and mine data and access large amounts of data with ease.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think of database as client and server relationship.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Essentially, the client sends a request to the server, the server grabs the associated data from the database, and then the retrieved data is returned to the client by the server.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0" name="Google Shape;104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2" name="Google Shape;10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Free open source with active community constantly improve its existing features and strive to ensure it remains the most advanced database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It consists of object oriented database and relational databases.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It is highly used in large systems where to read and write speeds are important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It also perform well when executing complex queries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Support JSON and other NoSQL features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0276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0" name="Google Shape;104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619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2" name="Google Shape;10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Free open source with active community constantly improve its existing features and strive to ensure it remains the most advanced database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It consists of object oriented database and relational databases.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It is highly used in large systems where to read and write speeds are important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It also perform well when executing complex queries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Support JSON and other NoSQL features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89545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 - Color background">
    <p:bg>
      <p:bgPr>
        <a:gradFill>
          <a:gsLst>
            <a:gs pos="0">
              <a:schemeClr val="accent4"/>
            </a:gs>
            <a:gs pos="26000">
              <a:schemeClr val="accent3"/>
            </a:gs>
            <a:gs pos="78000">
              <a:schemeClr val="accent2"/>
            </a:gs>
            <a:gs pos="100000">
              <a:schemeClr val="accent1"/>
            </a:gs>
          </a:gsLst>
          <a:lin ang="2698631" scaled="0"/>
        </a:gra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>
            <a:off x="-5" y="-4"/>
            <a:ext cx="3882108" cy="2241339"/>
          </a:xfrm>
          <a:custGeom>
            <a:avLst/>
            <a:gdLst/>
            <a:ahLst/>
            <a:cxnLst/>
            <a:rect l="l" t="t" r="r" b="b"/>
            <a:pathLst>
              <a:path w="2575196" h="1486792" extrusionOk="0">
                <a:moveTo>
                  <a:pt x="0" y="0"/>
                </a:moveTo>
                <a:lnTo>
                  <a:pt x="0" y="1486792"/>
                </a:lnTo>
                <a:lnTo>
                  <a:pt x="2575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6975702" y="3891625"/>
            <a:ext cx="2167821" cy="1251611"/>
          </a:xfrm>
          <a:custGeom>
            <a:avLst/>
            <a:gdLst/>
            <a:ahLst/>
            <a:cxnLst/>
            <a:rect l="l" t="t" r="r" b="b"/>
            <a:pathLst>
              <a:path w="1438024" h="830256" extrusionOk="0">
                <a:moveTo>
                  <a:pt x="1438024" y="0"/>
                </a:moveTo>
                <a:lnTo>
                  <a:pt x="0" y="830256"/>
                </a:lnTo>
                <a:lnTo>
                  <a:pt x="1438024" y="830256"/>
                </a:lnTo>
                <a:lnTo>
                  <a:pt x="14380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0" name="Google Shape;90;p11"/>
          <p:cNvSpPr/>
          <p:nvPr/>
        </p:nvSpPr>
        <p:spPr>
          <a:xfrm>
            <a:off x="-6639" y="-3725"/>
            <a:ext cx="9157265" cy="5150962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3;p2">
            <a:extLst>
              <a:ext uri="{FF2B5EF4-FFF2-40B4-BE49-F238E27FC236}">
                <a16:creationId xmlns:a16="http://schemas.microsoft.com/office/drawing/2014/main" id="{4D31FA74-DA00-3E46-F8C6-0DE2ECB7150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64850" y="2811930"/>
            <a:ext cx="6470400" cy="17055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02395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11" name="Google Shape;11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6000">
                  <a:schemeClr val="accent3"/>
                </a:gs>
                <a:gs pos="78000">
                  <a:schemeClr val="accen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58268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. Text Only">
  <p:cSld name="12. Text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7"/>
          <p:cNvSpPr txBox="1">
            <a:spLocks noGrp="1"/>
          </p:cNvSpPr>
          <p:nvPr>
            <p:ph type="title"/>
          </p:nvPr>
        </p:nvSpPr>
        <p:spPr>
          <a:xfrm>
            <a:off x="-12125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9" name="Google Shape;19;p57"/>
          <p:cNvSpPr txBox="1">
            <a:spLocks noGrp="1"/>
          </p:cNvSpPr>
          <p:nvPr>
            <p:ph type="subTitle" idx="1"/>
          </p:nvPr>
        </p:nvSpPr>
        <p:spPr>
          <a:xfrm>
            <a:off x="0" y="675975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" name="Google Shape;22;p57"/>
          <p:cNvSpPr txBox="1">
            <a:spLocks noGrp="1"/>
          </p:cNvSpPr>
          <p:nvPr>
            <p:ph type="subTitle" idx="2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Google Shape;23;p57"/>
          <p:cNvSpPr txBox="1">
            <a:spLocks noGrp="1"/>
          </p:cNvSpPr>
          <p:nvPr>
            <p:ph type="body" idx="3"/>
          </p:nvPr>
        </p:nvSpPr>
        <p:spPr>
          <a:xfrm>
            <a:off x="175" y="1284250"/>
            <a:ext cx="9144000" cy="3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0" rIns="457200" bIns="9144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8171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. Subsection Slide">
  <p:cSld name="10. Subsection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8"/>
          <p:cNvSpPr txBox="1">
            <a:spLocks noGrp="1"/>
          </p:cNvSpPr>
          <p:nvPr>
            <p:ph type="title"/>
          </p:nvPr>
        </p:nvSpPr>
        <p:spPr>
          <a:xfrm>
            <a:off x="274325" y="2088475"/>
            <a:ext cx="85953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58"/>
          <p:cNvSpPr txBox="1">
            <a:spLocks noGrp="1"/>
          </p:cNvSpPr>
          <p:nvPr>
            <p:ph type="subTitle" idx="1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982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105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4. Take a Break">
  <p:cSld name="44. Take a Brea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159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7. Definition Slide">
  <p:cSld name="47. Definition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9"/>
          <p:cNvSpPr txBox="1">
            <a:spLocks noGrp="1"/>
          </p:cNvSpPr>
          <p:nvPr>
            <p:ph type="subTitle" idx="1"/>
          </p:nvPr>
        </p:nvSpPr>
        <p:spPr>
          <a:xfrm>
            <a:off x="0" y="1039700"/>
            <a:ext cx="9187800" cy="31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800" tIns="182875" rIns="1828800" bIns="1828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3" name="Google Shape;33;p59"/>
          <p:cNvSpPr txBox="1">
            <a:spLocks noGrp="1"/>
          </p:cNvSpPr>
          <p:nvPr>
            <p:ph type="subTitle" idx="2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6000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0018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5. Questions?">
  <p:cSld name="45. Questions?"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06"/>
          <p:cNvSpPr txBox="1">
            <a:spLocks noGrp="1"/>
          </p:cNvSpPr>
          <p:nvPr>
            <p:ph type="subTitle" idx="1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701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2"/>
            </a:gs>
            <a:gs pos="37000">
              <a:schemeClr val="accent1"/>
            </a:gs>
            <a:gs pos="100000">
              <a:schemeClr val="dk1"/>
            </a:gs>
          </a:gsLst>
          <a:lin ang="3600008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21" name="Google Shape;21;p3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" name="Google Shape;17;p3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18" name="Google Shape;18;p3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69403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1552750" y="906351"/>
            <a:ext cx="60384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44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⦿"/>
              <a:defRPr sz="3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⌾"/>
              <a:defRPr sz="3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•"/>
              <a:defRPr sz="3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●"/>
              <a:defRPr sz="3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○"/>
              <a:defRPr sz="3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■"/>
              <a:defRPr sz="3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●"/>
              <a:defRPr sz="3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○"/>
              <a:defRPr sz="3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4445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400"/>
              <a:buFont typeface="Titillium Web"/>
              <a:buChar char="■"/>
              <a:defRPr sz="3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Google Shape;29;p4"/>
          <p:cNvSpPr/>
          <p:nvPr/>
        </p:nvSpPr>
        <p:spPr>
          <a:xfrm>
            <a:off x="761999" y="762000"/>
            <a:ext cx="599400" cy="472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4"/>
                    </a:gs>
                    <a:gs pos="27000">
                      <a:schemeClr val="accent3"/>
                    </a:gs>
                    <a:gs pos="84000">
                      <a:schemeClr val="accent2"/>
                    </a:gs>
                    <a:gs pos="100000">
                      <a:schemeClr val="accent2"/>
                    </a:gs>
                  </a:gsLst>
                  <a:lin ang="3599321" scaled="0"/>
                </a:gradFill>
                <a:latin typeface="Arial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029635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32" name="Google Shape;32;p5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5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35" name="Google Shape;35;p5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⦿"/>
              <a:defRPr/>
            </a:lvl1pPr>
            <a:lvl2pPr marL="914400" lvl="1" indent="-381000" rtl="0">
              <a:spcBef>
                <a:spcPts val="1000"/>
              </a:spcBef>
              <a:spcAft>
                <a:spcPts val="0"/>
              </a:spcAft>
              <a:buSzPts val="2400"/>
              <a:buChar char="⌾"/>
              <a:defRPr/>
            </a:lvl2pPr>
            <a:lvl3pPr marL="1371600" lvl="2" indent="-381000" rtl="0"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10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1000"/>
              </a:spcBef>
              <a:spcAft>
                <a:spcPts val="100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722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42" name="Google Shape;42;p6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4;p6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45" name="Google Shape;45;p6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855275" y="1627900"/>
            <a:ext cx="34731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4815599" y="1627900"/>
            <a:ext cx="34731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409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7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53" name="Google Shape;53;p7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7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56" name="Google Shape;56;p7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23157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3414199" y="1627900"/>
            <a:ext cx="23157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3"/>
          </p:nvPr>
        </p:nvSpPr>
        <p:spPr>
          <a:xfrm>
            <a:off x="5973097" y="1627900"/>
            <a:ext cx="23157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316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6976161" y="3891831"/>
            <a:ext cx="2167839" cy="1251620"/>
            <a:chOff x="6975702" y="3891625"/>
            <a:chExt cx="2167839" cy="1251620"/>
          </a:xfrm>
        </p:grpSpPr>
        <p:sp>
          <p:nvSpPr>
            <p:cNvPr id="68" name="Google Shape;68;p8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" name="Google Shape;64;p8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65" name="Google Shape;65;p8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46266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9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74" name="Google Shape;74;p9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9"/>
          <p:cNvSpPr txBox="1">
            <a:spLocks noGrp="1"/>
          </p:cNvSpPr>
          <p:nvPr>
            <p:ph type="body" idx="1"/>
          </p:nvPr>
        </p:nvSpPr>
        <p:spPr>
          <a:xfrm>
            <a:off x="855300" y="4406300"/>
            <a:ext cx="7433400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1000"/>
              </a:spcAft>
              <a:buSzPts val="1800"/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45602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0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80" name="Google Shape;80;p10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3" name="Google Shape;83;p10"/>
          <p:cNvGrpSpPr/>
          <p:nvPr/>
        </p:nvGrpSpPr>
        <p:grpSpPr>
          <a:xfrm rot="10800000">
            <a:off x="2" y="0"/>
            <a:ext cx="2167839" cy="1251620"/>
            <a:chOff x="6975702" y="3891625"/>
            <a:chExt cx="2167839" cy="1251620"/>
          </a:xfrm>
        </p:grpSpPr>
        <p:sp>
          <p:nvSpPr>
            <p:cNvPr id="84" name="Google Shape;84;p10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59932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29473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"/>
              <a:buChar char="⦿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"/>
              <a:buChar char="⌾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"/>
              <a:buChar char="•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"/>
              <a:buChar char="●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○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■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●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○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"/>
              <a:buChar char="■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B63B43EA-2874-278C-4ADA-7B2F5F01E42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71866" y="4603304"/>
            <a:ext cx="890588" cy="34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541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mp"/><Relationship Id="rId3" Type="http://schemas.openxmlformats.org/officeDocument/2006/relationships/image" Target="../media/image6.png"/><Relationship Id="rId7" Type="http://schemas.openxmlformats.org/officeDocument/2006/relationships/image" Target="../media/image10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tmp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sql-server/sql-server-download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www.mysql.com/downloads/" TargetMode="External"/><Relationship Id="rId4" Type="http://schemas.openxmlformats.org/officeDocument/2006/relationships/hyperlink" Target="https://www.postgresql.org/downloa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1"/>
          <p:cNvSpPr txBox="1">
            <a:spLocks noGrp="1"/>
          </p:cNvSpPr>
          <p:nvPr>
            <p:ph type="title"/>
          </p:nvPr>
        </p:nvSpPr>
        <p:spPr>
          <a:xfrm>
            <a:off x="497426" y="1821819"/>
            <a:ext cx="9168600" cy="1675237"/>
          </a:xfrm>
        </p:spPr>
        <p:txBody>
          <a:bodyPr/>
          <a:lstStyle/>
          <a:p>
            <a:pPr lvl="0"/>
            <a:r>
              <a:rPr lang="en-US" dirty="0"/>
              <a:t>                          </a:t>
            </a:r>
            <a:br>
              <a:rPr lang="en-US" dirty="0"/>
            </a:br>
            <a:r>
              <a:rPr lang="en-US" dirty="0"/>
              <a:t>                           </a:t>
            </a:r>
            <a:r>
              <a:rPr lang="en-US" sz="3600" dirty="0"/>
              <a:t>Introduction to SQL</a:t>
            </a:r>
          </a:p>
        </p:txBody>
      </p:sp>
      <p:sp>
        <p:nvSpPr>
          <p:cNvPr id="973" name="Google Shape;973;p1"/>
          <p:cNvSpPr txBox="1">
            <a:spLocks noGrp="1"/>
          </p:cNvSpPr>
          <p:nvPr>
            <p:ph type="title" idx="4294967295"/>
          </p:nvPr>
        </p:nvSpPr>
        <p:spPr>
          <a:xfrm>
            <a:off x="4770438" y="3789363"/>
            <a:ext cx="4373562" cy="433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1800" b="1" dirty="0">
                <a:solidFill>
                  <a:schemeClr val="tx1"/>
                </a:solidFill>
              </a:rPr>
              <a:t>Data Analytics Bootcamp </a:t>
            </a:r>
          </a:p>
        </p:txBody>
      </p:sp>
      <p:sp>
        <p:nvSpPr>
          <p:cNvPr id="13" name="Google Shape;973;p1">
            <a:extLst>
              <a:ext uri="{FF2B5EF4-FFF2-40B4-BE49-F238E27FC236}">
                <a16:creationId xmlns:a16="http://schemas.microsoft.com/office/drawing/2014/main" id="{DA535CD7-D35F-442D-7271-E776F18CAC6E}"/>
              </a:ext>
            </a:extLst>
          </p:cNvPr>
          <p:cNvSpPr txBox="1">
            <a:spLocks/>
          </p:cNvSpPr>
          <p:nvPr/>
        </p:nvSpPr>
        <p:spPr>
          <a:xfrm>
            <a:off x="4922838" y="4310063"/>
            <a:ext cx="4373562" cy="4333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/>
              <a:t>Lesson 3.1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D1B3-6B62-42D8-721E-C910C31F0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0" y="1803400"/>
            <a:ext cx="5825202" cy="12347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/>
            <a:r>
              <a:rPr lang="en-US" sz="5000" dirty="0"/>
              <a:t>INSTRACTOR DEMO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>
            <a:extLst>
              <a:ext uri="{FF2B5EF4-FFF2-40B4-BE49-F238E27FC236}">
                <a16:creationId xmlns:a16="http://schemas.microsoft.com/office/drawing/2014/main" id="{D9A997F9-1256-CAAB-A56A-1463E0970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25" b="7305"/>
          <a:stretch/>
        </p:blipFill>
        <p:spPr>
          <a:xfrm>
            <a:off x="1512459" y="848995"/>
            <a:ext cx="6120489" cy="344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57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3"/>
          <p:cNvSpPr txBox="1">
            <a:spLocks noGrp="1"/>
          </p:cNvSpPr>
          <p:nvPr>
            <p:ph type="title"/>
          </p:nvPr>
        </p:nvSpPr>
        <p:spPr>
          <a:xfrm>
            <a:off x="1130299" y="749595"/>
            <a:ext cx="4273550" cy="335988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  <a:buSzPts val="3600"/>
            </a:pPr>
            <a:r>
              <a:rPr lang="en-US" sz="50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Normalization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828800" tIns="182875" rIns="1828800" bIns="1828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 b="1" dirty="0">
                <a:highlight>
                  <a:srgbClr val="FFFF00"/>
                </a:highlight>
              </a:rPr>
              <a:t>Data normalization</a:t>
            </a:r>
            <a:r>
              <a:rPr lang="en" sz="2800" dirty="0"/>
              <a:t> is the process of ensuring database is properly desgined according to realtional database priniciples.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 dirty="0"/>
              <a:t>It eliminates data redundancy and inconsistencies.</a:t>
            </a:r>
            <a:endParaRPr sz="2800" dirty="0"/>
          </a:p>
        </p:txBody>
      </p:sp>
      <p:sp>
        <p:nvSpPr>
          <p:cNvPr id="945" name="Google Shape;945;p4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5"/>
          <p:cNvSpPr txBox="1"/>
          <p:nvPr/>
        </p:nvSpPr>
        <p:spPr>
          <a:xfrm>
            <a:off x="-12300" y="-1"/>
            <a:ext cx="9168600" cy="55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Data Normalization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edium"/>
              <a:ea typeface="Roboto Medium"/>
              <a:cs typeface="Roboto Medium"/>
              <a:sym typeface="Roboto Medium"/>
            </a:endParaRPr>
          </a:p>
          <a:p>
            <a:pPr defTabSz="342900" fontAlgn="auto">
              <a:buClr>
                <a:srgbClr val="000000"/>
              </a:buClr>
              <a:buSzPts val="1800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 Medium"/>
              </a:rPr>
              <a:t>Several level of normalization exists. Each of these levels of normalization is know as a normal form.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 Medium"/>
            </a:endParaRPr>
          </a:p>
        </p:txBody>
      </p:sp>
      <p:sp>
        <p:nvSpPr>
          <p:cNvPr id="954" name="Google Shape;954;p5"/>
          <p:cNvSpPr/>
          <p:nvPr/>
        </p:nvSpPr>
        <p:spPr>
          <a:xfrm>
            <a:off x="1292039" y="1762066"/>
            <a:ext cx="7517100" cy="621300"/>
          </a:xfrm>
          <a:prstGeom prst="roundRect">
            <a:avLst>
              <a:gd name="adj" fmla="val 16667"/>
            </a:avLst>
          </a:prstGeom>
          <a:solidFill>
            <a:srgbClr val="F2F5F9"/>
          </a:solidFill>
          <a:ln>
            <a:noFill/>
          </a:ln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rgbClr val="043461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First normal form (1NF)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43461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55" name="Google Shape;955;p5"/>
          <p:cNvGrpSpPr/>
          <p:nvPr/>
        </p:nvGrpSpPr>
        <p:grpSpPr>
          <a:xfrm>
            <a:off x="396689" y="1762054"/>
            <a:ext cx="776889" cy="621300"/>
            <a:chOff x="457200" y="1378813"/>
            <a:chExt cx="776889" cy="621300"/>
          </a:xfrm>
        </p:grpSpPr>
        <p:sp>
          <p:nvSpPr>
            <p:cNvPr id="956" name="Google Shape;956;p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00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  <a:tabLst/>
                <a:defRPr/>
              </a:pPr>
              <a:r>
                <a:rPr kumimoji="0" lang="en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043461"/>
                  </a:solidFill>
                  <a:effectLst/>
                  <a:uLnTx/>
                  <a:uFillTx/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043461"/>
                </a:solidFill>
                <a:effectLst/>
                <a:uLnTx/>
                <a:uFillTx/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7" name="Google Shape;957;p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00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43461"/>
                </a:solidFill>
                <a:effectLst/>
                <a:uLnTx/>
                <a:uFillTx/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958" name="Google Shape;958;p5"/>
          <p:cNvGrpSpPr/>
          <p:nvPr/>
        </p:nvGrpSpPr>
        <p:grpSpPr>
          <a:xfrm>
            <a:off x="396689" y="2611966"/>
            <a:ext cx="776889" cy="621300"/>
            <a:chOff x="457200" y="1378813"/>
            <a:chExt cx="776889" cy="621300"/>
          </a:xfrm>
        </p:grpSpPr>
        <p:sp>
          <p:nvSpPr>
            <p:cNvPr id="959" name="Google Shape;959;p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00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  <a:tabLst/>
                <a:defRPr/>
              </a:pPr>
              <a:r>
                <a:rPr kumimoji="0" lang="en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043461"/>
                  </a:solidFill>
                  <a:effectLst/>
                  <a:uLnTx/>
                  <a:uFillTx/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043461"/>
                </a:solidFill>
                <a:effectLst/>
                <a:uLnTx/>
                <a:uFillTx/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0" name="Google Shape;960;p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00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43461"/>
                </a:solidFill>
                <a:effectLst/>
                <a:uLnTx/>
                <a:uFillTx/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961" name="Google Shape;961;p5"/>
          <p:cNvGrpSpPr/>
          <p:nvPr/>
        </p:nvGrpSpPr>
        <p:grpSpPr>
          <a:xfrm>
            <a:off x="396689" y="3457091"/>
            <a:ext cx="776889" cy="621300"/>
            <a:chOff x="457200" y="1378813"/>
            <a:chExt cx="776889" cy="621300"/>
          </a:xfrm>
        </p:grpSpPr>
        <p:sp>
          <p:nvSpPr>
            <p:cNvPr id="962" name="Google Shape;962;p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00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  <a:tabLst/>
                <a:defRPr/>
              </a:pPr>
              <a:r>
                <a:rPr kumimoji="0" lang="en" sz="3000" b="0" i="0" u="none" strike="noStrike" kern="0" cap="none" spc="0" normalizeH="0" baseline="0" noProof="0">
                  <a:ln>
                    <a:noFill/>
                  </a:ln>
                  <a:solidFill>
                    <a:srgbClr val="043461"/>
                  </a:solidFill>
                  <a:effectLst/>
                  <a:uLnTx/>
                  <a:uFillTx/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043461"/>
                </a:solidFill>
                <a:effectLst/>
                <a:uLnTx/>
                <a:uFillTx/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3" name="Google Shape;963;p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00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43461"/>
                </a:solidFill>
                <a:effectLst/>
                <a:uLnTx/>
                <a:uFillTx/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964" name="Google Shape;964;p5"/>
          <p:cNvSpPr/>
          <p:nvPr/>
        </p:nvSpPr>
        <p:spPr>
          <a:xfrm>
            <a:off x="1292039" y="2614377"/>
            <a:ext cx="7517100" cy="621300"/>
          </a:xfrm>
          <a:prstGeom prst="roundRect">
            <a:avLst>
              <a:gd name="adj" fmla="val 16667"/>
            </a:avLst>
          </a:prstGeom>
          <a:solidFill>
            <a:srgbClr val="F2F5F9"/>
          </a:solidFill>
          <a:ln>
            <a:noFill/>
          </a:ln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rgbClr val="043461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Second normal form (2NF)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43461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5" name="Google Shape;965;p5"/>
          <p:cNvSpPr/>
          <p:nvPr/>
        </p:nvSpPr>
        <p:spPr>
          <a:xfrm>
            <a:off x="1292039" y="3457091"/>
            <a:ext cx="7517100" cy="621300"/>
          </a:xfrm>
          <a:prstGeom prst="roundRect">
            <a:avLst>
              <a:gd name="adj" fmla="val 16667"/>
            </a:avLst>
          </a:prstGeom>
          <a:solidFill>
            <a:srgbClr val="F2F5F9"/>
          </a:solidFill>
          <a:ln>
            <a:noFill/>
          </a:ln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rgbClr val="043461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Third normal form (3NF)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43461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5F9"/>
        </a:solidFill>
        <a:effectLst/>
      </p:bgPr>
    </p:bg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First normal form (1NF)</a:t>
            </a:r>
            <a:endParaRPr/>
          </a:p>
        </p:txBody>
      </p:sp>
      <p:graphicFrame>
        <p:nvGraphicFramePr>
          <p:cNvPr id="973" name="Google Shape;973;p6"/>
          <p:cNvGraphicFramePr/>
          <p:nvPr>
            <p:extLst>
              <p:ext uri="{D42A27DB-BD31-4B8C-83A1-F6EECF244321}">
                <p14:modId xmlns:p14="http://schemas.microsoft.com/office/powerpoint/2010/main" val="3547107244"/>
              </p:ext>
            </p:extLst>
          </p:nvPr>
        </p:nvGraphicFramePr>
        <p:xfrm>
          <a:off x="363071" y="809108"/>
          <a:ext cx="7335371" cy="163042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3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9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2266">
                  <a:extLst>
                    <a:ext uri="{9D8B030D-6E8A-4147-A177-3AD203B41FA5}">
                      <a16:colId xmlns:a16="http://schemas.microsoft.com/office/drawing/2014/main" val="2168835151"/>
                    </a:ext>
                  </a:extLst>
                </a:gridCol>
              </a:tblGrid>
              <a:tr h="2521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DEPARTMENT_NAME</a:t>
                      </a:r>
                      <a:endParaRPr sz="1000" b="1" u="none" strike="noStrike" cap="none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4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EMPLOYE NAME</a:t>
                      </a:r>
                      <a:endParaRPr sz="1000" b="1" u="none" strike="noStrike" cap="none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4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JOB TITLE</a:t>
                      </a:r>
                      <a:endParaRPr sz="1000" b="1" u="none" strike="noStrike" cap="none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4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Address</a:t>
                      </a:r>
                      <a:endParaRPr sz="1000" b="1" u="none" strike="noStrike" cap="none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4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89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Engineering</a:t>
                      </a:r>
                      <a:endParaRPr sz="10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kern="1200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</a:rPr>
                        <a:t>Terri Duffy</a:t>
                      </a:r>
                      <a:endParaRPr sz="1000" u="none" strike="noStrike" kern="1200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VP of Engineering</a:t>
                      </a: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7559 Worth Ct.</a:t>
                      </a: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74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Engineering</a:t>
                      </a:r>
                      <a:r>
                        <a:rPr lang="en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Tool Design</a:t>
                      </a:r>
                      <a:endParaRPr sz="10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Rob Walters</a:t>
                      </a:r>
                      <a:endParaRPr sz="10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Senior Tool Designer</a:t>
                      </a:r>
                      <a:endParaRPr sz="10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5678 Lakeview Blvd.</a:t>
                      </a:r>
                      <a:endParaRPr sz="10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08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Sales</a:t>
                      </a:r>
                      <a:endParaRPr sz="10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kern="1200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</a:rPr>
                        <a:t>Linda Mitchell</a:t>
                      </a:r>
                      <a:endParaRPr sz="1000" u="none" strike="noStrike" kern="1200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Sales Representative</a:t>
                      </a:r>
                      <a:endParaRPr sz="10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2487 Riverside Drive</a:t>
                      </a:r>
                      <a:endParaRPr sz="10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74" name="Google Shape;974;p6"/>
          <p:cNvSpPr txBox="1"/>
          <p:nvPr/>
        </p:nvSpPr>
        <p:spPr>
          <a:xfrm>
            <a:off x="2743827" y="431854"/>
            <a:ext cx="2090400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0" bIns="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r>
              <a:rPr kumimoji="0" lang="en" sz="1500" b="1" i="0" u="none" strike="noStrike" kern="0" cap="none" spc="0" normalizeH="0" baseline="0" noProof="0" dirty="0">
                <a:ln>
                  <a:noFill/>
                </a:ln>
                <a:solidFill>
                  <a:srgbClr val="043461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Raw Data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043461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75" name="Google Shape;975;p6"/>
          <p:cNvGraphicFramePr/>
          <p:nvPr>
            <p:extLst>
              <p:ext uri="{D42A27DB-BD31-4B8C-83A1-F6EECF244321}">
                <p14:modId xmlns:p14="http://schemas.microsoft.com/office/powerpoint/2010/main" val="2436553055"/>
              </p:ext>
            </p:extLst>
          </p:nvPr>
        </p:nvGraphicFramePr>
        <p:xfrm>
          <a:off x="363071" y="2799301"/>
          <a:ext cx="7671547" cy="23245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9930">
                  <a:extLst>
                    <a:ext uri="{9D8B030D-6E8A-4147-A177-3AD203B41FA5}">
                      <a16:colId xmlns:a16="http://schemas.microsoft.com/office/drawing/2014/main" val="856274416"/>
                    </a:ext>
                  </a:extLst>
                </a:gridCol>
                <a:gridCol w="2476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1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6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6284">
                  <a:extLst>
                    <a:ext uri="{9D8B030D-6E8A-4147-A177-3AD203B41FA5}">
                      <a16:colId xmlns:a16="http://schemas.microsoft.com/office/drawing/2014/main" val="1704795165"/>
                    </a:ext>
                  </a:extLst>
                </a:gridCol>
              </a:tblGrid>
              <a:tr h="2131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DEPTID</a:t>
                      </a: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4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DEPARTMENT_NAME</a:t>
                      </a:r>
                    </a:p>
                  </a:txBody>
                  <a:tcPr marL="18287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4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EMPLOYE NAME</a:t>
                      </a:r>
                    </a:p>
                  </a:txBody>
                  <a:tcPr marL="18287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4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JOB TITLE</a:t>
                      </a: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4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Address</a:t>
                      </a:r>
                      <a:endParaRPr sz="1000" b="1" u="none" strike="noStrike" cap="none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4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1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Engineering</a:t>
                      </a:r>
                    </a:p>
                  </a:txBody>
                  <a:tcPr marL="182875" marR="91425" marT="45700" marB="45700" anchor="ctr">
                    <a:lnL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kern="1200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</a:rPr>
                        <a:t>Terri Duffy</a:t>
                      </a:r>
                      <a:endParaRPr lang="en-US" sz="1000" u="none" strike="noStrike" kern="1200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VP of Engineering</a:t>
                      </a: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7559 Worth Ct.</a:t>
                      </a: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50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Engineering</a:t>
                      </a:r>
                    </a:p>
                  </a:txBody>
                  <a:tcPr marL="182875" marR="91425" marT="45700" marB="45700" anchor="ctr">
                    <a:lnL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Rob Walters</a:t>
                      </a:r>
                    </a:p>
                  </a:txBody>
                  <a:tcPr marL="182875" marR="91425" marT="45700" marB="45700" anchor="ctr">
                    <a:lnL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Senior Tool Designer</a:t>
                      </a: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5678 Lakeview Blvd.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50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</a:rPr>
                        <a:t>2</a:t>
                      </a:r>
                      <a:endParaRPr sz="1000" u="none" strike="noStrike" cap="none" dirty="0">
                        <a:solidFill>
                          <a:srgbClr val="043461"/>
                        </a:solidFill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Tool Design</a:t>
                      </a:r>
                      <a:endParaRPr sz="1000" u="none" strike="noStrike" cap="none" dirty="0">
                        <a:solidFill>
                          <a:srgbClr val="043461"/>
                        </a:solidFill>
                      </a:endParaRPr>
                    </a:p>
                  </a:txBody>
                  <a:tcPr marL="182875" marR="91425" marT="45700" marB="45700" anchor="ctr">
                    <a:lnL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Rob Walters</a:t>
                      </a:r>
                    </a:p>
                  </a:txBody>
                  <a:tcPr marL="182875" marR="91425" marT="45700" marB="45700" anchor="ctr">
                    <a:lnL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Senior Tool Designer</a:t>
                      </a: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5678 Lakeview Blvd.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50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</a:rPr>
                        <a:t>3</a:t>
                      </a:r>
                      <a:endParaRPr sz="1000" u="none" strike="noStrike" cap="none" dirty="0">
                        <a:solidFill>
                          <a:srgbClr val="043461"/>
                        </a:solidFill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Sales</a:t>
                      </a:r>
                      <a:endParaRPr sz="1000" u="none" strike="noStrike" cap="none" dirty="0">
                        <a:solidFill>
                          <a:srgbClr val="043461"/>
                        </a:solidFill>
                      </a:endParaRPr>
                    </a:p>
                  </a:txBody>
                  <a:tcPr marL="182875" marR="91425" marT="45700" marB="45700" anchor="ctr">
                    <a:lnL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kern="1200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</a:rPr>
                        <a:t>Linda Mitchell</a:t>
                      </a:r>
                      <a:endParaRPr lang="en-US" sz="1000" u="none" strike="noStrike" kern="1200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Sales Representative</a:t>
                      </a:r>
                    </a:p>
                  </a:txBody>
                  <a:tcPr marL="182875" marR="91425" marT="45700" marB="45700" anchor="ctr">
                    <a:lnL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2487 Riverside Drive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0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77" name="Google Shape;977;p6"/>
          <p:cNvSpPr txBox="1"/>
          <p:nvPr/>
        </p:nvSpPr>
        <p:spPr>
          <a:xfrm>
            <a:off x="1694956" y="2432992"/>
            <a:ext cx="4302432" cy="391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0" bIns="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r>
              <a:rPr kumimoji="0" lang="en" sz="1500" b="1" i="0" u="none" strike="noStrike" kern="0" cap="none" spc="0" normalizeH="0" baseline="0" noProof="0" dirty="0">
                <a:ln>
                  <a:noFill/>
                </a:ln>
                <a:solidFill>
                  <a:srgbClr val="043461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First Normal Form 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43461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(Each row is unique)</a:t>
            </a:r>
            <a:r>
              <a:rPr kumimoji="0" lang="en" sz="1500" b="1" i="0" u="none" strike="noStrike" kern="0" cap="none" spc="0" normalizeH="0" baseline="0" noProof="0" dirty="0">
                <a:ln>
                  <a:noFill/>
                </a:ln>
                <a:solidFill>
                  <a:srgbClr val="043461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 </a:t>
            </a:r>
            <a:br>
              <a:rPr kumimoji="0" lang="en" sz="1500" b="1" i="0" u="none" strike="noStrike" kern="0" cap="none" spc="0" normalizeH="0" baseline="0" noProof="0" dirty="0">
                <a:ln>
                  <a:noFill/>
                </a:ln>
                <a:solidFill>
                  <a:srgbClr val="043461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</a:b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043461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5F9"/>
        </a:solidFill>
        <a:effectLst/>
      </p:bgPr>
    </p:bg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Second Normal Form (2NF)</a:t>
            </a:r>
            <a:endParaRPr/>
          </a:p>
        </p:txBody>
      </p:sp>
      <p:sp>
        <p:nvSpPr>
          <p:cNvPr id="983" name="Google Shape;983;p7"/>
          <p:cNvSpPr txBox="1">
            <a:spLocks noGrp="1"/>
          </p:cNvSpPr>
          <p:nvPr>
            <p:ph type="subTitle" idx="1"/>
          </p:nvPr>
        </p:nvSpPr>
        <p:spPr>
          <a:xfrm>
            <a:off x="175" y="599775"/>
            <a:ext cx="9144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Adds a Primary Key, and all columns are directly dependent on that key. To transform the data below, we’ll need separate tables for Department, Employee, Location and Employee_Department.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984" name="Google Shape;984;p7"/>
          <p:cNvSpPr txBox="1"/>
          <p:nvPr/>
        </p:nvSpPr>
        <p:spPr>
          <a:xfrm>
            <a:off x="6840820" y="4251023"/>
            <a:ext cx="2229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2NF Normalization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aphicFrame>
        <p:nvGraphicFramePr>
          <p:cNvPr id="3" name="Google Shape;975;p6">
            <a:extLst>
              <a:ext uri="{FF2B5EF4-FFF2-40B4-BE49-F238E27FC236}">
                <a16:creationId xmlns:a16="http://schemas.microsoft.com/office/drawing/2014/main" id="{524982DA-FD88-B992-95CD-71E2BDBA97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8193345"/>
              </p:ext>
            </p:extLst>
          </p:nvPr>
        </p:nvGraphicFramePr>
        <p:xfrm>
          <a:off x="403412" y="1616754"/>
          <a:ext cx="7671547" cy="23245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9930">
                  <a:extLst>
                    <a:ext uri="{9D8B030D-6E8A-4147-A177-3AD203B41FA5}">
                      <a16:colId xmlns:a16="http://schemas.microsoft.com/office/drawing/2014/main" val="856274416"/>
                    </a:ext>
                  </a:extLst>
                </a:gridCol>
                <a:gridCol w="2476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1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6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6284">
                  <a:extLst>
                    <a:ext uri="{9D8B030D-6E8A-4147-A177-3AD203B41FA5}">
                      <a16:colId xmlns:a16="http://schemas.microsoft.com/office/drawing/2014/main" val="1704795165"/>
                    </a:ext>
                  </a:extLst>
                </a:gridCol>
              </a:tblGrid>
              <a:tr h="2131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DEPTID</a:t>
                      </a: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4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DEPARTMENT_NAME</a:t>
                      </a:r>
                    </a:p>
                  </a:txBody>
                  <a:tcPr marL="18287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4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EMPLOYE NAME</a:t>
                      </a:r>
                    </a:p>
                  </a:txBody>
                  <a:tcPr marL="18287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4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JOB TITLE</a:t>
                      </a: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4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Address</a:t>
                      </a:r>
                      <a:endParaRPr sz="1000" b="1" u="none" strike="noStrike" cap="none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4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1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Engineering</a:t>
                      </a:r>
                    </a:p>
                  </a:txBody>
                  <a:tcPr marL="182875" marR="91425" marT="45700" marB="45700" anchor="ctr">
                    <a:lnL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kern="1200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</a:rPr>
                        <a:t>Terri Duffy</a:t>
                      </a:r>
                      <a:endParaRPr lang="en-US" sz="1000" u="none" strike="noStrike" kern="1200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VP of Engineering</a:t>
                      </a: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7559 Worth Ct.</a:t>
                      </a: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50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Engineering</a:t>
                      </a:r>
                    </a:p>
                  </a:txBody>
                  <a:tcPr marL="182875" marR="91425" marT="45700" marB="45700" anchor="ctr">
                    <a:lnL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Rob Walters</a:t>
                      </a:r>
                    </a:p>
                  </a:txBody>
                  <a:tcPr marL="182875" marR="91425" marT="45700" marB="45700" anchor="ctr">
                    <a:lnL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Senior Tool Designer</a:t>
                      </a: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5678 Lakeview Blvd.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50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</a:rPr>
                        <a:t>2</a:t>
                      </a:r>
                      <a:endParaRPr sz="1000" u="none" strike="noStrike" cap="none" dirty="0">
                        <a:solidFill>
                          <a:srgbClr val="043461"/>
                        </a:solidFill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Tool Design</a:t>
                      </a:r>
                      <a:endParaRPr sz="1000" u="none" strike="noStrike" cap="none" dirty="0">
                        <a:solidFill>
                          <a:srgbClr val="043461"/>
                        </a:solidFill>
                      </a:endParaRPr>
                    </a:p>
                  </a:txBody>
                  <a:tcPr marL="182875" marR="91425" marT="45700" marB="45700" anchor="ctr">
                    <a:lnL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Rob Walters</a:t>
                      </a:r>
                    </a:p>
                  </a:txBody>
                  <a:tcPr marL="182875" marR="91425" marT="45700" marB="45700" anchor="ctr">
                    <a:lnL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Senior Tool Designer</a:t>
                      </a: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5678 Lakeview Blvd.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50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</a:rPr>
                        <a:t>3</a:t>
                      </a:r>
                      <a:endParaRPr sz="1000" u="none" strike="noStrike" cap="none" dirty="0">
                        <a:solidFill>
                          <a:srgbClr val="043461"/>
                        </a:solidFill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Sales</a:t>
                      </a:r>
                      <a:endParaRPr sz="1000" u="none" strike="noStrike" cap="none" dirty="0">
                        <a:solidFill>
                          <a:srgbClr val="043461"/>
                        </a:solidFill>
                      </a:endParaRPr>
                    </a:p>
                  </a:txBody>
                  <a:tcPr marL="182875" marR="91425" marT="45700" marB="45700" anchor="ctr">
                    <a:lnL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kern="1200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</a:rPr>
                        <a:t>Linda Mitchell</a:t>
                      </a:r>
                      <a:endParaRPr lang="en-US" sz="1000" u="none" strike="noStrike" kern="1200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Sales Representative</a:t>
                      </a:r>
                    </a:p>
                  </a:txBody>
                  <a:tcPr marL="182875" marR="91425" marT="45700" marB="45700" anchor="ctr">
                    <a:lnL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2487 Riverside Drive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0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85" name="Google Shape;985;p7"/>
          <p:cNvSpPr/>
          <p:nvPr/>
        </p:nvSpPr>
        <p:spPr>
          <a:xfrm rot="5400000">
            <a:off x="7355770" y="3107544"/>
            <a:ext cx="1199400" cy="1112700"/>
          </a:xfrm>
          <a:prstGeom prst="bentArrow">
            <a:avLst>
              <a:gd name="adj1" fmla="val 25000"/>
              <a:gd name="adj2" fmla="val 22976"/>
              <a:gd name="adj3" fmla="val 25000"/>
              <a:gd name="adj4" fmla="val 43750"/>
            </a:avLst>
          </a:prstGeom>
          <a:solidFill>
            <a:srgbClr val="AFCA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5F9"/>
        </a:solidFill>
        <a:effectLst/>
      </p:bgPr>
    </p:bg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Second Normal Form (2NF)</a:t>
            </a:r>
            <a:endParaRPr/>
          </a:p>
        </p:txBody>
      </p:sp>
      <p:sp>
        <p:nvSpPr>
          <p:cNvPr id="992" name="Google Shape;992;p8"/>
          <p:cNvSpPr txBox="1">
            <a:spLocks noGrp="1"/>
          </p:cNvSpPr>
          <p:nvPr>
            <p:ph type="subTitle" idx="1"/>
          </p:nvPr>
        </p:nvSpPr>
        <p:spPr>
          <a:xfrm>
            <a:off x="268942" y="852699"/>
            <a:ext cx="8552330" cy="1029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This is the same data in 2NF; note that yellow columns are Primary Keys and blue columns are Foreign Keys which reference the Primary Keys from other tables.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graphicFrame>
        <p:nvGraphicFramePr>
          <p:cNvPr id="993" name="Google Shape;993;p8"/>
          <p:cNvGraphicFramePr/>
          <p:nvPr>
            <p:extLst>
              <p:ext uri="{D42A27DB-BD31-4B8C-83A1-F6EECF244321}">
                <p14:modId xmlns:p14="http://schemas.microsoft.com/office/powerpoint/2010/main" val="1647148241"/>
              </p:ext>
            </p:extLst>
          </p:nvPr>
        </p:nvGraphicFramePr>
        <p:xfrm>
          <a:off x="690631" y="1820952"/>
          <a:ext cx="3657601" cy="13122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90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546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DEPARTMENT</a:t>
                      </a:r>
                      <a:endParaRPr sz="1000" b="1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DEPARTMENTID</a:t>
                      </a: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4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DEPARTMENT_NAME</a:t>
                      </a: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4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CF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Engineering</a:t>
                      </a: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CF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Tool Design</a:t>
                      </a:r>
                      <a:endParaRPr lang="en-US" sz="1000" u="none" strike="noStrike" cap="none" dirty="0">
                        <a:solidFill>
                          <a:srgbClr val="043461"/>
                        </a:solidFill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0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CF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Sales</a:t>
                      </a:r>
                      <a:endParaRPr lang="en-US" sz="1000" u="none" strike="noStrike" cap="none" dirty="0">
                        <a:solidFill>
                          <a:srgbClr val="043461"/>
                        </a:solidFill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95" name="Google Shape;995;p8"/>
          <p:cNvGraphicFramePr/>
          <p:nvPr>
            <p:extLst>
              <p:ext uri="{D42A27DB-BD31-4B8C-83A1-F6EECF244321}">
                <p14:modId xmlns:p14="http://schemas.microsoft.com/office/powerpoint/2010/main" val="2894942179"/>
              </p:ext>
            </p:extLst>
          </p:nvPr>
        </p:nvGraphicFramePr>
        <p:xfrm>
          <a:off x="4531660" y="1502341"/>
          <a:ext cx="4518213" cy="19740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48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8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8687">
                  <a:extLst>
                    <a:ext uri="{9D8B030D-6E8A-4147-A177-3AD203B41FA5}">
                      <a16:colId xmlns:a16="http://schemas.microsoft.com/office/drawing/2014/main" val="1547915916"/>
                    </a:ext>
                  </a:extLst>
                </a:gridCol>
              </a:tblGrid>
              <a:tr h="199424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Employee</a:t>
                      </a:r>
                      <a:endParaRPr sz="1000" b="1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42900" marR="0" lvl="1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4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0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4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</a:t>
                      </a:r>
                      <a:endParaRPr sz="1000" b="1" u="none" strike="noStrike" cap="none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4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</a:t>
                      </a:r>
                      <a:endParaRPr sz="1000" b="1" u="none" strike="noStrike" cap="none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4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Job Title</a:t>
                      </a:r>
                      <a:endParaRPr sz="1000" b="1" u="none" strike="noStrike" cap="none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4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98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101</a:t>
                      </a:r>
                      <a:endParaRPr sz="10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CF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kern="1200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</a:rPr>
                        <a:t>Linda</a:t>
                      </a:r>
                      <a:endParaRPr lang="en-US" sz="1000" u="none" strike="noStrike" kern="1200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kern="1200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</a:rPr>
                        <a:t>Mitchell</a:t>
                      </a:r>
                      <a:endParaRPr sz="10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Sales Representative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70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103</a:t>
                      </a:r>
                      <a:endParaRPr sz="10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CF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Rob</a:t>
                      </a:r>
                    </a:p>
                  </a:txBody>
                  <a:tcPr marL="182875" marR="91425" marT="45700" marB="45700" anchor="ctr">
                    <a:lnL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Walters</a:t>
                      </a:r>
                      <a:endParaRPr sz="10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Senior Tool Designer</a:t>
                      </a:r>
                    </a:p>
                  </a:txBody>
                  <a:tcPr marL="182875" marR="91425" marT="45700" marB="45700" anchor="ctr">
                    <a:lnL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70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104</a:t>
                      </a:r>
                      <a:endParaRPr sz="10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CF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kern="1200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</a:rPr>
                        <a:t>Terri</a:t>
                      </a:r>
                      <a:endParaRPr lang="en-US" sz="1000" u="none" strike="noStrike" kern="1200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kern="1200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</a:rPr>
                        <a:t>Duffy</a:t>
                      </a:r>
                      <a:endParaRPr sz="10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VP of Engineering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Google Shape;993;p8">
            <a:extLst>
              <a:ext uri="{FF2B5EF4-FFF2-40B4-BE49-F238E27FC236}">
                <a16:creationId xmlns:a16="http://schemas.microsoft.com/office/drawing/2014/main" id="{1ECD361B-7FC4-BB86-1695-58C2AC689C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2135607"/>
              </p:ext>
            </p:extLst>
          </p:nvPr>
        </p:nvGraphicFramePr>
        <p:xfrm>
          <a:off x="688740" y="3260913"/>
          <a:ext cx="3659493" cy="179824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75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133">
                  <a:extLst>
                    <a:ext uri="{9D8B030D-6E8A-4147-A177-3AD203B41FA5}">
                      <a16:colId xmlns:a16="http://schemas.microsoft.com/office/drawing/2014/main" val="2527643243"/>
                    </a:ext>
                  </a:extLst>
                </a:gridCol>
              </a:tblGrid>
              <a:tr h="184567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LOACTION</a:t>
                      </a:r>
                      <a:endParaRPr sz="1000" b="1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6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ADDRESSID</a:t>
                      </a: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4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DEPARTMENT_NAME</a:t>
                      </a: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4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EmpID</a:t>
                      </a:r>
                      <a:endParaRPr lang="en-US" sz="1000" b="1" u="none" strike="noStrike" cap="none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4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6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27</a:t>
                      </a:r>
                      <a:endParaRPr sz="10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CF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2487 Riverside Drive</a:t>
                      </a: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101</a:t>
                      </a: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73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293</a:t>
                      </a:r>
                      <a:endParaRPr sz="10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CF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7559 Worth Ct.</a:t>
                      </a:r>
                      <a:endParaRPr lang="en-US" sz="1000" u="none" strike="noStrike" cap="none" dirty="0">
                        <a:solidFill>
                          <a:srgbClr val="043461"/>
                        </a:solidFill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</a:rPr>
                        <a:t>104</a:t>
                      </a: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11387</a:t>
                      </a:r>
                      <a:endParaRPr sz="10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CF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5678 Lakeview Blvd.</a:t>
                      </a:r>
                      <a:endParaRPr lang="en-US" sz="1000" u="none" strike="noStrike" cap="none" dirty="0">
                        <a:solidFill>
                          <a:srgbClr val="043461"/>
                        </a:solidFill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43461"/>
                          </a:solidFill>
                        </a:rPr>
                        <a:t>103</a:t>
                      </a: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Google Shape;993;p8">
            <a:extLst>
              <a:ext uri="{FF2B5EF4-FFF2-40B4-BE49-F238E27FC236}">
                <a16:creationId xmlns:a16="http://schemas.microsoft.com/office/drawing/2014/main" id="{69223A3D-A3DA-8794-FF01-A92063D1AC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3965"/>
              </p:ext>
            </p:extLst>
          </p:nvPr>
        </p:nvGraphicFramePr>
        <p:xfrm>
          <a:off x="4531660" y="3490138"/>
          <a:ext cx="3303144" cy="16013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07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5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67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Employee_Department</a:t>
                      </a:r>
                      <a:endParaRPr sz="1000" b="1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53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DEPARTMENTID</a:t>
                      </a: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4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EmpID</a:t>
                      </a:r>
                      <a:endParaRPr lang="en-US" sz="1000" b="1" u="none" strike="noStrike" cap="none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4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31">
                <a:tc>
                  <a:txBody>
                    <a:bodyPr/>
                    <a:lstStyle/>
                    <a:p>
                      <a:pPr marL="0" marR="0" lvl="0" indent="0" algn="l" defTabSz="3429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kern="1200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00" u="none" strike="noStrike" kern="1200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103</a:t>
                      </a: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531">
                <a:tc>
                  <a:txBody>
                    <a:bodyPr/>
                    <a:lstStyle/>
                    <a:p>
                      <a:pPr marL="0" marR="0" lvl="0" indent="0" algn="l" defTabSz="3429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kern="1200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00" u="none" strike="noStrike" kern="1200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103</a:t>
                      </a: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531">
                <a:tc>
                  <a:txBody>
                    <a:bodyPr/>
                    <a:lstStyle/>
                    <a:p>
                      <a:pPr marL="0" marR="0" lvl="0" indent="0" algn="l" defTabSz="3429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kern="1200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00" u="none" strike="noStrike" kern="1200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104</a:t>
                      </a: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531">
                <a:tc>
                  <a:txBody>
                    <a:bodyPr/>
                    <a:lstStyle/>
                    <a:p>
                      <a:pPr marL="0" marR="0" lvl="0" indent="0" algn="l" defTabSz="3429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kern="1200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000" u="none" strike="noStrike" kern="1200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45700" marB="4570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101</a:t>
                      </a:r>
                    </a:p>
                  </a:txBody>
                  <a:tcPr marL="182875" marR="91425" marT="45700" marB="45700" anchor="ctr">
                    <a:lnL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315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Second Normal Form (2NF)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002" name="Google Shape;1002;p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Table contains a primary key.</a:t>
            </a:r>
            <a:endParaRPr/>
          </a:p>
        </p:txBody>
      </p:sp>
      <p:sp>
        <p:nvSpPr>
          <p:cNvPr id="1000" name="Google Shape;1000;p9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/>
          </a:p>
        </p:txBody>
      </p:sp>
      <p:sp>
        <p:nvSpPr>
          <p:cNvPr id="1003" name="Google Shape;1003;p9"/>
          <p:cNvSpPr/>
          <p:nvPr/>
        </p:nvSpPr>
        <p:spPr>
          <a:xfrm>
            <a:off x="453220" y="1415113"/>
            <a:ext cx="743726" cy="252358"/>
          </a:xfrm>
          <a:custGeom>
            <a:avLst/>
            <a:gdLst/>
            <a:ahLst/>
            <a:cxnLst/>
            <a:rect l="l" t="t" r="r" b="b"/>
            <a:pathLst>
              <a:path w="29405" h="9769" extrusionOk="0">
                <a:moveTo>
                  <a:pt x="0" y="101"/>
                </a:moveTo>
                <a:lnTo>
                  <a:pt x="0" y="9769"/>
                </a:lnTo>
                <a:lnTo>
                  <a:pt x="29405" y="9769"/>
                </a:lnTo>
                <a:lnTo>
                  <a:pt x="19637" y="0"/>
                </a:lnTo>
                <a:close/>
              </a:path>
            </a:pathLst>
          </a:custGeom>
          <a:solidFill>
            <a:srgbClr val="97EBE6"/>
          </a:solidFill>
          <a:ln>
            <a:noFill/>
          </a:ln>
        </p:spPr>
      </p:sp>
      <p:sp>
        <p:nvSpPr>
          <p:cNvPr id="1004" name="Google Shape;1004;p9"/>
          <p:cNvSpPr/>
          <p:nvPr/>
        </p:nvSpPr>
        <p:spPr>
          <a:xfrm rot="10800000" flipH="1">
            <a:off x="453220" y="1693704"/>
            <a:ext cx="743726" cy="252358"/>
          </a:xfrm>
          <a:custGeom>
            <a:avLst/>
            <a:gdLst/>
            <a:ahLst/>
            <a:cxnLst/>
            <a:rect l="l" t="t" r="r" b="b"/>
            <a:pathLst>
              <a:path w="29405" h="9769" extrusionOk="0">
                <a:moveTo>
                  <a:pt x="0" y="101"/>
                </a:moveTo>
                <a:lnTo>
                  <a:pt x="0" y="9769"/>
                </a:lnTo>
                <a:lnTo>
                  <a:pt x="29405" y="9769"/>
                </a:lnTo>
                <a:lnTo>
                  <a:pt x="19637" y="0"/>
                </a:lnTo>
                <a:close/>
              </a:path>
            </a:pathLst>
          </a:custGeom>
          <a:solidFill>
            <a:srgbClr val="00D6CB"/>
          </a:solidFill>
          <a:ln>
            <a:noFill/>
          </a:ln>
        </p:spPr>
      </p:sp>
      <p:sp>
        <p:nvSpPr>
          <p:cNvPr id="1005" name="Google Shape;1005;p9"/>
          <p:cNvSpPr/>
          <p:nvPr/>
        </p:nvSpPr>
        <p:spPr>
          <a:xfrm>
            <a:off x="453233" y="2194200"/>
            <a:ext cx="743726" cy="252358"/>
          </a:xfrm>
          <a:custGeom>
            <a:avLst/>
            <a:gdLst/>
            <a:ahLst/>
            <a:cxnLst/>
            <a:rect l="l" t="t" r="r" b="b"/>
            <a:pathLst>
              <a:path w="29405" h="9769" extrusionOk="0">
                <a:moveTo>
                  <a:pt x="0" y="101"/>
                </a:moveTo>
                <a:lnTo>
                  <a:pt x="0" y="9769"/>
                </a:lnTo>
                <a:lnTo>
                  <a:pt x="29405" y="9769"/>
                </a:lnTo>
                <a:lnTo>
                  <a:pt x="19637" y="0"/>
                </a:lnTo>
                <a:close/>
              </a:path>
            </a:pathLst>
          </a:custGeom>
          <a:solidFill>
            <a:srgbClr val="97EBE6"/>
          </a:solidFill>
          <a:ln>
            <a:noFill/>
          </a:ln>
        </p:spPr>
      </p:sp>
      <p:sp>
        <p:nvSpPr>
          <p:cNvPr id="1006" name="Google Shape;1006;p9"/>
          <p:cNvSpPr/>
          <p:nvPr/>
        </p:nvSpPr>
        <p:spPr>
          <a:xfrm rot="10800000" flipH="1">
            <a:off x="453233" y="2472792"/>
            <a:ext cx="743726" cy="252358"/>
          </a:xfrm>
          <a:custGeom>
            <a:avLst/>
            <a:gdLst/>
            <a:ahLst/>
            <a:cxnLst/>
            <a:rect l="l" t="t" r="r" b="b"/>
            <a:pathLst>
              <a:path w="29405" h="9769" extrusionOk="0">
                <a:moveTo>
                  <a:pt x="0" y="101"/>
                </a:moveTo>
                <a:lnTo>
                  <a:pt x="0" y="9769"/>
                </a:lnTo>
                <a:lnTo>
                  <a:pt x="29405" y="9769"/>
                </a:lnTo>
                <a:lnTo>
                  <a:pt x="19637" y="0"/>
                </a:lnTo>
                <a:close/>
              </a:path>
            </a:pathLst>
          </a:custGeom>
          <a:solidFill>
            <a:srgbClr val="00D6CB"/>
          </a:solidFill>
          <a:ln>
            <a:noFill/>
          </a:ln>
        </p:spPr>
      </p:sp>
      <p:sp>
        <p:nvSpPr>
          <p:cNvPr id="1007" name="Google Shape;1007;p9"/>
          <p:cNvSpPr/>
          <p:nvPr/>
        </p:nvSpPr>
        <p:spPr>
          <a:xfrm>
            <a:off x="1352550" y="1369938"/>
            <a:ext cx="7517100" cy="621300"/>
          </a:xfrm>
          <a:prstGeom prst="roundRect">
            <a:avLst>
              <a:gd name="adj" fmla="val 16667"/>
            </a:avLst>
          </a:prstGeom>
          <a:solidFill>
            <a:srgbClr val="F2F5F9"/>
          </a:solidFill>
          <a:ln>
            <a:noFill/>
          </a:ln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tabLst/>
              <a:defRPr/>
            </a:pPr>
            <a:r>
              <a:rPr kumimoji="0" lang="en" sz="1900" b="0" i="0" u="none" strike="noStrike" kern="0" cap="none" spc="0" normalizeH="0" baseline="0" noProof="0">
                <a:ln>
                  <a:noFill/>
                </a:ln>
                <a:solidFill>
                  <a:srgbClr val="043461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Provides unique identifier for each row.</a:t>
            </a:r>
            <a:endParaRPr kumimoji="0" sz="1900" b="0" i="0" u="none" strike="noStrike" kern="0" cap="none" spc="0" normalizeH="0" baseline="0" noProof="0">
              <a:ln>
                <a:noFill/>
              </a:ln>
              <a:solidFill>
                <a:srgbClr val="043461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8" name="Google Shape;1008;p9"/>
          <p:cNvSpPr/>
          <p:nvPr/>
        </p:nvSpPr>
        <p:spPr>
          <a:xfrm>
            <a:off x="1352550" y="2149036"/>
            <a:ext cx="7517100" cy="621300"/>
          </a:xfrm>
          <a:prstGeom prst="roundRect">
            <a:avLst>
              <a:gd name="adj" fmla="val 16667"/>
            </a:avLst>
          </a:prstGeom>
          <a:solidFill>
            <a:srgbClr val="F2F5F9"/>
          </a:solidFill>
          <a:ln>
            <a:noFill/>
          </a:ln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tabLst/>
              <a:defRPr/>
            </a:pPr>
            <a:r>
              <a:rPr kumimoji="0" lang="en" sz="1900" b="0" i="0" u="none" strike="noStrike" kern="0" cap="none" spc="0" normalizeH="0" baseline="0" noProof="0">
                <a:ln>
                  <a:noFill/>
                </a:ln>
                <a:solidFill>
                  <a:srgbClr val="043461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Ideally in a single column.</a:t>
            </a:r>
            <a:endParaRPr kumimoji="0" sz="1900" b="0" i="0" u="none" strike="noStrike" kern="0" cap="none" spc="0" normalizeH="0" baseline="0" noProof="0">
              <a:ln>
                <a:noFill/>
              </a:ln>
              <a:solidFill>
                <a:srgbClr val="043461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9" name="Google Shape;1009;p9"/>
          <p:cNvSpPr/>
          <p:nvPr/>
        </p:nvSpPr>
        <p:spPr>
          <a:xfrm>
            <a:off x="1352550" y="2921450"/>
            <a:ext cx="7517100" cy="621300"/>
          </a:xfrm>
          <a:prstGeom prst="roundRect">
            <a:avLst>
              <a:gd name="adj" fmla="val 16667"/>
            </a:avLst>
          </a:prstGeom>
          <a:solidFill>
            <a:srgbClr val="F2F5F9"/>
          </a:solidFill>
          <a:ln>
            <a:noFill/>
          </a:ln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tabLst/>
              <a:defRPr/>
            </a:pPr>
            <a:r>
              <a:rPr kumimoji="0" lang="en" sz="1900" b="0" i="0" u="none" strike="noStrike" kern="0" cap="none" spc="0" normalizeH="0" baseline="0" noProof="0">
                <a:ln>
                  <a:noFill/>
                </a:ln>
                <a:solidFill>
                  <a:srgbClr val="043461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All columns are entirely dependent on the table’s primary key.</a:t>
            </a:r>
            <a:endParaRPr kumimoji="0" sz="1900" b="0" i="0" u="none" strike="noStrike" kern="0" cap="none" spc="0" normalizeH="0" baseline="0" noProof="0">
              <a:ln>
                <a:noFill/>
              </a:ln>
              <a:solidFill>
                <a:srgbClr val="043461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0" name="Google Shape;1010;p9"/>
          <p:cNvSpPr/>
          <p:nvPr/>
        </p:nvSpPr>
        <p:spPr>
          <a:xfrm>
            <a:off x="453233" y="2976188"/>
            <a:ext cx="743726" cy="252358"/>
          </a:xfrm>
          <a:custGeom>
            <a:avLst/>
            <a:gdLst/>
            <a:ahLst/>
            <a:cxnLst/>
            <a:rect l="l" t="t" r="r" b="b"/>
            <a:pathLst>
              <a:path w="29405" h="9769" extrusionOk="0">
                <a:moveTo>
                  <a:pt x="0" y="101"/>
                </a:moveTo>
                <a:lnTo>
                  <a:pt x="0" y="9769"/>
                </a:lnTo>
                <a:lnTo>
                  <a:pt x="29405" y="9769"/>
                </a:lnTo>
                <a:lnTo>
                  <a:pt x="19637" y="0"/>
                </a:lnTo>
                <a:close/>
              </a:path>
            </a:pathLst>
          </a:custGeom>
          <a:solidFill>
            <a:srgbClr val="97EBE6"/>
          </a:solidFill>
          <a:ln>
            <a:noFill/>
          </a:ln>
        </p:spPr>
      </p:sp>
      <p:sp>
        <p:nvSpPr>
          <p:cNvPr id="1011" name="Google Shape;1011;p9"/>
          <p:cNvSpPr/>
          <p:nvPr/>
        </p:nvSpPr>
        <p:spPr>
          <a:xfrm rot="10800000" flipH="1">
            <a:off x="453233" y="3254779"/>
            <a:ext cx="743726" cy="252358"/>
          </a:xfrm>
          <a:custGeom>
            <a:avLst/>
            <a:gdLst/>
            <a:ahLst/>
            <a:cxnLst/>
            <a:rect l="l" t="t" r="r" b="b"/>
            <a:pathLst>
              <a:path w="29405" h="9769" extrusionOk="0">
                <a:moveTo>
                  <a:pt x="0" y="101"/>
                </a:moveTo>
                <a:lnTo>
                  <a:pt x="0" y="9769"/>
                </a:lnTo>
                <a:lnTo>
                  <a:pt x="29405" y="9769"/>
                </a:lnTo>
                <a:lnTo>
                  <a:pt x="19637" y="0"/>
                </a:lnTo>
                <a:close/>
              </a:path>
            </a:pathLst>
          </a:custGeom>
          <a:solidFill>
            <a:srgbClr val="00D6CB"/>
          </a:solidFill>
          <a:ln>
            <a:noFill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5F9"/>
        </a:solidFill>
        <a:effectLst/>
      </p:bgPr>
    </p:bg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dk1"/>
                </a:solidFill>
              </a:rPr>
              <a:t>Third Normal Form (3NF) — “Simplify the Relationships”</a:t>
            </a:r>
            <a:endParaRPr/>
          </a:p>
        </p:txBody>
      </p:sp>
      <p:sp>
        <p:nvSpPr>
          <p:cNvPr id="1036" name="Google Shape;1036;p13"/>
          <p:cNvSpPr txBox="1">
            <a:spLocks noGrp="1"/>
          </p:cNvSpPr>
          <p:nvPr>
            <p:ph type="subTitle" idx="1"/>
          </p:nvPr>
        </p:nvSpPr>
        <p:spPr>
          <a:xfrm>
            <a:off x="100853" y="1045769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To transition to 3NF, data must be in 2NF. Additionally, no column can imply another column in the same table.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A relation that is in First and Second Normal Form and in which no non-primary-key attribute is transitively dependent on the primary key.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2"/>
          <p:cNvSpPr txBox="1">
            <a:spLocks noGrp="1"/>
          </p:cNvSpPr>
          <p:nvPr>
            <p:ph type="title"/>
          </p:nvPr>
        </p:nvSpPr>
        <p:spPr>
          <a:xfrm>
            <a:off x="-338925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Learning Outcomes</a:t>
            </a:r>
            <a:endParaRPr dirty="0"/>
          </a:p>
        </p:txBody>
      </p:sp>
      <p:sp>
        <p:nvSpPr>
          <p:cNvPr id="979" name="Google Shape;979;p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By the end of this unit, you will be able to:</a:t>
            </a:r>
            <a:endParaRPr/>
          </a:p>
        </p:txBody>
      </p:sp>
      <p:sp>
        <p:nvSpPr>
          <p:cNvPr id="980" name="Google Shape;980;p2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/>
          </a:p>
        </p:txBody>
      </p:sp>
      <p:sp>
        <p:nvSpPr>
          <p:cNvPr id="981" name="Google Shape;981;p2"/>
          <p:cNvSpPr/>
          <p:nvPr/>
        </p:nvSpPr>
        <p:spPr>
          <a:xfrm flipH="1">
            <a:off x="724275" y="2090175"/>
            <a:ext cx="2428500" cy="19533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2F5F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43461"/>
                </a:solidFill>
                <a:effectLst/>
                <a:latin typeface="Roboto" panose="02000000000000000000" pitchFamily="2" charset="0"/>
              </a:rPr>
              <a:t>Understand the core concepts of SQL 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sz="1700" b="0" i="0" u="none" strike="noStrike" cap="none" dirty="0">
              <a:solidFill>
                <a:srgbClr val="0434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82" name="Google Shape;982;p2"/>
          <p:cNvGrpSpPr/>
          <p:nvPr/>
        </p:nvGrpSpPr>
        <p:grpSpPr>
          <a:xfrm>
            <a:off x="457181" y="1497503"/>
            <a:ext cx="533372" cy="533480"/>
            <a:chOff x="457200" y="1378813"/>
            <a:chExt cx="695400" cy="695450"/>
          </a:xfrm>
        </p:grpSpPr>
        <p:sp>
          <p:nvSpPr>
            <p:cNvPr id="983" name="Google Shape;983;p2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00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" sz="2100" b="0" i="0" u="none" strike="noStrike" cap="none" dirty="0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100" b="0" i="0" u="none" strike="noStrike" cap="none"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4" name="Google Shape;984;p2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00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5" name="Google Shape;985;p2"/>
          <p:cNvGrpSpPr/>
          <p:nvPr/>
        </p:nvGrpSpPr>
        <p:grpSpPr>
          <a:xfrm>
            <a:off x="3228956" y="1497503"/>
            <a:ext cx="533372" cy="533480"/>
            <a:chOff x="457200" y="1378813"/>
            <a:chExt cx="695400" cy="695450"/>
          </a:xfrm>
        </p:grpSpPr>
        <p:sp>
          <p:nvSpPr>
            <p:cNvPr id="986" name="Google Shape;986;p2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" sz="21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7" name="Google Shape;987;p2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8" name="Google Shape;988;p2"/>
          <p:cNvSpPr/>
          <p:nvPr/>
        </p:nvSpPr>
        <p:spPr>
          <a:xfrm flipH="1">
            <a:off x="3496050" y="2090175"/>
            <a:ext cx="2428500" cy="19533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2F5F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43461"/>
                </a:solidFill>
                <a:effectLst/>
                <a:latin typeface="Roboto" panose="02000000000000000000" pitchFamily="2" charset="0"/>
              </a:rPr>
              <a:t>How to download and install different types of SQL tools like (MSSQL, Postgres, MySQL)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sz="1700" b="0" i="0" u="none" strike="noStrike" cap="none" dirty="0">
              <a:solidFill>
                <a:srgbClr val="0434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89" name="Google Shape;989;p2"/>
          <p:cNvGrpSpPr/>
          <p:nvPr/>
        </p:nvGrpSpPr>
        <p:grpSpPr>
          <a:xfrm>
            <a:off x="6134081" y="1498253"/>
            <a:ext cx="533372" cy="533480"/>
            <a:chOff x="457200" y="1378813"/>
            <a:chExt cx="695400" cy="695450"/>
          </a:xfrm>
        </p:grpSpPr>
        <p:sp>
          <p:nvSpPr>
            <p:cNvPr id="990" name="Google Shape;990;p2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0434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" sz="21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1" name="Google Shape;991;p2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0434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2" name="Google Shape;992;p2"/>
          <p:cNvSpPr/>
          <p:nvPr/>
        </p:nvSpPr>
        <p:spPr>
          <a:xfrm flipH="1">
            <a:off x="6401175" y="2090925"/>
            <a:ext cx="2428500" cy="19533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2F5F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43461"/>
                </a:solidFill>
                <a:effectLst/>
                <a:latin typeface="Roboto" panose="02000000000000000000" pitchFamily="2" charset="0"/>
              </a:rPr>
              <a:t>Learn about data normalizations and DBMS relationships in datasets</a:t>
            </a:r>
            <a:r>
              <a:rPr lang="en" sz="1700" b="0" i="0" u="none" strike="noStrike" cap="none" dirty="0">
                <a:solidFill>
                  <a:srgbClr val="04346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700" b="0" i="0" u="none" strike="noStrike" cap="none" dirty="0">
              <a:solidFill>
                <a:srgbClr val="0434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18"/>
          <p:cNvSpPr txBox="1">
            <a:spLocks noGrp="1"/>
          </p:cNvSpPr>
          <p:nvPr>
            <p:ph type="title"/>
          </p:nvPr>
        </p:nvSpPr>
        <p:spPr>
          <a:xfrm>
            <a:off x="1130300" y="1047750"/>
            <a:ext cx="5825202" cy="199037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  <a:buSzPts val="3600"/>
            </a:pPr>
            <a:r>
              <a:rPr lang="en-US" sz="54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Foreign Keys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5F9"/>
        </a:solidFill>
        <a:effectLst/>
      </p:bgPr>
    </p:bg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Foreign Keys</a:t>
            </a:r>
            <a:endParaRPr/>
          </a:p>
        </p:txBody>
      </p:sp>
      <p:sp>
        <p:nvSpPr>
          <p:cNvPr id="1078" name="Google Shape;1078;p19"/>
          <p:cNvSpPr txBox="1"/>
          <p:nvPr/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Foreign Key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79" name="Google Shape;1079;p19"/>
          <p:cNvSpPr txBox="1"/>
          <p:nvPr/>
        </p:nvSpPr>
        <p:spPr>
          <a:xfrm>
            <a:off x="88400" y="764159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Foreign Key is a key used to link two tables together.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Foreign Key is a column or a combination of columns whose values match a Primary Key in a different table. 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0" name="Google Shape;1080;p19"/>
          <p:cNvGraphicFramePr/>
          <p:nvPr/>
        </p:nvGraphicFramePr>
        <p:xfrm>
          <a:off x="4464300" y="2458838"/>
          <a:ext cx="4120475" cy="19778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4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200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4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sz="1200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4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sz="12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4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200" u="none" strike="noStrike" cap="none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child_id</a:t>
                      </a:r>
                      <a:endParaRPr sz="1200" u="none" strike="noStrike" cap="none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6CB">
                        <a:alpha val="545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family_id</a:t>
                      </a:r>
                      <a:endParaRPr sz="1200" u="none" strike="noStrike" cap="none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CF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children</a:t>
                      </a:r>
                      <a:endParaRPr sz="1200" u="none" strike="noStrike" cap="none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200" u="none" strike="noStrike" cap="none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1200" u="none" strike="noStrike" cap="none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6CB">
                        <a:alpha val="545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200" u="none" strike="noStrike" cap="none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CF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Chris</a:t>
                      </a:r>
                      <a:endParaRPr sz="1200" u="none" strike="noStrike" cap="none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200" u="none" strike="noStrike" cap="none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200" u="none" strike="noStrike" cap="none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6CB">
                        <a:alpha val="545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200" u="none" strike="noStrike" cap="none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CF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Abby</a:t>
                      </a:r>
                      <a:endParaRPr sz="1200" u="none" strike="noStrike" cap="none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200" u="none" strike="noStrike" cap="none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33</a:t>
                      </a:r>
                      <a:endParaRPr sz="1200" u="none" strike="noStrike" cap="none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6CB">
                        <a:alpha val="545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200" u="none" strike="noStrike" cap="none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CF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Suzy</a:t>
                      </a:r>
                      <a:endParaRPr sz="1200" u="none" strike="noStrike" cap="none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81" name="Google Shape;1081;p19"/>
          <p:cNvGraphicFramePr/>
          <p:nvPr/>
        </p:nvGraphicFramePr>
        <p:xfrm>
          <a:off x="436225" y="2458838"/>
          <a:ext cx="3107900" cy="15734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9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4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200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4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sz="1200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4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200" u="none" strike="noStrike" cap="none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family_id</a:t>
                      </a:r>
                      <a:endParaRPr sz="1200" u="none" strike="noStrike" cap="none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7EB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family</a:t>
                      </a:r>
                      <a:endParaRPr sz="1200" u="none" strike="noStrike" cap="none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200" u="none" strike="noStrike" cap="none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200" u="none" strike="noStrike" cap="none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7EB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Smiths</a:t>
                      </a:r>
                      <a:endParaRPr sz="1200" u="none" strike="noStrike" cap="none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200" u="none" strike="noStrike" cap="none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2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7EB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Jones</a:t>
                      </a:r>
                      <a:endParaRPr sz="12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82" name="Google Shape;1082;p19"/>
          <p:cNvSpPr/>
          <p:nvPr/>
        </p:nvSpPr>
        <p:spPr>
          <a:xfrm flipH="1">
            <a:off x="606500" y="2540700"/>
            <a:ext cx="249900" cy="249900"/>
          </a:xfrm>
          <a:prstGeom prst="rtTriangle">
            <a:avLst/>
          </a:prstGeom>
          <a:solidFill>
            <a:srgbClr val="1475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19"/>
          <p:cNvSpPr/>
          <p:nvPr/>
        </p:nvSpPr>
        <p:spPr>
          <a:xfrm>
            <a:off x="930675" y="2054525"/>
            <a:ext cx="1306500" cy="1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en" sz="1300" b="1" i="0" u="none" strike="noStrike" kern="0" cap="none" spc="0" normalizeH="0" baseline="0" noProof="0" dirty="0">
                <a:ln>
                  <a:noFill/>
                </a:ln>
                <a:solidFill>
                  <a:srgbClr val="043461"/>
                </a:solidFill>
                <a:effectLst/>
                <a:highlight>
                  <a:srgbClr val="00D6CB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Primary Key</a:t>
            </a:r>
            <a:endParaRPr kumimoji="0" sz="1300" b="1" i="0" u="none" strike="noStrike" kern="0" cap="none" spc="0" normalizeH="0" baseline="0" noProof="0" dirty="0">
              <a:ln>
                <a:noFill/>
              </a:ln>
              <a:solidFill>
                <a:srgbClr val="043461"/>
              </a:solidFill>
              <a:effectLst/>
              <a:highlight>
                <a:srgbClr val="00D6CB"/>
              </a:highlight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4" name="Google Shape;1084;p19"/>
          <p:cNvSpPr/>
          <p:nvPr/>
        </p:nvSpPr>
        <p:spPr>
          <a:xfrm>
            <a:off x="4977100" y="2054525"/>
            <a:ext cx="1214400" cy="20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en" sz="1300" b="1" i="0" u="none" strike="noStrike" kern="0" cap="none" spc="0" normalizeH="0" baseline="0" noProof="0">
                <a:ln>
                  <a:noFill/>
                </a:ln>
                <a:solidFill>
                  <a:srgbClr val="043461"/>
                </a:solidFill>
                <a:effectLst/>
                <a:highlight>
                  <a:srgbClr val="00D6CB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Primary Key</a:t>
            </a:r>
            <a:endParaRPr kumimoji="0" sz="1300" b="1" i="0" u="none" strike="noStrike" kern="0" cap="none" spc="0" normalizeH="0" baseline="0" noProof="0">
              <a:ln>
                <a:noFill/>
              </a:ln>
              <a:solidFill>
                <a:srgbClr val="043461"/>
              </a:solidFill>
              <a:effectLst/>
              <a:highlight>
                <a:srgbClr val="00D6CB"/>
              </a:highlight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5" name="Google Shape;1085;p19"/>
          <p:cNvSpPr/>
          <p:nvPr/>
        </p:nvSpPr>
        <p:spPr>
          <a:xfrm flipH="1">
            <a:off x="4660400" y="2540700"/>
            <a:ext cx="249900" cy="249900"/>
          </a:xfrm>
          <a:prstGeom prst="rtTriangle">
            <a:avLst/>
          </a:prstGeom>
          <a:solidFill>
            <a:srgbClr val="1475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19"/>
          <p:cNvSpPr/>
          <p:nvPr/>
        </p:nvSpPr>
        <p:spPr>
          <a:xfrm>
            <a:off x="6191350" y="2054525"/>
            <a:ext cx="1477800" cy="22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300" b="1" i="0" u="none" strike="noStrike" kern="0" cap="none" spc="0" normalizeH="0" baseline="0" noProof="0">
                <a:ln>
                  <a:noFill/>
                </a:ln>
                <a:solidFill>
                  <a:srgbClr val="043461"/>
                </a:solidFill>
                <a:effectLst/>
                <a:highlight>
                  <a:srgbClr val="FECF48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Foriegn Key</a:t>
            </a:r>
            <a:endParaRPr kumimoji="0" sz="1300" b="1" i="0" u="none" strike="noStrike" kern="0" cap="none" spc="0" normalizeH="0" baseline="0" noProof="0">
              <a:ln>
                <a:noFill/>
              </a:ln>
              <a:solidFill>
                <a:srgbClr val="043461"/>
              </a:solidFill>
              <a:effectLst/>
              <a:highlight>
                <a:srgbClr val="FECF48"/>
              </a:highlight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300" b="1" i="0" u="none" strike="noStrike" kern="0" cap="none" spc="0" normalizeH="0" baseline="0" noProof="0">
              <a:ln>
                <a:noFill/>
              </a:ln>
              <a:solidFill>
                <a:srgbClr val="043461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endParaRPr kumimoji="0" sz="1300" b="1" i="0" u="none" strike="noStrike" kern="0" cap="none" spc="0" normalizeH="0" baseline="0" noProof="0">
              <a:ln>
                <a:noFill/>
              </a:ln>
              <a:solidFill>
                <a:srgbClr val="043461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FC9E-DB3E-2216-E92B-C1972AEEA0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03400"/>
            <a:ext cx="5824538" cy="12350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>
              <a:lnSpc>
                <a:spcPct val="90000"/>
              </a:lnSpc>
            </a:pPr>
            <a:r>
              <a:rPr lang="en-US" sz="3800" dirty="0"/>
              <a:t>		TIME TO CODE</a:t>
            </a:r>
          </a:p>
        </p:txBody>
      </p:sp>
    </p:spTree>
    <p:extLst>
      <p:ext uri="{BB962C8B-B14F-4D97-AF65-F5344CB8AC3E}">
        <p14:creationId xmlns:p14="http://schemas.microsoft.com/office/powerpoint/2010/main" val="1158976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23"/>
          <p:cNvSpPr txBox="1">
            <a:spLocks noGrp="1"/>
          </p:cNvSpPr>
          <p:nvPr>
            <p:ph type="title"/>
          </p:nvPr>
        </p:nvSpPr>
        <p:spPr>
          <a:xfrm>
            <a:off x="1130300" y="1183599"/>
            <a:ext cx="3251601" cy="215665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457200">
              <a:lnSpc>
                <a:spcPct val="90000"/>
              </a:lnSpc>
              <a:spcAft>
                <a:spcPts val="0"/>
              </a:spcAft>
              <a:buSzPts val="3600"/>
            </a:pPr>
            <a:r>
              <a:rPr lang="en-US" sz="3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Relationships</a:t>
            </a:r>
          </a:p>
        </p:txBody>
      </p:sp>
      <p:pic>
        <p:nvPicPr>
          <p:cNvPr id="1115" name="Graphic 1114" descr="Database">
            <a:extLst>
              <a:ext uri="{FF2B5EF4-FFF2-40B4-BE49-F238E27FC236}">
                <a16:creationId xmlns:a16="http://schemas.microsoft.com/office/drawing/2014/main" id="{38734A57-2494-0B0C-6FD7-E627F5DB7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1998" y="1443031"/>
            <a:ext cx="2460460" cy="24604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Data Relationships</a:t>
            </a:r>
            <a:endParaRPr/>
          </a:p>
        </p:txBody>
      </p:sp>
      <p:sp>
        <p:nvSpPr>
          <p:cNvPr id="1118" name="Google Shape;1118;p2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Relationships Link Tables/Entities.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Types of relationships:</a:t>
            </a:r>
            <a:endParaRPr/>
          </a:p>
        </p:txBody>
      </p:sp>
      <p:sp>
        <p:nvSpPr>
          <p:cNvPr id="1117" name="Google Shape;1117;p24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/>
          </a:p>
        </p:txBody>
      </p:sp>
      <p:sp>
        <p:nvSpPr>
          <p:cNvPr id="1119" name="Google Shape;1119;p24"/>
          <p:cNvSpPr/>
          <p:nvPr/>
        </p:nvSpPr>
        <p:spPr>
          <a:xfrm>
            <a:off x="1352550" y="1759825"/>
            <a:ext cx="2049600" cy="621300"/>
          </a:xfrm>
          <a:prstGeom prst="roundRect">
            <a:avLst>
              <a:gd name="adj" fmla="val 16667"/>
            </a:avLst>
          </a:prstGeom>
          <a:solidFill>
            <a:srgbClr val="F2F5F9"/>
          </a:solidFill>
          <a:ln>
            <a:noFill/>
          </a:ln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43461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One-to-One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43461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20" name="Google Shape;1120;p24"/>
          <p:cNvGrpSpPr/>
          <p:nvPr/>
        </p:nvGrpSpPr>
        <p:grpSpPr>
          <a:xfrm>
            <a:off x="457200" y="1759813"/>
            <a:ext cx="776889" cy="621300"/>
            <a:chOff x="457200" y="1378813"/>
            <a:chExt cx="776889" cy="621300"/>
          </a:xfrm>
        </p:grpSpPr>
        <p:sp>
          <p:nvSpPr>
            <p:cNvPr id="1121" name="Google Shape;1121;p2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  <a:tabLst/>
                <a:defRPr/>
              </a:pPr>
              <a:r>
                <a:rPr kumimoji="0" lang="en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122" name="Google Shape;1122;p24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3" name="Google Shape;1123;p24"/>
          <p:cNvGrpSpPr/>
          <p:nvPr/>
        </p:nvGrpSpPr>
        <p:grpSpPr>
          <a:xfrm>
            <a:off x="457200" y="2609725"/>
            <a:ext cx="776889" cy="621300"/>
            <a:chOff x="457200" y="1378813"/>
            <a:chExt cx="776889" cy="621300"/>
          </a:xfrm>
        </p:grpSpPr>
        <p:sp>
          <p:nvSpPr>
            <p:cNvPr id="1124" name="Google Shape;1124;p2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  <a:tabLst/>
                <a:defRPr/>
              </a:pPr>
              <a:r>
                <a:rPr kumimoji="0" lang="en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125" name="Google Shape;1125;p24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6" name="Google Shape;1126;p24"/>
          <p:cNvGrpSpPr/>
          <p:nvPr/>
        </p:nvGrpSpPr>
        <p:grpSpPr>
          <a:xfrm>
            <a:off x="457200" y="3454850"/>
            <a:ext cx="776889" cy="621300"/>
            <a:chOff x="457200" y="1378813"/>
            <a:chExt cx="776889" cy="621300"/>
          </a:xfrm>
        </p:grpSpPr>
        <p:sp>
          <p:nvSpPr>
            <p:cNvPr id="1127" name="Google Shape;1127;p2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  <a:tabLst/>
                <a:defRPr/>
              </a:pPr>
              <a:r>
                <a:rPr kumimoji="0" lang="en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128" name="Google Shape;1128;p24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9" name="Google Shape;1129;p24"/>
          <p:cNvSpPr/>
          <p:nvPr/>
        </p:nvSpPr>
        <p:spPr>
          <a:xfrm>
            <a:off x="1352550" y="2612136"/>
            <a:ext cx="2049600" cy="621300"/>
          </a:xfrm>
          <a:prstGeom prst="roundRect">
            <a:avLst>
              <a:gd name="adj" fmla="val 16667"/>
            </a:avLst>
          </a:prstGeom>
          <a:solidFill>
            <a:srgbClr val="F2F5F9"/>
          </a:solidFill>
          <a:ln>
            <a:noFill/>
          </a:ln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43461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One-to-Many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43461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0" name="Google Shape;1130;p24"/>
          <p:cNvSpPr/>
          <p:nvPr/>
        </p:nvSpPr>
        <p:spPr>
          <a:xfrm>
            <a:off x="1352550" y="3454850"/>
            <a:ext cx="2049600" cy="621300"/>
          </a:xfrm>
          <a:prstGeom prst="roundRect">
            <a:avLst>
              <a:gd name="adj" fmla="val 16667"/>
            </a:avLst>
          </a:prstGeom>
          <a:solidFill>
            <a:srgbClr val="F2F5F9"/>
          </a:solidFill>
          <a:ln>
            <a:noFill/>
          </a:ln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43461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Many-to-Many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43461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5F9"/>
        </a:solidFill>
        <a:effectLst/>
      </p:bgPr>
    </p:bg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25"/>
          <p:cNvSpPr txBox="1"/>
          <p:nvPr/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One-to-One Relationship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60" name="Google Shape;1160;p25"/>
          <p:cNvSpPr txBox="1"/>
          <p:nvPr/>
        </p:nvSpPr>
        <p:spPr>
          <a:xfrm>
            <a:off x="0" y="685488"/>
            <a:ext cx="9168600" cy="686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solidFill>
                  <a:srgbClr val="181717"/>
                </a:solidFill>
                <a:latin typeface="Verdana" panose="020B0604030504040204" pitchFamily="34" charset="0"/>
              </a:rPr>
              <a:t>O</a:t>
            </a: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ne record of the first table will be linked to zero or one record of another table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61" name="Google Shape;1161;p25"/>
          <p:cNvGraphicFramePr/>
          <p:nvPr>
            <p:extLst>
              <p:ext uri="{D42A27DB-BD31-4B8C-83A1-F6EECF244321}">
                <p14:modId xmlns:p14="http://schemas.microsoft.com/office/powerpoint/2010/main" val="3513136300"/>
              </p:ext>
            </p:extLst>
          </p:nvPr>
        </p:nvGraphicFramePr>
        <p:xfrm>
          <a:off x="679076" y="1317814"/>
          <a:ext cx="3314699" cy="195827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1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6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Employee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105125"/>
                  </a:ext>
                </a:extLst>
              </a:tr>
              <a:tr h="130499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EmployeeID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6CB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             PK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84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LoginID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6CB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nvarchar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OrganizationLevel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6CB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nvarchar</a:t>
                      </a:r>
                      <a:endParaRPr lang="en-US"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JobTitle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6CB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smallint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BirthDate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6CB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nvarchar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62" name="Google Shape;1162;p25"/>
          <p:cNvSpPr txBox="1"/>
          <p:nvPr/>
        </p:nvSpPr>
        <p:spPr>
          <a:xfrm>
            <a:off x="388085" y="3455564"/>
            <a:ext cx="8196351" cy="1877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43461"/>
              </a:solidFill>
              <a:effectLst/>
              <a:uLnTx/>
              <a:uFillTx/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" sz="1400" kern="0" dirty="0">
              <a:solidFill>
                <a:srgbClr val="04346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defTabSz="914400">
              <a:buClr>
                <a:srgbClr val="000000"/>
              </a:buClr>
              <a:buSzPts val="1100"/>
              <a:defRPr/>
            </a:pPr>
            <a:r>
              <a:rPr lang="en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 Medium"/>
              </a:rPr>
              <a:t>Here, each Employee has none or just one corresponding record in EmployeeDetails.</a:t>
            </a:r>
            <a:endParaRPr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 Medium"/>
            </a:endParaRPr>
          </a:p>
          <a:p>
            <a:pPr defTabSz="914400">
              <a:buClr>
                <a:srgbClr val="000000"/>
              </a:buClr>
              <a:buSzPts val="1100"/>
              <a:defRPr/>
            </a:pPr>
            <a:endParaRPr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 Mediu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43461"/>
              </a:solidFill>
              <a:effectLst/>
              <a:uLnTx/>
              <a:uFillTx/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43461"/>
              </a:solidFill>
              <a:effectLst/>
              <a:uLnTx/>
              <a:uFillTx/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aphicFrame>
        <p:nvGraphicFramePr>
          <p:cNvPr id="2" name="Google Shape;1161;p25">
            <a:extLst>
              <a:ext uri="{FF2B5EF4-FFF2-40B4-BE49-F238E27FC236}">
                <a16:creationId xmlns:a16="http://schemas.microsoft.com/office/drawing/2014/main" id="{3C6207E7-91AE-C45F-140A-532FE3C02A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9678897"/>
              </p:ext>
            </p:extLst>
          </p:nvPr>
        </p:nvGraphicFramePr>
        <p:xfrm>
          <a:off x="4978748" y="1523386"/>
          <a:ext cx="3055870" cy="178039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4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14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EmployeeDetails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EmployeePayHistory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386509"/>
                  </a:ext>
                </a:extLst>
              </a:tr>
              <a:tr h="44497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EmployeeID</a:t>
                      </a: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6CB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         PK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139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PassportNumber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6CB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varchar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139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ExpireDate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6CB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Date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2CDA37-EA38-63AC-7463-7A7793B32EE2}"/>
              </a:ext>
            </a:extLst>
          </p:cNvPr>
          <p:cNvCxnSpPr>
            <a:cxnSpLocks/>
          </p:cNvCxnSpPr>
          <p:nvPr/>
        </p:nvCxnSpPr>
        <p:spPr>
          <a:xfrm>
            <a:off x="3993775" y="1785571"/>
            <a:ext cx="984973" cy="42647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789265E-5350-0129-4A6D-E744C7B83F4D}"/>
              </a:ext>
            </a:extLst>
          </p:cNvPr>
          <p:cNvCxnSpPr/>
          <p:nvPr/>
        </p:nvCxnSpPr>
        <p:spPr>
          <a:xfrm>
            <a:off x="4141694" y="1721224"/>
            <a:ext cx="0" cy="141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53C1CA-95B5-3869-F72A-635C47970855}"/>
              </a:ext>
            </a:extLst>
          </p:cNvPr>
          <p:cNvCxnSpPr>
            <a:cxnSpLocks/>
          </p:cNvCxnSpPr>
          <p:nvPr/>
        </p:nvCxnSpPr>
        <p:spPr>
          <a:xfrm>
            <a:off x="4866631" y="2117912"/>
            <a:ext cx="0" cy="179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5F9"/>
        </a:solidFill>
        <a:effectLst/>
      </p:bgPr>
    </p:bg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26"/>
          <p:cNvSpPr txBox="1"/>
          <p:nvPr/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One-to-Many Relationship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aphicFrame>
        <p:nvGraphicFramePr>
          <p:cNvPr id="2" name="Google Shape;1161;p25">
            <a:extLst>
              <a:ext uri="{FF2B5EF4-FFF2-40B4-BE49-F238E27FC236}">
                <a16:creationId xmlns:a16="http://schemas.microsoft.com/office/drawing/2014/main" id="{11815721-4FF3-6306-0BCA-9B5C02A7F0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5239917"/>
              </p:ext>
            </p:extLst>
          </p:nvPr>
        </p:nvGraphicFramePr>
        <p:xfrm>
          <a:off x="451252" y="854778"/>
          <a:ext cx="3314699" cy="195827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1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6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Employee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105125"/>
                  </a:ext>
                </a:extLst>
              </a:tr>
              <a:tr h="130499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EmployeeID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6CB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             PK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84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LoginID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6CB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nvarchar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OrganizationLevel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6CB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nvarchar</a:t>
                      </a:r>
                      <a:endParaRPr lang="en-US"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JobTitle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6CB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smallint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BirthDate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6CB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navarchar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Google Shape;1161;p25">
            <a:extLst>
              <a:ext uri="{FF2B5EF4-FFF2-40B4-BE49-F238E27FC236}">
                <a16:creationId xmlns:a16="http://schemas.microsoft.com/office/drawing/2014/main" id="{3C658322-93C5-21E5-DD9C-F2304326BF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8121048"/>
              </p:ext>
            </p:extLst>
          </p:nvPr>
        </p:nvGraphicFramePr>
        <p:xfrm>
          <a:off x="5378050" y="854778"/>
          <a:ext cx="3314699" cy="195827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1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6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Address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105125"/>
                  </a:ext>
                </a:extLst>
              </a:tr>
              <a:tr h="130499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AddressID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6CB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             PK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84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EmployeeID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6CB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             FK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Address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6CB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nvarchar</a:t>
                      </a:r>
                      <a:endParaRPr lang="en-US"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City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6CB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nvarchar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State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6CB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navarchar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77024AE-EE3B-8BBE-CDC9-6C50BAD5C282}"/>
              </a:ext>
            </a:extLst>
          </p:cNvPr>
          <p:cNvCxnSpPr/>
          <p:nvPr/>
        </p:nvCxnSpPr>
        <p:spPr>
          <a:xfrm>
            <a:off x="3765951" y="1317794"/>
            <a:ext cx="1612099" cy="27305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5BA79D-AFB9-604B-CF18-27E73375241C}"/>
              </a:ext>
            </a:extLst>
          </p:cNvPr>
          <p:cNvCxnSpPr/>
          <p:nvPr/>
        </p:nvCxnSpPr>
        <p:spPr>
          <a:xfrm>
            <a:off x="3898900" y="1228894"/>
            <a:ext cx="0" cy="177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E0279F-BBA2-D9D5-CAB9-7B14F44DE19E}"/>
              </a:ext>
            </a:extLst>
          </p:cNvPr>
          <p:cNvCxnSpPr>
            <a:cxnSpLocks/>
          </p:cNvCxnSpPr>
          <p:nvPr/>
        </p:nvCxnSpPr>
        <p:spPr>
          <a:xfrm flipV="1">
            <a:off x="5251450" y="1514644"/>
            <a:ext cx="12660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83B198-79FA-5624-6B3E-AAF12626D970}"/>
              </a:ext>
            </a:extLst>
          </p:cNvPr>
          <p:cNvCxnSpPr/>
          <p:nvPr/>
        </p:nvCxnSpPr>
        <p:spPr>
          <a:xfrm>
            <a:off x="5251450" y="1590844"/>
            <a:ext cx="126600" cy="69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Google Shape;1170;p26">
            <a:extLst>
              <a:ext uri="{FF2B5EF4-FFF2-40B4-BE49-F238E27FC236}">
                <a16:creationId xmlns:a16="http://schemas.microsoft.com/office/drawing/2014/main" id="{20594899-8932-BCDB-652A-05676CB0DFA4}"/>
              </a:ext>
            </a:extLst>
          </p:cNvPr>
          <p:cNvSpPr txBox="1"/>
          <p:nvPr/>
        </p:nvSpPr>
        <p:spPr>
          <a:xfrm>
            <a:off x="57150" y="3276066"/>
            <a:ext cx="9099150" cy="1088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Here each record in the employee table associated with zero or more records in the Address table. 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5F9"/>
        </a:solidFill>
        <a:effectLst/>
      </p:bgPr>
    </p:bg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28"/>
          <p:cNvSpPr txBox="1"/>
          <p:nvPr/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Many-to-Many Relationship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aphicFrame>
        <p:nvGraphicFramePr>
          <p:cNvPr id="2" name="Google Shape;1161;p25">
            <a:extLst>
              <a:ext uri="{FF2B5EF4-FFF2-40B4-BE49-F238E27FC236}">
                <a16:creationId xmlns:a16="http://schemas.microsoft.com/office/drawing/2014/main" id="{258551CE-848E-B87D-EA0E-23FE1F9A60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5624366"/>
              </p:ext>
            </p:extLst>
          </p:nvPr>
        </p:nvGraphicFramePr>
        <p:xfrm>
          <a:off x="451252" y="854778"/>
          <a:ext cx="3314699" cy="195827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1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6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Employee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105125"/>
                  </a:ext>
                </a:extLst>
              </a:tr>
              <a:tr h="130499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EmployeeID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6CB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             PK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84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LoginID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6CB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nvarchar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OrganizationLevel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6CB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nvarchar</a:t>
                      </a:r>
                      <a:endParaRPr lang="en-US"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JobTitle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6CB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smallint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BirthDate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6CB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navarchar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Google Shape;1161;p25">
            <a:extLst>
              <a:ext uri="{FF2B5EF4-FFF2-40B4-BE49-F238E27FC236}">
                <a16:creationId xmlns:a16="http://schemas.microsoft.com/office/drawing/2014/main" id="{5ED21837-7DB2-E90A-4E2A-20149819F3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158468"/>
              </p:ext>
            </p:extLst>
          </p:nvPr>
        </p:nvGraphicFramePr>
        <p:xfrm>
          <a:off x="5384400" y="848946"/>
          <a:ext cx="3314699" cy="12107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1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6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Department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105125"/>
                  </a:ext>
                </a:extLst>
              </a:tr>
              <a:tr h="130499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DepartmentID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6CB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             PK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84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6CB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nvarchar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GroupName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6CB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nvarchar</a:t>
                      </a:r>
                      <a:endParaRPr lang="en-US"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oogle Shape;1161;p25">
            <a:extLst>
              <a:ext uri="{FF2B5EF4-FFF2-40B4-BE49-F238E27FC236}">
                <a16:creationId xmlns:a16="http://schemas.microsoft.com/office/drawing/2014/main" id="{513F78DA-2503-30F9-1260-29C8F97634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9813294"/>
              </p:ext>
            </p:extLst>
          </p:nvPr>
        </p:nvGraphicFramePr>
        <p:xfrm>
          <a:off x="5384400" y="2374938"/>
          <a:ext cx="3314699" cy="144235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1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6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EmployeeDepartmentHistory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105125"/>
                  </a:ext>
                </a:extLst>
              </a:tr>
              <a:tr h="130499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EmployeeID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6CB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             FK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810827"/>
                  </a:ext>
                </a:extLst>
              </a:tr>
              <a:tr h="130499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DepartmentID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6CB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             FK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84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6CB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nvarchar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GroupName</a:t>
                      </a:r>
                      <a:endParaRPr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6CB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rgbClr val="04346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nvarchar</a:t>
                      </a:r>
                      <a:endParaRPr lang="en-US" sz="1400" u="none" strike="noStrike" cap="none" dirty="0">
                        <a:solidFill>
                          <a:srgbClr val="04346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25" marB="9125" anchor="ctr">
                    <a:lnL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4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8298B3B-50CB-3879-8BE3-7655F7B11CDE}"/>
              </a:ext>
            </a:extLst>
          </p:cNvPr>
          <p:cNvCxnSpPr/>
          <p:nvPr/>
        </p:nvCxnSpPr>
        <p:spPr>
          <a:xfrm>
            <a:off x="3765951" y="1333500"/>
            <a:ext cx="1618449" cy="156210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92B3FD-C570-99D7-D564-C56A46A49876}"/>
              </a:ext>
            </a:extLst>
          </p:cNvPr>
          <p:cNvCxnSpPr/>
          <p:nvPr/>
        </p:nvCxnSpPr>
        <p:spPr>
          <a:xfrm flipV="1">
            <a:off x="5264150" y="2813050"/>
            <a:ext cx="120250" cy="82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5CE402-C15D-A3A9-0878-2C2E6EBE5EF3}"/>
              </a:ext>
            </a:extLst>
          </p:cNvPr>
          <p:cNvCxnSpPr/>
          <p:nvPr/>
        </p:nvCxnSpPr>
        <p:spPr>
          <a:xfrm>
            <a:off x="5245100" y="2895600"/>
            <a:ext cx="139300" cy="69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8ACC54-862C-2DAD-AC33-4423FF60241F}"/>
              </a:ext>
            </a:extLst>
          </p:cNvPr>
          <p:cNvCxnSpPr>
            <a:cxnSpLocks/>
          </p:cNvCxnSpPr>
          <p:nvPr/>
        </p:nvCxnSpPr>
        <p:spPr>
          <a:xfrm>
            <a:off x="3898900" y="1231900"/>
            <a:ext cx="0" cy="184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C50353-2DB0-147F-85DA-FD1E2E93F312}"/>
              </a:ext>
            </a:extLst>
          </p:cNvPr>
          <p:cNvCxnSpPr>
            <a:cxnSpLocks/>
          </p:cNvCxnSpPr>
          <p:nvPr/>
        </p:nvCxnSpPr>
        <p:spPr>
          <a:xfrm>
            <a:off x="8699099" y="1333500"/>
            <a:ext cx="3369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E15B4C-1052-8BB4-D621-66E95970E1EF}"/>
              </a:ext>
            </a:extLst>
          </p:cNvPr>
          <p:cNvCxnSpPr>
            <a:cxnSpLocks/>
          </p:cNvCxnSpPr>
          <p:nvPr/>
        </p:nvCxnSpPr>
        <p:spPr>
          <a:xfrm>
            <a:off x="9036050" y="1333500"/>
            <a:ext cx="0" cy="17626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8892E40-A284-74DD-EE9E-333A61C4790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8699099" y="3096116"/>
            <a:ext cx="3369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E0728B2-F1B3-0C12-C019-247EB9CDD8D8}"/>
              </a:ext>
            </a:extLst>
          </p:cNvPr>
          <p:cNvCxnSpPr>
            <a:cxnSpLocks/>
          </p:cNvCxnSpPr>
          <p:nvPr/>
        </p:nvCxnSpPr>
        <p:spPr>
          <a:xfrm>
            <a:off x="8699099" y="2965450"/>
            <a:ext cx="168475" cy="130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2" name="Straight Connector 1151">
            <a:extLst>
              <a:ext uri="{FF2B5EF4-FFF2-40B4-BE49-F238E27FC236}">
                <a16:creationId xmlns:a16="http://schemas.microsoft.com/office/drawing/2014/main" id="{6B17F6B7-A213-2C07-AF89-ADCC273EE05F}"/>
              </a:ext>
            </a:extLst>
          </p:cNvPr>
          <p:cNvCxnSpPr>
            <a:cxnSpLocks/>
          </p:cNvCxnSpPr>
          <p:nvPr/>
        </p:nvCxnSpPr>
        <p:spPr>
          <a:xfrm flipH="1">
            <a:off x="8699098" y="3096116"/>
            <a:ext cx="168476" cy="130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9" name="Straight Connector 1158">
            <a:extLst>
              <a:ext uri="{FF2B5EF4-FFF2-40B4-BE49-F238E27FC236}">
                <a16:creationId xmlns:a16="http://schemas.microsoft.com/office/drawing/2014/main" id="{4A5BAADD-3E0C-ABE6-8528-DE9EF6EF39E9}"/>
              </a:ext>
            </a:extLst>
          </p:cNvPr>
          <p:cNvCxnSpPr>
            <a:cxnSpLocks/>
          </p:cNvCxnSpPr>
          <p:nvPr/>
        </p:nvCxnSpPr>
        <p:spPr>
          <a:xfrm>
            <a:off x="8792660" y="1241425"/>
            <a:ext cx="0" cy="184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3" name="TextBox 1162">
            <a:extLst>
              <a:ext uri="{FF2B5EF4-FFF2-40B4-BE49-F238E27FC236}">
                <a16:creationId xmlns:a16="http://schemas.microsoft.com/office/drawing/2014/main" id="{67001540-859C-7A90-D80D-472E64174E0D}"/>
              </a:ext>
            </a:extLst>
          </p:cNvPr>
          <p:cNvSpPr txBox="1"/>
          <p:nvPr/>
        </p:nvSpPr>
        <p:spPr>
          <a:xfrm>
            <a:off x="660400" y="3913485"/>
            <a:ext cx="76898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Here Employee table can have one or more Department. Similarly, Department table can be linked to many employees. This makes a Many to many relationship.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4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/>
          </a:p>
        </p:txBody>
      </p:sp>
      <p:sp>
        <p:nvSpPr>
          <p:cNvPr id="4" name="Google Shape;1185;p28">
            <a:extLst>
              <a:ext uri="{FF2B5EF4-FFF2-40B4-BE49-F238E27FC236}">
                <a16:creationId xmlns:a16="http://schemas.microsoft.com/office/drawing/2014/main" id="{ADA62BB9-7105-F73B-7DAE-6A2C7FE09E14}"/>
              </a:ext>
            </a:extLst>
          </p:cNvPr>
          <p:cNvSpPr txBox="1"/>
          <p:nvPr/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Many-to-Many Relationship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B7D5D9-E666-DF8E-F042-5CE971274853}"/>
              </a:ext>
            </a:extLst>
          </p:cNvPr>
          <p:cNvSpPr txBox="1"/>
          <p:nvPr/>
        </p:nvSpPr>
        <p:spPr>
          <a:xfrm>
            <a:off x="463550" y="781050"/>
            <a:ext cx="81851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EmployeeDepartmentHistory table is called a Junction table that contains EmployeeID and DepartmentID foreign key columns to form many-to-many relation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Class Objectives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998" name="Google Shape;998;p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By the end of today’s class, you will be able to understand: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999" name="Google Shape;999;p3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/>
          </a:p>
        </p:txBody>
      </p:sp>
      <p:sp>
        <p:nvSpPr>
          <p:cNvPr id="1000" name="Google Shape;1000;p3"/>
          <p:cNvSpPr/>
          <p:nvPr/>
        </p:nvSpPr>
        <p:spPr>
          <a:xfrm>
            <a:off x="1141275" y="1219875"/>
            <a:ext cx="7728300" cy="486300"/>
          </a:xfrm>
          <a:prstGeom prst="roundRect">
            <a:avLst>
              <a:gd name="adj" fmla="val 16667"/>
            </a:avLst>
          </a:prstGeom>
          <a:solidFill>
            <a:srgbClr val="F2F5F9"/>
          </a:solidFill>
          <a:ln>
            <a:noFill/>
          </a:ln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043461"/>
                </a:solidFill>
                <a:latin typeface="Roboto"/>
                <a:ea typeface="Roboto"/>
                <a:cs typeface="Roboto"/>
                <a:sym typeface="Roboto"/>
              </a:rPr>
              <a:t>Defination of SQL and how it’s being used.</a:t>
            </a:r>
            <a:endParaRPr sz="1400" b="0" i="0" u="none" strike="noStrike" cap="none" dirty="0">
              <a:solidFill>
                <a:srgbClr val="0434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1" name="Google Shape;1001;p3"/>
          <p:cNvSpPr/>
          <p:nvPr/>
        </p:nvSpPr>
        <p:spPr>
          <a:xfrm>
            <a:off x="429795" y="1256804"/>
            <a:ext cx="577808" cy="196039"/>
          </a:xfrm>
          <a:custGeom>
            <a:avLst/>
            <a:gdLst/>
            <a:ahLst/>
            <a:cxnLst/>
            <a:rect l="l" t="t" r="r" b="b"/>
            <a:pathLst>
              <a:path w="29405" h="9769" extrusionOk="0">
                <a:moveTo>
                  <a:pt x="0" y="101"/>
                </a:moveTo>
                <a:lnTo>
                  <a:pt x="0" y="9769"/>
                </a:lnTo>
                <a:lnTo>
                  <a:pt x="29405" y="9769"/>
                </a:lnTo>
                <a:lnTo>
                  <a:pt x="19637" y="0"/>
                </a:lnTo>
                <a:close/>
              </a:path>
            </a:pathLst>
          </a:custGeom>
          <a:solidFill>
            <a:srgbClr val="A4F0EC"/>
          </a:solidFill>
          <a:ln>
            <a:noFill/>
          </a:ln>
        </p:spPr>
      </p:sp>
      <p:sp>
        <p:nvSpPr>
          <p:cNvPr id="1002" name="Google Shape;1002;p3"/>
          <p:cNvSpPr/>
          <p:nvPr/>
        </p:nvSpPr>
        <p:spPr>
          <a:xfrm rot="10800000" flipH="1">
            <a:off x="429795" y="1473207"/>
            <a:ext cx="577808" cy="196039"/>
          </a:xfrm>
          <a:custGeom>
            <a:avLst/>
            <a:gdLst/>
            <a:ahLst/>
            <a:cxnLst/>
            <a:rect l="l" t="t" r="r" b="b"/>
            <a:pathLst>
              <a:path w="29405" h="9769" extrusionOk="0">
                <a:moveTo>
                  <a:pt x="0" y="101"/>
                </a:moveTo>
                <a:lnTo>
                  <a:pt x="0" y="9769"/>
                </a:lnTo>
                <a:lnTo>
                  <a:pt x="29405" y="9769"/>
                </a:lnTo>
                <a:lnTo>
                  <a:pt x="19637" y="0"/>
                </a:lnTo>
                <a:close/>
              </a:path>
            </a:pathLst>
          </a:custGeom>
          <a:solidFill>
            <a:srgbClr val="00D6CB"/>
          </a:solidFill>
          <a:ln>
            <a:noFill/>
          </a:ln>
        </p:spPr>
      </p:sp>
      <p:sp>
        <p:nvSpPr>
          <p:cNvPr id="1003" name="Google Shape;1003;p3"/>
          <p:cNvSpPr/>
          <p:nvPr/>
        </p:nvSpPr>
        <p:spPr>
          <a:xfrm>
            <a:off x="1141275" y="1830075"/>
            <a:ext cx="7728300" cy="486300"/>
          </a:xfrm>
          <a:prstGeom prst="roundRect">
            <a:avLst>
              <a:gd name="adj" fmla="val 16667"/>
            </a:avLst>
          </a:prstGeom>
          <a:solidFill>
            <a:srgbClr val="F2F5F9"/>
          </a:solidFill>
          <a:ln>
            <a:noFill/>
          </a:ln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43461"/>
                </a:solidFill>
                <a:latin typeface="Roboto"/>
                <a:ea typeface="Roboto"/>
                <a:cs typeface="Roboto"/>
                <a:sym typeface="Roboto"/>
              </a:rPr>
              <a:t>Type of MSSSQL Server Editions and differnces.</a:t>
            </a:r>
            <a:endParaRPr sz="1400" b="0" i="0" u="none" strike="noStrike" cap="none" dirty="0">
              <a:solidFill>
                <a:srgbClr val="0434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4" name="Google Shape;1004;p3"/>
          <p:cNvSpPr/>
          <p:nvPr/>
        </p:nvSpPr>
        <p:spPr>
          <a:xfrm>
            <a:off x="429795" y="1867004"/>
            <a:ext cx="577808" cy="196039"/>
          </a:xfrm>
          <a:custGeom>
            <a:avLst/>
            <a:gdLst/>
            <a:ahLst/>
            <a:cxnLst/>
            <a:rect l="l" t="t" r="r" b="b"/>
            <a:pathLst>
              <a:path w="29405" h="9769" extrusionOk="0">
                <a:moveTo>
                  <a:pt x="0" y="101"/>
                </a:moveTo>
                <a:lnTo>
                  <a:pt x="0" y="9769"/>
                </a:lnTo>
                <a:lnTo>
                  <a:pt x="29405" y="9769"/>
                </a:lnTo>
                <a:lnTo>
                  <a:pt x="19637" y="0"/>
                </a:lnTo>
                <a:close/>
              </a:path>
            </a:pathLst>
          </a:custGeom>
          <a:solidFill>
            <a:srgbClr val="A4F0EC"/>
          </a:solidFill>
          <a:ln>
            <a:noFill/>
          </a:ln>
        </p:spPr>
      </p:sp>
      <p:sp>
        <p:nvSpPr>
          <p:cNvPr id="1005" name="Google Shape;1005;p3"/>
          <p:cNvSpPr/>
          <p:nvPr/>
        </p:nvSpPr>
        <p:spPr>
          <a:xfrm rot="10800000" flipH="1">
            <a:off x="429795" y="2083407"/>
            <a:ext cx="577808" cy="196039"/>
          </a:xfrm>
          <a:custGeom>
            <a:avLst/>
            <a:gdLst/>
            <a:ahLst/>
            <a:cxnLst/>
            <a:rect l="l" t="t" r="r" b="b"/>
            <a:pathLst>
              <a:path w="29405" h="9769" extrusionOk="0">
                <a:moveTo>
                  <a:pt x="0" y="101"/>
                </a:moveTo>
                <a:lnTo>
                  <a:pt x="0" y="9769"/>
                </a:lnTo>
                <a:lnTo>
                  <a:pt x="29405" y="9769"/>
                </a:lnTo>
                <a:lnTo>
                  <a:pt x="19637" y="0"/>
                </a:lnTo>
                <a:close/>
              </a:path>
            </a:pathLst>
          </a:custGeom>
          <a:solidFill>
            <a:srgbClr val="00D6CB"/>
          </a:solidFill>
          <a:ln>
            <a:noFill/>
          </a:ln>
        </p:spPr>
      </p:sp>
      <p:sp>
        <p:nvSpPr>
          <p:cNvPr id="1006" name="Google Shape;1006;p3"/>
          <p:cNvSpPr/>
          <p:nvPr/>
        </p:nvSpPr>
        <p:spPr>
          <a:xfrm>
            <a:off x="1141275" y="2399681"/>
            <a:ext cx="7728300" cy="486300"/>
          </a:xfrm>
          <a:prstGeom prst="roundRect">
            <a:avLst>
              <a:gd name="adj" fmla="val 16667"/>
            </a:avLst>
          </a:prstGeom>
          <a:solidFill>
            <a:srgbClr val="F2F5F9"/>
          </a:solidFill>
          <a:ln>
            <a:noFill/>
          </a:ln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43461"/>
                </a:solidFill>
                <a:latin typeface="Roboto"/>
                <a:ea typeface="Roboto"/>
                <a:cs typeface="Roboto"/>
                <a:sym typeface="Roboto"/>
              </a:rPr>
              <a:t>Install and run different types of SQL server tools on your computer</a:t>
            </a:r>
            <a:r>
              <a:rPr lang="en" sz="1400" b="0" i="0" u="none" strike="noStrike" cap="none" dirty="0">
                <a:solidFill>
                  <a:srgbClr val="04346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400" b="0" i="0" u="none" strike="noStrike" cap="none" dirty="0">
              <a:solidFill>
                <a:srgbClr val="0434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7" name="Google Shape;1007;p3"/>
          <p:cNvSpPr/>
          <p:nvPr/>
        </p:nvSpPr>
        <p:spPr>
          <a:xfrm>
            <a:off x="429795" y="2436609"/>
            <a:ext cx="577808" cy="196039"/>
          </a:xfrm>
          <a:custGeom>
            <a:avLst/>
            <a:gdLst/>
            <a:ahLst/>
            <a:cxnLst/>
            <a:rect l="l" t="t" r="r" b="b"/>
            <a:pathLst>
              <a:path w="29405" h="9769" extrusionOk="0">
                <a:moveTo>
                  <a:pt x="0" y="101"/>
                </a:moveTo>
                <a:lnTo>
                  <a:pt x="0" y="9769"/>
                </a:lnTo>
                <a:lnTo>
                  <a:pt x="29405" y="9769"/>
                </a:lnTo>
                <a:lnTo>
                  <a:pt x="19637" y="0"/>
                </a:lnTo>
                <a:close/>
              </a:path>
            </a:pathLst>
          </a:custGeom>
          <a:solidFill>
            <a:srgbClr val="A4F0EC"/>
          </a:solidFill>
          <a:ln>
            <a:noFill/>
          </a:ln>
        </p:spPr>
      </p:sp>
      <p:sp>
        <p:nvSpPr>
          <p:cNvPr id="1008" name="Google Shape;1008;p3"/>
          <p:cNvSpPr/>
          <p:nvPr/>
        </p:nvSpPr>
        <p:spPr>
          <a:xfrm rot="10800000" flipH="1">
            <a:off x="429795" y="2653013"/>
            <a:ext cx="577808" cy="196039"/>
          </a:xfrm>
          <a:custGeom>
            <a:avLst/>
            <a:gdLst/>
            <a:ahLst/>
            <a:cxnLst/>
            <a:rect l="l" t="t" r="r" b="b"/>
            <a:pathLst>
              <a:path w="29405" h="9769" extrusionOk="0">
                <a:moveTo>
                  <a:pt x="0" y="101"/>
                </a:moveTo>
                <a:lnTo>
                  <a:pt x="0" y="9769"/>
                </a:lnTo>
                <a:lnTo>
                  <a:pt x="29405" y="9769"/>
                </a:lnTo>
                <a:lnTo>
                  <a:pt x="19637" y="0"/>
                </a:lnTo>
                <a:close/>
              </a:path>
            </a:pathLst>
          </a:custGeom>
          <a:solidFill>
            <a:srgbClr val="00D6CB"/>
          </a:solidFill>
          <a:ln>
            <a:noFill/>
          </a:ln>
        </p:spPr>
      </p:sp>
      <p:sp>
        <p:nvSpPr>
          <p:cNvPr id="1009" name="Google Shape;1009;p3"/>
          <p:cNvSpPr/>
          <p:nvPr/>
        </p:nvSpPr>
        <p:spPr>
          <a:xfrm>
            <a:off x="1141275" y="3597746"/>
            <a:ext cx="7728300" cy="486300"/>
          </a:xfrm>
          <a:prstGeom prst="roundRect">
            <a:avLst>
              <a:gd name="adj" fmla="val 16667"/>
            </a:avLst>
          </a:prstGeom>
          <a:solidFill>
            <a:srgbClr val="F2F5F9"/>
          </a:solidFill>
          <a:ln>
            <a:noFill/>
          </a:ln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04346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400" b="0" i="0" u="none" strike="noStrike" cap="none" dirty="0">
                <a:solidFill>
                  <a:srgbClr val="043461"/>
                </a:solidFill>
                <a:latin typeface="Roboto"/>
                <a:ea typeface="Roboto"/>
                <a:cs typeface="Roboto"/>
                <a:sym typeface="Roboto"/>
              </a:rPr>
              <a:t>oncept of database normalizations.</a:t>
            </a:r>
            <a:endParaRPr sz="1400" b="0" i="0" u="none" strike="noStrike" cap="none" dirty="0">
              <a:solidFill>
                <a:srgbClr val="0434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0" name="Google Shape;1010;p3"/>
          <p:cNvSpPr/>
          <p:nvPr/>
        </p:nvSpPr>
        <p:spPr>
          <a:xfrm>
            <a:off x="429795" y="3634674"/>
            <a:ext cx="577808" cy="196039"/>
          </a:xfrm>
          <a:custGeom>
            <a:avLst/>
            <a:gdLst/>
            <a:ahLst/>
            <a:cxnLst/>
            <a:rect l="l" t="t" r="r" b="b"/>
            <a:pathLst>
              <a:path w="29405" h="9769" extrusionOk="0">
                <a:moveTo>
                  <a:pt x="0" y="101"/>
                </a:moveTo>
                <a:lnTo>
                  <a:pt x="0" y="9769"/>
                </a:lnTo>
                <a:lnTo>
                  <a:pt x="29405" y="9769"/>
                </a:lnTo>
                <a:lnTo>
                  <a:pt x="19637" y="0"/>
                </a:lnTo>
                <a:close/>
              </a:path>
            </a:pathLst>
          </a:custGeom>
          <a:solidFill>
            <a:srgbClr val="A4F0EC"/>
          </a:solidFill>
          <a:ln>
            <a:noFill/>
          </a:ln>
        </p:spPr>
      </p:sp>
      <p:sp>
        <p:nvSpPr>
          <p:cNvPr id="1011" name="Google Shape;1011;p3"/>
          <p:cNvSpPr/>
          <p:nvPr/>
        </p:nvSpPr>
        <p:spPr>
          <a:xfrm rot="10800000" flipH="1">
            <a:off x="429795" y="3851078"/>
            <a:ext cx="577808" cy="196039"/>
          </a:xfrm>
          <a:custGeom>
            <a:avLst/>
            <a:gdLst/>
            <a:ahLst/>
            <a:cxnLst/>
            <a:rect l="l" t="t" r="r" b="b"/>
            <a:pathLst>
              <a:path w="29405" h="9769" extrusionOk="0">
                <a:moveTo>
                  <a:pt x="0" y="101"/>
                </a:moveTo>
                <a:lnTo>
                  <a:pt x="0" y="9769"/>
                </a:lnTo>
                <a:lnTo>
                  <a:pt x="29405" y="9769"/>
                </a:lnTo>
                <a:lnTo>
                  <a:pt x="19637" y="0"/>
                </a:lnTo>
                <a:close/>
              </a:path>
            </a:pathLst>
          </a:custGeom>
          <a:solidFill>
            <a:srgbClr val="00D6CB"/>
          </a:solidFill>
          <a:ln>
            <a:noFill/>
          </a:ln>
        </p:spPr>
      </p:sp>
      <p:sp>
        <p:nvSpPr>
          <p:cNvPr id="1012" name="Google Shape;1012;p3"/>
          <p:cNvSpPr/>
          <p:nvPr/>
        </p:nvSpPr>
        <p:spPr>
          <a:xfrm>
            <a:off x="1141275" y="4207958"/>
            <a:ext cx="7728300" cy="630900"/>
          </a:xfrm>
          <a:prstGeom prst="roundRect">
            <a:avLst>
              <a:gd name="adj" fmla="val 16667"/>
            </a:avLst>
          </a:prstGeom>
          <a:solidFill>
            <a:srgbClr val="F2F5F9"/>
          </a:solidFill>
          <a:ln>
            <a:noFill/>
          </a:ln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43461"/>
                </a:solidFill>
                <a:latin typeface="Roboto"/>
                <a:ea typeface="Roboto"/>
                <a:cs typeface="Roboto"/>
                <a:sym typeface="Roboto"/>
              </a:rPr>
              <a:t>Identify data relationships</a:t>
            </a:r>
            <a:endParaRPr sz="1400" b="0" i="0" u="none" strike="noStrike" cap="none" dirty="0">
              <a:solidFill>
                <a:srgbClr val="0434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3" name="Google Shape;1013;p3"/>
          <p:cNvSpPr/>
          <p:nvPr/>
        </p:nvSpPr>
        <p:spPr>
          <a:xfrm>
            <a:off x="429795" y="4244887"/>
            <a:ext cx="577808" cy="196039"/>
          </a:xfrm>
          <a:custGeom>
            <a:avLst/>
            <a:gdLst/>
            <a:ahLst/>
            <a:cxnLst/>
            <a:rect l="l" t="t" r="r" b="b"/>
            <a:pathLst>
              <a:path w="29405" h="9769" extrusionOk="0">
                <a:moveTo>
                  <a:pt x="0" y="101"/>
                </a:moveTo>
                <a:lnTo>
                  <a:pt x="0" y="9769"/>
                </a:lnTo>
                <a:lnTo>
                  <a:pt x="29405" y="9769"/>
                </a:lnTo>
                <a:lnTo>
                  <a:pt x="19637" y="0"/>
                </a:lnTo>
                <a:close/>
              </a:path>
            </a:pathLst>
          </a:custGeom>
          <a:solidFill>
            <a:srgbClr val="A4F0EC"/>
          </a:solidFill>
          <a:ln>
            <a:noFill/>
          </a:ln>
        </p:spPr>
      </p:sp>
      <p:sp>
        <p:nvSpPr>
          <p:cNvPr id="1014" name="Google Shape;1014;p3"/>
          <p:cNvSpPr/>
          <p:nvPr/>
        </p:nvSpPr>
        <p:spPr>
          <a:xfrm rot="10800000" flipH="1">
            <a:off x="429795" y="4461290"/>
            <a:ext cx="577808" cy="196039"/>
          </a:xfrm>
          <a:custGeom>
            <a:avLst/>
            <a:gdLst/>
            <a:ahLst/>
            <a:cxnLst/>
            <a:rect l="l" t="t" r="r" b="b"/>
            <a:pathLst>
              <a:path w="29405" h="9769" extrusionOk="0">
                <a:moveTo>
                  <a:pt x="0" y="101"/>
                </a:moveTo>
                <a:lnTo>
                  <a:pt x="0" y="9769"/>
                </a:lnTo>
                <a:lnTo>
                  <a:pt x="29405" y="9769"/>
                </a:lnTo>
                <a:lnTo>
                  <a:pt x="19637" y="0"/>
                </a:lnTo>
                <a:close/>
              </a:path>
            </a:pathLst>
          </a:custGeom>
          <a:solidFill>
            <a:srgbClr val="00D6CB"/>
          </a:solidFill>
          <a:ln>
            <a:noFill/>
          </a:ln>
        </p:spPr>
      </p:sp>
      <p:sp>
        <p:nvSpPr>
          <p:cNvPr id="2" name="Google Shape;1003;p3">
            <a:extLst>
              <a:ext uri="{FF2B5EF4-FFF2-40B4-BE49-F238E27FC236}">
                <a16:creationId xmlns:a16="http://schemas.microsoft.com/office/drawing/2014/main" id="{045530C5-C677-3B7B-B21F-09BBCE715E78}"/>
              </a:ext>
            </a:extLst>
          </p:cNvPr>
          <p:cNvSpPr/>
          <p:nvPr/>
        </p:nvSpPr>
        <p:spPr>
          <a:xfrm>
            <a:off x="1160002" y="3015526"/>
            <a:ext cx="7728300" cy="486300"/>
          </a:xfrm>
          <a:prstGeom prst="roundRect">
            <a:avLst>
              <a:gd name="adj" fmla="val 16667"/>
            </a:avLst>
          </a:prstGeom>
          <a:solidFill>
            <a:srgbClr val="F2F5F9"/>
          </a:solidFill>
          <a:ln>
            <a:noFill/>
          </a:ln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43461"/>
                </a:solidFill>
                <a:latin typeface="Roboto"/>
                <a:ea typeface="Roboto"/>
                <a:cs typeface="Roboto"/>
                <a:sym typeface="Roboto"/>
              </a:rPr>
              <a:t>The standard SQL commands used to interact with reltional databases</a:t>
            </a:r>
            <a:endParaRPr sz="1400" b="0" i="0" u="none" strike="noStrike" cap="none" dirty="0">
              <a:solidFill>
                <a:srgbClr val="0434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1004;p3">
            <a:extLst>
              <a:ext uri="{FF2B5EF4-FFF2-40B4-BE49-F238E27FC236}">
                <a16:creationId xmlns:a16="http://schemas.microsoft.com/office/drawing/2014/main" id="{AB3DB10C-780C-8D30-9136-3BE21F608E39}"/>
              </a:ext>
            </a:extLst>
          </p:cNvPr>
          <p:cNvSpPr/>
          <p:nvPr/>
        </p:nvSpPr>
        <p:spPr>
          <a:xfrm>
            <a:off x="429794" y="3052160"/>
            <a:ext cx="577808" cy="196039"/>
          </a:xfrm>
          <a:custGeom>
            <a:avLst/>
            <a:gdLst/>
            <a:ahLst/>
            <a:cxnLst/>
            <a:rect l="l" t="t" r="r" b="b"/>
            <a:pathLst>
              <a:path w="29405" h="9769" extrusionOk="0">
                <a:moveTo>
                  <a:pt x="0" y="101"/>
                </a:moveTo>
                <a:lnTo>
                  <a:pt x="0" y="9769"/>
                </a:lnTo>
                <a:lnTo>
                  <a:pt x="29405" y="9769"/>
                </a:lnTo>
                <a:lnTo>
                  <a:pt x="19637" y="0"/>
                </a:lnTo>
                <a:close/>
              </a:path>
            </a:pathLst>
          </a:custGeom>
          <a:solidFill>
            <a:srgbClr val="A4F0EC"/>
          </a:solidFill>
          <a:ln>
            <a:noFill/>
          </a:ln>
        </p:spPr>
      </p:sp>
      <p:sp>
        <p:nvSpPr>
          <p:cNvPr id="4" name="Google Shape;1005;p3">
            <a:extLst>
              <a:ext uri="{FF2B5EF4-FFF2-40B4-BE49-F238E27FC236}">
                <a16:creationId xmlns:a16="http://schemas.microsoft.com/office/drawing/2014/main" id="{4A0D9AF2-1A93-EE25-2329-A6DCEDEA8595}"/>
              </a:ext>
            </a:extLst>
          </p:cNvPr>
          <p:cNvSpPr/>
          <p:nvPr/>
        </p:nvSpPr>
        <p:spPr>
          <a:xfrm rot="10800000" flipH="1">
            <a:off x="429794" y="3283408"/>
            <a:ext cx="577808" cy="196039"/>
          </a:xfrm>
          <a:custGeom>
            <a:avLst/>
            <a:gdLst/>
            <a:ahLst/>
            <a:cxnLst/>
            <a:rect l="l" t="t" r="r" b="b"/>
            <a:pathLst>
              <a:path w="29405" h="9769" extrusionOk="0">
                <a:moveTo>
                  <a:pt x="0" y="101"/>
                </a:moveTo>
                <a:lnTo>
                  <a:pt x="0" y="9769"/>
                </a:lnTo>
                <a:lnTo>
                  <a:pt x="29405" y="9769"/>
                </a:lnTo>
                <a:lnTo>
                  <a:pt x="19637" y="0"/>
                </a:lnTo>
                <a:close/>
              </a:path>
            </a:pathLst>
          </a:custGeom>
          <a:solidFill>
            <a:srgbClr val="00D6CB"/>
          </a:solid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024" descr="Computer script on a screen">
            <a:extLst>
              <a:ext uri="{FF2B5EF4-FFF2-40B4-BE49-F238E27FC236}">
                <a16:creationId xmlns:a16="http://schemas.microsoft.com/office/drawing/2014/main" id="{3EB70D34-589D-46E0-E49B-1214D820AF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6" r="42124"/>
          <a:stretch/>
        </p:blipFill>
        <p:spPr>
          <a:xfrm>
            <a:off x="20" y="10"/>
            <a:ext cx="4046200" cy="5143490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022" name="Google Shape;1022;p4"/>
          <p:cNvSpPr txBox="1">
            <a:spLocks noGrp="1"/>
          </p:cNvSpPr>
          <p:nvPr>
            <p:ph type="title"/>
          </p:nvPr>
        </p:nvSpPr>
        <p:spPr>
          <a:xfrm>
            <a:off x="4035422" y="1258998"/>
            <a:ext cx="2915879" cy="177912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38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Introduction to SQL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5F9"/>
        </a:solidFill>
        <a:effectLst/>
      </p:bgPr>
    </p:bg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Introduction to SQL</a:t>
            </a:r>
            <a:endParaRPr dirty="0"/>
          </a:p>
        </p:txBody>
      </p:sp>
      <p:sp>
        <p:nvSpPr>
          <p:cNvPr id="1030" name="Google Shape;1030;p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SQL (often pronounced "sequel") stands for Structured Query Language. </a:t>
            </a:r>
            <a:br>
              <a:rPr lang="en" dirty="0"/>
            </a:br>
            <a:br>
              <a:rPr lang="en" dirty="0"/>
            </a:br>
            <a:r>
              <a:rPr lang="en-US" dirty="0"/>
              <a:t>It</a:t>
            </a:r>
            <a:r>
              <a:rPr lang="en" dirty="0"/>
              <a:t> is a computer language for storing, manipulating and retrieving data stored in realational database.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All relational database management systems like MySQL, MS Access, Oracle, Sybase, Informix,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postgres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and SQL Server use SQL as standard database language. </a:t>
            </a:r>
            <a:endParaRPr dirty="0"/>
          </a:p>
        </p:txBody>
      </p:sp>
      <p:sp>
        <p:nvSpPr>
          <p:cNvPr id="1029" name="Google Shape;1029;p5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/>
          </a:p>
        </p:txBody>
      </p:sp>
      <p:cxnSp>
        <p:nvCxnSpPr>
          <p:cNvPr id="1031" name="Google Shape;1031;p5"/>
          <p:cNvCxnSpPr/>
          <p:nvPr/>
        </p:nvCxnSpPr>
        <p:spPr>
          <a:xfrm>
            <a:off x="2418525" y="3835591"/>
            <a:ext cx="48999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1032" name="Google Shape;1032;p5"/>
          <p:cNvCxnSpPr>
            <a:cxnSpLocks/>
            <a:stCxn id="1033" idx="7"/>
          </p:cNvCxnSpPr>
          <p:nvPr/>
        </p:nvCxnSpPr>
        <p:spPr>
          <a:xfrm>
            <a:off x="2164016" y="3214690"/>
            <a:ext cx="5104119" cy="5340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033" name="Google Shape;1033;p5"/>
          <p:cNvSpPr/>
          <p:nvPr/>
        </p:nvSpPr>
        <p:spPr>
          <a:xfrm>
            <a:off x="658348" y="2956358"/>
            <a:ext cx="1764000" cy="1764000"/>
          </a:xfrm>
          <a:prstGeom prst="ellipse">
            <a:avLst/>
          </a:prstGeom>
          <a:solidFill>
            <a:srgbClr val="00D6CB">
              <a:alpha val="6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4" name="Google Shape;103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618" y="2956358"/>
            <a:ext cx="1267461" cy="2027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5" name="Google Shape;103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0600" y="2577900"/>
            <a:ext cx="1289963" cy="1764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36" name="Google Shape;1036;p5"/>
          <p:cNvGraphicFramePr/>
          <p:nvPr/>
        </p:nvGraphicFramePr>
        <p:xfrm>
          <a:off x="5147600" y="3441500"/>
          <a:ext cx="1148750" cy="1341000"/>
        </p:xfrm>
        <a:graphic>
          <a:graphicData uri="http://schemas.openxmlformats.org/drawingml/2006/table">
            <a:tbl>
              <a:tblPr>
                <a:noFill/>
                <a:tableStyleId>{DD135187-7DA4-4107-9308-17166A1F2D57}</a:tableStyleId>
              </a:tblPr>
              <a:tblGrid>
                <a:gridCol w="114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solidFill>
                            <a:srgbClr val="212940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Customer_ID</a:t>
                      </a:r>
                      <a:endParaRPr sz="1000" u="none" strike="noStrike" cap="none" dirty="0">
                        <a:solidFill>
                          <a:srgbClr val="212940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182875" marR="91425" marT="91425" marB="91425" anchor="ctr">
                    <a:lnL w="9525" cap="flat" cmpd="sng">
                      <a:solidFill>
                        <a:srgbClr val="2129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29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129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129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6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solidFill>
                            <a:srgbClr val="21294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d005458dtsf</a:t>
                      </a:r>
                      <a:endParaRPr sz="1000" u="none" strike="noStrike" cap="none" dirty="0">
                        <a:solidFill>
                          <a:srgbClr val="21294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91425" marB="91425" anchor="ctr">
                    <a:lnL w="9525" cap="flat" cmpd="sng">
                      <a:solidFill>
                        <a:srgbClr val="2129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29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129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129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F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21294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d007sfgs847</a:t>
                      </a:r>
                      <a:endParaRPr sz="1000" u="none" strike="noStrike" cap="none">
                        <a:solidFill>
                          <a:srgbClr val="21294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91425" marB="91425" anchor="ctr">
                    <a:lnL w="9525" cap="flat" cmpd="sng">
                      <a:solidFill>
                        <a:srgbClr val="2129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29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129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129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F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solidFill>
                            <a:srgbClr val="21294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d004fgsfh445</a:t>
                      </a:r>
                      <a:endParaRPr sz="1000" u="none" strike="noStrike" cap="none" dirty="0">
                        <a:solidFill>
                          <a:srgbClr val="21294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91425" marB="91425" anchor="ctr">
                    <a:lnL w="9525" cap="flat" cmpd="sng">
                      <a:solidFill>
                        <a:srgbClr val="2129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29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129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129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F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37" name="Google Shape;1037;p5"/>
          <p:cNvSpPr/>
          <p:nvPr/>
        </p:nvSpPr>
        <p:spPr>
          <a:xfrm>
            <a:off x="3105309" y="2821608"/>
            <a:ext cx="1553400" cy="881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D6CB"/>
                </a:solidFill>
                <a:latin typeface="Inconsolata Medium"/>
                <a:ea typeface="Inconsolata Medium"/>
                <a:cs typeface="Inconsolata Medium"/>
                <a:sym typeface="Inconsolata Medium"/>
              </a:rPr>
              <a:t>SELECT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Inconsolata Medium"/>
                <a:ea typeface="Inconsolata Medium"/>
                <a:cs typeface="Inconsolata Medium"/>
                <a:sym typeface="Inconsolata Medium"/>
              </a:rPr>
              <a:t> *</a:t>
            </a:r>
            <a:endParaRPr sz="1400" b="0" i="0" u="none" strike="noStrike" cap="none" dirty="0">
              <a:solidFill>
                <a:srgbClr val="FFFFFF"/>
              </a:solidFill>
              <a:latin typeface="Inconsolata Medium"/>
              <a:ea typeface="Inconsolata Medium"/>
              <a:cs typeface="Inconsolata Medium"/>
              <a:sym typeface="Inconsolata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D6CB"/>
                </a:solidFill>
                <a:latin typeface="Inconsolata Medium"/>
                <a:ea typeface="Inconsolata Medium"/>
                <a:cs typeface="Inconsolata Medium"/>
                <a:sym typeface="Inconsolata Medium"/>
              </a:rPr>
              <a:t>FROM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Inconsolata Medium"/>
                <a:ea typeface="Inconsolata Medium"/>
                <a:cs typeface="Inconsolata Medium"/>
                <a:sym typeface="Inconsolata Medium"/>
              </a:rPr>
              <a:t> </a:t>
            </a:r>
            <a:endParaRPr sz="1400" b="0" i="0" u="none" strike="noStrike" cap="none" dirty="0">
              <a:solidFill>
                <a:srgbClr val="FFFFFF"/>
              </a:solidFill>
              <a:latin typeface="Inconsolata Medium"/>
              <a:ea typeface="Inconsolata Medium"/>
              <a:cs typeface="Inconsolata Medium"/>
              <a:sym typeface="Inconsolata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FFFFFF"/>
                </a:solidFill>
                <a:latin typeface="Inconsolata Medium"/>
                <a:ea typeface="Inconsolata Medium"/>
                <a:cs typeface="Inconsolata Medium"/>
                <a:sym typeface="Inconsolata Medium"/>
              </a:rPr>
              <a:t>Customer_ID;</a:t>
            </a:r>
            <a:endParaRPr sz="1400" b="0" i="0" u="none" strike="noStrike" cap="none" dirty="0">
              <a:solidFill>
                <a:srgbClr val="FFFFFF"/>
              </a:solidFill>
              <a:latin typeface="Inconsolata Medium"/>
              <a:ea typeface="Inconsolata Medium"/>
              <a:cs typeface="Inconsolata Medium"/>
              <a:sym typeface="Inconsolata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5F9"/>
        </a:solidFill>
        <a:effectLst/>
      </p:bgPr>
    </p:bg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A7A3F77-4D75-53B2-769D-2E71CD478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148" y="2278048"/>
            <a:ext cx="4652682" cy="2638602"/>
          </a:xfrm>
          <a:prstGeom prst="rect">
            <a:avLst/>
          </a:prstGeom>
        </p:spPr>
      </p:pic>
      <p:sp>
        <p:nvSpPr>
          <p:cNvPr id="1042" name="Google Shape;1042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Introduction to SQL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043" name="Google Shape;1043;p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Why SQL ? </a:t>
            </a:r>
            <a:endParaRPr dirty="0"/>
          </a:p>
        </p:txBody>
      </p:sp>
      <p:sp>
        <p:nvSpPr>
          <p:cNvPr id="1044" name="Google Shape;1044;p6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D28FB-DEFF-6B60-20B4-F549E379BAFD}"/>
              </a:ext>
            </a:extLst>
          </p:cNvPr>
          <p:cNvSpPr txBox="1"/>
          <p:nvPr/>
        </p:nvSpPr>
        <p:spPr>
          <a:xfrm>
            <a:off x="457199" y="1122829"/>
            <a:ext cx="7971899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Allows users to access data in relational database management systems. 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Allows users to describe the data. 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Allows users to define the data in database and manipulate that data. 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Allows to embed within other languages using SQL modules, libraries &amp; pre-compilers. 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Allows users to create and drop databases and tables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Allows users to create view, stored procedure, functions in a database. 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Allows users to set permissions on tables, procedures and views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E18A2EF-CB15-B74A-A4D6-29E4A3889B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086" t="4943" r="38026" b="60748"/>
          <a:stretch/>
        </p:blipFill>
        <p:spPr>
          <a:xfrm>
            <a:off x="4065963" y="832996"/>
            <a:ext cx="1065323" cy="731510"/>
          </a:xfrm>
          <a:prstGeom prst="rect">
            <a:avLst/>
          </a:prstGeom>
        </p:spPr>
      </p:pic>
      <p:pic>
        <p:nvPicPr>
          <p:cNvPr id="5" name="Graphic 4" descr="Database outline">
            <a:extLst>
              <a:ext uri="{FF2B5EF4-FFF2-40B4-BE49-F238E27FC236}">
                <a16:creationId xmlns:a16="http://schemas.microsoft.com/office/drawing/2014/main" id="{A60205AF-C588-4F9E-E26A-67A5E0930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91350" y="-539548"/>
            <a:ext cx="107493" cy="107493"/>
          </a:xfrm>
          <a:prstGeom prst="rect">
            <a:avLst/>
          </a:prstGeom>
        </p:spPr>
      </p:pic>
      <p:sp>
        <p:nvSpPr>
          <p:cNvPr id="1054" name="Google Shape;1054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Type of MSSSQL Server Editions and differences.</a:t>
            </a:r>
            <a:br>
              <a:rPr lang="en-US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8" name="Google Shape;981;p2">
            <a:extLst>
              <a:ext uri="{FF2B5EF4-FFF2-40B4-BE49-F238E27FC236}">
                <a16:creationId xmlns:a16="http://schemas.microsoft.com/office/drawing/2014/main" id="{507D123C-120F-C9AF-67F3-626AA52C8D9A}"/>
              </a:ext>
            </a:extLst>
          </p:cNvPr>
          <p:cNvSpPr/>
          <p:nvPr/>
        </p:nvSpPr>
        <p:spPr>
          <a:xfrm flipH="1">
            <a:off x="490014" y="1675913"/>
            <a:ext cx="1585255" cy="2760651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2F5F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en-US" sz="2400" dirty="0"/>
            </a:br>
            <a:r>
              <a:rPr lang="en-US" sz="1100" dirty="0">
                <a:solidFill>
                  <a:srgbClr val="043461"/>
                </a:solidFill>
                <a:latin typeface="Roboto" panose="02000000000000000000" pitchFamily="2" charset="0"/>
              </a:rPr>
              <a:t>Includes all features. </a:t>
            </a:r>
          </a:p>
          <a:p>
            <a:endParaRPr lang="en-US" sz="1100" dirty="0">
              <a:solidFill>
                <a:srgbClr val="043461"/>
              </a:solidFill>
              <a:latin typeface="Roboto" panose="02000000000000000000" pitchFamily="2" charset="0"/>
              <a:sym typeface="Roboto"/>
            </a:endParaRPr>
          </a:p>
          <a:p>
            <a:r>
              <a:rPr lang="en-US" sz="1100" dirty="0">
                <a:solidFill>
                  <a:srgbClr val="043461"/>
                </a:solidFill>
                <a:latin typeface="Roboto" panose="02000000000000000000" pitchFamily="2" charset="0"/>
                <a:sym typeface="Roboto"/>
              </a:rPr>
              <a:t>Suitable for mission critical databases with advanced features.</a:t>
            </a:r>
            <a:endParaRPr sz="1100" dirty="0">
              <a:solidFill>
                <a:srgbClr val="043461"/>
              </a:solidFill>
              <a:latin typeface="Roboto" panose="02000000000000000000" pitchFamily="2" charset="0"/>
              <a:sym typeface="Roboto"/>
            </a:endParaRPr>
          </a:p>
        </p:txBody>
      </p:sp>
      <p:sp>
        <p:nvSpPr>
          <p:cNvPr id="15" name="Google Shape;988;p2">
            <a:extLst>
              <a:ext uri="{FF2B5EF4-FFF2-40B4-BE49-F238E27FC236}">
                <a16:creationId xmlns:a16="http://schemas.microsoft.com/office/drawing/2014/main" id="{87E1357B-BCE5-7575-D3F6-8BEB575657E2}"/>
              </a:ext>
            </a:extLst>
          </p:cNvPr>
          <p:cNvSpPr/>
          <p:nvPr/>
        </p:nvSpPr>
        <p:spPr>
          <a:xfrm flipH="1">
            <a:off x="2158778" y="1675914"/>
            <a:ext cx="1585254" cy="2760651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2F5F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en-US" sz="2400" dirty="0"/>
            </a:br>
            <a:r>
              <a:rPr lang="en-US" sz="1100" dirty="0">
                <a:solidFill>
                  <a:srgbClr val="043461"/>
                </a:solidFill>
                <a:latin typeface="Roboto" panose="02000000000000000000" pitchFamily="2" charset="0"/>
              </a:rPr>
              <a:t>Has less features of Enterprise Editions. </a:t>
            </a:r>
          </a:p>
          <a:p>
            <a:endParaRPr lang="en-US" sz="1100" dirty="0">
              <a:solidFill>
                <a:srgbClr val="043461"/>
              </a:solidFill>
              <a:latin typeface="Roboto" panose="02000000000000000000" pitchFamily="2" charset="0"/>
              <a:sym typeface="Roboto"/>
            </a:endParaRPr>
          </a:p>
          <a:p>
            <a:r>
              <a:rPr lang="en-US" sz="1100" dirty="0">
                <a:solidFill>
                  <a:srgbClr val="043461"/>
                </a:solidFill>
                <a:latin typeface="Roboto" panose="02000000000000000000" pitchFamily="2" charset="0"/>
                <a:sym typeface="Roboto"/>
              </a:rPr>
              <a:t>Used by small organizations to run their applications and support common development</a:t>
            </a:r>
          </a:p>
        </p:txBody>
      </p:sp>
      <p:sp>
        <p:nvSpPr>
          <p:cNvPr id="19" name="Google Shape;992;p2">
            <a:extLst>
              <a:ext uri="{FF2B5EF4-FFF2-40B4-BE49-F238E27FC236}">
                <a16:creationId xmlns:a16="http://schemas.microsoft.com/office/drawing/2014/main" id="{CC3895A6-4560-64CD-1C6A-78782664C06F}"/>
              </a:ext>
            </a:extLst>
          </p:cNvPr>
          <p:cNvSpPr/>
          <p:nvPr/>
        </p:nvSpPr>
        <p:spPr>
          <a:xfrm flipH="1">
            <a:off x="7061824" y="1709912"/>
            <a:ext cx="1585254" cy="2760651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2F5F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bg2"/>
              </a:solidFill>
              <a:latin typeface="Roboto" panose="02000000000000000000" pitchFamily="2" charset="0"/>
              <a:sym typeface="Roboto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bg2"/>
              </a:solidFill>
              <a:latin typeface="Roboto" panose="02000000000000000000" pitchFamily="2" charset="0"/>
              <a:sym typeface="Roboto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43461"/>
                </a:solidFill>
                <a:latin typeface="Roboto" panose="02000000000000000000" pitchFamily="2" charset="0"/>
                <a:sym typeface="Roboto"/>
              </a:rPr>
              <a:t>It is between the Standard and Express editions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rgbClr val="043461"/>
              </a:solidFill>
              <a:latin typeface="Roboto" panose="02000000000000000000" pitchFamily="2" charset="0"/>
              <a:sym typeface="Roboto"/>
            </a:endParaRPr>
          </a:p>
          <a:p>
            <a:r>
              <a:rPr lang="en-US" sz="1100" dirty="0">
                <a:solidFill>
                  <a:srgbClr val="043461"/>
                </a:solidFill>
                <a:latin typeface="Roboto" panose="02000000000000000000" pitchFamily="2" charset="0"/>
              </a:rPr>
              <a:t>This is designed for web applications.</a:t>
            </a:r>
          </a:p>
          <a:p>
            <a:br>
              <a:rPr lang="en-US" sz="1400" dirty="0"/>
            </a:br>
            <a:endParaRPr lang="en-US" sz="1100" dirty="0">
              <a:solidFill>
                <a:srgbClr val="043461"/>
              </a:solidFill>
              <a:latin typeface="Roboto" panose="02000000000000000000" pitchFamily="2" charset="0"/>
              <a:sym typeface="Roboto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700" b="0" i="0" u="none" strike="noStrike" cap="none" dirty="0">
              <a:solidFill>
                <a:srgbClr val="0434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992;p2">
            <a:extLst>
              <a:ext uri="{FF2B5EF4-FFF2-40B4-BE49-F238E27FC236}">
                <a16:creationId xmlns:a16="http://schemas.microsoft.com/office/drawing/2014/main" id="{12355707-6F83-5A7C-0A74-F15CDB2189D2}"/>
              </a:ext>
            </a:extLst>
          </p:cNvPr>
          <p:cNvSpPr/>
          <p:nvPr/>
        </p:nvSpPr>
        <p:spPr>
          <a:xfrm flipH="1">
            <a:off x="3807007" y="1675915"/>
            <a:ext cx="1585253" cy="2760651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2F5F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050" b="0" i="0" u="none" strike="noStrike" cap="none" dirty="0">
              <a:solidFill>
                <a:srgbClr val="043461"/>
              </a:solidFill>
              <a:latin typeface="Roboto"/>
              <a:ea typeface="Roboto"/>
              <a:cs typeface="Roboto"/>
              <a:sym typeface="Roboto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Roboto" panose="02000000000000000000" pitchFamily="2" charset="0"/>
              <a:sym typeface="Roboto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43461"/>
                </a:solidFill>
                <a:latin typeface="Roboto" panose="02000000000000000000" pitchFamily="2" charset="0"/>
                <a:sym typeface="Roboto"/>
              </a:rPr>
              <a:t>Basic of all SQL Server editions.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rgbClr val="043461"/>
              </a:solidFill>
              <a:latin typeface="Roboto" panose="02000000000000000000" pitchFamily="2" charset="0"/>
              <a:sym typeface="Roboto"/>
            </a:endParaRPr>
          </a:p>
          <a:p>
            <a:r>
              <a:rPr lang="en-US" sz="1100" dirty="0">
                <a:solidFill>
                  <a:srgbClr val="043461"/>
                </a:solidFill>
                <a:latin typeface="Roboto" panose="02000000000000000000" pitchFamily="2" charset="0"/>
              </a:rPr>
              <a:t>Free to use in production.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rgbClr val="043461"/>
              </a:solidFill>
              <a:latin typeface="Roboto" panose="02000000000000000000" pitchFamily="2" charset="0"/>
              <a:sym typeface="Roboto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43461"/>
                </a:solidFill>
                <a:latin typeface="Roboto" panose="02000000000000000000" pitchFamily="2" charset="0"/>
              </a:rPr>
              <a:t>It can utilize only 1 CPU and 1 GB memory ; the maximum size of the database is 10 GB.</a:t>
            </a:r>
            <a:endParaRPr sz="1100" dirty="0">
              <a:solidFill>
                <a:srgbClr val="043461"/>
              </a:solidFill>
              <a:latin typeface="Roboto" panose="02000000000000000000" pitchFamily="2" charset="0"/>
              <a:sym typeface="Roboto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651C2A-8625-A491-F6CD-A7C1BBC5BD23}"/>
              </a:ext>
            </a:extLst>
          </p:cNvPr>
          <p:cNvSpPr txBox="1"/>
          <p:nvPr/>
        </p:nvSpPr>
        <p:spPr>
          <a:xfrm>
            <a:off x="661179" y="1709912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461"/>
                </a:solidFill>
                <a:latin typeface="Roboto" panose="02000000000000000000" pitchFamily="2" charset="0"/>
              </a:rPr>
              <a:t>Enterprise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E267DD-B78C-0A32-0029-71B8436D8631}"/>
              </a:ext>
            </a:extLst>
          </p:cNvPr>
          <p:cNvSpPr txBox="1"/>
          <p:nvPr/>
        </p:nvSpPr>
        <p:spPr>
          <a:xfrm>
            <a:off x="2403248" y="1708155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461"/>
                </a:solidFill>
                <a:latin typeface="Roboto" panose="02000000000000000000" pitchFamily="2" charset="0"/>
              </a:rPr>
              <a:t>Standard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A63EB1-B12D-3F91-0D7F-8E6E5807BE31}"/>
              </a:ext>
            </a:extLst>
          </p:cNvPr>
          <p:cNvSpPr txBox="1"/>
          <p:nvPr/>
        </p:nvSpPr>
        <p:spPr>
          <a:xfrm>
            <a:off x="4098249" y="1696736"/>
            <a:ext cx="100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461"/>
                </a:solidFill>
                <a:latin typeface="Roboto" panose="02000000000000000000" pitchFamily="2" charset="0"/>
              </a:rPr>
              <a:t>Express</a:t>
            </a:r>
          </a:p>
        </p:txBody>
      </p:sp>
      <p:sp>
        <p:nvSpPr>
          <p:cNvPr id="39" name="Google Shape;992;p2">
            <a:extLst>
              <a:ext uri="{FF2B5EF4-FFF2-40B4-BE49-F238E27FC236}">
                <a16:creationId xmlns:a16="http://schemas.microsoft.com/office/drawing/2014/main" id="{A03FBC9B-E7D5-6BE9-EF8C-227206B7EACB}"/>
              </a:ext>
            </a:extLst>
          </p:cNvPr>
          <p:cNvSpPr/>
          <p:nvPr/>
        </p:nvSpPr>
        <p:spPr>
          <a:xfrm flipH="1">
            <a:off x="5443173" y="1675915"/>
            <a:ext cx="1585254" cy="2760651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2F5F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700" b="0" i="0" u="none" strike="noStrike" cap="none" dirty="0">
              <a:solidFill>
                <a:srgbClr val="043461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lang="en-US" sz="1100" dirty="0">
              <a:solidFill>
                <a:srgbClr val="043461"/>
              </a:solidFill>
              <a:latin typeface="Roboto" panose="02000000000000000000" pitchFamily="2" charset="0"/>
              <a:sym typeface="Roboto"/>
            </a:endParaRPr>
          </a:p>
          <a:p>
            <a:r>
              <a:rPr lang="en-US" sz="1100" dirty="0">
                <a:solidFill>
                  <a:srgbClr val="043461"/>
                </a:solidFill>
                <a:latin typeface="Roboto" panose="02000000000000000000" pitchFamily="2" charset="0"/>
                <a:sym typeface="Roboto"/>
              </a:rPr>
              <a:t>Includes all features of Enterprise Edition</a:t>
            </a:r>
          </a:p>
          <a:p>
            <a:endParaRPr lang="en-US" sz="1100" dirty="0">
              <a:solidFill>
                <a:srgbClr val="043461"/>
              </a:solidFill>
              <a:latin typeface="Roboto" panose="02000000000000000000" pitchFamily="2" charset="0"/>
              <a:sym typeface="Roboto"/>
            </a:endParaRPr>
          </a:p>
          <a:p>
            <a:r>
              <a:rPr lang="en-US" sz="1100" dirty="0">
                <a:solidFill>
                  <a:srgbClr val="043461"/>
                </a:solidFill>
                <a:latin typeface="Roboto" panose="02000000000000000000" pitchFamily="2" charset="0"/>
                <a:sym typeface="Roboto"/>
              </a:rPr>
              <a:t>Can only be used as a development and test system</a:t>
            </a:r>
          </a:p>
          <a:p>
            <a:endParaRPr lang="en-US" sz="1100" dirty="0">
              <a:solidFill>
                <a:srgbClr val="043461"/>
              </a:solidFill>
              <a:latin typeface="Roboto" panose="02000000000000000000" pitchFamily="2" charset="0"/>
              <a:sym typeface="Roboto"/>
            </a:endParaRPr>
          </a:p>
          <a:p>
            <a:r>
              <a:rPr lang="en-US" sz="1100" dirty="0">
                <a:solidFill>
                  <a:srgbClr val="043461"/>
                </a:solidFill>
                <a:latin typeface="Roboto" panose="02000000000000000000" pitchFamily="2" charset="0"/>
                <a:sym typeface="Roboto"/>
              </a:rPr>
              <a:t>Can be upgraded to Enterprise without reinstallation</a:t>
            </a:r>
            <a:endParaRPr sz="1100" dirty="0">
              <a:solidFill>
                <a:srgbClr val="043461"/>
              </a:solidFill>
              <a:latin typeface="Roboto" panose="02000000000000000000" pitchFamily="2" charset="0"/>
              <a:sym typeface="Roboto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D0F8D5-0DA2-3A9F-EBE0-2F717B99E62E}"/>
              </a:ext>
            </a:extLst>
          </p:cNvPr>
          <p:cNvSpPr txBox="1"/>
          <p:nvPr/>
        </p:nvSpPr>
        <p:spPr>
          <a:xfrm>
            <a:off x="7328373" y="1711696"/>
            <a:ext cx="98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461"/>
                </a:solidFill>
                <a:latin typeface="Roboto" panose="02000000000000000000" pitchFamily="2" charset="0"/>
              </a:rPr>
              <a:t>Web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1336A7-7513-B6DB-A386-7685B318CD1A}"/>
              </a:ext>
            </a:extLst>
          </p:cNvPr>
          <p:cNvSpPr txBox="1"/>
          <p:nvPr/>
        </p:nvSpPr>
        <p:spPr>
          <a:xfrm>
            <a:off x="5692946" y="1709913"/>
            <a:ext cx="121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461"/>
                </a:solidFill>
                <a:latin typeface="Roboto" panose="02000000000000000000" pitchFamily="2" charset="0"/>
              </a:rPr>
              <a:t>Developer</a:t>
            </a:r>
          </a:p>
        </p:txBody>
      </p:sp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7FA2F0EE-C385-6D06-E197-A22AED6FAC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656" y="755929"/>
            <a:ext cx="1208381" cy="813808"/>
          </a:xfrm>
          <a:prstGeom prst="rect">
            <a:avLst/>
          </a:prstGeom>
        </p:spPr>
      </p:pic>
      <p:pic>
        <p:nvPicPr>
          <p:cNvPr id="14" name="Picture 13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5E9B888A-8945-FF0D-4183-5AB61BCE72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9586" y="745579"/>
            <a:ext cx="1362265" cy="876422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3C7DFEB8-2D3A-14C6-1A9D-E0F97DA74E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0369" y="764008"/>
            <a:ext cx="1195543" cy="869486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02F91BC3-9BEF-1847-040A-93FBFB964E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3191" y="652074"/>
            <a:ext cx="1320460" cy="88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77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5F9"/>
        </a:solidFill>
        <a:effectLst/>
      </p:bgPr>
    </p:bg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Standard SQL commands </a:t>
            </a:r>
            <a:endParaRPr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DFB44BC-BA17-1B3A-B6BF-627DB2A74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5339"/>
              </p:ext>
            </p:extLst>
          </p:nvPr>
        </p:nvGraphicFramePr>
        <p:xfrm>
          <a:off x="480854" y="947556"/>
          <a:ext cx="3552968" cy="1676400"/>
        </p:xfrm>
        <a:graphic>
          <a:graphicData uri="http://schemas.openxmlformats.org/drawingml/2006/table">
            <a:tbl>
              <a:tblPr firstRow="1" bandRow="1">
                <a:tableStyleId>{DD135187-7DA4-4107-9308-17166A1F2D57}</a:tableStyleId>
              </a:tblPr>
              <a:tblGrid>
                <a:gridCol w="1776484">
                  <a:extLst>
                    <a:ext uri="{9D8B030D-6E8A-4147-A177-3AD203B41FA5}">
                      <a16:colId xmlns:a16="http://schemas.microsoft.com/office/drawing/2014/main" val="1816152347"/>
                    </a:ext>
                  </a:extLst>
                </a:gridCol>
                <a:gridCol w="1776484">
                  <a:extLst>
                    <a:ext uri="{9D8B030D-6E8A-4147-A177-3AD203B41FA5}">
                      <a16:colId xmlns:a16="http://schemas.microsoft.com/office/drawing/2014/main" val="2496862350"/>
                    </a:ext>
                  </a:extLst>
                </a:gridCol>
              </a:tblGrid>
              <a:tr h="225022">
                <a:tc>
                  <a:txBody>
                    <a:bodyPr/>
                    <a:lstStyle/>
                    <a:p>
                      <a:r>
                        <a:rPr lang="en-US" sz="1200" b="1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687844"/>
                  </a:ext>
                </a:extLst>
              </a:tr>
              <a:tr h="2250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CREATE</a:t>
                      </a:r>
                      <a:endParaRPr lang="en-US" sz="1400" b="0" i="0" u="none" strike="noStrike" cap="none" baseline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Creates a new table, a view of a table, or other object in database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909913"/>
                  </a:ext>
                </a:extLst>
              </a:tr>
              <a:tr h="2250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ALTER 	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Modifies an existing database object, such as a table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45078"/>
                  </a:ext>
                </a:extLst>
              </a:tr>
              <a:tr h="2250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Deletes an entire table, a view of a table or other object in the database.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873000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1367179B-76B3-CD38-B68F-09E6FBBC8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743802"/>
            <a:ext cx="1162050" cy="410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B43AEF6-572C-95E6-9754-7DC4E27A7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833386"/>
              </p:ext>
            </p:extLst>
          </p:nvPr>
        </p:nvGraphicFramePr>
        <p:xfrm>
          <a:off x="480854" y="3261679"/>
          <a:ext cx="3552968" cy="899160"/>
        </p:xfrm>
        <a:graphic>
          <a:graphicData uri="http://schemas.openxmlformats.org/drawingml/2006/table">
            <a:tbl>
              <a:tblPr firstRow="1" bandRow="1">
                <a:tableStyleId>{DD135187-7DA4-4107-9308-17166A1F2D57}</a:tableStyleId>
              </a:tblPr>
              <a:tblGrid>
                <a:gridCol w="1776484">
                  <a:extLst>
                    <a:ext uri="{9D8B030D-6E8A-4147-A177-3AD203B41FA5}">
                      <a16:colId xmlns:a16="http://schemas.microsoft.com/office/drawing/2014/main" val="1816152347"/>
                    </a:ext>
                  </a:extLst>
                </a:gridCol>
                <a:gridCol w="1776484">
                  <a:extLst>
                    <a:ext uri="{9D8B030D-6E8A-4147-A177-3AD203B41FA5}">
                      <a16:colId xmlns:a16="http://schemas.microsoft.com/office/drawing/2014/main" val="24968623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/>
                        <a:t>Command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687844"/>
                  </a:ext>
                </a:extLst>
              </a:tr>
              <a:tr h="225022">
                <a:tc>
                  <a:txBody>
                    <a:bodyPr/>
                    <a:lstStyle/>
                    <a:p>
                      <a:r>
                        <a:rPr lang="en-US" sz="900" dirty="0"/>
                        <a:t>GRANT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Gives a privilege to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909913"/>
                  </a:ext>
                </a:extLst>
              </a:tr>
              <a:tr h="225022"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REVOKE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Takes back privileges granted from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45078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BFCCAD29-0CAF-8FCC-3EF0-BFBFF27D3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621555"/>
              </p:ext>
            </p:extLst>
          </p:nvPr>
        </p:nvGraphicFramePr>
        <p:xfrm>
          <a:off x="4895134" y="950254"/>
          <a:ext cx="3621071" cy="990600"/>
        </p:xfrm>
        <a:graphic>
          <a:graphicData uri="http://schemas.openxmlformats.org/drawingml/2006/table">
            <a:tbl>
              <a:tblPr firstRow="1" bandRow="1">
                <a:tableStyleId>{DD135187-7DA4-4107-9308-17166A1F2D57}</a:tableStyleId>
              </a:tblPr>
              <a:tblGrid>
                <a:gridCol w="1844587">
                  <a:extLst>
                    <a:ext uri="{9D8B030D-6E8A-4147-A177-3AD203B41FA5}">
                      <a16:colId xmlns:a16="http://schemas.microsoft.com/office/drawing/2014/main" val="1816152347"/>
                    </a:ext>
                  </a:extLst>
                </a:gridCol>
                <a:gridCol w="1776484">
                  <a:extLst>
                    <a:ext uri="{9D8B030D-6E8A-4147-A177-3AD203B41FA5}">
                      <a16:colId xmlns:a16="http://schemas.microsoft.com/office/drawing/2014/main" val="2496862350"/>
                    </a:ext>
                  </a:extLst>
                </a:gridCol>
              </a:tblGrid>
              <a:tr h="225022">
                <a:tc>
                  <a:txBody>
                    <a:bodyPr/>
                    <a:lstStyle/>
                    <a:p>
                      <a:r>
                        <a:rPr lang="en-US" sz="1400" b="1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687844"/>
                  </a:ext>
                </a:extLst>
              </a:tr>
              <a:tr h="2250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INSERT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Creates a 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909913"/>
                  </a:ext>
                </a:extLst>
              </a:tr>
              <a:tr h="2250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Modifies records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45078"/>
                  </a:ext>
                </a:extLst>
              </a:tr>
              <a:tr h="2250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Deletes records</a:t>
                      </a:r>
                      <a:endParaRPr lang="en-US" sz="1400" b="0" i="0" u="none" strike="noStrike" cap="none" baseline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873000"/>
                  </a:ext>
                </a:extLst>
              </a:tr>
            </a:tbl>
          </a:graphicData>
        </a:graphic>
      </p:graphicFrame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D5A4DFDC-20B4-BA4C-F340-889F8DBDC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232441"/>
              </p:ext>
            </p:extLst>
          </p:nvPr>
        </p:nvGraphicFramePr>
        <p:xfrm>
          <a:off x="4969463" y="3261679"/>
          <a:ext cx="3552968" cy="670560"/>
        </p:xfrm>
        <a:graphic>
          <a:graphicData uri="http://schemas.openxmlformats.org/drawingml/2006/table">
            <a:tbl>
              <a:tblPr firstRow="1" bandRow="1">
                <a:tableStyleId>{DD135187-7DA4-4107-9308-17166A1F2D57}</a:tableStyleId>
              </a:tblPr>
              <a:tblGrid>
                <a:gridCol w="1776484">
                  <a:extLst>
                    <a:ext uri="{9D8B030D-6E8A-4147-A177-3AD203B41FA5}">
                      <a16:colId xmlns:a16="http://schemas.microsoft.com/office/drawing/2014/main" val="1816152347"/>
                    </a:ext>
                  </a:extLst>
                </a:gridCol>
                <a:gridCol w="1776484">
                  <a:extLst>
                    <a:ext uri="{9D8B030D-6E8A-4147-A177-3AD203B41FA5}">
                      <a16:colId xmlns:a16="http://schemas.microsoft.com/office/drawing/2014/main" val="2496862350"/>
                    </a:ext>
                  </a:extLst>
                </a:gridCol>
              </a:tblGrid>
              <a:tr h="2250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/>
                        <a:t>Command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687844"/>
                  </a:ext>
                </a:extLst>
              </a:tr>
              <a:tr h="225022">
                <a:tc>
                  <a:txBody>
                    <a:bodyPr/>
                    <a:lstStyle/>
                    <a:p>
                      <a:r>
                        <a:rPr lang="en-US" sz="900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Retrieves certain records from one or more table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90991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0124864-33CB-C830-8A67-3E62DF02E65E}"/>
              </a:ext>
            </a:extLst>
          </p:cNvPr>
          <p:cNvSpPr txBox="1"/>
          <p:nvPr/>
        </p:nvSpPr>
        <p:spPr>
          <a:xfrm>
            <a:off x="484496" y="642477"/>
            <a:ext cx="45890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DDL -Data Definition Language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D8D99A-5267-FEB5-DF58-BCE03854ED83}"/>
              </a:ext>
            </a:extLst>
          </p:cNvPr>
          <p:cNvSpPr txBox="1"/>
          <p:nvPr/>
        </p:nvSpPr>
        <p:spPr>
          <a:xfrm>
            <a:off x="374177" y="2866175"/>
            <a:ext cx="45890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DML -Data Manipulation Language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4F3A2F-BE93-987E-6FB7-15847CB209D5}"/>
              </a:ext>
            </a:extLst>
          </p:cNvPr>
          <p:cNvSpPr txBox="1"/>
          <p:nvPr/>
        </p:nvSpPr>
        <p:spPr>
          <a:xfrm>
            <a:off x="4963237" y="642477"/>
            <a:ext cx="38851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DCL -Data Control Language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A9CFC8-6C3F-FED2-7BC3-8A45528BB483}"/>
              </a:ext>
            </a:extLst>
          </p:cNvPr>
          <p:cNvSpPr txBox="1"/>
          <p:nvPr/>
        </p:nvSpPr>
        <p:spPr>
          <a:xfrm>
            <a:off x="4963237" y="2866174"/>
            <a:ext cx="45890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DQL -Data Query Language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4309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Installation</a:t>
            </a:r>
            <a:br>
              <a:rPr lang="en-US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B9AA7-7B7D-C66A-54F2-F148A3DEE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MSSQL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https://www.microsoft.com/en-us/sql-server/sql-server-downloads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55" name="Google Shape;1055;p7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649430-D8C2-DE6A-53C3-9D85566EFFD0}"/>
              </a:ext>
            </a:extLst>
          </p:cNvPr>
          <p:cNvSpPr txBox="1">
            <a:spLocks/>
          </p:cNvSpPr>
          <p:nvPr/>
        </p:nvSpPr>
        <p:spPr>
          <a:xfrm>
            <a:off x="-12300" y="1859653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dirty="0"/>
              <a:t>Postgresql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https://www.postgresql.org/download/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F1F7C82-6BEC-1B79-29E3-1F8E95A8070C}"/>
              </a:ext>
            </a:extLst>
          </p:cNvPr>
          <p:cNvSpPr txBox="1">
            <a:spLocks/>
          </p:cNvSpPr>
          <p:nvPr/>
        </p:nvSpPr>
        <p:spPr>
          <a:xfrm>
            <a:off x="-12300" y="2884794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dirty="0" err="1"/>
              <a:t>Mysql</a:t>
            </a:r>
            <a:r>
              <a:rPr lang="en-US" dirty="0"/>
              <a:t>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https://www.mysql.com/downloads/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25034D-2242-4A0F-5897-A44D38894615}"/>
              </a:ext>
            </a:extLst>
          </p:cNvPr>
          <p:cNvSpPr txBox="1"/>
          <p:nvPr/>
        </p:nvSpPr>
        <p:spPr>
          <a:xfrm>
            <a:off x="2274058" y="2425539"/>
            <a:ext cx="45890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1270"/>
      </p:ext>
    </p:extLst>
  </p:cSld>
  <p:clrMapOvr>
    <a:masterClrMapping/>
  </p:clrMapOvr>
</p:sld>
</file>

<file path=ppt/theme/theme1.xml><?xml version="1.0" encoding="utf-8"?>
<a:theme xmlns:a="http://schemas.openxmlformats.org/drawingml/2006/main" name="Donalbain template">
  <a:themeElements>
    <a:clrScheme name="Custom 347">
      <a:dk1>
        <a:srgbClr val="181F22"/>
      </a:dk1>
      <a:lt1>
        <a:srgbClr val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27689</TotalTime>
  <Words>1713</Words>
  <Application>Microsoft Office PowerPoint</Application>
  <PresentationFormat>On-screen Show (16:9)</PresentationFormat>
  <Paragraphs>435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Wingdings</vt:lpstr>
      <vt:lpstr>Arial</vt:lpstr>
      <vt:lpstr>Roboto Thin</vt:lpstr>
      <vt:lpstr>Oswald</vt:lpstr>
      <vt:lpstr>Roboto</vt:lpstr>
      <vt:lpstr>Verdana</vt:lpstr>
      <vt:lpstr>Roboto Light</vt:lpstr>
      <vt:lpstr>Roboto Medium</vt:lpstr>
      <vt:lpstr>Inconsolata Medium</vt:lpstr>
      <vt:lpstr>Titillium Web</vt:lpstr>
      <vt:lpstr>Calibri</vt:lpstr>
      <vt:lpstr>Donalbain template</vt:lpstr>
      <vt:lpstr>Data Analytics Bootcamp </vt:lpstr>
      <vt:lpstr>Learning Outcomes</vt:lpstr>
      <vt:lpstr>Class Objectives </vt:lpstr>
      <vt:lpstr>Introduction to SQL</vt:lpstr>
      <vt:lpstr>Introduction to SQL</vt:lpstr>
      <vt:lpstr>Introduction to SQL </vt:lpstr>
      <vt:lpstr>Type of MSSSQL Server Editions and differences.  </vt:lpstr>
      <vt:lpstr>Standard SQL commands </vt:lpstr>
      <vt:lpstr>Installation  </vt:lpstr>
      <vt:lpstr>INSTRACTOR DEMO</vt:lpstr>
      <vt:lpstr>PowerPoint Presentation</vt:lpstr>
      <vt:lpstr>Data Normalization</vt:lpstr>
      <vt:lpstr>PowerPoint Presentation</vt:lpstr>
      <vt:lpstr>PowerPoint Presentation</vt:lpstr>
      <vt:lpstr>First normal form (1NF)</vt:lpstr>
      <vt:lpstr>Second Normal Form (2NF)</vt:lpstr>
      <vt:lpstr>Second Normal Form (2NF)</vt:lpstr>
      <vt:lpstr>Second Normal Form (2NF) </vt:lpstr>
      <vt:lpstr>Third Normal Form (3NF) — “Simplify the Relationships”</vt:lpstr>
      <vt:lpstr>Foreign Keys</vt:lpstr>
      <vt:lpstr>Foreign Keys</vt:lpstr>
      <vt:lpstr>  TIME TO CODE</vt:lpstr>
      <vt:lpstr>Data Relationships</vt:lpstr>
      <vt:lpstr>Data Relationships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SQL</dc:title>
  <dc:creator>Meron</dc:creator>
  <cp:lastModifiedBy>Besufekad Woldesenbet</cp:lastModifiedBy>
  <cp:revision>16</cp:revision>
  <dcterms:modified xsi:type="dcterms:W3CDTF">2023-04-11T03:26:54Z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850223-87a8-40c3-9eb2-432606efca2a_Enabled">
    <vt:lpwstr>true</vt:lpwstr>
  </property>
  <property fmtid="{D5CDD505-2E9C-101B-9397-08002B2CF9AE}" pid="3" name="MSIP_Label_7f850223-87a8-40c3-9eb2-432606efca2a_SetDate">
    <vt:lpwstr>2022-08-11T01:51:58Z</vt:lpwstr>
  </property>
  <property fmtid="{D5CDD505-2E9C-101B-9397-08002B2CF9AE}" pid="4" name="MSIP_Label_7f850223-87a8-40c3-9eb2-432606efca2a_Method">
    <vt:lpwstr>Privileged</vt:lpwstr>
  </property>
  <property fmtid="{D5CDD505-2E9C-101B-9397-08002B2CF9AE}" pid="5" name="MSIP_Label_7f850223-87a8-40c3-9eb2-432606efca2a_Name">
    <vt:lpwstr>7f850223-87a8-40c3-9eb2-432606efca2a</vt:lpwstr>
  </property>
  <property fmtid="{D5CDD505-2E9C-101B-9397-08002B2CF9AE}" pid="6" name="MSIP_Label_7f850223-87a8-40c3-9eb2-432606efca2a_SiteId">
    <vt:lpwstr>fcb2b37b-5da0-466b-9b83-0014b67a7c78</vt:lpwstr>
  </property>
  <property fmtid="{D5CDD505-2E9C-101B-9397-08002B2CF9AE}" pid="7" name="MSIP_Label_7f850223-87a8-40c3-9eb2-432606efca2a_ActionId">
    <vt:lpwstr>e681540a-e06d-4cbf-801a-bad9723593df</vt:lpwstr>
  </property>
  <property fmtid="{D5CDD505-2E9C-101B-9397-08002B2CF9AE}" pid="8" name="MSIP_Label_7f850223-87a8-40c3-9eb2-432606efca2a_ContentBits">
    <vt:lpwstr>0</vt:lpwstr>
  </property>
</Properties>
</file>