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4052" r:id="rId3"/>
    <p:sldMasterId id="2147484064" r:id="rId4"/>
  </p:sldMasterIdLst>
  <p:notesMasterIdLst>
    <p:notesMasterId r:id="rId49"/>
  </p:notesMasterIdLst>
  <p:sldIdLst>
    <p:sldId id="259" r:id="rId5"/>
    <p:sldId id="615" r:id="rId6"/>
    <p:sldId id="616" r:id="rId7"/>
    <p:sldId id="550" r:id="rId8"/>
    <p:sldId id="470" r:id="rId9"/>
    <p:sldId id="472" r:id="rId10"/>
    <p:sldId id="613" r:id="rId11"/>
    <p:sldId id="476" r:id="rId12"/>
    <p:sldId id="614" r:id="rId13"/>
    <p:sldId id="501" r:id="rId14"/>
    <p:sldId id="500" r:id="rId15"/>
    <p:sldId id="481" r:id="rId16"/>
    <p:sldId id="480" r:id="rId17"/>
    <p:sldId id="448" r:id="rId18"/>
    <p:sldId id="483" r:id="rId19"/>
    <p:sldId id="485" r:id="rId20"/>
    <p:sldId id="486" r:id="rId21"/>
    <p:sldId id="451" r:id="rId22"/>
    <p:sldId id="452" r:id="rId23"/>
    <p:sldId id="624" r:id="rId24"/>
    <p:sldId id="453" r:id="rId25"/>
    <p:sldId id="454" r:id="rId26"/>
    <p:sldId id="607" r:id="rId27"/>
    <p:sldId id="399" r:id="rId28"/>
    <p:sldId id="598" r:id="rId29"/>
    <p:sldId id="597" r:id="rId30"/>
    <p:sldId id="489" r:id="rId31"/>
    <p:sldId id="608" r:id="rId32"/>
    <p:sldId id="492" r:id="rId33"/>
    <p:sldId id="400" r:id="rId34"/>
    <p:sldId id="401" r:id="rId35"/>
    <p:sldId id="594" r:id="rId36"/>
    <p:sldId id="457" r:id="rId37"/>
    <p:sldId id="495" r:id="rId38"/>
    <p:sldId id="497" r:id="rId39"/>
    <p:sldId id="458" r:id="rId40"/>
    <p:sldId id="494" r:id="rId41"/>
    <p:sldId id="459" r:id="rId42"/>
    <p:sldId id="593" r:id="rId43"/>
    <p:sldId id="461" r:id="rId44"/>
    <p:sldId id="498" r:id="rId45"/>
    <p:sldId id="460" r:id="rId46"/>
    <p:sldId id="456" r:id="rId47"/>
    <p:sldId id="435" r:id="rId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何敏" initials="何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000066"/>
    <a:srgbClr val="FF9933"/>
    <a:srgbClr val="B59F43"/>
    <a:srgbClr val="6A5D28"/>
    <a:srgbClr val="F2EDA6"/>
    <a:srgbClr val="F0E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9" autoAdjust="0"/>
  </p:normalViewPr>
  <p:slideViewPr>
    <p:cSldViewPr>
      <p:cViewPr varScale="1">
        <p:scale>
          <a:sx n="85" d="100"/>
          <a:sy n="85" d="100"/>
        </p:scale>
        <p:origin x="1122" y="66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4E235F-D98E-45FE-8FA2-9BABEFB2A12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7F60B7-C6D4-4F35-A10B-D3AE881E1B09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24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第一章</a:t>
          </a:r>
          <a:endParaRPr lang="zh-CN" altLang="en-US" sz="2400" b="1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C59E4BE6-4118-43E6-BF98-67D1AA48E252}" type="parTrans" cxnId="{4EA0533B-1C59-47ED-98D7-85BD35A38D48}">
      <dgm:prSet/>
      <dgm:spPr/>
      <dgm:t>
        <a:bodyPr/>
        <a:lstStyle/>
        <a:p>
          <a:endParaRPr lang="zh-CN" altLang="en-US"/>
        </a:p>
      </dgm:t>
    </dgm:pt>
    <dgm:pt modelId="{78599A6B-9C28-41F6-A0C1-7808178962FF}" type="sibTrans" cxnId="{4EA0533B-1C59-47ED-98D7-85BD35A38D48}">
      <dgm:prSet/>
      <dgm:spPr/>
      <dgm:t>
        <a:bodyPr/>
        <a:lstStyle/>
        <a:p>
          <a:endParaRPr lang="zh-CN" altLang="en-US"/>
        </a:p>
      </dgm:t>
    </dgm:pt>
    <dgm:pt modelId="{97DAB7BF-8949-46BC-AB9D-D4F76132855F}">
      <dgm:prSet phldrT="[文本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绪论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8192C09C-607C-4FDA-B480-5483561AE888}" type="parTrans" cxnId="{60455A34-8C52-457F-AF2B-DDED9230CD91}">
      <dgm:prSet/>
      <dgm:spPr/>
      <dgm:t>
        <a:bodyPr/>
        <a:lstStyle/>
        <a:p>
          <a:endParaRPr lang="zh-CN" altLang="en-US"/>
        </a:p>
      </dgm:t>
    </dgm:pt>
    <dgm:pt modelId="{C8837666-A9C6-42A9-8702-E0398D887652}" type="sibTrans" cxnId="{60455A34-8C52-457F-AF2B-DDED9230CD91}">
      <dgm:prSet/>
      <dgm:spPr/>
      <dgm:t>
        <a:bodyPr/>
        <a:lstStyle/>
        <a:p>
          <a:endParaRPr lang="zh-CN" altLang="en-US"/>
        </a:p>
      </dgm:t>
    </dgm:pt>
    <dgm:pt modelId="{C477059B-5D37-4CEC-93BC-8E4CA6DAF26D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24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第三章</a:t>
          </a:r>
        </a:p>
      </dgm:t>
    </dgm:pt>
    <dgm:pt modelId="{C42DBF06-A518-46D6-BE95-BC2B708F10BF}" type="parTrans" cxnId="{70CE99C6-8E13-4F03-9D09-8B7F7A167555}">
      <dgm:prSet/>
      <dgm:spPr/>
      <dgm:t>
        <a:bodyPr/>
        <a:lstStyle/>
        <a:p>
          <a:endParaRPr lang="zh-CN" altLang="en-US"/>
        </a:p>
      </dgm:t>
    </dgm:pt>
    <dgm:pt modelId="{6CFE9E15-47F7-4E77-B9AB-EEC79C0E0206}" type="sibTrans" cxnId="{70CE99C6-8E13-4F03-9D09-8B7F7A167555}">
      <dgm:prSet/>
      <dgm:spPr/>
      <dgm:t>
        <a:bodyPr/>
        <a:lstStyle/>
        <a:p>
          <a:endParaRPr lang="zh-CN" altLang="en-US"/>
        </a:p>
      </dgm:t>
    </dgm:pt>
    <dgm:pt modelId="{2DC7F405-0ACF-46BA-9340-CF8297D10122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慢性非传染性疾病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C7CDDDB3-AECD-4B83-80CF-1AB7EBB6FE1F}" type="parTrans" cxnId="{AAE079AB-71A2-41A1-B24A-686A1589337A}">
      <dgm:prSet/>
      <dgm:spPr/>
      <dgm:t>
        <a:bodyPr/>
        <a:lstStyle/>
        <a:p>
          <a:endParaRPr lang="zh-CN" altLang="en-US"/>
        </a:p>
      </dgm:t>
    </dgm:pt>
    <dgm:pt modelId="{E73BA6B4-BA90-4769-84E4-3D4A93A649A3}" type="sibTrans" cxnId="{AAE079AB-71A2-41A1-B24A-686A1589337A}">
      <dgm:prSet/>
      <dgm:spPr/>
      <dgm:t>
        <a:bodyPr/>
        <a:lstStyle/>
        <a:p>
          <a:endParaRPr lang="zh-CN" altLang="en-US"/>
        </a:p>
      </dgm:t>
    </dgm:pt>
    <dgm:pt modelId="{46596CED-695F-4556-B096-D2FCED16E246}">
      <dgm:prSet phldrT="[文本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zh-CN" altLang="en-US" sz="24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第九章</a:t>
          </a:r>
        </a:p>
      </dgm:t>
    </dgm:pt>
    <dgm:pt modelId="{0CB7ECA3-1D69-4345-B8A3-755554C9AB2F}" type="parTrans" cxnId="{FBAB23C5-DD11-44F8-A4FC-0F2E08524171}">
      <dgm:prSet/>
      <dgm:spPr/>
      <dgm:t>
        <a:bodyPr/>
        <a:lstStyle/>
        <a:p>
          <a:endParaRPr lang="zh-CN" altLang="en-US"/>
        </a:p>
      </dgm:t>
    </dgm:pt>
    <dgm:pt modelId="{E1C214AA-3408-4BD5-9CAA-BCCB36ADE374}" type="sibTrans" cxnId="{FBAB23C5-DD11-44F8-A4FC-0F2E08524171}">
      <dgm:prSet/>
      <dgm:spPr/>
      <dgm:t>
        <a:bodyPr/>
        <a:lstStyle/>
        <a:p>
          <a:endParaRPr lang="zh-CN" altLang="en-US"/>
        </a:p>
      </dgm:t>
    </dgm:pt>
    <dgm:pt modelId="{143585D8-49B3-42C6-BF88-0B49DB24C962}">
      <dgm:prSet phldrT="[文本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sz="2400" b="1" dirty="0" smtClean="0">
              <a:latin typeface="微软雅黑" pitchFamily="34" charset="-122"/>
              <a:ea typeface="微软雅黑" pitchFamily="34" charset="-122"/>
            </a:rPr>
            <a:t>健康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主题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7B25E1D6-D4B3-4738-A4ED-1BC0E1376561}" type="parTrans" cxnId="{45CABF98-104C-4E03-99E2-99E57194662D}">
      <dgm:prSet/>
      <dgm:spPr/>
      <dgm:t>
        <a:bodyPr/>
        <a:lstStyle/>
        <a:p>
          <a:endParaRPr lang="zh-CN" altLang="en-US"/>
        </a:p>
      </dgm:t>
    </dgm:pt>
    <dgm:pt modelId="{FAF6B2FA-4E04-494D-9976-586B928E6C75}" type="sibTrans" cxnId="{45CABF98-104C-4E03-99E2-99E57194662D}">
      <dgm:prSet/>
      <dgm:spPr/>
      <dgm:t>
        <a:bodyPr/>
        <a:lstStyle/>
        <a:p>
          <a:endParaRPr lang="zh-CN" altLang="en-US"/>
        </a:p>
      </dgm:t>
    </dgm:pt>
    <dgm:pt modelId="{12C49090-9002-45F4-9D61-68A17A18EAD3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第八章</a:t>
          </a:r>
        </a:p>
      </dgm:t>
    </dgm:pt>
    <dgm:pt modelId="{D38043BD-D318-4AE5-B1D7-ADAD5CCFE8F7}" type="parTrans" cxnId="{FB59778E-6C99-4C65-A5B1-07205D61E361}">
      <dgm:prSet/>
      <dgm:spPr/>
      <dgm:t>
        <a:bodyPr/>
        <a:lstStyle/>
        <a:p>
          <a:endParaRPr lang="zh-CN" altLang="en-US"/>
        </a:p>
      </dgm:t>
    </dgm:pt>
    <dgm:pt modelId="{6DB6F528-BE10-4C95-AB1D-42B466A97D08}" type="sibTrans" cxnId="{FB59778E-6C99-4C65-A5B1-07205D61E361}">
      <dgm:prSet/>
      <dgm:spPr/>
      <dgm:t>
        <a:bodyPr/>
        <a:lstStyle/>
        <a:p>
          <a:endParaRPr lang="zh-CN" altLang="en-US"/>
        </a:p>
      </dgm:t>
    </dgm:pt>
    <dgm:pt modelId="{59E100DB-70C9-47FB-BFAC-A0CF5087E129}">
      <dgm:prSet phldrT="[文本]" custT="1"/>
      <dgm:spPr/>
      <dgm:t>
        <a:bodyPr/>
        <a:lstStyle/>
        <a:p>
          <a:r>
            <a:rPr lang="zh-CN" sz="2400" b="1" dirty="0" smtClean="0">
              <a:latin typeface="微软雅黑" pitchFamily="34" charset="-122"/>
              <a:ea typeface="微软雅黑" pitchFamily="34" charset="-122"/>
            </a:rPr>
            <a:t>无偿献血与国际卫生组织机构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582F2B20-A3ED-4913-B9DE-D7595020BC73}" type="parTrans" cxnId="{570A5A16-F302-487C-B4B8-014718B116CC}">
      <dgm:prSet/>
      <dgm:spPr/>
      <dgm:t>
        <a:bodyPr/>
        <a:lstStyle/>
        <a:p>
          <a:endParaRPr lang="zh-CN" altLang="en-US"/>
        </a:p>
      </dgm:t>
    </dgm:pt>
    <dgm:pt modelId="{68E63A39-4B49-473E-8BA5-2E0B936634F2}" type="sibTrans" cxnId="{570A5A16-F302-487C-B4B8-014718B116CC}">
      <dgm:prSet/>
      <dgm:spPr/>
      <dgm:t>
        <a:bodyPr/>
        <a:lstStyle/>
        <a:p>
          <a:endParaRPr lang="zh-CN" altLang="en-US"/>
        </a:p>
      </dgm:t>
    </dgm:pt>
    <dgm:pt modelId="{6886CC7A-A6B7-477E-AA1F-2C752A4DA04D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第四章</a:t>
          </a:r>
          <a:endParaRPr lang="zh-CN" altLang="en-US" sz="2400" b="1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5505A5F8-24DB-4AAA-91BF-62F64E26C35F}" type="parTrans" cxnId="{3D805AD8-D10D-4E1F-807F-3F46D5D4368F}">
      <dgm:prSet/>
      <dgm:spPr/>
      <dgm:t>
        <a:bodyPr/>
        <a:lstStyle/>
        <a:p>
          <a:endParaRPr lang="zh-CN" altLang="en-US"/>
        </a:p>
      </dgm:t>
    </dgm:pt>
    <dgm:pt modelId="{62BD34CE-3642-4C0F-84F9-6B178D45F44C}" type="sibTrans" cxnId="{3D805AD8-D10D-4E1F-807F-3F46D5D4368F}">
      <dgm:prSet/>
      <dgm:spPr/>
      <dgm:t>
        <a:bodyPr/>
        <a:lstStyle/>
        <a:p>
          <a:endParaRPr lang="zh-CN" altLang="en-US"/>
        </a:p>
      </dgm:t>
    </dgm:pt>
    <dgm:pt modelId="{B22498B7-9FD3-4F71-AB79-E4C9CCE426E2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心理健康与健康援助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5B1C33DE-2331-456A-BD76-177F421B9D32}" type="parTrans" cxnId="{74B0605F-49A7-467C-9322-DE4252C45664}">
      <dgm:prSet/>
      <dgm:spPr/>
      <dgm:t>
        <a:bodyPr/>
        <a:lstStyle/>
        <a:p>
          <a:endParaRPr lang="zh-CN" altLang="en-US"/>
        </a:p>
      </dgm:t>
    </dgm:pt>
    <dgm:pt modelId="{CFF742BF-8DA2-4272-9EAE-FB668F9A35EE}" type="sibTrans" cxnId="{74B0605F-49A7-467C-9322-DE4252C45664}">
      <dgm:prSet/>
      <dgm:spPr/>
      <dgm:t>
        <a:bodyPr/>
        <a:lstStyle/>
        <a:p>
          <a:endParaRPr lang="zh-CN" altLang="en-US"/>
        </a:p>
      </dgm:t>
    </dgm:pt>
    <dgm:pt modelId="{52FDCC82-0F8B-4FE1-AD31-F005316CF19B}" type="pres">
      <dgm:prSet presAssocID="{7E4E235F-D98E-45FE-8FA2-9BABEFB2A1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4694A7-A7D0-451B-BEDA-A3D7AA01CC0E}" type="pres">
      <dgm:prSet presAssocID="{667F60B7-C6D4-4F35-A10B-D3AE881E1B09}" presName="linNode" presStyleCnt="0"/>
      <dgm:spPr/>
      <dgm:t>
        <a:bodyPr/>
        <a:lstStyle/>
        <a:p>
          <a:endParaRPr lang="zh-CN" altLang="en-US"/>
        </a:p>
      </dgm:t>
    </dgm:pt>
    <dgm:pt modelId="{93B54641-7B55-40B7-8A92-2E1BBED5724B}" type="pres">
      <dgm:prSet presAssocID="{667F60B7-C6D4-4F35-A10B-D3AE881E1B09}" presName="parentText" presStyleLbl="node1" presStyleIdx="0" presStyleCnt="5" custLinFactNeighborX="-626" custLinFactNeighborY="809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10B47F-F99D-41E9-BD29-39A7231697B0}" type="pres">
      <dgm:prSet presAssocID="{667F60B7-C6D4-4F35-A10B-D3AE881E1B09}" presName="descendantText" presStyleLbl="alignAccFollowNode1" presStyleIdx="0" presStyleCnt="5" custScaleY="111527" custLinFactNeighborX="-2021" custLinFactNeighborY="-1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7269BA-1DA5-4AC5-9B4A-D13C510BE250}" type="pres">
      <dgm:prSet presAssocID="{78599A6B-9C28-41F6-A0C1-7808178962FF}" presName="sp" presStyleCnt="0"/>
      <dgm:spPr/>
      <dgm:t>
        <a:bodyPr/>
        <a:lstStyle/>
        <a:p>
          <a:endParaRPr lang="zh-CN" altLang="en-US"/>
        </a:p>
      </dgm:t>
    </dgm:pt>
    <dgm:pt modelId="{2C08B7BB-CC81-42D7-A706-7B5C56064C89}" type="pres">
      <dgm:prSet presAssocID="{C477059B-5D37-4CEC-93BC-8E4CA6DAF26D}" presName="linNode" presStyleCnt="0"/>
      <dgm:spPr/>
      <dgm:t>
        <a:bodyPr/>
        <a:lstStyle/>
        <a:p>
          <a:endParaRPr lang="zh-CN" altLang="en-US"/>
        </a:p>
      </dgm:t>
    </dgm:pt>
    <dgm:pt modelId="{56127561-35E4-4C2A-81C7-0E8CB266C141}" type="pres">
      <dgm:prSet presAssocID="{C477059B-5D37-4CEC-93BC-8E4CA6DAF26D}" presName="parentText" presStyleLbl="node1" presStyleIdx="1" presStyleCnt="5" custLinFactNeighborY="-33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EDA3F-8D38-41E2-97E5-810FA659805C}" type="pres">
      <dgm:prSet presAssocID="{C477059B-5D37-4CEC-93BC-8E4CA6DAF26D}" presName="descendantText" presStyleLbl="alignAccFollowNode1" presStyleIdx="1" presStyleCnt="5" custScaleY="125876" custLinFactNeighborX="-734" custLinFactNeighborY="78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3D73E7-8C8D-45B0-88B9-F15BBCA968EE}" type="pres">
      <dgm:prSet presAssocID="{6CFE9E15-47F7-4E77-B9AB-EEC79C0E0206}" presName="sp" presStyleCnt="0"/>
      <dgm:spPr/>
      <dgm:t>
        <a:bodyPr/>
        <a:lstStyle/>
        <a:p>
          <a:endParaRPr lang="zh-CN" altLang="en-US"/>
        </a:p>
      </dgm:t>
    </dgm:pt>
    <dgm:pt modelId="{CE420C30-A43D-490F-A163-42672924FEE2}" type="pres">
      <dgm:prSet presAssocID="{46596CED-695F-4556-B096-D2FCED16E246}" presName="linNode" presStyleCnt="0"/>
      <dgm:spPr/>
      <dgm:t>
        <a:bodyPr/>
        <a:lstStyle/>
        <a:p>
          <a:endParaRPr lang="zh-CN" altLang="en-US"/>
        </a:p>
      </dgm:t>
    </dgm:pt>
    <dgm:pt modelId="{A7583764-4186-4820-9FD7-6D5A36554895}" type="pres">
      <dgm:prSet presAssocID="{46596CED-695F-4556-B096-D2FCED16E24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681F7E-F2C3-41B4-8C29-2A9DBAC2D42B}" type="pres">
      <dgm:prSet presAssocID="{46596CED-695F-4556-B096-D2FCED16E24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3663C3-E12A-4986-85DE-D20534F7F545}" type="pres">
      <dgm:prSet presAssocID="{E1C214AA-3408-4BD5-9CAA-BCCB36ADE374}" presName="sp" presStyleCnt="0"/>
      <dgm:spPr/>
      <dgm:t>
        <a:bodyPr/>
        <a:lstStyle/>
        <a:p>
          <a:endParaRPr lang="zh-CN" altLang="en-US"/>
        </a:p>
      </dgm:t>
    </dgm:pt>
    <dgm:pt modelId="{7E14E870-C81C-402E-8125-AB40249073FD}" type="pres">
      <dgm:prSet presAssocID="{12C49090-9002-45F4-9D61-68A17A18EAD3}" presName="linNode" presStyleCnt="0"/>
      <dgm:spPr/>
      <dgm:t>
        <a:bodyPr/>
        <a:lstStyle/>
        <a:p>
          <a:endParaRPr lang="zh-CN" altLang="en-US"/>
        </a:p>
      </dgm:t>
    </dgm:pt>
    <dgm:pt modelId="{F842891F-C0ED-48EE-8FF3-0139601CBF4A}" type="pres">
      <dgm:prSet presAssocID="{12C49090-9002-45F4-9D61-68A17A18EAD3}" presName="parentText" presStyleLbl="node1" presStyleIdx="3" presStyleCnt="5" custLinFactNeighborX="-1474" custLinFactNeighborY="-543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AEB2BC-EE4A-45C3-B955-CE9EBE4611C5}" type="pres">
      <dgm:prSet presAssocID="{12C49090-9002-45F4-9D61-68A17A18EA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922224-97D2-40A3-9063-B6211227FA22}" type="pres">
      <dgm:prSet presAssocID="{6DB6F528-BE10-4C95-AB1D-42B466A97D08}" presName="sp" presStyleCnt="0"/>
      <dgm:spPr/>
    </dgm:pt>
    <dgm:pt modelId="{E0C2E576-82C7-472C-90BC-2F22B3AB6228}" type="pres">
      <dgm:prSet presAssocID="{6886CC7A-A6B7-477E-AA1F-2C752A4DA04D}" presName="linNode" presStyleCnt="0"/>
      <dgm:spPr/>
    </dgm:pt>
    <dgm:pt modelId="{989BF8F1-887E-4638-8E7D-D813CDF96A83}" type="pres">
      <dgm:prSet presAssocID="{6886CC7A-A6B7-477E-AA1F-2C752A4DA04D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6DFE3C-25A2-4ECE-A963-F2765415EA95}" type="pres">
      <dgm:prSet presAssocID="{6886CC7A-A6B7-477E-AA1F-2C752A4DA04D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8363B8-9FD2-4A78-B098-DE46E45204E8}" type="presOf" srcId="{667F60B7-C6D4-4F35-A10B-D3AE881E1B09}" destId="{93B54641-7B55-40B7-8A92-2E1BBED5724B}" srcOrd="0" destOrd="0" presId="urn:microsoft.com/office/officeart/2005/8/layout/vList5"/>
    <dgm:cxn modelId="{570A5A16-F302-487C-B4B8-014718B116CC}" srcId="{12C49090-9002-45F4-9D61-68A17A18EAD3}" destId="{59E100DB-70C9-47FB-BFAC-A0CF5087E129}" srcOrd="0" destOrd="0" parTransId="{582F2B20-A3ED-4913-B9DE-D7595020BC73}" sibTransId="{68E63A39-4B49-473E-8BA5-2E0B936634F2}"/>
    <dgm:cxn modelId="{A035AEDA-29F8-42C8-9BAB-08C878010EDD}" type="presOf" srcId="{12C49090-9002-45F4-9D61-68A17A18EAD3}" destId="{F842891F-C0ED-48EE-8FF3-0139601CBF4A}" srcOrd="0" destOrd="0" presId="urn:microsoft.com/office/officeart/2005/8/layout/vList5"/>
    <dgm:cxn modelId="{FBAB23C5-DD11-44F8-A4FC-0F2E08524171}" srcId="{7E4E235F-D98E-45FE-8FA2-9BABEFB2A12C}" destId="{46596CED-695F-4556-B096-D2FCED16E246}" srcOrd="2" destOrd="0" parTransId="{0CB7ECA3-1D69-4345-B8A3-755554C9AB2F}" sibTransId="{E1C214AA-3408-4BD5-9CAA-BCCB36ADE374}"/>
    <dgm:cxn modelId="{2AD82775-2837-4C37-9D36-53AD13226EA7}" type="presOf" srcId="{2DC7F405-0ACF-46BA-9340-CF8297D10122}" destId="{511EDA3F-8D38-41E2-97E5-810FA659805C}" srcOrd="0" destOrd="0" presId="urn:microsoft.com/office/officeart/2005/8/layout/vList5"/>
    <dgm:cxn modelId="{E1F76E8E-FA56-4C82-9336-F848959B4015}" type="presOf" srcId="{143585D8-49B3-42C6-BF88-0B49DB24C962}" destId="{B8681F7E-F2C3-41B4-8C29-2A9DBAC2D42B}" srcOrd="0" destOrd="0" presId="urn:microsoft.com/office/officeart/2005/8/layout/vList5"/>
    <dgm:cxn modelId="{8ED3D888-41E6-4C6D-A3BA-A597FBCF08B6}" type="presOf" srcId="{7E4E235F-D98E-45FE-8FA2-9BABEFB2A12C}" destId="{52FDCC82-0F8B-4FE1-AD31-F005316CF19B}" srcOrd="0" destOrd="0" presId="urn:microsoft.com/office/officeart/2005/8/layout/vList5"/>
    <dgm:cxn modelId="{FB59778E-6C99-4C65-A5B1-07205D61E361}" srcId="{7E4E235F-D98E-45FE-8FA2-9BABEFB2A12C}" destId="{12C49090-9002-45F4-9D61-68A17A18EAD3}" srcOrd="3" destOrd="0" parTransId="{D38043BD-D318-4AE5-B1D7-ADAD5CCFE8F7}" sibTransId="{6DB6F528-BE10-4C95-AB1D-42B466A97D08}"/>
    <dgm:cxn modelId="{6756B09F-333A-4226-A953-628518A47AD1}" type="presOf" srcId="{C477059B-5D37-4CEC-93BC-8E4CA6DAF26D}" destId="{56127561-35E4-4C2A-81C7-0E8CB266C141}" srcOrd="0" destOrd="0" presId="urn:microsoft.com/office/officeart/2005/8/layout/vList5"/>
    <dgm:cxn modelId="{5F8EC806-4C56-4FF0-A2A5-300DAC7EF4CF}" type="presOf" srcId="{6886CC7A-A6B7-477E-AA1F-2C752A4DA04D}" destId="{989BF8F1-887E-4638-8E7D-D813CDF96A83}" srcOrd="0" destOrd="0" presId="urn:microsoft.com/office/officeart/2005/8/layout/vList5"/>
    <dgm:cxn modelId="{3D805AD8-D10D-4E1F-807F-3F46D5D4368F}" srcId="{7E4E235F-D98E-45FE-8FA2-9BABEFB2A12C}" destId="{6886CC7A-A6B7-477E-AA1F-2C752A4DA04D}" srcOrd="4" destOrd="0" parTransId="{5505A5F8-24DB-4AAA-91BF-62F64E26C35F}" sibTransId="{62BD34CE-3642-4C0F-84F9-6B178D45F44C}"/>
    <dgm:cxn modelId="{74B0605F-49A7-467C-9322-DE4252C45664}" srcId="{6886CC7A-A6B7-477E-AA1F-2C752A4DA04D}" destId="{B22498B7-9FD3-4F71-AB79-E4C9CCE426E2}" srcOrd="0" destOrd="0" parTransId="{5B1C33DE-2331-456A-BD76-177F421B9D32}" sibTransId="{CFF742BF-8DA2-4272-9EAE-FB668F9A35EE}"/>
    <dgm:cxn modelId="{AAE079AB-71A2-41A1-B24A-686A1589337A}" srcId="{C477059B-5D37-4CEC-93BC-8E4CA6DAF26D}" destId="{2DC7F405-0ACF-46BA-9340-CF8297D10122}" srcOrd="0" destOrd="0" parTransId="{C7CDDDB3-AECD-4B83-80CF-1AB7EBB6FE1F}" sibTransId="{E73BA6B4-BA90-4769-84E4-3D4A93A649A3}"/>
    <dgm:cxn modelId="{60455A34-8C52-457F-AF2B-DDED9230CD91}" srcId="{667F60B7-C6D4-4F35-A10B-D3AE881E1B09}" destId="{97DAB7BF-8949-46BC-AB9D-D4F76132855F}" srcOrd="0" destOrd="0" parTransId="{8192C09C-607C-4FDA-B480-5483561AE888}" sibTransId="{C8837666-A9C6-42A9-8702-E0398D887652}"/>
    <dgm:cxn modelId="{45CABF98-104C-4E03-99E2-99E57194662D}" srcId="{46596CED-695F-4556-B096-D2FCED16E246}" destId="{143585D8-49B3-42C6-BF88-0B49DB24C962}" srcOrd="0" destOrd="0" parTransId="{7B25E1D6-D4B3-4738-A4ED-1BC0E1376561}" sibTransId="{FAF6B2FA-4E04-494D-9976-586B928E6C75}"/>
    <dgm:cxn modelId="{EBB14C42-F3CF-43A8-B91D-A388DA8A6834}" type="presOf" srcId="{46596CED-695F-4556-B096-D2FCED16E246}" destId="{A7583764-4186-4820-9FD7-6D5A36554895}" srcOrd="0" destOrd="0" presId="urn:microsoft.com/office/officeart/2005/8/layout/vList5"/>
    <dgm:cxn modelId="{70CE99C6-8E13-4F03-9D09-8B7F7A167555}" srcId="{7E4E235F-D98E-45FE-8FA2-9BABEFB2A12C}" destId="{C477059B-5D37-4CEC-93BC-8E4CA6DAF26D}" srcOrd="1" destOrd="0" parTransId="{C42DBF06-A518-46D6-BE95-BC2B708F10BF}" sibTransId="{6CFE9E15-47F7-4E77-B9AB-EEC79C0E0206}"/>
    <dgm:cxn modelId="{33ADC715-F9AF-47E3-876F-7E480AE2DF1A}" type="presOf" srcId="{59E100DB-70C9-47FB-BFAC-A0CF5087E129}" destId="{1FAEB2BC-EE4A-45C3-B955-CE9EBE4611C5}" srcOrd="0" destOrd="0" presId="urn:microsoft.com/office/officeart/2005/8/layout/vList5"/>
    <dgm:cxn modelId="{CF2C31C4-5252-4E3D-B083-6BA315623912}" type="presOf" srcId="{97DAB7BF-8949-46BC-AB9D-D4F76132855F}" destId="{EE10B47F-F99D-41E9-BD29-39A7231697B0}" srcOrd="0" destOrd="0" presId="urn:microsoft.com/office/officeart/2005/8/layout/vList5"/>
    <dgm:cxn modelId="{46F3B447-9C8D-48D9-9160-C04C14D5DC41}" type="presOf" srcId="{B22498B7-9FD3-4F71-AB79-E4C9CCE426E2}" destId="{A36DFE3C-25A2-4ECE-A963-F2765415EA95}" srcOrd="0" destOrd="0" presId="urn:microsoft.com/office/officeart/2005/8/layout/vList5"/>
    <dgm:cxn modelId="{4EA0533B-1C59-47ED-98D7-85BD35A38D48}" srcId="{7E4E235F-D98E-45FE-8FA2-9BABEFB2A12C}" destId="{667F60B7-C6D4-4F35-A10B-D3AE881E1B09}" srcOrd="0" destOrd="0" parTransId="{C59E4BE6-4118-43E6-BF98-67D1AA48E252}" sibTransId="{78599A6B-9C28-41F6-A0C1-7808178962FF}"/>
    <dgm:cxn modelId="{E0BD7A09-C354-49B2-9617-6A2616880534}" type="presParOf" srcId="{52FDCC82-0F8B-4FE1-AD31-F005316CF19B}" destId="{774694A7-A7D0-451B-BEDA-A3D7AA01CC0E}" srcOrd="0" destOrd="0" presId="urn:microsoft.com/office/officeart/2005/8/layout/vList5"/>
    <dgm:cxn modelId="{B3BC5CAC-D2DB-40CD-82B3-E067DE75C265}" type="presParOf" srcId="{774694A7-A7D0-451B-BEDA-A3D7AA01CC0E}" destId="{93B54641-7B55-40B7-8A92-2E1BBED5724B}" srcOrd="0" destOrd="0" presId="urn:microsoft.com/office/officeart/2005/8/layout/vList5"/>
    <dgm:cxn modelId="{8C5BBFCE-BDC5-4F62-8CB6-9968760ED6FB}" type="presParOf" srcId="{774694A7-A7D0-451B-BEDA-A3D7AA01CC0E}" destId="{EE10B47F-F99D-41E9-BD29-39A7231697B0}" srcOrd="1" destOrd="0" presId="urn:microsoft.com/office/officeart/2005/8/layout/vList5"/>
    <dgm:cxn modelId="{63E17D65-C775-41B4-A33D-FB49027CD1A2}" type="presParOf" srcId="{52FDCC82-0F8B-4FE1-AD31-F005316CF19B}" destId="{2C7269BA-1DA5-4AC5-9B4A-D13C510BE250}" srcOrd="1" destOrd="0" presId="urn:microsoft.com/office/officeart/2005/8/layout/vList5"/>
    <dgm:cxn modelId="{0C2744F2-CBFB-4A44-B5E1-A3E205EA2CD0}" type="presParOf" srcId="{52FDCC82-0F8B-4FE1-AD31-F005316CF19B}" destId="{2C08B7BB-CC81-42D7-A706-7B5C56064C89}" srcOrd="2" destOrd="0" presId="urn:microsoft.com/office/officeart/2005/8/layout/vList5"/>
    <dgm:cxn modelId="{7131C299-711A-41EA-85D1-47495EBA8628}" type="presParOf" srcId="{2C08B7BB-CC81-42D7-A706-7B5C56064C89}" destId="{56127561-35E4-4C2A-81C7-0E8CB266C141}" srcOrd="0" destOrd="0" presId="urn:microsoft.com/office/officeart/2005/8/layout/vList5"/>
    <dgm:cxn modelId="{2C486CB5-25E2-4B16-A476-8B55BE51917B}" type="presParOf" srcId="{2C08B7BB-CC81-42D7-A706-7B5C56064C89}" destId="{511EDA3F-8D38-41E2-97E5-810FA659805C}" srcOrd="1" destOrd="0" presId="urn:microsoft.com/office/officeart/2005/8/layout/vList5"/>
    <dgm:cxn modelId="{F5F697F0-8F87-4892-BB82-43B7A879C5FA}" type="presParOf" srcId="{52FDCC82-0F8B-4FE1-AD31-F005316CF19B}" destId="{E23D73E7-8C8D-45B0-88B9-F15BBCA968EE}" srcOrd="3" destOrd="0" presId="urn:microsoft.com/office/officeart/2005/8/layout/vList5"/>
    <dgm:cxn modelId="{86758C48-66D2-4B62-A6FA-4836560D599D}" type="presParOf" srcId="{52FDCC82-0F8B-4FE1-AD31-F005316CF19B}" destId="{CE420C30-A43D-490F-A163-42672924FEE2}" srcOrd="4" destOrd="0" presId="urn:microsoft.com/office/officeart/2005/8/layout/vList5"/>
    <dgm:cxn modelId="{6A586692-D0FB-4561-8832-A02FDF86ED65}" type="presParOf" srcId="{CE420C30-A43D-490F-A163-42672924FEE2}" destId="{A7583764-4186-4820-9FD7-6D5A36554895}" srcOrd="0" destOrd="0" presId="urn:microsoft.com/office/officeart/2005/8/layout/vList5"/>
    <dgm:cxn modelId="{A7B88250-52A7-4A52-9DE9-493FFA47F533}" type="presParOf" srcId="{CE420C30-A43D-490F-A163-42672924FEE2}" destId="{B8681F7E-F2C3-41B4-8C29-2A9DBAC2D42B}" srcOrd="1" destOrd="0" presId="urn:microsoft.com/office/officeart/2005/8/layout/vList5"/>
    <dgm:cxn modelId="{91A5BD78-533F-433E-94BF-0EB5463501BE}" type="presParOf" srcId="{52FDCC82-0F8B-4FE1-AD31-F005316CF19B}" destId="{6C3663C3-E12A-4986-85DE-D20534F7F545}" srcOrd="5" destOrd="0" presId="urn:microsoft.com/office/officeart/2005/8/layout/vList5"/>
    <dgm:cxn modelId="{2E45DF8B-ED0C-4B50-96FA-47988E4FCF4D}" type="presParOf" srcId="{52FDCC82-0F8B-4FE1-AD31-F005316CF19B}" destId="{7E14E870-C81C-402E-8125-AB40249073FD}" srcOrd="6" destOrd="0" presId="urn:microsoft.com/office/officeart/2005/8/layout/vList5"/>
    <dgm:cxn modelId="{C937CB57-936A-4F4A-B424-AE927955EAA3}" type="presParOf" srcId="{7E14E870-C81C-402E-8125-AB40249073FD}" destId="{F842891F-C0ED-48EE-8FF3-0139601CBF4A}" srcOrd="0" destOrd="0" presId="urn:microsoft.com/office/officeart/2005/8/layout/vList5"/>
    <dgm:cxn modelId="{075A1194-55F6-4480-8532-291F59D67343}" type="presParOf" srcId="{7E14E870-C81C-402E-8125-AB40249073FD}" destId="{1FAEB2BC-EE4A-45C3-B955-CE9EBE4611C5}" srcOrd="1" destOrd="0" presId="urn:microsoft.com/office/officeart/2005/8/layout/vList5"/>
    <dgm:cxn modelId="{FAA41D8A-79DA-415E-B794-75F854BDB489}" type="presParOf" srcId="{52FDCC82-0F8B-4FE1-AD31-F005316CF19B}" destId="{BB922224-97D2-40A3-9063-B6211227FA22}" srcOrd="7" destOrd="0" presId="urn:microsoft.com/office/officeart/2005/8/layout/vList5"/>
    <dgm:cxn modelId="{8DB693B3-1D6C-43CD-84BA-8ADCEB0F02A4}" type="presParOf" srcId="{52FDCC82-0F8B-4FE1-AD31-F005316CF19B}" destId="{E0C2E576-82C7-472C-90BC-2F22B3AB6228}" srcOrd="8" destOrd="0" presId="urn:microsoft.com/office/officeart/2005/8/layout/vList5"/>
    <dgm:cxn modelId="{A2E502D6-A09B-4AEC-BAE3-F7817B3C2032}" type="presParOf" srcId="{E0C2E576-82C7-472C-90BC-2F22B3AB6228}" destId="{989BF8F1-887E-4638-8E7D-D813CDF96A83}" srcOrd="0" destOrd="0" presId="urn:microsoft.com/office/officeart/2005/8/layout/vList5"/>
    <dgm:cxn modelId="{D0231C3D-085E-45D9-B061-449819A27645}" type="presParOf" srcId="{E0C2E576-82C7-472C-90BC-2F22B3AB6228}" destId="{A36DFE3C-25A2-4ECE-A963-F2765415EA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0B47F-F99D-41E9-BD29-39A7231697B0}">
      <dsp:nvSpPr>
        <dsp:cNvPr id="0" name=""/>
        <dsp:cNvSpPr/>
      </dsp:nvSpPr>
      <dsp:spPr>
        <a:xfrm rot="5400000">
          <a:off x="4838181" y="-2114540"/>
          <a:ext cx="577835" cy="4877694"/>
        </a:xfrm>
        <a:prstGeom prst="round2Same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绪论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688252" y="63597"/>
        <a:ext cx="4849486" cy="521419"/>
      </dsp:txXfrm>
    </dsp:sp>
    <dsp:sp modelId="{93B54641-7B55-40B7-8A92-2E1BBED5724B}">
      <dsp:nvSpPr>
        <dsp:cNvPr id="0" name=""/>
        <dsp:cNvSpPr/>
      </dsp:nvSpPr>
      <dsp:spPr>
        <a:xfrm>
          <a:off x="0" y="53789"/>
          <a:ext cx="2743702" cy="64764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第一章</a:t>
          </a:r>
          <a:endParaRPr lang="zh-CN" altLang="en-US" sz="2400" b="1" kern="1200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1615" y="85404"/>
        <a:ext cx="2680472" cy="584410"/>
      </dsp:txXfrm>
    </dsp:sp>
    <dsp:sp modelId="{511EDA3F-8D38-41E2-97E5-810FA659805C}">
      <dsp:nvSpPr>
        <dsp:cNvPr id="0" name=""/>
        <dsp:cNvSpPr/>
      </dsp:nvSpPr>
      <dsp:spPr>
        <a:xfrm rot="5400000">
          <a:off x="4831280" y="-1388516"/>
          <a:ext cx="652179" cy="4872930"/>
        </a:xfrm>
        <a:prstGeom prst="round2Same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慢性非传染性疾病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720905" y="753696"/>
        <a:ext cx="4841093" cy="588505"/>
      </dsp:txXfrm>
    </dsp:sp>
    <dsp:sp modelId="{56127561-35E4-4C2A-81C7-0E8CB266C141}">
      <dsp:nvSpPr>
        <dsp:cNvPr id="0" name=""/>
        <dsp:cNvSpPr/>
      </dsp:nvSpPr>
      <dsp:spPr>
        <a:xfrm>
          <a:off x="0" y="661790"/>
          <a:ext cx="2741023" cy="64764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第三章</a:t>
          </a:r>
        </a:p>
      </dsp:txBody>
      <dsp:txXfrm>
        <a:off x="31615" y="693405"/>
        <a:ext cx="2677793" cy="584410"/>
      </dsp:txXfrm>
    </dsp:sp>
    <dsp:sp modelId="{B8681F7E-F2C3-41B4-8C29-2A9DBAC2D42B}">
      <dsp:nvSpPr>
        <dsp:cNvPr id="0" name=""/>
        <dsp:cNvSpPr/>
      </dsp:nvSpPr>
      <dsp:spPr>
        <a:xfrm rot="5400000">
          <a:off x="4923493" y="-749086"/>
          <a:ext cx="518112" cy="4877694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b="1" kern="1200" dirty="0" smtClean="0">
              <a:latin typeface="微软雅黑" pitchFamily="34" charset="-122"/>
              <a:ea typeface="微软雅黑" pitchFamily="34" charset="-122"/>
            </a:rPr>
            <a:t>健康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主题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743702" y="1455997"/>
        <a:ext cx="4852402" cy="467528"/>
      </dsp:txXfrm>
    </dsp:sp>
    <dsp:sp modelId="{A7583764-4186-4820-9FD7-6D5A36554895}">
      <dsp:nvSpPr>
        <dsp:cNvPr id="0" name=""/>
        <dsp:cNvSpPr/>
      </dsp:nvSpPr>
      <dsp:spPr>
        <a:xfrm>
          <a:off x="0" y="1365940"/>
          <a:ext cx="2743702" cy="64764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第九章</a:t>
          </a:r>
        </a:p>
      </dsp:txBody>
      <dsp:txXfrm>
        <a:off x="31615" y="1397555"/>
        <a:ext cx="2680472" cy="584410"/>
      </dsp:txXfrm>
    </dsp:sp>
    <dsp:sp modelId="{1FAEB2BC-EE4A-45C3-B955-CE9EBE4611C5}">
      <dsp:nvSpPr>
        <dsp:cNvPr id="0" name=""/>
        <dsp:cNvSpPr/>
      </dsp:nvSpPr>
      <dsp:spPr>
        <a:xfrm rot="5400000">
          <a:off x="4923493" y="-69063"/>
          <a:ext cx="518112" cy="48776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b="1" kern="1200" dirty="0" smtClean="0">
              <a:latin typeface="微软雅黑" pitchFamily="34" charset="-122"/>
              <a:ea typeface="微软雅黑" pitchFamily="34" charset="-122"/>
            </a:rPr>
            <a:t>无偿献血与国际卫生组织机构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743702" y="2136020"/>
        <a:ext cx="4852402" cy="467528"/>
      </dsp:txXfrm>
    </dsp:sp>
    <dsp:sp modelId="{F842891F-C0ED-48EE-8FF3-0139601CBF4A}">
      <dsp:nvSpPr>
        <dsp:cNvPr id="0" name=""/>
        <dsp:cNvSpPr/>
      </dsp:nvSpPr>
      <dsp:spPr>
        <a:xfrm>
          <a:off x="0" y="2010776"/>
          <a:ext cx="2743702" cy="647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第八章</a:t>
          </a:r>
        </a:p>
      </dsp:txBody>
      <dsp:txXfrm>
        <a:off x="31615" y="2042391"/>
        <a:ext cx="2680472" cy="584410"/>
      </dsp:txXfrm>
    </dsp:sp>
    <dsp:sp modelId="{A36DFE3C-25A2-4ECE-A963-F2765415EA95}">
      <dsp:nvSpPr>
        <dsp:cNvPr id="0" name=""/>
        <dsp:cNvSpPr/>
      </dsp:nvSpPr>
      <dsp:spPr>
        <a:xfrm rot="5400000">
          <a:off x="4923493" y="610959"/>
          <a:ext cx="518112" cy="48776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心理健康与健康援助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743702" y="2816042"/>
        <a:ext cx="4852402" cy="467528"/>
      </dsp:txXfrm>
    </dsp:sp>
    <dsp:sp modelId="{989BF8F1-887E-4638-8E7D-D813CDF96A83}">
      <dsp:nvSpPr>
        <dsp:cNvPr id="0" name=""/>
        <dsp:cNvSpPr/>
      </dsp:nvSpPr>
      <dsp:spPr>
        <a:xfrm>
          <a:off x="0" y="2725986"/>
          <a:ext cx="2743702" cy="647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第四章</a:t>
          </a:r>
          <a:endParaRPr lang="zh-CN" altLang="en-US" sz="2400" b="1" kern="1200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1615" y="2757601"/>
        <a:ext cx="2680472" cy="584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E3CEBE-D52D-4D19-ACEC-82EBBB698150}" type="datetimeFigureOut">
              <a:rPr lang="zh-CN" altLang="en-US"/>
              <a:pPr>
                <a:defRPr/>
              </a:pPr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A529869-B50B-4ED7-BCE2-3115CCA5C8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55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Tx/>
              <a:buNone/>
            </a:pPr>
            <a:r>
              <a:rPr lang="zh-CN" altLang="en-US" sz="1200" b="1" dirty="0" smtClean="0"/>
              <a:t>慢性病指不构成传染、具有长期积累形成形态损害的疾病总</a:t>
            </a:r>
            <a:r>
              <a:rPr lang="zh-CN" altLang="en-US" sz="1200" b="1" baseline="0" dirty="0" smtClean="0"/>
              <a:t>称</a:t>
            </a:r>
            <a:endParaRPr lang="en-US" sz="1200" b="1" dirty="0" smtClean="0"/>
          </a:p>
          <a:p>
            <a:pPr algn="ctr">
              <a:lnSpc>
                <a:spcPct val="150000"/>
              </a:lnSpc>
              <a:buFontTx/>
              <a:buNone/>
            </a:pPr>
            <a:endParaRPr lang="zh-CN" altLang="en-US" sz="10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29869-B50B-4ED7-BCE2-3115CCA5C8F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5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虽然同为肿瘤，但其生物特性有天壤之别，（良性肿瘤外表有一层包膜，使它不能跑到外面去，它的细胞分化也和正常细胞</a:t>
            </a:r>
            <a:r>
              <a:rPr lang="zh-CN" altLang="en-US" baseline="0" dirty="0" smtClean="0"/>
              <a:t>差不多</a:t>
            </a:r>
            <a:endParaRPr lang="en-US" altLang="zh-CN" baseline="0" dirty="0" smtClean="0"/>
          </a:p>
          <a:p>
            <a:r>
              <a:rPr lang="zh-CN" altLang="en-US" baseline="0" dirty="0" smtClean="0"/>
              <a:t>没有浸泡能力，不会突破包膜长到外面去，恶性肿瘤不一样，它的细胞形态变异，功能也异常，它可以分泌一些正常细胞没有的东西。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29869-B50B-4ED7-BCE2-3115CCA5C8F2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23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B440D-AAA9-4330-8CB8-1DCC7ED7D3F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92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虽然同为肿瘤，但其生物特性有天壤之别，（良性肿瘤外表有一层包膜，使它不能跑到外面去，它的细胞分化也和正常细胞</a:t>
            </a:r>
            <a:r>
              <a:rPr lang="zh-CN" altLang="en-US" baseline="0" dirty="0" smtClean="0"/>
              <a:t>差不多</a:t>
            </a:r>
            <a:endParaRPr lang="en-US" altLang="zh-CN" baseline="0" dirty="0" smtClean="0"/>
          </a:p>
          <a:p>
            <a:r>
              <a:rPr lang="zh-CN" altLang="en-US" baseline="0" dirty="0" smtClean="0"/>
              <a:t>没有浸泡能力，不会突破包膜长到外面去，恶性肿瘤不一样，它的细胞形态变异，功能也异常，它可以分泌一些正常细胞没有的东西。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29869-B50B-4ED7-BCE2-3115CCA5C8F2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42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虽然同为肿瘤，但其生物特性有天壤之别，（良性肿瘤外表有一层包膜，使它不能跑到外面去，它的细胞分化也和正常细胞</a:t>
            </a:r>
            <a:r>
              <a:rPr lang="zh-CN" altLang="en-US" baseline="0" dirty="0" smtClean="0"/>
              <a:t>差不多</a:t>
            </a:r>
            <a:endParaRPr lang="en-US" altLang="zh-CN" baseline="0" dirty="0" smtClean="0"/>
          </a:p>
          <a:p>
            <a:r>
              <a:rPr lang="zh-CN" altLang="en-US" baseline="0" dirty="0" smtClean="0"/>
              <a:t>没有浸泡能力，不会突破包膜长到外面去，恶性肿瘤不一样，它的细胞形态变异，功能也异常，它可以分泌一些正常细胞没有的东西。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29869-B50B-4ED7-BCE2-3115CCA5C8F2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58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BE854-CD07-48E2-8972-6640231FB71C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93899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zh-CN" altLang="en-US" sz="1200" dirty="0" smtClean="0">
                <a:latin typeface="华文楷体" pitchFamily="2" charset="-122"/>
                <a:ea typeface="华文楷体" pitchFamily="2" charset="-122"/>
              </a:rPr>
              <a:t>生活的可口可乐化致糖尿病急骤增加</a:t>
            </a:r>
          </a:p>
          <a:p>
            <a:pPr algn="just" eaLnBrk="1" hangingPunct="1"/>
            <a:r>
              <a:rPr lang="zh-CN" altLang="en-US" sz="1200" dirty="0" smtClean="0">
                <a:latin typeface="华文楷体" pitchFamily="2" charset="-122"/>
                <a:ea typeface="华文楷体" pitchFamily="2" charset="-122"/>
              </a:rPr>
              <a:t>太平洋岛国瑙鲁，以渔业、农业为生，几无糖尿病，</a:t>
            </a: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</a:rPr>
              <a:t>60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</a:rPr>
              <a:t>年代因磷矿开采迅速富裕，生活西方化，成为摄入热量最高体力活动最少的民族。</a:t>
            </a:r>
          </a:p>
          <a:p>
            <a:pPr algn="just" eaLnBrk="1" hangingPunct="1"/>
            <a:r>
              <a:rPr lang="zh-CN" altLang="en-US" sz="1200" dirty="0" smtClean="0">
                <a:latin typeface="华文楷体" pitchFamily="2" charset="-122"/>
                <a:ea typeface="华文楷体" pitchFamily="2" charset="-122"/>
              </a:rPr>
              <a:t>这种富足生活却带来毁灭性打击，</a:t>
            </a: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</a:rPr>
              <a:t>70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</a:rPr>
              <a:t>年代中期</a:t>
            </a: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</a:rPr>
              <a:t>型糖尿病达</a:t>
            </a: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</a:rPr>
              <a:t>28%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</a:rPr>
              <a:t>，而</a:t>
            </a: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</a:rPr>
              <a:t>50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</a:rPr>
              <a:t>岁以上</a:t>
            </a: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</a:rPr>
              <a:t>2/3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</a:rPr>
              <a:t>有糖尿病。</a:t>
            </a:r>
          </a:p>
          <a:p>
            <a:pPr algn="just" eaLnBrk="1" hangingPunct="1"/>
            <a:r>
              <a:rPr lang="zh-CN" altLang="en-US" sz="1200" dirty="0" smtClean="0">
                <a:latin typeface="华文楷体" pitchFamily="2" charset="-122"/>
                <a:ea typeface="华文楷体" pitchFamily="2" charset="-122"/>
              </a:rPr>
              <a:t>糖尿病已成为瑙鲁人非意外死亡主要原因，富有的瑙鲁人反而是世界上寿命最短民族之一。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29869-B50B-4ED7-BCE2-3115CCA5C8F2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19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高血压定义，不在同一天，分别量三次，如果收缩压大于等于</a:t>
            </a:r>
            <a:r>
              <a:rPr lang="en-US" altLang="zh-CN" dirty="0" smtClean="0"/>
              <a:t>140</a:t>
            </a:r>
            <a:r>
              <a:rPr lang="zh-CN" altLang="en-US" dirty="0" smtClean="0"/>
              <a:t>，舒张压大于等于</a:t>
            </a:r>
            <a:r>
              <a:rPr lang="en-US" altLang="zh-CN" dirty="0" smtClean="0"/>
              <a:t>90</a:t>
            </a:r>
            <a:r>
              <a:rPr lang="zh-CN" altLang="en-US" dirty="0" smtClean="0"/>
              <a:t>，诊断为高血压。症状，头痛、耳鸣、心慌。</a:t>
            </a:r>
            <a:endParaRPr lang="en-US" altLang="zh-CN" dirty="0" smtClean="0"/>
          </a:p>
          <a:p>
            <a:r>
              <a:rPr lang="zh-CN" altLang="en-US" dirty="0" smtClean="0"/>
              <a:t>全球慢病排行榜，高血压第一，吸烟第二。全球健康风险报告对人口死亡的归因分析，导致人口死亡的危险因素排序第一是高血压，其次是烟草使用、高血糖、身体活动不足，超重或肥胖、高能量摄入。不健康的生活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29869-B50B-4ED7-BCE2-3115CCA5C8F2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0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CF3A0-ABBF-4299-BADD-5728A78875B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429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29869-B50B-4ED7-BCE2-3115CCA5C8F2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09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1200" b="1" dirty="0" smtClean="0"/>
              <a:t>出血性中风与高血压绝对相关，我国成人高血压患病率</a:t>
            </a:r>
            <a:r>
              <a:rPr lang="en-US" altLang="zh-CN" sz="1200" b="1" dirty="0" smtClean="0"/>
              <a:t>18.8%</a:t>
            </a:r>
            <a:r>
              <a:rPr lang="zh-CN" altLang="en-US" sz="1200" b="1" dirty="0" smtClean="0"/>
              <a:t>，全国高血压患者</a:t>
            </a:r>
            <a:r>
              <a:rPr lang="en-US" altLang="zh-CN" sz="1200" b="1" dirty="0" smtClean="0"/>
              <a:t>1.6</a:t>
            </a:r>
            <a:r>
              <a:rPr lang="zh-CN" altLang="en-US" sz="1200" b="1" dirty="0" smtClean="0"/>
              <a:t>亿，较</a:t>
            </a:r>
            <a:r>
              <a:rPr lang="en-US" altLang="zh-CN" sz="1200" b="1" dirty="0" smtClean="0"/>
              <a:t>1990</a:t>
            </a:r>
            <a:r>
              <a:rPr lang="zh-CN" altLang="en-US" sz="1200" b="1" dirty="0" smtClean="0"/>
              <a:t>年增加了</a:t>
            </a:r>
            <a:r>
              <a:rPr lang="en-US" altLang="zh-CN" sz="1200" b="1" dirty="0" smtClean="0"/>
              <a:t>7000</a:t>
            </a:r>
            <a:r>
              <a:rPr lang="zh-CN" altLang="en-US" sz="1200" b="1" dirty="0" smtClean="0"/>
              <a:t>万，知晓率不及半数，知而未治的又有半数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1200" b="1" dirty="0" smtClean="0"/>
              <a:t>真正控制良好的仅约</a:t>
            </a:r>
            <a:r>
              <a:rPr lang="en-US" altLang="zh-CN" sz="1200" b="1" dirty="0" smtClean="0"/>
              <a:t>8</a:t>
            </a:r>
            <a:r>
              <a:rPr lang="zh-CN" altLang="en-US" sz="1200" b="1" dirty="0" smtClean="0"/>
              <a:t>％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29869-B50B-4ED7-BCE2-3115CCA5C8F2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7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3F9E01-51E6-4F16-9B53-66623F20E7B4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脑中风的发病是由于供应脑部的血流受损，局部脑组织细胞死亡所致。 </a:t>
            </a:r>
          </a:p>
          <a:p>
            <a:r>
              <a:rPr lang="zh-CN" altLang="en-US" u="sng" dirty="0" smtClean="0"/>
              <a:t>缺血性脑中风</a:t>
            </a:r>
            <a:endParaRPr lang="zh-CN" altLang="en-US" dirty="0" smtClean="0"/>
          </a:p>
          <a:p>
            <a:r>
              <a:rPr lang="zh-CN" altLang="en-US" dirty="0" smtClean="0"/>
              <a:t>约</a:t>
            </a:r>
            <a:r>
              <a:rPr lang="en-US" altLang="zh-CN" dirty="0" smtClean="0"/>
              <a:t>85%</a:t>
            </a:r>
            <a:r>
              <a:rPr lang="zh-CN" altLang="en-US" dirty="0" smtClean="0"/>
              <a:t>的脑中风发作是缺血性的。是因为供应脑部的血管内形成血栓引起的。</a:t>
            </a:r>
            <a:endParaRPr lang="zh-CN" altLang="en-US" u="sng" dirty="0" smtClean="0"/>
          </a:p>
          <a:p>
            <a:r>
              <a:rPr lang="zh-CN" altLang="en-US" u="sng" dirty="0" smtClean="0"/>
              <a:t>出血性脑中风</a:t>
            </a:r>
            <a:endParaRPr lang="zh-CN" altLang="en-US" dirty="0" smtClean="0"/>
          </a:p>
          <a:p>
            <a:r>
              <a:rPr lang="zh-CN" altLang="en-US" dirty="0" smtClean="0"/>
              <a:t>由于供应脑部的血管破裂所致。 </a:t>
            </a:r>
          </a:p>
        </p:txBody>
      </p:sp>
    </p:spTree>
    <p:extLst>
      <p:ext uri="{BB962C8B-B14F-4D97-AF65-F5344CB8AC3E}">
        <p14:creationId xmlns:p14="http://schemas.microsoft.com/office/powerpoint/2010/main" val="1642210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3F9E01-51E6-4F16-9B53-66623F20E7B4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脑中风的发病是由于供应脑部的血流受损，局部脑组织细胞死亡所致。 </a:t>
            </a:r>
          </a:p>
          <a:p>
            <a:r>
              <a:rPr lang="zh-CN" altLang="en-US" u="sng" dirty="0" smtClean="0"/>
              <a:t>缺血性脑中风</a:t>
            </a:r>
            <a:endParaRPr lang="zh-CN" altLang="en-US" dirty="0" smtClean="0"/>
          </a:p>
          <a:p>
            <a:r>
              <a:rPr lang="zh-CN" altLang="en-US" dirty="0" smtClean="0"/>
              <a:t>约</a:t>
            </a:r>
            <a:r>
              <a:rPr lang="en-US" altLang="zh-CN" dirty="0" smtClean="0"/>
              <a:t>85%</a:t>
            </a:r>
            <a:r>
              <a:rPr lang="zh-CN" altLang="en-US" dirty="0" smtClean="0"/>
              <a:t>的脑中风发作是缺血性的。是因为供应脑部的血管内形成血栓引起的。</a:t>
            </a:r>
            <a:endParaRPr lang="zh-CN" altLang="en-US" u="sng" dirty="0" smtClean="0"/>
          </a:p>
          <a:p>
            <a:r>
              <a:rPr lang="zh-CN" altLang="en-US" u="sng" dirty="0" smtClean="0"/>
              <a:t>出血性脑中风</a:t>
            </a:r>
            <a:endParaRPr lang="zh-CN" altLang="en-US" dirty="0" smtClean="0"/>
          </a:p>
          <a:p>
            <a:r>
              <a:rPr lang="zh-CN" altLang="en-US" dirty="0" smtClean="0"/>
              <a:t>由于供应脑部的血管破裂所致。 </a:t>
            </a:r>
          </a:p>
        </p:txBody>
      </p:sp>
    </p:spTree>
    <p:extLst>
      <p:ext uri="{BB962C8B-B14F-4D97-AF65-F5344CB8AC3E}">
        <p14:creationId xmlns:p14="http://schemas.microsoft.com/office/powerpoint/2010/main" val="1629999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高血压是危害生命健康的“重大杀手”之一，目前我国每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个成人中就有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个高血压。专家指出，以</a:t>
            </a:r>
            <a:r>
              <a:rPr lang="en-US" altLang="zh-CN" dirty="0" smtClean="0"/>
              <a:t>110∕75</a:t>
            </a:r>
            <a:r>
              <a:rPr lang="zh-CN" altLang="en-US" dirty="0" smtClean="0"/>
              <a:t>为底线，血压越高，脑卒中发生率也越高，意味着我国数以亿计的高血压患都</a:t>
            </a:r>
            <a:r>
              <a:rPr lang="zh-CN" altLang="en-US" baseline="0" dirty="0" smtClean="0"/>
              <a:t>是脑卒中的一支巨大的后备军。其中每一个人都面临着因脑卒中而致死，致残的严重威胁。预防脑卒中控制高血压。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29869-B50B-4ED7-BCE2-3115CCA5C8F2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18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什么是小卒中，医学名叫，短暂性脑缺血发作，小卒中可产生脑卒中样的症状，但一般不持续，在数分钟或数小时，不超过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小时内缓解。约</a:t>
            </a:r>
            <a:r>
              <a:rPr lang="en-US" altLang="zh-CN" dirty="0" smtClean="0"/>
              <a:t>1∕3</a:t>
            </a:r>
            <a:r>
              <a:rPr lang="zh-CN" altLang="en-US" dirty="0" smtClean="0"/>
              <a:t>的患者在发病前数天或数周甚至数月曾发生过小卒中。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29869-B50B-4ED7-BCE2-3115CCA5C8F2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3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9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9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9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9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1968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378"/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DB695-08E7-4880-8E76-EC7A4D30FA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374CA-560C-4DEC-91A2-D2322A8BE6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C63A5-DCD9-42F8-B90F-C6FFB997A5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706" y="116444"/>
            <a:ext cx="1301677" cy="97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3"/>
          <p:cNvSpPr txBox="1">
            <a:spLocks/>
          </p:cNvSpPr>
          <p:nvPr userDrawn="1"/>
        </p:nvSpPr>
        <p:spPr>
          <a:xfrm>
            <a:off x="422603" y="6516236"/>
            <a:ext cx="2133977" cy="36596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72" dirty="0" smtClean="0">
                <a:latin typeface="黑体" pitchFamily="49" charset="-122"/>
                <a:ea typeface="黑体" pitchFamily="49" charset="-122"/>
              </a:rPr>
              <a:t>卫生保健</a:t>
            </a:r>
            <a:endParaRPr lang="zh-CN" altLang="en-US" sz="1772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/>
          <a:srcRect l="-407" t="82549" r="-2"/>
          <a:stretch>
            <a:fillRect/>
          </a:stretch>
        </p:blipFill>
        <p:spPr bwMode="auto">
          <a:xfrm>
            <a:off x="-37099" y="5829679"/>
            <a:ext cx="9181099" cy="112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956846" y="5516646"/>
            <a:ext cx="1037147" cy="129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37482" indent="-337482">
              <a:buClr>
                <a:srgbClr val="92D050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1pPr>
            <a:lvl2pPr marL="731211" indent="-281235">
              <a:buClr>
                <a:srgbClr val="92D050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124941" indent="-224988">
              <a:buClr>
                <a:srgbClr val="92D050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574917" indent="-224988">
              <a:buClr>
                <a:srgbClr val="92D050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24893" indent="-224988">
              <a:buClr>
                <a:srgbClr val="92D050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81">
                <a:latin typeface="华文行楷" pitchFamily="2" charset="-122"/>
                <a:ea typeface="华文行楷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04" y="500043"/>
            <a:ext cx="4857784" cy="917596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639EFEB-78F0-46E0-8408-3BCF1AB5E6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518" y="2130744"/>
            <a:ext cx="7772964" cy="14698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037" y="3886453"/>
            <a:ext cx="6401929" cy="17526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2F22A-D7BF-499B-9658-48D8A876E7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97BF-1A7A-4B41-B71D-B730F2126B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618" y="4406662"/>
            <a:ext cx="7771351" cy="136252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618" y="2906522"/>
            <a:ext cx="7771351" cy="1500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EEEBB-D688-46ED-97E8-B10E117B4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6476" y="1599949"/>
            <a:ext cx="4037295" cy="45261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617" y="1599949"/>
            <a:ext cx="4038909" cy="45261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C8A87-67BF-45E5-A415-9EC5E12DE3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476" y="1534923"/>
            <a:ext cx="4040521" cy="6396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476" y="2174599"/>
            <a:ext cx="4040521" cy="3951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391" y="1534923"/>
            <a:ext cx="4042135" cy="6396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391" y="2174599"/>
            <a:ext cx="4042135" cy="3951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003B-2677-4F7C-A468-FC0BA89F6B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93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9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9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9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9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348" y="6309058"/>
            <a:ext cx="2895304" cy="36444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66AB7-7087-487C-92B8-B8DC19BE5C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2E717-2B80-458B-90A9-8662FF3D3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8098F-0EB0-4A40-9813-A6CC5F4B8B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475" y="273717"/>
            <a:ext cx="3009826" cy="11613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72" y="273717"/>
            <a:ext cx="5113155" cy="58523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475" y="1435114"/>
            <a:ext cx="3009826" cy="4690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3FBEA-1E7C-4C05-8F00-49A001B8BA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026" y="4801357"/>
            <a:ext cx="5487367" cy="5655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026" y="612458"/>
            <a:ext cx="5487367" cy="41147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026" y="5366934"/>
            <a:ext cx="5487367" cy="8060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B86F5-AC2F-42FE-A4B3-BD7EA0BED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0D3B6-B522-40FD-AF3F-5930B637D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974" y="275229"/>
            <a:ext cx="2056553" cy="58508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6475" y="275229"/>
            <a:ext cx="6019652" cy="58508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652B4-0CB6-4B7E-9EB9-B113BD2375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CBFD475-F5EF-4FAF-A998-C99D43A06A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04" y="500045"/>
            <a:ext cx="4857784" cy="917596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0D634F6-BADE-4711-B51B-78AB702E5C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5" y="2906716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DB0BE8-C367-432F-9A25-DF05ECACE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1CB67EA-7B3E-4D7E-B4A2-803FD56213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188A9-A291-477B-A3E4-1468255B5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4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F0F214-72A6-4B06-8808-821BD702B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3F38A7C-FECD-4738-8459-056F3A4D39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8D6961D-C5B4-4ADE-8135-A97837A6CE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24983F0-35D0-4573-943B-401801D326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D562F1F-F3B1-4BFB-B067-B531D5724B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B3C6D66-A786-41A8-9D41-8B902214AB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5FFDCD1-8C41-4CDE-B25D-60EF519F0F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7" y="4406903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3937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7" y="2906717"/>
            <a:ext cx="7772400" cy="1500187"/>
          </a:xfrm>
        </p:spPr>
        <p:txBody>
          <a:bodyPr anchor="b"/>
          <a:lstStyle>
            <a:lvl1pPr marL="0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DA8E4-6C0F-42E9-9D60-266AF59121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756"/>
            </a:lvl1pPr>
            <a:lvl2pPr>
              <a:defRPr sz="2362"/>
            </a:lvl2pPr>
            <a:lvl3pPr>
              <a:defRPr sz="1968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756"/>
            </a:lvl1pPr>
            <a:lvl2pPr>
              <a:defRPr sz="2362"/>
            </a:lvl2pPr>
            <a:lvl3pPr>
              <a:defRPr sz="1968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696F1-9DDD-48BA-B228-07B67612E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93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4" y="1535114"/>
            <a:ext cx="4040188" cy="63976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4" y="2174875"/>
            <a:ext cx="4040188" cy="3951288"/>
          </a:xfrm>
        </p:spPr>
        <p:txBody>
          <a:bodyPr/>
          <a:lstStyle>
            <a:lvl1pPr>
              <a:defRPr sz="2362"/>
            </a:lvl1pPr>
            <a:lvl2pPr>
              <a:defRPr sz="1968"/>
            </a:lvl2pPr>
            <a:lvl3pPr>
              <a:defRPr sz="1772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362"/>
            </a:lvl1pPr>
            <a:lvl2pPr>
              <a:defRPr sz="1968"/>
            </a:lvl2pPr>
            <a:lvl3pPr>
              <a:defRPr sz="1772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8FBE2-0A30-4159-80B1-D41D7F3A78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93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2CB20-B176-4F2C-9230-B60B10AD5A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23D6B-62E4-43BA-AE7A-0247ACECB7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1968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4"/>
          </a:xfrm>
        </p:spPr>
        <p:txBody>
          <a:bodyPr/>
          <a:lstStyle>
            <a:lvl1pPr marL="0" indent="0">
              <a:buNone/>
              <a:defRPr sz="1378"/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9B7FC-46DD-4AD7-A3A6-7D8394BB10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49976" algn="ctr" rtl="0" fontAlgn="base">
        <a:spcBef>
          <a:spcPct val="0"/>
        </a:spcBef>
        <a:spcAft>
          <a:spcPct val="0"/>
        </a:spcAft>
        <a:defRPr sz="433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899952" algn="ctr" rtl="0" fontAlgn="base">
        <a:spcBef>
          <a:spcPct val="0"/>
        </a:spcBef>
        <a:spcAft>
          <a:spcPct val="0"/>
        </a:spcAft>
        <a:defRPr sz="433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49929" algn="ctr" rtl="0" fontAlgn="base">
        <a:spcBef>
          <a:spcPct val="0"/>
        </a:spcBef>
        <a:spcAft>
          <a:spcPct val="0"/>
        </a:spcAft>
        <a:defRPr sz="433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799905" algn="ctr" rtl="0" fontAlgn="base">
        <a:spcBef>
          <a:spcPct val="0"/>
        </a:spcBef>
        <a:spcAft>
          <a:spcPct val="0"/>
        </a:spcAft>
        <a:defRPr sz="433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36550" indent="-3365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809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23950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74800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24063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6476" y="1599949"/>
            <a:ext cx="8231051" cy="452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348" y="6452722"/>
            <a:ext cx="2895304" cy="36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8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C4B5D6A-8077-484F-8DC5-65E4463F5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29" name="图片 7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40706" y="116444"/>
            <a:ext cx="1301677" cy="97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419771" y="6517747"/>
            <a:ext cx="184731" cy="36490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 sz="1968" smtClean="0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7" cstate="print"/>
          <a:srcRect l="-407" t="82549" r="-2"/>
          <a:stretch>
            <a:fillRect/>
          </a:stretch>
        </p:blipFill>
        <p:spPr bwMode="auto">
          <a:xfrm>
            <a:off x="-37099" y="5829679"/>
            <a:ext cx="9181099" cy="112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956846" y="5516646"/>
            <a:ext cx="1037147" cy="129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3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49976" algn="ctr" rtl="0" fontAlgn="base">
        <a:spcBef>
          <a:spcPct val="0"/>
        </a:spcBef>
        <a:spcAft>
          <a:spcPct val="0"/>
        </a:spcAft>
        <a:defRPr sz="433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899952" algn="ctr" rtl="0" fontAlgn="base">
        <a:spcBef>
          <a:spcPct val="0"/>
        </a:spcBef>
        <a:spcAft>
          <a:spcPct val="0"/>
        </a:spcAft>
        <a:defRPr sz="433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49929" algn="ctr" rtl="0" fontAlgn="base">
        <a:spcBef>
          <a:spcPct val="0"/>
        </a:spcBef>
        <a:spcAft>
          <a:spcPct val="0"/>
        </a:spcAft>
        <a:defRPr sz="433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799905" algn="ctr" rtl="0" fontAlgn="base">
        <a:spcBef>
          <a:spcPct val="0"/>
        </a:spcBef>
        <a:spcAft>
          <a:spcPct val="0"/>
        </a:spcAft>
        <a:defRPr sz="433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36550" indent="-3365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00" kern="1200">
          <a:solidFill>
            <a:schemeClr val="bg1"/>
          </a:solidFill>
          <a:latin typeface="+mn-lt"/>
          <a:ea typeface="+mn-ea"/>
          <a:cs typeface="+mn-cs"/>
        </a:defRPr>
      </a:lvl1pPr>
      <a:lvl2pPr marL="730250" indent="-2809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bg1"/>
          </a:solidFill>
          <a:latin typeface="+mn-lt"/>
          <a:ea typeface="+mn-ea"/>
          <a:cs typeface="+mn-cs"/>
        </a:defRPr>
      </a:lvl2pPr>
      <a:lvl3pPr marL="1123950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574800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900" kern="1200">
          <a:solidFill>
            <a:schemeClr val="bg1"/>
          </a:solidFill>
          <a:latin typeface="+mn-lt"/>
          <a:ea typeface="+mn-ea"/>
          <a:cs typeface="+mn-cs"/>
        </a:defRPr>
      </a:lvl4pPr>
      <a:lvl5pPr marL="2024063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900" kern="1200">
          <a:solidFill>
            <a:schemeClr val="bg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6476" y="275229"/>
            <a:ext cx="8231051" cy="114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6476" y="1599949"/>
            <a:ext cx="8231051" cy="452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17D52B-4A3E-417E-9D12-41CB0E27FA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8F613F"/>
            </a:gs>
            <a:gs pos="100000">
              <a:srgbClr val="5129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0034" y="500043"/>
            <a:ext cx="928694" cy="857256"/>
          </a:xfrm>
          <a:prstGeom prst="rect">
            <a:avLst/>
          </a:prstGeom>
          <a:gradFill>
            <a:gsLst>
              <a:gs pos="0">
                <a:srgbClr val="8F613F"/>
              </a:gs>
              <a:gs pos="100000">
                <a:srgbClr val="512929"/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3" descr="C:\Documents and Settings\Administrator\桌面\ppt\fwkp32.png"/>
          <p:cNvPicPr>
            <a:picLocks noChangeAspect="1" noChangeArrowheads="1"/>
          </p:cNvPicPr>
          <p:nvPr/>
        </p:nvPicPr>
        <p:blipFill>
          <a:blip r:embed="rId13" cstate="print"/>
          <a:srcRect t="56260" b="21870"/>
          <a:stretch>
            <a:fillRect/>
          </a:stretch>
        </p:blipFill>
        <p:spPr bwMode="auto">
          <a:xfrm>
            <a:off x="0" y="5357861"/>
            <a:ext cx="9144000" cy="150014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 descr="C:\Documents and Settings\Administrator\桌面\ppt\fwk3p.png"/>
          <p:cNvPicPr>
            <a:picLocks noChangeAspect="1" noChangeArrowheads="1"/>
          </p:cNvPicPr>
          <p:nvPr/>
        </p:nvPicPr>
        <p:blipFill>
          <a:blip r:embed="rId14" cstate="print"/>
          <a:srcRect t="17432" r="17778"/>
          <a:stretch>
            <a:fillRect/>
          </a:stretch>
        </p:blipFill>
        <p:spPr bwMode="auto">
          <a:xfrm>
            <a:off x="6500322" y="0"/>
            <a:ext cx="2643679" cy="236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2000" sy="102000" algn="ctr" rotWithShape="0">
              <a:srgbClr val="000000">
                <a:alpha val="39999"/>
              </a:srgbClr>
            </a:outerShdw>
          </a:effectLst>
        </p:spPr>
      </p:pic>
      <p:cxnSp>
        <p:nvCxnSpPr>
          <p:cNvPr id="12" name="直接连接符 11"/>
          <p:cNvCxnSpPr/>
          <p:nvPr/>
        </p:nvCxnSpPr>
        <p:spPr>
          <a:xfrm>
            <a:off x="1643631" y="1357989"/>
            <a:ext cx="46421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3.wmf"/><Relationship Id="rId26" Type="http://schemas.openxmlformats.org/officeDocument/2006/relationships/image" Target="../media/image26.wmf"/><Relationship Id="rId3" Type="http://schemas.openxmlformats.org/officeDocument/2006/relationships/notesSlide" Target="../notesSlides/notesSlide15.xml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18.wmf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30.wmf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29.wmf"/><Relationship Id="rId28" Type="http://schemas.openxmlformats.org/officeDocument/2006/relationships/image" Target="../media/image27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3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0341" y="933053"/>
            <a:ext cx="1919450" cy="134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803562" y="3227117"/>
            <a:ext cx="2304953" cy="15464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937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门诊部</a:t>
            </a:r>
            <a:endParaRPr lang="en-US" altLang="zh-CN" sz="393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75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937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       何敏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562" y="391671"/>
            <a:ext cx="800039" cy="251581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937" dirty="0">
                <a:solidFill>
                  <a:srgbClr val="FFFF00"/>
                </a:solidFill>
              </a:rPr>
              <a:t>卫生保健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507257" y="1591617"/>
            <a:ext cx="8940323" cy="3910648"/>
            <a:chOff x="1379617" y="2163128"/>
            <a:chExt cx="7647003" cy="4182934"/>
          </a:xfrm>
        </p:grpSpPr>
        <p:sp>
          <p:nvSpPr>
            <p:cNvPr id="41990" name="AutoShape 3"/>
            <p:cNvSpPr>
              <a:spLocks noChangeArrowheads="1"/>
            </p:cNvSpPr>
            <p:nvPr/>
          </p:nvSpPr>
          <p:spPr bwMode="auto">
            <a:xfrm>
              <a:off x="1379617" y="2163128"/>
              <a:ext cx="3704497" cy="4182934"/>
            </a:xfrm>
            <a:prstGeom prst="rtTriangle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87313" tIns="44450" rIns="87313" bIns="44450" anchor="ctr"/>
            <a:lstStyle/>
            <a:p>
              <a:pPr algn="ctr"/>
              <a:endParaRPr lang="zh-CN" altLang="en-US"/>
            </a:p>
          </p:txBody>
        </p:sp>
        <p:sp>
          <p:nvSpPr>
            <p:cNvPr id="41991" name="AutoShape 4"/>
            <p:cNvSpPr>
              <a:spLocks noChangeArrowheads="1"/>
            </p:cNvSpPr>
            <p:nvPr/>
          </p:nvSpPr>
          <p:spPr bwMode="auto">
            <a:xfrm>
              <a:off x="2642053" y="2224789"/>
              <a:ext cx="2907663" cy="596610"/>
            </a:xfrm>
            <a:prstGeom prst="roundRect">
              <a:avLst>
                <a:gd name="adj" fmla="val 16667"/>
              </a:avLst>
            </a:prstGeom>
            <a:solidFill>
              <a:srgbClr val="9EBF27"/>
            </a:solidFill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41992" name="AutoShape 5"/>
            <p:cNvSpPr>
              <a:spLocks noChangeArrowheads="1"/>
            </p:cNvSpPr>
            <p:nvPr/>
          </p:nvSpPr>
          <p:spPr bwMode="auto">
            <a:xfrm>
              <a:off x="1871779" y="2336444"/>
              <a:ext cx="704652" cy="394963"/>
            </a:xfrm>
            <a:prstGeom prst="rightArrow">
              <a:avLst>
                <a:gd name="adj1" fmla="val 50000"/>
                <a:gd name="adj2" fmla="val 64194"/>
              </a:avLst>
            </a:prstGeom>
            <a:solidFill>
              <a:srgbClr val="59595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1993" name="AutoShape 6"/>
            <p:cNvSpPr>
              <a:spLocks noChangeArrowheads="1"/>
            </p:cNvSpPr>
            <p:nvPr/>
          </p:nvSpPr>
          <p:spPr bwMode="auto">
            <a:xfrm>
              <a:off x="3368576" y="3034711"/>
              <a:ext cx="3101971" cy="598276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41994" name="AutoShape 7"/>
            <p:cNvSpPr>
              <a:spLocks noChangeArrowheads="1"/>
            </p:cNvSpPr>
            <p:nvPr/>
          </p:nvSpPr>
          <p:spPr bwMode="auto">
            <a:xfrm>
              <a:off x="4059167" y="3787972"/>
              <a:ext cx="2909226" cy="598276"/>
            </a:xfrm>
            <a:prstGeom prst="roundRect">
              <a:avLst>
                <a:gd name="adj" fmla="val 16667"/>
              </a:avLst>
            </a:prstGeom>
            <a:solidFill>
              <a:srgbClr val="9EBF27"/>
            </a:solidFill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41995" name="AutoShape 8"/>
            <p:cNvSpPr>
              <a:spLocks noChangeArrowheads="1"/>
            </p:cNvSpPr>
            <p:nvPr/>
          </p:nvSpPr>
          <p:spPr bwMode="auto">
            <a:xfrm>
              <a:off x="4738820" y="4566231"/>
              <a:ext cx="2907663" cy="598277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41996" name="AutoShape 9"/>
            <p:cNvSpPr>
              <a:spLocks noChangeArrowheads="1"/>
            </p:cNvSpPr>
            <p:nvPr/>
          </p:nvSpPr>
          <p:spPr bwMode="auto">
            <a:xfrm>
              <a:off x="5418473" y="5342824"/>
              <a:ext cx="2907664" cy="596610"/>
            </a:xfrm>
            <a:prstGeom prst="roundRect">
              <a:avLst>
                <a:gd name="adj" fmla="val 16667"/>
              </a:avLst>
            </a:prstGeom>
            <a:solidFill>
              <a:srgbClr val="9EBF27"/>
            </a:solidFill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41997" name="AutoShape 10"/>
            <p:cNvSpPr>
              <a:spLocks noChangeArrowheads="1"/>
            </p:cNvSpPr>
            <p:nvPr/>
          </p:nvSpPr>
          <p:spPr bwMode="auto">
            <a:xfrm>
              <a:off x="2571743" y="3136367"/>
              <a:ext cx="712463" cy="399962"/>
            </a:xfrm>
            <a:prstGeom prst="rightArrow">
              <a:avLst>
                <a:gd name="adj1" fmla="val 50000"/>
                <a:gd name="adj2" fmla="val 64491"/>
              </a:avLst>
            </a:prstGeom>
            <a:solidFill>
              <a:srgbClr val="59595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1998" name="AutoShape 11"/>
            <p:cNvSpPr>
              <a:spLocks noChangeArrowheads="1"/>
            </p:cNvSpPr>
            <p:nvPr/>
          </p:nvSpPr>
          <p:spPr bwMode="auto">
            <a:xfrm>
              <a:off x="3262333" y="3887963"/>
              <a:ext cx="712463" cy="401628"/>
            </a:xfrm>
            <a:prstGeom prst="rightArrow">
              <a:avLst>
                <a:gd name="adj1" fmla="val 50000"/>
                <a:gd name="adj2" fmla="val 64190"/>
              </a:avLst>
            </a:prstGeom>
            <a:solidFill>
              <a:srgbClr val="59595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1999" name="AutoShape 12"/>
            <p:cNvSpPr>
              <a:spLocks noChangeArrowheads="1"/>
            </p:cNvSpPr>
            <p:nvPr/>
          </p:nvSpPr>
          <p:spPr bwMode="auto">
            <a:xfrm>
              <a:off x="3938861" y="4666222"/>
              <a:ext cx="714025" cy="398296"/>
            </a:xfrm>
            <a:prstGeom prst="rightArrow">
              <a:avLst>
                <a:gd name="adj1" fmla="val 50000"/>
                <a:gd name="adj2" fmla="val 64413"/>
              </a:avLst>
            </a:prstGeom>
            <a:solidFill>
              <a:srgbClr val="59595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2000" name="AutoShape 13"/>
            <p:cNvSpPr>
              <a:spLocks noChangeArrowheads="1"/>
            </p:cNvSpPr>
            <p:nvPr/>
          </p:nvSpPr>
          <p:spPr bwMode="auto">
            <a:xfrm>
              <a:off x="4627887" y="5442814"/>
              <a:ext cx="701527" cy="394963"/>
            </a:xfrm>
            <a:prstGeom prst="rightArrow">
              <a:avLst>
                <a:gd name="adj1" fmla="val 50000"/>
                <a:gd name="adj2" fmla="val 64181"/>
              </a:avLst>
            </a:prstGeom>
            <a:solidFill>
              <a:srgbClr val="59595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2001" name="TextBox 7"/>
            <p:cNvSpPr txBox="1">
              <a:spLocks noChangeArrowheads="1"/>
            </p:cNvSpPr>
            <p:nvPr/>
          </p:nvSpPr>
          <p:spPr bwMode="auto">
            <a:xfrm>
              <a:off x="2631237" y="2309995"/>
              <a:ext cx="3218464" cy="395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发病时间长、终身疾病，预后差</a:t>
              </a:r>
              <a:endPara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2" name="TextBox 16"/>
            <p:cNvSpPr txBox="1">
              <a:spLocks noChangeArrowheads="1"/>
            </p:cNvSpPr>
            <p:nvPr/>
          </p:nvSpPr>
          <p:spPr bwMode="auto">
            <a:xfrm>
              <a:off x="4043518" y="3761715"/>
              <a:ext cx="3082691" cy="395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知晓率、治疗率、控制率三低 </a:t>
              </a:r>
              <a:endPara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3" name="TextBox 17"/>
            <p:cNvSpPr txBox="1">
              <a:spLocks noChangeArrowheads="1"/>
            </p:cNvSpPr>
            <p:nvPr/>
          </p:nvSpPr>
          <p:spPr bwMode="auto">
            <a:xfrm>
              <a:off x="5415111" y="5449479"/>
              <a:ext cx="3611509" cy="395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患病率、致残率、致死率三高</a:t>
              </a:r>
              <a:endPara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4" name="TextBox 18"/>
            <p:cNvSpPr txBox="1">
              <a:spLocks noChangeArrowheads="1"/>
            </p:cNvSpPr>
            <p:nvPr/>
          </p:nvSpPr>
          <p:spPr bwMode="auto">
            <a:xfrm>
              <a:off x="3366322" y="3119702"/>
              <a:ext cx="3166311" cy="395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病后通常留下功能障碍（并发症）</a:t>
              </a:r>
              <a:endPara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5" name="TextBox 19"/>
            <p:cNvSpPr txBox="1">
              <a:spLocks noChangeArrowheads="1"/>
            </p:cNvSpPr>
            <p:nvPr/>
          </p:nvSpPr>
          <p:spPr bwMode="auto">
            <a:xfrm>
              <a:off x="4670098" y="4667889"/>
              <a:ext cx="3135765" cy="427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病情不同 需要不同的治疗方案</a:t>
              </a:r>
              <a:endPara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6" name="TextBox 20"/>
            <p:cNvSpPr txBox="1">
              <a:spLocks noChangeArrowheads="1"/>
            </p:cNvSpPr>
            <p:nvPr/>
          </p:nvSpPr>
          <p:spPr bwMode="auto">
            <a:xfrm>
              <a:off x="1437752" y="4871203"/>
              <a:ext cx="2146728" cy="395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标题 1"/>
          <p:cNvSpPr txBox="1">
            <a:spLocks/>
          </p:cNvSpPr>
          <p:nvPr/>
        </p:nvSpPr>
        <p:spPr bwMode="auto">
          <a:xfrm>
            <a:off x="254852" y="205665"/>
            <a:ext cx="8048784" cy="91641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37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第三章 慢性非传染性疾病</a:t>
            </a:r>
          </a:p>
        </p:txBody>
      </p:sp>
      <p:sp>
        <p:nvSpPr>
          <p:cNvPr id="22" name="矩形 21"/>
          <p:cNvSpPr/>
          <p:nvPr/>
        </p:nvSpPr>
        <p:spPr>
          <a:xfrm>
            <a:off x="507255" y="4183535"/>
            <a:ext cx="3919576" cy="156966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慢性病共同</a:t>
            </a:r>
            <a:endParaRPr lang="en-US" altLang="zh-CN" sz="32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 bwMode="auto">
          <a:xfrm>
            <a:off x="409698" y="350840"/>
            <a:ext cx="8048784" cy="91641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3937" b="1" dirty="0" smtClean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3D6B-62E4-43BA-AE7A-0247ACECB75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96026" y="2067976"/>
            <a:ext cx="5734194" cy="3470611"/>
            <a:chOff x="1017" y="1152"/>
            <a:chExt cx="3735" cy="248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32" y="1152"/>
              <a:ext cx="1487" cy="1247"/>
              <a:chOff x="2057" y="862"/>
              <a:chExt cx="1549" cy="1351"/>
            </a:xfrm>
          </p:grpSpPr>
          <p:sp>
            <p:nvSpPr>
              <p:cNvPr id="66565" name="AutoShape 5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6" name="AutoShape 6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7" name="AutoShape 7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262EC"/>
                  </a:gs>
                  <a:gs pos="100000">
                    <a:srgbClr val="2614AA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017" y="1773"/>
              <a:ext cx="1488" cy="1247"/>
              <a:chOff x="1110" y="2656"/>
              <a:chExt cx="1549" cy="1351"/>
            </a:xfrm>
          </p:grpSpPr>
          <p:sp>
            <p:nvSpPr>
              <p:cNvPr id="66569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0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1" name="AutoShape 11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4B443"/>
                  </a:gs>
                  <a:gs pos="100000">
                    <a:srgbClr val="115D16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72" name="Text Box 12"/>
            <p:cNvSpPr txBox="1">
              <a:spLocks noChangeArrowheads="1"/>
            </p:cNvSpPr>
            <p:nvPr/>
          </p:nvSpPr>
          <p:spPr bwMode="gray">
            <a:xfrm>
              <a:off x="2543" y="1560"/>
              <a:ext cx="588" cy="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华文行楷" pitchFamily="2" charset="-122"/>
                  <a:ea typeface="华文行楷" pitchFamily="2" charset="-122"/>
                </a:rPr>
                <a:t>戒烟</a:t>
              </a:r>
              <a:endParaRPr lang="en-US" altLang="zh-CN" sz="28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  <p:sp>
          <p:nvSpPr>
            <p:cNvPr id="66573" name="Text Box 13"/>
            <p:cNvSpPr txBox="1">
              <a:spLocks noChangeArrowheads="1"/>
            </p:cNvSpPr>
            <p:nvPr/>
          </p:nvSpPr>
          <p:spPr bwMode="gray">
            <a:xfrm>
              <a:off x="1097" y="2246"/>
              <a:ext cx="1352" cy="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FFFFFF"/>
                  </a:solidFill>
                  <a:latin typeface="华文行楷" pitchFamily="2" charset="-122"/>
                  <a:ea typeface="华文行楷" pitchFamily="2" charset="-122"/>
                </a:rPr>
                <a:t>膳食均衡</a:t>
              </a:r>
              <a:endParaRPr lang="en-US" altLang="zh-CN" sz="2800" dirty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264" y="1776"/>
              <a:ext cx="1488" cy="1247"/>
              <a:chOff x="3174" y="2656"/>
              <a:chExt cx="1549" cy="1351"/>
            </a:xfrm>
          </p:grpSpPr>
          <p:sp>
            <p:nvSpPr>
              <p:cNvPr id="66575" name="AutoShape 15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6" name="AutoShape 16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7" name="AutoShape 17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C941E">
                      <a:gamma/>
                      <a:shade val="46275"/>
                      <a:invGamma/>
                    </a:srgbClr>
                  </a:gs>
                  <a:gs pos="100000">
                    <a:srgbClr val="EC941E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78" name="Text Box 18"/>
            <p:cNvSpPr txBox="1">
              <a:spLocks noChangeArrowheads="1"/>
            </p:cNvSpPr>
            <p:nvPr/>
          </p:nvSpPr>
          <p:spPr bwMode="gray">
            <a:xfrm>
              <a:off x="3520" y="2246"/>
              <a:ext cx="922" cy="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FFFFFF"/>
                  </a:solidFill>
                  <a:latin typeface="华文行楷" pitchFamily="2" charset="-122"/>
                  <a:ea typeface="华文行楷" pitchFamily="2" charset="-122"/>
                </a:rPr>
                <a:t>主动运动</a:t>
              </a:r>
              <a:endParaRPr lang="en-US" altLang="zh-CN" sz="2400" dirty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2142" y="2391"/>
              <a:ext cx="1488" cy="1247"/>
              <a:chOff x="3174" y="2656"/>
              <a:chExt cx="1549" cy="1351"/>
            </a:xfrm>
          </p:grpSpPr>
          <p:sp>
            <p:nvSpPr>
              <p:cNvPr id="66580" name="AutoShape 2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1" name="AutoShape 2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2" name="AutoShape 2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066CC"/>
                  </a:gs>
                  <a:gs pos="100000">
                    <a:srgbClr val="0066C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83" name="Text Box 23"/>
            <p:cNvSpPr txBox="1">
              <a:spLocks noChangeArrowheads="1"/>
            </p:cNvSpPr>
            <p:nvPr/>
          </p:nvSpPr>
          <p:spPr bwMode="gray">
            <a:xfrm>
              <a:off x="2513" y="2746"/>
              <a:ext cx="120" cy="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zh-CN" sz="1400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  <p:sp>
        <p:nvSpPr>
          <p:cNvPr id="26" name="标题 1"/>
          <p:cNvSpPr txBox="1">
            <a:spLocks/>
          </p:cNvSpPr>
          <p:nvPr/>
        </p:nvSpPr>
        <p:spPr bwMode="auto">
          <a:xfrm>
            <a:off x="216917" y="298645"/>
            <a:ext cx="8502869" cy="748563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937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第三章 慢性非传染性疾病</a:t>
            </a:r>
          </a:p>
        </p:txBody>
      </p:sp>
      <p:sp>
        <p:nvSpPr>
          <p:cNvPr id="27" name="矩形 26"/>
          <p:cNvSpPr/>
          <p:nvPr/>
        </p:nvSpPr>
        <p:spPr>
          <a:xfrm>
            <a:off x="3410645" y="4449769"/>
            <a:ext cx="2104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控制体重</a:t>
            </a:r>
            <a:endParaRPr lang="zh-CN" altLang="en-US" sz="24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9501" y="1251361"/>
            <a:ext cx="4653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慢性非传染性疾病的预防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9EFEB-78F0-46E0-8408-3BCF1AB5E6A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547988" y="2054693"/>
            <a:ext cx="7113304" cy="1348977"/>
            <a:chOff x="1501754" y="2714620"/>
            <a:chExt cx="6226175" cy="719137"/>
          </a:xfrm>
          <a:solidFill>
            <a:srgbClr val="FFC000"/>
          </a:solidFill>
        </p:grpSpPr>
        <p:sp>
          <p:nvSpPr>
            <p:cNvPr id="14355" name="AutoShape 3"/>
            <p:cNvSpPr>
              <a:spLocks noChangeArrowheads="1"/>
            </p:cNvSpPr>
            <p:nvPr/>
          </p:nvSpPr>
          <p:spPr bwMode="auto">
            <a:xfrm>
              <a:off x="1501754" y="2714620"/>
              <a:ext cx="6226175" cy="719137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1654154" y="2779707"/>
              <a:ext cx="5918200" cy="585788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</p:grpSp>
      <p:sp>
        <p:nvSpPr>
          <p:cNvPr id="43011" name="TextBox 17"/>
          <p:cNvSpPr txBox="1">
            <a:spLocks noChangeArrowheads="1"/>
          </p:cNvSpPr>
          <p:nvPr/>
        </p:nvSpPr>
        <p:spPr bwMode="auto">
          <a:xfrm>
            <a:off x="728648" y="2137099"/>
            <a:ext cx="6822965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高血压是一种以动脉血压升高为主要表现的常见病，多发病，我国高血压的病人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亿，世界患高血压总人数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亿，高血压是威胁我国乃至全球人类生命的第一杀手。</a:t>
            </a:r>
            <a:endParaRPr lang="en-US" altLang="zh-CN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5" name="TextBox 25"/>
          <p:cNvSpPr txBox="1">
            <a:spLocks noChangeArrowheads="1"/>
          </p:cNvSpPr>
          <p:nvPr/>
        </p:nvSpPr>
        <p:spPr bwMode="auto">
          <a:xfrm>
            <a:off x="1596027" y="4177565"/>
            <a:ext cx="64600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 bwMode="auto">
          <a:xfrm>
            <a:off x="289502" y="230595"/>
            <a:ext cx="8014135" cy="891487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37" b="1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第二章 慢性非传染性疾病</a:t>
            </a:r>
          </a:p>
        </p:txBody>
      </p:sp>
      <p:sp>
        <p:nvSpPr>
          <p:cNvPr id="20" name="矩形 19"/>
          <p:cNvSpPr/>
          <p:nvPr/>
        </p:nvSpPr>
        <p:spPr>
          <a:xfrm>
            <a:off x="547988" y="1371175"/>
            <a:ext cx="4571193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p"/>
              <a:defRPr/>
            </a:pPr>
            <a:r>
              <a:rPr lang="zh-CN" altLang="en-US" sz="28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cap="all" dirty="0" smtClean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  <a:latin typeface="黑体" pitchFamily="49" charset="-122"/>
                <a:ea typeface="黑体" pitchFamily="49" charset="-122"/>
              </a:rPr>
              <a:t>沉默杀手</a:t>
            </a:r>
            <a:r>
              <a:rPr lang="en-US" altLang="zh-CN" sz="2800" b="1" cap="all" dirty="0" smtClean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  <a:latin typeface="黑体" pitchFamily="49" charset="-122"/>
                <a:ea typeface="黑体" pitchFamily="49" charset="-122"/>
              </a:rPr>
              <a:t>---</a:t>
            </a:r>
            <a:r>
              <a:rPr lang="zh-CN" altLang="en-US" sz="2800" b="1" cap="all" dirty="0" smtClean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  <a:latin typeface="黑体" pitchFamily="49" charset="-122"/>
                <a:ea typeface="黑体" pitchFamily="49" charset="-122"/>
              </a:rPr>
              <a:t>高血压</a:t>
            </a:r>
            <a:endParaRPr lang="zh-CN" altLang="en-US" sz="2800" b="1" cap="all" dirty="0">
              <a:ln w="0"/>
              <a:solidFill>
                <a:srgbClr val="FFFF00"/>
              </a:solidFill>
              <a:effectLst>
                <a:reflection blurRad="12700" stA="50000" endPos="50000" dist="5000" dir="5400000" sy="-100000" rotWithShape="0"/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7988" y="4135673"/>
            <a:ext cx="8676457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正常</a:t>
            </a:r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血压：收缩压＜</a:t>
            </a:r>
            <a:r>
              <a:rPr lang="en-US" altLang="zh-CN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140</a:t>
            </a:r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毫米汞柱，舒张压＜</a:t>
            </a:r>
            <a:r>
              <a:rPr lang="en-US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毫米汞柱</a:t>
            </a:r>
            <a:endParaRPr lang="en-US" altLang="zh-CN" sz="16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理想血压</a:t>
            </a: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：收缩压</a:t>
            </a:r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altLang="zh-CN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120</a:t>
            </a:r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毫米汞柱、</a:t>
            </a: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舒张压</a:t>
            </a:r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altLang="zh-CN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毫米汞柱</a:t>
            </a:r>
            <a:endParaRPr lang="en-US" altLang="zh-CN" sz="16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高血压</a:t>
            </a: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： 收缩压</a:t>
            </a:r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≥</a:t>
            </a:r>
            <a:r>
              <a:rPr lang="en-US" altLang="zh-CN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140</a:t>
            </a:r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毫米汞柱或舒张压≥</a:t>
            </a:r>
            <a:r>
              <a:rPr lang="en-US" altLang="zh-CN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毫米汞柱</a:t>
            </a:r>
            <a:endParaRPr lang="en-US" altLang="zh-CN" sz="16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9EFEB-78F0-46E0-8408-3BCF1AB5E6A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7988" y="3490461"/>
            <a:ext cx="7832034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高血压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沉默杀手，它会无声无色地破坏我们的心、脑、肾等重要器官的结构和功能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dirty="0"/>
              <a:t/>
            </a:r>
            <a:br>
              <a:rPr lang="zh-CN" altLang="en-US" sz="4000" b="0" dirty="0"/>
            </a:br>
            <a:endParaRPr lang="zh-CN" altLang="en-US" sz="4000" b="0" dirty="0"/>
          </a:p>
        </p:txBody>
      </p:sp>
      <p:sp>
        <p:nvSpPr>
          <p:cNvPr id="3696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9500" y="1999924"/>
            <a:ext cx="8540750" cy="3062304"/>
          </a:xfrm>
        </p:spPr>
        <p:txBody>
          <a:bodyPr/>
          <a:lstStyle/>
          <a:p>
            <a:pPr>
              <a:lnSpc>
                <a:spcPts val="3100"/>
              </a:lnSpc>
              <a:buFont typeface="Wingdings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一般</a:t>
            </a:r>
            <a:r>
              <a:rPr lang="zh-CN" altLang="en-US" dirty="0"/>
              <a:t>工业化国家较发展中国家患病率高</a:t>
            </a:r>
          </a:p>
          <a:p>
            <a:pPr>
              <a:lnSpc>
                <a:spcPts val="3100"/>
              </a:lnSpc>
              <a:buFont typeface="Wingdings" pitchFamily="2" charset="2"/>
              <a:buChar char="p"/>
            </a:pPr>
            <a:r>
              <a:rPr lang="zh-CN" altLang="en-US" dirty="0" smtClean="0"/>
              <a:t>  我国</a:t>
            </a:r>
            <a:r>
              <a:rPr lang="zh-CN" altLang="en-US" dirty="0"/>
              <a:t>人群高血压</a:t>
            </a:r>
            <a:r>
              <a:rPr lang="zh-CN" altLang="en-US" dirty="0" smtClean="0"/>
              <a:t>患病率</a:t>
            </a:r>
            <a:r>
              <a:rPr lang="en-US" altLang="zh-CN" dirty="0" smtClean="0"/>
              <a:t>25.2</a:t>
            </a:r>
            <a:r>
              <a:rPr lang="zh-CN" altLang="en-US" dirty="0" smtClean="0"/>
              <a:t>％，</a:t>
            </a:r>
            <a:r>
              <a:rPr lang="zh-CN" altLang="en-US" dirty="0"/>
              <a:t>超过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亿</a:t>
            </a:r>
            <a:r>
              <a:rPr lang="zh-CN" altLang="en-US" dirty="0"/>
              <a:t>。</a:t>
            </a:r>
          </a:p>
          <a:p>
            <a:pPr>
              <a:lnSpc>
                <a:spcPts val="3100"/>
              </a:lnSpc>
              <a:buFont typeface="Wingdings" pitchFamily="2" charset="2"/>
              <a:buChar char="p"/>
            </a:pPr>
            <a:r>
              <a:rPr lang="zh-CN" altLang="en-US" dirty="0" smtClean="0"/>
              <a:t>  我国</a:t>
            </a:r>
            <a:r>
              <a:rPr lang="zh-CN" altLang="en-US" dirty="0"/>
              <a:t>的规律是</a:t>
            </a:r>
            <a:r>
              <a:rPr lang="zh-CN" altLang="en-US" dirty="0">
                <a:solidFill>
                  <a:srgbClr val="FFFF00"/>
                </a:solidFill>
              </a:rPr>
              <a:t>北部、西部高，东部和南方低：</a:t>
            </a:r>
          </a:p>
          <a:p>
            <a:pPr marL="457200" indent="-457200">
              <a:lnSpc>
                <a:spcPts val="31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FFFF00"/>
                </a:solidFill>
              </a:rPr>
              <a:t>1991</a:t>
            </a:r>
            <a:r>
              <a:rPr lang="zh-CN" altLang="en-US" sz="2000" dirty="0">
                <a:solidFill>
                  <a:srgbClr val="FFFF00"/>
                </a:solidFill>
              </a:rPr>
              <a:t>前五位为西藏、北京、内蒙古、河北、</a:t>
            </a:r>
            <a:r>
              <a:rPr lang="zh-CN" altLang="en-US" sz="2000" dirty="0" smtClean="0">
                <a:solidFill>
                  <a:srgbClr val="FFFF00"/>
                </a:solidFill>
              </a:rPr>
              <a:t>天津发病率均超过</a:t>
            </a:r>
            <a:r>
              <a:rPr lang="en-US" altLang="zh-CN" sz="2000" dirty="0" smtClean="0">
                <a:solidFill>
                  <a:srgbClr val="FFFF00"/>
                </a:solidFill>
              </a:rPr>
              <a:t>11%</a:t>
            </a:r>
            <a:r>
              <a:rPr lang="zh-CN" altLang="en-US" sz="2000" dirty="0" smtClean="0">
                <a:solidFill>
                  <a:srgbClr val="FFFF00"/>
                </a:solidFill>
              </a:rPr>
              <a:t>。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pPr marL="457200" indent="-457200">
              <a:lnSpc>
                <a:spcPts val="31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zh-CN" altLang="en-US" sz="2000" dirty="0" smtClean="0">
                <a:solidFill>
                  <a:srgbClr val="FFFF00"/>
                </a:solidFill>
              </a:rPr>
              <a:t>饮食</a:t>
            </a:r>
            <a:r>
              <a:rPr lang="zh-CN" altLang="en-US" sz="2000" dirty="0">
                <a:solidFill>
                  <a:srgbClr val="FFFF00"/>
                </a:solidFill>
              </a:rPr>
              <a:t>习惯：食盐量、动物性食品、饮酒</a:t>
            </a:r>
            <a:r>
              <a:rPr lang="zh-CN" altLang="en-US" sz="2000" dirty="0" smtClean="0">
                <a:solidFill>
                  <a:srgbClr val="FFFF00"/>
                </a:solidFill>
              </a:rPr>
              <a:t>等。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pPr marL="457200" indent="-457200">
              <a:lnSpc>
                <a:spcPts val="31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zh-CN" altLang="en-US" sz="2000" dirty="0" smtClean="0">
                <a:solidFill>
                  <a:srgbClr val="FFFF00"/>
                </a:solidFill>
              </a:rPr>
              <a:t>广东</a:t>
            </a:r>
            <a:r>
              <a:rPr lang="zh-CN" altLang="en-US" sz="2000" dirty="0">
                <a:solidFill>
                  <a:srgbClr val="FFFF00"/>
                </a:solidFill>
              </a:rPr>
              <a:t>、广西、上海、浙江、江苏等南方省市的患病率均低于</a:t>
            </a:r>
            <a:r>
              <a:rPr lang="en-US" altLang="zh-CN" sz="2000" dirty="0">
                <a:solidFill>
                  <a:srgbClr val="FFFF00"/>
                </a:solidFill>
              </a:rPr>
              <a:t>10%</a:t>
            </a:r>
            <a:r>
              <a:rPr lang="zh-CN" altLang="en-US" sz="2000" dirty="0" smtClean="0">
                <a:solidFill>
                  <a:srgbClr val="FFFF00"/>
                </a:solidFill>
              </a:rPr>
              <a:t>；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pPr marL="457200" indent="-457200">
              <a:lnSpc>
                <a:spcPts val="31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FFFF00"/>
                </a:solidFill>
              </a:rPr>
              <a:t>海南省</a:t>
            </a:r>
            <a:r>
              <a:rPr lang="zh-CN" altLang="en-US" sz="2000" dirty="0">
                <a:solidFill>
                  <a:srgbClr val="FFFF00"/>
                </a:solidFill>
              </a:rPr>
              <a:t>最低，为</a:t>
            </a:r>
            <a:r>
              <a:rPr lang="en-US" altLang="zh-CN" sz="2000" dirty="0">
                <a:solidFill>
                  <a:srgbClr val="FFFF00"/>
                </a:solidFill>
              </a:rPr>
              <a:t>5.9%</a:t>
            </a:r>
            <a:r>
              <a:rPr lang="zh-CN" altLang="en-US" sz="2000" dirty="0">
                <a:solidFill>
                  <a:srgbClr val="FFFF00"/>
                </a:solidFill>
              </a:rPr>
              <a:t>。</a:t>
            </a:r>
          </a:p>
          <a:p>
            <a:pPr>
              <a:lnSpc>
                <a:spcPct val="90000"/>
              </a:lnSpc>
              <a:buNone/>
            </a:pPr>
            <a:endParaRPr lang="zh-CN" altLang="en-US" sz="20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54852" y="205665"/>
            <a:ext cx="8048784" cy="91641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37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第三章 慢性非传染性疾病</a:t>
            </a:r>
          </a:p>
        </p:txBody>
      </p:sp>
      <p:sp>
        <p:nvSpPr>
          <p:cNvPr id="6" name="矩形 5"/>
          <p:cNvSpPr/>
          <p:nvPr/>
        </p:nvSpPr>
        <p:spPr>
          <a:xfrm>
            <a:off x="362086" y="1251361"/>
            <a:ext cx="3751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  <a:defRPr/>
            </a:pPr>
            <a:r>
              <a:rPr lang="zh-CN" altLang="en-US" sz="2800" b="1" cap="all" dirty="0" smtClean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  <a:latin typeface="黑体" pitchFamily="49" charset="-122"/>
                <a:ea typeface="黑体" pitchFamily="49" charset="-122"/>
              </a:rPr>
              <a:t>高血压病的流行情况</a:t>
            </a:r>
            <a:endParaRPr lang="zh-CN" altLang="en-US" sz="2800" b="1" cap="all" dirty="0">
              <a:ln w="0"/>
              <a:solidFill>
                <a:srgbClr val="FFFF00"/>
              </a:solidFill>
              <a:effectLst>
                <a:reflection blurRad="12700" stA="50000" endPos="50000" dist="5000" dir="5400000" sy="-100000" rotWithShape="0"/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9EFEB-78F0-46E0-8408-3BCF1AB5E6A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组合 20"/>
          <p:cNvGrpSpPr>
            <a:grpSpLocks/>
          </p:cNvGrpSpPr>
          <p:nvPr/>
        </p:nvGrpSpPr>
        <p:grpSpPr bwMode="auto">
          <a:xfrm>
            <a:off x="507256" y="1591617"/>
            <a:ext cx="8121369" cy="3910648"/>
            <a:chOff x="1379617" y="2163128"/>
            <a:chExt cx="6946520" cy="4182934"/>
          </a:xfrm>
        </p:grpSpPr>
        <p:sp>
          <p:nvSpPr>
            <p:cNvPr id="41990" name="AutoShape 3"/>
            <p:cNvSpPr>
              <a:spLocks noChangeArrowheads="1"/>
            </p:cNvSpPr>
            <p:nvPr/>
          </p:nvSpPr>
          <p:spPr bwMode="auto">
            <a:xfrm>
              <a:off x="1379617" y="2163128"/>
              <a:ext cx="3704497" cy="4182934"/>
            </a:xfrm>
            <a:prstGeom prst="rtTriangle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87313" tIns="44450" rIns="87313" bIns="44450" anchor="ctr"/>
            <a:lstStyle/>
            <a:p>
              <a:pPr algn="ctr"/>
              <a:endParaRPr lang="zh-CN" altLang="en-US"/>
            </a:p>
          </p:txBody>
        </p:sp>
        <p:sp>
          <p:nvSpPr>
            <p:cNvPr id="41991" name="AutoShape 4"/>
            <p:cNvSpPr>
              <a:spLocks noChangeArrowheads="1"/>
            </p:cNvSpPr>
            <p:nvPr/>
          </p:nvSpPr>
          <p:spPr bwMode="auto">
            <a:xfrm>
              <a:off x="2642053" y="2224789"/>
              <a:ext cx="2907663" cy="596610"/>
            </a:xfrm>
            <a:prstGeom prst="roundRect">
              <a:avLst>
                <a:gd name="adj" fmla="val 16667"/>
              </a:avLst>
            </a:prstGeom>
            <a:solidFill>
              <a:srgbClr val="9EBF27"/>
            </a:solidFill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41992" name="AutoShape 5"/>
            <p:cNvSpPr>
              <a:spLocks noChangeArrowheads="1"/>
            </p:cNvSpPr>
            <p:nvPr/>
          </p:nvSpPr>
          <p:spPr bwMode="auto">
            <a:xfrm>
              <a:off x="1871779" y="2336444"/>
              <a:ext cx="704652" cy="394963"/>
            </a:xfrm>
            <a:prstGeom prst="rightArrow">
              <a:avLst>
                <a:gd name="adj1" fmla="val 50000"/>
                <a:gd name="adj2" fmla="val 64194"/>
              </a:avLst>
            </a:prstGeom>
            <a:solidFill>
              <a:srgbClr val="59595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1993" name="AutoShape 6"/>
            <p:cNvSpPr>
              <a:spLocks noChangeArrowheads="1"/>
            </p:cNvSpPr>
            <p:nvPr/>
          </p:nvSpPr>
          <p:spPr bwMode="auto">
            <a:xfrm>
              <a:off x="3368577" y="3034711"/>
              <a:ext cx="2907664" cy="598276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41994" name="AutoShape 7"/>
            <p:cNvSpPr>
              <a:spLocks noChangeArrowheads="1"/>
            </p:cNvSpPr>
            <p:nvPr/>
          </p:nvSpPr>
          <p:spPr bwMode="auto">
            <a:xfrm>
              <a:off x="4059167" y="3787972"/>
              <a:ext cx="2909226" cy="598276"/>
            </a:xfrm>
            <a:prstGeom prst="roundRect">
              <a:avLst>
                <a:gd name="adj" fmla="val 16667"/>
              </a:avLst>
            </a:prstGeom>
            <a:solidFill>
              <a:srgbClr val="9EBF27"/>
            </a:solidFill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41995" name="AutoShape 8"/>
            <p:cNvSpPr>
              <a:spLocks noChangeArrowheads="1"/>
            </p:cNvSpPr>
            <p:nvPr/>
          </p:nvSpPr>
          <p:spPr bwMode="auto">
            <a:xfrm>
              <a:off x="4738820" y="4566231"/>
              <a:ext cx="2907663" cy="598277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41996" name="AutoShape 9"/>
            <p:cNvSpPr>
              <a:spLocks noChangeArrowheads="1"/>
            </p:cNvSpPr>
            <p:nvPr/>
          </p:nvSpPr>
          <p:spPr bwMode="auto">
            <a:xfrm>
              <a:off x="5418473" y="5342824"/>
              <a:ext cx="2907664" cy="596610"/>
            </a:xfrm>
            <a:prstGeom prst="roundRect">
              <a:avLst>
                <a:gd name="adj" fmla="val 16667"/>
              </a:avLst>
            </a:prstGeom>
            <a:solidFill>
              <a:srgbClr val="9EBF27"/>
            </a:solidFill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41997" name="AutoShape 10"/>
            <p:cNvSpPr>
              <a:spLocks noChangeArrowheads="1"/>
            </p:cNvSpPr>
            <p:nvPr/>
          </p:nvSpPr>
          <p:spPr bwMode="auto">
            <a:xfrm>
              <a:off x="2571743" y="3136367"/>
              <a:ext cx="712463" cy="399962"/>
            </a:xfrm>
            <a:prstGeom prst="rightArrow">
              <a:avLst>
                <a:gd name="adj1" fmla="val 50000"/>
                <a:gd name="adj2" fmla="val 64491"/>
              </a:avLst>
            </a:prstGeom>
            <a:solidFill>
              <a:srgbClr val="59595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1998" name="AutoShape 11"/>
            <p:cNvSpPr>
              <a:spLocks noChangeArrowheads="1"/>
            </p:cNvSpPr>
            <p:nvPr/>
          </p:nvSpPr>
          <p:spPr bwMode="auto">
            <a:xfrm>
              <a:off x="3262333" y="3887963"/>
              <a:ext cx="712463" cy="401628"/>
            </a:xfrm>
            <a:prstGeom prst="rightArrow">
              <a:avLst>
                <a:gd name="adj1" fmla="val 50000"/>
                <a:gd name="adj2" fmla="val 64190"/>
              </a:avLst>
            </a:prstGeom>
            <a:solidFill>
              <a:srgbClr val="59595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1999" name="AutoShape 12"/>
            <p:cNvSpPr>
              <a:spLocks noChangeArrowheads="1"/>
            </p:cNvSpPr>
            <p:nvPr/>
          </p:nvSpPr>
          <p:spPr bwMode="auto">
            <a:xfrm>
              <a:off x="3938861" y="4666222"/>
              <a:ext cx="714025" cy="398296"/>
            </a:xfrm>
            <a:prstGeom prst="rightArrow">
              <a:avLst>
                <a:gd name="adj1" fmla="val 50000"/>
                <a:gd name="adj2" fmla="val 64413"/>
              </a:avLst>
            </a:prstGeom>
            <a:solidFill>
              <a:srgbClr val="59595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2000" name="AutoShape 13"/>
            <p:cNvSpPr>
              <a:spLocks noChangeArrowheads="1"/>
            </p:cNvSpPr>
            <p:nvPr/>
          </p:nvSpPr>
          <p:spPr bwMode="auto">
            <a:xfrm>
              <a:off x="4627887" y="5442814"/>
              <a:ext cx="701527" cy="394963"/>
            </a:xfrm>
            <a:prstGeom prst="rightArrow">
              <a:avLst>
                <a:gd name="adj1" fmla="val 50000"/>
                <a:gd name="adj2" fmla="val 64181"/>
              </a:avLst>
            </a:prstGeom>
            <a:solidFill>
              <a:srgbClr val="59595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2001" name="TextBox 7"/>
            <p:cNvSpPr txBox="1">
              <a:spLocks noChangeArrowheads="1"/>
            </p:cNvSpPr>
            <p:nvPr/>
          </p:nvSpPr>
          <p:spPr bwMode="auto">
            <a:xfrm>
              <a:off x="2631237" y="2309995"/>
              <a:ext cx="3077858" cy="427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         高</a:t>
              </a:r>
              <a:r>
                <a:rPr lang="zh-CN" altLang="en-US" sz="20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钠、低钾</a:t>
              </a:r>
              <a:r>
                <a:rPr lang="zh-CN" altLang="en-US" sz="20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饮食</a:t>
              </a:r>
              <a:endParaRPr lang="zh-CN" altLang="en-US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2" name="TextBox 16"/>
            <p:cNvSpPr txBox="1">
              <a:spLocks noChangeArrowheads="1"/>
            </p:cNvSpPr>
            <p:nvPr/>
          </p:nvSpPr>
          <p:spPr bwMode="auto">
            <a:xfrm>
              <a:off x="4513831" y="3902962"/>
              <a:ext cx="1474218" cy="427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吸烟、饮酒、</a:t>
              </a:r>
            </a:p>
          </p:txBody>
        </p:sp>
        <p:sp>
          <p:nvSpPr>
            <p:cNvPr id="42003" name="TextBox 17"/>
            <p:cNvSpPr txBox="1">
              <a:spLocks noChangeArrowheads="1"/>
            </p:cNvSpPr>
            <p:nvPr/>
          </p:nvSpPr>
          <p:spPr bwMode="auto">
            <a:xfrm>
              <a:off x="5968444" y="5449479"/>
              <a:ext cx="2132350" cy="427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缺少锻炼</a:t>
              </a:r>
              <a:r>
                <a:rPr lang="zh-CN" altLang="en-US" sz="20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、紧张刺激</a:t>
              </a:r>
              <a:endParaRPr lang="zh-CN" altLang="en-US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4" name="TextBox 18"/>
            <p:cNvSpPr txBox="1">
              <a:spLocks noChangeArrowheads="1"/>
            </p:cNvSpPr>
            <p:nvPr/>
          </p:nvSpPr>
          <p:spPr bwMode="auto">
            <a:xfrm>
              <a:off x="3938861" y="3119702"/>
              <a:ext cx="1254840" cy="427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超重和肥胖</a:t>
              </a:r>
            </a:p>
          </p:txBody>
        </p:sp>
        <p:sp>
          <p:nvSpPr>
            <p:cNvPr id="42005" name="TextBox 19"/>
            <p:cNvSpPr txBox="1">
              <a:spLocks noChangeArrowheads="1"/>
            </p:cNvSpPr>
            <p:nvPr/>
          </p:nvSpPr>
          <p:spPr bwMode="auto">
            <a:xfrm>
              <a:off x="4758953" y="4667889"/>
              <a:ext cx="3046908" cy="427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 快餐、高</a:t>
              </a:r>
              <a:r>
                <a:rPr lang="zh-CN" altLang="en-US" sz="20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脂高热量饮食</a:t>
              </a:r>
            </a:p>
          </p:txBody>
        </p:sp>
        <p:sp>
          <p:nvSpPr>
            <p:cNvPr id="42006" name="TextBox 20"/>
            <p:cNvSpPr txBox="1">
              <a:spLocks noChangeArrowheads="1"/>
            </p:cNvSpPr>
            <p:nvPr/>
          </p:nvSpPr>
          <p:spPr bwMode="auto">
            <a:xfrm>
              <a:off x="1437752" y="4871203"/>
              <a:ext cx="2146728" cy="395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标题 1"/>
          <p:cNvSpPr txBox="1">
            <a:spLocks/>
          </p:cNvSpPr>
          <p:nvPr/>
        </p:nvSpPr>
        <p:spPr bwMode="auto">
          <a:xfrm>
            <a:off x="254852" y="205665"/>
            <a:ext cx="8048784" cy="91641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37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第三章 慢性非传染性疾病</a:t>
            </a:r>
          </a:p>
        </p:txBody>
      </p:sp>
      <p:sp>
        <p:nvSpPr>
          <p:cNvPr id="22" name="矩形 21"/>
          <p:cNvSpPr/>
          <p:nvPr/>
        </p:nvSpPr>
        <p:spPr>
          <a:xfrm>
            <a:off x="507255" y="4183536"/>
            <a:ext cx="3919576" cy="107721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高血压</a:t>
            </a:r>
            <a:endParaRPr lang="en-US" altLang="zh-CN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      行为危险因素</a:t>
            </a:r>
            <a:endParaRPr lang="zh-CN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 bwMode="auto">
          <a:xfrm>
            <a:off x="409698" y="350840"/>
            <a:ext cx="8048784" cy="91641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3937" b="1" dirty="0" smtClean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3D6B-62E4-43BA-AE7A-0247ACECB75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05414" y="2216124"/>
            <a:ext cx="6639431" cy="918984"/>
            <a:chOff x="1501754" y="2714620"/>
            <a:chExt cx="6226175" cy="719137"/>
          </a:xfrm>
          <a:solidFill>
            <a:srgbClr val="FFC000"/>
          </a:solidFill>
        </p:grpSpPr>
        <p:sp>
          <p:nvSpPr>
            <p:cNvPr id="14355" name="AutoShape 3"/>
            <p:cNvSpPr>
              <a:spLocks noChangeArrowheads="1"/>
            </p:cNvSpPr>
            <p:nvPr/>
          </p:nvSpPr>
          <p:spPr bwMode="auto">
            <a:xfrm>
              <a:off x="1501754" y="2714620"/>
              <a:ext cx="6226175" cy="719137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1654154" y="2779707"/>
              <a:ext cx="5918200" cy="585788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</p:grpSp>
      <p:sp>
        <p:nvSpPr>
          <p:cNvPr id="43011" name="TextBox 17"/>
          <p:cNvSpPr txBox="1">
            <a:spLocks noChangeArrowheads="1"/>
          </p:cNvSpPr>
          <p:nvPr/>
        </p:nvSpPr>
        <p:spPr bwMode="auto">
          <a:xfrm>
            <a:off x="1425877" y="2439242"/>
            <a:ext cx="67180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危害： 脑卒中、冠心病、糖尿病、肾衰竭</a:t>
            </a:r>
          </a:p>
        </p:txBody>
      </p: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1427670" y="3449667"/>
            <a:ext cx="6729361" cy="918984"/>
            <a:chOff x="1501754" y="2714620"/>
            <a:chExt cx="6226175" cy="719137"/>
          </a:xfrm>
          <a:solidFill>
            <a:srgbClr val="FFC000"/>
          </a:solidFill>
        </p:grpSpPr>
        <p:sp>
          <p:nvSpPr>
            <p:cNvPr id="14353" name="AutoShape 3"/>
            <p:cNvSpPr>
              <a:spLocks noChangeArrowheads="1"/>
            </p:cNvSpPr>
            <p:nvPr/>
          </p:nvSpPr>
          <p:spPr bwMode="auto">
            <a:xfrm>
              <a:off x="1501754" y="2714620"/>
              <a:ext cx="6226175" cy="719137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1" name="AutoShape 3"/>
            <p:cNvSpPr>
              <a:spLocks noChangeArrowheads="1"/>
            </p:cNvSpPr>
            <p:nvPr/>
          </p:nvSpPr>
          <p:spPr bwMode="auto">
            <a:xfrm>
              <a:off x="1654154" y="2779708"/>
              <a:ext cx="5918200" cy="585786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</p:grpSp>
      <p:sp>
        <p:nvSpPr>
          <p:cNvPr id="43013" name="TextBox 21"/>
          <p:cNvSpPr txBox="1">
            <a:spLocks noChangeArrowheads="1"/>
          </p:cNvSpPr>
          <p:nvPr/>
        </p:nvSpPr>
        <p:spPr bwMode="auto">
          <a:xfrm>
            <a:off x="1425877" y="3626349"/>
            <a:ext cx="67180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预防：限盐、减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重、</a:t>
            </a:r>
            <a:r>
              <a:rPr lang="zh-CN" altLang="en-US" sz="2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加强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运动、少吃快餐</a:t>
            </a:r>
            <a:endParaRPr lang="zh-CN" altLang="en-US" sz="24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427670" y="4636435"/>
            <a:ext cx="6729361" cy="918984"/>
            <a:chOff x="1501754" y="2714620"/>
            <a:chExt cx="6226175" cy="719137"/>
          </a:xfrm>
          <a:solidFill>
            <a:srgbClr val="FFC000"/>
          </a:solidFill>
        </p:grpSpPr>
        <p:sp>
          <p:nvSpPr>
            <p:cNvPr id="14351" name="AutoShape 3"/>
            <p:cNvSpPr>
              <a:spLocks noChangeArrowheads="1"/>
            </p:cNvSpPr>
            <p:nvPr/>
          </p:nvSpPr>
          <p:spPr bwMode="auto">
            <a:xfrm>
              <a:off x="1501754" y="2714620"/>
              <a:ext cx="6226175" cy="719137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" name="AutoShape 3"/>
            <p:cNvSpPr>
              <a:spLocks noChangeArrowheads="1"/>
            </p:cNvSpPr>
            <p:nvPr/>
          </p:nvSpPr>
          <p:spPr bwMode="auto">
            <a:xfrm>
              <a:off x="1654154" y="2779707"/>
              <a:ext cx="5918200" cy="585788"/>
            </a:xfrm>
            <a:prstGeom prst="roundRect">
              <a:avLst>
                <a:gd name="adj" fmla="val 16667"/>
              </a:avLst>
            </a:prstGeom>
            <a:grpFill/>
            <a:ln w="9525" algn="ctr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</p:grpSp>
      <p:sp>
        <p:nvSpPr>
          <p:cNvPr id="43015" name="TextBox 25"/>
          <p:cNvSpPr txBox="1">
            <a:spLocks noChangeArrowheads="1"/>
          </p:cNvSpPr>
          <p:nvPr/>
        </p:nvSpPr>
        <p:spPr bwMode="auto">
          <a:xfrm>
            <a:off x="1425877" y="4813456"/>
            <a:ext cx="67180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预防：不吸烟、不饮酒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、心理平衡、睡眠充足</a:t>
            </a:r>
            <a:endParaRPr lang="zh-CN" altLang="en-US" sz="24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 bwMode="auto">
          <a:xfrm>
            <a:off x="289502" y="230595"/>
            <a:ext cx="8014135" cy="891487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37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第三章 慢性非传染性疾病</a:t>
            </a:r>
          </a:p>
        </p:txBody>
      </p:sp>
      <p:sp>
        <p:nvSpPr>
          <p:cNvPr id="20" name="矩形 19"/>
          <p:cNvSpPr/>
          <p:nvPr/>
        </p:nvSpPr>
        <p:spPr>
          <a:xfrm>
            <a:off x="579840" y="1319412"/>
            <a:ext cx="4539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  <a:defRPr/>
            </a:pPr>
            <a:r>
              <a:rPr lang="zh-CN" altLang="en-US" sz="28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  <a:latin typeface="黑体" pitchFamily="49" charset="-122"/>
                <a:ea typeface="黑体" pitchFamily="49" charset="-122"/>
              </a:rPr>
              <a:t>高血压的危害及预防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9EFEB-78F0-46E0-8408-3BCF1AB5E6A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6916" y="366696"/>
            <a:ext cx="8229600" cy="563563"/>
          </a:xfrm>
        </p:spPr>
        <p:txBody>
          <a:bodyPr/>
          <a:lstStyle/>
          <a:p>
            <a:pPr algn="l"/>
            <a:r>
              <a:rPr lang="zh-CN" altLang="en-US" dirty="0" smtClean="0"/>
              <a:t>第三章 慢性非传染性疾病</a:t>
            </a:r>
            <a:endParaRPr lang="en-US" altLang="zh-CN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62001" y="2057401"/>
            <a:ext cx="6781800" cy="3543300"/>
            <a:chOff x="480" y="1296"/>
            <a:chExt cx="4272" cy="2232"/>
          </a:xfrm>
        </p:grpSpPr>
        <p:sp>
          <p:nvSpPr>
            <p:cNvPr id="98308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09" name="Oval 5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8310" name="Oval 6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8312" name="Oval 8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8313" name="Oval 9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sp>
          <p:nvSpPr>
            <p:cNvPr id="98314" name="Text Box 10"/>
            <p:cNvSpPr txBox="1">
              <a:spLocks noChangeArrowheads="1"/>
            </p:cNvSpPr>
            <p:nvPr/>
          </p:nvSpPr>
          <p:spPr bwMode="white">
            <a:xfrm>
              <a:off x="1051" y="2331"/>
              <a:ext cx="5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限酒</a:t>
              </a:r>
              <a:endParaRPr lang="en-US" altLang="zh-CN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315" name="Text Box 11"/>
            <p:cNvSpPr txBox="1">
              <a:spLocks noChangeArrowheads="1"/>
            </p:cNvSpPr>
            <p:nvPr/>
          </p:nvSpPr>
          <p:spPr bwMode="white">
            <a:xfrm>
              <a:off x="2532" y="1539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低盐</a:t>
              </a:r>
              <a:endParaRPr lang="en-US" altLang="zh-CN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316" name="Text Box 12"/>
            <p:cNvSpPr txBox="1">
              <a:spLocks noChangeArrowheads="1"/>
            </p:cNvSpPr>
            <p:nvPr/>
          </p:nvSpPr>
          <p:spPr bwMode="white">
            <a:xfrm>
              <a:off x="4188" y="1666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减肥</a:t>
              </a:r>
              <a:endParaRPr lang="en-US" altLang="zh-CN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317" name="Text Box 13"/>
            <p:cNvSpPr txBox="1">
              <a:spLocks noChangeArrowheads="1"/>
            </p:cNvSpPr>
            <p:nvPr/>
          </p:nvSpPr>
          <p:spPr bwMode="white">
            <a:xfrm>
              <a:off x="3183" y="2956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减压</a:t>
              </a:r>
              <a:endParaRPr lang="en-US" altLang="zh-CN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318" name="Text Box 14"/>
            <p:cNvSpPr txBox="1">
              <a:spLocks noChangeArrowheads="1"/>
            </p:cNvSpPr>
            <p:nvPr/>
          </p:nvSpPr>
          <p:spPr bwMode="white">
            <a:xfrm>
              <a:off x="1626" y="3295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endParaRPr lang="en-US" altLang="zh-CN" b="1" dirty="0">
                <a:solidFill>
                  <a:schemeClr val="bg1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98319" name="Text Box 15"/>
            <p:cNvSpPr txBox="1">
              <a:spLocks noChangeArrowheads="1"/>
            </p:cNvSpPr>
            <p:nvPr/>
          </p:nvSpPr>
          <p:spPr bwMode="auto">
            <a:xfrm>
              <a:off x="2160" y="2304"/>
              <a:ext cx="14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八字箴言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black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8321" name="AutoShape 17"/>
            <p:cNvCxnSpPr>
              <a:cxnSpLocks noChangeShapeType="1"/>
            </p:cNvCxnSpPr>
            <p:nvPr/>
          </p:nvCxnSpPr>
          <p:spPr bwMode="black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322" name="Text Box 18"/>
            <p:cNvSpPr txBox="1">
              <a:spLocks noChangeArrowheads="1"/>
            </p:cNvSpPr>
            <p:nvPr/>
          </p:nvSpPr>
          <p:spPr bwMode="auto">
            <a:xfrm>
              <a:off x="480" y="1296"/>
              <a:ext cx="129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 smtClean="0">
                  <a:solidFill>
                    <a:srgbClr val="FFFF00"/>
                  </a:solidFill>
                  <a:latin typeface="华文行楷" pitchFamily="2" charset="-122"/>
                  <a:ea typeface="华文行楷" pitchFamily="2" charset="-122"/>
                </a:rPr>
                <a:t>远离高血压</a:t>
              </a:r>
              <a:endParaRPr lang="en-US" altLang="zh-CN" sz="2800" b="1" dirty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79840" y="1319412"/>
            <a:ext cx="4539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  <a:defRPr/>
            </a:pPr>
            <a:r>
              <a:rPr lang="zh-CN" altLang="en-US" sz="28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  <a:latin typeface="黑体" pitchFamily="49" charset="-122"/>
                <a:ea typeface="黑体" pitchFamily="49" charset="-122"/>
              </a:rPr>
              <a:t>高血压的危害及预防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2CB20-B176-4F2C-9230-B60B10AD5AC2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6916" y="434747"/>
            <a:ext cx="8229600" cy="563563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000066"/>
                </a:solidFill>
              </a:rPr>
              <a:t>第三章 慢性非传染性疾病</a:t>
            </a:r>
            <a:endParaRPr lang="en-US" altLang="zh-CN" dirty="0">
              <a:solidFill>
                <a:srgbClr val="000066"/>
              </a:solidFill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62001" y="2057401"/>
            <a:ext cx="6781800" cy="3543300"/>
            <a:chOff x="480" y="1296"/>
            <a:chExt cx="4272" cy="2232"/>
          </a:xfrm>
        </p:grpSpPr>
        <p:sp>
          <p:nvSpPr>
            <p:cNvPr id="98308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09" name="Oval 5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8310" name="Oval 6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8312" name="Oval 8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8313" name="Oval 9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sp>
          <p:nvSpPr>
            <p:cNvPr id="98314" name="Text Box 10"/>
            <p:cNvSpPr txBox="1">
              <a:spLocks noChangeArrowheads="1"/>
            </p:cNvSpPr>
            <p:nvPr/>
          </p:nvSpPr>
          <p:spPr bwMode="white">
            <a:xfrm>
              <a:off x="1051" y="2331"/>
              <a:ext cx="5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吸烟</a:t>
              </a:r>
              <a:endParaRPr lang="en-US" altLang="zh-CN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315" name="Text Box 11"/>
            <p:cNvSpPr txBox="1">
              <a:spLocks noChangeArrowheads="1"/>
            </p:cNvSpPr>
            <p:nvPr/>
          </p:nvSpPr>
          <p:spPr bwMode="white">
            <a:xfrm>
              <a:off x="2377" y="1474"/>
              <a:ext cx="8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高血脂</a:t>
              </a:r>
              <a:endParaRPr lang="en-US" altLang="zh-CN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316" name="Text Box 12"/>
            <p:cNvSpPr txBox="1">
              <a:spLocks noChangeArrowheads="1"/>
            </p:cNvSpPr>
            <p:nvPr/>
          </p:nvSpPr>
          <p:spPr bwMode="white">
            <a:xfrm>
              <a:off x="4188" y="1666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肥胖</a:t>
              </a:r>
              <a:endParaRPr lang="en-US" altLang="zh-CN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317" name="Text Box 13"/>
            <p:cNvSpPr txBox="1">
              <a:spLocks noChangeArrowheads="1"/>
            </p:cNvSpPr>
            <p:nvPr/>
          </p:nvSpPr>
          <p:spPr bwMode="white">
            <a:xfrm>
              <a:off x="3063" y="2846"/>
              <a:ext cx="8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糖尿病</a:t>
              </a:r>
              <a:endParaRPr lang="en-US" altLang="zh-CN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318" name="Text Box 14"/>
            <p:cNvSpPr txBox="1">
              <a:spLocks noChangeArrowheads="1"/>
            </p:cNvSpPr>
            <p:nvPr/>
          </p:nvSpPr>
          <p:spPr bwMode="white">
            <a:xfrm>
              <a:off x="1626" y="3295"/>
              <a:ext cx="4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chemeClr val="bg1"/>
                  </a:solidFill>
                  <a:latin typeface="Verdana" pitchFamily="34" charset="0"/>
                  <a:ea typeface="宋体" charset="-122"/>
                </a:rPr>
                <a:t>Text</a:t>
              </a:r>
            </a:p>
          </p:txBody>
        </p:sp>
        <p:sp>
          <p:nvSpPr>
            <p:cNvPr id="98319" name="Text Box 15"/>
            <p:cNvSpPr txBox="1">
              <a:spLocks noChangeArrowheads="1"/>
            </p:cNvSpPr>
            <p:nvPr/>
          </p:nvSpPr>
          <p:spPr bwMode="auto">
            <a:xfrm>
              <a:off x="2160" y="2304"/>
              <a:ext cx="14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四个伙伴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black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8321" name="AutoShape 17"/>
            <p:cNvCxnSpPr>
              <a:cxnSpLocks noChangeShapeType="1"/>
            </p:cNvCxnSpPr>
            <p:nvPr/>
          </p:nvCxnSpPr>
          <p:spPr bwMode="black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322" name="Text Box 18"/>
            <p:cNvSpPr txBox="1">
              <a:spLocks noChangeArrowheads="1"/>
            </p:cNvSpPr>
            <p:nvPr/>
          </p:nvSpPr>
          <p:spPr bwMode="auto">
            <a:xfrm>
              <a:off x="480" y="1296"/>
              <a:ext cx="129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 smtClean="0">
                  <a:solidFill>
                    <a:srgbClr val="FFFF00"/>
                  </a:solidFill>
                  <a:latin typeface="华文行楷" pitchFamily="2" charset="-122"/>
                  <a:ea typeface="华文行楷" pitchFamily="2" charset="-122"/>
                </a:rPr>
                <a:t>消除高血压</a:t>
              </a:r>
              <a:endParaRPr lang="en-US" altLang="zh-CN" sz="2800" b="1" dirty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79840" y="1319412"/>
            <a:ext cx="4539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  <a:defRPr/>
            </a:pPr>
            <a:r>
              <a:rPr lang="zh-CN" altLang="en-US" sz="28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  <a:latin typeface="黑体" pitchFamily="49" charset="-122"/>
                <a:ea typeface="黑体" pitchFamily="49" charset="-122"/>
              </a:rPr>
              <a:t>高血压的危害及预防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2CB20-B176-4F2C-9230-B60B10AD5AC2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标题 1"/>
          <p:cNvSpPr txBox="1">
            <a:spLocks/>
          </p:cNvSpPr>
          <p:nvPr/>
        </p:nvSpPr>
        <p:spPr bwMode="auto">
          <a:xfrm>
            <a:off x="467766" y="-105855"/>
            <a:ext cx="7772965" cy="1377649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37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慢性非传染性疾病</a:t>
            </a: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434671" y="1183311"/>
            <a:ext cx="8497193" cy="674459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14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2" charset="-122"/>
                <a:cs typeface="+mj-cs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2" charset="-122"/>
                <a:cs typeface="+mj-cs"/>
              </a:rPr>
              <a:t>脑卒中（脑中风）</a:t>
            </a:r>
            <a:endParaRPr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2" charset="-122"/>
              <a:cs typeface="+mj-cs"/>
            </a:endParaRPr>
          </a:p>
        </p:txBody>
      </p:sp>
      <p:sp>
        <p:nvSpPr>
          <p:cNvPr id="44037" name="矩形 4"/>
          <p:cNvSpPr>
            <a:spLocks noChangeArrowheads="1"/>
          </p:cNvSpPr>
          <p:nvPr/>
        </p:nvSpPr>
        <p:spPr bwMode="auto">
          <a:xfrm>
            <a:off x="434670" y="1727721"/>
            <a:ext cx="83407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什么是脑中风：由于大脑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里的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血管突然发生破裂出血或因血管堵塞造成大脑缺血、缺氧所致的急性疾病。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3" descr="20081125270134_j_00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840" y="2889324"/>
            <a:ext cx="3629237" cy="261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717172" y="2748489"/>
            <a:ext cx="40647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每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秒钟就有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位中风新发患者，每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21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秒钟就有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人死于中风，中风已成为我国第一大致残和致死疾病。</a:t>
            </a:r>
            <a:endParaRPr lang="en-US" altLang="zh-CN" sz="2000" b="1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l"/>
            </a:pPr>
            <a:endParaRPr lang="en-US" altLang="zh-CN" sz="2000" b="1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大多数脑中风患者能够幸存，但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10%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～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15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％有严重的残疾需要长期护理。</a:t>
            </a:r>
            <a:endParaRPr lang="en-US" altLang="zh-CN" sz="20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823" y="2"/>
            <a:ext cx="7908454" cy="1079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 smtClean="0"/>
          </a:p>
        </p:txBody>
      </p:sp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870180" y="3769257"/>
            <a:ext cx="3674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缺血性中风</a:t>
            </a:r>
            <a:r>
              <a:rPr lang="en-US" altLang="zh-CN" sz="2400" dirty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占</a:t>
            </a:r>
            <a:r>
              <a:rPr lang="en-US" altLang="zh-CN" sz="2400" dirty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85%</a:t>
            </a:r>
            <a:r>
              <a:rPr lang="zh-CN" altLang="en-US" sz="2400" dirty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sp>
        <p:nvSpPr>
          <p:cNvPr id="45060" name="Text Box 7"/>
          <p:cNvSpPr txBox="1">
            <a:spLocks noChangeArrowheads="1"/>
          </p:cNvSpPr>
          <p:nvPr/>
        </p:nvSpPr>
        <p:spPr bwMode="auto">
          <a:xfrm>
            <a:off x="5152679" y="3769257"/>
            <a:ext cx="23775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出血性</a:t>
            </a:r>
            <a:r>
              <a:rPr lang="zh-CN" altLang="en-US" sz="2400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中风</a:t>
            </a:r>
            <a:r>
              <a:rPr lang="en-US" altLang="zh-CN" sz="2400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15%</a:t>
            </a:r>
            <a:endParaRPr lang="zh-CN" altLang="en-US" sz="2400" dirty="0">
              <a:solidFill>
                <a:srgbClr val="FFFF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25009" y="1795773"/>
            <a:ext cx="6750380" cy="1905433"/>
            <a:chOff x="567" y="1298"/>
            <a:chExt cx="4989" cy="2340"/>
          </a:xfrm>
        </p:grpSpPr>
        <p:pic>
          <p:nvPicPr>
            <p:cNvPr id="45064" name="Picture 5"/>
            <p:cNvPicPr>
              <a:picLocks noChangeAspect="1" noChangeArrowheads="1"/>
            </p:cNvPicPr>
            <p:nvPr/>
          </p:nvPicPr>
          <p:blipFill>
            <a:blip r:embed="rId3" cstate="print">
              <a:lum bright="78000" contrast="74000"/>
            </a:blip>
            <a:srcRect/>
            <a:stretch>
              <a:fillRect/>
            </a:stretch>
          </p:blipFill>
          <p:spPr bwMode="auto">
            <a:xfrm>
              <a:off x="567" y="1298"/>
              <a:ext cx="4989" cy="2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1383" y="1661"/>
              <a:ext cx="1043" cy="4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堵 塞 ！</a:t>
              </a:r>
            </a:p>
          </p:txBody>
        </p:sp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3742" y="1740"/>
              <a:ext cx="635" cy="79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破裂！</a:t>
              </a:r>
            </a:p>
          </p:txBody>
        </p:sp>
      </p:grpSp>
      <p:sp>
        <p:nvSpPr>
          <p:cNvPr id="45062" name="矩形 8"/>
          <p:cNvSpPr>
            <a:spLocks noChangeArrowheads="1"/>
          </p:cNvSpPr>
          <p:nvPr/>
        </p:nvSpPr>
        <p:spPr bwMode="auto">
          <a:xfrm>
            <a:off x="621001" y="1233987"/>
            <a:ext cx="457119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脑中风有哪些类型？</a:t>
            </a:r>
            <a:b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</a:br>
            <a:endParaRPr lang="zh-CN" altLang="en-US" sz="28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401633" y="1"/>
            <a:ext cx="7772964" cy="1377649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37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慢性非传染性疾病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362086" y="4381716"/>
            <a:ext cx="823392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中风往往没有任何征兆，突然发病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中风一旦发病，将近半数的人会死亡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中风发病后侥幸存活的人当中，多半会出现半身不遂等残疾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只有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10%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中风患者可以基本痊愈。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2CB20-B176-4F2C-9230-B60B10AD5AC2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8331" y="1451317"/>
            <a:ext cx="8219194" cy="825556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</a:rPr>
              <a:t>教学方法  </a:t>
            </a:r>
            <a:r>
              <a:rPr lang="zh-CN" altLang="en-US" sz="2400" dirty="0" smtClean="0">
                <a:solidFill>
                  <a:schemeClr val="bg1"/>
                </a:solidFill>
              </a:rPr>
              <a:t>线上直播 （</a:t>
            </a:r>
            <a:r>
              <a:rPr lang="en-US" altLang="zh-CN" sz="2400" dirty="0" smtClean="0">
                <a:solidFill>
                  <a:schemeClr val="bg1"/>
                </a:solidFill>
              </a:rPr>
              <a:t>14</a:t>
            </a:r>
            <a:r>
              <a:rPr lang="zh-CN" altLang="en-US" sz="2400" dirty="0" smtClean="0">
                <a:solidFill>
                  <a:schemeClr val="bg1"/>
                </a:solidFill>
              </a:rPr>
              <a:t>课时）</a:t>
            </a:r>
            <a:r>
              <a:rPr lang="en-US" altLang="zh-CN" sz="2400" dirty="0" smtClean="0">
                <a:solidFill>
                  <a:schemeClr val="bg1"/>
                </a:solidFill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</a:rPr>
              <a:t>线上慕课（</a:t>
            </a:r>
            <a:r>
              <a:rPr lang="en-US" altLang="zh-CN" sz="2400" dirty="0" smtClean="0">
                <a:solidFill>
                  <a:schemeClr val="bg1"/>
                </a:solidFill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</a:rPr>
              <a:t>课时）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766" y="2108244"/>
            <a:ext cx="8404169" cy="3402912"/>
          </a:xfrm>
        </p:spPr>
        <p:txBody>
          <a:bodyPr/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教学团队  </a:t>
            </a:r>
            <a:endParaRPr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何敏   （线上直播）第一章、第三章、第四章、第八章、第九章</a:t>
            </a:r>
            <a:endParaRPr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曹云玲 （线上直播）第二章</a:t>
            </a:r>
            <a:endParaRPr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邵春红 （线上慕课）第四章</a:t>
            </a:r>
            <a:endParaRPr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周秀华 （线上直播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线上慕课）第五章、第十二章</a:t>
            </a:r>
            <a:endParaRPr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徐从双 （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上慕课）第六章</a:t>
            </a:r>
            <a:endParaRPr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沈卫明 （线上直播）第七章</a:t>
            </a:r>
            <a:endParaRPr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166AB7-7087-487C-92B8-B8DC19BE5C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67766" y="52930"/>
            <a:ext cx="7772965" cy="1379161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大学生健康教育</a:t>
            </a:r>
          </a:p>
        </p:txBody>
      </p:sp>
    </p:spTree>
    <p:extLst>
      <p:ext uri="{BB962C8B-B14F-4D97-AF65-F5344CB8AC3E}">
        <p14:creationId xmlns:p14="http://schemas.microsoft.com/office/powerpoint/2010/main" val="3798497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74823" y="2"/>
            <a:ext cx="7908454" cy="1079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 smtClean="0"/>
          </a:p>
        </p:txBody>
      </p:sp>
      <p:sp>
        <p:nvSpPr>
          <p:cNvPr id="45062" name="矩形 8"/>
          <p:cNvSpPr>
            <a:spLocks noChangeArrowheads="1"/>
          </p:cNvSpPr>
          <p:nvPr/>
        </p:nvSpPr>
        <p:spPr bwMode="auto">
          <a:xfrm>
            <a:off x="289502" y="1233987"/>
            <a:ext cx="871016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哪些人容易得中风？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同时符合以下超过三项者为高危人群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28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</a:br>
            <a:endParaRPr lang="zh-CN" altLang="en-US" sz="28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401633" y="1"/>
            <a:ext cx="7772964" cy="1377649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37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慢性非传染性疾病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579841" y="1999926"/>
            <a:ext cx="8267519" cy="38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ts val="31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①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高血压，或正在服用降压药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ts val="31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②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血脂异常或不知道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ts val="31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③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糖尿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病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ts val="31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④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房颤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ts val="31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⑤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吸烟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ts val="31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⑥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运动缺乏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ts val="31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⑦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明显超重或肥胖（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BMI≥26kg/m²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ts val="31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⑧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脑卒中家族史。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2CB20-B176-4F2C-9230-B60B10AD5AC2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0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5" name="Picture 3" descr="Fast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clrChange>
              <a:clrFrom>
                <a:srgbClr val="191516"/>
              </a:clrFrom>
              <a:clrTo>
                <a:srgbClr val="191516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55051" y="1371175"/>
            <a:ext cx="2121753" cy="649669"/>
          </a:xfrm>
          <a:noFill/>
        </p:spPr>
      </p:pic>
      <p:grpSp>
        <p:nvGrpSpPr>
          <p:cNvPr id="10" name="组合 9"/>
          <p:cNvGrpSpPr/>
          <p:nvPr/>
        </p:nvGrpSpPr>
        <p:grpSpPr>
          <a:xfrm>
            <a:off x="401660" y="2400088"/>
            <a:ext cx="8497867" cy="2213364"/>
            <a:chOff x="885893" y="3029711"/>
            <a:chExt cx="7873033" cy="2023070"/>
          </a:xfrm>
        </p:grpSpPr>
        <p:sp>
          <p:nvSpPr>
            <p:cNvPr id="223236" name="Text Box 4"/>
            <p:cNvSpPr txBox="1">
              <a:spLocks noChangeArrowheads="1"/>
            </p:cNvSpPr>
            <p:nvPr/>
          </p:nvSpPr>
          <p:spPr bwMode="auto">
            <a:xfrm>
              <a:off x="885893" y="3029711"/>
              <a:ext cx="2079580" cy="1406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 b="1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脸</a:t>
              </a:r>
              <a:r>
                <a:rPr lang="en-US" altLang="zh-CN" sz="2000" b="1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(Face)</a:t>
              </a:r>
              <a:endParaRPr lang="en-US" altLang="zh-CN" sz="2000" b="1" i="1" dirty="0">
                <a:solidFill>
                  <a:schemeClr val="bg1"/>
                </a:solidFill>
                <a:ea typeface="黑体" pitchFamily="49" charset="-122"/>
                <a:cs typeface="Arial" pitchFamily="34" charset="0"/>
              </a:endParaRPr>
            </a:p>
            <a:p>
              <a:pPr>
                <a:lnSpc>
                  <a:spcPct val="170000"/>
                </a:lnSpc>
              </a:pPr>
              <a:r>
                <a:rPr lang="zh-CN" altLang="en-US" sz="2000" b="1" i="1" dirty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能微笑吗？</a:t>
              </a:r>
            </a:p>
            <a:p>
              <a:r>
                <a:rPr lang="zh-CN" altLang="en-US" sz="2000" b="1" i="1" dirty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有嘴角或</a:t>
              </a:r>
            </a:p>
            <a:p>
              <a:r>
                <a:rPr lang="zh-CN" altLang="en-US" sz="2000" b="1" i="1" dirty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眼角下垂吗？</a:t>
              </a:r>
            </a:p>
          </p:txBody>
        </p:sp>
        <p:sp>
          <p:nvSpPr>
            <p:cNvPr id="223237" name="Text Box 5"/>
            <p:cNvSpPr txBox="1">
              <a:spLocks noChangeArrowheads="1"/>
            </p:cNvSpPr>
            <p:nvPr/>
          </p:nvSpPr>
          <p:spPr bwMode="auto">
            <a:xfrm>
              <a:off x="2798295" y="3039709"/>
              <a:ext cx="1771784" cy="843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胳膊</a:t>
              </a:r>
              <a:r>
                <a:rPr lang="en-US" altLang="zh-CN" sz="2000" b="1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(</a:t>
              </a:r>
              <a:r>
                <a:rPr lang="en-US" altLang="zh-CN" sz="2000" b="1" i="1" dirty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Arm </a:t>
              </a:r>
              <a:r>
                <a:rPr lang="en-US" altLang="zh-CN" sz="2000" b="1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)</a:t>
              </a:r>
              <a:endParaRPr lang="en-US" altLang="zh-CN" sz="2000" b="1" i="1" dirty="0">
                <a:solidFill>
                  <a:schemeClr val="bg1"/>
                </a:solidFill>
                <a:ea typeface="黑体" pitchFamily="49" charset="-122"/>
                <a:cs typeface="Arial" pitchFamily="34" charset="0"/>
              </a:endParaRPr>
            </a:p>
            <a:p>
              <a:pPr>
                <a:lnSpc>
                  <a:spcPct val="170000"/>
                </a:lnSpc>
              </a:pPr>
              <a:r>
                <a:rPr lang="zh-CN" altLang="en-US" sz="2000" i="1" dirty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能伸举上肢</a:t>
              </a:r>
              <a:r>
                <a:rPr lang="zh-CN" altLang="en-US" sz="2000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吗</a:t>
              </a:r>
              <a:endParaRPr lang="zh-CN" altLang="en-US" sz="2000" i="1" dirty="0">
                <a:solidFill>
                  <a:schemeClr val="bg1"/>
                </a:solidFill>
                <a:ea typeface="黑体" pitchFamily="49" charset="-122"/>
                <a:cs typeface="Arial" pitchFamily="34" charset="0"/>
              </a:endParaRPr>
            </a:p>
          </p:txBody>
        </p:sp>
        <p:sp>
          <p:nvSpPr>
            <p:cNvPr id="223238" name="Text Box 6"/>
            <p:cNvSpPr txBox="1">
              <a:spLocks noChangeArrowheads="1"/>
            </p:cNvSpPr>
            <p:nvPr/>
          </p:nvSpPr>
          <p:spPr bwMode="auto">
            <a:xfrm>
              <a:off x="4570078" y="3039709"/>
              <a:ext cx="1879591" cy="1198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语言</a:t>
              </a:r>
              <a:r>
                <a:rPr lang="en-US" altLang="zh-CN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(Speech)</a:t>
              </a:r>
              <a:endParaRPr lang="en-US" altLang="zh-CN" i="1" dirty="0">
                <a:solidFill>
                  <a:schemeClr val="bg1"/>
                </a:solidFill>
                <a:ea typeface="黑体" pitchFamily="49" charset="-122"/>
                <a:cs typeface="Arial" pitchFamily="34" charset="0"/>
              </a:endParaRPr>
            </a:p>
            <a:p>
              <a:pPr>
                <a:lnSpc>
                  <a:spcPct val="170000"/>
                </a:lnSpc>
              </a:pPr>
              <a:r>
                <a:rPr lang="zh-CN" altLang="en-US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能重复说一句话有无语言表达困难？</a:t>
              </a:r>
              <a:endParaRPr lang="zh-CN" altLang="en-US" i="1" dirty="0">
                <a:solidFill>
                  <a:schemeClr val="bg1"/>
                </a:solidFill>
                <a:ea typeface="黑体" pitchFamily="49" charset="-122"/>
                <a:cs typeface="Arial" pitchFamily="34" charset="0"/>
              </a:endParaRPr>
            </a:p>
          </p:txBody>
        </p:sp>
        <p:sp>
          <p:nvSpPr>
            <p:cNvPr id="223239" name="Text Box 7"/>
            <p:cNvSpPr txBox="1">
              <a:spLocks noChangeArrowheads="1"/>
            </p:cNvSpPr>
            <p:nvPr/>
          </p:nvSpPr>
          <p:spPr bwMode="auto">
            <a:xfrm>
              <a:off x="6599662" y="3041376"/>
              <a:ext cx="2159264" cy="2011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时间</a:t>
              </a:r>
              <a:r>
                <a:rPr lang="en-US" altLang="zh-CN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(Time)</a:t>
              </a:r>
              <a:endParaRPr lang="en-US" altLang="zh-CN" i="1" dirty="0">
                <a:solidFill>
                  <a:schemeClr val="bg1"/>
                </a:solidFill>
                <a:ea typeface="黑体" pitchFamily="49" charset="-122"/>
                <a:cs typeface="Arial" pitchFamily="34" charset="0"/>
              </a:endParaRPr>
            </a:p>
            <a:p>
              <a:pPr>
                <a:lnSpc>
                  <a:spcPct val="170000"/>
                </a:lnSpc>
              </a:pPr>
              <a:r>
                <a:rPr lang="zh-CN" altLang="en-US" i="1" dirty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如果</a:t>
              </a:r>
              <a:r>
                <a:rPr lang="zh-CN" altLang="en-US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出现上述</a:t>
              </a:r>
              <a:r>
                <a:rPr lang="en-US" altLang="zh-CN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3</a:t>
              </a:r>
              <a:r>
                <a:rPr lang="zh-CN" altLang="en-US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个中任意</a:t>
              </a:r>
              <a:r>
                <a:rPr lang="en-US" altLang="zh-CN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1</a:t>
              </a:r>
              <a:r>
                <a:rPr lang="zh-CN" altLang="en-US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条或多条，</a:t>
              </a:r>
              <a:r>
                <a:rPr lang="zh-CN" altLang="en-US" i="1" dirty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请立即致电</a:t>
              </a:r>
              <a:r>
                <a:rPr lang="en-US" altLang="zh-CN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120</a:t>
              </a:r>
              <a:r>
                <a:rPr lang="zh-CN" altLang="en-US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（</a:t>
              </a:r>
              <a:r>
                <a:rPr lang="zh-CN" altLang="en-US" sz="1600" i="1" dirty="0" smtClean="0">
                  <a:solidFill>
                    <a:schemeClr val="bg1"/>
                  </a:solidFill>
                  <a:ea typeface="黑体" pitchFamily="49" charset="-122"/>
                  <a:cs typeface="Arial" pitchFamily="34" charset="0"/>
                </a:rPr>
                <a:t>记录发病时间）</a:t>
              </a:r>
              <a:endParaRPr lang="en-US" altLang="zh-CN" sz="1600" i="1" dirty="0">
                <a:solidFill>
                  <a:schemeClr val="bg1"/>
                </a:solidFill>
                <a:ea typeface="黑体" pitchFamily="49" charset="-122"/>
                <a:cs typeface="Arial" pitchFamily="34" charset="0"/>
              </a:endParaRPr>
            </a:p>
          </p:txBody>
        </p:sp>
      </p:grpSp>
      <p:sp>
        <p:nvSpPr>
          <p:cNvPr id="11" name="标题 1"/>
          <p:cNvSpPr txBox="1">
            <a:spLocks noGrp="1"/>
          </p:cNvSpPr>
          <p:nvPr>
            <p:ph type="title" idx="4294967295"/>
          </p:nvPr>
        </p:nvSpPr>
        <p:spPr bwMode="auto">
          <a:xfrm>
            <a:off x="255331" y="479452"/>
            <a:ext cx="8598332" cy="356817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937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慢性非传染性疾病</a:t>
            </a:r>
          </a:p>
        </p:txBody>
      </p:sp>
      <p:sp>
        <p:nvSpPr>
          <p:cNvPr id="12" name="矩形 11"/>
          <p:cNvSpPr/>
          <p:nvPr/>
        </p:nvSpPr>
        <p:spPr>
          <a:xfrm>
            <a:off x="328496" y="1439769"/>
            <a:ext cx="7901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脑中风国际通用            的口诀 </a:t>
            </a:r>
            <a:r>
              <a:rPr lang="zh-CN" altLang="en-US" sz="2800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3D6B-62E4-43BA-AE7A-0247ACECB75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 bwMode="auto">
          <a:xfrm>
            <a:off x="254852" y="205665"/>
            <a:ext cx="8048784" cy="91641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37" b="1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第二章 慢性非传染性疾病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28596" y="1928802"/>
            <a:ext cx="8068712" cy="3910648"/>
            <a:chOff x="289502" y="1591617"/>
            <a:chExt cx="8068712" cy="3910648"/>
          </a:xfrm>
        </p:grpSpPr>
        <p:sp>
          <p:nvSpPr>
            <p:cNvPr id="41990" name="AutoShape 3"/>
            <p:cNvSpPr>
              <a:spLocks noChangeArrowheads="1"/>
            </p:cNvSpPr>
            <p:nvPr/>
          </p:nvSpPr>
          <p:spPr bwMode="auto">
            <a:xfrm>
              <a:off x="289502" y="1591617"/>
              <a:ext cx="4524928" cy="3910648"/>
            </a:xfrm>
            <a:prstGeom prst="rtTriangle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87313" tIns="44450" rIns="87313" bIns="44450" anchor="ctr"/>
            <a:lstStyle/>
            <a:p>
              <a:pPr algn="ctr"/>
              <a:endParaRPr lang="zh-CN" altLang="en-US"/>
            </a:p>
          </p:txBody>
        </p:sp>
        <p:sp>
          <p:nvSpPr>
            <p:cNvPr id="41991" name="AutoShape 4"/>
            <p:cNvSpPr>
              <a:spLocks noChangeArrowheads="1"/>
            </p:cNvSpPr>
            <p:nvPr/>
          </p:nvSpPr>
          <p:spPr bwMode="auto">
            <a:xfrm>
              <a:off x="1701419" y="1649265"/>
              <a:ext cx="3551619" cy="557775"/>
            </a:xfrm>
            <a:prstGeom prst="roundRect">
              <a:avLst>
                <a:gd name="adj" fmla="val 16667"/>
              </a:avLst>
            </a:prstGeom>
            <a:solidFill>
              <a:srgbClr val="9EBF27"/>
            </a:solidFill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41992" name="AutoShape 5"/>
            <p:cNvSpPr>
              <a:spLocks noChangeArrowheads="1"/>
            </p:cNvSpPr>
            <p:nvPr/>
          </p:nvSpPr>
          <p:spPr bwMode="auto">
            <a:xfrm>
              <a:off x="839940" y="1753651"/>
              <a:ext cx="860710" cy="369253"/>
            </a:xfrm>
            <a:prstGeom prst="rightArrow">
              <a:avLst>
                <a:gd name="adj1" fmla="val 50000"/>
                <a:gd name="adj2" fmla="val 64194"/>
              </a:avLst>
            </a:prstGeom>
            <a:solidFill>
              <a:srgbClr val="59595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1993" name="AutoShape 6"/>
            <p:cNvSpPr>
              <a:spLocks noChangeArrowheads="1"/>
            </p:cNvSpPr>
            <p:nvPr/>
          </p:nvSpPr>
          <p:spPr bwMode="auto">
            <a:xfrm>
              <a:off x="2513973" y="2406466"/>
              <a:ext cx="3551620" cy="55933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41994" name="AutoShape 7"/>
            <p:cNvSpPr>
              <a:spLocks noChangeArrowheads="1"/>
            </p:cNvSpPr>
            <p:nvPr/>
          </p:nvSpPr>
          <p:spPr bwMode="auto">
            <a:xfrm>
              <a:off x="3286334" y="3110694"/>
              <a:ext cx="3553529" cy="559332"/>
            </a:xfrm>
            <a:prstGeom prst="roundRect">
              <a:avLst>
                <a:gd name="adj" fmla="val 16667"/>
              </a:avLst>
            </a:prstGeom>
            <a:solidFill>
              <a:srgbClr val="9EBF27"/>
            </a:solidFill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41995" name="AutoShape 8"/>
            <p:cNvSpPr>
              <a:spLocks noChangeArrowheads="1"/>
            </p:cNvSpPr>
            <p:nvPr/>
          </p:nvSpPr>
          <p:spPr bwMode="auto">
            <a:xfrm>
              <a:off x="4046462" y="3838292"/>
              <a:ext cx="3551619" cy="559333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41996" name="AutoShape 9"/>
            <p:cNvSpPr>
              <a:spLocks noChangeArrowheads="1"/>
            </p:cNvSpPr>
            <p:nvPr/>
          </p:nvSpPr>
          <p:spPr bwMode="auto">
            <a:xfrm>
              <a:off x="4806594" y="4564333"/>
              <a:ext cx="3551620" cy="557775"/>
            </a:xfrm>
            <a:prstGeom prst="roundRect">
              <a:avLst>
                <a:gd name="adj" fmla="val 16667"/>
              </a:avLst>
            </a:prstGeom>
            <a:solidFill>
              <a:srgbClr val="9EBF27"/>
            </a:solidFill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/>
            </a:p>
          </p:txBody>
        </p:sp>
        <p:sp>
          <p:nvSpPr>
            <p:cNvPr id="41997" name="AutoShape 10"/>
            <p:cNvSpPr>
              <a:spLocks noChangeArrowheads="1"/>
            </p:cNvSpPr>
            <p:nvPr/>
          </p:nvSpPr>
          <p:spPr bwMode="auto">
            <a:xfrm>
              <a:off x="1622784" y="2501505"/>
              <a:ext cx="870251" cy="373927"/>
            </a:xfrm>
            <a:prstGeom prst="rightArrow">
              <a:avLst>
                <a:gd name="adj1" fmla="val 50000"/>
                <a:gd name="adj2" fmla="val 64491"/>
              </a:avLst>
            </a:prstGeom>
            <a:solidFill>
              <a:srgbClr val="59595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1998" name="AutoShape 11"/>
            <p:cNvSpPr>
              <a:spLocks noChangeArrowheads="1"/>
            </p:cNvSpPr>
            <p:nvPr/>
          </p:nvSpPr>
          <p:spPr bwMode="auto">
            <a:xfrm>
              <a:off x="2395146" y="3204175"/>
              <a:ext cx="870251" cy="375484"/>
            </a:xfrm>
            <a:prstGeom prst="rightArrow">
              <a:avLst>
                <a:gd name="adj1" fmla="val 50000"/>
                <a:gd name="adj2" fmla="val 64190"/>
              </a:avLst>
            </a:prstGeom>
            <a:solidFill>
              <a:srgbClr val="59595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1999" name="AutoShape 12"/>
            <p:cNvSpPr>
              <a:spLocks noChangeArrowheads="1"/>
            </p:cNvSpPr>
            <p:nvPr/>
          </p:nvSpPr>
          <p:spPr bwMode="auto">
            <a:xfrm>
              <a:off x="3151783" y="3931774"/>
              <a:ext cx="872160" cy="372369"/>
            </a:xfrm>
            <a:prstGeom prst="rightArrow">
              <a:avLst>
                <a:gd name="adj1" fmla="val 50000"/>
                <a:gd name="adj2" fmla="val 64413"/>
              </a:avLst>
            </a:prstGeom>
            <a:solidFill>
              <a:srgbClr val="59595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2000" name="AutoShape 13"/>
            <p:cNvSpPr>
              <a:spLocks noChangeArrowheads="1"/>
            </p:cNvSpPr>
            <p:nvPr/>
          </p:nvSpPr>
          <p:spPr bwMode="auto">
            <a:xfrm>
              <a:off x="3922395" y="4657814"/>
              <a:ext cx="856893" cy="369253"/>
            </a:xfrm>
            <a:prstGeom prst="rightArrow">
              <a:avLst>
                <a:gd name="adj1" fmla="val 50000"/>
                <a:gd name="adj2" fmla="val 64181"/>
              </a:avLst>
            </a:prstGeom>
            <a:solidFill>
              <a:srgbClr val="59595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2001" name="TextBox 7"/>
            <p:cNvSpPr txBox="1">
              <a:spLocks noChangeArrowheads="1"/>
            </p:cNvSpPr>
            <p:nvPr/>
          </p:nvSpPr>
          <p:spPr bwMode="auto">
            <a:xfrm>
              <a:off x="1689323" y="1747419"/>
              <a:ext cx="43040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zh-CN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病人</a:t>
              </a:r>
              <a:r>
                <a:rPr lang="zh-CN" altLang="zh-CN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倒下的地方就地</a:t>
              </a:r>
              <a:r>
                <a:rPr lang="zh-CN" altLang="zh-CN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抢救</a:t>
              </a:r>
              <a:endPara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2" name="TextBox 16"/>
            <p:cNvSpPr txBox="1">
              <a:spLocks noChangeArrowheads="1"/>
            </p:cNvSpPr>
            <p:nvPr/>
          </p:nvSpPr>
          <p:spPr bwMode="auto">
            <a:xfrm>
              <a:off x="3794834" y="3218197"/>
              <a:ext cx="24706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注意保暖、空气流通</a:t>
              </a:r>
              <a:endPara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4" name="TextBox 18"/>
            <p:cNvSpPr txBox="1">
              <a:spLocks noChangeArrowheads="1"/>
            </p:cNvSpPr>
            <p:nvPr/>
          </p:nvSpPr>
          <p:spPr bwMode="auto">
            <a:xfrm>
              <a:off x="2529202" y="2351010"/>
              <a:ext cx="359265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病人</a:t>
              </a:r>
              <a:r>
                <a:rPr lang="zh-CN" altLang="zh-CN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仰卧</a:t>
              </a:r>
              <a:r>
                <a:rPr lang="zh-CN" altLang="en-US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位</a:t>
              </a:r>
              <a:r>
                <a:rPr lang="zh-CN" altLang="zh-CN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zh-CN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头部略向后</a:t>
              </a:r>
              <a:r>
                <a:rPr lang="zh-CN" altLang="zh-CN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，开通气道</a:t>
              </a:r>
              <a:r>
                <a:rPr lang="zh-CN" altLang="en-US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zh-CN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不要</a:t>
              </a:r>
              <a:r>
                <a:rPr lang="zh-CN" altLang="zh-CN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垫枕头</a:t>
              </a:r>
              <a:endPara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5" name="TextBox 19"/>
            <p:cNvSpPr txBox="1">
              <a:spLocks noChangeArrowheads="1"/>
            </p:cNvSpPr>
            <p:nvPr/>
          </p:nvSpPr>
          <p:spPr bwMode="auto">
            <a:xfrm>
              <a:off x="4068979" y="3807518"/>
              <a:ext cx="372170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病人有呕吐，脸朝向一侧，防止气道堵塞</a:t>
              </a:r>
              <a:endPara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6" name="TextBox 20"/>
            <p:cNvSpPr txBox="1">
              <a:spLocks noChangeArrowheads="1"/>
            </p:cNvSpPr>
            <p:nvPr/>
          </p:nvSpPr>
          <p:spPr bwMode="auto">
            <a:xfrm>
              <a:off x="354519" y="4123412"/>
              <a:ext cx="262216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1658" y="4183536"/>
              <a:ext cx="4235009" cy="10772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zh-CN" altLang="en-US" sz="32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latin typeface="微软雅黑" pitchFamily="34" charset="-122"/>
                  <a:ea typeface="微软雅黑" pitchFamily="34" charset="-122"/>
                </a:rPr>
                <a:t> 脑中风</a:t>
              </a:r>
              <a:endParaRPr lang="en-US" altLang="zh-CN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32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sz="32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latin typeface="微软雅黑" pitchFamily="34" charset="-122"/>
                  <a:ea typeface="微软雅黑" pitchFamily="34" charset="-122"/>
                </a:rPr>
                <a:t>家庭急救</a:t>
              </a:r>
              <a:endParaRPr lang="zh-CN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标题 1"/>
          <p:cNvSpPr txBox="1">
            <a:spLocks/>
          </p:cNvSpPr>
          <p:nvPr/>
        </p:nvSpPr>
        <p:spPr bwMode="auto">
          <a:xfrm>
            <a:off x="409698" y="350840"/>
            <a:ext cx="8048784" cy="91641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3937" b="1" dirty="0" smtClean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29190" y="4857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病人抽搐时，迅速清除周围有</a:t>
            </a:r>
            <a:endParaRPr lang="en-US" altLang="zh-CN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危险的东西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282" y="1214422"/>
            <a:ext cx="856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脑中风的</a:t>
            </a:r>
            <a:r>
              <a:rPr lang="zh-CN" altLang="zh-CN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黄金</a:t>
            </a:r>
            <a:r>
              <a:rPr lang="en-US" altLang="zh-CN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60</a:t>
            </a:r>
            <a:r>
              <a:rPr lang="zh-CN" altLang="zh-CN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分钟</a:t>
            </a:r>
            <a:r>
              <a:rPr lang="en-US" altLang="zh-CN" sz="24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脑卒中院前急救</a:t>
            </a:r>
            <a:endParaRPr lang="zh-CN" altLang="en-US" sz="2000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3D6B-62E4-43BA-AE7A-0247ACECB75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AutoShape 3"/>
          <p:cNvSpPr>
            <a:spLocks noChangeArrowheads="1"/>
          </p:cNvSpPr>
          <p:nvPr/>
        </p:nvSpPr>
        <p:spPr bwMode="auto">
          <a:xfrm>
            <a:off x="579841" y="1591617"/>
            <a:ext cx="4143143" cy="3910648"/>
          </a:xfrm>
          <a:prstGeom prst="rtTriangle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lIns="87313" tIns="44450" rIns="87313" bIns="44450" anchor="ctr"/>
          <a:lstStyle/>
          <a:p>
            <a:pPr algn="ctr"/>
            <a:endParaRPr lang="zh-CN" altLang="en-US"/>
          </a:p>
        </p:txBody>
      </p:sp>
      <p:sp>
        <p:nvSpPr>
          <p:cNvPr id="41991" name="AutoShape 4"/>
          <p:cNvSpPr>
            <a:spLocks noChangeArrowheads="1"/>
          </p:cNvSpPr>
          <p:nvPr/>
        </p:nvSpPr>
        <p:spPr bwMode="auto">
          <a:xfrm>
            <a:off x="2041943" y="2435825"/>
            <a:ext cx="3251956" cy="557775"/>
          </a:xfrm>
          <a:prstGeom prst="roundRect">
            <a:avLst>
              <a:gd name="adj" fmla="val 16667"/>
            </a:avLst>
          </a:prstGeom>
          <a:solidFill>
            <a:srgbClr val="9EBF27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zh-CN" altLang="en-US"/>
          </a:p>
        </p:txBody>
      </p:sp>
      <p:sp>
        <p:nvSpPr>
          <p:cNvPr id="41993" name="AutoShape 6"/>
          <p:cNvSpPr>
            <a:spLocks noChangeArrowheads="1"/>
          </p:cNvSpPr>
          <p:nvPr/>
        </p:nvSpPr>
        <p:spPr bwMode="auto">
          <a:xfrm>
            <a:off x="2672050" y="3051495"/>
            <a:ext cx="3251957" cy="55933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zh-CN" altLang="en-US"/>
          </a:p>
        </p:txBody>
      </p:sp>
      <p:sp>
        <p:nvSpPr>
          <p:cNvPr id="41994" name="AutoShape 7"/>
          <p:cNvSpPr>
            <a:spLocks noChangeArrowheads="1"/>
          </p:cNvSpPr>
          <p:nvPr/>
        </p:nvSpPr>
        <p:spPr bwMode="auto">
          <a:xfrm>
            <a:off x="3438712" y="3699251"/>
            <a:ext cx="3253705" cy="559332"/>
          </a:xfrm>
          <a:prstGeom prst="roundRect">
            <a:avLst>
              <a:gd name="adj" fmla="val 16667"/>
            </a:avLst>
          </a:prstGeom>
          <a:solidFill>
            <a:srgbClr val="9EBF27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zh-CN" altLang="en-US" b="1" dirty="0" smtClean="0"/>
              <a:t>控制心脏病</a:t>
            </a:r>
            <a:endParaRPr lang="zh-CN" altLang="en-US" b="1" dirty="0"/>
          </a:p>
        </p:txBody>
      </p:sp>
      <p:sp>
        <p:nvSpPr>
          <p:cNvPr id="41995" name="AutoShape 8"/>
          <p:cNvSpPr>
            <a:spLocks noChangeArrowheads="1"/>
          </p:cNvSpPr>
          <p:nvPr/>
        </p:nvSpPr>
        <p:spPr bwMode="auto">
          <a:xfrm>
            <a:off x="4042791" y="4384305"/>
            <a:ext cx="3428926" cy="55933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zh-CN" altLang="en-US"/>
          </a:p>
        </p:txBody>
      </p:sp>
      <p:sp>
        <p:nvSpPr>
          <p:cNvPr id="41996" name="AutoShape 9"/>
          <p:cNvSpPr>
            <a:spLocks noChangeArrowheads="1"/>
          </p:cNvSpPr>
          <p:nvPr/>
        </p:nvSpPr>
        <p:spPr bwMode="auto">
          <a:xfrm>
            <a:off x="1048457" y="1582951"/>
            <a:ext cx="3852709" cy="557775"/>
          </a:xfrm>
          <a:prstGeom prst="roundRect">
            <a:avLst>
              <a:gd name="adj" fmla="val 16667"/>
            </a:avLst>
          </a:prstGeom>
          <a:solidFill>
            <a:srgbClr val="9EBF27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zh-CN" altLang="en-US" b="1" dirty="0" smtClean="0"/>
              <a:t>不吸烟、饮食均衡、控制超重、肥胖</a:t>
            </a:r>
            <a:endParaRPr lang="zh-CN" altLang="en-US" b="1" dirty="0"/>
          </a:p>
        </p:txBody>
      </p:sp>
      <p:sp>
        <p:nvSpPr>
          <p:cNvPr id="42001" name="TextBox 7"/>
          <p:cNvSpPr txBox="1">
            <a:spLocks noChangeArrowheads="1"/>
          </p:cNvSpPr>
          <p:nvPr/>
        </p:nvSpPr>
        <p:spPr bwMode="auto">
          <a:xfrm>
            <a:off x="2156463" y="2504794"/>
            <a:ext cx="3940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控制高血压病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004" name="TextBox 18"/>
          <p:cNvSpPr txBox="1">
            <a:spLocks noChangeArrowheads="1"/>
          </p:cNvSpPr>
          <p:nvPr/>
        </p:nvSpPr>
        <p:spPr bwMode="auto">
          <a:xfrm>
            <a:off x="2929603" y="3146495"/>
            <a:ext cx="32895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控制糖尿病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005" name="TextBox 19"/>
          <p:cNvSpPr txBox="1">
            <a:spLocks noChangeArrowheads="1"/>
          </p:cNvSpPr>
          <p:nvPr/>
        </p:nvSpPr>
        <p:spPr bwMode="auto">
          <a:xfrm>
            <a:off x="4139951" y="4500094"/>
            <a:ext cx="3675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控制血脂紊乱</a:t>
            </a:r>
            <a:endParaRPr lang="zh-CN" altLang="en-US" sz="16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006" name="TextBox 20"/>
          <p:cNvSpPr txBox="1">
            <a:spLocks noChangeArrowheads="1"/>
          </p:cNvSpPr>
          <p:nvPr/>
        </p:nvSpPr>
        <p:spPr bwMode="auto">
          <a:xfrm>
            <a:off x="354520" y="4123412"/>
            <a:ext cx="24009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254852" y="205665"/>
            <a:ext cx="8048784" cy="91641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37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第三章 慢性非传染性疾病</a:t>
            </a:r>
          </a:p>
        </p:txBody>
      </p:sp>
      <p:sp>
        <p:nvSpPr>
          <p:cNvPr id="22" name="矩形 21"/>
          <p:cNvSpPr/>
          <p:nvPr/>
        </p:nvSpPr>
        <p:spPr>
          <a:xfrm>
            <a:off x="401659" y="4183536"/>
            <a:ext cx="3877686" cy="10772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    脑中风</a:t>
            </a:r>
            <a:endParaRPr lang="en-US" altLang="zh-CN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预防</a:t>
            </a:r>
            <a:endParaRPr lang="zh-CN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 bwMode="auto">
          <a:xfrm>
            <a:off x="409698" y="350840"/>
            <a:ext cx="8048784" cy="91641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3937" b="1" dirty="0" smtClean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3D6B-62E4-43BA-AE7A-0247ACECB75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6476" y="1197693"/>
            <a:ext cx="8231051" cy="562552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恶性肿瘤：</a:t>
            </a:r>
            <a:r>
              <a:rPr lang="zh-CN" altLang="en-US" sz="28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什么是肿瘤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7831" name="AutoShape 7"/>
          <p:cNvSpPr>
            <a:spLocks noChangeArrowheads="1"/>
          </p:cNvSpPr>
          <p:nvPr/>
        </p:nvSpPr>
        <p:spPr bwMode="auto">
          <a:xfrm>
            <a:off x="540351" y="2204844"/>
            <a:ext cx="2919499" cy="4299293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6632" name="矩形 7"/>
          <p:cNvSpPr>
            <a:spLocks noChangeArrowheads="1"/>
          </p:cNvSpPr>
          <p:nvPr/>
        </p:nvSpPr>
        <p:spPr bwMode="auto">
          <a:xfrm>
            <a:off x="362086" y="1863824"/>
            <a:ext cx="856816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92D050"/>
              </a:buClr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肿瘤是身体组织异常增生，分良性肿瘤和恶性肿瘤。恶性肿瘤生长在皮肤、粘膜上称为癌，其它部位的称为肉瘤。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92D050"/>
              </a:buClr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Clr>
                <a:srgbClr val="92D050"/>
              </a:buClr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良性肿瘤的特点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buClr>
                <a:srgbClr val="92D050"/>
              </a:buClr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生长非常缓慢，对人体的健康没有很大的影响。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0"/>
              </a:spcBef>
              <a:buClr>
                <a:srgbClr val="92D050"/>
              </a:buClr>
              <a:buFont typeface="+mj-lt"/>
              <a:buAutoNum type="arabicPeriod" startAt="2"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恶性肿瘤的特点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buClr>
                <a:srgbClr val="92D050"/>
              </a:buClr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恶性肿瘤生长得非常快，对人体的健康危害较大，肿瘤不但自身生长，还破坏周围组织，侵犯到血管里，还会产生一些有害的毒素，最后导致死亡。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buClr>
                <a:srgbClr val="92D050"/>
              </a:buClr>
              <a:defRPr/>
            </a:pPr>
            <a:endParaRPr lang="zh-CN" altLang="en-US" sz="24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58" name="标题 1"/>
          <p:cNvSpPr txBox="1">
            <a:spLocks/>
          </p:cNvSpPr>
          <p:nvPr/>
        </p:nvSpPr>
        <p:spPr bwMode="auto">
          <a:xfrm>
            <a:off x="467766" y="0"/>
            <a:ext cx="7772965" cy="12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第三章 慢性非传染性疾病</a:t>
            </a:r>
            <a:endParaRPr lang="zh-CN" altLang="en-US" sz="4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159" name="Text Box 29"/>
          <p:cNvSpPr txBox="1">
            <a:spLocks noChangeArrowheads="1"/>
          </p:cNvSpPr>
          <p:nvPr/>
        </p:nvSpPr>
        <p:spPr bwMode="auto">
          <a:xfrm>
            <a:off x="4356668" y="6525308"/>
            <a:ext cx="575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3" y="260350"/>
            <a:ext cx="8061201" cy="720377"/>
          </a:xfrm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chemeClr val="tx1"/>
                </a:solidFill>
              </a:rPr>
              <a:t>第三章 慢性非传染性疾病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1160517" y="2340180"/>
            <a:ext cx="6677796" cy="3635254"/>
            <a:chOff x="814510" y="1483088"/>
            <a:chExt cx="7328597" cy="4823623"/>
          </a:xfrm>
        </p:grpSpPr>
        <p:sp>
          <p:nvSpPr>
            <p:cNvPr id="124933" name="AutoShape 5"/>
            <p:cNvSpPr>
              <a:spLocks noChangeArrowheads="1"/>
            </p:cNvSpPr>
            <p:nvPr/>
          </p:nvSpPr>
          <p:spPr bwMode="gray">
            <a:xfrm>
              <a:off x="2383179" y="1483088"/>
              <a:ext cx="4204472" cy="54994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恶性肿瘤的转移方式</a:t>
              </a:r>
              <a:endPara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7111" name="Text Box 6"/>
            <p:cNvSpPr txBox="1">
              <a:spLocks noChangeArrowheads="1"/>
            </p:cNvSpPr>
            <p:nvPr/>
          </p:nvSpPr>
          <p:spPr bwMode="gray">
            <a:xfrm>
              <a:off x="4368973" y="2780085"/>
              <a:ext cx="202733" cy="5309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zh-CN" sz="2000" b="1">
                <a:solidFill>
                  <a:schemeClr val="tx2"/>
                </a:solidFill>
                <a:ea typeface="宋体" pitchFamily="2" charset="-122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6506748" y="3958757"/>
              <a:ext cx="1636359" cy="1641163"/>
              <a:chOff x="2395" y="1488"/>
              <a:chExt cx="1157" cy="1152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24942" name="Oval 14"/>
                <p:cNvSpPr>
                  <a:spLocks noChangeArrowheads="1"/>
                </p:cNvSpPr>
                <p:nvPr/>
              </p:nvSpPr>
              <p:spPr bwMode="gray">
                <a:xfrm>
                  <a:off x="2016" y="1925"/>
                  <a:ext cx="1680" cy="167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47133" name="Freeform 1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28 w 1321"/>
                    <a:gd name="T1" fmla="*/ 283 h 712"/>
                    <a:gd name="T2" fmla="*/ 1244 w 1321"/>
                    <a:gd name="T3" fmla="*/ 313 h 712"/>
                    <a:gd name="T4" fmla="*/ 1247 w 1321"/>
                    <a:gd name="T5" fmla="*/ 339 h 712"/>
                    <a:gd name="T6" fmla="*/ 1242 w 1321"/>
                    <a:gd name="T7" fmla="*/ 364 h 712"/>
                    <a:gd name="T8" fmla="*/ 1225 w 1321"/>
                    <a:gd name="T9" fmla="*/ 388 h 712"/>
                    <a:gd name="T10" fmla="*/ 1201 w 1321"/>
                    <a:gd name="T11" fmla="*/ 409 h 712"/>
                    <a:gd name="T12" fmla="*/ 1170 w 1321"/>
                    <a:gd name="T13" fmla="*/ 427 h 712"/>
                    <a:gd name="T14" fmla="*/ 1129 w 1321"/>
                    <a:gd name="T15" fmla="*/ 443 h 712"/>
                    <a:gd name="T16" fmla="*/ 1083 w 1321"/>
                    <a:gd name="T17" fmla="*/ 459 h 712"/>
                    <a:gd name="T18" fmla="*/ 1031 w 1321"/>
                    <a:gd name="T19" fmla="*/ 471 h 712"/>
                    <a:gd name="T20" fmla="*/ 973 w 1321"/>
                    <a:gd name="T21" fmla="*/ 482 h 712"/>
                    <a:gd name="T22" fmla="*/ 913 w 1321"/>
                    <a:gd name="T23" fmla="*/ 490 h 712"/>
                    <a:gd name="T24" fmla="*/ 846 w 1321"/>
                    <a:gd name="T25" fmla="*/ 497 h 712"/>
                    <a:gd name="T26" fmla="*/ 778 w 1321"/>
                    <a:gd name="T27" fmla="*/ 501 h 712"/>
                    <a:gd name="T28" fmla="*/ 751 w 1321"/>
                    <a:gd name="T29" fmla="*/ 503 h 712"/>
                    <a:gd name="T30" fmla="*/ 449 w 1321"/>
                    <a:gd name="T31" fmla="*/ 503 h 712"/>
                    <a:gd name="T32" fmla="*/ 445 w 1321"/>
                    <a:gd name="T33" fmla="*/ 503 h 712"/>
                    <a:gd name="T34" fmla="*/ 386 w 1321"/>
                    <a:gd name="T35" fmla="*/ 500 h 712"/>
                    <a:gd name="T36" fmla="*/ 329 w 1321"/>
                    <a:gd name="T37" fmla="*/ 497 h 712"/>
                    <a:gd name="T38" fmla="*/ 275 w 1321"/>
                    <a:gd name="T39" fmla="*/ 492 h 712"/>
                    <a:gd name="T40" fmla="*/ 223 w 1321"/>
                    <a:gd name="T41" fmla="*/ 487 h 712"/>
                    <a:gd name="T42" fmla="*/ 176 w 1321"/>
                    <a:gd name="T43" fmla="*/ 478 h 712"/>
                    <a:gd name="T44" fmla="*/ 132 w 1321"/>
                    <a:gd name="T45" fmla="*/ 467 h 712"/>
                    <a:gd name="T46" fmla="*/ 96 w 1321"/>
                    <a:gd name="T47" fmla="*/ 458 h 712"/>
                    <a:gd name="T48" fmla="*/ 64 w 1321"/>
                    <a:gd name="T49" fmla="*/ 445 h 712"/>
                    <a:gd name="T50" fmla="*/ 36 w 1321"/>
                    <a:gd name="T51" fmla="*/ 429 h 712"/>
                    <a:gd name="T52" fmla="*/ 18 w 1321"/>
                    <a:gd name="T53" fmla="*/ 411 h 712"/>
                    <a:gd name="T54" fmla="*/ 6 w 1321"/>
                    <a:gd name="T55" fmla="*/ 391 h 712"/>
                    <a:gd name="T56" fmla="*/ 0 w 1321"/>
                    <a:gd name="T57" fmla="*/ 370 h 712"/>
                    <a:gd name="T58" fmla="*/ 0 w 1321"/>
                    <a:gd name="T59" fmla="*/ 367 h 712"/>
                    <a:gd name="T60" fmla="*/ 4 w 1321"/>
                    <a:gd name="T61" fmla="*/ 344 h 712"/>
                    <a:gd name="T62" fmla="*/ 16 w 1321"/>
                    <a:gd name="T63" fmla="*/ 315 h 712"/>
                    <a:gd name="T64" fmla="*/ 48 w 1321"/>
                    <a:gd name="T65" fmla="*/ 261 h 712"/>
                    <a:gd name="T66" fmla="*/ 88 w 1321"/>
                    <a:gd name="T67" fmla="*/ 211 h 712"/>
                    <a:gd name="T68" fmla="*/ 138 w 1321"/>
                    <a:gd name="T69" fmla="*/ 166 h 712"/>
                    <a:gd name="T70" fmla="*/ 192 w 1321"/>
                    <a:gd name="T71" fmla="*/ 125 h 712"/>
                    <a:gd name="T72" fmla="*/ 255 w 1321"/>
                    <a:gd name="T73" fmla="*/ 88 h 712"/>
                    <a:gd name="T74" fmla="*/ 323 w 1321"/>
                    <a:gd name="T75" fmla="*/ 58 h 712"/>
                    <a:gd name="T76" fmla="*/ 391 w 1321"/>
                    <a:gd name="T77" fmla="*/ 33 h 712"/>
                    <a:gd name="T78" fmla="*/ 470 w 1321"/>
                    <a:gd name="T79" fmla="*/ 15 h 712"/>
                    <a:gd name="T80" fmla="*/ 548 w 1321"/>
                    <a:gd name="T81" fmla="*/ 4 h 712"/>
                    <a:gd name="T82" fmla="*/ 630 w 1321"/>
                    <a:gd name="T83" fmla="*/ 0 h 712"/>
                    <a:gd name="T84" fmla="*/ 630 w 1321"/>
                    <a:gd name="T85" fmla="*/ 0 h 712"/>
                    <a:gd name="T86" fmla="*/ 717 w 1321"/>
                    <a:gd name="T87" fmla="*/ 4 h 712"/>
                    <a:gd name="T88" fmla="*/ 800 w 1321"/>
                    <a:gd name="T89" fmla="*/ 16 h 712"/>
                    <a:gd name="T90" fmla="*/ 880 w 1321"/>
                    <a:gd name="T91" fmla="*/ 37 h 712"/>
                    <a:gd name="T92" fmla="*/ 954 w 1321"/>
                    <a:gd name="T93" fmla="*/ 63 h 712"/>
                    <a:gd name="T94" fmla="*/ 1022 w 1321"/>
                    <a:gd name="T95" fmla="*/ 97 h 712"/>
                    <a:gd name="T96" fmla="*/ 1085 w 1321"/>
                    <a:gd name="T97" fmla="*/ 137 h 712"/>
                    <a:gd name="T98" fmla="*/ 1141 w 1321"/>
                    <a:gd name="T99" fmla="*/ 181 h 712"/>
                    <a:gd name="T100" fmla="*/ 1188 w 1321"/>
                    <a:gd name="T101" fmla="*/ 229 h 712"/>
                    <a:gd name="T102" fmla="*/ 1228 w 1321"/>
                    <a:gd name="T103" fmla="*/ 283 h 712"/>
                    <a:gd name="T104" fmla="*/ 1228 w 1321"/>
                    <a:gd name="T105" fmla="*/ 28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4944" name="Text Box 16"/>
              <p:cNvSpPr txBox="1">
                <a:spLocks noChangeArrowheads="1"/>
              </p:cNvSpPr>
              <p:nvPr/>
            </p:nvSpPr>
            <p:spPr bwMode="gray">
              <a:xfrm>
                <a:off x="2395" y="1525"/>
                <a:ext cx="1106" cy="10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altLang="zh-CN" sz="16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itchFamily="34" charset="-122"/>
                    <a:ea typeface="微软雅黑" pitchFamily="34" charset="-122"/>
                  </a:rPr>
                  <a:t>空降</a:t>
                </a:r>
                <a:endParaRPr lang="en-US" altLang="zh-CN" sz="16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eaLnBrk="0" hangingPunct="0">
                  <a:spcBef>
                    <a:spcPts val="2400"/>
                  </a:spcBef>
                  <a:defRPr/>
                </a:pPr>
                <a:r>
                  <a:rPr lang="en-US" altLang="zh-CN" sz="1600" b="1" dirty="0" smtClean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     </a:t>
                </a:r>
                <a:r>
                  <a:rPr lang="zh-CN" altLang="en-US" sz="1600" b="1" dirty="0" smtClean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种植灶，</a:t>
                </a:r>
                <a:endParaRPr lang="en-US" altLang="zh-CN" sz="16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eaLnBrk="0" hangingPunct="0">
                  <a:defRPr/>
                </a:pPr>
                <a:r>
                  <a:rPr lang="en-US" altLang="zh-CN" sz="16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  </a:t>
                </a:r>
                <a:endParaRPr lang="zh-CN" altLang="en-US" sz="1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4949" name="Text Box 21"/>
            <p:cNvSpPr txBox="1">
              <a:spLocks noChangeArrowheads="1"/>
            </p:cNvSpPr>
            <p:nvPr/>
          </p:nvSpPr>
          <p:spPr bwMode="gray">
            <a:xfrm>
              <a:off x="2817589" y="4614080"/>
              <a:ext cx="1309688" cy="530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endPara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3578931" y="3978481"/>
              <a:ext cx="1847606" cy="2328230"/>
              <a:chOff x="2328" y="2557"/>
              <a:chExt cx="960" cy="1215"/>
            </a:xfrm>
          </p:grpSpPr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2328" y="2557"/>
                <a:ext cx="960" cy="958"/>
                <a:chOff x="713" y="1943"/>
                <a:chExt cx="1680" cy="1681"/>
              </a:xfrm>
            </p:grpSpPr>
            <p:sp>
              <p:nvSpPr>
                <p:cNvPr id="124952" name="Oval 24"/>
                <p:cNvSpPr>
                  <a:spLocks noChangeArrowheads="1"/>
                </p:cNvSpPr>
                <p:nvPr/>
              </p:nvSpPr>
              <p:spPr bwMode="gray">
                <a:xfrm>
                  <a:off x="713" y="1943"/>
                  <a:ext cx="1680" cy="168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24953" name="Freeform 25"/>
                <p:cNvSpPr>
                  <a:spLocks/>
                </p:cNvSpPr>
                <p:nvPr/>
              </p:nvSpPr>
              <p:spPr bwMode="gray">
                <a:xfrm>
                  <a:off x="892" y="1968"/>
                  <a:ext cx="1292" cy="632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sp>
            <p:nvSpPr>
              <p:cNvPr id="124954" name="Text Box 26"/>
              <p:cNvSpPr txBox="1">
                <a:spLocks noChangeArrowheads="1"/>
              </p:cNvSpPr>
              <p:nvPr/>
            </p:nvSpPr>
            <p:spPr bwMode="gray">
              <a:xfrm>
                <a:off x="2423" y="2621"/>
                <a:ext cx="828" cy="1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itchFamily="34" charset="-122"/>
                    <a:ea typeface="微软雅黑" pitchFamily="34" charset="-122"/>
                  </a:rPr>
                  <a:t>陆路</a:t>
                </a:r>
                <a:endParaRPr lang="en-US" altLang="zh-CN" sz="16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eaLnBrk="0" hangingPunct="0">
                  <a:spcBef>
                    <a:spcPts val="2400"/>
                  </a:spcBef>
                  <a:defRPr/>
                </a:pPr>
                <a:r>
                  <a:rPr lang="zh-CN" altLang="en-US" sz="1600" b="1" dirty="0" smtClean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向周围组织</a:t>
                </a:r>
                <a:endParaRPr lang="en-US" altLang="zh-CN" sz="16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eaLnBrk="0" hangingPunct="0">
                  <a:defRPr/>
                </a:pPr>
                <a:r>
                  <a:rPr lang="zh-CN" altLang="en-US" sz="1600" b="1" dirty="0" smtClean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浸润、蔓延</a:t>
                </a:r>
                <a:endParaRPr lang="en-US" altLang="zh-CN" sz="16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eaLnBrk="0" hangingPunct="0">
                  <a:defRPr/>
                </a:pPr>
                <a:endParaRPr lang="en-US" altLang="zh-CN" sz="16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  <a:p>
                <a:pPr algn="ctr" eaLnBrk="0" hangingPunct="0">
                  <a:defRPr/>
                </a:pPr>
                <a:endPara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4955" name="Rectangle 27"/>
            <p:cNvSpPr>
              <a:spLocks noChangeArrowheads="1"/>
            </p:cNvSpPr>
            <p:nvPr/>
          </p:nvSpPr>
          <p:spPr bwMode="auto">
            <a:xfrm>
              <a:off x="7104811" y="5744347"/>
              <a:ext cx="202734" cy="530906"/>
            </a:xfrm>
            <a:prstGeom prst="rect">
              <a:avLst/>
            </a:prstGeom>
            <a:noFill/>
            <a:ln w="7938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 sz="2000" b="1" i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华文行楷" pitchFamily="2" charset="-122"/>
                <a:ea typeface="华文行楷" pitchFamily="2" charset="-122"/>
              </a:endParaRPr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814510" y="4031579"/>
              <a:ext cx="1756433" cy="1711217"/>
              <a:chOff x="624" y="1584"/>
              <a:chExt cx="1249" cy="1296"/>
            </a:xfrm>
          </p:grpSpPr>
          <p:grpSp>
            <p:nvGrpSpPr>
              <p:cNvPr id="8" name="Group 8"/>
              <p:cNvGrpSpPr>
                <a:grpSpLocks/>
              </p:cNvGrpSpPr>
              <p:nvPr/>
            </p:nvGrpSpPr>
            <p:grpSpPr bwMode="auto">
              <a:xfrm>
                <a:off x="624" y="1584"/>
                <a:ext cx="1249" cy="1296"/>
                <a:chOff x="2016" y="1920"/>
                <a:chExt cx="1682" cy="1680"/>
              </a:xfrm>
            </p:grpSpPr>
            <p:sp>
              <p:nvSpPr>
                <p:cNvPr id="31" name="Oval 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2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47121" name="Freeform 1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28 w 1321"/>
                    <a:gd name="T1" fmla="*/ 283 h 712"/>
                    <a:gd name="T2" fmla="*/ 1244 w 1321"/>
                    <a:gd name="T3" fmla="*/ 313 h 712"/>
                    <a:gd name="T4" fmla="*/ 1247 w 1321"/>
                    <a:gd name="T5" fmla="*/ 339 h 712"/>
                    <a:gd name="T6" fmla="*/ 1242 w 1321"/>
                    <a:gd name="T7" fmla="*/ 364 h 712"/>
                    <a:gd name="T8" fmla="*/ 1225 w 1321"/>
                    <a:gd name="T9" fmla="*/ 388 h 712"/>
                    <a:gd name="T10" fmla="*/ 1201 w 1321"/>
                    <a:gd name="T11" fmla="*/ 409 h 712"/>
                    <a:gd name="T12" fmla="*/ 1170 w 1321"/>
                    <a:gd name="T13" fmla="*/ 427 h 712"/>
                    <a:gd name="T14" fmla="*/ 1129 w 1321"/>
                    <a:gd name="T15" fmla="*/ 443 h 712"/>
                    <a:gd name="T16" fmla="*/ 1083 w 1321"/>
                    <a:gd name="T17" fmla="*/ 459 h 712"/>
                    <a:gd name="T18" fmla="*/ 1031 w 1321"/>
                    <a:gd name="T19" fmla="*/ 471 h 712"/>
                    <a:gd name="T20" fmla="*/ 973 w 1321"/>
                    <a:gd name="T21" fmla="*/ 482 h 712"/>
                    <a:gd name="T22" fmla="*/ 913 w 1321"/>
                    <a:gd name="T23" fmla="*/ 490 h 712"/>
                    <a:gd name="T24" fmla="*/ 846 w 1321"/>
                    <a:gd name="T25" fmla="*/ 497 h 712"/>
                    <a:gd name="T26" fmla="*/ 778 w 1321"/>
                    <a:gd name="T27" fmla="*/ 501 h 712"/>
                    <a:gd name="T28" fmla="*/ 751 w 1321"/>
                    <a:gd name="T29" fmla="*/ 503 h 712"/>
                    <a:gd name="T30" fmla="*/ 449 w 1321"/>
                    <a:gd name="T31" fmla="*/ 503 h 712"/>
                    <a:gd name="T32" fmla="*/ 445 w 1321"/>
                    <a:gd name="T33" fmla="*/ 503 h 712"/>
                    <a:gd name="T34" fmla="*/ 386 w 1321"/>
                    <a:gd name="T35" fmla="*/ 500 h 712"/>
                    <a:gd name="T36" fmla="*/ 329 w 1321"/>
                    <a:gd name="T37" fmla="*/ 497 h 712"/>
                    <a:gd name="T38" fmla="*/ 275 w 1321"/>
                    <a:gd name="T39" fmla="*/ 492 h 712"/>
                    <a:gd name="T40" fmla="*/ 223 w 1321"/>
                    <a:gd name="T41" fmla="*/ 487 h 712"/>
                    <a:gd name="T42" fmla="*/ 176 w 1321"/>
                    <a:gd name="T43" fmla="*/ 478 h 712"/>
                    <a:gd name="T44" fmla="*/ 132 w 1321"/>
                    <a:gd name="T45" fmla="*/ 467 h 712"/>
                    <a:gd name="T46" fmla="*/ 96 w 1321"/>
                    <a:gd name="T47" fmla="*/ 458 h 712"/>
                    <a:gd name="T48" fmla="*/ 64 w 1321"/>
                    <a:gd name="T49" fmla="*/ 445 h 712"/>
                    <a:gd name="T50" fmla="*/ 36 w 1321"/>
                    <a:gd name="T51" fmla="*/ 429 h 712"/>
                    <a:gd name="T52" fmla="*/ 18 w 1321"/>
                    <a:gd name="T53" fmla="*/ 411 h 712"/>
                    <a:gd name="T54" fmla="*/ 6 w 1321"/>
                    <a:gd name="T55" fmla="*/ 391 h 712"/>
                    <a:gd name="T56" fmla="*/ 0 w 1321"/>
                    <a:gd name="T57" fmla="*/ 370 h 712"/>
                    <a:gd name="T58" fmla="*/ 0 w 1321"/>
                    <a:gd name="T59" fmla="*/ 367 h 712"/>
                    <a:gd name="T60" fmla="*/ 4 w 1321"/>
                    <a:gd name="T61" fmla="*/ 344 h 712"/>
                    <a:gd name="T62" fmla="*/ 16 w 1321"/>
                    <a:gd name="T63" fmla="*/ 315 h 712"/>
                    <a:gd name="T64" fmla="*/ 48 w 1321"/>
                    <a:gd name="T65" fmla="*/ 261 h 712"/>
                    <a:gd name="T66" fmla="*/ 88 w 1321"/>
                    <a:gd name="T67" fmla="*/ 211 h 712"/>
                    <a:gd name="T68" fmla="*/ 138 w 1321"/>
                    <a:gd name="T69" fmla="*/ 166 h 712"/>
                    <a:gd name="T70" fmla="*/ 192 w 1321"/>
                    <a:gd name="T71" fmla="*/ 125 h 712"/>
                    <a:gd name="T72" fmla="*/ 255 w 1321"/>
                    <a:gd name="T73" fmla="*/ 88 h 712"/>
                    <a:gd name="T74" fmla="*/ 323 w 1321"/>
                    <a:gd name="T75" fmla="*/ 58 h 712"/>
                    <a:gd name="T76" fmla="*/ 391 w 1321"/>
                    <a:gd name="T77" fmla="*/ 33 h 712"/>
                    <a:gd name="T78" fmla="*/ 470 w 1321"/>
                    <a:gd name="T79" fmla="*/ 15 h 712"/>
                    <a:gd name="T80" fmla="*/ 548 w 1321"/>
                    <a:gd name="T81" fmla="*/ 4 h 712"/>
                    <a:gd name="T82" fmla="*/ 630 w 1321"/>
                    <a:gd name="T83" fmla="*/ 0 h 712"/>
                    <a:gd name="T84" fmla="*/ 630 w 1321"/>
                    <a:gd name="T85" fmla="*/ 0 h 712"/>
                    <a:gd name="T86" fmla="*/ 717 w 1321"/>
                    <a:gd name="T87" fmla="*/ 4 h 712"/>
                    <a:gd name="T88" fmla="*/ 800 w 1321"/>
                    <a:gd name="T89" fmla="*/ 16 h 712"/>
                    <a:gd name="T90" fmla="*/ 880 w 1321"/>
                    <a:gd name="T91" fmla="*/ 37 h 712"/>
                    <a:gd name="T92" fmla="*/ 954 w 1321"/>
                    <a:gd name="T93" fmla="*/ 63 h 712"/>
                    <a:gd name="T94" fmla="*/ 1022 w 1321"/>
                    <a:gd name="T95" fmla="*/ 97 h 712"/>
                    <a:gd name="T96" fmla="*/ 1085 w 1321"/>
                    <a:gd name="T97" fmla="*/ 137 h 712"/>
                    <a:gd name="T98" fmla="*/ 1141 w 1321"/>
                    <a:gd name="T99" fmla="*/ 181 h 712"/>
                    <a:gd name="T100" fmla="*/ 1188 w 1321"/>
                    <a:gd name="T101" fmla="*/ 229 h 712"/>
                    <a:gd name="T102" fmla="*/ 1228 w 1321"/>
                    <a:gd name="T103" fmla="*/ 283 h 712"/>
                    <a:gd name="T104" fmla="*/ 1228 w 1321"/>
                    <a:gd name="T105" fmla="*/ 28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gray">
              <a:xfrm>
                <a:off x="624" y="1637"/>
                <a:ext cx="1249" cy="8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itchFamily="34" charset="-122"/>
                    <a:ea typeface="微软雅黑" pitchFamily="34" charset="-122"/>
                  </a:rPr>
                  <a:t>水路</a:t>
                </a:r>
                <a:endParaRPr lang="en-US" altLang="zh-CN" sz="16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eaLnBrk="0" hangingPunct="0">
                  <a:spcBef>
                    <a:spcPts val="2400"/>
                  </a:spcBef>
                  <a:defRPr/>
                </a:pPr>
                <a:r>
                  <a:rPr lang="zh-CN" altLang="en-US" sz="1600" b="1" dirty="0" smtClean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血管、淋巴管</a:t>
                </a:r>
                <a:endParaRPr lang="zh-CN" altLang="en-US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7117" name="AutoShape 4"/>
            <p:cNvSpPr>
              <a:spLocks noChangeArrowheads="1"/>
            </p:cNvSpPr>
            <p:nvPr/>
          </p:nvSpPr>
          <p:spPr bwMode="gray">
            <a:xfrm>
              <a:off x="2090176" y="2163413"/>
              <a:ext cx="4642049" cy="1738610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256979"/>
                </a:gs>
                <a:gs pos="100000">
                  <a:srgbClr val="2C7D9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水、陆、空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34670" y="1319412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恶性肿瘤的转移：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转移方式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2CB20-B176-4F2C-9230-B60B10AD5AC2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24370"/>
            <a:ext cx="6858048" cy="381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zh-CN" altLang="en-US" sz="4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第三章 慢性非传染性疾病</a:t>
            </a:r>
            <a:endParaRPr lang="zh-CN" altLang="en-US" sz="4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670" y="1319412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恶性肿瘤的转移：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转移方式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2CB20-B176-4F2C-9230-B60B10AD5AC2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6476" y="1197693"/>
            <a:ext cx="8231051" cy="562552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我国癌症的流行情况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7831" name="AutoShape 7"/>
          <p:cNvSpPr>
            <a:spLocks noChangeArrowheads="1"/>
          </p:cNvSpPr>
          <p:nvPr/>
        </p:nvSpPr>
        <p:spPr bwMode="auto">
          <a:xfrm>
            <a:off x="540351" y="2204844"/>
            <a:ext cx="2919499" cy="4299293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6632" name="矩形 7"/>
          <p:cNvSpPr>
            <a:spLocks noChangeArrowheads="1"/>
          </p:cNvSpPr>
          <p:nvPr/>
        </p:nvSpPr>
        <p:spPr bwMode="auto">
          <a:xfrm>
            <a:off x="362086" y="1863821"/>
            <a:ext cx="8568165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rgbClr val="92D050"/>
              </a:buCl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世纪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年代，我国癌症的死亡约占疾病死亡谱的第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Clr>
                <a:srgbClr val="92D050"/>
              </a:buCl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世纪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年代，癌症死亡的序位上升到第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位，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Clr>
                <a:srgbClr val="92D050"/>
              </a:buCl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世纪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年代，癌症死亡的序位上升到第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位，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Clr>
                <a:srgbClr val="92D050"/>
              </a:buCl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、进入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世纪，癌症的死亡率已占病因的第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位。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Clr>
                <a:srgbClr val="92D050"/>
              </a:buCl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、我国癌症的发病率在世界上属于中等水平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Clr>
                <a:srgbClr val="92D050"/>
              </a:buCl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、癌症的发病率与死亡率呈上升趋势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Clr>
                <a:srgbClr val="92D050"/>
              </a:buCl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、农村癌症的死亡率上升趋势更为明显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Clr>
                <a:srgbClr val="92D050"/>
              </a:buClr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buClr>
                <a:srgbClr val="92D050"/>
              </a:buClr>
              <a:defRPr/>
            </a:pPr>
            <a:endParaRPr lang="zh-CN" altLang="en-US" sz="24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58" name="标题 1"/>
          <p:cNvSpPr txBox="1">
            <a:spLocks/>
          </p:cNvSpPr>
          <p:nvPr/>
        </p:nvSpPr>
        <p:spPr bwMode="auto">
          <a:xfrm>
            <a:off x="500034" y="0"/>
            <a:ext cx="7740697" cy="12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第二章 </a:t>
            </a:r>
            <a:r>
              <a:rPr lang="zh-CN" altLang="en-US" sz="4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慢性非传染性疾病</a:t>
            </a:r>
            <a:endParaRPr lang="zh-CN" altLang="en-US" sz="4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159" name="Text Box 29"/>
          <p:cNvSpPr txBox="1">
            <a:spLocks noChangeArrowheads="1"/>
          </p:cNvSpPr>
          <p:nvPr/>
        </p:nvSpPr>
        <p:spPr bwMode="auto">
          <a:xfrm>
            <a:off x="4356668" y="6525308"/>
            <a:ext cx="575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6476" y="1197693"/>
            <a:ext cx="8231051" cy="562552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上海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癌症的流行情况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7831" name="AutoShape 7"/>
          <p:cNvSpPr>
            <a:spLocks noChangeArrowheads="1"/>
          </p:cNvSpPr>
          <p:nvPr/>
        </p:nvSpPr>
        <p:spPr bwMode="auto">
          <a:xfrm>
            <a:off x="540351" y="2204844"/>
            <a:ext cx="2919499" cy="4299293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6632" name="矩形 7"/>
          <p:cNvSpPr>
            <a:spLocks noChangeArrowheads="1"/>
          </p:cNvSpPr>
          <p:nvPr/>
        </p:nvSpPr>
        <p:spPr bwMode="auto">
          <a:xfrm>
            <a:off x="362086" y="1863821"/>
            <a:ext cx="8568165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rgbClr val="92D050"/>
              </a:buCl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年，人口期望寿命达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83.3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岁，比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年前提高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岁，但癌症发病率增长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141%</a:t>
            </a:r>
          </a:p>
          <a:p>
            <a:pPr>
              <a:spcBef>
                <a:spcPts val="1200"/>
              </a:spcBef>
              <a:buClr>
                <a:srgbClr val="92D050"/>
              </a:buCl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、癌症是居民第二位死因，发病率、死亡率均高于全国平均水平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Clr>
                <a:srgbClr val="92D050"/>
              </a:buCl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、上海成年居民的身体活动不足率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28.04%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，超重率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32.14%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，肥胖率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9.41%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buClr>
                <a:srgbClr val="92D050"/>
              </a:buClr>
              <a:defRPr/>
            </a:pPr>
            <a:endParaRPr lang="zh-CN" altLang="en-US" sz="24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58" name="标题 1"/>
          <p:cNvSpPr txBox="1">
            <a:spLocks/>
          </p:cNvSpPr>
          <p:nvPr/>
        </p:nvSpPr>
        <p:spPr bwMode="auto">
          <a:xfrm>
            <a:off x="500034" y="0"/>
            <a:ext cx="7740697" cy="12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第二章 </a:t>
            </a:r>
            <a:r>
              <a:rPr lang="zh-CN" altLang="en-US" sz="4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慢性非传染性疾病</a:t>
            </a:r>
            <a:endParaRPr lang="zh-CN" altLang="en-US" sz="4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159" name="Text Box 29"/>
          <p:cNvSpPr txBox="1">
            <a:spLocks noChangeArrowheads="1"/>
          </p:cNvSpPr>
          <p:nvPr/>
        </p:nvSpPr>
        <p:spPr bwMode="auto">
          <a:xfrm>
            <a:off x="4356668" y="6525308"/>
            <a:ext cx="575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047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6916" y="366696"/>
            <a:ext cx="8229600" cy="89293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002060"/>
                </a:solidFill>
              </a:rPr>
              <a:t>第三章 慢性非传染性疾病</a:t>
            </a:r>
            <a:endParaRPr lang="en-US" altLang="zh-CN" dirty="0">
              <a:solidFill>
                <a:srgbClr val="00206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70180" y="2067976"/>
            <a:ext cx="6580171" cy="4066470"/>
            <a:chOff x="1049946" y="2148869"/>
            <a:chExt cx="6476214" cy="4268853"/>
          </a:xfrm>
        </p:grpSpPr>
        <p:sp>
          <p:nvSpPr>
            <p:cNvPr id="84995" name="AutoShape 3"/>
            <p:cNvSpPr>
              <a:spLocks noChangeArrowheads="1"/>
            </p:cNvSpPr>
            <p:nvPr/>
          </p:nvSpPr>
          <p:spPr bwMode="auto">
            <a:xfrm>
              <a:off x="6054378" y="3604658"/>
              <a:ext cx="1445787" cy="2258988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996" name="AutoShape 4"/>
            <p:cNvSpPr>
              <a:spLocks noChangeArrowheads="1"/>
            </p:cNvSpPr>
            <p:nvPr/>
          </p:nvSpPr>
          <p:spPr bwMode="auto">
            <a:xfrm>
              <a:off x="4385713" y="3604657"/>
              <a:ext cx="1471378" cy="2258987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997" name="AutoShape 5"/>
            <p:cNvSpPr>
              <a:spLocks noChangeArrowheads="1"/>
            </p:cNvSpPr>
            <p:nvPr/>
          </p:nvSpPr>
          <p:spPr bwMode="auto">
            <a:xfrm>
              <a:off x="2729548" y="3604658"/>
              <a:ext cx="1484469" cy="2258988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998" name="AutoShape 6"/>
            <p:cNvSpPr>
              <a:spLocks noChangeArrowheads="1"/>
            </p:cNvSpPr>
            <p:nvPr/>
          </p:nvSpPr>
          <p:spPr bwMode="auto">
            <a:xfrm>
              <a:off x="1049946" y="3604658"/>
              <a:ext cx="1592435" cy="2258988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" name="Group 7"/>
            <p:cNvGrpSpPr>
              <a:grpSpLocks/>
            </p:cNvGrpSpPr>
            <p:nvPr/>
          </p:nvGrpSpPr>
          <p:grpSpPr bwMode="auto">
            <a:xfrm>
              <a:off x="1267123" y="2148869"/>
              <a:ext cx="5802827" cy="994165"/>
              <a:chOff x="624" y="1144"/>
              <a:chExt cx="4080" cy="728"/>
            </a:xfrm>
          </p:grpSpPr>
          <p:sp>
            <p:nvSpPr>
              <p:cNvPr id="85000" name="Rectangle 8"/>
              <p:cNvSpPr>
                <a:spLocks noChangeArrowheads="1"/>
              </p:cNvSpPr>
              <p:nvPr/>
            </p:nvSpPr>
            <p:spPr bwMode="gray">
              <a:xfrm rot="3419336">
                <a:off x="624" y="1200"/>
                <a:ext cx="672" cy="672"/>
              </a:xfrm>
              <a:prstGeom prst="rect">
                <a:avLst/>
              </a:prstGeom>
              <a:gradFill rotWithShape="1"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grpSp>
            <p:nvGrpSpPr>
              <p:cNvPr id="3" name="Group 9"/>
              <p:cNvGrpSpPr>
                <a:grpSpLocks/>
              </p:cNvGrpSpPr>
              <p:nvPr/>
            </p:nvGrpSpPr>
            <p:grpSpPr bwMode="auto">
              <a:xfrm>
                <a:off x="1296" y="1296"/>
                <a:ext cx="624" cy="96"/>
                <a:chOff x="2003" y="3439"/>
                <a:chExt cx="468" cy="244"/>
              </a:xfrm>
            </p:grpSpPr>
            <p:sp>
              <p:nvSpPr>
                <p:cNvPr id="85002" name="Oval 10"/>
                <p:cNvSpPr>
                  <a:spLocks noChangeArrowheads="1"/>
                </p:cNvSpPr>
                <p:nvPr/>
              </p:nvSpPr>
              <p:spPr bwMode="gray">
                <a:xfrm>
                  <a:off x="2003" y="3439"/>
                  <a:ext cx="79" cy="24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03" name="Rectangle 11"/>
                <p:cNvSpPr>
                  <a:spLocks noChangeArrowheads="1"/>
                </p:cNvSpPr>
                <p:nvPr/>
              </p:nvSpPr>
              <p:spPr bwMode="gray">
                <a:xfrm>
                  <a:off x="2048" y="3441"/>
                  <a:ext cx="388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04" name="Oval 12"/>
                <p:cNvSpPr>
                  <a:spLocks noChangeArrowheads="1"/>
                </p:cNvSpPr>
                <p:nvPr/>
              </p:nvSpPr>
              <p:spPr bwMode="gray">
                <a:xfrm>
                  <a:off x="2400" y="3443"/>
                  <a:ext cx="71" cy="2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05" name="Oval 13"/>
                <p:cNvSpPr>
                  <a:spLocks noChangeArrowheads="1"/>
                </p:cNvSpPr>
                <p:nvPr/>
              </p:nvSpPr>
              <p:spPr bwMode="gray">
                <a:xfrm>
                  <a:off x="2438" y="3519"/>
                  <a:ext cx="20" cy="6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5006" name="Rectangle 14"/>
              <p:cNvSpPr>
                <a:spLocks noChangeArrowheads="1"/>
              </p:cNvSpPr>
              <p:nvPr/>
            </p:nvSpPr>
            <p:spPr bwMode="gray">
              <a:xfrm rot="3419336">
                <a:off x="1776" y="1152"/>
                <a:ext cx="672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2448" y="1296"/>
                <a:ext cx="624" cy="96"/>
                <a:chOff x="2003" y="3439"/>
                <a:chExt cx="468" cy="244"/>
              </a:xfrm>
            </p:grpSpPr>
            <p:sp>
              <p:nvSpPr>
                <p:cNvPr id="85008" name="Oval 16"/>
                <p:cNvSpPr>
                  <a:spLocks noChangeArrowheads="1"/>
                </p:cNvSpPr>
                <p:nvPr/>
              </p:nvSpPr>
              <p:spPr bwMode="gray">
                <a:xfrm>
                  <a:off x="2003" y="3439"/>
                  <a:ext cx="79" cy="24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09" name="Rectangle 17"/>
                <p:cNvSpPr>
                  <a:spLocks noChangeArrowheads="1"/>
                </p:cNvSpPr>
                <p:nvPr/>
              </p:nvSpPr>
              <p:spPr bwMode="gray">
                <a:xfrm>
                  <a:off x="2048" y="3441"/>
                  <a:ext cx="388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10" name="Oval 18"/>
                <p:cNvSpPr>
                  <a:spLocks noChangeArrowheads="1"/>
                </p:cNvSpPr>
                <p:nvPr/>
              </p:nvSpPr>
              <p:spPr bwMode="gray">
                <a:xfrm>
                  <a:off x="2400" y="3443"/>
                  <a:ext cx="71" cy="2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11" name="Oval 19"/>
                <p:cNvSpPr>
                  <a:spLocks noChangeArrowheads="1"/>
                </p:cNvSpPr>
                <p:nvPr/>
              </p:nvSpPr>
              <p:spPr bwMode="gray">
                <a:xfrm>
                  <a:off x="2438" y="3519"/>
                  <a:ext cx="20" cy="6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5012" name="Rectangle 20"/>
              <p:cNvSpPr>
                <a:spLocks noChangeArrowheads="1"/>
              </p:cNvSpPr>
              <p:nvPr/>
            </p:nvSpPr>
            <p:spPr bwMode="gray">
              <a:xfrm rot="3419336">
                <a:off x="2886" y="1140"/>
                <a:ext cx="687" cy="695"/>
              </a:xfrm>
              <a:prstGeom prst="rect">
                <a:avLst/>
              </a:prstGeom>
              <a:gradFill rotWithShape="1"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3600" y="1296"/>
                <a:ext cx="816" cy="96"/>
                <a:chOff x="2003" y="3439"/>
                <a:chExt cx="468" cy="244"/>
              </a:xfrm>
            </p:grpSpPr>
            <p:sp>
              <p:nvSpPr>
                <p:cNvPr id="85014" name="Oval 22"/>
                <p:cNvSpPr>
                  <a:spLocks noChangeArrowheads="1"/>
                </p:cNvSpPr>
                <p:nvPr/>
              </p:nvSpPr>
              <p:spPr bwMode="gray">
                <a:xfrm>
                  <a:off x="2003" y="3439"/>
                  <a:ext cx="79" cy="24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15" name="Rectangle 23"/>
                <p:cNvSpPr>
                  <a:spLocks noChangeArrowheads="1"/>
                </p:cNvSpPr>
                <p:nvPr/>
              </p:nvSpPr>
              <p:spPr bwMode="gray">
                <a:xfrm>
                  <a:off x="2048" y="3441"/>
                  <a:ext cx="388" cy="24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16" name="Oval 24"/>
                <p:cNvSpPr>
                  <a:spLocks noChangeArrowheads="1"/>
                </p:cNvSpPr>
                <p:nvPr/>
              </p:nvSpPr>
              <p:spPr bwMode="gray">
                <a:xfrm>
                  <a:off x="2400" y="3443"/>
                  <a:ext cx="71" cy="2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17" name="Oval 25"/>
                <p:cNvSpPr>
                  <a:spLocks noChangeArrowheads="1"/>
                </p:cNvSpPr>
                <p:nvPr/>
              </p:nvSpPr>
              <p:spPr bwMode="gray">
                <a:xfrm>
                  <a:off x="2438" y="3519"/>
                  <a:ext cx="20" cy="6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5018" name="Rectangle 26"/>
              <p:cNvSpPr>
                <a:spLocks noChangeArrowheads="1"/>
              </p:cNvSpPr>
              <p:nvPr/>
            </p:nvSpPr>
            <p:spPr bwMode="gray">
              <a:xfrm rot="3419336">
                <a:off x="4032" y="1152"/>
                <a:ext cx="672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5019" name="Rectangle 27"/>
            <p:cNvSpPr>
              <a:spLocks noChangeArrowheads="1"/>
            </p:cNvSpPr>
            <p:nvPr/>
          </p:nvSpPr>
          <p:spPr bwMode="gray">
            <a:xfrm>
              <a:off x="1418678" y="2220308"/>
              <a:ext cx="881973" cy="678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人口</a:t>
              </a:r>
              <a:endParaRPr lang="en-US" altLang="zh-CN" b="1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老龄化</a:t>
              </a:r>
              <a:endPara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020" name="Rectangle 28"/>
            <p:cNvSpPr>
              <a:spLocks noChangeArrowheads="1"/>
            </p:cNvSpPr>
            <p:nvPr/>
          </p:nvSpPr>
          <p:spPr bwMode="gray">
            <a:xfrm>
              <a:off x="3011491" y="2291745"/>
              <a:ext cx="943890" cy="678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吸烟</a:t>
              </a:r>
              <a:endPara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恶习</a:t>
              </a:r>
              <a:endParaRPr lang="en-US" altLang="zh-CN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021" name="Rectangle 29"/>
            <p:cNvSpPr>
              <a:spLocks noChangeArrowheads="1"/>
            </p:cNvSpPr>
            <p:nvPr/>
          </p:nvSpPr>
          <p:spPr bwMode="gray">
            <a:xfrm>
              <a:off x="4478970" y="2291745"/>
              <a:ext cx="1000133" cy="613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生活方式</a:t>
              </a:r>
              <a:endParaRPr lang="en-US" altLang="zh-CN" sz="1600" b="1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城市化</a:t>
              </a:r>
              <a:endParaRPr lang="en-US" altLang="zh-CN" sz="16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022" name="Rectangle 30"/>
            <p:cNvSpPr>
              <a:spLocks noChangeArrowheads="1"/>
            </p:cNvSpPr>
            <p:nvPr/>
          </p:nvSpPr>
          <p:spPr bwMode="gray">
            <a:xfrm>
              <a:off x="6122044" y="2220308"/>
              <a:ext cx="1037733" cy="678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工业化</a:t>
              </a:r>
              <a:endPara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en-US" altLang="zh-CN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023" name="Rectangle 31"/>
            <p:cNvSpPr>
              <a:spLocks noChangeArrowheads="1"/>
            </p:cNvSpPr>
            <p:nvPr/>
          </p:nvSpPr>
          <p:spPr bwMode="auto">
            <a:xfrm>
              <a:off x="1121384" y="3649067"/>
              <a:ext cx="1629109" cy="646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平均寿命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73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岁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2728010" y="3832968"/>
              <a:ext cx="1689586" cy="193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美国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世纪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90</a:t>
              </a:r>
            </a:p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吸烟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33%</a:t>
              </a:r>
            </a:p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我国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2030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吸烟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33%</a:t>
              </a:r>
            </a:p>
            <a:p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美国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1990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年下降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我国剧增，我国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将成为肺癌大国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025" name="Rectangle 33"/>
            <p:cNvSpPr>
              <a:spLocks noChangeArrowheads="1"/>
            </p:cNvSpPr>
            <p:nvPr/>
          </p:nvSpPr>
          <p:spPr bwMode="auto">
            <a:xfrm>
              <a:off x="4428899" y="3832968"/>
              <a:ext cx="1886123" cy="2584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粮、薯、豆类食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物结构下降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动物及油脂类食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物上升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乳腺癌、大肠癌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迅速上升。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026" name="Rectangle 34"/>
            <p:cNvSpPr>
              <a:spLocks noChangeArrowheads="1"/>
            </p:cNvSpPr>
            <p:nvPr/>
          </p:nvSpPr>
          <p:spPr bwMode="auto">
            <a:xfrm>
              <a:off x="6050606" y="3832968"/>
              <a:ext cx="1475554" cy="1453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工业化国家癌症的发病率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300∕10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万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我国在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200 ∕10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万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362087" y="1251361"/>
            <a:ext cx="5028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 癌症发病率迅速上升的原</a:t>
            </a:r>
            <a:r>
              <a:rPr lang="zh-CN" altLang="en-US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因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2CB20-B176-4F2C-9230-B60B10AD5AC2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3D6B-62E4-43BA-AE7A-0247ACECB75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467766" y="52930"/>
            <a:ext cx="7772965" cy="1379161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大学生健康教育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3528" y="1124744"/>
            <a:ext cx="84969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教学要求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每位同学需完成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课时，因国定节假日等原因，每个班级面授、慕课的进度与周次完全不同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平时成绩占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40%(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线上直播时长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慕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课在线测试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观看视频时间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期末机考占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线上慕课的视频课程和在线测试有开放时间，错过时间不再单独开放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线上慕课浏览器请用谷歌、火狐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430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6476" y="1197693"/>
            <a:ext cx="8231051" cy="562552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癌症的瘤谱及预防   </a:t>
            </a:r>
            <a:endParaRPr lang="en-US" altLang="zh-CN" sz="2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7828" name="AutoShape 4"/>
          <p:cNvSpPr>
            <a:spLocks noChangeArrowheads="1"/>
          </p:cNvSpPr>
          <p:nvPr/>
        </p:nvSpPr>
        <p:spPr bwMode="gray">
          <a:xfrm>
            <a:off x="765326" y="3645023"/>
            <a:ext cx="7695105" cy="172736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2060"/>
                </a:solidFill>
                <a:latin typeface="Arial" charset="0"/>
                <a:ea typeface="微软雅黑" pitchFamily="34" charset="-122"/>
              </a:rPr>
              <a:t>三分之一癌症可以预防     （防癌十建议）</a:t>
            </a:r>
            <a:endParaRPr lang="en-US" altLang="zh-CN" b="1" dirty="0" smtClean="0">
              <a:solidFill>
                <a:srgbClr val="002060"/>
              </a:solidFill>
              <a:latin typeface="Arial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solidFill>
                <a:srgbClr val="002060"/>
              </a:solidFill>
              <a:latin typeface="Arial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2060"/>
                </a:solidFill>
                <a:latin typeface="Arial" charset="0"/>
                <a:ea typeface="微软雅黑" pitchFamily="34" charset="-122"/>
              </a:rPr>
              <a:t>三分之一的癌症可以早发现、早诊断、早治疗（健康体检、肿瘤筛查）</a:t>
            </a:r>
            <a:endParaRPr lang="en-US" altLang="zh-CN" b="1" dirty="0" smtClean="0">
              <a:solidFill>
                <a:srgbClr val="002060"/>
              </a:solidFill>
              <a:latin typeface="Arial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solidFill>
                <a:srgbClr val="002060"/>
              </a:solidFill>
              <a:latin typeface="Arial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2060"/>
                </a:solidFill>
                <a:latin typeface="Arial" charset="0"/>
                <a:ea typeface="微软雅黑" pitchFamily="34" charset="-122"/>
              </a:rPr>
              <a:t>三分之一的癌症可通过现代的医疗手段延长寿命，减轻痛苦，提高生活质量</a:t>
            </a:r>
            <a:endParaRPr lang="en-US" altLang="zh-CN" b="1" dirty="0" smtClean="0">
              <a:solidFill>
                <a:srgbClr val="002060"/>
              </a:solidFill>
              <a:latin typeface="Arial" charset="0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solidFill>
                <a:srgbClr val="002060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50184" name="标题 1"/>
          <p:cNvSpPr txBox="1">
            <a:spLocks/>
          </p:cNvSpPr>
          <p:nvPr/>
        </p:nvSpPr>
        <p:spPr bwMode="auto">
          <a:xfrm>
            <a:off x="467766" y="0"/>
            <a:ext cx="7772965" cy="12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第三章 慢性非传染性疾病</a:t>
            </a:r>
            <a:endParaRPr lang="zh-CN" altLang="en-US" sz="4000" b="1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185" name="Text Box 29"/>
          <p:cNvSpPr txBox="1">
            <a:spLocks noChangeArrowheads="1"/>
          </p:cNvSpPr>
          <p:nvPr/>
        </p:nvSpPr>
        <p:spPr bwMode="auto">
          <a:xfrm>
            <a:off x="4356668" y="6525308"/>
            <a:ext cx="575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21</a:t>
            </a:r>
          </a:p>
        </p:txBody>
      </p:sp>
      <p:sp>
        <p:nvSpPr>
          <p:cNvPr id="10" name="矩形 9"/>
          <p:cNvSpPr/>
          <p:nvPr/>
        </p:nvSpPr>
        <p:spPr>
          <a:xfrm>
            <a:off x="755576" y="1851335"/>
            <a:ext cx="82062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宫颈</a:t>
            </a:r>
            <a:r>
              <a: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癌、阴茎癌、食管癌、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胃癌、肝癌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等发病率开始下降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大肠癌</a:t>
            </a:r>
            <a:r>
              <a: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、乳腺癌、肺癌、胰腺癌、淋巴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瘤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开始上升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6797" y="1165937"/>
            <a:ext cx="8229438" cy="68958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Clr>
                <a:srgbClr val="92D050"/>
              </a:buClr>
              <a:buFont typeface="Wingdings" pitchFamily="2" charset="2"/>
              <a:buChar char="p"/>
              <a:defRPr/>
            </a:pPr>
            <a:r>
              <a:rPr lang="zh-CN" altLang="en-US" sz="32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防癌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十建议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876" y="1645315"/>
            <a:ext cx="8231052" cy="5096243"/>
          </a:xfrm>
        </p:spPr>
        <p:txBody>
          <a:bodyPr/>
          <a:lstStyle/>
          <a:p>
            <a:pPr eaLnBrk="1" hangingPunct="1">
              <a:buClr>
                <a:srgbClr val="92D050"/>
              </a:buClr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饮食多样化</a:t>
            </a:r>
          </a:p>
          <a:p>
            <a:pPr eaLnBrk="1" hangingPunct="1">
              <a:buClr>
                <a:srgbClr val="92D050"/>
              </a:buClr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控制体重</a:t>
            </a:r>
          </a:p>
          <a:p>
            <a:pPr eaLnBrk="1" hangingPunct="1">
              <a:buClr>
                <a:srgbClr val="92D050"/>
              </a:buClr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避免饮食过量</a:t>
            </a:r>
          </a:p>
          <a:p>
            <a:pPr eaLnBrk="1" hangingPunct="1">
              <a:buClr>
                <a:srgbClr val="92D050"/>
              </a:buClr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以蔬菜水果为主</a:t>
            </a:r>
          </a:p>
          <a:p>
            <a:pPr eaLnBrk="1" hangingPunct="1">
              <a:buClr>
                <a:srgbClr val="92D050"/>
              </a:buClr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每日食用谷物和豆类</a:t>
            </a:r>
          </a:p>
          <a:p>
            <a:pPr eaLnBrk="1" hangingPunct="1">
              <a:buClr>
                <a:srgbClr val="92D050"/>
              </a:buClr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肉食少而精</a:t>
            </a:r>
          </a:p>
          <a:p>
            <a:pPr eaLnBrk="1" hangingPunct="1">
              <a:buClr>
                <a:srgbClr val="92D050"/>
              </a:buClr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限制饮酒</a:t>
            </a:r>
          </a:p>
          <a:p>
            <a:pPr eaLnBrk="1" hangingPunct="1">
              <a:buClr>
                <a:srgbClr val="92D050"/>
              </a:buClr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低油低盐</a:t>
            </a:r>
          </a:p>
          <a:p>
            <a:pPr eaLnBrk="1" hangingPunct="1">
              <a:buClr>
                <a:srgbClr val="92D050"/>
              </a:buClr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少用膳食补充剂</a:t>
            </a:r>
          </a:p>
          <a:p>
            <a:pPr eaLnBrk="1" hangingPunct="1">
              <a:buClr>
                <a:srgbClr val="92D050"/>
              </a:buClr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坚持母乳喂养</a:t>
            </a:r>
          </a:p>
          <a:p>
            <a:pPr eaLnBrk="1" hangingPunct="1">
              <a:buClr>
                <a:srgbClr val="92D050"/>
              </a:buClr>
            </a:pPr>
            <a:endParaRPr lang="zh-CN" altLang="en-US" smtClean="0"/>
          </a:p>
          <a:p>
            <a:pPr eaLnBrk="1" hangingPunct="1">
              <a:buClr>
                <a:srgbClr val="92D050"/>
              </a:buClr>
            </a:pPr>
            <a:endParaRPr lang="zh-CN" altLang="en-US" smtClean="0"/>
          </a:p>
          <a:p>
            <a:pPr eaLnBrk="1" hangingPunct="1">
              <a:buClr>
                <a:srgbClr val="92D050"/>
              </a:buClr>
            </a:pPr>
            <a:endParaRPr lang="zh-CN" altLang="en-US" smtClean="0"/>
          </a:p>
        </p:txBody>
      </p:sp>
      <p:sp>
        <p:nvSpPr>
          <p:cNvPr id="51204" name="标题 1"/>
          <p:cNvSpPr txBox="1">
            <a:spLocks/>
          </p:cNvSpPr>
          <p:nvPr/>
        </p:nvSpPr>
        <p:spPr bwMode="auto">
          <a:xfrm>
            <a:off x="467766" y="0"/>
            <a:ext cx="7772965" cy="12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05" name="Text Box 29"/>
          <p:cNvSpPr txBox="1">
            <a:spLocks noChangeArrowheads="1"/>
          </p:cNvSpPr>
          <p:nvPr/>
        </p:nvSpPr>
        <p:spPr bwMode="auto">
          <a:xfrm>
            <a:off x="4356668" y="6525308"/>
            <a:ext cx="575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22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401660" y="0"/>
            <a:ext cx="7772965" cy="12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第三章 慢性非传染性疾病</a:t>
            </a:r>
            <a:endParaRPr lang="zh-CN" altLang="en-US" sz="4000" b="1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>
            <p:ph idx="1"/>
          </p:nvPr>
        </p:nvSpPr>
        <p:spPr>
          <a:xfrm>
            <a:off x="357158" y="1285860"/>
            <a:ext cx="8231051" cy="452612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癌症的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早期发现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(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三早预防）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lang="en-US" altLang="zh-CN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2" charset="-122"/>
              <a:cs typeface="+mj-cs"/>
            </a:endParaRPr>
          </a:p>
          <a:p>
            <a:pPr marL="514350" marR="0" lvl="0" indent="-514350" algn="l" defTabSz="914400" rtl="0" eaLnBrk="1" fontAlgn="auto" latinLnBrk="0" hangingPunct="1">
              <a:lnSpc>
                <a:spcPts val="33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每年健康体检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514350" marR="0" lvl="0" indent="-514350" algn="l" defTabSz="914400" rtl="0" eaLnBrk="1" fontAlgn="auto" latinLnBrk="0" hangingPunct="1">
              <a:lnSpc>
                <a:spcPts val="33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大肠癌、乳腺癌、肺癌的早期筛查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ts val="33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    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大肠癌  大便隐血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+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肠镜检查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ts val="33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    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乳腺癌  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超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+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乳腺钼钯或磁共振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ts val="33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    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肺癌      低剂量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CT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检查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ts val="33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   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lvl="0" indent="0" eaLnBrk="1" fontAlgn="auto" hangingPunct="1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2" charset="-122"/>
                <a:cs typeface="+mj-cs"/>
              </a:rPr>
              <a:t> 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6916" y="366696"/>
            <a:ext cx="8229600" cy="8929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第三章 慢性非传染性疾病</a:t>
            </a:r>
            <a:endParaRPr kumimoji="0" lang="en-US" altLang="zh-CN" sz="43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1659" y="1782740"/>
            <a:ext cx="8377378" cy="4663317"/>
          </a:xfrm>
        </p:spPr>
        <p:txBody>
          <a:bodyPr/>
          <a:lstStyle/>
          <a:p>
            <a:pPr marL="0" indent="0">
              <a:lnSpc>
                <a:spcPts val="3400"/>
              </a:lnSpc>
              <a:buNone/>
            </a:pP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糖尿病，顾名思义是血糖升高而导致尿中有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糖的疾病，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其主要问题是胰岛素分泌不足（胰岛素量不够用）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胰岛素抵抗（胰岛素作用差）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400"/>
              </a:lnSpc>
              <a:spcBef>
                <a:spcPts val="3000"/>
              </a:spcBef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糖尿病急剧增加的原因</a:t>
            </a:r>
            <a:endParaRPr lang="en-US" altLang="zh-CN" sz="2800" b="1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ts val="3400"/>
              </a:lnSpc>
              <a:buSzPct val="87000"/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遗传因素（糖尿病基因）</a:t>
            </a:r>
            <a:endParaRPr lang="en-US" altLang="zh-CN" sz="20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400"/>
              </a:lnSpc>
              <a:buFont typeface="Wingdings" pitchFamily="2" charset="2"/>
              <a:buChar char="l"/>
            </a:pP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环境因素 （膳食结构改变，体力活动减少，肥胖）</a:t>
            </a:r>
            <a:endParaRPr lang="en-US" altLang="zh-CN" sz="20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400"/>
              </a:lnSpc>
              <a:buFont typeface="Wingdings" pitchFamily="2" charset="2"/>
              <a:buChar char="l"/>
            </a:pP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 人口老龄化</a:t>
            </a:r>
            <a:endParaRPr lang="en-US" altLang="zh-CN" sz="20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400"/>
              </a:lnSpc>
              <a:buNone/>
            </a:pPr>
            <a:r>
              <a:rPr lang="en-US" altLang="zh-CN" sz="24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</a:t>
            </a:r>
          </a:p>
          <a:p>
            <a:pPr marL="0" indent="0">
              <a:lnSpc>
                <a:spcPts val="3400"/>
              </a:lnSpc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400"/>
              </a:lnSpc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400"/>
              </a:lnSpc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362086" y="162543"/>
            <a:ext cx="7878644" cy="100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第三章 慢性非传染性疾病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494" y="1233987"/>
            <a:ext cx="4675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甜蜜杀手</a:t>
            </a:r>
            <a:r>
              <a:rPr lang="en-US" altLang="zh-CN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---</a:t>
            </a:r>
            <a:r>
              <a:rPr lang="zh-CN" altLang="zh-CN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糖尿病</a:t>
            </a:r>
            <a:endParaRPr lang="zh-CN" altLang="en-US" sz="28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 idx="4294967295"/>
          </p:nvPr>
        </p:nvSpPr>
        <p:spPr>
          <a:xfrm>
            <a:off x="362088" y="1251361"/>
            <a:ext cx="8026265" cy="358363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kumimoji="1" lang="zh-CN" altLang="en-US" sz="2800" kern="1200" dirty="0" smtClean="0">
                <a:solidFill>
                  <a:srgbClr val="FFFF00"/>
                </a:solidFill>
                <a:latin typeface="Arial Rounded MT Bold" pitchFamily="34" charset="0"/>
                <a:ea typeface="黑体" pitchFamily="49" charset="-122"/>
                <a:cs typeface="+mn-cs"/>
              </a:rPr>
              <a:t>我国糖尿病的流行特点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950" y="1628776"/>
            <a:ext cx="8318500" cy="493712"/>
          </a:xfrm>
        </p:spPr>
        <p:txBody>
          <a:bodyPr/>
          <a:lstStyle/>
          <a:p>
            <a:pPr marL="514350" indent="-514350" eaLnBrk="1" hangingPunct="1">
              <a:lnSpc>
                <a:spcPct val="130000"/>
              </a:lnSpc>
              <a:buFontTx/>
              <a:buNone/>
            </a:pPr>
            <a:r>
              <a:rPr lang="zh-CN" altLang="en-US" sz="3200" dirty="0" smtClean="0">
                <a:solidFill>
                  <a:srgbClr val="C00000"/>
                </a:solidFill>
                <a:latin typeface="黑体" pitchFamily="2" charset="-122"/>
              </a:rPr>
              <a:t>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在我国患病人群中，以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型糖尿病为主</a:t>
            </a:r>
          </a:p>
        </p:txBody>
      </p:sp>
      <p:graphicFrame>
        <p:nvGraphicFramePr>
          <p:cNvPr id="2050" name="图表 3"/>
          <p:cNvGraphicFramePr>
            <a:graphicFrameLocks/>
          </p:cNvGraphicFramePr>
          <p:nvPr/>
        </p:nvGraphicFramePr>
        <p:xfrm>
          <a:off x="1471613" y="2346325"/>
          <a:ext cx="5060950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6" name="Worksheet" r:id="rId4" imgW="5057910" imgH="3295560" progId="Excel.Sheet.8">
                  <p:embed/>
                </p:oleObj>
              </mc:Choice>
              <mc:Fallback>
                <p:oleObj name="Worksheet" r:id="rId4" imgW="5057910" imgH="3295560" progId="Excel.Sheet.8">
                  <p:embed/>
                  <p:pic>
                    <p:nvPicPr>
                      <p:cNvPr id="0" name="图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2346325"/>
                        <a:ext cx="5060950" cy="329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2467044" y="4517819"/>
            <a:ext cx="23055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66"/>
                </a:solidFill>
              </a:rPr>
              <a:t>2</a:t>
            </a:r>
            <a:r>
              <a:rPr lang="zh-CN" altLang="en-US" sz="1600" dirty="0">
                <a:solidFill>
                  <a:srgbClr val="000066"/>
                </a:solidFill>
              </a:rPr>
              <a:t>型糖尿病</a:t>
            </a:r>
          </a:p>
        </p:txBody>
      </p:sp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1305689" y="3292898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</a:rPr>
              <a:t>型糖尿病</a:t>
            </a:r>
          </a:p>
        </p:txBody>
      </p:sp>
      <p:sp>
        <p:nvSpPr>
          <p:cNvPr id="2055" name="TextBox 6"/>
          <p:cNvSpPr txBox="1">
            <a:spLocks noChangeArrowheads="1"/>
          </p:cNvSpPr>
          <p:nvPr/>
        </p:nvSpPr>
        <p:spPr bwMode="auto">
          <a:xfrm>
            <a:off x="4211640" y="2781300"/>
            <a:ext cx="18002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其他类型</a:t>
            </a:r>
          </a:p>
        </p:txBody>
      </p:sp>
      <p:sp>
        <p:nvSpPr>
          <p:cNvPr id="8" name="矩形 7"/>
          <p:cNvSpPr/>
          <p:nvPr/>
        </p:nvSpPr>
        <p:spPr>
          <a:xfrm>
            <a:off x="289501" y="298645"/>
            <a:ext cx="6346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第三章 慢性非传染性疾病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3D6B-62E4-43BA-AE7A-0247ACECB75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62085" y="1387464"/>
            <a:ext cx="8208962" cy="353389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buFont typeface="Wingdings" pitchFamily="2" charset="2"/>
              <a:buChar char="p"/>
              <a:defRPr/>
            </a:pPr>
            <a:r>
              <a:rPr kumimoji="1" lang="zh-CN" altLang="en-US" sz="2800" kern="1200" dirty="0" smtClean="0">
                <a:solidFill>
                  <a:srgbClr val="FFFF00"/>
                </a:solidFill>
                <a:latin typeface="Arial Rounded MT Bold" pitchFamily="34" charset="0"/>
                <a:ea typeface="黑体" pitchFamily="49" charset="-122"/>
                <a:cs typeface="+mn-cs"/>
              </a:rPr>
              <a:t> 我国糖尿病的流行特点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179390" y="2204079"/>
            <a:ext cx="8823325" cy="317913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latin typeface="+mn-ea"/>
                <a:cs typeface="+mn-cs"/>
              </a:rPr>
              <a:t>                                 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endParaRPr lang="en-US" altLang="zh-CN" sz="2000" dirty="0" smtClean="0">
              <a:solidFill>
                <a:srgbClr val="C00000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                               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20岁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以下人群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2型糖尿病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患病率显著增加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</a:t>
            </a:r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671" y="2340180"/>
            <a:ext cx="3736882" cy="3017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286248" y="3929066"/>
            <a:ext cx="4500254" cy="82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24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儿童肥胖率已达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8.1%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型糖尿病患病率尚缺乏全国性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资料</a:t>
            </a:r>
            <a:r>
              <a:rPr lang="zh-CN" altLang="en-US" sz="16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（卫生部</a:t>
            </a:r>
            <a:r>
              <a:rPr lang="en-US" altLang="zh-CN" sz="16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2014</a:t>
            </a:r>
            <a:r>
              <a:rPr lang="zh-CN" altLang="en-US" sz="16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）</a:t>
            </a:r>
            <a:endParaRPr lang="zh-CN" altLang="en-US" sz="1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401660" y="0"/>
            <a:ext cx="7772965" cy="12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第三章 慢性非传染性疾病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3D6B-62E4-43BA-AE7A-0247ACECB75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840642" y="1988524"/>
            <a:ext cx="7316388" cy="3625873"/>
            <a:chOff x="395313" y="1223392"/>
            <a:chExt cx="8355410" cy="4886448"/>
          </a:xfrm>
        </p:grpSpPr>
        <p:graphicFrame>
          <p:nvGraphicFramePr>
            <p:cNvPr id="438274" name="Object 2"/>
            <p:cNvGraphicFramePr>
              <a:graphicFrameLocks/>
            </p:cNvGraphicFramePr>
            <p:nvPr/>
          </p:nvGraphicFramePr>
          <p:xfrm>
            <a:off x="2411537" y="1223392"/>
            <a:ext cx="4424773" cy="4237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0" name="Clip" r:id="rId4" imgW="9974160" imgH="8022960" progId="">
                    <p:embed/>
                  </p:oleObj>
                </mc:Choice>
                <mc:Fallback>
                  <p:oleObj name="Clip" r:id="rId4" imgW="9974160" imgH="8022960" progId="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537" y="1223392"/>
                          <a:ext cx="4424773" cy="42379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5939929" y="1367408"/>
              <a:ext cx="2810794" cy="1839824"/>
              <a:chOff x="4273" y="1488"/>
              <a:chExt cx="1709" cy="957"/>
            </a:xfrm>
          </p:grpSpPr>
          <p:graphicFrame>
            <p:nvGraphicFramePr>
              <p:cNvPr id="1036" name="Object 4"/>
              <p:cNvGraphicFramePr>
                <a:graphicFrameLocks/>
              </p:cNvGraphicFramePr>
              <p:nvPr/>
            </p:nvGraphicFramePr>
            <p:xfrm>
              <a:off x="4273" y="1488"/>
              <a:ext cx="1709" cy="9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1" name="Clip" r:id="rId6" imgW="7807320" imgH="4743360" progId="">
                      <p:embed/>
                    </p:oleObj>
                  </mc:Choice>
                  <mc:Fallback>
                    <p:oleObj name="Clip" r:id="rId6" imgW="7807320" imgH="4743360" progId="">
                      <p:embed/>
                      <p:pic>
                        <p:nvPicPr>
                          <p:cNvPr id="0" name="Object 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3" y="1488"/>
                            <a:ext cx="1709" cy="9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048" name="Picture 5"/>
              <p:cNvPicPr>
                <a:picLocks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732" y="2122"/>
                <a:ext cx="681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95313" y="4031704"/>
              <a:ext cx="8305824" cy="2078136"/>
              <a:chOff x="312" y="3072"/>
              <a:chExt cx="5759" cy="1247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448" y="3072"/>
                <a:ext cx="5623" cy="1247"/>
                <a:chOff x="448" y="3072"/>
                <a:chExt cx="5623" cy="1247"/>
              </a:xfrm>
            </p:grpSpPr>
            <p:graphicFrame>
              <p:nvGraphicFramePr>
                <p:cNvPr id="1029" name="Object 8"/>
                <p:cNvGraphicFramePr>
                  <a:graphicFrameLocks/>
                </p:cNvGraphicFramePr>
                <p:nvPr/>
              </p:nvGraphicFramePr>
              <p:xfrm>
                <a:off x="1717" y="3514"/>
                <a:ext cx="1167" cy="8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02" name="Clip" r:id="rId9" imgW="4671720" imgH="3498840" progId="">
                        <p:embed/>
                      </p:oleObj>
                    </mc:Choice>
                    <mc:Fallback>
                      <p:oleObj name="Clip" r:id="rId9" imgW="4671720" imgH="3498840" progId="">
                        <p:embed/>
                        <p:pic>
                          <p:nvPicPr>
                            <p:cNvPr id="0" name="Object 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17" y="3514"/>
                              <a:ext cx="1167" cy="8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0" name="Object 9"/>
                <p:cNvGraphicFramePr>
                  <a:graphicFrameLocks/>
                </p:cNvGraphicFramePr>
                <p:nvPr/>
              </p:nvGraphicFramePr>
              <p:xfrm>
                <a:off x="3283" y="3072"/>
                <a:ext cx="1084" cy="6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03" name="Clip" r:id="rId11" imgW="4671720" imgH="2941560" progId="">
                        <p:embed/>
                      </p:oleObj>
                    </mc:Choice>
                    <mc:Fallback>
                      <p:oleObj name="Clip" r:id="rId11" imgW="4671720" imgH="2941560" progId="">
                        <p:embed/>
                        <p:pic>
                          <p:nvPicPr>
                            <p:cNvPr id="0" name="Object 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83" y="3072"/>
                              <a:ext cx="1084" cy="6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1" name="Object 10"/>
                <p:cNvGraphicFramePr>
                  <a:graphicFrameLocks/>
                </p:cNvGraphicFramePr>
                <p:nvPr/>
              </p:nvGraphicFramePr>
              <p:xfrm>
                <a:off x="3602" y="3456"/>
                <a:ext cx="1025" cy="7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04" name="Clip" r:id="rId13" imgW="4671720" imgH="3495600" progId="">
                        <p:embed/>
                      </p:oleObj>
                    </mc:Choice>
                    <mc:Fallback>
                      <p:oleObj name="Clip" r:id="rId13" imgW="4671720" imgH="3495600" progId="">
                        <p:embed/>
                        <p:pic>
                          <p:nvPicPr>
                            <p:cNvPr id="0" name="Object 1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02" y="3456"/>
                              <a:ext cx="1025" cy="7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2" name="Object 11"/>
                <p:cNvGraphicFramePr>
                  <a:graphicFrameLocks/>
                </p:cNvGraphicFramePr>
                <p:nvPr/>
              </p:nvGraphicFramePr>
              <p:xfrm>
                <a:off x="4791" y="3552"/>
                <a:ext cx="485" cy="6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05" name="Clip" r:id="rId15" imgW="4671720" imgH="6615000" progId="">
                        <p:embed/>
                      </p:oleObj>
                    </mc:Choice>
                    <mc:Fallback>
                      <p:oleObj name="Clip" r:id="rId15" imgW="4671720" imgH="6615000" progId="">
                        <p:embed/>
                        <p:pic>
                          <p:nvPicPr>
                            <p:cNvPr id="0" name="Object 1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91" y="3552"/>
                              <a:ext cx="485" cy="6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3" name="Object 12"/>
                <p:cNvGraphicFramePr>
                  <a:graphicFrameLocks/>
                </p:cNvGraphicFramePr>
                <p:nvPr/>
              </p:nvGraphicFramePr>
              <p:xfrm>
                <a:off x="1048" y="3482"/>
                <a:ext cx="900" cy="7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06" name="Clip" r:id="rId17" imgW="4671720" imgH="4170240" progId="">
                        <p:embed/>
                      </p:oleObj>
                    </mc:Choice>
                    <mc:Fallback>
                      <p:oleObj name="Clip" r:id="rId17" imgW="4671720" imgH="4170240" progId="">
                        <p:embed/>
                        <p:pic>
                          <p:nvPicPr>
                            <p:cNvPr id="0" name="Object 1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8" y="3482"/>
                              <a:ext cx="900" cy="74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4" name="Object 13"/>
                <p:cNvGraphicFramePr>
                  <a:graphicFrameLocks/>
                </p:cNvGraphicFramePr>
                <p:nvPr/>
              </p:nvGraphicFramePr>
              <p:xfrm>
                <a:off x="2340" y="3120"/>
                <a:ext cx="1291" cy="7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07" name="Clip" r:id="rId19" imgW="4671720" imgH="2819160" progId="">
                        <p:embed/>
                      </p:oleObj>
                    </mc:Choice>
                    <mc:Fallback>
                      <p:oleObj name="Clip" r:id="rId19" imgW="4671720" imgH="2819160" progId="">
                        <p:embed/>
                        <p:pic>
                          <p:nvPicPr>
                            <p:cNvPr id="0" name="Object 1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40" y="3120"/>
                              <a:ext cx="1291" cy="71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5" name="Object 14"/>
                <p:cNvGraphicFramePr>
                  <a:graphicFrameLocks/>
                </p:cNvGraphicFramePr>
                <p:nvPr/>
              </p:nvGraphicFramePr>
              <p:xfrm>
                <a:off x="2756" y="3454"/>
                <a:ext cx="935" cy="6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08" name="Clip" r:id="rId21" imgW="4671720" imgH="3348000" progId="">
                        <p:embed/>
                      </p:oleObj>
                    </mc:Choice>
                    <mc:Fallback>
                      <p:oleObj name="Clip" r:id="rId21" imgW="4671720" imgH="3348000" progId="">
                        <p:embed/>
                        <p:pic>
                          <p:nvPicPr>
                            <p:cNvPr id="0" name="Object 1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56" y="3454"/>
                              <a:ext cx="935" cy="61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1046" name="Picture 15"/>
                <p:cNvPicPr>
                  <a:picLocks noChangeArrowheads="1"/>
                </p:cNvPicPr>
                <p:nvPr/>
              </p:nvPicPr>
              <p:blipFill>
                <a:blip r:embed="rId23" cstate="print"/>
                <a:srcRect/>
                <a:stretch>
                  <a:fillRect/>
                </a:stretch>
              </p:blipFill>
              <p:spPr bwMode="auto">
                <a:xfrm>
                  <a:off x="5200" y="3471"/>
                  <a:ext cx="871" cy="6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47" name="Picture 16"/>
                <p:cNvPicPr>
                  <a:picLocks noChangeArrowheads="1"/>
                </p:cNvPicPr>
                <p:nvPr/>
              </p:nvPicPr>
              <p:blipFill>
                <a:blip r:embed="rId24" cstate="print"/>
                <a:srcRect/>
                <a:stretch>
                  <a:fillRect/>
                </a:stretch>
              </p:blipFill>
              <p:spPr bwMode="auto">
                <a:xfrm>
                  <a:off x="448" y="3325"/>
                  <a:ext cx="841" cy="8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aphicFrame>
            <p:nvGraphicFramePr>
              <p:cNvPr id="1028" name="Object 17"/>
              <p:cNvGraphicFramePr>
                <a:graphicFrameLocks/>
              </p:cNvGraphicFramePr>
              <p:nvPr/>
            </p:nvGraphicFramePr>
            <p:xfrm>
              <a:off x="312" y="3456"/>
              <a:ext cx="924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9" name="Clip" r:id="rId25" imgW="4671720" imgH="2898720" progId="">
                      <p:embed/>
                    </p:oleObj>
                  </mc:Choice>
                  <mc:Fallback>
                    <p:oleObj name="Clip" r:id="rId25" imgW="4671720" imgH="2898720" progId="">
                      <p:embed/>
                      <p:pic>
                        <p:nvPicPr>
                          <p:cNvPr id="0" name="Object 1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" y="3456"/>
                            <a:ext cx="924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4148226" y="3919626"/>
              <a:ext cx="601531" cy="401629"/>
              <a:chOff x="2876" y="2352"/>
              <a:chExt cx="417" cy="241"/>
            </a:xfrm>
          </p:grpSpPr>
          <p:sp>
            <p:nvSpPr>
              <p:cNvPr id="1043" name="Freeform 19"/>
              <p:cNvSpPr>
                <a:spLocks/>
              </p:cNvSpPr>
              <p:nvPr/>
            </p:nvSpPr>
            <p:spPr bwMode="auto">
              <a:xfrm>
                <a:off x="2876" y="2352"/>
                <a:ext cx="413" cy="241"/>
              </a:xfrm>
              <a:custGeom>
                <a:avLst/>
                <a:gdLst>
                  <a:gd name="T0" fmla="*/ 4 w 413"/>
                  <a:gd name="T1" fmla="*/ 22 h 241"/>
                  <a:gd name="T2" fmla="*/ 22 w 413"/>
                  <a:gd name="T3" fmla="*/ 67 h 241"/>
                  <a:gd name="T4" fmla="*/ 45 w 413"/>
                  <a:gd name="T5" fmla="*/ 89 h 241"/>
                  <a:gd name="T6" fmla="*/ 72 w 413"/>
                  <a:gd name="T7" fmla="*/ 111 h 241"/>
                  <a:gd name="T8" fmla="*/ 108 w 413"/>
                  <a:gd name="T9" fmla="*/ 117 h 241"/>
                  <a:gd name="T10" fmla="*/ 144 w 413"/>
                  <a:gd name="T11" fmla="*/ 128 h 241"/>
                  <a:gd name="T12" fmla="*/ 167 w 413"/>
                  <a:gd name="T13" fmla="*/ 133 h 241"/>
                  <a:gd name="T14" fmla="*/ 190 w 413"/>
                  <a:gd name="T15" fmla="*/ 133 h 241"/>
                  <a:gd name="T16" fmla="*/ 222 w 413"/>
                  <a:gd name="T17" fmla="*/ 128 h 241"/>
                  <a:gd name="T18" fmla="*/ 262 w 413"/>
                  <a:gd name="T19" fmla="*/ 122 h 241"/>
                  <a:gd name="T20" fmla="*/ 294 w 413"/>
                  <a:gd name="T21" fmla="*/ 117 h 241"/>
                  <a:gd name="T22" fmla="*/ 321 w 413"/>
                  <a:gd name="T23" fmla="*/ 106 h 241"/>
                  <a:gd name="T24" fmla="*/ 344 w 413"/>
                  <a:gd name="T25" fmla="*/ 89 h 241"/>
                  <a:gd name="T26" fmla="*/ 371 w 413"/>
                  <a:gd name="T27" fmla="*/ 67 h 241"/>
                  <a:gd name="T28" fmla="*/ 389 w 413"/>
                  <a:gd name="T29" fmla="*/ 49 h 241"/>
                  <a:gd name="T30" fmla="*/ 412 w 413"/>
                  <a:gd name="T31" fmla="*/ 22 h 241"/>
                  <a:gd name="T32" fmla="*/ 412 w 413"/>
                  <a:gd name="T33" fmla="*/ 61 h 241"/>
                  <a:gd name="T34" fmla="*/ 412 w 413"/>
                  <a:gd name="T35" fmla="*/ 94 h 241"/>
                  <a:gd name="T36" fmla="*/ 407 w 413"/>
                  <a:gd name="T37" fmla="*/ 122 h 241"/>
                  <a:gd name="T38" fmla="*/ 394 w 413"/>
                  <a:gd name="T39" fmla="*/ 156 h 241"/>
                  <a:gd name="T40" fmla="*/ 376 w 413"/>
                  <a:gd name="T41" fmla="*/ 178 h 241"/>
                  <a:gd name="T42" fmla="*/ 357 w 413"/>
                  <a:gd name="T43" fmla="*/ 195 h 241"/>
                  <a:gd name="T44" fmla="*/ 335 w 413"/>
                  <a:gd name="T45" fmla="*/ 206 h 241"/>
                  <a:gd name="T46" fmla="*/ 307 w 413"/>
                  <a:gd name="T47" fmla="*/ 222 h 241"/>
                  <a:gd name="T48" fmla="*/ 285 w 413"/>
                  <a:gd name="T49" fmla="*/ 228 h 241"/>
                  <a:gd name="T50" fmla="*/ 258 w 413"/>
                  <a:gd name="T51" fmla="*/ 240 h 241"/>
                  <a:gd name="T52" fmla="*/ 230 w 413"/>
                  <a:gd name="T53" fmla="*/ 240 h 241"/>
                  <a:gd name="T54" fmla="*/ 208 w 413"/>
                  <a:gd name="T55" fmla="*/ 240 h 241"/>
                  <a:gd name="T56" fmla="*/ 181 w 413"/>
                  <a:gd name="T57" fmla="*/ 240 h 241"/>
                  <a:gd name="T58" fmla="*/ 153 w 413"/>
                  <a:gd name="T59" fmla="*/ 240 h 241"/>
                  <a:gd name="T60" fmla="*/ 131 w 413"/>
                  <a:gd name="T61" fmla="*/ 240 h 241"/>
                  <a:gd name="T62" fmla="*/ 104 w 413"/>
                  <a:gd name="T63" fmla="*/ 228 h 241"/>
                  <a:gd name="T64" fmla="*/ 81 w 413"/>
                  <a:gd name="T65" fmla="*/ 228 h 241"/>
                  <a:gd name="T66" fmla="*/ 54 w 413"/>
                  <a:gd name="T67" fmla="*/ 217 h 241"/>
                  <a:gd name="T68" fmla="*/ 31 w 413"/>
                  <a:gd name="T69" fmla="*/ 195 h 241"/>
                  <a:gd name="T70" fmla="*/ 17 w 413"/>
                  <a:gd name="T71" fmla="*/ 172 h 241"/>
                  <a:gd name="T72" fmla="*/ 8 w 413"/>
                  <a:gd name="T73" fmla="*/ 144 h 241"/>
                  <a:gd name="T74" fmla="*/ 4 w 413"/>
                  <a:gd name="T75" fmla="*/ 111 h 241"/>
                  <a:gd name="T76" fmla="*/ 4 w 413"/>
                  <a:gd name="T77" fmla="*/ 78 h 241"/>
                  <a:gd name="T78" fmla="*/ 0 w 413"/>
                  <a:gd name="T79" fmla="*/ 49 h 241"/>
                  <a:gd name="T80" fmla="*/ 6 w 413"/>
                  <a:gd name="T81" fmla="*/ 0 h 2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13"/>
                  <a:gd name="T124" fmla="*/ 0 h 241"/>
                  <a:gd name="T125" fmla="*/ 413 w 413"/>
                  <a:gd name="T126" fmla="*/ 241 h 2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13" h="241">
                    <a:moveTo>
                      <a:pt x="6" y="0"/>
                    </a:moveTo>
                    <a:lnTo>
                      <a:pt x="4" y="22"/>
                    </a:lnTo>
                    <a:lnTo>
                      <a:pt x="17" y="49"/>
                    </a:lnTo>
                    <a:lnTo>
                      <a:pt x="22" y="67"/>
                    </a:lnTo>
                    <a:lnTo>
                      <a:pt x="31" y="78"/>
                    </a:lnTo>
                    <a:lnTo>
                      <a:pt x="45" y="89"/>
                    </a:lnTo>
                    <a:lnTo>
                      <a:pt x="58" y="106"/>
                    </a:lnTo>
                    <a:lnTo>
                      <a:pt x="72" y="111"/>
                    </a:lnTo>
                    <a:lnTo>
                      <a:pt x="90" y="117"/>
                    </a:lnTo>
                    <a:lnTo>
                      <a:pt x="108" y="117"/>
                    </a:lnTo>
                    <a:lnTo>
                      <a:pt x="126" y="128"/>
                    </a:lnTo>
                    <a:lnTo>
                      <a:pt x="144" y="128"/>
                    </a:lnTo>
                    <a:lnTo>
                      <a:pt x="153" y="128"/>
                    </a:lnTo>
                    <a:lnTo>
                      <a:pt x="167" y="133"/>
                    </a:lnTo>
                    <a:lnTo>
                      <a:pt x="181" y="133"/>
                    </a:lnTo>
                    <a:lnTo>
                      <a:pt x="190" y="133"/>
                    </a:lnTo>
                    <a:lnTo>
                      <a:pt x="203" y="128"/>
                    </a:lnTo>
                    <a:lnTo>
                      <a:pt x="222" y="128"/>
                    </a:lnTo>
                    <a:lnTo>
                      <a:pt x="235" y="128"/>
                    </a:lnTo>
                    <a:lnTo>
                      <a:pt x="262" y="122"/>
                    </a:lnTo>
                    <a:lnTo>
                      <a:pt x="276" y="117"/>
                    </a:lnTo>
                    <a:lnTo>
                      <a:pt x="294" y="117"/>
                    </a:lnTo>
                    <a:lnTo>
                      <a:pt x="307" y="111"/>
                    </a:lnTo>
                    <a:lnTo>
                      <a:pt x="321" y="106"/>
                    </a:lnTo>
                    <a:lnTo>
                      <a:pt x="335" y="100"/>
                    </a:lnTo>
                    <a:lnTo>
                      <a:pt x="344" y="89"/>
                    </a:lnTo>
                    <a:lnTo>
                      <a:pt x="357" y="78"/>
                    </a:lnTo>
                    <a:lnTo>
                      <a:pt x="371" y="67"/>
                    </a:lnTo>
                    <a:lnTo>
                      <a:pt x="380" y="55"/>
                    </a:lnTo>
                    <a:lnTo>
                      <a:pt x="389" y="49"/>
                    </a:lnTo>
                    <a:lnTo>
                      <a:pt x="403" y="39"/>
                    </a:lnTo>
                    <a:lnTo>
                      <a:pt x="412" y="22"/>
                    </a:lnTo>
                    <a:lnTo>
                      <a:pt x="412" y="44"/>
                    </a:lnTo>
                    <a:lnTo>
                      <a:pt x="412" y="61"/>
                    </a:lnTo>
                    <a:lnTo>
                      <a:pt x="412" y="78"/>
                    </a:lnTo>
                    <a:lnTo>
                      <a:pt x="412" y="94"/>
                    </a:lnTo>
                    <a:lnTo>
                      <a:pt x="412" y="106"/>
                    </a:lnTo>
                    <a:lnTo>
                      <a:pt x="407" y="122"/>
                    </a:lnTo>
                    <a:lnTo>
                      <a:pt x="403" y="139"/>
                    </a:lnTo>
                    <a:lnTo>
                      <a:pt x="394" y="156"/>
                    </a:lnTo>
                    <a:lnTo>
                      <a:pt x="384" y="167"/>
                    </a:lnTo>
                    <a:lnTo>
                      <a:pt x="376" y="178"/>
                    </a:lnTo>
                    <a:lnTo>
                      <a:pt x="366" y="183"/>
                    </a:lnTo>
                    <a:lnTo>
                      <a:pt x="357" y="195"/>
                    </a:lnTo>
                    <a:lnTo>
                      <a:pt x="348" y="200"/>
                    </a:lnTo>
                    <a:lnTo>
                      <a:pt x="335" y="206"/>
                    </a:lnTo>
                    <a:lnTo>
                      <a:pt x="321" y="217"/>
                    </a:lnTo>
                    <a:lnTo>
                      <a:pt x="307" y="222"/>
                    </a:lnTo>
                    <a:lnTo>
                      <a:pt x="294" y="228"/>
                    </a:lnTo>
                    <a:lnTo>
                      <a:pt x="285" y="228"/>
                    </a:lnTo>
                    <a:lnTo>
                      <a:pt x="271" y="234"/>
                    </a:lnTo>
                    <a:lnTo>
                      <a:pt x="258" y="240"/>
                    </a:lnTo>
                    <a:lnTo>
                      <a:pt x="244" y="240"/>
                    </a:lnTo>
                    <a:lnTo>
                      <a:pt x="230" y="240"/>
                    </a:lnTo>
                    <a:lnTo>
                      <a:pt x="217" y="240"/>
                    </a:lnTo>
                    <a:lnTo>
                      <a:pt x="208" y="240"/>
                    </a:lnTo>
                    <a:lnTo>
                      <a:pt x="194" y="240"/>
                    </a:lnTo>
                    <a:lnTo>
                      <a:pt x="181" y="240"/>
                    </a:lnTo>
                    <a:lnTo>
                      <a:pt x="167" y="240"/>
                    </a:lnTo>
                    <a:lnTo>
                      <a:pt x="153" y="240"/>
                    </a:lnTo>
                    <a:lnTo>
                      <a:pt x="144" y="240"/>
                    </a:lnTo>
                    <a:lnTo>
                      <a:pt x="131" y="240"/>
                    </a:lnTo>
                    <a:lnTo>
                      <a:pt x="117" y="234"/>
                    </a:lnTo>
                    <a:lnTo>
                      <a:pt x="104" y="228"/>
                    </a:lnTo>
                    <a:lnTo>
                      <a:pt x="90" y="228"/>
                    </a:lnTo>
                    <a:lnTo>
                      <a:pt x="81" y="228"/>
                    </a:lnTo>
                    <a:lnTo>
                      <a:pt x="67" y="222"/>
                    </a:lnTo>
                    <a:lnTo>
                      <a:pt x="54" y="217"/>
                    </a:lnTo>
                    <a:lnTo>
                      <a:pt x="40" y="211"/>
                    </a:lnTo>
                    <a:lnTo>
                      <a:pt x="31" y="195"/>
                    </a:lnTo>
                    <a:lnTo>
                      <a:pt x="27" y="183"/>
                    </a:lnTo>
                    <a:lnTo>
                      <a:pt x="17" y="172"/>
                    </a:lnTo>
                    <a:lnTo>
                      <a:pt x="13" y="156"/>
                    </a:lnTo>
                    <a:lnTo>
                      <a:pt x="8" y="144"/>
                    </a:lnTo>
                    <a:lnTo>
                      <a:pt x="8" y="128"/>
                    </a:lnTo>
                    <a:lnTo>
                      <a:pt x="4" y="111"/>
                    </a:lnTo>
                    <a:lnTo>
                      <a:pt x="4" y="94"/>
                    </a:lnTo>
                    <a:lnTo>
                      <a:pt x="4" y="78"/>
                    </a:lnTo>
                    <a:lnTo>
                      <a:pt x="4" y="61"/>
                    </a:lnTo>
                    <a:lnTo>
                      <a:pt x="0" y="49"/>
                    </a:lnTo>
                    <a:lnTo>
                      <a:pt x="0" y="3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FF33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2890" y="2352"/>
                <a:ext cx="403" cy="200"/>
              </a:xfrm>
              <a:custGeom>
                <a:avLst/>
                <a:gdLst>
                  <a:gd name="T0" fmla="*/ 0 w 403"/>
                  <a:gd name="T1" fmla="*/ 0 h 200"/>
                  <a:gd name="T2" fmla="*/ 3 w 403"/>
                  <a:gd name="T3" fmla="*/ 42 h 200"/>
                  <a:gd name="T4" fmla="*/ 12 w 403"/>
                  <a:gd name="T5" fmla="*/ 69 h 200"/>
                  <a:gd name="T6" fmla="*/ 38 w 403"/>
                  <a:gd name="T7" fmla="*/ 106 h 200"/>
                  <a:gd name="T8" fmla="*/ 57 w 403"/>
                  <a:gd name="T9" fmla="*/ 124 h 200"/>
                  <a:gd name="T10" fmla="*/ 57 w 403"/>
                  <a:gd name="T11" fmla="*/ 143 h 200"/>
                  <a:gd name="T12" fmla="*/ 74 w 403"/>
                  <a:gd name="T13" fmla="*/ 171 h 200"/>
                  <a:gd name="T14" fmla="*/ 100 w 403"/>
                  <a:gd name="T15" fmla="*/ 180 h 200"/>
                  <a:gd name="T16" fmla="*/ 119 w 403"/>
                  <a:gd name="T17" fmla="*/ 180 h 200"/>
                  <a:gd name="T18" fmla="*/ 145 w 403"/>
                  <a:gd name="T19" fmla="*/ 189 h 200"/>
                  <a:gd name="T20" fmla="*/ 172 w 403"/>
                  <a:gd name="T21" fmla="*/ 189 h 200"/>
                  <a:gd name="T22" fmla="*/ 198 w 403"/>
                  <a:gd name="T23" fmla="*/ 199 h 200"/>
                  <a:gd name="T24" fmla="*/ 224 w 403"/>
                  <a:gd name="T25" fmla="*/ 189 h 200"/>
                  <a:gd name="T26" fmla="*/ 243 w 403"/>
                  <a:gd name="T27" fmla="*/ 189 h 200"/>
                  <a:gd name="T28" fmla="*/ 269 w 403"/>
                  <a:gd name="T29" fmla="*/ 180 h 200"/>
                  <a:gd name="T30" fmla="*/ 296 w 403"/>
                  <a:gd name="T31" fmla="*/ 161 h 200"/>
                  <a:gd name="T32" fmla="*/ 322 w 403"/>
                  <a:gd name="T33" fmla="*/ 143 h 200"/>
                  <a:gd name="T34" fmla="*/ 331 w 403"/>
                  <a:gd name="T35" fmla="*/ 124 h 200"/>
                  <a:gd name="T36" fmla="*/ 358 w 403"/>
                  <a:gd name="T37" fmla="*/ 97 h 200"/>
                  <a:gd name="T38" fmla="*/ 375 w 403"/>
                  <a:gd name="T39" fmla="*/ 69 h 200"/>
                  <a:gd name="T40" fmla="*/ 393 w 403"/>
                  <a:gd name="T41" fmla="*/ 60 h 200"/>
                  <a:gd name="T42" fmla="*/ 393 w 403"/>
                  <a:gd name="T43" fmla="*/ 32 h 200"/>
                  <a:gd name="T44" fmla="*/ 402 w 403"/>
                  <a:gd name="T45" fmla="*/ 5 h 200"/>
                  <a:gd name="T46" fmla="*/ 397 w 403"/>
                  <a:gd name="T47" fmla="*/ 0 h 20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03"/>
                  <a:gd name="T73" fmla="*/ 0 h 200"/>
                  <a:gd name="T74" fmla="*/ 403 w 403"/>
                  <a:gd name="T75" fmla="*/ 200 h 20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03" h="200">
                    <a:moveTo>
                      <a:pt x="0" y="0"/>
                    </a:moveTo>
                    <a:lnTo>
                      <a:pt x="3" y="42"/>
                    </a:lnTo>
                    <a:lnTo>
                      <a:pt x="12" y="69"/>
                    </a:lnTo>
                    <a:lnTo>
                      <a:pt x="38" y="106"/>
                    </a:lnTo>
                    <a:lnTo>
                      <a:pt x="57" y="124"/>
                    </a:lnTo>
                    <a:lnTo>
                      <a:pt x="57" y="143"/>
                    </a:lnTo>
                    <a:lnTo>
                      <a:pt x="74" y="171"/>
                    </a:lnTo>
                    <a:lnTo>
                      <a:pt x="100" y="180"/>
                    </a:lnTo>
                    <a:lnTo>
                      <a:pt x="119" y="180"/>
                    </a:lnTo>
                    <a:lnTo>
                      <a:pt x="145" y="189"/>
                    </a:lnTo>
                    <a:lnTo>
                      <a:pt x="172" y="189"/>
                    </a:lnTo>
                    <a:lnTo>
                      <a:pt x="198" y="199"/>
                    </a:lnTo>
                    <a:lnTo>
                      <a:pt x="224" y="189"/>
                    </a:lnTo>
                    <a:lnTo>
                      <a:pt x="243" y="189"/>
                    </a:lnTo>
                    <a:lnTo>
                      <a:pt x="269" y="180"/>
                    </a:lnTo>
                    <a:lnTo>
                      <a:pt x="296" y="161"/>
                    </a:lnTo>
                    <a:lnTo>
                      <a:pt x="322" y="143"/>
                    </a:lnTo>
                    <a:lnTo>
                      <a:pt x="331" y="124"/>
                    </a:lnTo>
                    <a:lnTo>
                      <a:pt x="358" y="97"/>
                    </a:lnTo>
                    <a:lnTo>
                      <a:pt x="375" y="69"/>
                    </a:lnTo>
                    <a:lnTo>
                      <a:pt x="393" y="60"/>
                    </a:lnTo>
                    <a:lnTo>
                      <a:pt x="393" y="32"/>
                    </a:lnTo>
                    <a:lnTo>
                      <a:pt x="402" y="5"/>
                    </a:lnTo>
                    <a:lnTo>
                      <a:pt x="39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539329" y="1367408"/>
              <a:ext cx="2293065" cy="3037173"/>
              <a:chOff x="485" y="93"/>
              <a:chExt cx="1908" cy="2550"/>
            </a:xfrm>
          </p:grpSpPr>
          <p:sp>
            <p:nvSpPr>
              <p:cNvPr id="1042" name="Freeform 22"/>
              <p:cNvSpPr>
                <a:spLocks/>
              </p:cNvSpPr>
              <p:nvPr/>
            </p:nvSpPr>
            <p:spPr bwMode="auto">
              <a:xfrm>
                <a:off x="485" y="93"/>
                <a:ext cx="1908" cy="2550"/>
              </a:xfrm>
              <a:custGeom>
                <a:avLst/>
                <a:gdLst>
                  <a:gd name="T0" fmla="*/ 1775 w 1908"/>
                  <a:gd name="T1" fmla="*/ 2078 h 2550"/>
                  <a:gd name="T2" fmla="*/ 1683 w 1908"/>
                  <a:gd name="T3" fmla="*/ 2153 h 2550"/>
                  <a:gd name="T4" fmla="*/ 1590 w 1908"/>
                  <a:gd name="T5" fmla="*/ 2228 h 2550"/>
                  <a:gd name="T6" fmla="*/ 1497 w 1908"/>
                  <a:gd name="T7" fmla="*/ 2324 h 2550"/>
                  <a:gd name="T8" fmla="*/ 1358 w 1908"/>
                  <a:gd name="T9" fmla="*/ 2410 h 2550"/>
                  <a:gd name="T10" fmla="*/ 1218 w 1908"/>
                  <a:gd name="T11" fmla="*/ 2463 h 2550"/>
                  <a:gd name="T12" fmla="*/ 1091 w 1908"/>
                  <a:gd name="T13" fmla="*/ 2495 h 2550"/>
                  <a:gd name="T14" fmla="*/ 940 w 1908"/>
                  <a:gd name="T15" fmla="*/ 2528 h 2550"/>
                  <a:gd name="T16" fmla="*/ 812 w 1908"/>
                  <a:gd name="T17" fmla="*/ 2549 h 2550"/>
                  <a:gd name="T18" fmla="*/ 650 w 1908"/>
                  <a:gd name="T19" fmla="*/ 2549 h 2550"/>
                  <a:gd name="T20" fmla="*/ 487 w 1908"/>
                  <a:gd name="T21" fmla="*/ 2528 h 2550"/>
                  <a:gd name="T22" fmla="*/ 325 w 1908"/>
                  <a:gd name="T23" fmla="*/ 2495 h 2550"/>
                  <a:gd name="T24" fmla="*/ 197 w 1908"/>
                  <a:gd name="T25" fmla="*/ 2431 h 2550"/>
                  <a:gd name="T26" fmla="*/ 81 w 1908"/>
                  <a:gd name="T27" fmla="*/ 2324 h 2550"/>
                  <a:gd name="T28" fmla="*/ 23 w 1908"/>
                  <a:gd name="T29" fmla="*/ 2206 h 2550"/>
                  <a:gd name="T30" fmla="*/ 11 w 1908"/>
                  <a:gd name="T31" fmla="*/ 2067 h 2550"/>
                  <a:gd name="T32" fmla="*/ 11 w 1908"/>
                  <a:gd name="T33" fmla="*/ 1949 h 2550"/>
                  <a:gd name="T34" fmla="*/ 34 w 1908"/>
                  <a:gd name="T35" fmla="*/ 1789 h 2550"/>
                  <a:gd name="T36" fmla="*/ 46 w 1908"/>
                  <a:gd name="T37" fmla="*/ 1660 h 2550"/>
                  <a:gd name="T38" fmla="*/ 58 w 1908"/>
                  <a:gd name="T39" fmla="*/ 1489 h 2550"/>
                  <a:gd name="T40" fmla="*/ 46 w 1908"/>
                  <a:gd name="T41" fmla="*/ 1349 h 2550"/>
                  <a:gd name="T42" fmla="*/ 46 w 1908"/>
                  <a:gd name="T43" fmla="*/ 1210 h 2550"/>
                  <a:gd name="T44" fmla="*/ 23 w 1908"/>
                  <a:gd name="T45" fmla="*/ 1049 h 2550"/>
                  <a:gd name="T46" fmla="*/ 11 w 1908"/>
                  <a:gd name="T47" fmla="*/ 910 h 2550"/>
                  <a:gd name="T48" fmla="*/ 0 w 1908"/>
                  <a:gd name="T49" fmla="*/ 792 h 2550"/>
                  <a:gd name="T50" fmla="*/ 0 w 1908"/>
                  <a:gd name="T51" fmla="*/ 653 h 2550"/>
                  <a:gd name="T52" fmla="*/ 11 w 1908"/>
                  <a:gd name="T53" fmla="*/ 514 h 2550"/>
                  <a:gd name="T54" fmla="*/ 34 w 1908"/>
                  <a:gd name="T55" fmla="*/ 396 h 2550"/>
                  <a:gd name="T56" fmla="*/ 105 w 1908"/>
                  <a:gd name="T57" fmla="*/ 278 h 2550"/>
                  <a:gd name="T58" fmla="*/ 174 w 1908"/>
                  <a:gd name="T59" fmla="*/ 182 h 2550"/>
                  <a:gd name="T60" fmla="*/ 290 w 1908"/>
                  <a:gd name="T61" fmla="*/ 86 h 2550"/>
                  <a:gd name="T62" fmla="*/ 418 w 1908"/>
                  <a:gd name="T63" fmla="*/ 43 h 2550"/>
                  <a:gd name="T64" fmla="*/ 546 w 1908"/>
                  <a:gd name="T65" fmla="*/ 11 h 2550"/>
                  <a:gd name="T66" fmla="*/ 696 w 1908"/>
                  <a:gd name="T67" fmla="*/ 0 h 2550"/>
                  <a:gd name="T68" fmla="*/ 835 w 1908"/>
                  <a:gd name="T69" fmla="*/ 0 h 2550"/>
                  <a:gd name="T70" fmla="*/ 987 w 1908"/>
                  <a:gd name="T71" fmla="*/ 43 h 2550"/>
                  <a:gd name="T72" fmla="*/ 1149 w 1908"/>
                  <a:gd name="T73" fmla="*/ 86 h 2550"/>
                  <a:gd name="T74" fmla="*/ 1300 w 1908"/>
                  <a:gd name="T75" fmla="*/ 171 h 2550"/>
                  <a:gd name="T76" fmla="*/ 1428 w 1908"/>
                  <a:gd name="T77" fmla="*/ 235 h 2550"/>
                  <a:gd name="T78" fmla="*/ 1532 w 1908"/>
                  <a:gd name="T79" fmla="*/ 332 h 2550"/>
                  <a:gd name="T80" fmla="*/ 1625 w 1908"/>
                  <a:gd name="T81" fmla="*/ 439 h 2550"/>
                  <a:gd name="T82" fmla="*/ 1694 w 1908"/>
                  <a:gd name="T83" fmla="*/ 578 h 2550"/>
                  <a:gd name="T84" fmla="*/ 1741 w 1908"/>
                  <a:gd name="T85" fmla="*/ 696 h 2550"/>
                  <a:gd name="T86" fmla="*/ 1787 w 1908"/>
                  <a:gd name="T87" fmla="*/ 814 h 2550"/>
                  <a:gd name="T88" fmla="*/ 1799 w 1908"/>
                  <a:gd name="T89" fmla="*/ 932 h 2550"/>
                  <a:gd name="T90" fmla="*/ 1799 w 1908"/>
                  <a:gd name="T91" fmla="*/ 1060 h 2550"/>
                  <a:gd name="T92" fmla="*/ 1775 w 1908"/>
                  <a:gd name="T93" fmla="*/ 1178 h 2550"/>
                  <a:gd name="T94" fmla="*/ 1753 w 1908"/>
                  <a:gd name="T95" fmla="*/ 1296 h 2550"/>
                  <a:gd name="T96" fmla="*/ 1729 w 1908"/>
                  <a:gd name="T97" fmla="*/ 1414 h 2550"/>
                  <a:gd name="T98" fmla="*/ 1718 w 1908"/>
                  <a:gd name="T99" fmla="*/ 1542 h 2550"/>
                  <a:gd name="T100" fmla="*/ 1718 w 1908"/>
                  <a:gd name="T101" fmla="*/ 1660 h 2550"/>
                  <a:gd name="T102" fmla="*/ 1718 w 1908"/>
                  <a:gd name="T103" fmla="*/ 1821 h 2550"/>
                  <a:gd name="T104" fmla="*/ 1787 w 1908"/>
                  <a:gd name="T105" fmla="*/ 1917 h 2550"/>
                  <a:gd name="T106" fmla="*/ 1907 w 1908"/>
                  <a:gd name="T107" fmla="*/ 2019 h 255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908"/>
                  <a:gd name="T163" fmla="*/ 0 h 2550"/>
                  <a:gd name="T164" fmla="*/ 1908 w 1908"/>
                  <a:gd name="T165" fmla="*/ 2550 h 255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908" h="2550">
                    <a:moveTo>
                      <a:pt x="1907" y="2019"/>
                    </a:moveTo>
                    <a:lnTo>
                      <a:pt x="1857" y="2035"/>
                    </a:lnTo>
                    <a:lnTo>
                      <a:pt x="1810" y="2056"/>
                    </a:lnTo>
                    <a:lnTo>
                      <a:pt x="1775" y="2078"/>
                    </a:lnTo>
                    <a:lnTo>
                      <a:pt x="1741" y="2099"/>
                    </a:lnTo>
                    <a:lnTo>
                      <a:pt x="1718" y="2121"/>
                    </a:lnTo>
                    <a:lnTo>
                      <a:pt x="1694" y="2131"/>
                    </a:lnTo>
                    <a:lnTo>
                      <a:pt x="1683" y="2153"/>
                    </a:lnTo>
                    <a:lnTo>
                      <a:pt x="1659" y="2163"/>
                    </a:lnTo>
                    <a:lnTo>
                      <a:pt x="1637" y="2185"/>
                    </a:lnTo>
                    <a:lnTo>
                      <a:pt x="1613" y="2206"/>
                    </a:lnTo>
                    <a:lnTo>
                      <a:pt x="1590" y="2228"/>
                    </a:lnTo>
                    <a:lnTo>
                      <a:pt x="1566" y="2249"/>
                    </a:lnTo>
                    <a:lnTo>
                      <a:pt x="1555" y="2271"/>
                    </a:lnTo>
                    <a:lnTo>
                      <a:pt x="1532" y="2292"/>
                    </a:lnTo>
                    <a:lnTo>
                      <a:pt x="1497" y="2324"/>
                    </a:lnTo>
                    <a:lnTo>
                      <a:pt x="1462" y="2356"/>
                    </a:lnTo>
                    <a:lnTo>
                      <a:pt x="1428" y="2378"/>
                    </a:lnTo>
                    <a:lnTo>
                      <a:pt x="1393" y="2399"/>
                    </a:lnTo>
                    <a:lnTo>
                      <a:pt x="1358" y="2410"/>
                    </a:lnTo>
                    <a:lnTo>
                      <a:pt x="1334" y="2420"/>
                    </a:lnTo>
                    <a:lnTo>
                      <a:pt x="1288" y="2442"/>
                    </a:lnTo>
                    <a:lnTo>
                      <a:pt x="1253" y="2453"/>
                    </a:lnTo>
                    <a:lnTo>
                      <a:pt x="1218" y="2463"/>
                    </a:lnTo>
                    <a:lnTo>
                      <a:pt x="1184" y="2474"/>
                    </a:lnTo>
                    <a:lnTo>
                      <a:pt x="1160" y="2485"/>
                    </a:lnTo>
                    <a:lnTo>
                      <a:pt x="1125" y="2495"/>
                    </a:lnTo>
                    <a:lnTo>
                      <a:pt x="1091" y="2495"/>
                    </a:lnTo>
                    <a:lnTo>
                      <a:pt x="1044" y="2506"/>
                    </a:lnTo>
                    <a:lnTo>
                      <a:pt x="1009" y="2506"/>
                    </a:lnTo>
                    <a:lnTo>
                      <a:pt x="975" y="2517"/>
                    </a:lnTo>
                    <a:lnTo>
                      <a:pt x="940" y="2528"/>
                    </a:lnTo>
                    <a:lnTo>
                      <a:pt x="916" y="2528"/>
                    </a:lnTo>
                    <a:lnTo>
                      <a:pt x="881" y="2538"/>
                    </a:lnTo>
                    <a:lnTo>
                      <a:pt x="847" y="2538"/>
                    </a:lnTo>
                    <a:lnTo>
                      <a:pt x="812" y="2549"/>
                    </a:lnTo>
                    <a:lnTo>
                      <a:pt x="777" y="2549"/>
                    </a:lnTo>
                    <a:lnTo>
                      <a:pt x="719" y="2549"/>
                    </a:lnTo>
                    <a:lnTo>
                      <a:pt x="673" y="2549"/>
                    </a:lnTo>
                    <a:lnTo>
                      <a:pt x="650" y="2549"/>
                    </a:lnTo>
                    <a:lnTo>
                      <a:pt x="603" y="2549"/>
                    </a:lnTo>
                    <a:lnTo>
                      <a:pt x="556" y="2538"/>
                    </a:lnTo>
                    <a:lnTo>
                      <a:pt x="522" y="2528"/>
                    </a:lnTo>
                    <a:lnTo>
                      <a:pt x="487" y="2528"/>
                    </a:lnTo>
                    <a:lnTo>
                      <a:pt x="440" y="2517"/>
                    </a:lnTo>
                    <a:lnTo>
                      <a:pt x="394" y="2517"/>
                    </a:lnTo>
                    <a:lnTo>
                      <a:pt x="359" y="2506"/>
                    </a:lnTo>
                    <a:lnTo>
                      <a:pt x="325" y="2495"/>
                    </a:lnTo>
                    <a:lnTo>
                      <a:pt x="290" y="2495"/>
                    </a:lnTo>
                    <a:lnTo>
                      <a:pt x="255" y="2485"/>
                    </a:lnTo>
                    <a:lnTo>
                      <a:pt x="221" y="2463"/>
                    </a:lnTo>
                    <a:lnTo>
                      <a:pt x="197" y="2431"/>
                    </a:lnTo>
                    <a:lnTo>
                      <a:pt x="174" y="2399"/>
                    </a:lnTo>
                    <a:lnTo>
                      <a:pt x="150" y="2367"/>
                    </a:lnTo>
                    <a:lnTo>
                      <a:pt x="115" y="2345"/>
                    </a:lnTo>
                    <a:lnTo>
                      <a:pt x="81" y="2324"/>
                    </a:lnTo>
                    <a:lnTo>
                      <a:pt x="58" y="2292"/>
                    </a:lnTo>
                    <a:lnTo>
                      <a:pt x="46" y="2260"/>
                    </a:lnTo>
                    <a:lnTo>
                      <a:pt x="34" y="2238"/>
                    </a:lnTo>
                    <a:lnTo>
                      <a:pt x="23" y="2206"/>
                    </a:lnTo>
                    <a:lnTo>
                      <a:pt x="23" y="2174"/>
                    </a:lnTo>
                    <a:lnTo>
                      <a:pt x="11" y="2131"/>
                    </a:lnTo>
                    <a:lnTo>
                      <a:pt x="11" y="2099"/>
                    </a:lnTo>
                    <a:lnTo>
                      <a:pt x="11" y="2067"/>
                    </a:lnTo>
                    <a:lnTo>
                      <a:pt x="11" y="2035"/>
                    </a:lnTo>
                    <a:lnTo>
                      <a:pt x="11" y="2003"/>
                    </a:lnTo>
                    <a:lnTo>
                      <a:pt x="11" y="1981"/>
                    </a:lnTo>
                    <a:lnTo>
                      <a:pt x="11" y="1949"/>
                    </a:lnTo>
                    <a:lnTo>
                      <a:pt x="11" y="1896"/>
                    </a:lnTo>
                    <a:lnTo>
                      <a:pt x="23" y="1863"/>
                    </a:lnTo>
                    <a:lnTo>
                      <a:pt x="34" y="1821"/>
                    </a:lnTo>
                    <a:lnTo>
                      <a:pt x="34" y="1789"/>
                    </a:lnTo>
                    <a:lnTo>
                      <a:pt x="34" y="1767"/>
                    </a:lnTo>
                    <a:lnTo>
                      <a:pt x="34" y="1735"/>
                    </a:lnTo>
                    <a:lnTo>
                      <a:pt x="46" y="1692"/>
                    </a:lnTo>
                    <a:lnTo>
                      <a:pt x="46" y="1660"/>
                    </a:lnTo>
                    <a:lnTo>
                      <a:pt x="46" y="1617"/>
                    </a:lnTo>
                    <a:lnTo>
                      <a:pt x="58" y="1574"/>
                    </a:lnTo>
                    <a:lnTo>
                      <a:pt x="58" y="1531"/>
                    </a:lnTo>
                    <a:lnTo>
                      <a:pt x="58" y="1489"/>
                    </a:lnTo>
                    <a:lnTo>
                      <a:pt x="58" y="1467"/>
                    </a:lnTo>
                    <a:lnTo>
                      <a:pt x="46" y="1424"/>
                    </a:lnTo>
                    <a:lnTo>
                      <a:pt x="46" y="1382"/>
                    </a:lnTo>
                    <a:lnTo>
                      <a:pt x="46" y="1349"/>
                    </a:lnTo>
                    <a:lnTo>
                      <a:pt x="46" y="1307"/>
                    </a:lnTo>
                    <a:lnTo>
                      <a:pt x="46" y="1285"/>
                    </a:lnTo>
                    <a:lnTo>
                      <a:pt x="46" y="1242"/>
                    </a:lnTo>
                    <a:lnTo>
                      <a:pt x="46" y="1210"/>
                    </a:lnTo>
                    <a:lnTo>
                      <a:pt x="34" y="1167"/>
                    </a:lnTo>
                    <a:lnTo>
                      <a:pt x="34" y="1135"/>
                    </a:lnTo>
                    <a:lnTo>
                      <a:pt x="34" y="1082"/>
                    </a:lnTo>
                    <a:lnTo>
                      <a:pt x="23" y="1049"/>
                    </a:lnTo>
                    <a:lnTo>
                      <a:pt x="11" y="1017"/>
                    </a:lnTo>
                    <a:lnTo>
                      <a:pt x="11" y="985"/>
                    </a:lnTo>
                    <a:lnTo>
                      <a:pt x="11" y="942"/>
                    </a:lnTo>
                    <a:lnTo>
                      <a:pt x="11" y="910"/>
                    </a:lnTo>
                    <a:lnTo>
                      <a:pt x="0" y="878"/>
                    </a:lnTo>
                    <a:lnTo>
                      <a:pt x="0" y="846"/>
                    </a:lnTo>
                    <a:lnTo>
                      <a:pt x="0" y="814"/>
                    </a:lnTo>
                    <a:lnTo>
                      <a:pt x="0" y="792"/>
                    </a:lnTo>
                    <a:lnTo>
                      <a:pt x="0" y="760"/>
                    </a:lnTo>
                    <a:lnTo>
                      <a:pt x="0" y="717"/>
                    </a:lnTo>
                    <a:lnTo>
                      <a:pt x="0" y="685"/>
                    </a:lnTo>
                    <a:lnTo>
                      <a:pt x="0" y="653"/>
                    </a:lnTo>
                    <a:lnTo>
                      <a:pt x="0" y="621"/>
                    </a:lnTo>
                    <a:lnTo>
                      <a:pt x="0" y="578"/>
                    </a:lnTo>
                    <a:lnTo>
                      <a:pt x="0" y="546"/>
                    </a:lnTo>
                    <a:lnTo>
                      <a:pt x="11" y="514"/>
                    </a:lnTo>
                    <a:lnTo>
                      <a:pt x="11" y="482"/>
                    </a:lnTo>
                    <a:lnTo>
                      <a:pt x="23" y="460"/>
                    </a:lnTo>
                    <a:lnTo>
                      <a:pt x="34" y="418"/>
                    </a:lnTo>
                    <a:lnTo>
                      <a:pt x="34" y="396"/>
                    </a:lnTo>
                    <a:lnTo>
                      <a:pt x="46" y="364"/>
                    </a:lnTo>
                    <a:lnTo>
                      <a:pt x="69" y="332"/>
                    </a:lnTo>
                    <a:lnTo>
                      <a:pt x="81" y="310"/>
                    </a:lnTo>
                    <a:lnTo>
                      <a:pt x="105" y="278"/>
                    </a:lnTo>
                    <a:lnTo>
                      <a:pt x="115" y="246"/>
                    </a:lnTo>
                    <a:lnTo>
                      <a:pt x="139" y="225"/>
                    </a:lnTo>
                    <a:lnTo>
                      <a:pt x="150" y="203"/>
                    </a:lnTo>
                    <a:lnTo>
                      <a:pt x="174" y="182"/>
                    </a:lnTo>
                    <a:lnTo>
                      <a:pt x="186" y="160"/>
                    </a:lnTo>
                    <a:lnTo>
                      <a:pt x="221" y="128"/>
                    </a:lnTo>
                    <a:lnTo>
                      <a:pt x="255" y="107"/>
                    </a:lnTo>
                    <a:lnTo>
                      <a:pt x="290" y="86"/>
                    </a:lnTo>
                    <a:lnTo>
                      <a:pt x="325" y="75"/>
                    </a:lnTo>
                    <a:lnTo>
                      <a:pt x="348" y="64"/>
                    </a:lnTo>
                    <a:lnTo>
                      <a:pt x="383" y="53"/>
                    </a:lnTo>
                    <a:lnTo>
                      <a:pt x="418" y="43"/>
                    </a:lnTo>
                    <a:lnTo>
                      <a:pt x="452" y="32"/>
                    </a:lnTo>
                    <a:lnTo>
                      <a:pt x="487" y="21"/>
                    </a:lnTo>
                    <a:lnTo>
                      <a:pt x="511" y="21"/>
                    </a:lnTo>
                    <a:lnTo>
                      <a:pt x="546" y="11"/>
                    </a:lnTo>
                    <a:lnTo>
                      <a:pt x="592" y="11"/>
                    </a:lnTo>
                    <a:lnTo>
                      <a:pt x="638" y="0"/>
                    </a:lnTo>
                    <a:lnTo>
                      <a:pt x="662" y="0"/>
                    </a:lnTo>
                    <a:lnTo>
                      <a:pt x="696" y="0"/>
                    </a:lnTo>
                    <a:lnTo>
                      <a:pt x="731" y="0"/>
                    </a:lnTo>
                    <a:lnTo>
                      <a:pt x="766" y="0"/>
                    </a:lnTo>
                    <a:lnTo>
                      <a:pt x="789" y="0"/>
                    </a:lnTo>
                    <a:lnTo>
                      <a:pt x="835" y="0"/>
                    </a:lnTo>
                    <a:lnTo>
                      <a:pt x="859" y="11"/>
                    </a:lnTo>
                    <a:lnTo>
                      <a:pt x="893" y="11"/>
                    </a:lnTo>
                    <a:lnTo>
                      <a:pt x="940" y="32"/>
                    </a:lnTo>
                    <a:lnTo>
                      <a:pt x="987" y="43"/>
                    </a:lnTo>
                    <a:lnTo>
                      <a:pt x="1021" y="53"/>
                    </a:lnTo>
                    <a:lnTo>
                      <a:pt x="1068" y="64"/>
                    </a:lnTo>
                    <a:lnTo>
                      <a:pt x="1114" y="75"/>
                    </a:lnTo>
                    <a:lnTo>
                      <a:pt x="1149" y="86"/>
                    </a:lnTo>
                    <a:lnTo>
                      <a:pt x="1184" y="107"/>
                    </a:lnTo>
                    <a:lnTo>
                      <a:pt x="1218" y="118"/>
                    </a:lnTo>
                    <a:lnTo>
                      <a:pt x="1265" y="139"/>
                    </a:lnTo>
                    <a:lnTo>
                      <a:pt x="1300" y="171"/>
                    </a:lnTo>
                    <a:lnTo>
                      <a:pt x="1334" y="182"/>
                    </a:lnTo>
                    <a:lnTo>
                      <a:pt x="1358" y="193"/>
                    </a:lnTo>
                    <a:lnTo>
                      <a:pt x="1404" y="214"/>
                    </a:lnTo>
                    <a:lnTo>
                      <a:pt x="1428" y="235"/>
                    </a:lnTo>
                    <a:lnTo>
                      <a:pt x="1450" y="257"/>
                    </a:lnTo>
                    <a:lnTo>
                      <a:pt x="1485" y="278"/>
                    </a:lnTo>
                    <a:lnTo>
                      <a:pt x="1509" y="300"/>
                    </a:lnTo>
                    <a:lnTo>
                      <a:pt x="1532" y="332"/>
                    </a:lnTo>
                    <a:lnTo>
                      <a:pt x="1566" y="364"/>
                    </a:lnTo>
                    <a:lnTo>
                      <a:pt x="1590" y="385"/>
                    </a:lnTo>
                    <a:lnTo>
                      <a:pt x="1613" y="407"/>
                    </a:lnTo>
                    <a:lnTo>
                      <a:pt x="1625" y="439"/>
                    </a:lnTo>
                    <a:lnTo>
                      <a:pt x="1648" y="482"/>
                    </a:lnTo>
                    <a:lnTo>
                      <a:pt x="1671" y="514"/>
                    </a:lnTo>
                    <a:lnTo>
                      <a:pt x="1671" y="546"/>
                    </a:lnTo>
                    <a:lnTo>
                      <a:pt x="1694" y="578"/>
                    </a:lnTo>
                    <a:lnTo>
                      <a:pt x="1706" y="600"/>
                    </a:lnTo>
                    <a:lnTo>
                      <a:pt x="1706" y="632"/>
                    </a:lnTo>
                    <a:lnTo>
                      <a:pt x="1729" y="664"/>
                    </a:lnTo>
                    <a:lnTo>
                      <a:pt x="1741" y="696"/>
                    </a:lnTo>
                    <a:lnTo>
                      <a:pt x="1753" y="728"/>
                    </a:lnTo>
                    <a:lnTo>
                      <a:pt x="1765" y="750"/>
                    </a:lnTo>
                    <a:lnTo>
                      <a:pt x="1775" y="782"/>
                    </a:lnTo>
                    <a:lnTo>
                      <a:pt x="1787" y="814"/>
                    </a:lnTo>
                    <a:lnTo>
                      <a:pt x="1799" y="846"/>
                    </a:lnTo>
                    <a:lnTo>
                      <a:pt x="1799" y="878"/>
                    </a:lnTo>
                    <a:lnTo>
                      <a:pt x="1799" y="900"/>
                    </a:lnTo>
                    <a:lnTo>
                      <a:pt x="1799" y="932"/>
                    </a:lnTo>
                    <a:lnTo>
                      <a:pt x="1799" y="964"/>
                    </a:lnTo>
                    <a:lnTo>
                      <a:pt x="1799" y="996"/>
                    </a:lnTo>
                    <a:lnTo>
                      <a:pt x="1799" y="1028"/>
                    </a:lnTo>
                    <a:lnTo>
                      <a:pt x="1799" y="1060"/>
                    </a:lnTo>
                    <a:lnTo>
                      <a:pt x="1799" y="1082"/>
                    </a:lnTo>
                    <a:lnTo>
                      <a:pt x="1787" y="1114"/>
                    </a:lnTo>
                    <a:lnTo>
                      <a:pt x="1787" y="1146"/>
                    </a:lnTo>
                    <a:lnTo>
                      <a:pt x="1775" y="1178"/>
                    </a:lnTo>
                    <a:lnTo>
                      <a:pt x="1765" y="1210"/>
                    </a:lnTo>
                    <a:lnTo>
                      <a:pt x="1765" y="1232"/>
                    </a:lnTo>
                    <a:lnTo>
                      <a:pt x="1765" y="1264"/>
                    </a:lnTo>
                    <a:lnTo>
                      <a:pt x="1753" y="1296"/>
                    </a:lnTo>
                    <a:lnTo>
                      <a:pt x="1753" y="1328"/>
                    </a:lnTo>
                    <a:lnTo>
                      <a:pt x="1753" y="1360"/>
                    </a:lnTo>
                    <a:lnTo>
                      <a:pt x="1741" y="1382"/>
                    </a:lnTo>
                    <a:lnTo>
                      <a:pt x="1729" y="1414"/>
                    </a:lnTo>
                    <a:lnTo>
                      <a:pt x="1729" y="1446"/>
                    </a:lnTo>
                    <a:lnTo>
                      <a:pt x="1718" y="1478"/>
                    </a:lnTo>
                    <a:lnTo>
                      <a:pt x="1718" y="1510"/>
                    </a:lnTo>
                    <a:lnTo>
                      <a:pt x="1718" y="1542"/>
                    </a:lnTo>
                    <a:lnTo>
                      <a:pt x="1718" y="1564"/>
                    </a:lnTo>
                    <a:lnTo>
                      <a:pt x="1718" y="1596"/>
                    </a:lnTo>
                    <a:lnTo>
                      <a:pt x="1718" y="1628"/>
                    </a:lnTo>
                    <a:lnTo>
                      <a:pt x="1718" y="1660"/>
                    </a:lnTo>
                    <a:lnTo>
                      <a:pt x="1718" y="1703"/>
                    </a:lnTo>
                    <a:lnTo>
                      <a:pt x="1718" y="1746"/>
                    </a:lnTo>
                    <a:lnTo>
                      <a:pt x="1718" y="1789"/>
                    </a:lnTo>
                    <a:lnTo>
                      <a:pt x="1718" y="1821"/>
                    </a:lnTo>
                    <a:lnTo>
                      <a:pt x="1718" y="1853"/>
                    </a:lnTo>
                    <a:lnTo>
                      <a:pt x="1718" y="1885"/>
                    </a:lnTo>
                    <a:lnTo>
                      <a:pt x="1753" y="1896"/>
                    </a:lnTo>
                    <a:lnTo>
                      <a:pt x="1787" y="1917"/>
                    </a:lnTo>
                    <a:lnTo>
                      <a:pt x="1822" y="1938"/>
                    </a:lnTo>
                    <a:lnTo>
                      <a:pt x="1846" y="1960"/>
                    </a:lnTo>
                    <a:lnTo>
                      <a:pt x="1907" y="2019"/>
                    </a:lnTo>
                  </a:path>
                </a:pathLst>
              </a:custGeom>
              <a:solidFill>
                <a:schemeClr val="tx1"/>
              </a:solidFill>
              <a:ln w="508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27" name="Object 23"/>
              <p:cNvGraphicFramePr>
                <a:graphicFrameLocks/>
              </p:cNvGraphicFramePr>
              <p:nvPr/>
            </p:nvGraphicFramePr>
            <p:xfrm>
              <a:off x="665" y="336"/>
              <a:ext cx="1327" cy="20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0" name="Clip" r:id="rId27" imgW="6770520" imgH="7872120" progId="">
                      <p:embed/>
                    </p:oleObj>
                  </mc:Choice>
                  <mc:Fallback>
                    <p:oleObj name="Clip" r:id="rId27" imgW="6770520" imgH="7872120" progId="">
                      <p:embed/>
                      <p:pic>
                        <p:nvPicPr>
                          <p:cNvPr id="0" name="Object 2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5" y="336"/>
                            <a:ext cx="1327" cy="20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" name="标题 1"/>
          <p:cNvSpPr txBox="1">
            <a:spLocks noGrp="1"/>
          </p:cNvSpPr>
          <p:nvPr>
            <p:ph type="title"/>
          </p:nvPr>
        </p:nvSpPr>
        <p:spPr bwMode="auto">
          <a:xfrm>
            <a:off x="428596" y="142852"/>
            <a:ext cx="8247860" cy="111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zh-CN" altLang="en-US" sz="4000" b="1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第三章 慢性非传染性疾病</a:t>
            </a:r>
            <a:endParaRPr lang="zh-CN" altLang="en-US" sz="4000" b="1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1152" y="1302580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可口可乐生活方式</a:t>
            </a:r>
            <a:endParaRPr lang="zh-CN" altLang="en-US" sz="2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2CB20-B176-4F2C-9230-B60B10AD5AC2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050" descr="sl_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01" y="1183311"/>
            <a:ext cx="6097118" cy="457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ext Box 2051"/>
          <p:cNvSpPr txBox="1">
            <a:spLocks noChangeArrowheads="1"/>
          </p:cNvSpPr>
          <p:nvPr/>
        </p:nvSpPr>
        <p:spPr bwMode="auto">
          <a:xfrm>
            <a:off x="6822127" y="2136027"/>
            <a:ext cx="2339102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胖得触目惊心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28596" y="142852"/>
            <a:ext cx="8247860" cy="111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第三章 慢性非传染性疾病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3D6B-62E4-43BA-AE7A-0247ACECB75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8495" y="2194683"/>
            <a:ext cx="8487012" cy="4663317"/>
          </a:xfrm>
        </p:spPr>
        <p:txBody>
          <a:bodyPr/>
          <a:lstStyle/>
          <a:p>
            <a:pPr marL="441325" indent="-441325">
              <a:lnSpc>
                <a:spcPts val="3400"/>
              </a:lnSpc>
              <a:spcBef>
                <a:spcPts val="24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三多一少症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状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典型症状。 三多一少症状，即尿得多、喝得多、吃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得多，体力和体重下降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反应性低血糖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餐后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小时低血糖，即餐前饥饿感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相当一部分糖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尿病患者最早的症状不是“三多一少”，而是餐前饥饿难忍，心慌出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汗。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400"/>
              </a:lnSpc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400"/>
              </a:lnSpc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400"/>
              </a:lnSpc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467766" y="0"/>
            <a:ext cx="7772965" cy="12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第三章 慢性非传染性疾病</a:t>
            </a:r>
            <a:endParaRPr lang="zh-CN" altLang="en-US" sz="4000" b="1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495" y="1233987"/>
            <a:ext cx="3585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如何发现</a:t>
            </a:r>
            <a:r>
              <a:rPr lang="zh-CN" altLang="zh-CN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糖尿病</a:t>
            </a:r>
            <a:endParaRPr lang="zh-CN" altLang="en-US" sz="28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6" name="Rectangle 1047"/>
          <p:cNvSpPr txBox="1">
            <a:spLocks noChangeArrowheads="1"/>
          </p:cNvSpPr>
          <p:nvPr/>
        </p:nvSpPr>
        <p:spPr bwMode="auto">
          <a:xfrm>
            <a:off x="142844" y="1142984"/>
            <a:ext cx="6970707" cy="109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Wingdings" pitchFamily="2" charset="2"/>
              <a:buChar char="p"/>
            </a:pPr>
            <a:r>
              <a:rPr lang="en-GB" altLang="zh-CN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2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型糖尿病引发的并发症</a:t>
            </a:r>
            <a:endParaRPr lang="en-GB" sz="28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85720" y="1857364"/>
            <a:ext cx="8858280" cy="4071966"/>
            <a:chOff x="283883" y="1546243"/>
            <a:chExt cx="9370345" cy="4240212"/>
          </a:xfrm>
        </p:grpSpPr>
        <p:pic>
          <p:nvPicPr>
            <p:cNvPr id="12290" name="Picture 105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3466"/>
                </a:clrFrom>
                <a:clrTo>
                  <a:srgbClr val="00346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54254" y="1577994"/>
              <a:ext cx="4333875" cy="419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1" name="Freeform 1066"/>
            <p:cNvSpPr>
              <a:spLocks/>
            </p:cNvSpPr>
            <p:nvPr/>
          </p:nvSpPr>
          <p:spPr bwMode="auto">
            <a:xfrm>
              <a:off x="4445000" y="1692290"/>
              <a:ext cx="2166938" cy="781051"/>
            </a:xfrm>
            <a:custGeom>
              <a:avLst/>
              <a:gdLst>
                <a:gd name="T0" fmla="*/ 2147483647 w 1365"/>
                <a:gd name="T1" fmla="*/ 2147483647 h 492"/>
                <a:gd name="T2" fmla="*/ 2147483647 w 1365"/>
                <a:gd name="T3" fmla="*/ 0 h 492"/>
                <a:gd name="T4" fmla="*/ 2147483647 w 1365"/>
                <a:gd name="T5" fmla="*/ 2147483647 h 492"/>
                <a:gd name="T6" fmla="*/ 0 w 1365"/>
                <a:gd name="T7" fmla="*/ 2147483647 h 492"/>
                <a:gd name="T8" fmla="*/ 2147483647 w 1365"/>
                <a:gd name="T9" fmla="*/ 2147483647 h 4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5"/>
                <a:gd name="T16" fmla="*/ 0 h 492"/>
                <a:gd name="T17" fmla="*/ 1365 w 1365"/>
                <a:gd name="T18" fmla="*/ 492 h 4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5" h="492">
                  <a:moveTo>
                    <a:pt x="16" y="22"/>
                  </a:moveTo>
                  <a:lnTo>
                    <a:pt x="1249" y="0"/>
                  </a:lnTo>
                  <a:lnTo>
                    <a:pt x="1365" y="492"/>
                  </a:lnTo>
                  <a:lnTo>
                    <a:pt x="0" y="28"/>
                  </a:lnTo>
                  <a:lnTo>
                    <a:pt x="16" y="22"/>
                  </a:lnTo>
                  <a:close/>
                </a:path>
              </a:pathLst>
            </a:custGeom>
            <a:solidFill>
              <a:srgbClr val="004285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292" name="Freeform 1065"/>
            <p:cNvSpPr>
              <a:spLocks/>
            </p:cNvSpPr>
            <p:nvPr/>
          </p:nvSpPr>
          <p:spPr bwMode="auto">
            <a:xfrm>
              <a:off x="2100263" y="1657369"/>
              <a:ext cx="2184400" cy="866775"/>
            </a:xfrm>
            <a:custGeom>
              <a:avLst/>
              <a:gdLst>
                <a:gd name="T0" fmla="*/ 2147483647 w 1376"/>
                <a:gd name="T1" fmla="*/ 2147483647 h 546"/>
                <a:gd name="T2" fmla="*/ 0 w 1376"/>
                <a:gd name="T3" fmla="*/ 0 h 546"/>
                <a:gd name="T4" fmla="*/ 2147483647 w 1376"/>
                <a:gd name="T5" fmla="*/ 2147483647 h 546"/>
                <a:gd name="T6" fmla="*/ 2147483647 w 1376"/>
                <a:gd name="T7" fmla="*/ 2147483647 h 546"/>
                <a:gd name="T8" fmla="*/ 2147483647 w 1376"/>
                <a:gd name="T9" fmla="*/ 2147483647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6"/>
                <a:gd name="T16" fmla="*/ 0 h 546"/>
                <a:gd name="T17" fmla="*/ 1376 w 1376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6" h="546">
                  <a:moveTo>
                    <a:pt x="1376" y="92"/>
                  </a:moveTo>
                  <a:lnTo>
                    <a:pt x="0" y="0"/>
                  </a:lnTo>
                  <a:lnTo>
                    <a:pt x="26" y="546"/>
                  </a:lnTo>
                  <a:lnTo>
                    <a:pt x="1376" y="114"/>
                  </a:lnTo>
                  <a:lnTo>
                    <a:pt x="1376" y="92"/>
                  </a:lnTo>
                  <a:close/>
                </a:path>
              </a:pathLst>
            </a:custGeom>
            <a:solidFill>
              <a:srgbClr val="004285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293" name="Freeform 1064"/>
            <p:cNvSpPr>
              <a:spLocks/>
            </p:cNvSpPr>
            <p:nvPr/>
          </p:nvSpPr>
          <p:spPr bwMode="auto">
            <a:xfrm>
              <a:off x="4445004" y="2625741"/>
              <a:ext cx="1643063" cy="1422400"/>
            </a:xfrm>
            <a:custGeom>
              <a:avLst/>
              <a:gdLst>
                <a:gd name="T0" fmla="*/ 0 w 1035"/>
                <a:gd name="T1" fmla="*/ 0 h 896"/>
                <a:gd name="T2" fmla="*/ 2147483647 w 1035"/>
                <a:gd name="T3" fmla="*/ 2147483647 h 896"/>
                <a:gd name="T4" fmla="*/ 2147483647 w 1035"/>
                <a:gd name="T5" fmla="*/ 2147483647 h 896"/>
                <a:gd name="T6" fmla="*/ 2147483647 w 1035"/>
                <a:gd name="T7" fmla="*/ 2147483647 h 896"/>
                <a:gd name="T8" fmla="*/ 0 w 1035"/>
                <a:gd name="T9" fmla="*/ 0 h 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5"/>
                <a:gd name="T16" fmla="*/ 0 h 896"/>
                <a:gd name="T17" fmla="*/ 1035 w 1035"/>
                <a:gd name="T18" fmla="*/ 896 h 8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5" h="896">
                  <a:moveTo>
                    <a:pt x="0" y="0"/>
                  </a:moveTo>
                  <a:lnTo>
                    <a:pt x="1035" y="170"/>
                  </a:lnTo>
                  <a:lnTo>
                    <a:pt x="1025" y="896"/>
                  </a:lnTo>
                  <a:lnTo>
                    <a:pt x="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285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294" name="Freeform 1060"/>
            <p:cNvSpPr>
              <a:spLocks/>
            </p:cNvSpPr>
            <p:nvPr/>
          </p:nvSpPr>
          <p:spPr bwMode="auto">
            <a:xfrm>
              <a:off x="2024066" y="3009918"/>
              <a:ext cx="2192337" cy="1562100"/>
            </a:xfrm>
            <a:custGeom>
              <a:avLst/>
              <a:gdLst>
                <a:gd name="T0" fmla="*/ 2147483647 w 1381"/>
                <a:gd name="T1" fmla="*/ 0 h 984"/>
                <a:gd name="T2" fmla="*/ 0 w 1381"/>
                <a:gd name="T3" fmla="*/ 2147483647 h 984"/>
                <a:gd name="T4" fmla="*/ 2147483647 w 1381"/>
                <a:gd name="T5" fmla="*/ 2147483647 h 984"/>
                <a:gd name="T6" fmla="*/ 2147483647 w 1381"/>
                <a:gd name="T7" fmla="*/ 2147483647 h 984"/>
                <a:gd name="T8" fmla="*/ 2147483647 w 1381"/>
                <a:gd name="T9" fmla="*/ 0 h 9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1"/>
                <a:gd name="T16" fmla="*/ 0 h 984"/>
                <a:gd name="T17" fmla="*/ 1381 w 1381"/>
                <a:gd name="T18" fmla="*/ 984 h 9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1" h="984">
                  <a:moveTo>
                    <a:pt x="1381" y="0"/>
                  </a:moveTo>
                  <a:lnTo>
                    <a:pt x="0" y="438"/>
                  </a:lnTo>
                  <a:lnTo>
                    <a:pt x="26" y="984"/>
                  </a:lnTo>
                  <a:lnTo>
                    <a:pt x="1370" y="30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004285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295" name="Freeform 1057"/>
            <p:cNvSpPr>
              <a:spLocks/>
            </p:cNvSpPr>
            <p:nvPr/>
          </p:nvSpPr>
          <p:spPr bwMode="auto">
            <a:xfrm>
              <a:off x="4508504" y="4597418"/>
              <a:ext cx="1833563" cy="1068388"/>
            </a:xfrm>
            <a:custGeom>
              <a:avLst/>
              <a:gdLst>
                <a:gd name="T0" fmla="*/ 0 w 1155"/>
                <a:gd name="T1" fmla="*/ 2147483647 h 673"/>
                <a:gd name="T2" fmla="*/ 2147483647 w 1155"/>
                <a:gd name="T3" fmla="*/ 0 h 673"/>
                <a:gd name="T4" fmla="*/ 2147483647 w 1155"/>
                <a:gd name="T5" fmla="*/ 2147483647 h 673"/>
                <a:gd name="T6" fmla="*/ 2147483647 w 1155"/>
                <a:gd name="T7" fmla="*/ 2147483647 h 673"/>
                <a:gd name="T8" fmla="*/ 0 w 1155"/>
                <a:gd name="T9" fmla="*/ 2147483647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5"/>
                <a:gd name="T16" fmla="*/ 0 h 673"/>
                <a:gd name="T17" fmla="*/ 1155 w 1155"/>
                <a:gd name="T18" fmla="*/ 673 h 6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5" h="673">
                  <a:moveTo>
                    <a:pt x="0" y="583"/>
                  </a:moveTo>
                  <a:lnTo>
                    <a:pt x="1155" y="0"/>
                  </a:lnTo>
                  <a:lnTo>
                    <a:pt x="1150" y="673"/>
                  </a:lnTo>
                  <a:lnTo>
                    <a:pt x="4" y="587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004285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296" name="Text Box 1031"/>
            <p:cNvSpPr txBox="1">
              <a:spLocks noChangeArrowheads="1"/>
            </p:cNvSpPr>
            <p:nvPr/>
          </p:nvSpPr>
          <p:spPr bwMode="auto">
            <a:xfrm>
              <a:off x="317500" y="1604799"/>
              <a:ext cx="1855572" cy="782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糖尿病性视网膜病变</a:t>
              </a:r>
              <a:endParaRPr lang="en-US" altLang="zh-CN" dirty="0">
                <a:solidFill>
                  <a:srgbClr val="FFFF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297" name="Text Box 1032"/>
            <p:cNvSpPr txBox="1">
              <a:spLocks noChangeArrowheads="1"/>
            </p:cNvSpPr>
            <p:nvPr/>
          </p:nvSpPr>
          <p:spPr bwMode="auto">
            <a:xfrm>
              <a:off x="283883" y="2325058"/>
              <a:ext cx="2644865" cy="314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是成人失明的主要原因</a:t>
              </a:r>
              <a:r>
                <a:rPr lang="en-US" altLang="zh-CN" sz="1400" baseline="300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1,2</a:t>
              </a:r>
            </a:p>
          </p:txBody>
        </p:sp>
        <p:sp>
          <p:nvSpPr>
            <p:cNvPr id="12298" name="Text Box 1033"/>
            <p:cNvSpPr txBox="1">
              <a:spLocks noChangeArrowheads="1"/>
            </p:cNvSpPr>
            <p:nvPr/>
          </p:nvSpPr>
          <p:spPr bwMode="auto">
            <a:xfrm>
              <a:off x="317504" y="3933841"/>
              <a:ext cx="1931136" cy="44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糖尿病肾病</a:t>
              </a:r>
              <a:endParaRPr lang="en-US" altLang="zh-CN" dirty="0">
                <a:solidFill>
                  <a:srgbClr val="FFFF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299" name="Text Box 1034"/>
            <p:cNvSpPr txBox="1">
              <a:spLocks noChangeArrowheads="1"/>
            </p:cNvSpPr>
            <p:nvPr/>
          </p:nvSpPr>
          <p:spPr bwMode="auto">
            <a:xfrm>
              <a:off x="317504" y="4271980"/>
              <a:ext cx="15906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是终末期肾病的主要原因</a:t>
              </a:r>
              <a:r>
                <a:rPr lang="en-US" altLang="zh-CN" sz="1400" baseline="300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3,4</a:t>
              </a:r>
            </a:p>
          </p:txBody>
        </p:sp>
        <p:sp>
          <p:nvSpPr>
            <p:cNvPr id="12300" name="Text Box 1035"/>
            <p:cNvSpPr txBox="1">
              <a:spLocks noChangeArrowheads="1"/>
            </p:cNvSpPr>
            <p:nvPr/>
          </p:nvSpPr>
          <p:spPr bwMode="auto">
            <a:xfrm>
              <a:off x="6956429" y="2948947"/>
              <a:ext cx="19907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心血管疾病</a:t>
              </a:r>
              <a:endParaRPr lang="en-US" altLang="zh-CN" dirty="0">
                <a:solidFill>
                  <a:srgbClr val="FFFF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301" name="Text Box 1036"/>
            <p:cNvSpPr txBox="1">
              <a:spLocks noChangeArrowheads="1"/>
            </p:cNvSpPr>
            <p:nvPr/>
          </p:nvSpPr>
          <p:spPr bwMode="auto">
            <a:xfrm>
              <a:off x="6956428" y="161768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中风</a:t>
              </a:r>
              <a:endParaRPr lang="en-US" altLang="zh-CN" dirty="0">
                <a:solidFill>
                  <a:srgbClr val="FFFF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302" name="Text Box 1037"/>
            <p:cNvSpPr txBox="1">
              <a:spLocks noChangeArrowheads="1"/>
            </p:cNvSpPr>
            <p:nvPr/>
          </p:nvSpPr>
          <p:spPr bwMode="auto">
            <a:xfrm>
              <a:off x="6956429" y="1963757"/>
              <a:ext cx="1509713" cy="48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心血管死亡和中风增加</a:t>
              </a:r>
              <a:r>
                <a:rPr lang="en-US" altLang="zh-CN" sz="14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2-4</a:t>
              </a:r>
              <a:r>
                <a:rPr lang="zh-CN" altLang="en-US" sz="14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倍</a:t>
              </a:r>
              <a:r>
                <a:rPr lang="en-US" altLang="zh-CN" sz="1400" baseline="300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5</a:t>
              </a:r>
            </a:p>
          </p:txBody>
        </p:sp>
        <p:sp>
          <p:nvSpPr>
            <p:cNvPr id="12303" name="Text Box 1038"/>
            <p:cNvSpPr txBox="1">
              <a:spLocks noChangeArrowheads="1"/>
            </p:cNvSpPr>
            <p:nvPr/>
          </p:nvSpPr>
          <p:spPr bwMode="auto">
            <a:xfrm>
              <a:off x="6956429" y="4652978"/>
              <a:ext cx="2697799" cy="44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糖尿病神经病变</a:t>
              </a:r>
              <a:endParaRPr lang="en-US" altLang="zh-CN" dirty="0">
                <a:solidFill>
                  <a:srgbClr val="FFFF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304" name="Text Box 1039"/>
            <p:cNvSpPr txBox="1">
              <a:spLocks noChangeArrowheads="1"/>
            </p:cNvSpPr>
            <p:nvPr/>
          </p:nvSpPr>
          <p:spPr bwMode="auto">
            <a:xfrm>
              <a:off x="6956427" y="4994292"/>
              <a:ext cx="19589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是导致下肢非创伤性截肢的主要原因</a:t>
              </a:r>
              <a:r>
                <a:rPr lang="en-US" altLang="zh-CN" sz="1400" baseline="300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7,8</a:t>
              </a:r>
            </a:p>
          </p:txBody>
        </p:sp>
        <p:sp>
          <p:nvSpPr>
            <p:cNvPr id="12305" name="Text Box 1040"/>
            <p:cNvSpPr txBox="1">
              <a:spLocks noChangeArrowheads="1"/>
            </p:cNvSpPr>
            <p:nvPr/>
          </p:nvSpPr>
          <p:spPr bwMode="auto">
            <a:xfrm>
              <a:off x="6933829" y="3450012"/>
              <a:ext cx="2044700" cy="5254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zh-CN" altLang="en-US" sz="14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糖尿病患者中，</a:t>
              </a:r>
              <a:r>
                <a:rPr lang="en-US" altLang="zh-CN" sz="14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10</a:t>
              </a:r>
              <a:r>
                <a:rPr lang="zh-CN" altLang="en-US" sz="14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例患者有</a:t>
              </a:r>
              <a:r>
                <a:rPr lang="en-US" altLang="zh-CN" sz="14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8</a:t>
              </a:r>
              <a:r>
                <a:rPr lang="zh-CN" altLang="en-US" sz="14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例死于</a:t>
              </a:r>
              <a:r>
                <a:rPr lang="en-US" altLang="zh-CN" sz="14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CV</a:t>
              </a:r>
              <a:r>
                <a:rPr lang="zh-CN" altLang="en-US" sz="14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事件</a:t>
              </a:r>
              <a:r>
                <a:rPr lang="en-GB" altLang="zh-CN" sz="1400" baseline="30000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6</a:t>
              </a:r>
            </a:p>
          </p:txBody>
        </p:sp>
        <p:pic>
          <p:nvPicPr>
            <p:cNvPr id="12307" name="Picture 104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3466"/>
                </a:clrFrom>
                <a:clrTo>
                  <a:srgbClr val="003466">
                    <a:alpha val="0"/>
                  </a:srgbClr>
                </a:clrTo>
              </a:clrChange>
            </a:blip>
            <a:srcRect r="66049" b="33296"/>
            <a:stretch>
              <a:fillRect/>
            </a:stretch>
          </p:blipFill>
          <p:spPr bwMode="auto">
            <a:xfrm>
              <a:off x="1576388" y="3675079"/>
              <a:ext cx="692150" cy="10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8" name="Picture 105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3466"/>
                </a:clrFrom>
                <a:clrTo>
                  <a:srgbClr val="003466">
                    <a:alpha val="0"/>
                  </a:srgbClr>
                </a:clrTo>
              </a:clrChange>
            </a:blip>
            <a:srcRect l="31844" t="34186" r="17972" b="-6726"/>
            <a:stretch>
              <a:fillRect/>
            </a:stretch>
          </p:blipFill>
          <p:spPr bwMode="auto">
            <a:xfrm>
              <a:off x="1593850" y="1546243"/>
              <a:ext cx="1098550" cy="1189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9" name="Picture 105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3466"/>
                </a:clrFrom>
                <a:clrTo>
                  <a:srgbClr val="00346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45150" y="2795606"/>
              <a:ext cx="1360488" cy="131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10" name="Picture 105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3466"/>
                </a:clrFrom>
                <a:clrTo>
                  <a:srgbClr val="00346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42000" y="1616092"/>
              <a:ext cx="985838" cy="955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11" name="Picture 105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003466"/>
                </a:clrFrom>
                <a:clrTo>
                  <a:srgbClr val="00346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56267" y="4516455"/>
              <a:ext cx="1311275" cy="127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Freeform 1058"/>
            <p:cNvSpPr>
              <a:spLocks/>
            </p:cNvSpPr>
            <p:nvPr/>
          </p:nvSpPr>
          <p:spPr bwMode="auto">
            <a:xfrm>
              <a:off x="4384675" y="5437207"/>
              <a:ext cx="177800" cy="180975"/>
            </a:xfrm>
            <a:custGeom>
              <a:avLst/>
              <a:gdLst/>
              <a:ahLst/>
              <a:cxnLst>
                <a:cxn ang="0">
                  <a:pos x="251" y="224"/>
                </a:cxn>
                <a:cxn ang="0">
                  <a:pos x="256" y="373"/>
                </a:cxn>
                <a:cxn ang="0">
                  <a:pos x="182" y="240"/>
                </a:cxn>
                <a:cxn ang="0">
                  <a:pos x="51" y="290"/>
                </a:cxn>
                <a:cxn ang="0">
                  <a:pos x="134" y="202"/>
                </a:cxn>
                <a:cxn ang="0">
                  <a:pos x="0" y="141"/>
                </a:cxn>
                <a:cxn ang="0">
                  <a:pos x="136" y="133"/>
                </a:cxn>
                <a:cxn ang="0">
                  <a:pos x="128" y="0"/>
                </a:cxn>
                <a:cxn ang="0">
                  <a:pos x="198" y="109"/>
                </a:cxn>
                <a:cxn ang="0">
                  <a:pos x="302" y="18"/>
                </a:cxn>
                <a:cxn ang="0">
                  <a:pos x="259" y="152"/>
                </a:cxn>
                <a:cxn ang="0">
                  <a:pos x="367" y="200"/>
                </a:cxn>
                <a:cxn ang="0">
                  <a:pos x="251" y="224"/>
                </a:cxn>
              </a:cxnLst>
              <a:rect l="0" t="0" r="r" b="b"/>
              <a:pathLst>
                <a:path w="367" h="373">
                  <a:moveTo>
                    <a:pt x="251" y="224"/>
                  </a:moveTo>
                  <a:lnTo>
                    <a:pt x="256" y="373"/>
                  </a:lnTo>
                  <a:lnTo>
                    <a:pt x="182" y="240"/>
                  </a:lnTo>
                  <a:lnTo>
                    <a:pt x="51" y="290"/>
                  </a:lnTo>
                  <a:lnTo>
                    <a:pt x="134" y="202"/>
                  </a:lnTo>
                  <a:lnTo>
                    <a:pt x="0" y="141"/>
                  </a:lnTo>
                  <a:lnTo>
                    <a:pt x="136" y="133"/>
                  </a:lnTo>
                  <a:lnTo>
                    <a:pt x="128" y="0"/>
                  </a:lnTo>
                  <a:lnTo>
                    <a:pt x="198" y="109"/>
                  </a:lnTo>
                  <a:lnTo>
                    <a:pt x="302" y="18"/>
                  </a:lnTo>
                  <a:lnTo>
                    <a:pt x="259" y="152"/>
                  </a:lnTo>
                  <a:lnTo>
                    <a:pt x="367" y="200"/>
                  </a:lnTo>
                  <a:lnTo>
                    <a:pt x="251" y="22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E957"/>
                </a:gs>
              </a:gsLst>
              <a:path path="rect">
                <a:fillToRect l="50000" t="50000" r="50000" b="5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6" name="Freeform 1059"/>
            <p:cNvSpPr>
              <a:spLocks/>
            </p:cNvSpPr>
            <p:nvPr/>
          </p:nvSpPr>
          <p:spPr bwMode="auto">
            <a:xfrm>
              <a:off x="4124325" y="2925782"/>
              <a:ext cx="177800" cy="180975"/>
            </a:xfrm>
            <a:custGeom>
              <a:avLst/>
              <a:gdLst/>
              <a:ahLst/>
              <a:cxnLst>
                <a:cxn ang="0">
                  <a:pos x="251" y="224"/>
                </a:cxn>
                <a:cxn ang="0">
                  <a:pos x="256" y="373"/>
                </a:cxn>
                <a:cxn ang="0">
                  <a:pos x="182" y="240"/>
                </a:cxn>
                <a:cxn ang="0">
                  <a:pos x="51" y="290"/>
                </a:cxn>
                <a:cxn ang="0">
                  <a:pos x="134" y="202"/>
                </a:cxn>
                <a:cxn ang="0">
                  <a:pos x="0" y="141"/>
                </a:cxn>
                <a:cxn ang="0">
                  <a:pos x="136" y="133"/>
                </a:cxn>
                <a:cxn ang="0">
                  <a:pos x="128" y="0"/>
                </a:cxn>
                <a:cxn ang="0">
                  <a:pos x="198" y="109"/>
                </a:cxn>
                <a:cxn ang="0">
                  <a:pos x="302" y="18"/>
                </a:cxn>
                <a:cxn ang="0">
                  <a:pos x="259" y="152"/>
                </a:cxn>
                <a:cxn ang="0">
                  <a:pos x="367" y="200"/>
                </a:cxn>
                <a:cxn ang="0">
                  <a:pos x="251" y="224"/>
                </a:cxn>
              </a:cxnLst>
              <a:rect l="0" t="0" r="r" b="b"/>
              <a:pathLst>
                <a:path w="367" h="373">
                  <a:moveTo>
                    <a:pt x="251" y="224"/>
                  </a:moveTo>
                  <a:lnTo>
                    <a:pt x="256" y="373"/>
                  </a:lnTo>
                  <a:lnTo>
                    <a:pt x="182" y="240"/>
                  </a:lnTo>
                  <a:lnTo>
                    <a:pt x="51" y="290"/>
                  </a:lnTo>
                  <a:lnTo>
                    <a:pt x="134" y="202"/>
                  </a:lnTo>
                  <a:lnTo>
                    <a:pt x="0" y="141"/>
                  </a:lnTo>
                  <a:lnTo>
                    <a:pt x="136" y="133"/>
                  </a:lnTo>
                  <a:lnTo>
                    <a:pt x="128" y="0"/>
                  </a:lnTo>
                  <a:lnTo>
                    <a:pt x="198" y="109"/>
                  </a:lnTo>
                  <a:lnTo>
                    <a:pt x="302" y="18"/>
                  </a:lnTo>
                  <a:lnTo>
                    <a:pt x="259" y="152"/>
                  </a:lnTo>
                  <a:lnTo>
                    <a:pt x="367" y="200"/>
                  </a:lnTo>
                  <a:lnTo>
                    <a:pt x="251" y="22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E957"/>
                </a:gs>
              </a:gsLst>
              <a:path path="rect">
                <a:fillToRect l="50000" t="50000" r="50000" b="5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7" name="Freeform 1061"/>
            <p:cNvSpPr>
              <a:spLocks/>
            </p:cNvSpPr>
            <p:nvPr/>
          </p:nvSpPr>
          <p:spPr bwMode="auto">
            <a:xfrm>
              <a:off x="4314825" y="2549543"/>
              <a:ext cx="177800" cy="180975"/>
            </a:xfrm>
            <a:custGeom>
              <a:avLst/>
              <a:gdLst/>
              <a:ahLst/>
              <a:cxnLst>
                <a:cxn ang="0">
                  <a:pos x="251" y="224"/>
                </a:cxn>
                <a:cxn ang="0">
                  <a:pos x="256" y="373"/>
                </a:cxn>
                <a:cxn ang="0">
                  <a:pos x="182" y="240"/>
                </a:cxn>
                <a:cxn ang="0">
                  <a:pos x="51" y="290"/>
                </a:cxn>
                <a:cxn ang="0">
                  <a:pos x="134" y="202"/>
                </a:cxn>
                <a:cxn ang="0">
                  <a:pos x="0" y="141"/>
                </a:cxn>
                <a:cxn ang="0">
                  <a:pos x="136" y="133"/>
                </a:cxn>
                <a:cxn ang="0">
                  <a:pos x="128" y="0"/>
                </a:cxn>
                <a:cxn ang="0">
                  <a:pos x="198" y="109"/>
                </a:cxn>
                <a:cxn ang="0">
                  <a:pos x="302" y="18"/>
                </a:cxn>
                <a:cxn ang="0">
                  <a:pos x="259" y="152"/>
                </a:cxn>
                <a:cxn ang="0">
                  <a:pos x="367" y="200"/>
                </a:cxn>
                <a:cxn ang="0">
                  <a:pos x="251" y="224"/>
                </a:cxn>
              </a:cxnLst>
              <a:rect l="0" t="0" r="r" b="b"/>
              <a:pathLst>
                <a:path w="367" h="373">
                  <a:moveTo>
                    <a:pt x="251" y="224"/>
                  </a:moveTo>
                  <a:lnTo>
                    <a:pt x="256" y="373"/>
                  </a:lnTo>
                  <a:lnTo>
                    <a:pt x="182" y="240"/>
                  </a:lnTo>
                  <a:lnTo>
                    <a:pt x="51" y="290"/>
                  </a:lnTo>
                  <a:lnTo>
                    <a:pt x="134" y="202"/>
                  </a:lnTo>
                  <a:lnTo>
                    <a:pt x="0" y="141"/>
                  </a:lnTo>
                  <a:lnTo>
                    <a:pt x="136" y="133"/>
                  </a:lnTo>
                  <a:lnTo>
                    <a:pt x="128" y="0"/>
                  </a:lnTo>
                  <a:lnTo>
                    <a:pt x="198" y="109"/>
                  </a:lnTo>
                  <a:lnTo>
                    <a:pt x="302" y="18"/>
                  </a:lnTo>
                  <a:lnTo>
                    <a:pt x="259" y="152"/>
                  </a:lnTo>
                  <a:lnTo>
                    <a:pt x="367" y="200"/>
                  </a:lnTo>
                  <a:lnTo>
                    <a:pt x="251" y="22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E957"/>
                </a:gs>
              </a:gsLst>
              <a:path path="rect">
                <a:fillToRect l="50000" t="50000" r="50000" b="5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Freeform 1062"/>
            <p:cNvSpPr>
              <a:spLocks/>
            </p:cNvSpPr>
            <p:nvPr/>
          </p:nvSpPr>
          <p:spPr bwMode="auto">
            <a:xfrm>
              <a:off x="4208463" y="1736743"/>
              <a:ext cx="177800" cy="180975"/>
            </a:xfrm>
            <a:custGeom>
              <a:avLst/>
              <a:gdLst/>
              <a:ahLst/>
              <a:cxnLst>
                <a:cxn ang="0">
                  <a:pos x="251" y="224"/>
                </a:cxn>
                <a:cxn ang="0">
                  <a:pos x="256" y="373"/>
                </a:cxn>
                <a:cxn ang="0">
                  <a:pos x="182" y="240"/>
                </a:cxn>
                <a:cxn ang="0">
                  <a:pos x="51" y="290"/>
                </a:cxn>
                <a:cxn ang="0">
                  <a:pos x="134" y="202"/>
                </a:cxn>
                <a:cxn ang="0">
                  <a:pos x="0" y="141"/>
                </a:cxn>
                <a:cxn ang="0">
                  <a:pos x="136" y="133"/>
                </a:cxn>
                <a:cxn ang="0">
                  <a:pos x="128" y="0"/>
                </a:cxn>
                <a:cxn ang="0">
                  <a:pos x="198" y="109"/>
                </a:cxn>
                <a:cxn ang="0">
                  <a:pos x="302" y="18"/>
                </a:cxn>
                <a:cxn ang="0">
                  <a:pos x="259" y="152"/>
                </a:cxn>
                <a:cxn ang="0">
                  <a:pos x="367" y="200"/>
                </a:cxn>
                <a:cxn ang="0">
                  <a:pos x="251" y="224"/>
                </a:cxn>
              </a:cxnLst>
              <a:rect l="0" t="0" r="r" b="b"/>
              <a:pathLst>
                <a:path w="367" h="373">
                  <a:moveTo>
                    <a:pt x="251" y="224"/>
                  </a:moveTo>
                  <a:lnTo>
                    <a:pt x="256" y="373"/>
                  </a:lnTo>
                  <a:lnTo>
                    <a:pt x="182" y="240"/>
                  </a:lnTo>
                  <a:lnTo>
                    <a:pt x="51" y="290"/>
                  </a:lnTo>
                  <a:lnTo>
                    <a:pt x="134" y="202"/>
                  </a:lnTo>
                  <a:lnTo>
                    <a:pt x="0" y="141"/>
                  </a:lnTo>
                  <a:lnTo>
                    <a:pt x="136" y="133"/>
                  </a:lnTo>
                  <a:lnTo>
                    <a:pt x="128" y="0"/>
                  </a:lnTo>
                  <a:lnTo>
                    <a:pt x="198" y="109"/>
                  </a:lnTo>
                  <a:lnTo>
                    <a:pt x="302" y="18"/>
                  </a:lnTo>
                  <a:lnTo>
                    <a:pt x="259" y="152"/>
                  </a:lnTo>
                  <a:lnTo>
                    <a:pt x="367" y="200"/>
                  </a:lnTo>
                  <a:lnTo>
                    <a:pt x="251" y="22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E957"/>
                </a:gs>
              </a:gsLst>
              <a:path path="rect">
                <a:fillToRect l="50000" t="50000" r="50000" b="5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9" name="Freeform 1063"/>
            <p:cNvSpPr>
              <a:spLocks/>
            </p:cNvSpPr>
            <p:nvPr/>
          </p:nvSpPr>
          <p:spPr bwMode="auto">
            <a:xfrm>
              <a:off x="4360863" y="1627207"/>
              <a:ext cx="177800" cy="180975"/>
            </a:xfrm>
            <a:custGeom>
              <a:avLst/>
              <a:gdLst/>
              <a:ahLst/>
              <a:cxnLst>
                <a:cxn ang="0">
                  <a:pos x="251" y="224"/>
                </a:cxn>
                <a:cxn ang="0">
                  <a:pos x="256" y="373"/>
                </a:cxn>
                <a:cxn ang="0">
                  <a:pos x="182" y="240"/>
                </a:cxn>
                <a:cxn ang="0">
                  <a:pos x="51" y="290"/>
                </a:cxn>
                <a:cxn ang="0">
                  <a:pos x="134" y="202"/>
                </a:cxn>
                <a:cxn ang="0">
                  <a:pos x="0" y="141"/>
                </a:cxn>
                <a:cxn ang="0">
                  <a:pos x="136" y="133"/>
                </a:cxn>
                <a:cxn ang="0">
                  <a:pos x="128" y="0"/>
                </a:cxn>
                <a:cxn ang="0">
                  <a:pos x="198" y="109"/>
                </a:cxn>
                <a:cxn ang="0">
                  <a:pos x="302" y="18"/>
                </a:cxn>
                <a:cxn ang="0">
                  <a:pos x="259" y="152"/>
                </a:cxn>
                <a:cxn ang="0">
                  <a:pos x="367" y="200"/>
                </a:cxn>
                <a:cxn ang="0">
                  <a:pos x="251" y="224"/>
                </a:cxn>
              </a:cxnLst>
              <a:rect l="0" t="0" r="r" b="b"/>
              <a:pathLst>
                <a:path w="367" h="373">
                  <a:moveTo>
                    <a:pt x="251" y="224"/>
                  </a:moveTo>
                  <a:lnTo>
                    <a:pt x="256" y="373"/>
                  </a:lnTo>
                  <a:lnTo>
                    <a:pt x="182" y="240"/>
                  </a:lnTo>
                  <a:lnTo>
                    <a:pt x="51" y="290"/>
                  </a:lnTo>
                  <a:lnTo>
                    <a:pt x="134" y="202"/>
                  </a:lnTo>
                  <a:lnTo>
                    <a:pt x="0" y="141"/>
                  </a:lnTo>
                  <a:lnTo>
                    <a:pt x="136" y="133"/>
                  </a:lnTo>
                  <a:lnTo>
                    <a:pt x="128" y="0"/>
                  </a:lnTo>
                  <a:lnTo>
                    <a:pt x="198" y="109"/>
                  </a:lnTo>
                  <a:lnTo>
                    <a:pt x="302" y="18"/>
                  </a:lnTo>
                  <a:lnTo>
                    <a:pt x="259" y="152"/>
                  </a:lnTo>
                  <a:lnTo>
                    <a:pt x="367" y="200"/>
                  </a:lnTo>
                  <a:lnTo>
                    <a:pt x="251" y="22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E957"/>
                </a:gs>
              </a:gsLst>
              <a:path path="rect">
                <a:fillToRect l="50000" t="50000" r="50000" b="5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1" name="标题 1"/>
          <p:cNvSpPr txBox="1">
            <a:spLocks/>
          </p:cNvSpPr>
          <p:nvPr/>
        </p:nvSpPr>
        <p:spPr bwMode="auto">
          <a:xfrm>
            <a:off x="467766" y="0"/>
            <a:ext cx="7772965" cy="12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第三章 慢性非传染性疾病</a:t>
            </a:r>
            <a:endParaRPr lang="zh-CN" altLang="en-US" sz="4000" b="1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3D6B-62E4-43BA-AE7A-0247ACECB75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4"/>
          <p:cNvGraphicFramePr>
            <a:graphicFrameLocks/>
          </p:cNvGraphicFramePr>
          <p:nvPr/>
        </p:nvGraphicFramePr>
        <p:xfrm>
          <a:off x="797595" y="1999926"/>
          <a:ext cx="7621397" cy="337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340" name="标题 1"/>
          <p:cNvSpPr txBox="1">
            <a:spLocks/>
          </p:cNvSpPr>
          <p:nvPr/>
        </p:nvSpPr>
        <p:spPr bwMode="auto">
          <a:xfrm>
            <a:off x="467766" y="52930"/>
            <a:ext cx="7772965" cy="1379161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大学生健康教育</a:t>
            </a:r>
          </a:p>
        </p:txBody>
      </p:sp>
      <p:sp>
        <p:nvSpPr>
          <p:cNvPr id="30724" name="日期占位符 3"/>
          <p:cNvSpPr txBox="1">
            <a:spLocks/>
          </p:cNvSpPr>
          <p:nvPr/>
        </p:nvSpPr>
        <p:spPr bwMode="auto">
          <a:xfrm>
            <a:off x="422603" y="6324180"/>
            <a:ext cx="2133977" cy="34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166AB7-7087-487C-92B8-B8DC19BE5C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8495" y="1851334"/>
            <a:ext cx="8487012" cy="4663317"/>
          </a:xfrm>
        </p:spPr>
        <p:txBody>
          <a:bodyPr/>
          <a:lstStyle/>
          <a:p>
            <a:pPr marL="441325" indent="-441325">
              <a:lnSpc>
                <a:spcPts val="34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脑卒中、冠心病、心肌梗死、糖尿病脚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（大血管病变）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糖尿病视网膜病变，白内障、糖尿病肾病、尿毒症 （微血管病变）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内脏、血管和内分泌功能的自主神经病变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1800"/>
              </a:spcBef>
              <a:buFont typeface="Wingdings" pitchFamily="2" charset="2"/>
              <a:buChar char="p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预防糖尿病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个要点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控制体重、控制血压、控制饮食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多吃纤维食物、多吃蔬菜水果、多运动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戒烟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1800"/>
              </a:spcBef>
              <a:buFont typeface="Wingdings" pitchFamily="2" charset="2"/>
              <a:buChar char="l"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400"/>
              </a:lnSpc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400"/>
              </a:lnSpc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400"/>
              </a:lnSpc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507256" y="0"/>
            <a:ext cx="7733475" cy="12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第三章 慢性非传染性疾病</a:t>
            </a:r>
            <a:endParaRPr lang="zh-CN" altLang="en-US" sz="4000" b="1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496" y="1233987"/>
            <a:ext cx="54141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糖尿病的危害与预防</a:t>
            </a:r>
            <a:endParaRPr lang="zh-CN" altLang="en-US" sz="28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6" descr="糖尿病足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55" y="2136027"/>
            <a:ext cx="3774406" cy="3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176705" y="479002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hlink"/>
                </a:solidFill>
                <a:ea typeface="仿宋_GB2312" pitchFamily="49" charset="-122"/>
              </a:rPr>
              <a:t>溃烂、坏疽、截肢</a:t>
            </a:r>
            <a:endParaRPr lang="zh-CN" altLang="en-US" b="1" dirty="0">
              <a:solidFill>
                <a:schemeClr val="hlink"/>
              </a:solidFill>
              <a:ea typeface="仿宋_GB2312" pitchFamily="49" charset="-122"/>
            </a:endParaRP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4572001" y="2476283"/>
          <a:ext cx="4015163" cy="251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0" name="Image" r:id="rId4" imgW="5486400" imgH="3657600" progId="">
                  <p:embed/>
                </p:oleObj>
              </mc:Choice>
              <mc:Fallback>
                <p:oleObj name="Image" r:id="rId4" imgW="5486400" imgH="36576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2476283"/>
                        <a:ext cx="4015163" cy="2512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14"/>
          <p:cNvSpPr>
            <a:spLocks/>
          </p:cNvSpPr>
          <p:nvPr/>
        </p:nvSpPr>
        <p:spPr bwMode="auto">
          <a:xfrm>
            <a:off x="3555815" y="2272130"/>
            <a:ext cx="871017" cy="612461"/>
          </a:xfrm>
          <a:custGeom>
            <a:avLst/>
            <a:gdLst>
              <a:gd name="T0" fmla="*/ 0 w 2279"/>
              <a:gd name="T1" fmla="*/ 0 h 1180"/>
              <a:gd name="T2" fmla="*/ 0 w 2279"/>
              <a:gd name="T3" fmla="*/ 0 h 1180"/>
              <a:gd name="T4" fmla="*/ 0 w 2279"/>
              <a:gd name="T5" fmla="*/ 0 h 1180"/>
              <a:gd name="T6" fmla="*/ 0 w 2279"/>
              <a:gd name="T7" fmla="*/ 0 h 1180"/>
              <a:gd name="T8" fmla="*/ 0 w 2279"/>
              <a:gd name="T9" fmla="*/ 0 h 1180"/>
              <a:gd name="T10" fmla="*/ 0 w 2279"/>
              <a:gd name="T11" fmla="*/ 0 h 1180"/>
              <a:gd name="T12" fmla="*/ 0 w 2279"/>
              <a:gd name="T13" fmla="*/ 0 h 1180"/>
              <a:gd name="T14" fmla="*/ 0 w 2279"/>
              <a:gd name="T15" fmla="*/ 0 h 1180"/>
              <a:gd name="T16" fmla="*/ 0 w 2279"/>
              <a:gd name="T17" fmla="*/ 0 h 1180"/>
              <a:gd name="T18" fmla="*/ 0 w 2279"/>
              <a:gd name="T19" fmla="*/ 0 h 1180"/>
              <a:gd name="T20" fmla="*/ 0 w 2279"/>
              <a:gd name="T21" fmla="*/ 0 h 1180"/>
              <a:gd name="T22" fmla="*/ 0 w 2279"/>
              <a:gd name="T23" fmla="*/ 0 h 1180"/>
              <a:gd name="T24" fmla="*/ 0 w 2279"/>
              <a:gd name="T25" fmla="*/ 0 h 1180"/>
              <a:gd name="T26" fmla="*/ 0 w 2279"/>
              <a:gd name="T27" fmla="*/ 0 h 1180"/>
              <a:gd name="T28" fmla="*/ 0 w 2279"/>
              <a:gd name="T29" fmla="*/ 0 h 1180"/>
              <a:gd name="T30" fmla="*/ 0 w 2279"/>
              <a:gd name="T31" fmla="*/ 0 h 1180"/>
              <a:gd name="T32" fmla="*/ 0 w 2279"/>
              <a:gd name="T33" fmla="*/ 0 h 1180"/>
              <a:gd name="T34" fmla="*/ 0 w 2279"/>
              <a:gd name="T35" fmla="*/ 0 h 1180"/>
              <a:gd name="T36" fmla="*/ 0 w 2279"/>
              <a:gd name="T37" fmla="*/ 0 h 1180"/>
              <a:gd name="T38" fmla="*/ 0 w 2279"/>
              <a:gd name="T39" fmla="*/ 0 h 1180"/>
              <a:gd name="T40" fmla="*/ 0 w 2279"/>
              <a:gd name="T41" fmla="*/ 0 h 1180"/>
              <a:gd name="T42" fmla="*/ 0 w 2279"/>
              <a:gd name="T43" fmla="*/ 0 h 1180"/>
              <a:gd name="T44" fmla="*/ 0 w 2279"/>
              <a:gd name="T45" fmla="*/ 0 h 1180"/>
              <a:gd name="T46" fmla="*/ 0 w 2279"/>
              <a:gd name="T47" fmla="*/ 0 h 1180"/>
              <a:gd name="T48" fmla="*/ 0 w 2279"/>
              <a:gd name="T49" fmla="*/ 0 h 1180"/>
              <a:gd name="T50" fmla="*/ 0 w 2279"/>
              <a:gd name="T51" fmla="*/ 0 h 1180"/>
              <a:gd name="T52" fmla="*/ 0 w 2279"/>
              <a:gd name="T53" fmla="*/ 0 h 1180"/>
              <a:gd name="T54" fmla="*/ 0 w 2279"/>
              <a:gd name="T55" fmla="*/ 0 h 1180"/>
              <a:gd name="T56" fmla="*/ 0 w 2279"/>
              <a:gd name="T57" fmla="*/ 0 h 1180"/>
              <a:gd name="T58" fmla="*/ 0 w 2279"/>
              <a:gd name="T59" fmla="*/ 0 h 1180"/>
              <a:gd name="T60" fmla="*/ 0 w 2279"/>
              <a:gd name="T61" fmla="*/ 0 h 1180"/>
              <a:gd name="T62" fmla="*/ 0 w 2279"/>
              <a:gd name="T63" fmla="*/ 0 h 1180"/>
              <a:gd name="T64" fmla="*/ 0 w 2279"/>
              <a:gd name="T65" fmla="*/ 0 h 1180"/>
              <a:gd name="T66" fmla="*/ 0 w 2279"/>
              <a:gd name="T67" fmla="*/ 0 h 1180"/>
              <a:gd name="T68" fmla="*/ 0 w 2279"/>
              <a:gd name="T69" fmla="*/ 0 h 1180"/>
              <a:gd name="T70" fmla="*/ 0 w 2279"/>
              <a:gd name="T71" fmla="*/ 0 h 1180"/>
              <a:gd name="T72" fmla="*/ 0 w 2279"/>
              <a:gd name="T73" fmla="*/ 0 h 1180"/>
              <a:gd name="T74" fmla="*/ 0 w 2279"/>
              <a:gd name="T75" fmla="*/ 0 h 1180"/>
              <a:gd name="T76" fmla="*/ 0 w 2279"/>
              <a:gd name="T77" fmla="*/ 0 h 1180"/>
              <a:gd name="T78" fmla="*/ 0 w 2279"/>
              <a:gd name="T79" fmla="*/ 0 h 1180"/>
              <a:gd name="T80" fmla="*/ 0 w 2279"/>
              <a:gd name="T81" fmla="*/ 0 h 118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279"/>
              <a:gd name="T124" fmla="*/ 0 h 1180"/>
              <a:gd name="T125" fmla="*/ 2279 w 2279"/>
              <a:gd name="T126" fmla="*/ 1180 h 118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279" h="1180">
                <a:moveTo>
                  <a:pt x="2279" y="9"/>
                </a:moveTo>
                <a:lnTo>
                  <a:pt x="2151" y="0"/>
                </a:lnTo>
                <a:lnTo>
                  <a:pt x="2091" y="0"/>
                </a:lnTo>
                <a:lnTo>
                  <a:pt x="2016" y="0"/>
                </a:lnTo>
                <a:lnTo>
                  <a:pt x="1945" y="5"/>
                </a:lnTo>
                <a:lnTo>
                  <a:pt x="1875" y="9"/>
                </a:lnTo>
                <a:lnTo>
                  <a:pt x="1805" y="17"/>
                </a:lnTo>
                <a:lnTo>
                  <a:pt x="1743" y="29"/>
                </a:lnTo>
                <a:lnTo>
                  <a:pt x="1674" y="43"/>
                </a:lnTo>
                <a:lnTo>
                  <a:pt x="1591" y="64"/>
                </a:lnTo>
                <a:lnTo>
                  <a:pt x="1516" y="90"/>
                </a:lnTo>
                <a:lnTo>
                  <a:pt x="1446" y="112"/>
                </a:lnTo>
                <a:lnTo>
                  <a:pt x="1367" y="142"/>
                </a:lnTo>
                <a:lnTo>
                  <a:pt x="1292" y="176"/>
                </a:lnTo>
                <a:lnTo>
                  <a:pt x="1217" y="210"/>
                </a:lnTo>
                <a:lnTo>
                  <a:pt x="1155" y="245"/>
                </a:lnTo>
                <a:lnTo>
                  <a:pt x="1084" y="279"/>
                </a:lnTo>
                <a:lnTo>
                  <a:pt x="1025" y="312"/>
                </a:lnTo>
                <a:lnTo>
                  <a:pt x="958" y="351"/>
                </a:lnTo>
                <a:lnTo>
                  <a:pt x="892" y="389"/>
                </a:lnTo>
                <a:lnTo>
                  <a:pt x="825" y="438"/>
                </a:lnTo>
                <a:lnTo>
                  <a:pt x="767" y="476"/>
                </a:lnTo>
                <a:lnTo>
                  <a:pt x="705" y="529"/>
                </a:lnTo>
                <a:lnTo>
                  <a:pt x="647" y="576"/>
                </a:lnTo>
                <a:lnTo>
                  <a:pt x="593" y="624"/>
                </a:lnTo>
                <a:lnTo>
                  <a:pt x="549" y="676"/>
                </a:lnTo>
                <a:lnTo>
                  <a:pt x="511" y="719"/>
                </a:lnTo>
                <a:lnTo>
                  <a:pt x="482" y="767"/>
                </a:lnTo>
                <a:lnTo>
                  <a:pt x="0" y="704"/>
                </a:lnTo>
                <a:lnTo>
                  <a:pt x="77" y="737"/>
                </a:lnTo>
                <a:lnTo>
                  <a:pt x="135" y="767"/>
                </a:lnTo>
                <a:lnTo>
                  <a:pt x="205" y="798"/>
                </a:lnTo>
                <a:lnTo>
                  <a:pt x="256" y="828"/>
                </a:lnTo>
                <a:lnTo>
                  <a:pt x="304" y="857"/>
                </a:lnTo>
                <a:lnTo>
                  <a:pt x="345" y="879"/>
                </a:lnTo>
                <a:lnTo>
                  <a:pt x="385" y="911"/>
                </a:lnTo>
                <a:lnTo>
                  <a:pt x="425" y="940"/>
                </a:lnTo>
                <a:lnTo>
                  <a:pt x="468" y="973"/>
                </a:lnTo>
                <a:lnTo>
                  <a:pt x="515" y="1014"/>
                </a:lnTo>
                <a:lnTo>
                  <a:pt x="565" y="1056"/>
                </a:lnTo>
                <a:lnTo>
                  <a:pt x="605" y="1096"/>
                </a:lnTo>
                <a:lnTo>
                  <a:pt x="650" y="1141"/>
                </a:lnTo>
                <a:lnTo>
                  <a:pt x="684" y="1180"/>
                </a:lnTo>
                <a:lnTo>
                  <a:pt x="722" y="1166"/>
                </a:lnTo>
                <a:lnTo>
                  <a:pt x="759" y="1144"/>
                </a:lnTo>
                <a:lnTo>
                  <a:pt x="799" y="1126"/>
                </a:lnTo>
                <a:lnTo>
                  <a:pt x="846" y="1105"/>
                </a:lnTo>
                <a:lnTo>
                  <a:pt x="895" y="1085"/>
                </a:lnTo>
                <a:lnTo>
                  <a:pt x="939" y="1070"/>
                </a:lnTo>
                <a:lnTo>
                  <a:pt x="982" y="1058"/>
                </a:lnTo>
                <a:lnTo>
                  <a:pt x="1030" y="1042"/>
                </a:lnTo>
                <a:lnTo>
                  <a:pt x="1081" y="1030"/>
                </a:lnTo>
                <a:lnTo>
                  <a:pt x="1134" y="1014"/>
                </a:lnTo>
                <a:lnTo>
                  <a:pt x="1183" y="1002"/>
                </a:lnTo>
                <a:lnTo>
                  <a:pt x="1230" y="990"/>
                </a:lnTo>
                <a:lnTo>
                  <a:pt x="1281" y="980"/>
                </a:lnTo>
                <a:lnTo>
                  <a:pt x="1329" y="969"/>
                </a:lnTo>
                <a:lnTo>
                  <a:pt x="1375" y="959"/>
                </a:lnTo>
                <a:lnTo>
                  <a:pt x="1429" y="947"/>
                </a:lnTo>
                <a:lnTo>
                  <a:pt x="1500" y="938"/>
                </a:lnTo>
                <a:lnTo>
                  <a:pt x="1004" y="849"/>
                </a:lnTo>
                <a:lnTo>
                  <a:pt x="1037" y="780"/>
                </a:lnTo>
                <a:lnTo>
                  <a:pt x="1076" y="729"/>
                </a:lnTo>
                <a:lnTo>
                  <a:pt x="1147" y="634"/>
                </a:lnTo>
                <a:lnTo>
                  <a:pt x="1188" y="588"/>
                </a:lnTo>
                <a:lnTo>
                  <a:pt x="1230" y="545"/>
                </a:lnTo>
                <a:lnTo>
                  <a:pt x="1304" y="472"/>
                </a:lnTo>
                <a:lnTo>
                  <a:pt x="1350" y="429"/>
                </a:lnTo>
                <a:lnTo>
                  <a:pt x="1404" y="377"/>
                </a:lnTo>
                <a:lnTo>
                  <a:pt x="1454" y="338"/>
                </a:lnTo>
                <a:lnTo>
                  <a:pt x="1495" y="304"/>
                </a:lnTo>
                <a:lnTo>
                  <a:pt x="1537" y="271"/>
                </a:lnTo>
                <a:lnTo>
                  <a:pt x="1587" y="236"/>
                </a:lnTo>
                <a:lnTo>
                  <a:pt x="1641" y="202"/>
                </a:lnTo>
                <a:lnTo>
                  <a:pt x="1695" y="176"/>
                </a:lnTo>
                <a:lnTo>
                  <a:pt x="1747" y="145"/>
                </a:lnTo>
                <a:lnTo>
                  <a:pt x="1814" y="120"/>
                </a:lnTo>
                <a:lnTo>
                  <a:pt x="1875" y="100"/>
                </a:lnTo>
                <a:lnTo>
                  <a:pt x="1945" y="82"/>
                </a:lnTo>
                <a:lnTo>
                  <a:pt x="2012" y="64"/>
                </a:lnTo>
                <a:lnTo>
                  <a:pt x="2082" y="47"/>
                </a:lnTo>
                <a:lnTo>
                  <a:pt x="2158" y="32"/>
                </a:lnTo>
                <a:lnTo>
                  <a:pt x="2279" y="9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2249290" y="2272130"/>
            <a:ext cx="871017" cy="589111"/>
          </a:xfrm>
          <a:custGeom>
            <a:avLst/>
            <a:gdLst>
              <a:gd name="T0" fmla="*/ 0 w 2277"/>
              <a:gd name="T1" fmla="*/ 0 h 1135"/>
              <a:gd name="T2" fmla="*/ 0 w 2277"/>
              <a:gd name="T3" fmla="*/ 0 h 1135"/>
              <a:gd name="T4" fmla="*/ 0 w 2277"/>
              <a:gd name="T5" fmla="*/ 1 h 1135"/>
              <a:gd name="T6" fmla="*/ 0 w 2277"/>
              <a:gd name="T7" fmla="*/ 1 h 1135"/>
              <a:gd name="T8" fmla="*/ 0 w 2277"/>
              <a:gd name="T9" fmla="*/ 1 h 1135"/>
              <a:gd name="T10" fmla="*/ 0 w 2277"/>
              <a:gd name="T11" fmla="*/ 1 h 1135"/>
              <a:gd name="T12" fmla="*/ 0 w 2277"/>
              <a:gd name="T13" fmla="*/ 1 h 1135"/>
              <a:gd name="T14" fmla="*/ 0 w 2277"/>
              <a:gd name="T15" fmla="*/ 1 h 1135"/>
              <a:gd name="T16" fmla="*/ 0 w 2277"/>
              <a:gd name="T17" fmla="*/ 1 h 1135"/>
              <a:gd name="T18" fmla="*/ 0 w 2277"/>
              <a:gd name="T19" fmla="*/ 1 h 1135"/>
              <a:gd name="T20" fmla="*/ 0 w 2277"/>
              <a:gd name="T21" fmla="*/ 1 h 1135"/>
              <a:gd name="T22" fmla="*/ 0 w 2277"/>
              <a:gd name="T23" fmla="*/ 1 h 1135"/>
              <a:gd name="T24" fmla="*/ 0 w 2277"/>
              <a:gd name="T25" fmla="*/ 1 h 1135"/>
              <a:gd name="T26" fmla="*/ 0 w 2277"/>
              <a:gd name="T27" fmla="*/ 1 h 1135"/>
              <a:gd name="T28" fmla="*/ 0 w 2277"/>
              <a:gd name="T29" fmla="*/ 1 h 1135"/>
              <a:gd name="T30" fmla="*/ 0 w 2277"/>
              <a:gd name="T31" fmla="*/ 1 h 1135"/>
              <a:gd name="T32" fmla="*/ 0 w 2277"/>
              <a:gd name="T33" fmla="*/ 1 h 1135"/>
              <a:gd name="T34" fmla="*/ 0 w 2277"/>
              <a:gd name="T35" fmla="*/ 1 h 1135"/>
              <a:gd name="T36" fmla="*/ 0 w 2277"/>
              <a:gd name="T37" fmla="*/ 1 h 1135"/>
              <a:gd name="T38" fmla="*/ 0 w 2277"/>
              <a:gd name="T39" fmla="*/ 1 h 1135"/>
              <a:gd name="T40" fmla="*/ 0 w 2277"/>
              <a:gd name="T41" fmla="*/ 1 h 1135"/>
              <a:gd name="T42" fmla="*/ 0 w 2277"/>
              <a:gd name="T43" fmla="*/ 1 h 1135"/>
              <a:gd name="T44" fmla="*/ 0 w 2277"/>
              <a:gd name="T45" fmla="*/ 1 h 1135"/>
              <a:gd name="T46" fmla="*/ 0 w 2277"/>
              <a:gd name="T47" fmla="*/ 1 h 1135"/>
              <a:gd name="T48" fmla="*/ 0 w 2277"/>
              <a:gd name="T49" fmla="*/ 1 h 1135"/>
              <a:gd name="T50" fmla="*/ 0 w 2277"/>
              <a:gd name="T51" fmla="*/ 1 h 1135"/>
              <a:gd name="T52" fmla="*/ 0 w 2277"/>
              <a:gd name="T53" fmla="*/ 1 h 1135"/>
              <a:gd name="T54" fmla="*/ 0 w 2277"/>
              <a:gd name="T55" fmla="*/ 1 h 1135"/>
              <a:gd name="T56" fmla="*/ 0 w 2277"/>
              <a:gd name="T57" fmla="*/ 1 h 1135"/>
              <a:gd name="T58" fmla="*/ 0 w 2277"/>
              <a:gd name="T59" fmla="*/ 1 h 1135"/>
              <a:gd name="T60" fmla="*/ 0 w 2277"/>
              <a:gd name="T61" fmla="*/ 1 h 1135"/>
              <a:gd name="T62" fmla="*/ 0 w 2277"/>
              <a:gd name="T63" fmla="*/ 1 h 1135"/>
              <a:gd name="T64" fmla="*/ 0 w 2277"/>
              <a:gd name="T65" fmla="*/ 1 h 1135"/>
              <a:gd name="T66" fmla="*/ 0 w 2277"/>
              <a:gd name="T67" fmla="*/ 1 h 1135"/>
              <a:gd name="T68" fmla="*/ 0 w 2277"/>
              <a:gd name="T69" fmla="*/ 1 h 1135"/>
              <a:gd name="T70" fmla="*/ 0 w 2277"/>
              <a:gd name="T71" fmla="*/ 1 h 1135"/>
              <a:gd name="T72" fmla="*/ 0 w 2277"/>
              <a:gd name="T73" fmla="*/ 1 h 1135"/>
              <a:gd name="T74" fmla="*/ 0 w 2277"/>
              <a:gd name="T75" fmla="*/ 1 h 1135"/>
              <a:gd name="T76" fmla="*/ 0 w 2277"/>
              <a:gd name="T77" fmla="*/ 1 h 1135"/>
              <a:gd name="T78" fmla="*/ 0 w 2277"/>
              <a:gd name="T79" fmla="*/ 1 h 1135"/>
              <a:gd name="T80" fmla="*/ 0 w 2277"/>
              <a:gd name="T81" fmla="*/ 1 h 113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277"/>
              <a:gd name="T124" fmla="*/ 0 h 1135"/>
              <a:gd name="T125" fmla="*/ 2277 w 2277"/>
              <a:gd name="T126" fmla="*/ 1135 h 113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277" h="1135">
                <a:moveTo>
                  <a:pt x="0" y="8"/>
                </a:moveTo>
                <a:lnTo>
                  <a:pt x="125" y="0"/>
                </a:lnTo>
                <a:lnTo>
                  <a:pt x="187" y="0"/>
                </a:lnTo>
                <a:lnTo>
                  <a:pt x="262" y="0"/>
                </a:lnTo>
                <a:lnTo>
                  <a:pt x="332" y="4"/>
                </a:lnTo>
                <a:lnTo>
                  <a:pt x="403" y="8"/>
                </a:lnTo>
                <a:lnTo>
                  <a:pt x="472" y="16"/>
                </a:lnTo>
                <a:lnTo>
                  <a:pt x="535" y="29"/>
                </a:lnTo>
                <a:lnTo>
                  <a:pt x="604" y="41"/>
                </a:lnTo>
                <a:lnTo>
                  <a:pt x="687" y="62"/>
                </a:lnTo>
                <a:lnTo>
                  <a:pt x="762" y="87"/>
                </a:lnTo>
                <a:lnTo>
                  <a:pt x="832" y="107"/>
                </a:lnTo>
                <a:lnTo>
                  <a:pt x="911" y="136"/>
                </a:lnTo>
                <a:lnTo>
                  <a:pt x="986" y="169"/>
                </a:lnTo>
                <a:lnTo>
                  <a:pt x="1061" y="202"/>
                </a:lnTo>
                <a:lnTo>
                  <a:pt x="1123" y="234"/>
                </a:lnTo>
                <a:lnTo>
                  <a:pt x="1193" y="267"/>
                </a:lnTo>
                <a:lnTo>
                  <a:pt x="1253" y="299"/>
                </a:lnTo>
                <a:lnTo>
                  <a:pt x="1319" y="336"/>
                </a:lnTo>
                <a:lnTo>
                  <a:pt x="1386" y="374"/>
                </a:lnTo>
                <a:lnTo>
                  <a:pt x="1452" y="419"/>
                </a:lnTo>
                <a:lnTo>
                  <a:pt x="1510" y="456"/>
                </a:lnTo>
                <a:lnTo>
                  <a:pt x="1573" y="506"/>
                </a:lnTo>
                <a:lnTo>
                  <a:pt x="1631" y="551"/>
                </a:lnTo>
                <a:lnTo>
                  <a:pt x="1685" y="597"/>
                </a:lnTo>
                <a:lnTo>
                  <a:pt x="1729" y="647"/>
                </a:lnTo>
                <a:lnTo>
                  <a:pt x="1767" y="689"/>
                </a:lnTo>
                <a:lnTo>
                  <a:pt x="1796" y="735"/>
                </a:lnTo>
                <a:lnTo>
                  <a:pt x="2277" y="674"/>
                </a:lnTo>
                <a:lnTo>
                  <a:pt x="2209" y="706"/>
                </a:lnTo>
                <a:lnTo>
                  <a:pt x="2131" y="739"/>
                </a:lnTo>
                <a:lnTo>
                  <a:pt x="2068" y="768"/>
                </a:lnTo>
                <a:lnTo>
                  <a:pt x="2021" y="790"/>
                </a:lnTo>
                <a:lnTo>
                  <a:pt x="1970" y="818"/>
                </a:lnTo>
                <a:lnTo>
                  <a:pt x="1928" y="843"/>
                </a:lnTo>
                <a:lnTo>
                  <a:pt x="1888" y="869"/>
                </a:lnTo>
                <a:lnTo>
                  <a:pt x="1848" y="900"/>
                </a:lnTo>
                <a:lnTo>
                  <a:pt x="1809" y="932"/>
                </a:lnTo>
                <a:lnTo>
                  <a:pt x="1762" y="972"/>
                </a:lnTo>
                <a:lnTo>
                  <a:pt x="1717" y="1015"/>
                </a:lnTo>
                <a:lnTo>
                  <a:pt x="1677" y="1051"/>
                </a:lnTo>
                <a:lnTo>
                  <a:pt x="1631" y="1098"/>
                </a:lnTo>
                <a:lnTo>
                  <a:pt x="1593" y="1135"/>
                </a:lnTo>
                <a:lnTo>
                  <a:pt x="1556" y="1118"/>
                </a:lnTo>
                <a:lnTo>
                  <a:pt x="1519" y="1098"/>
                </a:lnTo>
                <a:lnTo>
                  <a:pt x="1479" y="1080"/>
                </a:lnTo>
                <a:lnTo>
                  <a:pt x="1432" y="1061"/>
                </a:lnTo>
                <a:lnTo>
                  <a:pt x="1383" y="1041"/>
                </a:lnTo>
                <a:lnTo>
                  <a:pt x="1339" y="1026"/>
                </a:lnTo>
                <a:lnTo>
                  <a:pt x="1296" y="1014"/>
                </a:lnTo>
                <a:lnTo>
                  <a:pt x="1247" y="998"/>
                </a:lnTo>
                <a:lnTo>
                  <a:pt x="1196" y="986"/>
                </a:lnTo>
                <a:lnTo>
                  <a:pt x="1144" y="972"/>
                </a:lnTo>
                <a:lnTo>
                  <a:pt x="1095" y="960"/>
                </a:lnTo>
                <a:lnTo>
                  <a:pt x="1048" y="947"/>
                </a:lnTo>
                <a:lnTo>
                  <a:pt x="997" y="939"/>
                </a:lnTo>
                <a:lnTo>
                  <a:pt x="948" y="928"/>
                </a:lnTo>
                <a:lnTo>
                  <a:pt x="903" y="918"/>
                </a:lnTo>
                <a:lnTo>
                  <a:pt x="849" y="907"/>
                </a:lnTo>
                <a:lnTo>
                  <a:pt x="775" y="899"/>
                </a:lnTo>
                <a:lnTo>
                  <a:pt x="1274" y="814"/>
                </a:lnTo>
                <a:lnTo>
                  <a:pt x="1240" y="747"/>
                </a:lnTo>
                <a:lnTo>
                  <a:pt x="1202" y="698"/>
                </a:lnTo>
                <a:lnTo>
                  <a:pt x="1131" y="605"/>
                </a:lnTo>
                <a:lnTo>
                  <a:pt x="1090" y="564"/>
                </a:lnTo>
                <a:lnTo>
                  <a:pt x="1048" y="522"/>
                </a:lnTo>
                <a:lnTo>
                  <a:pt x="973" y="452"/>
                </a:lnTo>
                <a:lnTo>
                  <a:pt x="928" y="411"/>
                </a:lnTo>
                <a:lnTo>
                  <a:pt x="874" y="361"/>
                </a:lnTo>
                <a:lnTo>
                  <a:pt x="824" y="324"/>
                </a:lnTo>
                <a:lnTo>
                  <a:pt x="782" y="291"/>
                </a:lnTo>
                <a:lnTo>
                  <a:pt x="741" y="259"/>
                </a:lnTo>
                <a:lnTo>
                  <a:pt x="691" y="226"/>
                </a:lnTo>
                <a:lnTo>
                  <a:pt x="637" y="194"/>
                </a:lnTo>
                <a:lnTo>
                  <a:pt x="583" y="169"/>
                </a:lnTo>
                <a:lnTo>
                  <a:pt x="530" y="140"/>
                </a:lnTo>
                <a:lnTo>
                  <a:pt x="464" y="116"/>
                </a:lnTo>
                <a:lnTo>
                  <a:pt x="403" y="95"/>
                </a:lnTo>
                <a:lnTo>
                  <a:pt x="332" y="78"/>
                </a:lnTo>
                <a:lnTo>
                  <a:pt x="266" y="62"/>
                </a:lnTo>
                <a:lnTo>
                  <a:pt x="195" y="45"/>
                </a:lnTo>
                <a:lnTo>
                  <a:pt x="121" y="33"/>
                </a:lnTo>
                <a:lnTo>
                  <a:pt x="0" y="8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24"/>
          <p:cNvSpPr>
            <a:spLocks/>
          </p:cNvSpPr>
          <p:nvPr/>
        </p:nvSpPr>
        <p:spPr bwMode="auto">
          <a:xfrm rot="5400000" flipH="1">
            <a:off x="758005" y="3740795"/>
            <a:ext cx="969079" cy="889898"/>
          </a:xfrm>
          <a:custGeom>
            <a:avLst/>
            <a:gdLst>
              <a:gd name="T0" fmla="*/ 0 w 2279"/>
              <a:gd name="T1" fmla="*/ 1 h 1179"/>
              <a:gd name="T2" fmla="*/ 0 w 2279"/>
              <a:gd name="T3" fmla="*/ 1 h 1179"/>
              <a:gd name="T4" fmla="*/ 0 w 2279"/>
              <a:gd name="T5" fmla="*/ 1 h 1179"/>
              <a:gd name="T6" fmla="*/ 0 w 2279"/>
              <a:gd name="T7" fmla="*/ 1 h 1179"/>
              <a:gd name="T8" fmla="*/ 0 w 2279"/>
              <a:gd name="T9" fmla="*/ 1 h 1179"/>
              <a:gd name="T10" fmla="*/ 0 w 2279"/>
              <a:gd name="T11" fmla="*/ 1 h 1179"/>
              <a:gd name="T12" fmla="*/ 0 w 2279"/>
              <a:gd name="T13" fmla="*/ 1 h 1179"/>
              <a:gd name="T14" fmla="*/ 0 w 2279"/>
              <a:gd name="T15" fmla="*/ 1 h 1179"/>
              <a:gd name="T16" fmla="*/ 0 w 2279"/>
              <a:gd name="T17" fmla="*/ 1 h 1179"/>
              <a:gd name="T18" fmla="*/ 0 w 2279"/>
              <a:gd name="T19" fmla="*/ 1 h 1179"/>
              <a:gd name="T20" fmla="*/ 0 w 2279"/>
              <a:gd name="T21" fmla="*/ 1 h 1179"/>
              <a:gd name="T22" fmla="*/ 0 w 2279"/>
              <a:gd name="T23" fmla="*/ 1 h 1179"/>
              <a:gd name="T24" fmla="*/ 0 w 2279"/>
              <a:gd name="T25" fmla="*/ 1 h 1179"/>
              <a:gd name="T26" fmla="*/ 0 w 2279"/>
              <a:gd name="T27" fmla="*/ 1 h 1179"/>
              <a:gd name="T28" fmla="*/ 0 w 2279"/>
              <a:gd name="T29" fmla="*/ 1 h 1179"/>
              <a:gd name="T30" fmla="*/ 0 w 2279"/>
              <a:gd name="T31" fmla="*/ 1 h 1179"/>
              <a:gd name="T32" fmla="*/ 0 w 2279"/>
              <a:gd name="T33" fmla="*/ 1 h 1179"/>
              <a:gd name="T34" fmla="*/ 0 w 2279"/>
              <a:gd name="T35" fmla="*/ 1 h 1179"/>
              <a:gd name="T36" fmla="*/ 0 w 2279"/>
              <a:gd name="T37" fmla="*/ 1 h 1179"/>
              <a:gd name="T38" fmla="*/ 0 w 2279"/>
              <a:gd name="T39" fmla="*/ 1 h 1179"/>
              <a:gd name="T40" fmla="*/ 0 w 2279"/>
              <a:gd name="T41" fmla="*/ 1 h 1179"/>
              <a:gd name="T42" fmla="*/ 0 w 2279"/>
              <a:gd name="T43" fmla="*/ 1 h 1179"/>
              <a:gd name="T44" fmla="*/ 0 w 2279"/>
              <a:gd name="T45" fmla="*/ 1 h 1179"/>
              <a:gd name="T46" fmla="*/ 0 w 2279"/>
              <a:gd name="T47" fmla="*/ 1 h 1179"/>
              <a:gd name="T48" fmla="*/ 0 w 2279"/>
              <a:gd name="T49" fmla="*/ 1 h 1179"/>
              <a:gd name="T50" fmla="*/ 0 w 2279"/>
              <a:gd name="T51" fmla="*/ 1 h 1179"/>
              <a:gd name="T52" fmla="*/ 0 w 2279"/>
              <a:gd name="T53" fmla="*/ 1 h 1179"/>
              <a:gd name="T54" fmla="*/ 0 w 2279"/>
              <a:gd name="T55" fmla="*/ 1 h 1179"/>
              <a:gd name="T56" fmla="*/ 0 w 2279"/>
              <a:gd name="T57" fmla="*/ 1 h 1179"/>
              <a:gd name="T58" fmla="*/ 0 w 2279"/>
              <a:gd name="T59" fmla="*/ 1 h 1179"/>
              <a:gd name="T60" fmla="*/ 0 w 2279"/>
              <a:gd name="T61" fmla="*/ 1 h 1179"/>
              <a:gd name="T62" fmla="*/ 0 w 2279"/>
              <a:gd name="T63" fmla="*/ 1 h 1179"/>
              <a:gd name="T64" fmla="*/ 0 w 2279"/>
              <a:gd name="T65" fmla="*/ 1 h 1179"/>
              <a:gd name="T66" fmla="*/ 0 w 2279"/>
              <a:gd name="T67" fmla="*/ 1 h 1179"/>
              <a:gd name="T68" fmla="*/ 0 w 2279"/>
              <a:gd name="T69" fmla="*/ 1 h 1179"/>
              <a:gd name="T70" fmla="*/ 0 w 2279"/>
              <a:gd name="T71" fmla="*/ 1 h 1179"/>
              <a:gd name="T72" fmla="*/ 0 w 2279"/>
              <a:gd name="T73" fmla="*/ 1 h 1179"/>
              <a:gd name="T74" fmla="*/ 0 w 2279"/>
              <a:gd name="T75" fmla="*/ 1 h 1179"/>
              <a:gd name="T76" fmla="*/ 0 w 2279"/>
              <a:gd name="T77" fmla="*/ 1 h 1179"/>
              <a:gd name="T78" fmla="*/ 0 w 2279"/>
              <a:gd name="T79" fmla="*/ 1 h 1179"/>
              <a:gd name="T80" fmla="*/ 0 w 2279"/>
              <a:gd name="T81" fmla="*/ 1 h 117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279"/>
              <a:gd name="T124" fmla="*/ 0 h 1179"/>
              <a:gd name="T125" fmla="*/ 2279 w 2279"/>
              <a:gd name="T126" fmla="*/ 1179 h 117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279" h="1179">
                <a:moveTo>
                  <a:pt x="0" y="1171"/>
                </a:moveTo>
                <a:lnTo>
                  <a:pt x="126" y="1179"/>
                </a:lnTo>
                <a:lnTo>
                  <a:pt x="189" y="1179"/>
                </a:lnTo>
                <a:lnTo>
                  <a:pt x="263" y="1179"/>
                </a:lnTo>
                <a:lnTo>
                  <a:pt x="334" y="1175"/>
                </a:lnTo>
                <a:lnTo>
                  <a:pt x="403" y="1171"/>
                </a:lnTo>
                <a:lnTo>
                  <a:pt x="474" y="1163"/>
                </a:lnTo>
                <a:lnTo>
                  <a:pt x="536" y="1150"/>
                </a:lnTo>
                <a:lnTo>
                  <a:pt x="605" y="1136"/>
                </a:lnTo>
                <a:lnTo>
                  <a:pt x="688" y="1116"/>
                </a:lnTo>
                <a:lnTo>
                  <a:pt x="763" y="1089"/>
                </a:lnTo>
                <a:lnTo>
                  <a:pt x="834" y="1067"/>
                </a:lnTo>
                <a:lnTo>
                  <a:pt x="912" y="1038"/>
                </a:lnTo>
                <a:lnTo>
                  <a:pt x="987" y="1004"/>
                </a:lnTo>
                <a:lnTo>
                  <a:pt x="1062" y="969"/>
                </a:lnTo>
                <a:lnTo>
                  <a:pt x="1124" y="935"/>
                </a:lnTo>
                <a:lnTo>
                  <a:pt x="1196" y="900"/>
                </a:lnTo>
                <a:lnTo>
                  <a:pt x="1254" y="867"/>
                </a:lnTo>
                <a:lnTo>
                  <a:pt x="1321" y="829"/>
                </a:lnTo>
                <a:lnTo>
                  <a:pt x="1387" y="790"/>
                </a:lnTo>
                <a:lnTo>
                  <a:pt x="1454" y="742"/>
                </a:lnTo>
                <a:lnTo>
                  <a:pt x="1512" y="703"/>
                </a:lnTo>
                <a:lnTo>
                  <a:pt x="1574" y="651"/>
                </a:lnTo>
                <a:lnTo>
                  <a:pt x="1632" y="604"/>
                </a:lnTo>
                <a:lnTo>
                  <a:pt x="1686" y="556"/>
                </a:lnTo>
                <a:lnTo>
                  <a:pt x="1731" y="503"/>
                </a:lnTo>
                <a:lnTo>
                  <a:pt x="1768" y="460"/>
                </a:lnTo>
                <a:lnTo>
                  <a:pt x="1797" y="412"/>
                </a:lnTo>
                <a:lnTo>
                  <a:pt x="2279" y="476"/>
                </a:lnTo>
                <a:lnTo>
                  <a:pt x="2203" y="442"/>
                </a:lnTo>
                <a:lnTo>
                  <a:pt x="2144" y="412"/>
                </a:lnTo>
                <a:lnTo>
                  <a:pt x="2074" y="382"/>
                </a:lnTo>
                <a:lnTo>
                  <a:pt x="2021" y="351"/>
                </a:lnTo>
                <a:lnTo>
                  <a:pt x="1976" y="322"/>
                </a:lnTo>
                <a:lnTo>
                  <a:pt x="1934" y="300"/>
                </a:lnTo>
                <a:lnTo>
                  <a:pt x="1894" y="269"/>
                </a:lnTo>
                <a:lnTo>
                  <a:pt x="1854" y="240"/>
                </a:lnTo>
                <a:lnTo>
                  <a:pt x="1811" y="206"/>
                </a:lnTo>
                <a:lnTo>
                  <a:pt x="1764" y="165"/>
                </a:lnTo>
                <a:lnTo>
                  <a:pt x="1714" y="125"/>
                </a:lnTo>
                <a:lnTo>
                  <a:pt x="1674" y="84"/>
                </a:lnTo>
                <a:lnTo>
                  <a:pt x="1630" y="38"/>
                </a:lnTo>
                <a:lnTo>
                  <a:pt x="1595" y="0"/>
                </a:lnTo>
                <a:lnTo>
                  <a:pt x="1558" y="13"/>
                </a:lnTo>
                <a:lnTo>
                  <a:pt x="1520" y="35"/>
                </a:lnTo>
                <a:lnTo>
                  <a:pt x="1480" y="53"/>
                </a:lnTo>
                <a:lnTo>
                  <a:pt x="1433" y="74"/>
                </a:lnTo>
                <a:lnTo>
                  <a:pt x="1385" y="95"/>
                </a:lnTo>
                <a:lnTo>
                  <a:pt x="1340" y="110"/>
                </a:lnTo>
                <a:lnTo>
                  <a:pt x="1297" y="122"/>
                </a:lnTo>
                <a:lnTo>
                  <a:pt x="1249" y="138"/>
                </a:lnTo>
                <a:lnTo>
                  <a:pt x="1199" y="150"/>
                </a:lnTo>
                <a:lnTo>
                  <a:pt x="1145" y="165"/>
                </a:lnTo>
                <a:lnTo>
                  <a:pt x="1097" y="178"/>
                </a:lnTo>
                <a:lnTo>
                  <a:pt x="1050" y="190"/>
                </a:lnTo>
                <a:lnTo>
                  <a:pt x="998" y="200"/>
                </a:lnTo>
                <a:lnTo>
                  <a:pt x="950" y="211"/>
                </a:lnTo>
                <a:lnTo>
                  <a:pt x="904" y="220"/>
                </a:lnTo>
                <a:lnTo>
                  <a:pt x="850" y="233"/>
                </a:lnTo>
                <a:lnTo>
                  <a:pt x="780" y="241"/>
                </a:lnTo>
                <a:lnTo>
                  <a:pt x="1275" y="331"/>
                </a:lnTo>
                <a:lnTo>
                  <a:pt x="1242" y="400"/>
                </a:lnTo>
                <a:lnTo>
                  <a:pt x="1205" y="451"/>
                </a:lnTo>
                <a:lnTo>
                  <a:pt x="1133" y="546"/>
                </a:lnTo>
                <a:lnTo>
                  <a:pt x="1091" y="591"/>
                </a:lnTo>
                <a:lnTo>
                  <a:pt x="1050" y="634"/>
                </a:lnTo>
                <a:lnTo>
                  <a:pt x="975" y="707"/>
                </a:lnTo>
                <a:lnTo>
                  <a:pt x="929" y="750"/>
                </a:lnTo>
                <a:lnTo>
                  <a:pt x="875" y="802"/>
                </a:lnTo>
                <a:lnTo>
                  <a:pt x="825" y="841"/>
                </a:lnTo>
                <a:lnTo>
                  <a:pt x="784" y="876"/>
                </a:lnTo>
                <a:lnTo>
                  <a:pt x="742" y="909"/>
                </a:lnTo>
                <a:lnTo>
                  <a:pt x="692" y="943"/>
                </a:lnTo>
                <a:lnTo>
                  <a:pt x="638" y="978"/>
                </a:lnTo>
                <a:lnTo>
                  <a:pt x="584" y="1004"/>
                </a:lnTo>
                <a:lnTo>
                  <a:pt x="532" y="1034"/>
                </a:lnTo>
                <a:lnTo>
                  <a:pt x="465" y="1059"/>
                </a:lnTo>
                <a:lnTo>
                  <a:pt x="403" y="1080"/>
                </a:lnTo>
                <a:lnTo>
                  <a:pt x="334" y="1098"/>
                </a:lnTo>
                <a:lnTo>
                  <a:pt x="267" y="1116"/>
                </a:lnTo>
                <a:lnTo>
                  <a:pt x="197" y="1132"/>
                </a:lnTo>
                <a:lnTo>
                  <a:pt x="119" y="1147"/>
                </a:lnTo>
                <a:lnTo>
                  <a:pt x="0" y="1171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507256" y="0"/>
            <a:ext cx="7733475" cy="12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第三章 慢性非传染性疾病</a:t>
            </a:r>
            <a:endParaRPr lang="zh-CN" altLang="en-US" sz="4000" b="1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8495" y="1851334"/>
            <a:ext cx="8487012" cy="4663317"/>
          </a:xfrm>
        </p:spPr>
        <p:txBody>
          <a:bodyPr/>
          <a:lstStyle/>
          <a:p>
            <a:pPr marL="441325" indent="-441325">
              <a:lnSpc>
                <a:spcPts val="34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年龄≥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周岁。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体重超重与肥胖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有巨大儿（出生体重≥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4kg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）生育史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有糖尿病家族史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妊娠糖尿病史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患心脑血管疾病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高血压、冠心病、高脂血症、脑卒中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每天静坐超过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小时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患 多囊卵巢综合症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l"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41325" indent="-441325">
              <a:lnSpc>
                <a:spcPts val="3400"/>
              </a:lnSpc>
              <a:spcBef>
                <a:spcPts val="1800"/>
              </a:spcBef>
              <a:buFont typeface="Wingdings" pitchFamily="2" charset="2"/>
              <a:buChar char="l"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400"/>
              </a:lnSpc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400"/>
              </a:lnSpc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3400"/>
              </a:lnSpc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467766" y="0"/>
            <a:ext cx="7772965" cy="12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第三章 慢性非传染性疾病</a:t>
            </a:r>
            <a:endParaRPr lang="zh-CN" altLang="en-US" sz="4000" b="1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496" y="1233987"/>
            <a:ext cx="54141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哪些人容易得糖尿病</a:t>
            </a:r>
            <a:endParaRPr lang="zh-CN" altLang="en-US" sz="28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74823" y="1302581"/>
            <a:ext cx="8229438" cy="527771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149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疾病的三级预防</a:t>
            </a:r>
          </a:p>
        </p:txBody>
      </p:sp>
      <p:grpSp>
        <p:nvGrpSpPr>
          <p:cNvPr id="3" name="组合 24"/>
          <p:cNvGrpSpPr>
            <a:grpSpLocks/>
          </p:cNvGrpSpPr>
          <p:nvPr/>
        </p:nvGrpSpPr>
        <p:grpSpPr bwMode="auto">
          <a:xfrm>
            <a:off x="1111346" y="2018838"/>
            <a:ext cx="6943890" cy="789387"/>
            <a:chOff x="1276350" y="2112963"/>
            <a:chExt cx="7010400" cy="1365250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76350" y="2112963"/>
              <a:ext cx="2295525" cy="1365250"/>
              <a:chOff x="471" y="272"/>
              <a:chExt cx="1161" cy="1539"/>
            </a:xfrm>
          </p:grpSpPr>
          <p:sp>
            <p:nvSpPr>
              <p:cNvPr id="46107" name="Oval 10"/>
              <p:cNvSpPr>
                <a:spLocks noChangeArrowheads="1"/>
              </p:cNvSpPr>
              <p:nvPr/>
            </p:nvSpPr>
            <p:spPr bwMode="ltGray">
              <a:xfrm>
                <a:off x="471" y="1438"/>
                <a:ext cx="1159" cy="362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E5EBD5"/>
                  </a:gs>
                  <a:gs pos="100000">
                    <a:srgbClr val="C1CF9D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2" name="AutoShape 11"/>
              <p:cNvSpPr>
                <a:spLocks noChangeArrowheads="1"/>
              </p:cNvSpPr>
              <p:nvPr/>
            </p:nvSpPr>
            <p:spPr bwMode="ltGray">
              <a:xfrm>
                <a:off x="473" y="272"/>
                <a:ext cx="1160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>
                      <a:alpha val="50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宋体" charset="-122"/>
                </a:endParaRPr>
              </a:p>
            </p:txBody>
          </p:sp>
        </p:grpSp>
        <p:sp>
          <p:nvSpPr>
            <p:cNvPr id="46103" name="AutoShape 12"/>
            <p:cNvSpPr>
              <a:spLocks noChangeArrowheads="1"/>
            </p:cNvSpPr>
            <p:nvPr/>
          </p:nvSpPr>
          <p:spPr bwMode="ltGray">
            <a:xfrm>
              <a:off x="3563938" y="2362200"/>
              <a:ext cx="4722812" cy="911225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6411" name="Text Box 13"/>
            <p:cNvSpPr txBox="1">
              <a:spLocks noChangeArrowheads="1"/>
            </p:cNvSpPr>
            <p:nvPr/>
          </p:nvSpPr>
          <p:spPr bwMode="white">
            <a:xfrm>
              <a:off x="1359400" y="2643893"/>
              <a:ext cx="2128361" cy="78836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362" b="1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健康人群</a:t>
              </a:r>
            </a:p>
          </p:txBody>
        </p:sp>
        <p:sp>
          <p:nvSpPr>
            <p:cNvPr id="16412" name="Text Box 14"/>
            <p:cNvSpPr txBox="1">
              <a:spLocks noChangeArrowheads="1"/>
            </p:cNvSpPr>
            <p:nvPr/>
          </p:nvSpPr>
          <p:spPr bwMode="gray">
            <a:xfrm>
              <a:off x="4144019" y="2353580"/>
              <a:ext cx="3580923" cy="9980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575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一级预防（病因预防）</a:t>
              </a:r>
              <a:endParaRPr lang="en-US" altLang="zh-CN" sz="1575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zh-CN" altLang="en-US" sz="1575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控制危害健康的危险因素</a:t>
              </a:r>
              <a:endParaRPr lang="en-US" altLang="zh-CN" sz="1575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6" name="AutoShape 21"/>
            <p:cNvSpPr>
              <a:spLocks noChangeArrowheads="1"/>
            </p:cNvSpPr>
            <p:nvPr/>
          </p:nvSpPr>
          <p:spPr bwMode="gray">
            <a:xfrm>
              <a:off x="3563938" y="2646363"/>
              <a:ext cx="533400" cy="3810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121024" y="3027500"/>
            <a:ext cx="2295274" cy="1572728"/>
            <a:chOff x="471" y="272"/>
            <a:chExt cx="1161" cy="1539"/>
          </a:xfrm>
        </p:grpSpPr>
        <p:sp>
          <p:nvSpPr>
            <p:cNvPr id="46100" name="Oval 7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E5EBD5"/>
                </a:gs>
                <a:gs pos="100000">
                  <a:srgbClr val="C1CF9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>
                    <a:alpha val="50000"/>
                  </a:schemeClr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</p:grpSp>
      <p:sp>
        <p:nvSpPr>
          <p:cNvPr id="16390" name="Text Box 15"/>
          <p:cNvSpPr txBox="1">
            <a:spLocks noChangeArrowheads="1"/>
          </p:cNvSpPr>
          <p:nvPr/>
        </p:nvSpPr>
        <p:spPr bwMode="white">
          <a:xfrm>
            <a:off x="1203286" y="3623323"/>
            <a:ext cx="2129137" cy="45583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362" b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亚健康人群</a:t>
            </a:r>
          </a:p>
        </p:txBody>
      </p:sp>
      <p:sp>
        <p:nvSpPr>
          <p:cNvPr id="46086" name="AutoShape 17"/>
          <p:cNvSpPr>
            <a:spLocks noChangeArrowheads="1"/>
          </p:cNvSpPr>
          <p:nvPr/>
        </p:nvSpPr>
        <p:spPr bwMode="gray">
          <a:xfrm>
            <a:off x="3405008" y="3284582"/>
            <a:ext cx="4650229" cy="1047981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43029" name="Text Box 18"/>
          <p:cNvSpPr txBox="1">
            <a:spLocks noChangeArrowheads="1"/>
          </p:cNvSpPr>
          <p:nvPr/>
        </p:nvSpPr>
        <p:spPr bwMode="gray">
          <a:xfrm>
            <a:off x="3995359" y="3323901"/>
            <a:ext cx="3601790" cy="17889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575" b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二级预防（早期预防）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575" b="1" dirty="0">
                <a:solidFill>
                  <a:schemeClr val="tx1">
                    <a:lumMod val="75000"/>
                  </a:schemeClr>
                </a:solidFill>
                <a:latin typeface="+mn-lt"/>
                <a:ea typeface="微软雅黑" pitchFamily="34" charset="-122"/>
              </a:rPr>
              <a:t>早发现、早诊断、早治疗</a:t>
            </a:r>
            <a:endParaRPr lang="en-US" altLang="zh-CN" sz="1575" b="1" dirty="0">
              <a:solidFill>
                <a:schemeClr val="tx1">
                  <a:lumMod val="75000"/>
                </a:schemeClr>
              </a:solidFill>
              <a:latin typeface="+mn-lt"/>
              <a:ea typeface="微软雅黑" pitchFamily="34" charset="-122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575" b="1" dirty="0">
                <a:solidFill>
                  <a:schemeClr val="tx1">
                    <a:lumMod val="75000"/>
                  </a:schemeClr>
                </a:solidFill>
                <a:latin typeface="+mn-lt"/>
                <a:ea typeface="微软雅黑" pitchFamily="34" charset="-122"/>
              </a:rPr>
              <a:t>防止转为慢性病</a:t>
            </a:r>
            <a:endParaRPr lang="en-US" altLang="zh-CN" sz="1575" b="1" dirty="0">
              <a:solidFill>
                <a:schemeClr val="tx1">
                  <a:lumMod val="75000"/>
                </a:schemeClr>
              </a:solidFill>
              <a:latin typeface="+mn-lt"/>
              <a:ea typeface="微软雅黑" pitchFamily="34" charset="-122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US" altLang="zh-CN" sz="1575" b="1" dirty="0">
              <a:solidFill>
                <a:schemeClr val="tx1">
                  <a:lumMod val="75000"/>
                </a:schemeClr>
              </a:solidFill>
              <a:latin typeface="+mn-lt"/>
              <a:ea typeface="微软雅黑" pitchFamily="34" charset="-122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US" altLang="zh-CN" sz="1575" b="1" dirty="0">
              <a:solidFill>
                <a:srgbClr val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46088" name="AutoShape 22"/>
          <p:cNvSpPr>
            <a:spLocks noChangeArrowheads="1"/>
          </p:cNvSpPr>
          <p:nvPr/>
        </p:nvSpPr>
        <p:spPr bwMode="gray">
          <a:xfrm>
            <a:off x="3416298" y="3547711"/>
            <a:ext cx="533898" cy="437037"/>
          </a:xfrm>
          <a:prstGeom prst="rightArrow">
            <a:avLst>
              <a:gd name="adj1" fmla="val 50000"/>
              <a:gd name="adj2" fmla="val 58597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en-US">
              <a:latin typeface="Calibri" pitchFamily="34" charset="0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054891" y="4876966"/>
            <a:ext cx="6934214" cy="989875"/>
            <a:chOff x="768" y="3312"/>
            <a:chExt cx="4368" cy="665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768" y="3312"/>
              <a:ext cx="1446" cy="535"/>
              <a:chOff x="471" y="272"/>
              <a:chExt cx="1161" cy="1539"/>
            </a:xfrm>
          </p:grpSpPr>
          <p:sp>
            <p:nvSpPr>
              <p:cNvPr id="46098" name="Oval 4"/>
              <p:cNvSpPr>
                <a:spLocks noChangeArrowheads="1"/>
              </p:cNvSpPr>
              <p:nvPr/>
            </p:nvSpPr>
            <p:spPr bwMode="gray">
              <a:xfrm>
                <a:off x="471" y="1438"/>
                <a:ext cx="1159" cy="362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E5EBD5"/>
                  </a:gs>
                  <a:gs pos="100000">
                    <a:srgbClr val="C1CF9D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6" name="AutoShape 5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59" cy="1540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>
                      <a:alpha val="50000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宋体" charset="-122"/>
                </a:endParaRPr>
              </a:p>
            </p:txBody>
          </p:sp>
        </p:grpSp>
        <p:sp>
          <p:nvSpPr>
            <p:cNvPr id="16401" name="Text Box 16"/>
            <p:cNvSpPr txBox="1">
              <a:spLocks noChangeArrowheads="1"/>
            </p:cNvSpPr>
            <p:nvPr/>
          </p:nvSpPr>
          <p:spPr bwMode="white">
            <a:xfrm>
              <a:off x="820" y="3538"/>
              <a:ext cx="1341" cy="3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362" b="1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患病人群</a:t>
              </a:r>
            </a:p>
          </p:txBody>
        </p:sp>
        <p:sp>
          <p:nvSpPr>
            <p:cNvPr id="46095" name="AutoShape 19"/>
            <p:cNvSpPr>
              <a:spLocks noChangeArrowheads="1"/>
            </p:cNvSpPr>
            <p:nvPr/>
          </p:nvSpPr>
          <p:spPr bwMode="gray">
            <a:xfrm>
              <a:off x="2207" y="3400"/>
              <a:ext cx="2929" cy="357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6403" name="Text Box 20"/>
            <p:cNvSpPr txBox="1">
              <a:spLocks noChangeArrowheads="1"/>
            </p:cNvSpPr>
            <p:nvPr/>
          </p:nvSpPr>
          <p:spPr bwMode="gray">
            <a:xfrm>
              <a:off x="2573" y="3426"/>
              <a:ext cx="2371" cy="5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575" b="1" smtClean="0">
                  <a:latin typeface="Calibri" panose="020F0502020204030204" pitchFamily="34" charset="0"/>
                  <a:ea typeface="微软雅黑" panose="020B0503020204020204" pitchFamily="34" charset="-122"/>
                </a:rPr>
                <a:t>三级预防（病残预防）</a:t>
              </a:r>
              <a:endParaRPr lang="en-US" altLang="zh-CN" sz="1575" b="1" smtClean="0">
                <a:latin typeface="Calibri" panose="020F0502020204030204" pitchFamily="34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zh-CN" altLang="en-US" sz="1575" b="1" smtClean="0">
                  <a:latin typeface="Calibri" panose="020F0502020204030204" pitchFamily="34" charset="0"/>
                  <a:ea typeface="微软雅黑" panose="020B0503020204020204" pitchFamily="34" charset="-122"/>
                </a:rPr>
                <a:t>防止病发症和伤残</a:t>
              </a:r>
              <a:endParaRPr lang="en-US" altLang="zh-CN" sz="1575" b="1" smtClean="0">
                <a:latin typeface="Calibri" panose="020F0502020204030204" pitchFamily="34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endParaRPr lang="zh-CN" altLang="en-US" sz="1575" b="1" smtClean="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097" name="AutoShape 23"/>
            <p:cNvSpPr>
              <a:spLocks noChangeArrowheads="1"/>
            </p:cNvSpPr>
            <p:nvPr/>
          </p:nvSpPr>
          <p:spPr bwMode="gray">
            <a:xfrm>
              <a:off x="2208" y="3509"/>
              <a:ext cx="336" cy="149"/>
            </a:xfrm>
            <a:prstGeom prst="rightArrow">
              <a:avLst>
                <a:gd name="adj1" fmla="val 50000"/>
                <a:gd name="adj2" fmla="val 9396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36872" name="AutoShape 37"/>
          <p:cNvSpPr>
            <a:spLocks noChangeArrowheads="1"/>
          </p:cNvSpPr>
          <p:nvPr/>
        </p:nvSpPr>
        <p:spPr bwMode="auto">
          <a:xfrm>
            <a:off x="2045263" y="2732615"/>
            <a:ext cx="532284" cy="500551"/>
          </a:xfrm>
          <a:prstGeom prst="upArrow">
            <a:avLst>
              <a:gd name="adj1" fmla="val 50000"/>
              <a:gd name="adj2" fmla="val 2507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36873" name="AutoShape 38"/>
          <p:cNvSpPr>
            <a:spLocks noChangeArrowheads="1"/>
          </p:cNvSpPr>
          <p:nvPr/>
        </p:nvSpPr>
        <p:spPr bwMode="auto">
          <a:xfrm>
            <a:off x="2045263" y="4447493"/>
            <a:ext cx="532284" cy="500551"/>
          </a:xfrm>
          <a:prstGeom prst="upArrow">
            <a:avLst>
              <a:gd name="adj1" fmla="val 50000"/>
              <a:gd name="adj2" fmla="val 2507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6398" name="标题 1"/>
          <p:cNvSpPr txBox="1">
            <a:spLocks/>
          </p:cNvSpPr>
          <p:nvPr/>
        </p:nvSpPr>
        <p:spPr bwMode="auto">
          <a:xfrm>
            <a:off x="467766" y="-105855"/>
            <a:ext cx="7772965" cy="1377649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37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慢性非传染性疾病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nimBg="1"/>
      <p:bldP spid="3687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AutoShape 3"/>
          <p:cNvSpPr>
            <a:spLocks noChangeArrowheads="1"/>
          </p:cNvSpPr>
          <p:nvPr/>
        </p:nvSpPr>
        <p:spPr bwMode="auto">
          <a:xfrm>
            <a:off x="434670" y="2612387"/>
            <a:ext cx="4369739" cy="2821828"/>
          </a:xfrm>
          <a:prstGeom prst="rtTriangle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lIns="87313" tIns="44450" rIns="87313" bIns="44450" anchor="ctr"/>
          <a:lstStyle/>
          <a:p>
            <a:pPr algn="ctr"/>
            <a:endParaRPr lang="zh-CN" altLang="en-US"/>
          </a:p>
        </p:txBody>
      </p:sp>
      <p:sp>
        <p:nvSpPr>
          <p:cNvPr id="41993" name="AutoShape 6"/>
          <p:cNvSpPr>
            <a:spLocks noChangeArrowheads="1"/>
          </p:cNvSpPr>
          <p:nvPr/>
        </p:nvSpPr>
        <p:spPr bwMode="auto">
          <a:xfrm>
            <a:off x="2539628" y="2816539"/>
            <a:ext cx="4790592" cy="4083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心脑血管疾病（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高血压、血脂异常、冠心病、脑卒中）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94" name="AutoShape 7"/>
          <p:cNvSpPr>
            <a:spLocks noChangeArrowheads="1"/>
          </p:cNvSpPr>
          <p:nvPr/>
        </p:nvSpPr>
        <p:spPr bwMode="auto">
          <a:xfrm>
            <a:off x="3410645" y="3565103"/>
            <a:ext cx="4282499" cy="403600"/>
          </a:xfrm>
          <a:prstGeom prst="roundRect">
            <a:avLst>
              <a:gd name="adj" fmla="val 16667"/>
            </a:avLst>
          </a:prstGeom>
          <a:solidFill>
            <a:srgbClr val="9EBF27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营养代谢疾病</a:t>
            </a:r>
            <a:r>
              <a:rPr lang="zh-CN" altLang="en-US" sz="1400" b="1" dirty="0" smtClean="0">
                <a:latin typeface="黑体" pitchFamily="49" charset="-122"/>
                <a:ea typeface="黑体" pitchFamily="49" charset="-122"/>
              </a:rPr>
              <a:t>（肥胖、糖尿病、痛风、骨质疏松</a:t>
            </a:r>
            <a:endParaRPr lang="zh-CN" altLang="en-US" sz="1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995" name="AutoShape 8"/>
          <p:cNvSpPr>
            <a:spLocks noChangeArrowheads="1"/>
          </p:cNvSpPr>
          <p:nvPr/>
        </p:nvSpPr>
        <p:spPr bwMode="auto">
          <a:xfrm>
            <a:off x="4397108" y="4233532"/>
            <a:ext cx="3804129" cy="4036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zh-CN" altLang="en-US"/>
          </a:p>
        </p:txBody>
      </p:sp>
      <p:sp>
        <p:nvSpPr>
          <p:cNvPr id="41996" name="AutoShape 9"/>
          <p:cNvSpPr>
            <a:spLocks noChangeArrowheads="1"/>
          </p:cNvSpPr>
          <p:nvPr/>
        </p:nvSpPr>
        <p:spPr bwMode="auto">
          <a:xfrm>
            <a:off x="5007509" y="5062230"/>
            <a:ext cx="3574983" cy="402476"/>
          </a:xfrm>
          <a:prstGeom prst="roundRect">
            <a:avLst>
              <a:gd name="adj" fmla="val 16667"/>
            </a:avLst>
          </a:prstGeom>
          <a:solidFill>
            <a:srgbClr val="9EBF27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呼吸系统疾病（</a:t>
            </a:r>
            <a:r>
              <a:rPr lang="zh-CN" altLang="en-US" sz="1400" b="1" dirty="0" smtClean="0">
                <a:latin typeface="黑体" pitchFamily="49" charset="-122"/>
                <a:ea typeface="黑体" pitchFamily="49" charset="-122"/>
              </a:rPr>
              <a:t>慢性阻塞性肺病、哮喘）</a:t>
            </a:r>
            <a:endParaRPr lang="zh-CN" altLang="en-US" sz="1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997" name="AutoShape 10"/>
          <p:cNvSpPr>
            <a:spLocks noChangeArrowheads="1"/>
          </p:cNvSpPr>
          <p:nvPr/>
        </p:nvSpPr>
        <p:spPr bwMode="auto">
          <a:xfrm>
            <a:off x="1378273" y="2884591"/>
            <a:ext cx="840405" cy="269816"/>
          </a:xfrm>
          <a:prstGeom prst="rightArrow">
            <a:avLst>
              <a:gd name="adj1" fmla="val 50000"/>
              <a:gd name="adj2" fmla="val 64491"/>
            </a:avLst>
          </a:prstGeom>
          <a:solidFill>
            <a:srgbClr val="5959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1998" name="AutoShape 11"/>
          <p:cNvSpPr>
            <a:spLocks noChangeArrowheads="1"/>
          </p:cNvSpPr>
          <p:nvPr/>
        </p:nvSpPr>
        <p:spPr bwMode="auto">
          <a:xfrm>
            <a:off x="2321874" y="3633154"/>
            <a:ext cx="840405" cy="270940"/>
          </a:xfrm>
          <a:prstGeom prst="rightArrow">
            <a:avLst>
              <a:gd name="adj1" fmla="val 50000"/>
              <a:gd name="adj2" fmla="val 64190"/>
            </a:avLst>
          </a:prstGeom>
          <a:solidFill>
            <a:srgbClr val="5959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1999" name="AutoShape 12"/>
          <p:cNvSpPr>
            <a:spLocks noChangeArrowheads="1"/>
          </p:cNvSpPr>
          <p:nvPr/>
        </p:nvSpPr>
        <p:spPr bwMode="auto">
          <a:xfrm>
            <a:off x="3453497" y="4300986"/>
            <a:ext cx="842247" cy="268692"/>
          </a:xfrm>
          <a:prstGeom prst="rightArrow">
            <a:avLst>
              <a:gd name="adj1" fmla="val 50000"/>
              <a:gd name="adj2" fmla="val 64413"/>
            </a:avLst>
          </a:prstGeom>
          <a:solidFill>
            <a:srgbClr val="5959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2000" name="AutoShape 13"/>
          <p:cNvSpPr>
            <a:spLocks noChangeArrowheads="1"/>
          </p:cNvSpPr>
          <p:nvPr/>
        </p:nvSpPr>
        <p:spPr bwMode="auto">
          <a:xfrm>
            <a:off x="4499415" y="5130279"/>
            <a:ext cx="537166" cy="272205"/>
          </a:xfrm>
          <a:prstGeom prst="rightArrow">
            <a:avLst>
              <a:gd name="adj1" fmla="val 50000"/>
              <a:gd name="adj2" fmla="val 64181"/>
            </a:avLst>
          </a:prstGeom>
          <a:solidFill>
            <a:srgbClr val="5959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2001" name="TextBox 7"/>
          <p:cNvSpPr txBox="1">
            <a:spLocks noChangeArrowheads="1"/>
          </p:cNvSpPr>
          <p:nvPr/>
        </p:nvSpPr>
        <p:spPr bwMode="auto">
          <a:xfrm>
            <a:off x="1886366" y="2748488"/>
            <a:ext cx="41126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endParaRPr lang="zh-CN" altLang="en-US" sz="20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005" name="TextBox 19"/>
          <p:cNvSpPr txBox="1">
            <a:spLocks noChangeArrowheads="1"/>
          </p:cNvSpPr>
          <p:nvPr/>
        </p:nvSpPr>
        <p:spPr bwMode="auto">
          <a:xfrm>
            <a:off x="4420857" y="4245614"/>
            <a:ext cx="35940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恶性肿瘤（癌症）</a:t>
            </a:r>
            <a:endParaRPr lang="zh-CN" altLang="en-US" sz="16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006" name="TextBox 20"/>
          <p:cNvSpPr txBox="1">
            <a:spLocks noChangeArrowheads="1"/>
          </p:cNvSpPr>
          <p:nvPr/>
        </p:nvSpPr>
        <p:spPr bwMode="auto">
          <a:xfrm>
            <a:off x="503246" y="4439267"/>
            <a:ext cx="25322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216918" y="230595"/>
            <a:ext cx="8086719" cy="891487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第三章 慢性非传染性疾病</a:t>
            </a:r>
          </a:p>
        </p:txBody>
      </p:sp>
      <p:sp>
        <p:nvSpPr>
          <p:cNvPr id="22" name="矩形 21"/>
          <p:cNvSpPr/>
          <p:nvPr/>
        </p:nvSpPr>
        <p:spPr>
          <a:xfrm>
            <a:off x="507255" y="4858075"/>
            <a:ext cx="3919576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常见慢性病</a:t>
            </a:r>
            <a:endParaRPr lang="zh-CN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 bwMode="auto">
          <a:xfrm>
            <a:off x="409698" y="350840"/>
            <a:ext cx="8048784" cy="91641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3937" b="1" dirty="0" smtClean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6917" y="1183312"/>
            <a:ext cx="87827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慢性非传染性疾病（</a:t>
            </a:r>
            <a:r>
              <a:rPr 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non-communicable </a:t>
            </a:r>
            <a:r>
              <a:rPr lang="en-US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diseases,NCDS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简称慢性病或慢病，不是特指某种疾病，而是对一组疾病发病时间长，缺乏明确的病因证据，一旦发病即病情迁延不愈的非传染性疾病的概括性总称。慢性病不会在人与人之间传播。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3D6B-62E4-43BA-AE7A-0247ACECB75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274798" y="196294"/>
            <a:ext cx="8028838" cy="92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37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第三章 慢性非传染性疾病</a:t>
            </a:r>
          </a:p>
        </p:txBody>
      </p:sp>
      <p:sp>
        <p:nvSpPr>
          <p:cNvPr id="5" name="矩形 4"/>
          <p:cNvSpPr/>
          <p:nvPr/>
        </p:nvSpPr>
        <p:spPr>
          <a:xfrm>
            <a:off x="362087" y="1183312"/>
            <a:ext cx="4571193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国内外慢性病的现状</a:t>
            </a:r>
            <a:endParaRPr lang="zh-CN" altLang="en-US" sz="24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579841" y="2136027"/>
            <a:ext cx="2922725" cy="2597829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585" y="2067977"/>
            <a:ext cx="2735727" cy="26539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60519" y="2340180"/>
            <a:ext cx="18774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世界</a:t>
            </a:r>
            <a:r>
              <a:rPr lang="en-US" altLang="zh-CN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5700</a:t>
            </a:r>
            <a:r>
              <a:rPr lang="zh-CN" altLang="en-US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万死亡</a:t>
            </a:r>
            <a:endParaRPr lang="en-US" altLang="zh-CN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3600</a:t>
            </a:r>
            <a:r>
              <a:rPr lang="zh-CN" altLang="en-US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万慢性病</a:t>
            </a:r>
            <a:endParaRPr lang="en-US" altLang="zh-CN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63.3%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5349" y="3633154"/>
            <a:ext cx="1306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传染病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1560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76704" y="3769257"/>
            <a:ext cx="79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伤害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5152680" y="2272129"/>
            <a:ext cx="4571193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en-US" altLang="zh-CN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960</a:t>
            </a:r>
            <a:r>
              <a:rPr lang="zh-CN" altLang="en-US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万死亡</a:t>
            </a:r>
            <a:endParaRPr lang="en-US" altLang="zh-CN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800</a:t>
            </a:r>
            <a:r>
              <a:rPr lang="zh-CN" altLang="en-US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万慢性病</a:t>
            </a:r>
            <a:endParaRPr lang="en-US" altLang="zh-CN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83.3%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88188" y="3837307"/>
            <a:ext cx="798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传染病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281" y="4109512"/>
            <a:ext cx="4571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伤害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635575" y="4835052"/>
            <a:ext cx="5008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资料来自世界卫生组织（</a:t>
            </a:r>
            <a:r>
              <a:rPr lang="en-US" altLang="zh-CN" sz="2400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2008</a:t>
            </a:r>
            <a:r>
              <a:rPr lang="zh-CN" altLang="en-US" sz="2400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年）</a:t>
            </a:r>
            <a:endParaRPr lang="en-US" altLang="zh-CN" sz="2400" dirty="0" smtClean="0">
              <a:solidFill>
                <a:srgbClr val="FFFF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3D6B-62E4-43BA-AE7A-0247ACECB75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274798" y="196294"/>
            <a:ext cx="8028838" cy="92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37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第三章 慢性非传染性疾病</a:t>
            </a:r>
          </a:p>
        </p:txBody>
      </p:sp>
      <p:sp>
        <p:nvSpPr>
          <p:cNvPr id="5" name="矩形 4"/>
          <p:cNvSpPr/>
          <p:nvPr/>
        </p:nvSpPr>
        <p:spPr>
          <a:xfrm>
            <a:off x="293098" y="1234851"/>
            <a:ext cx="4571193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我国慢性病的现状</a:t>
            </a:r>
            <a:endParaRPr lang="zh-CN" altLang="en-US" sz="24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9839" y="5130281"/>
            <a:ext cx="5973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《2012-2015</a:t>
            </a:r>
            <a:r>
              <a:rPr lang="zh-CN" altLang="en-US" sz="2400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年中国慢性病防治规划</a:t>
            </a:r>
            <a:r>
              <a:rPr lang="en-US" altLang="zh-CN" sz="2400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》</a:t>
            </a:r>
            <a:r>
              <a:rPr lang="zh-CN" altLang="en-US" sz="2400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显示</a:t>
            </a:r>
            <a:endParaRPr lang="zh-CN" altLang="en-US" sz="2400" dirty="0">
              <a:solidFill>
                <a:srgbClr val="FFFF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3D6B-62E4-43BA-AE7A-0247ACECB75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0531" y="1982237"/>
            <a:ext cx="8384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年我国慢性病总死亡率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86.6%</a:t>
            </a: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、死因前三位分别为心脑血管疾病、癌症、慢性呼吸系统疾病占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79.4%</a:t>
            </a: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、高血压患病率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25.2%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、糖尿病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9.7%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、慢阻肺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9.9%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、超重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30.1%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、肥胖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11.9%</a:t>
            </a: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、我国目前有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亿慢性病确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5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zh-CN" dirty="0"/>
          </a:p>
        </p:txBody>
      </p:sp>
      <p:sp>
        <p:nvSpPr>
          <p:cNvPr id="362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77288" y="18299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p"/>
            </a:pPr>
            <a:r>
              <a:rPr lang="en-US" altLang="zh-CN" dirty="0" smtClean="0"/>
              <a:t> </a:t>
            </a:r>
            <a:r>
              <a:rPr lang="en-US" altLang="zh-CN" sz="2000" dirty="0" smtClean="0"/>
              <a:t>1963</a:t>
            </a:r>
            <a:r>
              <a:rPr lang="zh-CN" altLang="en-US" sz="2000" dirty="0"/>
              <a:t>年慢性病死因构成比   </a:t>
            </a:r>
            <a:r>
              <a:rPr lang="en-US" altLang="zh-CN" sz="2000" dirty="0"/>
              <a:t>27.49</a:t>
            </a:r>
            <a:r>
              <a:rPr lang="zh-CN" altLang="en-US" sz="2000" dirty="0" smtClean="0"/>
              <a:t>％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p"/>
            </a:pPr>
            <a:r>
              <a:rPr lang="en-US" altLang="zh-CN" sz="2000" dirty="0" smtClean="0"/>
              <a:t> 2004</a:t>
            </a:r>
            <a:r>
              <a:rPr lang="zh-CN" altLang="en-US" sz="2000" dirty="0"/>
              <a:t>年慢性病死因构成比   </a:t>
            </a:r>
            <a:r>
              <a:rPr lang="en-US" altLang="zh-CN" sz="2000" dirty="0" smtClean="0"/>
              <a:t>63.30%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2015</a:t>
            </a:r>
            <a:r>
              <a:rPr lang="zh-CN" altLang="en-US" sz="2000" dirty="0" smtClean="0"/>
              <a:t>年慢性病死因构成比   </a:t>
            </a:r>
            <a:r>
              <a:rPr lang="en-US" altLang="zh-CN" sz="2000" dirty="0" smtClean="0"/>
              <a:t>86.6%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p"/>
            </a:pPr>
            <a:r>
              <a:rPr lang="en-US" altLang="zh-CN" sz="2000" dirty="0" smtClean="0"/>
              <a:t> 80</a:t>
            </a:r>
            <a:r>
              <a:rPr lang="en-US" altLang="zh-CN" sz="2000" dirty="0"/>
              <a:t>%</a:t>
            </a:r>
            <a:r>
              <a:rPr lang="zh-CN" altLang="en-US" sz="2000" dirty="0"/>
              <a:t>慢性病发生在低、中收入国家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p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约</a:t>
            </a:r>
            <a:r>
              <a:rPr lang="en-US" altLang="zh-CN" sz="2000" dirty="0"/>
              <a:t>1/2</a:t>
            </a:r>
            <a:r>
              <a:rPr lang="zh-CN" altLang="en-US" sz="2000" dirty="0"/>
              <a:t>慢性病死亡发生在</a:t>
            </a:r>
            <a:r>
              <a:rPr lang="en-US" altLang="zh-CN" sz="2000" dirty="0"/>
              <a:t>70</a:t>
            </a:r>
            <a:r>
              <a:rPr lang="zh-CN" altLang="en-US" sz="2000" dirty="0"/>
              <a:t>岁以下</a:t>
            </a:r>
            <a:r>
              <a:rPr lang="zh-CN" altLang="en-US" sz="2000" dirty="0" smtClean="0"/>
              <a:t>人群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p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世界</a:t>
            </a:r>
            <a:r>
              <a:rPr lang="zh-CN" altLang="en-US" sz="2000" dirty="0"/>
              <a:t>上慢性病的发生男女机会</a:t>
            </a:r>
            <a:r>
              <a:rPr lang="zh-CN" altLang="en-US" sz="2000" dirty="0" smtClean="0"/>
              <a:t>相同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p"/>
            </a:pPr>
            <a:r>
              <a:rPr lang="zh-CN" altLang="en-US" sz="2000" dirty="0" smtClean="0"/>
              <a:t>如</a:t>
            </a:r>
            <a:r>
              <a:rPr lang="zh-CN" altLang="en-US" sz="2000" dirty="0"/>
              <a:t>能控制主要危险因素，</a:t>
            </a:r>
            <a:r>
              <a:rPr lang="en-US" altLang="zh-CN" sz="2000" dirty="0"/>
              <a:t>80%</a:t>
            </a:r>
            <a:r>
              <a:rPr lang="zh-CN" altLang="en-US" sz="2000" dirty="0"/>
              <a:t>心脏病、中风和</a:t>
            </a:r>
            <a:r>
              <a:rPr lang="en-US" altLang="zh-CN" sz="2000" dirty="0"/>
              <a:t>2</a:t>
            </a:r>
            <a:r>
              <a:rPr lang="zh-CN" altLang="en-US" sz="2000" dirty="0"/>
              <a:t>型糖尿病能够预防</a:t>
            </a:r>
            <a:r>
              <a:rPr lang="en-US" altLang="zh-CN" sz="2000" dirty="0"/>
              <a:t>,40%</a:t>
            </a:r>
            <a:r>
              <a:rPr lang="zh-CN" altLang="en-US" sz="2000" dirty="0" smtClean="0"/>
              <a:t>癌症可以</a:t>
            </a:r>
            <a:r>
              <a:rPr lang="zh-CN" altLang="en-US" sz="2000" dirty="0"/>
              <a:t>防止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54852" y="205665"/>
            <a:ext cx="8048784" cy="91641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37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第三章 慢性非传染性疾病</a:t>
            </a:r>
          </a:p>
        </p:txBody>
      </p:sp>
      <p:sp>
        <p:nvSpPr>
          <p:cNvPr id="6" name="矩形 5"/>
          <p:cNvSpPr/>
          <p:nvPr/>
        </p:nvSpPr>
        <p:spPr>
          <a:xfrm>
            <a:off x="434670" y="1183311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慢性非传染性疾病流行情况及特点</a:t>
            </a:r>
            <a:endParaRPr lang="zh-CN" altLang="en-US" sz="28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9EFEB-78F0-46E0-8408-3BCF1AB5E6A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Grp="1"/>
          </p:cNvSpPr>
          <p:nvPr>
            <p:ph type="title"/>
          </p:nvPr>
        </p:nvSpPr>
        <p:spPr bwMode="auto">
          <a:xfrm>
            <a:off x="289502" y="230593"/>
            <a:ext cx="8502869" cy="748563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937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第三章 慢性非传染性疾病</a:t>
            </a:r>
          </a:p>
        </p:txBody>
      </p:sp>
      <p:sp>
        <p:nvSpPr>
          <p:cNvPr id="6" name="矩形 5"/>
          <p:cNvSpPr/>
          <p:nvPr/>
        </p:nvSpPr>
        <p:spPr>
          <a:xfrm>
            <a:off x="289500" y="1251361"/>
            <a:ext cx="57826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慢性病的共同危险因素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9EFEB-78F0-46E0-8408-3BCF1AB5E6A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281566"/>
              </p:ext>
            </p:extLst>
          </p:nvPr>
        </p:nvGraphicFramePr>
        <p:xfrm>
          <a:off x="683568" y="2132856"/>
          <a:ext cx="736639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7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05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016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危险因素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慢性病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心脑血管疾病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糖尿病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癌症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呼吸系统疾病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吸烟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饮酒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营养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静坐式生活方式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肥胖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是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368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algn="ctr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63500" dir="3187806" algn="ctr" rotWithShape="0">
                  <a:srgbClr val="001D3A"/>
                </a:outerShdw>
              </a:effectLst>
            </a14:hiddenEffects>
          </a:ext>
        </a:extLst>
      </a:spPr>
      <a:bodyPr wrap="none" anchor="ctr"/>
      <a:lstStyle>
        <a:defPPr algn="ctr" eaLnBrk="0" hangingPunct="0">
          <a:defRPr dirty="0">
            <a:solidFill>
              <a:srgbClr val="FFFF66"/>
            </a:solidFill>
            <a:effectLst>
              <a:outerShdw blurRad="38100" dist="38100" dir="2700000" algn="tl">
                <a:srgbClr val="000000"/>
              </a:outerShdw>
            </a:effectLst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16911</TotalTime>
  <Words>3357</Words>
  <Application>Microsoft Office PowerPoint</Application>
  <PresentationFormat>全屏显示(4:3)</PresentationFormat>
  <Paragraphs>490</Paragraphs>
  <Slides>44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65" baseType="lpstr">
      <vt:lpstr>仿宋_GB2312</vt:lpstr>
      <vt:lpstr>黑体</vt:lpstr>
      <vt:lpstr>华文行楷</vt:lpstr>
      <vt:lpstr>华文琥珀</vt:lpstr>
      <vt:lpstr>华文楷体</vt:lpstr>
      <vt:lpstr>华文新魏</vt:lpstr>
      <vt:lpstr>宋体</vt:lpstr>
      <vt:lpstr>微软雅黑</vt:lpstr>
      <vt:lpstr>Arial</vt:lpstr>
      <vt:lpstr>Arial Rounded MT Bold</vt:lpstr>
      <vt:lpstr>Calibri</vt:lpstr>
      <vt:lpstr>Times New Roman</vt:lpstr>
      <vt:lpstr>Verdana</vt:lpstr>
      <vt:lpstr>Wingdings</vt:lpstr>
      <vt:lpstr>1_自定义设计方案</vt:lpstr>
      <vt:lpstr>Office 主题​​</vt:lpstr>
      <vt:lpstr>自定义设计方案</vt:lpstr>
      <vt:lpstr>Office 主题</vt:lpstr>
      <vt:lpstr>Worksheet</vt:lpstr>
      <vt:lpstr>Clip</vt:lpstr>
      <vt:lpstr>Image</vt:lpstr>
      <vt:lpstr>PowerPoint 演示文稿</vt:lpstr>
      <vt:lpstr>教学方法  线上直播 （14课时）+ 线上慕课（6课时）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第三章 慢性非传染性疾病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第三章 慢性非传染性疾病</vt:lpstr>
      <vt:lpstr>第三章 慢性非传染性疾病</vt:lpstr>
      <vt:lpstr>PowerPoint 演示文稿</vt:lpstr>
      <vt:lpstr>PowerPoint 演示文稿</vt:lpstr>
      <vt:lpstr>PowerPoint 演示文稿</vt:lpstr>
      <vt:lpstr>第三章 慢性非传染性疾病</vt:lpstr>
      <vt:lpstr>PowerPoint 演示文稿</vt:lpstr>
      <vt:lpstr>PowerPoint 演示文稿</vt:lpstr>
      <vt:lpstr> 恶性肿瘤：什么是肿瘤</vt:lpstr>
      <vt:lpstr>第三章 慢性非传染性疾病</vt:lpstr>
      <vt:lpstr>第三章 慢性非传染性疾病</vt:lpstr>
      <vt:lpstr> 我国癌症的流行情况</vt:lpstr>
      <vt:lpstr> 上海癌症的流行情况</vt:lpstr>
      <vt:lpstr>第三章 慢性非传染性疾病</vt:lpstr>
      <vt:lpstr>癌症的瘤谱及预防   </vt:lpstr>
      <vt:lpstr> 防癌十建议</vt:lpstr>
      <vt:lpstr>PowerPoint 演示文稿</vt:lpstr>
      <vt:lpstr>PowerPoint 演示文稿</vt:lpstr>
      <vt:lpstr>我国糖尿病的流行特点</vt:lpstr>
      <vt:lpstr> 我国糖尿病的流行特点</vt:lpstr>
      <vt:lpstr>第三章 慢性非传染性疾病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疾病的三级预防</vt:lpstr>
      <vt:lpstr>PowerPoint 演示文稿</vt:lpstr>
    </vt:vector>
  </TitlesOfParts>
  <Company>上海财经大学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Rainbow</dc:creator>
  <cp:lastModifiedBy>hm</cp:lastModifiedBy>
  <cp:revision>542</cp:revision>
  <dcterms:created xsi:type="dcterms:W3CDTF">2013-02-23T16:16:19Z</dcterms:created>
  <dcterms:modified xsi:type="dcterms:W3CDTF">2020-05-25T05:54:42Z</dcterms:modified>
</cp:coreProperties>
</file>