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4052" r:id="rId3"/>
    <p:sldMasterId id="2147484064" r:id="rId4"/>
  </p:sldMasterIdLst>
  <p:notesMasterIdLst>
    <p:notesMasterId r:id="rId45"/>
  </p:notesMasterIdLst>
  <p:sldIdLst>
    <p:sldId id="259" r:id="rId5"/>
    <p:sldId id="549" r:id="rId6"/>
    <p:sldId id="518" r:id="rId7"/>
    <p:sldId id="585" r:id="rId8"/>
    <p:sldId id="520" r:id="rId9"/>
    <p:sldId id="519" r:id="rId10"/>
    <p:sldId id="521" r:id="rId11"/>
    <p:sldId id="601" r:id="rId12"/>
    <p:sldId id="604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605" r:id="rId24"/>
    <p:sldId id="606" r:id="rId25"/>
    <p:sldId id="612" r:id="rId26"/>
    <p:sldId id="611" r:id="rId27"/>
    <p:sldId id="610" r:id="rId28"/>
    <p:sldId id="534" r:id="rId29"/>
    <p:sldId id="535" r:id="rId30"/>
    <p:sldId id="536" r:id="rId31"/>
    <p:sldId id="537" r:id="rId32"/>
    <p:sldId id="538" r:id="rId33"/>
    <p:sldId id="539" r:id="rId34"/>
    <p:sldId id="540" r:id="rId35"/>
    <p:sldId id="541" r:id="rId36"/>
    <p:sldId id="542" r:id="rId37"/>
    <p:sldId id="543" r:id="rId38"/>
    <p:sldId id="544" r:id="rId39"/>
    <p:sldId id="545" r:id="rId40"/>
    <p:sldId id="546" r:id="rId41"/>
    <p:sldId id="547" r:id="rId42"/>
    <p:sldId id="548" r:id="rId43"/>
    <p:sldId id="435" r:id="rId4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何敏" initials="何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66"/>
    <a:srgbClr val="000066"/>
    <a:srgbClr val="FF9933"/>
    <a:srgbClr val="B59F43"/>
    <a:srgbClr val="6A5D28"/>
    <a:srgbClr val="F2EDA6"/>
    <a:srgbClr val="F0E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9" autoAdjust="0"/>
  </p:normalViewPr>
  <p:slideViewPr>
    <p:cSldViewPr>
      <p:cViewPr varScale="1">
        <p:scale>
          <a:sx n="85" d="100"/>
          <a:sy n="85" d="100"/>
        </p:scale>
        <p:origin x="1122" y="60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E235F-D98E-45FE-8FA2-9BABEFB2A1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67F60B7-C6D4-4F35-A10B-D3AE881E1B09}">
      <dgm:prSet phldrT="[文本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C59E4BE6-4118-43E6-BF98-67D1AA48E252}" type="par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78599A6B-9C28-41F6-A0C1-7808178962FF}" type="sibTrans" cxnId="{4EA0533B-1C59-47ED-98D7-85BD35A38D48}">
      <dgm:prSet/>
      <dgm:spPr/>
      <dgm:t>
        <a:bodyPr/>
        <a:lstStyle/>
        <a:p>
          <a:endParaRPr lang="zh-CN" altLang="en-US"/>
        </a:p>
      </dgm:t>
    </dgm:pt>
    <dgm:pt modelId="{97DAB7BF-8949-46BC-AB9D-D4F76132855F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8192C09C-607C-4FDA-B480-5483561AE888}" type="par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8837666-A9C6-42A9-8702-E0398D887652}" type="sibTrans" cxnId="{60455A34-8C52-457F-AF2B-DDED9230CD91}">
      <dgm:prSet/>
      <dgm:spPr/>
      <dgm:t>
        <a:bodyPr/>
        <a:lstStyle/>
        <a:p>
          <a:endParaRPr lang="zh-CN" altLang="en-US"/>
        </a:p>
      </dgm:t>
    </dgm:pt>
    <dgm:pt modelId="{C477059B-5D37-4CEC-93BC-8E4CA6DAF26D}">
      <dgm:prSet phldrT="[文本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第二章</a:t>
          </a:r>
        </a:p>
      </dgm:t>
    </dgm:pt>
    <dgm:pt modelId="{C42DBF06-A518-46D6-BE95-BC2B708F10BF}" type="par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6CFE9E15-47F7-4E77-B9AB-EEC79C0E0206}" type="sibTrans" cxnId="{70CE99C6-8E13-4F03-9D09-8B7F7A167555}">
      <dgm:prSet/>
      <dgm:spPr/>
      <dgm:t>
        <a:bodyPr/>
        <a:lstStyle/>
        <a:p>
          <a:endParaRPr lang="zh-CN" altLang="en-US"/>
        </a:p>
      </dgm:t>
    </dgm:pt>
    <dgm:pt modelId="{2DC7F405-0ACF-46BA-9340-CF8297D10122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C7CDDDB3-AECD-4B83-80CF-1AB7EBB6FE1F}" type="par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E73BA6B4-BA90-4769-84E4-3D4A93A649A3}" type="sibTrans" cxnId="{AAE079AB-71A2-41A1-B24A-686A1589337A}">
      <dgm:prSet/>
      <dgm:spPr/>
      <dgm:t>
        <a:bodyPr/>
        <a:lstStyle/>
        <a:p>
          <a:endParaRPr lang="zh-CN" altLang="en-US"/>
        </a:p>
      </dgm:t>
    </dgm:pt>
    <dgm:pt modelId="{46596CED-695F-4556-B096-D2FCED16E246}">
      <dgm:prSet phldrT="[文本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gm:t>
    </dgm:pt>
    <dgm:pt modelId="{0CB7ECA3-1D69-4345-B8A3-755554C9AB2F}" type="par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E1C214AA-3408-4BD5-9CAA-BCCB36ADE374}" type="sibTrans" cxnId="{FBAB23C5-DD11-44F8-A4FC-0F2E08524171}">
      <dgm:prSet/>
      <dgm:spPr/>
      <dgm:t>
        <a:bodyPr/>
        <a:lstStyle/>
        <a:p>
          <a:endParaRPr lang="zh-CN" altLang="en-US"/>
        </a:p>
      </dgm:t>
    </dgm:pt>
    <dgm:pt modelId="{143585D8-49B3-42C6-BF88-0B49DB24C962}">
      <dgm:prSet phldrT="[文本]" custT="1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7B25E1D6-D4B3-4738-A4ED-1BC0E1376561}" type="par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FAF6B2FA-4E04-494D-9976-586B928E6C75}" type="sibTrans" cxnId="{45CABF98-104C-4E03-99E2-99E57194662D}">
      <dgm:prSet/>
      <dgm:spPr/>
      <dgm:t>
        <a:bodyPr/>
        <a:lstStyle/>
        <a:p>
          <a:endParaRPr lang="zh-CN" altLang="en-US"/>
        </a:p>
      </dgm:t>
    </dgm:pt>
    <dgm:pt modelId="{12C49090-9002-45F4-9D61-68A17A18EAD3}">
      <dgm:prSet phldrT="[文本]" custT="1"/>
      <dgm:spPr/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</a:p>
      </dgm:t>
    </dgm:pt>
    <dgm:pt modelId="{D38043BD-D318-4AE5-B1D7-ADAD5CCFE8F7}" type="par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6DB6F528-BE10-4C95-AB1D-42B466A97D08}" type="sibTrans" cxnId="{FB59778E-6C99-4C65-A5B1-07205D61E361}">
      <dgm:prSet/>
      <dgm:spPr/>
      <dgm:t>
        <a:bodyPr/>
        <a:lstStyle/>
        <a:p>
          <a:endParaRPr lang="zh-CN" altLang="en-US"/>
        </a:p>
      </dgm:t>
    </dgm:pt>
    <dgm:pt modelId="{59E100DB-70C9-47FB-BFAC-A0CF5087E129}">
      <dgm:prSet phldrT="[文本]" custT="1"/>
      <dgm:spPr/>
      <dgm:t>
        <a:bodyPr/>
        <a:lstStyle/>
        <a:p>
          <a:r>
            <a:rPr lang="zh-CN" sz="2400" b="1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82F2B20-A3ED-4913-B9DE-D7595020BC73}" type="par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68E63A39-4B49-473E-8BA5-2E0B936634F2}" type="sibTrans" cxnId="{570A5A16-F302-487C-B4B8-014718B116CC}">
      <dgm:prSet/>
      <dgm:spPr/>
      <dgm:t>
        <a:bodyPr/>
        <a:lstStyle/>
        <a:p>
          <a:endParaRPr lang="zh-CN" altLang="en-US"/>
        </a:p>
      </dgm:t>
    </dgm:pt>
    <dgm:pt modelId="{6886CC7A-A6B7-477E-AA1F-2C752A4DA04D}">
      <dgm:prSet phldrT="[文本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zh-CN" altLang="en-US" sz="2400" b="1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gm:t>
    </dgm:pt>
    <dgm:pt modelId="{5505A5F8-24DB-4AAA-91BF-62F64E26C35F}" type="par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62BD34CE-3642-4C0F-84F9-6B178D45F44C}" type="sibTrans" cxnId="{3D805AD8-D10D-4E1F-807F-3F46D5D4368F}">
      <dgm:prSet/>
      <dgm:spPr/>
      <dgm:t>
        <a:bodyPr/>
        <a:lstStyle/>
        <a:p>
          <a:endParaRPr lang="zh-CN" altLang="en-US"/>
        </a:p>
      </dgm:t>
    </dgm:pt>
    <dgm:pt modelId="{B22498B7-9FD3-4F71-AB79-E4C9CCE426E2}">
      <dgm:prSet phldrT="[文本]" custT="1"/>
      <dgm:spPr>
        <a:solidFill>
          <a:schemeClr val="accent6">
            <a:lumMod val="75000"/>
            <a:alpha val="90000"/>
          </a:schemeClr>
        </a:solidFill>
      </dgm:spPr>
      <dgm:t>
        <a:bodyPr/>
        <a:lstStyle/>
        <a:p>
          <a:r>
            <a:rPr lang="zh-CN" altLang="en-US" sz="2400" b="1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dirty="0">
            <a:latin typeface="微软雅黑" pitchFamily="34" charset="-122"/>
            <a:ea typeface="微软雅黑" pitchFamily="34" charset="-122"/>
          </a:endParaRPr>
        </a:p>
      </dgm:t>
    </dgm:pt>
    <dgm:pt modelId="{5B1C33DE-2331-456A-BD76-177F421B9D32}" type="par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CFF742BF-8DA2-4272-9EAE-FB668F9A35EE}" type="sibTrans" cxnId="{74B0605F-49A7-467C-9322-DE4252C45664}">
      <dgm:prSet/>
      <dgm:spPr/>
      <dgm:t>
        <a:bodyPr/>
        <a:lstStyle/>
        <a:p>
          <a:endParaRPr lang="zh-CN" altLang="en-US"/>
        </a:p>
      </dgm:t>
    </dgm:pt>
    <dgm:pt modelId="{52FDCC82-0F8B-4FE1-AD31-F005316CF19B}" type="pres">
      <dgm:prSet presAssocID="{7E4E235F-D98E-45FE-8FA2-9BABEFB2A12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4694A7-A7D0-451B-BEDA-A3D7AA01CC0E}" type="pres">
      <dgm:prSet presAssocID="{667F60B7-C6D4-4F35-A10B-D3AE881E1B09}" presName="linNode" presStyleCnt="0"/>
      <dgm:spPr/>
      <dgm:t>
        <a:bodyPr/>
        <a:lstStyle/>
        <a:p>
          <a:endParaRPr lang="zh-CN" altLang="en-US"/>
        </a:p>
      </dgm:t>
    </dgm:pt>
    <dgm:pt modelId="{93B54641-7B55-40B7-8A92-2E1BBED5724B}" type="pres">
      <dgm:prSet presAssocID="{667F60B7-C6D4-4F35-A10B-D3AE881E1B0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10B47F-F99D-41E9-BD29-39A7231697B0}" type="pres">
      <dgm:prSet presAssocID="{667F60B7-C6D4-4F35-A10B-D3AE881E1B09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7269BA-1DA5-4AC5-9B4A-D13C510BE250}" type="pres">
      <dgm:prSet presAssocID="{78599A6B-9C28-41F6-A0C1-7808178962FF}" presName="sp" presStyleCnt="0"/>
      <dgm:spPr/>
      <dgm:t>
        <a:bodyPr/>
        <a:lstStyle/>
        <a:p>
          <a:endParaRPr lang="zh-CN" altLang="en-US"/>
        </a:p>
      </dgm:t>
    </dgm:pt>
    <dgm:pt modelId="{2C08B7BB-CC81-42D7-A706-7B5C56064C89}" type="pres">
      <dgm:prSet presAssocID="{C477059B-5D37-4CEC-93BC-8E4CA6DAF26D}" presName="linNode" presStyleCnt="0"/>
      <dgm:spPr/>
      <dgm:t>
        <a:bodyPr/>
        <a:lstStyle/>
        <a:p>
          <a:endParaRPr lang="zh-CN" altLang="en-US"/>
        </a:p>
      </dgm:t>
    </dgm:pt>
    <dgm:pt modelId="{56127561-35E4-4C2A-81C7-0E8CB266C141}" type="pres">
      <dgm:prSet presAssocID="{C477059B-5D37-4CEC-93BC-8E4CA6DAF26D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1EDA3F-8D38-41E2-97E5-810FA659805C}" type="pres">
      <dgm:prSet presAssocID="{C477059B-5D37-4CEC-93BC-8E4CA6DAF26D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23D73E7-8C8D-45B0-88B9-F15BBCA968EE}" type="pres">
      <dgm:prSet presAssocID="{6CFE9E15-47F7-4E77-B9AB-EEC79C0E0206}" presName="sp" presStyleCnt="0"/>
      <dgm:spPr/>
      <dgm:t>
        <a:bodyPr/>
        <a:lstStyle/>
        <a:p>
          <a:endParaRPr lang="zh-CN" altLang="en-US"/>
        </a:p>
      </dgm:t>
    </dgm:pt>
    <dgm:pt modelId="{CE420C30-A43D-490F-A163-42672924FEE2}" type="pres">
      <dgm:prSet presAssocID="{46596CED-695F-4556-B096-D2FCED16E246}" presName="linNode" presStyleCnt="0"/>
      <dgm:spPr/>
      <dgm:t>
        <a:bodyPr/>
        <a:lstStyle/>
        <a:p>
          <a:endParaRPr lang="zh-CN" altLang="en-US"/>
        </a:p>
      </dgm:t>
    </dgm:pt>
    <dgm:pt modelId="{A7583764-4186-4820-9FD7-6D5A36554895}" type="pres">
      <dgm:prSet presAssocID="{46596CED-695F-4556-B096-D2FCED16E246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681F7E-F2C3-41B4-8C29-2A9DBAC2D42B}" type="pres">
      <dgm:prSet presAssocID="{46596CED-695F-4556-B096-D2FCED16E246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3663C3-E12A-4986-85DE-D20534F7F545}" type="pres">
      <dgm:prSet presAssocID="{E1C214AA-3408-4BD5-9CAA-BCCB36ADE374}" presName="sp" presStyleCnt="0"/>
      <dgm:spPr/>
      <dgm:t>
        <a:bodyPr/>
        <a:lstStyle/>
        <a:p>
          <a:endParaRPr lang="zh-CN" altLang="en-US"/>
        </a:p>
      </dgm:t>
    </dgm:pt>
    <dgm:pt modelId="{7E14E870-C81C-402E-8125-AB40249073FD}" type="pres">
      <dgm:prSet presAssocID="{12C49090-9002-45F4-9D61-68A17A18EAD3}" presName="linNode" presStyleCnt="0"/>
      <dgm:spPr/>
      <dgm:t>
        <a:bodyPr/>
        <a:lstStyle/>
        <a:p>
          <a:endParaRPr lang="zh-CN" altLang="en-US"/>
        </a:p>
      </dgm:t>
    </dgm:pt>
    <dgm:pt modelId="{F842891F-C0ED-48EE-8FF3-0139601CBF4A}" type="pres">
      <dgm:prSet presAssocID="{12C49090-9002-45F4-9D61-68A17A18EAD3}" presName="parentText" presStyleLbl="node1" presStyleIdx="3" presStyleCnt="5" custLinFactNeighborX="-1474" custLinFactNeighborY="-543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AEB2BC-EE4A-45C3-B955-CE9EBE4611C5}" type="pres">
      <dgm:prSet presAssocID="{12C49090-9002-45F4-9D61-68A17A18EAD3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922224-97D2-40A3-9063-B6211227FA22}" type="pres">
      <dgm:prSet presAssocID="{6DB6F528-BE10-4C95-AB1D-42B466A97D08}" presName="sp" presStyleCnt="0"/>
      <dgm:spPr/>
    </dgm:pt>
    <dgm:pt modelId="{E0C2E576-82C7-472C-90BC-2F22B3AB6228}" type="pres">
      <dgm:prSet presAssocID="{6886CC7A-A6B7-477E-AA1F-2C752A4DA04D}" presName="linNode" presStyleCnt="0"/>
      <dgm:spPr/>
    </dgm:pt>
    <dgm:pt modelId="{989BF8F1-887E-4638-8E7D-D813CDF96A83}" type="pres">
      <dgm:prSet presAssocID="{6886CC7A-A6B7-477E-AA1F-2C752A4DA04D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36DFE3C-25A2-4ECE-A963-F2765415EA95}" type="pres">
      <dgm:prSet presAssocID="{6886CC7A-A6B7-477E-AA1F-2C752A4DA04D}" presName="descendantText" presStyleLbl="alignAccFollowNode1" presStyleIdx="4" presStyleCnt="5" custLinFactNeighborX="-419" custLinFactNeighborY="435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0A5A16-F302-487C-B4B8-014718B116CC}" srcId="{12C49090-9002-45F4-9D61-68A17A18EAD3}" destId="{59E100DB-70C9-47FB-BFAC-A0CF5087E129}" srcOrd="0" destOrd="0" parTransId="{582F2B20-A3ED-4913-B9DE-D7595020BC73}" sibTransId="{68E63A39-4B49-473E-8BA5-2E0B936634F2}"/>
    <dgm:cxn modelId="{11BA4E1B-009C-495B-BB72-944A49E2F42D}" type="presOf" srcId="{2DC7F405-0ACF-46BA-9340-CF8297D10122}" destId="{511EDA3F-8D38-41E2-97E5-810FA659805C}" srcOrd="0" destOrd="0" presId="urn:microsoft.com/office/officeart/2005/8/layout/vList5"/>
    <dgm:cxn modelId="{FBAB23C5-DD11-44F8-A4FC-0F2E08524171}" srcId="{7E4E235F-D98E-45FE-8FA2-9BABEFB2A12C}" destId="{46596CED-695F-4556-B096-D2FCED16E246}" srcOrd="2" destOrd="0" parTransId="{0CB7ECA3-1D69-4345-B8A3-755554C9AB2F}" sibTransId="{E1C214AA-3408-4BD5-9CAA-BCCB36ADE374}"/>
    <dgm:cxn modelId="{BD8B416C-072B-4963-AB3B-91E70A8AF292}" type="presOf" srcId="{143585D8-49B3-42C6-BF88-0B49DB24C962}" destId="{B8681F7E-F2C3-41B4-8C29-2A9DBAC2D42B}" srcOrd="0" destOrd="0" presId="urn:microsoft.com/office/officeart/2005/8/layout/vList5"/>
    <dgm:cxn modelId="{5E76A91D-2B35-4DBF-B206-8FAD5B4B24DE}" type="presOf" srcId="{97DAB7BF-8949-46BC-AB9D-D4F76132855F}" destId="{EE10B47F-F99D-41E9-BD29-39A7231697B0}" srcOrd="0" destOrd="0" presId="urn:microsoft.com/office/officeart/2005/8/layout/vList5"/>
    <dgm:cxn modelId="{FB59778E-6C99-4C65-A5B1-07205D61E361}" srcId="{7E4E235F-D98E-45FE-8FA2-9BABEFB2A12C}" destId="{12C49090-9002-45F4-9D61-68A17A18EAD3}" srcOrd="3" destOrd="0" parTransId="{D38043BD-D318-4AE5-B1D7-ADAD5CCFE8F7}" sibTransId="{6DB6F528-BE10-4C95-AB1D-42B466A97D08}"/>
    <dgm:cxn modelId="{3D805AD8-D10D-4E1F-807F-3F46D5D4368F}" srcId="{7E4E235F-D98E-45FE-8FA2-9BABEFB2A12C}" destId="{6886CC7A-A6B7-477E-AA1F-2C752A4DA04D}" srcOrd="4" destOrd="0" parTransId="{5505A5F8-24DB-4AAA-91BF-62F64E26C35F}" sibTransId="{62BD34CE-3642-4C0F-84F9-6B178D45F44C}"/>
    <dgm:cxn modelId="{D4884008-7F25-43FD-B1E5-E14CA8E791F0}" type="presOf" srcId="{667F60B7-C6D4-4F35-A10B-D3AE881E1B09}" destId="{93B54641-7B55-40B7-8A92-2E1BBED5724B}" srcOrd="0" destOrd="0" presId="urn:microsoft.com/office/officeart/2005/8/layout/vList5"/>
    <dgm:cxn modelId="{97B238F0-2DF2-434F-9685-E45F08832D71}" type="presOf" srcId="{6886CC7A-A6B7-477E-AA1F-2C752A4DA04D}" destId="{989BF8F1-887E-4638-8E7D-D813CDF96A83}" srcOrd="0" destOrd="0" presId="urn:microsoft.com/office/officeart/2005/8/layout/vList5"/>
    <dgm:cxn modelId="{77E67CAA-8F05-4DC9-ADEB-85A5869528BD}" type="presOf" srcId="{7E4E235F-D98E-45FE-8FA2-9BABEFB2A12C}" destId="{52FDCC82-0F8B-4FE1-AD31-F005316CF19B}" srcOrd="0" destOrd="0" presId="urn:microsoft.com/office/officeart/2005/8/layout/vList5"/>
    <dgm:cxn modelId="{E61F7019-C454-4B46-9C8F-EB5233EE406B}" type="presOf" srcId="{C477059B-5D37-4CEC-93BC-8E4CA6DAF26D}" destId="{56127561-35E4-4C2A-81C7-0E8CB266C141}" srcOrd="0" destOrd="0" presId="urn:microsoft.com/office/officeart/2005/8/layout/vList5"/>
    <dgm:cxn modelId="{8D4C8C88-648F-42B2-9F64-A340C22FDB9F}" type="presOf" srcId="{46596CED-695F-4556-B096-D2FCED16E246}" destId="{A7583764-4186-4820-9FD7-6D5A36554895}" srcOrd="0" destOrd="0" presId="urn:microsoft.com/office/officeart/2005/8/layout/vList5"/>
    <dgm:cxn modelId="{10241BBD-2A8D-4A6A-972D-22A1546517CB}" type="presOf" srcId="{12C49090-9002-45F4-9D61-68A17A18EAD3}" destId="{F842891F-C0ED-48EE-8FF3-0139601CBF4A}" srcOrd="0" destOrd="0" presId="urn:microsoft.com/office/officeart/2005/8/layout/vList5"/>
    <dgm:cxn modelId="{74B0605F-49A7-467C-9322-DE4252C45664}" srcId="{6886CC7A-A6B7-477E-AA1F-2C752A4DA04D}" destId="{B22498B7-9FD3-4F71-AB79-E4C9CCE426E2}" srcOrd="0" destOrd="0" parTransId="{5B1C33DE-2331-456A-BD76-177F421B9D32}" sibTransId="{CFF742BF-8DA2-4272-9EAE-FB668F9A35EE}"/>
    <dgm:cxn modelId="{CBCA031C-984C-4D27-8046-8DD378C67044}" type="presOf" srcId="{59E100DB-70C9-47FB-BFAC-A0CF5087E129}" destId="{1FAEB2BC-EE4A-45C3-B955-CE9EBE4611C5}" srcOrd="0" destOrd="0" presId="urn:microsoft.com/office/officeart/2005/8/layout/vList5"/>
    <dgm:cxn modelId="{AAE079AB-71A2-41A1-B24A-686A1589337A}" srcId="{C477059B-5D37-4CEC-93BC-8E4CA6DAF26D}" destId="{2DC7F405-0ACF-46BA-9340-CF8297D10122}" srcOrd="0" destOrd="0" parTransId="{C7CDDDB3-AECD-4B83-80CF-1AB7EBB6FE1F}" sibTransId="{E73BA6B4-BA90-4769-84E4-3D4A93A649A3}"/>
    <dgm:cxn modelId="{60455A34-8C52-457F-AF2B-DDED9230CD91}" srcId="{667F60B7-C6D4-4F35-A10B-D3AE881E1B09}" destId="{97DAB7BF-8949-46BC-AB9D-D4F76132855F}" srcOrd="0" destOrd="0" parTransId="{8192C09C-607C-4FDA-B480-5483561AE888}" sibTransId="{C8837666-A9C6-42A9-8702-E0398D887652}"/>
    <dgm:cxn modelId="{45CABF98-104C-4E03-99E2-99E57194662D}" srcId="{46596CED-695F-4556-B096-D2FCED16E246}" destId="{143585D8-49B3-42C6-BF88-0B49DB24C962}" srcOrd="0" destOrd="0" parTransId="{7B25E1D6-D4B3-4738-A4ED-1BC0E1376561}" sibTransId="{FAF6B2FA-4E04-494D-9976-586B928E6C75}"/>
    <dgm:cxn modelId="{70CE99C6-8E13-4F03-9D09-8B7F7A167555}" srcId="{7E4E235F-D98E-45FE-8FA2-9BABEFB2A12C}" destId="{C477059B-5D37-4CEC-93BC-8E4CA6DAF26D}" srcOrd="1" destOrd="0" parTransId="{C42DBF06-A518-46D6-BE95-BC2B708F10BF}" sibTransId="{6CFE9E15-47F7-4E77-B9AB-EEC79C0E0206}"/>
    <dgm:cxn modelId="{F8B80229-3A05-4562-ADAB-A8CD6F4D2625}" type="presOf" srcId="{B22498B7-9FD3-4F71-AB79-E4C9CCE426E2}" destId="{A36DFE3C-25A2-4ECE-A963-F2765415EA95}" srcOrd="0" destOrd="0" presId="urn:microsoft.com/office/officeart/2005/8/layout/vList5"/>
    <dgm:cxn modelId="{4EA0533B-1C59-47ED-98D7-85BD35A38D48}" srcId="{7E4E235F-D98E-45FE-8FA2-9BABEFB2A12C}" destId="{667F60B7-C6D4-4F35-A10B-D3AE881E1B09}" srcOrd="0" destOrd="0" parTransId="{C59E4BE6-4118-43E6-BF98-67D1AA48E252}" sibTransId="{78599A6B-9C28-41F6-A0C1-7808178962FF}"/>
    <dgm:cxn modelId="{D4C76144-2164-42D1-91E2-0B05FA04854D}" type="presParOf" srcId="{52FDCC82-0F8B-4FE1-AD31-F005316CF19B}" destId="{774694A7-A7D0-451B-BEDA-A3D7AA01CC0E}" srcOrd="0" destOrd="0" presId="urn:microsoft.com/office/officeart/2005/8/layout/vList5"/>
    <dgm:cxn modelId="{CC40E081-4F1D-495F-B0BD-9C63982B903A}" type="presParOf" srcId="{774694A7-A7D0-451B-BEDA-A3D7AA01CC0E}" destId="{93B54641-7B55-40B7-8A92-2E1BBED5724B}" srcOrd="0" destOrd="0" presId="urn:microsoft.com/office/officeart/2005/8/layout/vList5"/>
    <dgm:cxn modelId="{AB071AC8-05CA-49E9-8A15-ADE035016EF2}" type="presParOf" srcId="{774694A7-A7D0-451B-BEDA-A3D7AA01CC0E}" destId="{EE10B47F-F99D-41E9-BD29-39A7231697B0}" srcOrd="1" destOrd="0" presId="urn:microsoft.com/office/officeart/2005/8/layout/vList5"/>
    <dgm:cxn modelId="{B4D44737-B7E9-414C-994A-7FCB81E7E925}" type="presParOf" srcId="{52FDCC82-0F8B-4FE1-AD31-F005316CF19B}" destId="{2C7269BA-1DA5-4AC5-9B4A-D13C510BE250}" srcOrd="1" destOrd="0" presId="urn:microsoft.com/office/officeart/2005/8/layout/vList5"/>
    <dgm:cxn modelId="{ED1F970A-524E-463C-A1C3-7DD995B41ED3}" type="presParOf" srcId="{52FDCC82-0F8B-4FE1-AD31-F005316CF19B}" destId="{2C08B7BB-CC81-42D7-A706-7B5C56064C89}" srcOrd="2" destOrd="0" presId="urn:microsoft.com/office/officeart/2005/8/layout/vList5"/>
    <dgm:cxn modelId="{261A28E8-A1EF-4900-BD48-BE89546C623C}" type="presParOf" srcId="{2C08B7BB-CC81-42D7-A706-7B5C56064C89}" destId="{56127561-35E4-4C2A-81C7-0E8CB266C141}" srcOrd="0" destOrd="0" presId="urn:microsoft.com/office/officeart/2005/8/layout/vList5"/>
    <dgm:cxn modelId="{284E2702-15CC-4120-B570-EBBC0DEBEDD2}" type="presParOf" srcId="{2C08B7BB-CC81-42D7-A706-7B5C56064C89}" destId="{511EDA3F-8D38-41E2-97E5-810FA659805C}" srcOrd="1" destOrd="0" presId="urn:microsoft.com/office/officeart/2005/8/layout/vList5"/>
    <dgm:cxn modelId="{5303D92A-7B3F-4454-BA9F-2656941789C0}" type="presParOf" srcId="{52FDCC82-0F8B-4FE1-AD31-F005316CF19B}" destId="{E23D73E7-8C8D-45B0-88B9-F15BBCA968EE}" srcOrd="3" destOrd="0" presId="urn:microsoft.com/office/officeart/2005/8/layout/vList5"/>
    <dgm:cxn modelId="{8E8465B2-1A76-4096-BA00-3A1ADC83AE65}" type="presParOf" srcId="{52FDCC82-0F8B-4FE1-AD31-F005316CF19B}" destId="{CE420C30-A43D-490F-A163-42672924FEE2}" srcOrd="4" destOrd="0" presId="urn:microsoft.com/office/officeart/2005/8/layout/vList5"/>
    <dgm:cxn modelId="{8ED6614A-C725-4264-9A62-167456FCBE85}" type="presParOf" srcId="{CE420C30-A43D-490F-A163-42672924FEE2}" destId="{A7583764-4186-4820-9FD7-6D5A36554895}" srcOrd="0" destOrd="0" presId="urn:microsoft.com/office/officeart/2005/8/layout/vList5"/>
    <dgm:cxn modelId="{9DB410A0-C34C-48C8-BD0D-5A46A01DFB84}" type="presParOf" srcId="{CE420C30-A43D-490F-A163-42672924FEE2}" destId="{B8681F7E-F2C3-41B4-8C29-2A9DBAC2D42B}" srcOrd="1" destOrd="0" presId="urn:microsoft.com/office/officeart/2005/8/layout/vList5"/>
    <dgm:cxn modelId="{CD9B60D4-3DCA-43B8-A27A-2B50B74A3B25}" type="presParOf" srcId="{52FDCC82-0F8B-4FE1-AD31-F005316CF19B}" destId="{6C3663C3-E12A-4986-85DE-D20534F7F545}" srcOrd="5" destOrd="0" presId="urn:microsoft.com/office/officeart/2005/8/layout/vList5"/>
    <dgm:cxn modelId="{3FAF18B9-D163-40F6-9175-5FEDA99D8A12}" type="presParOf" srcId="{52FDCC82-0F8B-4FE1-AD31-F005316CF19B}" destId="{7E14E870-C81C-402E-8125-AB40249073FD}" srcOrd="6" destOrd="0" presId="urn:microsoft.com/office/officeart/2005/8/layout/vList5"/>
    <dgm:cxn modelId="{7C94C996-B350-4344-B982-84DE2D9FAC44}" type="presParOf" srcId="{7E14E870-C81C-402E-8125-AB40249073FD}" destId="{F842891F-C0ED-48EE-8FF3-0139601CBF4A}" srcOrd="0" destOrd="0" presId="urn:microsoft.com/office/officeart/2005/8/layout/vList5"/>
    <dgm:cxn modelId="{1515F493-62A3-4BEB-981F-85A93D901BA3}" type="presParOf" srcId="{7E14E870-C81C-402E-8125-AB40249073FD}" destId="{1FAEB2BC-EE4A-45C3-B955-CE9EBE4611C5}" srcOrd="1" destOrd="0" presId="urn:microsoft.com/office/officeart/2005/8/layout/vList5"/>
    <dgm:cxn modelId="{E2954924-7628-4AC5-B1A3-45C1CCB51187}" type="presParOf" srcId="{52FDCC82-0F8B-4FE1-AD31-F005316CF19B}" destId="{BB922224-97D2-40A3-9063-B6211227FA22}" srcOrd="7" destOrd="0" presId="urn:microsoft.com/office/officeart/2005/8/layout/vList5"/>
    <dgm:cxn modelId="{7DFDE905-D0DA-4E47-95CC-7235CFB8ED85}" type="presParOf" srcId="{52FDCC82-0F8B-4FE1-AD31-F005316CF19B}" destId="{E0C2E576-82C7-472C-90BC-2F22B3AB6228}" srcOrd="8" destOrd="0" presId="urn:microsoft.com/office/officeart/2005/8/layout/vList5"/>
    <dgm:cxn modelId="{9083E165-AA39-4365-95BE-74C56B36D697}" type="presParOf" srcId="{E0C2E576-82C7-472C-90BC-2F22B3AB6228}" destId="{989BF8F1-887E-4638-8E7D-D813CDF96A83}" srcOrd="0" destOrd="0" presId="urn:microsoft.com/office/officeart/2005/8/layout/vList5"/>
    <dgm:cxn modelId="{2B28E52B-68DD-4455-9E48-E0FA7E82DAE4}" type="presParOf" srcId="{E0C2E576-82C7-472C-90BC-2F22B3AB6228}" destId="{A36DFE3C-25A2-4ECE-A963-F2765415EA9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0B47F-F99D-41E9-BD29-39A7231697B0}">
      <dsp:nvSpPr>
        <dsp:cNvPr id="0" name=""/>
        <dsp:cNvSpPr/>
      </dsp:nvSpPr>
      <dsp:spPr>
        <a:xfrm rot="5400000">
          <a:off x="4989420" y="-2113328"/>
          <a:ext cx="597694" cy="4977192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绪论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99672" y="105597"/>
        <a:ext cx="4948015" cy="539340"/>
      </dsp:txXfrm>
    </dsp:sp>
    <dsp:sp modelId="{93B54641-7B55-40B7-8A92-2E1BBED5724B}">
      <dsp:nvSpPr>
        <dsp:cNvPr id="0" name=""/>
        <dsp:cNvSpPr/>
      </dsp:nvSpPr>
      <dsp:spPr>
        <a:xfrm>
          <a:off x="0" y="1708"/>
          <a:ext cx="2799671" cy="747118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第一章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6471" y="38179"/>
        <a:ext cx="2726729" cy="674176"/>
      </dsp:txXfrm>
    </dsp:sp>
    <dsp:sp modelId="{511EDA3F-8D38-41E2-97E5-810FA659805C}">
      <dsp:nvSpPr>
        <dsp:cNvPr id="0" name=""/>
        <dsp:cNvSpPr/>
      </dsp:nvSpPr>
      <dsp:spPr>
        <a:xfrm rot="5400000">
          <a:off x="4989420" y="-1328854"/>
          <a:ext cx="597694" cy="4977192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慢性非传染性疾病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99672" y="890071"/>
        <a:ext cx="4948015" cy="539340"/>
      </dsp:txXfrm>
    </dsp:sp>
    <dsp:sp modelId="{56127561-35E4-4C2A-81C7-0E8CB266C141}">
      <dsp:nvSpPr>
        <dsp:cNvPr id="0" name=""/>
        <dsp:cNvSpPr/>
      </dsp:nvSpPr>
      <dsp:spPr>
        <a:xfrm>
          <a:off x="0" y="786182"/>
          <a:ext cx="2799671" cy="747118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第二章</a:t>
          </a:r>
        </a:p>
      </dsp:txBody>
      <dsp:txXfrm>
        <a:off x="36471" y="822653"/>
        <a:ext cx="2726729" cy="674176"/>
      </dsp:txXfrm>
    </dsp:sp>
    <dsp:sp modelId="{B8681F7E-F2C3-41B4-8C29-2A9DBAC2D42B}">
      <dsp:nvSpPr>
        <dsp:cNvPr id="0" name=""/>
        <dsp:cNvSpPr/>
      </dsp:nvSpPr>
      <dsp:spPr>
        <a:xfrm rot="5400000">
          <a:off x="4989420" y="-544380"/>
          <a:ext cx="597694" cy="4977192"/>
        </a:xfrm>
        <a:prstGeom prst="round2Same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健康</a:t>
          </a: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主题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99672" y="1674545"/>
        <a:ext cx="4948015" cy="539340"/>
      </dsp:txXfrm>
    </dsp:sp>
    <dsp:sp modelId="{A7583764-4186-4820-9FD7-6D5A36554895}">
      <dsp:nvSpPr>
        <dsp:cNvPr id="0" name=""/>
        <dsp:cNvSpPr/>
      </dsp:nvSpPr>
      <dsp:spPr>
        <a:xfrm>
          <a:off x="0" y="1570656"/>
          <a:ext cx="2799671" cy="747118"/>
        </a:xfrm>
        <a:prstGeom prst="roundRect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第九章</a:t>
          </a:r>
        </a:p>
      </dsp:txBody>
      <dsp:txXfrm>
        <a:off x="36471" y="1607127"/>
        <a:ext cx="2726729" cy="674176"/>
      </dsp:txXfrm>
    </dsp:sp>
    <dsp:sp modelId="{1FAEB2BC-EE4A-45C3-B955-CE9EBE4611C5}">
      <dsp:nvSpPr>
        <dsp:cNvPr id="0" name=""/>
        <dsp:cNvSpPr/>
      </dsp:nvSpPr>
      <dsp:spPr>
        <a:xfrm rot="5400000">
          <a:off x="4989420" y="240093"/>
          <a:ext cx="597694" cy="497719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b="1" kern="1200" dirty="0" smtClean="0">
              <a:latin typeface="微软雅黑" pitchFamily="34" charset="-122"/>
              <a:ea typeface="微软雅黑" pitchFamily="34" charset="-122"/>
            </a:rPr>
            <a:t>无偿献血与国际卫生组织机构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99672" y="2459019"/>
        <a:ext cx="4948015" cy="539340"/>
      </dsp:txXfrm>
    </dsp:sp>
    <dsp:sp modelId="{F842891F-C0ED-48EE-8FF3-0139601CBF4A}">
      <dsp:nvSpPr>
        <dsp:cNvPr id="0" name=""/>
        <dsp:cNvSpPr/>
      </dsp:nvSpPr>
      <dsp:spPr>
        <a:xfrm>
          <a:off x="0" y="2314540"/>
          <a:ext cx="2799671" cy="7471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</a:p>
      </dsp:txBody>
      <dsp:txXfrm>
        <a:off x="36471" y="2351011"/>
        <a:ext cx="2726729" cy="674176"/>
      </dsp:txXfrm>
    </dsp:sp>
    <dsp:sp modelId="{A36DFE3C-25A2-4ECE-A963-F2765415EA95}">
      <dsp:nvSpPr>
        <dsp:cNvPr id="0" name=""/>
        <dsp:cNvSpPr/>
      </dsp:nvSpPr>
      <dsp:spPr>
        <a:xfrm rot="5400000">
          <a:off x="4977689" y="1050615"/>
          <a:ext cx="597694" cy="4977192"/>
        </a:xfrm>
        <a:prstGeom prst="round2SameRect">
          <a:avLst/>
        </a:prstGeom>
        <a:solidFill>
          <a:schemeClr val="accent6">
            <a:lumMod val="75000"/>
            <a:alpha val="9000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b="1" kern="1200" dirty="0" smtClean="0">
              <a:latin typeface="微软雅黑" pitchFamily="34" charset="-122"/>
              <a:ea typeface="微软雅黑" pitchFamily="34" charset="-122"/>
            </a:rPr>
            <a:t>心理健康与健康援助</a:t>
          </a:r>
          <a:endParaRPr lang="zh-CN" altLang="en-US" sz="2400" b="1" kern="1200" dirty="0">
            <a:latin typeface="微软雅黑" pitchFamily="34" charset="-122"/>
            <a:ea typeface="微软雅黑" pitchFamily="34" charset="-122"/>
          </a:endParaRPr>
        </a:p>
      </dsp:txBody>
      <dsp:txXfrm rot="-5400000">
        <a:off x="2787941" y="3269541"/>
        <a:ext cx="4948015" cy="539340"/>
      </dsp:txXfrm>
    </dsp:sp>
    <dsp:sp modelId="{989BF8F1-887E-4638-8E7D-D813CDF96A83}">
      <dsp:nvSpPr>
        <dsp:cNvPr id="0" name=""/>
        <dsp:cNvSpPr/>
      </dsp:nvSpPr>
      <dsp:spPr>
        <a:xfrm>
          <a:off x="0" y="3139605"/>
          <a:ext cx="2799671" cy="747118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kern="1200" dirty="0" smtClean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rPr>
            <a:t>第四章</a:t>
          </a:r>
          <a:endParaRPr lang="zh-CN" altLang="en-US" sz="2400" b="1" kern="1200" dirty="0">
            <a:solidFill>
              <a:srgbClr val="FFFF00"/>
            </a:solidFill>
            <a:latin typeface="微软雅黑" pitchFamily="34" charset="-122"/>
            <a:ea typeface="微软雅黑" pitchFamily="34" charset="-122"/>
          </a:endParaRPr>
        </a:p>
      </dsp:txBody>
      <dsp:txXfrm>
        <a:off x="36471" y="3176076"/>
        <a:ext cx="2726729" cy="67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E3CEBE-D52D-4D19-ACEC-82EBBB698150}" type="datetimeFigureOut">
              <a:rPr lang="zh-CN" altLang="en-US"/>
              <a:pPr>
                <a:defRPr/>
              </a:pPr>
              <a:t>2020/5/25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A529869-B50B-4ED7-BCE2-3115CCA5C8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055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适应问题：一是高中时的目标都很明确，考大学金榜题名后心情突然放松，既无学校老师的督促和家长的逼迫，很多大学生需要相当长一段时间摸索和适应，在高层次目标尚未建立之前，许多同学情绪低落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zh-CN" altLang="en-US" smtClean="0"/>
              <a:t>二是：从父母的重点保护动物到“什么事情都要靠自己”，从学习上的核心人物“到学习不再是最好的，从人际关系的”孩子王“到没有什么知心朋友，让涉世不深经历尚浅的大学生内心感到极大的失落。</a:t>
            </a:r>
            <a:r>
              <a:rPr lang="en-US" altLang="zh-CN" smtClean="0"/>
              <a:t>----</a:t>
            </a:r>
            <a:r>
              <a:rPr lang="zh-CN" altLang="en-US" smtClean="0"/>
              <a:t>环境和地位的变化引起内心的失落。三是学习的不适应导致压力不断增大，四是人际关系不适应导致孤独和压抑。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0442AB-40AD-486E-85AD-90FEBCE1C19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08218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39675-D734-4472-8503-705EE0584BD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CN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229740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180976-D761-4BE4-AEA5-54CE6082571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391651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smtClean="0"/>
              <a:t>要诊断重性抑郁障碍，必须经历下列症状中的</a:t>
            </a:r>
            <a:r>
              <a:rPr lang="zh-CN" altLang="zh-CN" smtClean="0"/>
              <a:t>5</a:t>
            </a:r>
            <a:r>
              <a:rPr lang="zh-CN" smtClean="0"/>
              <a:t>种或以上，几乎每天大部分时间症状都存在，至少连续</a:t>
            </a:r>
            <a:r>
              <a:rPr lang="zh-CN" altLang="zh-CN" smtClean="0"/>
              <a:t>2</a:t>
            </a:r>
            <a:r>
              <a:rPr lang="zh-CN" smtClean="0"/>
              <a:t>周。至少一个症状是情绪低落和</a:t>
            </a:r>
            <a:r>
              <a:rPr lang="zh-CN" altLang="zh-CN" smtClean="0"/>
              <a:t>/</a:t>
            </a:r>
            <a:r>
              <a:rPr lang="zh-CN" smtClean="0"/>
              <a:t>或每天大部分时间对所有的事情，或几乎所有事情都不感兴趣。</a:t>
            </a:r>
          </a:p>
          <a:p>
            <a:pPr eaLnBrk="1" hangingPunct="1">
              <a:spcBef>
                <a:spcPct val="0"/>
              </a:spcBef>
            </a:pPr>
            <a:endParaRPr lang="zh-CN" altLang="zh-CN" smtClean="0"/>
          </a:p>
          <a:p>
            <a:pPr eaLnBrk="1" hangingPunct="1">
              <a:spcBef>
                <a:spcPct val="0"/>
              </a:spcBef>
            </a:pPr>
            <a:r>
              <a:rPr lang="zh-CN" smtClean="0"/>
              <a:t>其它症状包括：明显体重减轻偶然体重增加；失眠或睡眠过多；精神运动激越或迟滞；疲乏或精力缺失；无价值感或过分不恰当的内疚；思考或集中注意的能力下降或犹豫不决；反复思考死亡或自杀（这些想法不一定是每天大部分时间都存在）</a:t>
            </a:r>
          </a:p>
          <a:p>
            <a:pPr eaLnBrk="1" hangingPunct="1">
              <a:spcBef>
                <a:spcPct val="0"/>
              </a:spcBef>
            </a:pPr>
            <a:r>
              <a:rPr lang="zh-CN" smtClean="0"/>
              <a:t>这些症状明显影响患者的社会、职业功能或其它重要的功能的。此外，这些症状不是因为成瘾药物或躯体疾病的直接影响所致。</a:t>
            </a:r>
          </a:p>
        </p:txBody>
      </p:sp>
    </p:spTree>
    <p:extLst>
      <p:ext uri="{BB962C8B-B14F-4D97-AF65-F5344CB8AC3E}">
        <p14:creationId xmlns:p14="http://schemas.microsoft.com/office/powerpoint/2010/main" val="3574664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smtClean="0"/>
              <a:t>我们不可忽视那些有可能导致情绪低落的基本生理因素。如果你睡眠不佳，食欲不振，听任自己处于不良的生理状态，你就很容易出现低落情绪，因为日常活动耗尽了你的精力，很快就会把你压垮。失眠是低落情绪的一种很普遍的后果，反过来它又能使你容易发作抑郁症。在抑郁症发作期间，你很难对失眠采取什么直接的对策，因为你需要集中精力对付抑郁症。因此在你情绪较好的时候，就应该养成良好的睡眠习惯。运动能防止抑郁症的发作，有助于增强体力。它也能较快地提高情绪，短时间地缓冲抑郁。</a:t>
            </a:r>
          </a:p>
        </p:txBody>
      </p:sp>
    </p:spTree>
    <p:extLst>
      <p:ext uri="{BB962C8B-B14F-4D97-AF65-F5344CB8AC3E}">
        <p14:creationId xmlns:p14="http://schemas.microsoft.com/office/powerpoint/2010/main" val="258665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smtClean="0"/>
              <a:t>有许多父母就是这样。他们把儿女的需要放在大大高于自己的需要之上，而不给自己留下一点点时间和空间。</a:t>
            </a:r>
          </a:p>
        </p:txBody>
      </p:sp>
    </p:spTree>
    <p:extLst>
      <p:ext uri="{BB962C8B-B14F-4D97-AF65-F5344CB8AC3E}">
        <p14:creationId xmlns:p14="http://schemas.microsoft.com/office/powerpoint/2010/main" val="24509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dirty="0" smtClean="0"/>
              <a:t>世上没有一帆风顺的事情。每个人都会遇到工作或工作的某些方面进展不顺的情况，或夫妻关系发生矛盾，或个人爱好得不到满足，或生活中似乎充满各种问题。因此如果将所有的自尊心都绑在生活的某一件事情上，你肯定会变得非常脆弱。回顾一下你的抑郁历史，它是不是与你生活中的某一个方面的进展情况紧密相连？比方说，你是不是当工作不顺利的时候就情绪低落？如果你的抑郁过程确实与你的生活中某一个方面有密切的关系，就表明你很可能是太孤注于这一掷了。</a:t>
            </a:r>
          </a:p>
          <a:p>
            <a:pPr eaLnBrk="1" hangingPunct="1">
              <a:spcBef>
                <a:spcPct val="0"/>
              </a:spcBef>
            </a:pP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7599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2DB695-08E7-4880-8E76-EC7A4D30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374CA-560C-4DEC-91A2-D2322A8BE6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DC63A5-DCD9-42F8-B90F-C6FFB997A5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日期占位符 3"/>
          <p:cNvSpPr txBox="1">
            <a:spLocks/>
          </p:cNvSpPr>
          <p:nvPr userDrawn="1"/>
        </p:nvSpPr>
        <p:spPr>
          <a:xfrm>
            <a:off x="422603" y="6516236"/>
            <a:ext cx="2133977" cy="365961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chemeClr val="bg1"/>
                </a:solidFill>
                <a:latin typeface="华文中宋" pitchFamily="2" charset="-122"/>
                <a:ea typeface="华文中宋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772" dirty="0" smtClean="0">
                <a:latin typeface="黑体" pitchFamily="49" charset="-122"/>
                <a:ea typeface="黑体" pitchFamily="49" charset="-122"/>
              </a:rPr>
              <a:t>卫生保健</a:t>
            </a:r>
            <a:endParaRPr lang="zh-CN" altLang="en-US" sz="1772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10"/>
          <p:cNvPicPr>
            <a:picLocks noChangeAspect="1"/>
          </p:cNvPicPr>
          <p:nvPr userDrawn="1"/>
        </p:nvPicPr>
        <p:blipFill>
          <a:blip r:embed="rId3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37482" indent="-337482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1pPr>
            <a:lvl2pPr marL="731211" indent="-281235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124941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574917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024893" indent="-224988">
              <a:buClr>
                <a:srgbClr val="92D050"/>
              </a:buClr>
              <a:buFont typeface="Arial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181">
                <a:latin typeface="华文行楷" pitchFamily="2" charset="-122"/>
                <a:ea typeface="华文行楷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9087"/>
            <a:ext cx="8229600" cy="563563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 rtlCol="0">
            <a:normAutofit/>
          </a:bodyPr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918BA-6D6A-45DA-841A-82E2772339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8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9"/>
          <p:cNvPicPr>
            <a:picLocks noChangeAspect="1"/>
          </p:cNvPicPr>
          <p:nvPr userDrawn="1"/>
        </p:nvPicPr>
        <p:blipFill>
          <a:blip r:embed="rId3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>
          <a:xfrm>
            <a:off x="611322" y="6248568"/>
            <a:ext cx="1979129" cy="13307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248568"/>
            <a:ext cx="2895304" cy="45669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518" y="2130744"/>
            <a:ext cx="7772964" cy="14698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037" y="3886453"/>
            <a:ext cx="6401929" cy="17526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2F22A-D7BF-499B-9658-48D8A876E7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D97BF-1A7A-4B41-B71D-B730F2126B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618" y="4406662"/>
            <a:ext cx="7771351" cy="136252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618" y="2906522"/>
            <a:ext cx="7771351" cy="1500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4EEEBB-D688-46ED-97E8-B10E117B4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476" y="1599949"/>
            <a:ext cx="4037295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617" y="1599949"/>
            <a:ext cx="4038909" cy="45261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C8A87-67BF-45E5-A415-9EC5E12DE3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9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49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9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9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9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9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98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9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4348" y="6309058"/>
            <a:ext cx="2895304" cy="36444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66AB7-7087-487C-92B8-B8DC19BE5C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476" y="1534923"/>
            <a:ext cx="4040521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476" y="2174599"/>
            <a:ext cx="4040521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391" y="1534923"/>
            <a:ext cx="4042135" cy="6396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391" y="2174599"/>
            <a:ext cx="4042135" cy="395147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56003B-2677-4F7C-A468-FC0BA89F6B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2E717-2B80-458B-90A9-8662FF3D3D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08098F-0EB0-4A40-9813-A6CC5F4B8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475" y="273717"/>
            <a:ext cx="3009826" cy="116139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372" y="273717"/>
            <a:ext cx="5113155" cy="585236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475" y="1435114"/>
            <a:ext cx="3009826" cy="4690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3FBEA-1E7C-4C05-8F00-49A001B8BA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026" y="4801357"/>
            <a:ext cx="5487367" cy="5655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026" y="612458"/>
            <a:ext cx="5487367" cy="4114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026" y="5366934"/>
            <a:ext cx="5487367" cy="8060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B86F5-AC2F-42FE-A4B3-BD7EA0BED8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0D3B6-B522-40FD-AF3F-5930B637D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0974" y="275229"/>
            <a:ext cx="2056553" cy="585084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6475" y="275229"/>
            <a:ext cx="6019652" cy="585084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652B4-0CB6-4B7E-9EB9-B113BD2375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1" y="2130428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CBFD475-F5EF-4FAF-A998-C99D43A0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1604" y="500045"/>
            <a:ext cx="4857784" cy="91759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D634F6-BADE-4711-B51B-78AB702E5C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5" y="2906716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CDB0BE8-C367-432F-9A25-DF05ECACEB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188A9-A291-477B-A3E4-1468255B54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1CB67EA-7B3E-4D7E-B4A2-803FD56213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2" y="1535114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5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F0F214-72A6-4B06-8808-821BD702BB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F38A7C-FECD-4738-8459-056F3A4D39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8D6961D-C5B4-4ADE-8135-A97837A6CE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4983F0-35D0-4573-943B-401801D32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D562F1F-F3B1-4BFB-B067-B531D5724B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3C6D66-A786-41A8-9D41-8B902214AB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5FFDCD1-8C41-4CDE-B25D-60EF519F0F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7" y="4406903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3937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7" y="2906717"/>
            <a:ext cx="7772400" cy="1500187"/>
          </a:xfrm>
        </p:spPr>
        <p:txBody>
          <a:bodyPr anchor="b"/>
          <a:lstStyle>
            <a:lvl1pPr marL="0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1pPr>
            <a:lvl2pPr marL="449976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DA8E4-6C0F-42E9-9D60-266AF59121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756"/>
            </a:lvl1pPr>
            <a:lvl2pPr>
              <a:defRPr sz="2362"/>
            </a:lvl2pPr>
            <a:lvl3pPr>
              <a:defRPr sz="1968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696F1-9DDD-48BA-B228-07B67612EC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4" y="1535114"/>
            <a:ext cx="4040188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4" y="2174875"/>
            <a:ext cx="4040188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0" y="1535114"/>
            <a:ext cx="4041775" cy="639761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362"/>
            </a:lvl1pPr>
            <a:lvl2pPr>
              <a:defRPr sz="1968"/>
            </a:lvl2pPr>
            <a:lvl3pPr>
              <a:defRPr sz="1772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C8FBE2-0A30-4159-80B1-D41D7F3A7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856" y="116632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3937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2CB20-B176-4F2C-9230-B60B10AD5A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23D6B-62E4-43BA-AE7A-0247ACECB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1968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313" cy="4691064"/>
          </a:xfrm>
        </p:spPr>
        <p:txBody>
          <a:bodyPr/>
          <a:lstStyle>
            <a:lvl1pPr marL="0" indent="0">
              <a:buNone/>
              <a:defRPr sz="1378"/>
            </a:lvl1pPr>
            <a:lvl2pPr marL="449976" indent="0">
              <a:buNone/>
              <a:defRPr sz="1181"/>
            </a:lvl2pPr>
            <a:lvl3pPr marL="899952" indent="0">
              <a:buNone/>
              <a:defRPr sz="984"/>
            </a:lvl3pPr>
            <a:lvl4pPr marL="1349929" indent="0">
              <a:buNone/>
              <a:defRPr sz="886"/>
            </a:lvl4pPr>
            <a:lvl5pPr marL="1799905" indent="0">
              <a:buNone/>
              <a:defRPr sz="886"/>
            </a:lvl5pPr>
            <a:lvl6pPr marL="2249881" indent="0">
              <a:buNone/>
              <a:defRPr sz="886"/>
            </a:lvl6pPr>
            <a:lvl7pPr marL="2699857" indent="0">
              <a:buNone/>
              <a:defRPr sz="886"/>
            </a:lvl7pPr>
            <a:lvl8pPr marL="3149834" indent="0">
              <a:buNone/>
              <a:defRPr sz="886"/>
            </a:lvl8pPr>
            <a:lvl9pPr marL="3599810" indent="0">
              <a:buNone/>
              <a:defRPr sz="88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9B7FC-46DD-4AD7-A3A6-7D8394BB10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452722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18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0C4B5D6A-8077-484F-8DC5-65E4463F5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029" name="图片 7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7740706" y="116444"/>
            <a:ext cx="1301677" cy="97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419771" y="6517747"/>
            <a:ext cx="184731" cy="364908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16F7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None/>
              <a:defRPr/>
            </a:pPr>
            <a:endParaRPr lang="zh-CN" altLang="en-US" sz="1968" smtClean="0"/>
          </a:p>
        </p:txBody>
      </p:sp>
      <p:pic>
        <p:nvPicPr>
          <p:cNvPr id="1031" name="图片 7"/>
          <p:cNvPicPr>
            <a:picLocks noChangeAspect="1"/>
          </p:cNvPicPr>
          <p:nvPr/>
        </p:nvPicPr>
        <p:blipFill>
          <a:blip r:embed="rId18" cstate="print"/>
          <a:srcRect l="-407" t="82549" r="-2"/>
          <a:stretch>
            <a:fillRect/>
          </a:stretch>
        </p:blipFill>
        <p:spPr bwMode="auto">
          <a:xfrm>
            <a:off x="-37099" y="5829679"/>
            <a:ext cx="9181099" cy="11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7956846" y="5516646"/>
            <a:ext cx="1037147" cy="129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3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300" b="1" kern="1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300" b="1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49976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899952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49929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799905" algn="ctr" rtl="0" fontAlgn="base">
        <a:spcBef>
          <a:spcPct val="0"/>
        </a:spcBef>
        <a:spcAft>
          <a:spcPct val="0"/>
        </a:spcAft>
        <a:defRPr sz="4330" b="1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36550" indent="-3365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100" kern="1200">
          <a:solidFill>
            <a:schemeClr val="bg1"/>
          </a:solidFill>
          <a:latin typeface="+mn-lt"/>
          <a:ea typeface="+mn-ea"/>
          <a:cs typeface="+mn-cs"/>
        </a:defRPr>
      </a:lvl1pPr>
      <a:lvl2pPr marL="730250" indent="-28098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700" kern="1200">
          <a:solidFill>
            <a:schemeClr val="bg1"/>
          </a:solidFill>
          <a:latin typeface="+mn-lt"/>
          <a:ea typeface="+mn-ea"/>
          <a:cs typeface="+mn-cs"/>
        </a:defRPr>
      </a:lvl2pPr>
      <a:lvl3pPr marL="112395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300" kern="1200">
          <a:solidFill>
            <a:schemeClr val="bg1"/>
          </a:solidFill>
          <a:latin typeface="+mn-lt"/>
          <a:ea typeface="+mn-ea"/>
          <a:cs typeface="+mn-cs"/>
        </a:defRPr>
      </a:lvl3pPr>
      <a:lvl4pPr marL="1574800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900" kern="1200">
          <a:solidFill>
            <a:schemeClr val="bg1"/>
          </a:solidFill>
          <a:latin typeface="+mn-lt"/>
          <a:ea typeface="+mn-ea"/>
          <a:cs typeface="+mn-cs"/>
        </a:defRPr>
      </a:lvl4pPr>
      <a:lvl5pPr marL="2024063" indent="-223838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900" kern="1200">
          <a:solidFill>
            <a:schemeClr val="bg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spcBef>
          <a:spcPct val="20000"/>
        </a:spcBef>
        <a:buFont typeface="Arial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6476" y="275229"/>
            <a:ext cx="8231051" cy="1141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6476" y="1599949"/>
            <a:ext cx="8231051" cy="452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6475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348" y="6355938"/>
            <a:ext cx="2895304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549" y="6355938"/>
            <a:ext cx="2133976" cy="3659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17D52B-4A3E-417E-9D12-41CB0E27FA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8F613F"/>
            </a:gs>
            <a:gs pos="100000">
              <a:srgbClr val="51292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0034" y="500043"/>
            <a:ext cx="928694" cy="857256"/>
          </a:xfrm>
          <a:prstGeom prst="rect">
            <a:avLst/>
          </a:prstGeom>
          <a:gradFill>
            <a:gsLst>
              <a:gs pos="0">
                <a:srgbClr val="8F613F"/>
              </a:gs>
              <a:gs pos="100000">
                <a:srgbClr val="512929"/>
              </a:gs>
            </a:gsLst>
            <a:path path="circle">
              <a:fillToRect l="50000" t="50000" r="50000" b="50000"/>
            </a:path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LOGO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Picture 3" descr="C:\Documents and Settings\Administrator\桌面\ppt\fwkp32.png"/>
          <p:cNvPicPr>
            <a:picLocks noChangeAspect="1" noChangeArrowheads="1"/>
          </p:cNvPicPr>
          <p:nvPr/>
        </p:nvPicPr>
        <p:blipFill>
          <a:blip r:embed="rId13" cstate="print"/>
          <a:srcRect t="56260" b="21870"/>
          <a:stretch>
            <a:fillRect/>
          </a:stretch>
        </p:blipFill>
        <p:spPr bwMode="auto">
          <a:xfrm>
            <a:off x="0" y="5357861"/>
            <a:ext cx="9144000" cy="1500140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6" descr="C:\Documents and Settings\Administrator\桌面\ppt\fwk3p.png"/>
          <p:cNvPicPr>
            <a:picLocks noChangeAspect="1" noChangeArrowheads="1"/>
          </p:cNvPicPr>
          <p:nvPr/>
        </p:nvPicPr>
        <p:blipFill>
          <a:blip r:embed="rId14" cstate="print"/>
          <a:srcRect t="17432" r="17778"/>
          <a:stretch>
            <a:fillRect/>
          </a:stretch>
        </p:blipFill>
        <p:spPr bwMode="auto">
          <a:xfrm>
            <a:off x="6500322" y="0"/>
            <a:ext cx="2643679" cy="236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sx="102000" sy="102000" algn="ctr" rotWithShape="0">
              <a:srgbClr val="000000">
                <a:alpha val="39999"/>
              </a:srgbClr>
            </a:outerShdw>
          </a:effectLst>
        </p:spPr>
      </p:pic>
      <p:cxnSp>
        <p:nvCxnSpPr>
          <p:cNvPr id="12" name="直接连接符 11"/>
          <p:cNvCxnSpPr/>
          <p:nvPr/>
        </p:nvCxnSpPr>
        <p:spPr>
          <a:xfrm>
            <a:off x="1643631" y="1357989"/>
            <a:ext cx="4642164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0341" y="933053"/>
            <a:ext cx="1919450" cy="1348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803562" y="3227117"/>
            <a:ext cx="2304953" cy="154644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门诊部</a:t>
            </a:r>
            <a:endParaRPr lang="en-US" altLang="zh-CN" sz="3937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1575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itchFamily="2" charset="-122"/>
              <a:ea typeface="华文琥珀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rPr>
              <a:t>       何敏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562" y="391671"/>
            <a:ext cx="800039" cy="2515817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itchFamily="2" charset="-122"/>
                <a:ea typeface="华文琥珀" pitchFamily="2" charset="-122"/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937" dirty="0">
                <a:solidFill>
                  <a:srgbClr val="FFFF00"/>
                </a:solidFill>
              </a:rPr>
              <a:t>卫生保健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395289" y="1268415"/>
            <a:ext cx="8302625" cy="636587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大学生维护心理健康的方式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428596" y="2000240"/>
            <a:ext cx="8218487" cy="4176712"/>
          </a:xfrm>
        </p:spPr>
        <p:txBody>
          <a:bodyPr rtlCol="0">
            <a:normAutofit/>
          </a:bodyPr>
          <a:lstStyle/>
          <a:p>
            <a:pPr marL="457200" indent="-457200" eaLnBrk="1" fontAlgn="auto" hangingPunct="1">
              <a:lnSpc>
                <a:spcPts val="2800"/>
              </a:lnSpc>
              <a:spcBef>
                <a:spcPts val="3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>
                <a:solidFill>
                  <a:srgbClr val="FFFF00"/>
                </a:solidFill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ea typeface="微软雅黑" pitchFamily="34" charset="-122"/>
              </a:rPr>
              <a:t>学习</a:t>
            </a:r>
            <a:r>
              <a:rPr lang="zh-CN" alt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微软雅黑" pitchFamily="34" charset="-122"/>
              </a:rPr>
              <a:t>并正确掌握心理健康知识</a:t>
            </a:r>
            <a:endParaRPr lang="en-US" altLang="zh-CN" sz="2400" b="1" dirty="0" smtClean="0">
              <a:solidFill>
                <a:schemeClr val="accent5">
                  <a:lumMod val="40000"/>
                  <a:lumOff val="60000"/>
                </a:schemeClr>
              </a:solidFill>
              <a:ea typeface="微软雅黑" pitchFamily="34" charset="-122"/>
            </a:endParaRPr>
          </a:p>
          <a:p>
            <a:pPr marL="441325" lvl="1" indent="284163"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要真正掌握心理健康的基本知识，根据书本中的原则，学习改变自己哪些习以为常的观念、想法、情感、行为等是不容易的。</a:t>
            </a:r>
            <a:endParaRPr lang="en-US" altLang="zh-CN" sz="2000" dirty="0" smtClean="0">
              <a:latin typeface="华文行楷" pitchFamily="2" charset="-122"/>
              <a:ea typeface="华文行楷" pitchFamily="2" charset="-122"/>
            </a:endParaRPr>
          </a:p>
          <a:p>
            <a:pPr marL="457200" indent="-457200"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rgbClr val="FFFF00"/>
                </a:solidFill>
                <a:ea typeface="微软雅黑" pitchFamily="34" charset="-122"/>
              </a:rPr>
              <a:t> </a:t>
            </a:r>
            <a:r>
              <a:rPr lang="zh-CN" alt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微软雅黑" pitchFamily="34" charset="-122"/>
              </a:rPr>
              <a:t>积极进行自我调节</a:t>
            </a:r>
            <a:endParaRPr lang="en-US" altLang="zh-CN" sz="2400" b="1" dirty="0" smtClean="0">
              <a:solidFill>
                <a:schemeClr val="accent5">
                  <a:lumMod val="40000"/>
                  <a:lumOff val="60000"/>
                </a:schemeClr>
              </a:solidFill>
              <a:ea typeface="微软雅黑" pitchFamily="34" charset="-122"/>
            </a:endParaRPr>
          </a:p>
          <a:p>
            <a:pPr lvl="1" eaLnBrk="1" fontAlgn="auto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学会调节自忆的情绪</a:t>
            </a:r>
            <a:endParaRPr lang="en-US" altLang="zh-CN" sz="2000" dirty="0" smtClean="0">
              <a:latin typeface="华文行楷" pitchFamily="2" charset="-122"/>
              <a:ea typeface="华文行楷" pitchFamily="2" charset="-122"/>
            </a:endParaRPr>
          </a:p>
          <a:p>
            <a:pPr lvl="1" eaLnBrk="1" fontAlgn="auto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宽容、凡事退一步、补偿、适当宣泄和疏导、转移注意力、阅读名人传记故事。</a:t>
            </a:r>
            <a:endParaRPr lang="en-US" altLang="zh-CN" sz="2000" dirty="0" smtClean="0">
              <a:latin typeface="华文行楷" pitchFamily="2" charset="-122"/>
              <a:ea typeface="华文行楷" pitchFamily="2" charset="-122"/>
            </a:endParaRPr>
          </a:p>
          <a:p>
            <a:pPr lvl="1" eaLnBrk="1" fontAlgn="auto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zh-CN" altLang="en-US" sz="2000" dirty="0" smtClean="0">
                <a:latin typeface="华文行楷" pitchFamily="2" charset="-122"/>
                <a:ea typeface="华文行楷" pitchFamily="2" charset="-122"/>
              </a:rPr>
              <a:t>培养和发展一项业余爱好，防止心境压抑</a:t>
            </a:r>
            <a:endParaRPr lang="en-US" altLang="zh-CN" sz="2000" dirty="0" smtClean="0">
              <a:latin typeface="华文行楷" pitchFamily="2" charset="-122"/>
              <a:ea typeface="华文行楷" pitchFamily="2" charset="-122"/>
            </a:endParaRPr>
          </a:p>
          <a:p>
            <a:pPr marL="457200" indent="-457200"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微软雅黑" pitchFamily="34" charset="-122"/>
              </a:rPr>
              <a:t>主动求助心理专业机构</a:t>
            </a:r>
            <a:r>
              <a:rPr lang="en-US" altLang="zh-CN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ea typeface="微软雅黑" pitchFamily="34" charset="-122"/>
              </a:rPr>
              <a:t> </a:t>
            </a:r>
          </a:p>
          <a:p>
            <a:pPr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defRPr/>
            </a:pPr>
            <a:endParaRPr lang="en-US" altLang="zh-CN" sz="2400" dirty="0" smtClean="0"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zh-CN" altLang="en-US" sz="36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zh-CN" altLang="en-US" sz="3600" dirty="0" smtClean="0"/>
          </a:p>
        </p:txBody>
      </p:sp>
      <p:sp>
        <p:nvSpPr>
          <p:cNvPr id="58373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08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395290" y="1277938"/>
            <a:ext cx="8497887" cy="495300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小贴士：以下办法可以帮助大学生调节不良情绪</a:t>
            </a: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宽容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凡事退一步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补偿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适当宣泄和疏导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转移注意力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  <a:p>
            <a:pPr fontAlgn="auto">
              <a:spcBef>
                <a:spcPts val="18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 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rPr>
              <a:t>阅读名人传记故事 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+mj-cs"/>
            </a:endParaRPr>
          </a:p>
        </p:txBody>
      </p:sp>
      <p:sp>
        <p:nvSpPr>
          <p:cNvPr id="45059" name="矩形 31"/>
          <p:cNvSpPr>
            <a:spLocks noChangeArrowheads="1"/>
          </p:cNvSpPr>
          <p:nvPr/>
        </p:nvSpPr>
        <p:spPr bwMode="auto">
          <a:xfrm>
            <a:off x="539752" y="1916113"/>
            <a:ext cx="8062913" cy="36933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defRPr/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827090" y="2060575"/>
            <a:ext cx="1628775" cy="52322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     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微软雅黑" pitchFamily="34" charset="-122"/>
            </a:endParaRPr>
          </a:p>
        </p:txBody>
      </p:sp>
      <p:sp>
        <p:nvSpPr>
          <p:cNvPr id="59397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09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B23D6B-62E4-43BA-AE7A-0247ACECB75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2428860" y="2857496"/>
            <a:ext cx="6357982" cy="2857520"/>
            <a:chOff x="1066" y="1207"/>
            <a:chExt cx="3991" cy="2544"/>
          </a:xfrm>
        </p:grpSpPr>
        <p:sp>
          <p:nvSpPr>
            <p:cNvPr id="90116" name="Freeform 4"/>
            <p:cNvSpPr>
              <a:spLocks noEditPoints="1"/>
            </p:cNvSpPr>
            <p:nvPr/>
          </p:nvSpPr>
          <p:spPr bwMode="gray">
            <a:xfrm>
              <a:off x="1066" y="1207"/>
              <a:ext cx="3744" cy="2544"/>
            </a:xfrm>
            <a:custGeom>
              <a:avLst/>
              <a:gdLst/>
              <a:ahLst/>
              <a:cxnLst>
                <a:cxn ang="0">
                  <a:pos x="1092" y="50"/>
                </a:cxn>
                <a:cxn ang="0">
                  <a:pos x="822" y="168"/>
                </a:cxn>
                <a:cxn ang="0">
                  <a:pos x="594" y="300"/>
                </a:cxn>
                <a:cxn ang="0">
                  <a:pos x="406" y="446"/>
                </a:cxn>
                <a:cxn ang="0">
                  <a:pos x="254" y="604"/>
                </a:cxn>
                <a:cxn ang="0">
                  <a:pos x="140" y="772"/>
                </a:cxn>
                <a:cxn ang="0">
                  <a:pos x="60" y="944"/>
                </a:cxn>
                <a:cxn ang="0">
                  <a:pos x="14" y="1122"/>
                </a:cxn>
                <a:cxn ang="0">
                  <a:pos x="0" y="1300"/>
                </a:cxn>
                <a:cxn ang="0">
                  <a:pos x="18" y="1476"/>
                </a:cxn>
                <a:cxn ang="0">
                  <a:pos x="64" y="1650"/>
                </a:cxn>
                <a:cxn ang="0">
                  <a:pos x="138" y="1818"/>
                </a:cxn>
                <a:cxn ang="0">
                  <a:pos x="238" y="1978"/>
                </a:cxn>
                <a:cxn ang="0">
                  <a:pos x="364" y="2126"/>
                </a:cxn>
                <a:cxn ang="0">
                  <a:pos x="512" y="2262"/>
                </a:cxn>
                <a:cxn ang="0">
                  <a:pos x="684" y="2382"/>
                </a:cxn>
                <a:cxn ang="0">
                  <a:pos x="874" y="2484"/>
                </a:cxn>
                <a:cxn ang="0">
                  <a:pos x="1086" y="2564"/>
                </a:cxn>
                <a:cxn ang="0">
                  <a:pos x="1314" y="2622"/>
                </a:cxn>
                <a:cxn ang="0">
                  <a:pos x="1558" y="2654"/>
                </a:cxn>
                <a:cxn ang="0">
                  <a:pos x="1818" y="2658"/>
                </a:cxn>
                <a:cxn ang="0">
                  <a:pos x="2090" y="2632"/>
                </a:cxn>
                <a:cxn ang="0">
                  <a:pos x="2374" y="2574"/>
                </a:cxn>
                <a:cxn ang="0">
                  <a:pos x="2544" y="2912"/>
                </a:cxn>
                <a:cxn ang="0">
                  <a:pos x="1868" y="1552"/>
                </a:cxn>
                <a:cxn ang="0">
                  <a:pos x="1956" y="1914"/>
                </a:cxn>
                <a:cxn ang="0">
                  <a:pos x="1788" y="1936"/>
                </a:cxn>
                <a:cxn ang="0">
                  <a:pos x="1616" y="1934"/>
                </a:cxn>
                <a:cxn ang="0">
                  <a:pos x="1442" y="1912"/>
                </a:cxn>
                <a:cxn ang="0">
                  <a:pos x="1272" y="1872"/>
                </a:cxn>
                <a:cxn ang="0">
                  <a:pos x="1108" y="1812"/>
                </a:cxn>
                <a:cxn ang="0">
                  <a:pos x="952" y="1736"/>
                </a:cxn>
                <a:cxn ang="0">
                  <a:pos x="810" y="1646"/>
                </a:cxn>
                <a:cxn ang="0">
                  <a:pos x="684" y="1542"/>
                </a:cxn>
                <a:cxn ang="0">
                  <a:pos x="578" y="1428"/>
                </a:cxn>
                <a:cxn ang="0">
                  <a:pos x="494" y="1304"/>
                </a:cxn>
                <a:cxn ang="0">
                  <a:pos x="438" y="1170"/>
                </a:cxn>
                <a:cxn ang="0">
                  <a:pos x="410" y="1032"/>
                </a:cxn>
                <a:cxn ang="0">
                  <a:pos x="416" y="888"/>
                </a:cxn>
                <a:cxn ang="0">
                  <a:pos x="460" y="742"/>
                </a:cxn>
                <a:cxn ang="0">
                  <a:pos x="544" y="592"/>
                </a:cxn>
                <a:cxn ang="0">
                  <a:pos x="670" y="444"/>
                </a:cxn>
                <a:cxn ang="0">
                  <a:pos x="844" y="298"/>
                </a:cxn>
                <a:cxn ang="0">
                  <a:pos x="1070" y="154"/>
                </a:cxn>
                <a:cxn ang="0">
                  <a:pos x="1348" y="16"/>
                </a:cxn>
                <a:cxn ang="0">
                  <a:pos x="1244" y="0"/>
                </a:cxn>
                <a:cxn ang="0">
                  <a:pos x="2820" y="1934"/>
                </a:cxn>
                <a:cxn ang="0">
                  <a:pos x="2820" y="1934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lnTo>
                    <a:pt x="1244" y="0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accent1"/>
                </a:gs>
              </a:gsLst>
              <a:lin ang="5400000" scaled="1"/>
            </a:gradFill>
            <a:ln w="0">
              <a:noFill/>
              <a:prstDash val="solid"/>
              <a:round/>
              <a:headEnd/>
              <a:tailEnd/>
            </a:ln>
            <a:effectLst>
              <a:outerShdw dist="206741" dir="8249373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6086" name="Text Box 33"/>
            <p:cNvSpPr txBox="1">
              <a:spLocks noChangeArrowheads="1"/>
            </p:cNvSpPr>
            <p:nvPr/>
          </p:nvSpPr>
          <p:spPr bwMode="auto">
            <a:xfrm>
              <a:off x="2638" y="1537"/>
              <a:ext cx="2419" cy="3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微软雅黑" pitchFamily="34" charset="-122"/>
                  <a:ea typeface="宋体" pitchFamily="2" charset="-122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微软雅黑" pitchFamily="34" charset="-122"/>
                </a:rPr>
                <a:t>根据严重程度的不同</a:t>
              </a:r>
              <a:endPara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endParaRPr>
            </a:p>
          </p:txBody>
        </p:sp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2344" y="2371"/>
              <a:ext cx="1074" cy="1188"/>
              <a:chOff x="2046" y="2364"/>
              <a:chExt cx="1074" cy="1188"/>
            </a:xfrm>
          </p:grpSpPr>
          <p:sp>
            <p:nvSpPr>
              <p:cNvPr id="60441" name="Oval 34"/>
              <p:cNvSpPr>
                <a:spLocks noChangeArrowheads="1"/>
              </p:cNvSpPr>
              <p:nvPr/>
            </p:nvSpPr>
            <p:spPr bwMode="gray">
              <a:xfrm rot="-723406">
                <a:off x="2089" y="3132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42" name="Oval 35"/>
              <p:cNvSpPr>
                <a:spLocks noChangeArrowheads="1"/>
              </p:cNvSpPr>
              <p:nvPr/>
            </p:nvSpPr>
            <p:spPr bwMode="gray">
              <a:xfrm>
                <a:off x="2046" y="2364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43" name="Oval 36"/>
              <p:cNvSpPr>
                <a:spLocks noChangeArrowheads="1"/>
              </p:cNvSpPr>
              <p:nvPr/>
            </p:nvSpPr>
            <p:spPr bwMode="gray">
              <a:xfrm>
                <a:off x="2059" y="2370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44" name="Oval 37"/>
              <p:cNvSpPr>
                <a:spLocks noChangeArrowheads="1"/>
              </p:cNvSpPr>
              <p:nvPr/>
            </p:nvSpPr>
            <p:spPr bwMode="gray">
              <a:xfrm>
                <a:off x="2070" y="2380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45" name="Oval 38"/>
              <p:cNvSpPr>
                <a:spLocks noChangeArrowheads="1"/>
              </p:cNvSpPr>
              <p:nvPr/>
            </p:nvSpPr>
            <p:spPr bwMode="gray">
              <a:xfrm>
                <a:off x="2128" y="2408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0151" name="Text Box 39"/>
              <p:cNvSpPr txBox="1">
                <a:spLocks noChangeArrowheads="1"/>
              </p:cNvSpPr>
              <p:nvPr/>
            </p:nvSpPr>
            <p:spPr bwMode="gray">
              <a:xfrm>
                <a:off x="2305" y="2566"/>
                <a:ext cx="487" cy="66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微软雅黑" pitchFamily="34" charset="-122"/>
                  </a:rPr>
                  <a:t>精神</a:t>
                </a:r>
                <a:endParaRPr lang="en-US" altLang="zh-CN" sz="2400" dirty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400" dirty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微软雅黑" pitchFamily="34" charset="-122"/>
                  </a:rPr>
                  <a:t>疾病</a:t>
                </a:r>
                <a:endParaRPr lang="en-US" altLang="zh-CN" sz="2400" dirty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grpSp>
          <p:nvGrpSpPr>
            <p:cNvPr id="4" name="Group 61"/>
            <p:cNvGrpSpPr>
              <a:grpSpLocks/>
            </p:cNvGrpSpPr>
            <p:nvPr/>
          </p:nvGrpSpPr>
          <p:grpSpPr bwMode="auto">
            <a:xfrm>
              <a:off x="1178" y="2131"/>
              <a:ext cx="864" cy="1008"/>
              <a:chOff x="880" y="2124"/>
              <a:chExt cx="864" cy="1008"/>
            </a:xfrm>
          </p:grpSpPr>
          <p:sp>
            <p:nvSpPr>
              <p:cNvPr id="60434" name="Oval 40"/>
              <p:cNvSpPr>
                <a:spLocks noChangeArrowheads="1"/>
              </p:cNvSpPr>
              <p:nvPr/>
            </p:nvSpPr>
            <p:spPr bwMode="gray">
              <a:xfrm rot="-772996">
                <a:off x="928" y="2748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41"/>
              <p:cNvGrpSpPr>
                <a:grpSpLocks/>
              </p:cNvGrpSpPr>
              <p:nvPr/>
            </p:nvGrpSpPr>
            <p:grpSpPr bwMode="auto">
              <a:xfrm>
                <a:off x="880" y="2124"/>
                <a:ext cx="864" cy="908"/>
                <a:chOff x="732" y="2112"/>
                <a:chExt cx="842" cy="860"/>
              </a:xfrm>
            </p:grpSpPr>
            <p:sp>
              <p:nvSpPr>
                <p:cNvPr id="60436" name="Oval 42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37" name="Oval 43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1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38" name="Oval 44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1" cy="78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439" name="Oval 45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158" name="Text Box 46"/>
                <p:cNvSpPr txBox="1">
                  <a:spLocks noChangeArrowheads="1"/>
                </p:cNvSpPr>
                <p:nvPr/>
              </p:nvSpPr>
              <p:spPr bwMode="gray">
                <a:xfrm>
                  <a:off x="795" y="2402"/>
                  <a:ext cx="702" cy="28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zh-CN" altLang="en-US" dirty="0">
                      <a:solidFill>
                        <a:schemeClr val="tx1">
                          <a:lumMod val="75000"/>
                        </a:schemeClr>
                      </a:solidFill>
                      <a:latin typeface="Arial" charset="0"/>
                      <a:ea typeface="微软雅黑" pitchFamily="34" charset="-122"/>
                    </a:rPr>
                    <a:t>心理疾病</a:t>
                  </a:r>
                  <a:endParaRPr lang="en-US" altLang="zh-CN" dirty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微软雅黑" pitchFamily="34" charset="-122"/>
                  </a:endParaRPr>
                </a:p>
              </p:txBody>
            </p:sp>
          </p:grpSp>
        </p:grpSp>
        <p:grpSp>
          <p:nvGrpSpPr>
            <p:cNvPr id="6" name="Group 60"/>
            <p:cNvGrpSpPr>
              <a:grpSpLocks/>
            </p:cNvGrpSpPr>
            <p:nvPr/>
          </p:nvGrpSpPr>
          <p:grpSpPr bwMode="auto">
            <a:xfrm>
              <a:off x="1108" y="1267"/>
              <a:ext cx="720" cy="718"/>
              <a:chOff x="810" y="1260"/>
              <a:chExt cx="720" cy="718"/>
            </a:xfrm>
          </p:grpSpPr>
          <p:sp>
            <p:nvSpPr>
              <p:cNvPr id="60428" name="Oval 47"/>
              <p:cNvSpPr>
                <a:spLocks noChangeArrowheads="1"/>
              </p:cNvSpPr>
              <p:nvPr/>
            </p:nvSpPr>
            <p:spPr bwMode="gray">
              <a:xfrm>
                <a:off x="816" y="1642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29" name="Oval 48"/>
              <p:cNvSpPr>
                <a:spLocks noChangeArrowheads="1"/>
              </p:cNvSpPr>
              <p:nvPr/>
            </p:nvSpPr>
            <p:spPr bwMode="gray">
              <a:xfrm>
                <a:off x="864" y="1260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30" name="Oval 49"/>
              <p:cNvSpPr>
                <a:spLocks noChangeArrowheads="1"/>
              </p:cNvSpPr>
              <p:nvPr/>
            </p:nvSpPr>
            <p:spPr bwMode="gray">
              <a:xfrm>
                <a:off x="872" y="1263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31" name="Oval 50"/>
              <p:cNvSpPr>
                <a:spLocks noChangeArrowheads="1"/>
              </p:cNvSpPr>
              <p:nvPr/>
            </p:nvSpPr>
            <p:spPr bwMode="gray">
              <a:xfrm>
                <a:off x="879" y="1270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0432" name="Oval 51"/>
              <p:cNvSpPr>
                <a:spLocks noChangeArrowheads="1"/>
              </p:cNvSpPr>
              <p:nvPr/>
            </p:nvSpPr>
            <p:spPr bwMode="gray">
              <a:xfrm>
                <a:off x="913" y="1286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90164" name="Text Box 52"/>
              <p:cNvSpPr txBox="1">
                <a:spLocks noChangeArrowheads="1"/>
              </p:cNvSpPr>
              <p:nvPr/>
            </p:nvSpPr>
            <p:spPr bwMode="gray">
              <a:xfrm>
                <a:off x="810" y="1395"/>
                <a:ext cx="720" cy="29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心理问题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</p:grp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395290" y="1268413"/>
            <a:ext cx="6537325" cy="1143000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2" charset="-122"/>
                <a:cs typeface="+mj-cs"/>
              </a:rPr>
              <a:t> 什么是心理障碍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60421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4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422" name="矩形 29"/>
          <p:cNvSpPr>
            <a:spLocks noChangeArrowheads="1"/>
          </p:cNvSpPr>
          <p:nvPr/>
        </p:nvSpPr>
        <p:spPr bwMode="auto">
          <a:xfrm>
            <a:off x="285720" y="1844677"/>
            <a:ext cx="885827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广义的心理障碍是许多不同种类的心理、情绪、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en-US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r>
              <a:rPr lang="zh-CN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统称。根据严重程度不同，可以分为心理问题、心理疾病、精神疾病几个层次</a:t>
            </a:r>
            <a:r>
              <a:rPr lang="zh-CN" altLang="en-US" sz="2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/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356102" y="6524624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标题 1"/>
          <p:cNvSpPr txBox="1">
            <a:spLocks/>
          </p:cNvSpPr>
          <p:nvPr/>
        </p:nvSpPr>
        <p:spPr bwMode="auto">
          <a:xfrm>
            <a:off x="214282" y="0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71" name="Rectangle 35"/>
          <p:cNvSpPr>
            <a:spLocks noChangeArrowheads="1"/>
          </p:cNvSpPr>
          <p:nvPr/>
        </p:nvSpPr>
        <p:spPr bwMode="auto">
          <a:xfrm>
            <a:off x="395290" y="1277939"/>
            <a:ext cx="6537325" cy="1143000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45059" name="矩形 31"/>
          <p:cNvSpPr>
            <a:spLocks noChangeArrowheads="1"/>
          </p:cNvSpPr>
          <p:nvPr/>
        </p:nvSpPr>
        <p:spPr bwMode="auto">
          <a:xfrm>
            <a:off x="323850" y="1268414"/>
            <a:ext cx="8135938" cy="392415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marL="457200" indent="-457200" fontAlgn="auto">
              <a:spcBef>
                <a:spcPts val="3000"/>
              </a:spcBef>
              <a:spcAft>
                <a:spcPts val="0"/>
              </a:spcAft>
              <a:buClr>
                <a:srgbClr val="FFFF00"/>
              </a:buClr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心理问题、心理疾病、精神疾病</a:t>
            </a:r>
            <a:endParaRPr lang="en-US" altLang="zh-CN" sz="3200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defRPr/>
            </a:pPr>
            <a:endParaRPr lang="en-US" altLang="zh-CN" sz="2400" dirty="0">
              <a:solidFill>
                <a:schemeClr val="bg1"/>
              </a:solidFill>
              <a:latin typeface="+mn-ea"/>
              <a:ea typeface="+mn-ea"/>
            </a:endParaRPr>
          </a:p>
          <a:p>
            <a:pPr fontAlgn="auto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defRPr/>
            </a:pPr>
            <a:r>
              <a:rPr lang="en-US" altLang="zh-CN" sz="2800" b="1" dirty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zh-CN" sz="2800" dirty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心理问题严格说来不是心理障碍，是暂时的心理困惑或心理困扰，心理疾病则是心理功能紊乱导致对个人生活的学习、工作、社交等方面的社会功能产生明显的不利影响。精神疾病特指由生物因素引起的严重心理功能受损</a:t>
            </a:r>
            <a:r>
              <a:rPr lang="zh-CN" altLang="en-US" sz="2800" b="1" dirty="0">
                <a:solidFill>
                  <a:srgbClr val="FFFFCC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b="1" dirty="0">
              <a:solidFill>
                <a:srgbClr val="FFFFCC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060" name="矩形 3"/>
          <p:cNvSpPr>
            <a:spLocks noChangeArrowheads="1"/>
          </p:cNvSpPr>
          <p:nvPr/>
        </p:nvSpPr>
        <p:spPr bwMode="auto">
          <a:xfrm>
            <a:off x="395290" y="1268414"/>
            <a:ext cx="8569325" cy="46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445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590550" y="1352551"/>
            <a:ext cx="8229600" cy="563563"/>
          </a:xfrm>
          <a:prstGeom prst="rect">
            <a:avLst/>
          </a:prstGeom>
        </p:spPr>
        <p:txBody>
          <a:bodyPr/>
          <a:lstStyle/>
          <a:p>
            <a:pPr indent="536575"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精神分裂症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>
          <a:xfrm>
            <a:off x="530225" y="2262189"/>
            <a:ext cx="8218488" cy="4046536"/>
          </a:xfrm>
        </p:spPr>
        <p:txBody>
          <a:bodyPr rtlCol="0">
            <a:normAutofit/>
          </a:bodyPr>
          <a:lstStyle/>
          <a:p>
            <a:pPr marL="0" indent="803275" eaLnBrk="1" fontAlgn="auto" hangingPunct="1">
              <a:lnSpc>
                <a:spcPts val="4100"/>
              </a:lnSpc>
              <a:spcBef>
                <a:spcPts val="3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精神分裂症是一组发病原因不明，常有知觉（听幻觉）、思维（妄想）、情感（淡漠或不协调）、行为（兴奋或抑制）等多方面的障碍，精神活动与环境不协调。一般无意识障碍和智能障碍。病程多迁延。是大学生中因病退学、休学最常见一的原因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469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356102" y="6524624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203947"/>
            <a:ext cx="8401050" cy="114493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神经症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6413"/>
            <a:ext cx="8820150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3000" b="1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定义：</a:t>
            </a:r>
            <a:r>
              <a:rPr lang="zh-CN" altLang="en-US" sz="30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是一组功能性疾病的总称</a:t>
            </a:r>
            <a:endParaRPr lang="en-US" altLang="zh-CN" sz="3000" dirty="0" smtClean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共同特点</a:t>
            </a:r>
          </a:p>
          <a:p>
            <a:pPr eaLnBrk="1" fontAlgn="auto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常因不健全的个性与心理社会因素共同作而起病。</a:t>
            </a:r>
          </a:p>
          <a:p>
            <a:pPr eaLnBrk="1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表现为精神和躯体症状，但检查不能发现器质性病理形态改变。</a:t>
            </a:r>
          </a:p>
          <a:p>
            <a:pPr eaLnBrk="1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除部分癔症病人外，一般意识清楚，没有严重的行为紊乱，病人与外界没有失去联系。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有自知力，要求治疗。</a:t>
            </a:r>
          </a:p>
        </p:txBody>
      </p:sp>
      <p:sp>
        <p:nvSpPr>
          <p:cNvPr id="63493" name="标题 1"/>
          <p:cNvSpPr txBox="1">
            <a:spLocks/>
          </p:cNvSpPr>
          <p:nvPr/>
        </p:nvSpPr>
        <p:spPr bwMode="auto">
          <a:xfrm>
            <a:off x="468313" y="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第五章 心理健康与心理援助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209676"/>
            <a:ext cx="8367712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常见神经症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1363729" y="2383852"/>
            <a:ext cx="6203464" cy="3188288"/>
            <a:chOff x="931" y="1290"/>
            <a:chExt cx="4047" cy="2372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824" y="1728"/>
              <a:ext cx="2256" cy="1152"/>
              <a:chOff x="1680" y="1824"/>
              <a:chExt cx="2256" cy="1152"/>
            </a:xfrm>
          </p:grpSpPr>
          <p:sp>
            <p:nvSpPr>
              <p:cNvPr id="64580" name="AutoShape 15"/>
              <p:cNvSpPr>
                <a:spLocks noChangeArrowheads="1"/>
              </p:cNvSpPr>
              <p:nvPr/>
            </p:nvSpPr>
            <p:spPr bwMode="gray">
              <a:xfrm rot="10800000">
                <a:off x="3552" y="1824"/>
                <a:ext cx="384" cy="288"/>
              </a:xfrm>
              <a:prstGeom prst="leftArrow">
                <a:avLst>
                  <a:gd name="adj1" fmla="val 31250"/>
                  <a:gd name="adj2" fmla="val 71531"/>
                </a:avLst>
              </a:prstGeom>
              <a:gradFill rotWithShape="1">
                <a:gsLst>
                  <a:gs pos="0">
                    <a:srgbClr val="666699"/>
                  </a:gs>
                  <a:gs pos="100000">
                    <a:srgbClr val="BEBED4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1" name="AutoShape 16"/>
              <p:cNvSpPr>
                <a:spLocks noChangeArrowheads="1"/>
              </p:cNvSpPr>
              <p:nvPr/>
            </p:nvSpPr>
            <p:spPr bwMode="gray">
              <a:xfrm rot="-3685140">
                <a:off x="2112" y="2640"/>
                <a:ext cx="384" cy="288"/>
              </a:xfrm>
              <a:prstGeom prst="leftArrow">
                <a:avLst>
                  <a:gd name="adj1" fmla="val 31250"/>
                  <a:gd name="adj2" fmla="val 71531"/>
                </a:avLst>
              </a:prstGeom>
              <a:gradFill rotWithShape="1">
                <a:gsLst>
                  <a:gs pos="0">
                    <a:srgbClr val="666699"/>
                  </a:gs>
                  <a:gs pos="100000">
                    <a:srgbClr val="BEBED4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2" name="AutoShape 17"/>
              <p:cNvSpPr>
                <a:spLocks noChangeArrowheads="1"/>
              </p:cNvSpPr>
              <p:nvPr/>
            </p:nvSpPr>
            <p:spPr bwMode="gray">
              <a:xfrm>
                <a:off x="1680" y="1824"/>
                <a:ext cx="384" cy="288"/>
              </a:xfrm>
              <a:prstGeom prst="leftArrow">
                <a:avLst>
                  <a:gd name="adj1" fmla="val 31250"/>
                  <a:gd name="adj2" fmla="val 71531"/>
                </a:avLst>
              </a:prstGeom>
              <a:gradFill rotWithShape="1">
                <a:gsLst>
                  <a:gs pos="0">
                    <a:srgbClr val="666699"/>
                  </a:gs>
                  <a:gs pos="100000">
                    <a:srgbClr val="BEBED4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83" name="AutoShape 18"/>
              <p:cNvSpPr>
                <a:spLocks noChangeArrowheads="1"/>
              </p:cNvSpPr>
              <p:nvPr/>
            </p:nvSpPr>
            <p:spPr bwMode="gray">
              <a:xfrm rot="-7784550">
                <a:off x="3120" y="2640"/>
                <a:ext cx="384" cy="288"/>
              </a:xfrm>
              <a:prstGeom prst="leftArrow">
                <a:avLst>
                  <a:gd name="adj1" fmla="val 31250"/>
                  <a:gd name="adj2" fmla="val 71531"/>
                </a:avLst>
              </a:prstGeom>
              <a:gradFill rotWithShape="1">
                <a:gsLst>
                  <a:gs pos="0">
                    <a:srgbClr val="666699"/>
                  </a:gs>
                  <a:gs pos="100000">
                    <a:srgbClr val="BEBED4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2382" y="1290"/>
              <a:ext cx="1126" cy="1155"/>
              <a:chOff x="2382" y="1290"/>
              <a:chExt cx="1126" cy="1155"/>
            </a:xfrm>
          </p:grpSpPr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>
                <a:off x="2382" y="1290"/>
                <a:ext cx="1126" cy="1155"/>
                <a:chOff x="4166" y="1706"/>
                <a:chExt cx="1252" cy="1252"/>
              </a:xfrm>
            </p:grpSpPr>
            <p:sp>
              <p:nvSpPr>
                <p:cNvPr id="64576" name="Oval 10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7" name="Oval 11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8" name="Oval 12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79" name="Oval 13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15" name="Text Box 19"/>
              <p:cNvSpPr txBox="1">
                <a:spLocks noChangeArrowheads="1"/>
              </p:cNvSpPr>
              <p:nvPr/>
            </p:nvSpPr>
            <p:spPr bwMode="gray">
              <a:xfrm>
                <a:off x="2549" y="1584"/>
                <a:ext cx="795" cy="33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神经症</a:t>
                </a:r>
                <a:endParaRPr lang="en-US" altLang="zh-CN" sz="2800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grpSp>
          <p:nvGrpSpPr>
            <p:cNvPr id="7" name="Group 68"/>
            <p:cNvGrpSpPr>
              <a:grpSpLocks/>
            </p:cNvGrpSpPr>
            <p:nvPr/>
          </p:nvGrpSpPr>
          <p:grpSpPr bwMode="auto">
            <a:xfrm>
              <a:off x="4291" y="1550"/>
              <a:ext cx="687" cy="688"/>
              <a:chOff x="4291" y="1550"/>
              <a:chExt cx="687" cy="688"/>
            </a:xfrm>
          </p:grpSpPr>
          <p:grpSp>
            <p:nvGrpSpPr>
              <p:cNvPr id="9" name="Group 26"/>
              <p:cNvGrpSpPr>
                <a:grpSpLocks/>
              </p:cNvGrpSpPr>
              <p:nvPr/>
            </p:nvGrpSpPr>
            <p:grpSpPr bwMode="auto">
              <a:xfrm>
                <a:off x="4291" y="1550"/>
                <a:ext cx="687" cy="688"/>
                <a:chOff x="4166" y="1706"/>
                <a:chExt cx="1252" cy="1252"/>
              </a:xfrm>
            </p:grpSpPr>
            <p:sp>
              <p:nvSpPr>
                <p:cNvPr id="64564" name="Oval 27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65" name="Oval 28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66" name="Oval 29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67" name="Oval 30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27" name="Text Box 31"/>
              <p:cNvSpPr txBox="1">
                <a:spLocks noChangeArrowheads="1"/>
              </p:cNvSpPr>
              <p:nvPr/>
            </p:nvSpPr>
            <p:spPr bwMode="gray">
              <a:xfrm>
                <a:off x="4325" y="1776"/>
                <a:ext cx="55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强迫症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grpSp>
          <p:nvGrpSpPr>
            <p:cNvPr id="10" name="Group 32"/>
            <p:cNvGrpSpPr>
              <a:grpSpLocks/>
            </p:cNvGrpSpPr>
            <p:nvPr/>
          </p:nvGrpSpPr>
          <p:grpSpPr bwMode="auto">
            <a:xfrm>
              <a:off x="3408" y="2928"/>
              <a:ext cx="718" cy="734"/>
              <a:chOff x="960" y="1776"/>
              <a:chExt cx="718" cy="734"/>
            </a:xfrm>
          </p:grpSpPr>
          <p:sp>
            <p:nvSpPr>
              <p:cNvPr id="64550" name="Oval 37"/>
              <p:cNvSpPr>
                <a:spLocks noChangeArrowheads="1"/>
              </p:cNvSpPr>
              <p:nvPr/>
            </p:nvSpPr>
            <p:spPr bwMode="gray">
              <a:xfrm>
                <a:off x="966" y="1785"/>
                <a:ext cx="712" cy="327"/>
              </a:xfrm>
              <a:prstGeom prst="ellipse">
                <a:avLst/>
              </a:pr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551" name="Oval 38"/>
              <p:cNvSpPr>
                <a:spLocks noChangeArrowheads="1"/>
              </p:cNvSpPr>
              <p:nvPr/>
            </p:nvSpPr>
            <p:spPr bwMode="gray">
              <a:xfrm>
                <a:off x="960" y="1776"/>
                <a:ext cx="689" cy="727"/>
              </a:xfrm>
              <a:prstGeom prst="ellipse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52" name="Oval 39"/>
              <p:cNvSpPr>
                <a:spLocks noChangeArrowheads="1"/>
              </p:cNvSpPr>
              <p:nvPr/>
            </p:nvSpPr>
            <p:spPr bwMode="gray">
              <a:xfrm>
                <a:off x="986" y="1801"/>
                <a:ext cx="673" cy="709"/>
              </a:xfrm>
              <a:prstGeom prst="ellipse">
                <a:avLst/>
              </a:prstGeom>
              <a:gradFill rotWithShape="1">
                <a:gsLst>
                  <a:gs pos="0">
                    <a:srgbClr val="C0C0C0">
                      <a:alpha val="0"/>
                    </a:srgbClr>
                  </a:gs>
                  <a:gs pos="100000">
                    <a:srgbClr val="E9E9E9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53" name="Oval 40"/>
              <p:cNvSpPr>
                <a:spLocks noChangeArrowheads="1"/>
              </p:cNvSpPr>
              <p:nvPr/>
            </p:nvSpPr>
            <p:spPr bwMode="gray">
              <a:xfrm>
                <a:off x="994" y="1808"/>
                <a:ext cx="640" cy="663"/>
              </a:xfrm>
              <a:prstGeom prst="ellipse">
                <a:avLst/>
              </a:prstGeom>
              <a:gradFill rotWithShape="1">
                <a:gsLst>
                  <a:gs pos="0">
                    <a:srgbClr val="989898"/>
                  </a:gs>
                  <a:gs pos="100000">
                    <a:srgbClr val="C0C0C0">
                      <a:alpha val="48000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64554" name="Oval 41"/>
              <p:cNvSpPr>
                <a:spLocks noChangeArrowheads="1"/>
              </p:cNvSpPr>
              <p:nvPr/>
            </p:nvSpPr>
            <p:spPr bwMode="gray">
              <a:xfrm>
                <a:off x="1031" y="1827"/>
                <a:ext cx="569" cy="53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C0C0C0">
                      <a:alpha val="37999"/>
                    </a:srgb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80938" name="Text Box 42"/>
              <p:cNvSpPr txBox="1">
                <a:spLocks noChangeArrowheads="1"/>
              </p:cNvSpPr>
              <p:nvPr/>
            </p:nvSpPr>
            <p:spPr bwMode="gray">
              <a:xfrm>
                <a:off x="1024" y="2054"/>
                <a:ext cx="55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焦虑症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grpSp>
          <p:nvGrpSpPr>
            <p:cNvPr id="11" name="Group 67"/>
            <p:cNvGrpSpPr>
              <a:grpSpLocks/>
            </p:cNvGrpSpPr>
            <p:nvPr/>
          </p:nvGrpSpPr>
          <p:grpSpPr bwMode="auto">
            <a:xfrm>
              <a:off x="931" y="1559"/>
              <a:ext cx="691" cy="728"/>
              <a:chOff x="931" y="1559"/>
              <a:chExt cx="691" cy="728"/>
            </a:xfrm>
          </p:grpSpPr>
          <p:grpSp>
            <p:nvGrpSpPr>
              <p:cNvPr id="12" name="Group 43"/>
              <p:cNvGrpSpPr>
                <a:grpSpLocks/>
              </p:cNvGrpSpPr>
              <p:nvPr/>
            </p:nvGrpSpPr>
            <p:grpSpPr bwMode="auto">
              <a:xfrm>
                <a:off x="931" y="1559"/>
                <a:ext cx="691" cy="728"/>
                <a:chOff x="992" y="2628"/>
                <a:chExt cx="653" cy="653"/>
              </a:xfrm>
            </p:grpSpPr>
            <p:sp>
              <p:nvSpPr>
                <p:cNvPr id="64542" name="Oval 49"/>
                <p:cNvSpPr>
                  <a:spLocks noChangeArrowheads="1"/>
                </p:cNvSpPr>
                <p:nvPr/>
              </p:nvSpPr>
              <p:spPr bwMode="gray">
                <a:xfrm>
                  <a:off x="992" y="2628"/>
                  <a:ext cx="653" cy="65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95959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3" name="Oval 50"/>
                <p:cNvSpPr>
                  <a:spLocks noChangeArrowheads="1"/>
                </p:cNvSpPr>
                <p:nvPr/>
              </p:nvSpPr>
              <p:spPr bwMode="gray">
                <a:xfrm>
                  <a:off x="1000" y="2632"/>
                  <a:ext cx="637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>
                        <a:alpha val="0"/>
                      </a:srgbClr>
                    </a:gs>
                    <a:gs pos="100000">
                      <a:srgbClr val="E9E9E9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4" name="Oval 51"/>
                <p:cNvSpPr>
                  <a:spLocks noChangeArrowheads="1"/>
                </p:cNvSpPr>
                <p:nvPr/>
              </p:nvSpPr>
              <p:spPr bwMode="gray">
                <a:xfrm>
                  <a:off x="1007" y="2638"/>
                  <a:ext cx="606" cy="595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989898"/>
                    </a:gs>
                    <a:gs pos="100000">
                      <a:srgbClr val="C0C0C0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45" name="Oval 52"/>
                <p:cNvSpPr>
                  <a:spLocks noChangeArrowheads="1"/>
                </p:cNvSpPr>
                <p:nvPr/>
              </p:nvSpPr>
              <p:spPr bwMode="gray">
                <a:xfrm>
                  <a:off x="1042" y="2655"/>
                  <a:ext cx="539" cy="48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C0C0C0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49" name="Text Box 53"/>
              <p:cNvSpPr txBox="1">
                <a:spLocks noChangeArrowheads="1"/>
              </p:cNvSpPr>
              <p:nvPr/>
            </p:nvSpPr>
            <p:spPr bwMode="gray">
              <a:xfrm>
                <a:off x="990" y="1710"/>
                <a:ext cx="553" cy="40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神经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微软雅黑" pitchFamily="34" charset="-122"/>
                  </a:rPr>
                  <a:t>衰弱症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+mn-lt"/>
                  <a:ea typeface="微软雅黑" pitchFamily="34" charset="-122"/>
                </a:endParaRPr>
              </a:p>
            </p:txBody>
          </p:sp>
        </p:grpSp>
        <p:grpSp>
          <p:nvGrpSpPr>
            <p:cNvPr id="13" name="Group 54"/>
            <p:cNvGrpSpPr>
              <a:grpSpLocks/>
            </p:cNvGrpSpPr>
            <p:nvPr/>
          </p:nvGrpSpPr>
          <p:grpSpPr bwMode="auto">
            <a:xfrm>
              <a:off x="1751" y="2946"/>
              <a:ext cx="687" cy="688"/>
              <a:chOff x="1799" y="3239"/>
              <a:chExt cx="687" cy="688"/>
            </a:xfrm>
          </p:grpSpPr>
          <p:grpSp>
            <p:nvGrpSpPr>
              <p:cNvPr id="15" name="Group 61"/>
              <p:cNvGrpSpPr>
                <a:grpSpLocks/>
              </p:cNvGrpSpPr>
              <p:nvPr/>
            </p:nvGrpSpPr>
            <p:grpSpPr bwMode="auto">
              <a:xfrm>
                <a:off x="1799" y="3239"/>
                <a:ext cx="687" cy="688"/>
                <a:chOff x="4166" y="1706"/>
                <a:chExt cx="1252" cy="1252"/>
              </a:xfrm>
            </p:grpSpPr>
            <p:sp>
              <p:nvSpPr>
                <p:cNvPr id="64531" name="Oval 6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2" name="Oval 63"/>
                <p:cNvSpPr>
                  <a:spLocks noChangeArrowheads="1"/>
                </p:cNvSpPr>
                <p:nvPr/>
              </p:nvSpPr>
              <p:spPr bwMode="gray">
                <a:xfrm>
                  <a:off x="4182" y="1713"/>
                  <a:ext cx="1222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3" name="Oval 64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2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534" name="Oval 65"/>
                <p:cNvSpPr>
                  <a:spLocks noChangeArrowheads="1"/>
                </p:cNvSpPr>
                <p:nvPr/>
              </p:nvSpPr>
              <p:spPr bwMode="gray">
                <a:xfrm>
                  <a:off x="4263" y="1757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0962" name="Text Box 66"/>
              <p:cNvSpPr txBox="1">
                <a:spLocks noChangeArrowheads="1"/>
              </p:cNvSpPr>
              <p:nvPr/>
            </p:nvSpPr>
            <p:spPr bwMode="gray">
              <a:xfrm>
                <a:off x="1827" y="3456"/>
                <a:ext cx="553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dirty="0">
                    <a:solidFill>
                      <a:schemeClr val="tx1">
                        <a:lumMod val="75000"/>
                      </a:schemeClr>
                    </a:solidFill>
                    <a:latin typeface="Arial" charset="0"/>
                    <a:ea typeface="微软雅黑" pitchFamily="34" charset="-122"/>
                  </a:rPr>
                  <a:t>抑郁症</a:t>
                </a:r>
                <a:endParaRPr lang="en-US" altLang="zh-CN" dirty="0">
                  <a:solidFill>
                    <a:schemeClr val="tx1">
                      <a:lumMod val="75000"/>
                    </a:schemeClr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</p:grpSp>
      <p:sp>
        <p:nvSpPr>
          <p:cNvPr id="64516" name="标题 1"/>
          <p:cNvSpPr txBox="1">
            <a:spLocks/>
          </p:cNvSpPr>
          <p:nvPr/>
        </p:nvSpPr>
        <p:spPr bwMode="auto">
          <a:xfrm>
            <a:off x="395288" y="0"/>
            <a:ext cx="7772400" cy="1227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300163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神经衰弱症</a:t>
            </a:r>
            <a:endParaRPr lang="zh-CN" altLang="en-US" sz="32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2329211"/>
            <a:ext cx="8229600" cy="354806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容易兴奋和激惹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容易疲劳和衰竭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有躯体症状</a:t>
            </a:r>
          </a:p>
        </p:txBody>
      </p:sp>
      <p:sp>
        <p:nvSpPr>
          <p:cNvPr id="65540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15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1268413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焦虑症</a:t>
            </a: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2141539"/>
            <a:ext cx="8229600" cy="5248275"/>
          </a:xfrm>
        </p:spPr>
        <p:txBody>
          <a:bodyPr/>
          <a:lstStyle/>
          <a:p>
            <a:pPr marL="0" indent="0" eaLnBrk="1" hangingPunct="1">
              <a:lnSpc>
                <a:spcPts val="42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焦虑：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是指个体面对即将面临的、可能会造成危险的情境时所产生的一种紧张、不安、忧虑、烦脑等不你愉快的情绪状态，同时伴随生理活动变化，如心跳加速、呼吸加快、出汗等。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hangingPunct="1">
              <a:lnSpc>
                <a:spcPts val="42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焦虑状态：一组综合症，同时伴随生理症状 如胸痛、胸闷、气急      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GAD-7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564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6856" y="1196752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</a:t>
            </a:r>
            <a:r>
              <a:rPr lang="zh-CN" altLang="en-US" sz="4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如何避免焦虑</a:t>
            </a:r>
            <a:endParaRPr lang="zh-CN" altLang="en-US" sz="28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7587" name="内容占位符 2"/>
          <p:cNvSpPr>
            <a:spLocks noGrp="1"/>
          </p:cNvSpPr>
          <p:nvPr>
            <p:ph idx="1"/>
          </p:nvPr>
        </p:nvSpPr>
        <p:spPr>
          <a:xfrm>
            <a:off x="539750" y="2276476"/>
            <a:ext cx="8229600" cy="3960813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在压力来临前做好准备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利用旅游等多种手段方法来调理心情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改变目标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对自己、对环境有正确清晰的认识是最关键的</a:t>
            </a: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第一步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ts val="3600"/>
              </a:lnSpc>
            </a:pPr>
            <a:r>
              <a:rPr lang="zh-CN" altLang="zh-CN" sz="2800" dirty="0" smtClean="0">
                <a:latin typeface="微软雅黑" pitchFamily="34" charset="-122"/>
                <a:ea typeface="微软雅黑" pitchFamily="34" charset="-122"/>
              </a:rPr>
              <a:t>积极进行体育锻炼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589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01</a:t>
            </a:r>
          </a:p>
        </p:txBody>
      </p:sp>
      <p:graphicFrame>
        <p:nvGraphicFramePr>
          <p:cNvPr id="7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483708"/>
              </p:ext>
            </p:extLst>
          </p:nvPr>
        </p:nvGraphicFramePr>
        <p:xfrm>
          <a:off x="755577" y="1556792"/>
          <a:ext cx="7776864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388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>
                <a:latin typeface="黑体" pitchFamily="49" charset="-122"/>
                <a:ea typeface="黑体" pitchFamily="49" charset="-122"/>
              </a:rPr>
              <a:t>大学生健康教育</a:t>
            </a:r>
          </a:p>
        </p:txBody>
      </p:sp>
      <p:sp>
        <p:nvSpPr>
          <p:cNvPr id="16389" name="日期占位符 3"/>
          <p:cNvSpPr txBox="1">
            <a:spLocks/>
          </p:cNvSpPr>
          <p:nvPr/>
        </p:nvSpPr>
        <p:spPr bwMode="auto">
          <a:xfrm>
            <a:off x="422275" y="651669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b="1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卫生保健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A166AB7-7087-487C-92B8-B8DC19BE5C5A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4526129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焦虑症：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惊恐发作：主要以反复的惊恐发作为主要临床特征，伴有持续性担心再次发作或发生严重后果的一种焦虑障碍（一般在精神创伤后突然发病）。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广泛性焦虑：无特定的对象也无特定的具体内容，对多种事件或活动表现出过分的焦虑的担心。并感到难以控制自己不去担心。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1357298"/>
            <a:ext cx="8231051" cy="4526129"/>
          </a:xfrm>
        </p:spPr>
        <p:txBody>
          <a:bodyPr/>
          <a:lstStyle/>
          <a:p>
            <a:pPr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焦虑症的特点：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marL="450850" indent="-450850">
              <a:spcBef>
                <a:spcPts val="1800"/>
              </a:spcBef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焦虑症是无缘无故的，没有明确对象和内容的焦虑、紧张、和恐惧。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0850" indent="-450850">
              <a:spcBef>
                <a:spcPts val="1200"/>
              </a:spcBef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焦虑症是指向未来，似乎某些威胁即将到来，但是病人自己说不出究竟是什么威胁和危险。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450850" indent="-450850">
              <a:spcBef>
                <a:spcPts val="1200"/>
              </a:spcBef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焦虑症持续时间很长，如不进行积极治疗，几周、几月甚至数年迁延难愈。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1200"/>
              </a:spcBef>
              <a:buFont typeface="Wingdings" pitchFamily="2" charset="2"/>
              <a:buChar char="p"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  多伴有躯体症状。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5" name="îşľïḓê">
            <a:extLst>
              <a:ext uri="{FF2B5EF4-FFF2-40B4-BE49-F238E27FC236}">
                <a16:creationId xmlns:a16="http://schemas.microsoft.com/office/drawing/2014/main" xmlns="" id="{5AA9931A-6BE0-4999-AFE9-99AB1BCD3E0F}"/>
              </a:ext>
            </a:extLst>
          </p:cNvPr>
          <p:cNvSpPr/>
          <p:nvPr/>
        </p:nvSpPr>
        <p:spPr bwMode="auto">
          <a:xfrm>
            <a:off x="2668219" y="1479194"/>
            <a:ext cx="4458017" cy="1303747"/>
          </a:xfrm>
          <a:custGeom>
            <a:avLst/>
            <a:gdLst>
              <a:gd name="T0" fmla="*/ 1153 w 1286"/>
              <a:gd name="T1" fmla="*/ 3 h 463"/>
              <a:gd name="T2" fmla="*/ 1020 w 1286"/>
              <a:gd name="T3" fmla="*/ 0 h 463"/>
              <a:gd name="T4" fmla="*/ 1057 w 1286"/>
              <a:gd name="T5" fmla="*/ 81 h 463"/>
              <a:gd name="T6" fmla="*/ 508 w 1286"/>
              <a:gd name="T7" fmla="*/ 326 h 463"/>
              <a:gd name="T8" fmla="*/ 422 w 1286"/>
              <a:gd name="T9" fmla="*/ 188 h 463"/>
              <a:gd name="T10" fmla="*/ 13 w 1286"/>
              <a:gd name="T11" fmla="*/ 426 h 463"/>
              <a:gd name="T12" fmla="*/ 6 w 1286"/>
              <a:gd name="T13" fmla="*/ 453 h 463"/>
              <a:gd name="T14" fmla="*/ 23 w 1286"/>
              <a:gd name="T15" fmla="*/ 463 h 463"/>
              <a:gd name="T16" fmla="*/ 33 w 1286"/>
              <a:gd name="T17" fmla="*/ 461 h 463"/>
              <a:gd name="T18" fmla="*/ 409 w 1286"/>
              <a:gd name="T19" fmla="*/ 242 h 463"/>
              <a:gd name="T20" fmla="*/ 492 w 1286"/>
              <a:gd name="T21" fmla="*/ 377 h 463"/>
              <a:gd name="T22" fmla="*/ 1074 w 1286"/>
              <a:gd name="T23" fmla="*/ 117 h 463"/>
              <a:gd name="T24" fmla="*/ 1117 w 1286"/>
              <a:gd name="T25" fmla="*/ 212 h 463"/>
              <a:gd name="T26" fmla="*/ 1202 w 1286"/>
              <a:gd name="T27" fmla="*/ 109 h 463"/>
              <a:gd name="T28" fmla="*/ 1286 w 1286"/>
              <a:gd name="T29" fmla="*/ 6 h 463"/>
              <a:gd name="T30" fmla="*/ 1153 w 1286"/>
              <a:gd name="T31" fmla="*/ 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6" h="463">
                <a:moveTo>
                  <a:pt x="1153" y="3"/>
                </a:moveTo>
                <a:cubicBezTo>
                  <a:pt x="1020" y="0"/>
                  <a:pt x="1020" y="0"/>
                  <a:pt x="1020" y="0"/>
                </a:cubicBezTo>
                <a:cubicBezTo>
                  <a:pt x="1057" y="81"/>
                  <a:pt x="1057" y="81"/>
                  <a:pt x="1057" y="81"/>
                </a:cubicBezTo>
                <a:cubicBezTo>
                  <a:pt x="508" y="326"/>
                  <a:pt x="508" y="326"/>
                  <a:pt x="508" y="326"/>
                </a:cubicBezTo>
                <a:cubicBezTo>
                  <a:pt x="422" y="188"/>
                  <a:pt x="422" y="188"/>
                  <a:pt x="422" y="188"/>
                </a:cubicBezTo>
                <a:cubicBezTo>
                  <a:pt x="13" y="426"/>
                  <a:pt x="13" y="426"/>
                  <a:pt x="13" y="426"/>
                </a:cubicBezTo>
                <a:cubicBezTo>
                  <a:pt x="4" y="432"/>
                  <a:pt x="0" y="444"/>
                  <a:pt x="6" y="453"/>
                </a:cubicBezTo>
                <a:cubicBezTo>
                  <a:pt x="10" y="460"/>
                  <a:pt x="16" y="463"/>
                  <a:pt x="23" y="463"/>
                </a:cubicBezTo>
                <a:cubicBezTo>
                  <a:pt x="27" y="463"/>
                  <a:pt x="30" y="463"/>
                  <a:pt x="33" y="461"/>
                </a:cubicBezTo>
                <a:cubicBezTo>
                  <a:pt x="409" y="242"/>
                  <a:pt x="409" y="242"/>
                  <a:pt x="409" y="242"/>
                </a:cubicBezTo>
                <a:cubicBezTo>
                  <a:pt x="492" y="377"/>
                  <a:pt x="492" y="377"/>
                  <a:pt x="492" y="377"/>
                </a:cubicBezTo>
                <a:cubicBezTo>
                  <a:pt x="1074" y="117"/>
                  <a:pt x="1074" y="117"/>
                  <a:pt x="1074" y="117"/>
                </a:cubicBezTo>
                <a:cubicBezTo>
                  <a:pt x="1117" y="212"/>
                  <a:pt x="1117" y="212"/>
                  <a:pt x="1117" y="212"/>
                </a:cubicBezTo>
                <a:cubicBezTo>
                  <a:pt x="1202" y="109"/>
                  <a:pt x="1202" y="109"/>
                  <a:pt x="1202" y="109"/>
                </a:cubicBezTo>
                <a:cubicBezTo>
                  <a:pt x="1286" y="6"/>
                  <a:pt x="1286" y="6"/>
                  <a:pt x="1286" y="6"/>
                </a:cubicBezTo>
                <a:lnTo>
                  <a:pt x="1153" y="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sp>
        <p:nvSpPr>
          <p:cNvPr id="6" name="ïṥľídê">
            <a:extLst>
              <a:ext uri="{FF2B5EF4-FFF2-40B4-BE49-F238E27FC236}">
                <a16:creationId xmlns:a16="http://schemas.microsoft.com/office/drawing/2014/main" xmlns="" id="{86314FC3-FFC7-47D3-95B4-5DC5E996A282}"/>
              </a:ext>
            </a:extLst>
          </p:cNvPr>
          <p:cNvSpPr/>
          <p:nvPr/>
        </p:nvSpPr>
        <p:spPr bwMode="auto">
          <a:xfrm>
            <a:off x="2498083" y="2971663"/>
            <a:ext cx="622692" cy="1027623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zh-CN" altLang="en-US"/>
          </a:p>
        </p:txBody>
      </p:sp>
      <p:grpSp>
        <p:nvGrpSpPr>
          <p:cNvPr id="9" name="ïṧlîḋé">
            <a:extLst>
              <a:ext uri="{FF2B5EF4-FFF2-40B4-BE49-F238E27FC236}">
                <a16:creationId xmlns:a16="http://schemas.microsoft.com/office/drawing/2014/main" xmlns="" id="{86554E41-5FA4-4E8C-BD98-C306D8398EDA}"/>
              </a:ext>
            </a:extLst>
          </p:cNvPr>
          <p:cNvGrpSpPr/>
          <p:nvPr/>
        </p:nvGrpSpPr>
        <p:grpSpPr>
          <a:xfrm>
            <a:off x="411155" y="1283973"/>
            <a:ext cx="2420486" cy="4310605"/>
            <a:chOff x="768123" y="720150"/>
            <a:chExt cx="3202293" cy="5451857"/>
          </a:xfrm>
        </p:grpSpPr>
        <p:grpSp>
          <p:nvGrpSpPr>
            <p:cNvPr id="22" name="íś1ïḓè">
              <a:extLst>
                <a:ext uri="{FF2B5EF4-FFF2-40B4-BE49-F238E27FC236}">
                  <a16:creationId xmlns:a16="http://schemas.microsoft.com/office/drawing/2014/main" xmlns="" id="{5148EC5D-3355-4F22-8A8E-252240985DB7}"/>
                </a:ext>
              </a:extLst>
            </p:cNvPr>
            <p:cNvGrpSpPr/>
            <p:nvPr/>
          </p:nvGrpSpPr>
          <p:grpSpPr>
            <a:xfrm flipH="1">
              <a:off x="768123" y="1563494"/>
              <a:ext cx="2276475" cy="4608513"/>
              <a:chOff x="6577013" y="1066800"/>
              <a:chExt cx="2276475" cy="4608513"/>
            </a:xfrm>
          </p:grpSpPr>
          <p:sp>
            <p:nvSpPr>
              <p:cNvPr id="24" name="îṩľíḍè">
                <a:extLst>
                  <a:ext uri="{FF2B5EF4-FFF2-40B4-BE49-F238E27FC236}">
                    <a16:creationId xmlns:a16="http://schemas.microsoft.com/office/drawing/2014/main" xmlns="" id="{266785EB-C089-402E-A27B-AB2133A2BB2A}"/>
                  </a:ext>
                </a:extLst>
              </p:cNvPr>
              <p:cNvSpPr/>
              <p:nvPr/>
            </p:nvSpPr>
            <p:spPr bwMode="auto">
              <a:xfrm>
                <a:off x="7778750" y="3754438"/>
                <a:ext cx="838200" cy="1728788"/>
              </a:xfrm>
              <a:custGeom>
                <a:avLst/>
                <a:gdLst>
                  <a:gd name="T0" fmla="*/ 348 w 528"/>
                  <a:gd name="T1" fmla="*/ 0 h 1089"/>
                  <a:gd name="T2" fmla="*/ 178 w 528"/>
                  <a:gd name="T3" fmla="*/ 0 h 1089"/>
                  <a:gd name="T4" fmla="*/ 0 w 528"/>
                  <a:gd name="T5" fmla="*/ 0 h 1089"/>
                  <a:gd name="T6" fmla="*/ 0 w 528"/>
                  <a:gd name="T7" fmla="*/ 158 h 1089"/>
                  <a:gd name="T8" fmla="*/ 0 w 528"/>
                  <a:gd name="T9" fmla="*/ 1089 h 1089"/>
                  <a:gd name="T10" fmla="*/ 178 w 528"/>
                  <a:gd name="T11" fmla="*/ 1089 h 1089"/>
                  <a:gd name="T12" fmla="*/ 178 w 528"/>
                  <a:gd name="T13" fmla="*/ 158 h 1089"/>
                  <a:gd name="T14" fmla="*/ 348 w 528"/>
                  <a:gd name="T15" fmla="*/ 158 h 1089"/>
                  <a:gd name="T16" fmla="*/ 348 w 528"/>
                  <a:gd name="T17" fmla="*/ 1089 h 1089"/>
                  <a:gd name="T18" fmla="*/ 528 w 528"/>
                  <a:gd name="T19" fmla="*/ 1089 h 1089"/>
                  <a:gd name="T20" fmla="*/ 528 w 528"/>
                  <a:gd name="T21" fmla="*/ 158 h 1089"/>
                  <a:gd name="T22" fmla="*/ 528 w 528"/>
                  <a:gd name="T23" fmla="*/ 0 h 1089"/>
                  <a:gd name="T24" fmla="*/ 348 w 528"/>
                  <a:gd name="T25" fmla="*/ 0 h 10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28" h="1089">
                    <a:moveTo>
                      <a:pt x="348" y="0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58"/>
                    </a:lnTo>
                    <a:lnTo>
                      <a:pt x="0" y="1089"/>
                    </a:lnTo>
                    <a:lnTo>
                      <a:pt x="178" y="1089"/>
                    </a:lnTo>
                    <a:lnTo>
                      <a:pt x="178" y="158"/>
                    </a:lnTo>
                    <a:lnTo>
                      <a:pt x="348" y="158"/>
                    </a:lnTo>
                    <a:lnTo>
                      <a:pt x="348" y="1089"/>
                    </a:lnTo>
                    <a:lnTo>
                      <a:pt x="528" y="1089"/>
                    </a:lnTo>
                    <a:lnTo>
                      <a:pt x="528" y="158"/>
                    </a:lnTo>
                    <a:lnTo>
                      <a:pt x="528" y="0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rgbClr val="22828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îśľïdê">
                <a:extLst>
                  <a:ext uri="{FF2B5EF4-FFF2-40B4-BE49-F238E27FC236}">
                    <a16:creationId xmlns:a16="http://schemas.microsoft.com/office/drawing/2014/main" xmlns="" id="{38C34DEF-3AE3-4F77-8A8E-FD42429E9E1D}"/>
                  </a:ext>
                </a:extLst>
              </p:cNvPr>
              <p:cNvSpPr/>
              <p:nvPr/>
            </p:nvSpPr>
            <p:spPr bwMode="auto">
              <a:xfrm>
                <a:off x="7550150" y="5483225"/>
                <a:ext cx="511175" cy="192088"/>
              </a:xfrm>
              <a:custGeom>
                <a:avLst/>
                <a:gdLst>
                  <a:gd name="T0" fmla="*/ 136 w 136"/>
                  <a:gd name="T1" fmla="*/ 0 h 51"/>
                  <a:gd name="T2" fmla="*/ 61 w 136"/>
                  <a:gd name="T3" fmla="*/ 0 h 51"/>
                  <a:gd name="T4" fmla="*/ 17 w 136"/>
                  <a:gd name="T5" fmla="*/ 51 h 51"/>
                  <a:gd name="T6" fmla="*/ 136 w 136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51">
                    <a:moveTo>
                      <a:pt x="136" y="0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0" y="36"/>
                      <a:pt x="17" y="51"/>
                    </a:cubicBezTo>
                    <a:cubicBezTo>
                      <a:pt x="136" y="51"/>
                      <a:pt x="136" y="51"/>
                      <a:pt x="136" y="51"/>
                    </a:cubicBezTo>
                  </a:path>
                </a:pathLst>
              </a:custGeom>
              <a:solidFill>
                <a:srgbClr val="1763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26" name="iṧliďe">
                <a:extLst>
                  <a:ext uri="{FF2B5EF4-FFF2-40B4-BE49-F238E27FC236}">
                    <a16:creationId xmlns:a16="http://schemas.microsoft.com/office/drawing/2014/main" xmlns="" id="{64FAF15E-41B6-434D-93C4-143803113278}"/>
                  </a:ext>
                </a:extLst>
              </p:cNvPr>
              <p:cNvSpPr/>
              <p:nvPr/>
            </p:nvSpPr>
            <p:spPr bwMode="auto">
              <a:xfrm>
                <a:off x="8331200" y="5483225"/>
                <a:ext cx="514350" cy="192088"/>
              </a:xfrm>
              <a:custGeom>
                <a:avLst/>
                <a:gdLst>
                  <a:gd name="T0" fmla="*/ 0 w 137"/>
                  <a:gd name="T1" fmla="*/ 0 h 51"/>
                  <a:gd name="T2" fmla="*/ 76 w 137"/>
                  <a:gd name="T3" fmla="*/ 0 h 51"/>
                  <a:gd name="T4" fmla="*/ 120 w 137"/>
                  <a:gd name="T5" fmla="*/ 51 h 51"/>
                  <a:gd name="T6" fmla="*/ 0 w 137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7" h="51">
                    <a:moveTo>
                      <a:pt x="0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137" y="36"/>
                      <a:pt x="120" y="51"/>
                    </a:cubicBezTo>
                    <a:cubicBezTo>
                      <a:pt x="0" y="51"/>
                      <a:pt x="0" y="51"/>
                      <a:pt x="0" y="51"/>
                    </a:cubicBezTo>
                  </a:path>
                </a:pathLst>
              </a:custGeom>
              <a:solidFill>
                <a:srgbClr val="1763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27" name="isḻïḋê">
                <a:extLst>
                  <a:ext uri="{FF2B5EF4-FFF2-40B4-BE49-F238E27FC236}">
                    <a16:creationId xmlns:a16="http://schemas.microsoft.com/office/drawing/2014/main" xmlns="" id="{3072BC61-BD77-4AEE-A400-6567172E22B7}"/>
                  </a:ext>
                </a:extLst>
              </p:cNvPr>
              <p:cNvSpPr/>
              <p:nvPr/>
            </p:nvSpPr>
            <p:spPr bwMode="auto">
              <a:xfrm>
                <a:off x="6892925" y="2243138"/>
                <a:ext cx="1116013" cy="560388"/>
              </a:xfrm>
              <a:custGeom>
                <a:avLst/>
                <a:gdLst>
                  <a:gd name="T0" fmla="*/ 297 w 297"/>
                  <a:gd name="T1" fmla="*/ 52 h 149"/>
                  <a:gd name="T2" fmla="*/ 187 w 297"/>
                  <a:gd name="T3" fmla="*/ 83 h 149"/>
                  <a:gd name="T4" fmla="*/ 28 w 297"/>
                  <a:gd name="T5" fmla="*/ 0 h 149"/>
                  <a:gd name="T6" fmla="*/ 0 w 297"/>
                  <a:gd name="T7" fmla="*/ 23 h 149"/>
                  <a:gd name="T8" fmla="*/ 279 w 297"/>
                  <a:gd name="T9" fmla="*/ 10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" h="149">
                    <a:moveTo>
                      <a:pt x="297" y="52"/>
                    </a:moveTo>
                    <a:cubicBezTo>
                      <a:pt x="275" y="61"/>
                      <a:pt x="213" y="82"/>
                      <a:pt x="187" y="83"/>
                    </a:cubicBezTo>
                    <a:cubicBezTo>
                      <a:pt x="101" y="84"/>
                      <a:pt x="85" y="70"/>
                      <a:pt x="28" y="0"/>
                    </a:cubicBezTo>
                    <a:cubicBezTo>
                      <a:pt x="22" y="4"/>
                      <a:pt x="3" y="20"/>
                      <a:pt x="0" y="23"/>
                    </a:cubicBezTo>
                    <a:cubicBezTo>
                      <a:pt x="60" y="149"/>
                      <a:pt x="171" y="129"/>
                      <a:pt x="279" y="109"/>
                    </a:cubicBezTo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iṩḷîdé">
                <a:extLst>
                  <a:ext uri="{FF2B5EF4-FFF2-40B4-BE49-F238E27FC236}">
                    <a16:creationId xmlns:a16="http://schemas.microsoft.com/office/drawing/2014/main" xmlns="" id="{FAFF232A-337C-4DF4-BE47-A8F3CFBF57DC}"/>
                  </a:ext>
                </a:extLst>
              </p:cNvPr>
              <p:cNvSpPr/>
              <p:nvPr/>
            </p:nvSpPr>
            <p:spPr bwMode="auto">
              <a:xfrm>
                <a:off x="6704013" y="1938338"/>
                <a:ext cx="161925" cy="188913"/>
              </a:xfrm>
              <a:custGeom>
                <a:avLst/>
                <a:gdLst>
                  <a:gd name="T0" fmla="*/ 4 w 43"/>
                  <a:gd name="T1" fmla="*/ 2 h 50"/>
                  <a:gd name="T2" fmla="*/ 4 w 43"/>
                  <a:gd name="T3" fmla="*/ 2 h 50"/>
                  <a:gd name="T4" fmla="*/ 2 w 43"/>
                  <a:gd name="T5" fmla="*/ 10 h 50"/>
                  <a:gd name="T6" fmla="*/ 31 w 43"/>
                  <a:gd name="T7" fmla="*/ 47 h 50"/>
                  <a:gd name="T8" fmla="*/ 40 w 43"/>
                  <a:gd name="T9" fmla="*/ 48 h 50"/>
                  <a:gd name="T10" fmla="*/ 41 w 43"/>
                  <a:gd name="T11" fmla="*/ 40 h 50"/>
                  <a:gd name="T12" fmla="*/ 13 w 43"/>
                  <a:gd name="T13" fmla="*/ 3 h 50"/>
                  <a:gd name="T14" fmla="*/ 4 w 43"/>
                  <a:gd name="T15" fmla="*/ 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50">
                    <a:moveTo>
                      <a:pt x="4" y="2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1" y="4"/>
                      <a:pt x="0" y="7"/>
                      <a:pt x="2" y="1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3" y="49"/>
                      <a:pt x="37" y="50"/>
                      <a:pt x="40" y="48"/>
                    </a:cubicBezTo>
                    <a:cubicBezTo>
                      <a:pt x="43" y="46"/>
                      <a:pt x="43" y="43"/>
                      <a:pt x="41" y="40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1" y="1"/>
                      <a:pt x="7" y="0"/>
                      <a:pt x="4" y="2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29" name="ï$ḷîḋe">
                <a:extLst>
                  <a:ext uri="{FF2B5EF4-FFF2-40B4-BE49-F238E27FC236}">
                    <a16:creationId xmlns:a16="http://schemas.microsoft.com/office/drawing/2014/main" xmlns="" id="{A69FE6C7-4839-42AE-8BC6-60FACCA6887E}"/>
                  </a:ext>
                </a:extLst>
              </p:cNvPr>
              <p:cNvSpPr/>
              <p:nvPr/>
            </p:nvSpPr>
            <p:spPr bwMode="auto">
              <a:xfrm>
                <a:off x="6738938" y="2044700"/>
                <a:ext cx="239713" cy="269875"/>
              </a:xfrm>
              <a:custGeom>
                <a:avLst/>
                <a:gdLst>
                  <a:gd name="T0" fmla="*/ 64 w 64"/>
                  <a:gd name="T1" fmla="*/ 56 h 72"/>
                  <a:gd name="T2" fmla="*/ 43 w 64"/>
                  <a:gd name="T3" fmla="*/ 72 h 72"/>
                  <a:gd name="T4" fmla="*/ 23 w 64"/>
                  <a:gd name="T5" fmla="*/ 57 h 72"/>
                  <a:gd name="T6" fmla="*/ 0 w 64"/>
                  <a:gd name="T7" fmla="*/ 6 h 72"/>
                  <a:gd name="T8" fmla="*/ 19 w 64"/>
                  <a:gd name="T9" fmla="*/ 0 h 72"/>
                  <a:gd name="T10" fmla="*/ 56 w 64"/>
                  <a:gd name="T11" fmla="*/ 25 h 72"/>
                  <a:gd name="T12" fmla="*/ 64 w 64"/>
                  <a:gd name="T13" fmla="*/ 5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72">
                    <a:moveTo>
                      <a:pt x="64" y="56"/>
                    </a:moveTo>
                    <a:cubicBezTo>
                      <a:pt x="43" y="72"/>
                      <a:pt x="43" y="72"/>
                      <a:pt x="43" y="72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13" y="49"/>
                      <a:pt x="4" y="19"/>
                      <a:pt x="0" y="6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56" y="25"/>
                      <a:pt x="56" y="25"/>
                      <a:pt x="56" y="25"/>
                    </a:cubicBezTo>
                    <a:lnTo>
                      <a:pt x="64" y="56"/>
                    </a:lnTo>
                    <a:close/>
                  </a:path>
                </a:pathLst>
              </a:custGeom>
              <a:solidFill>
                <a:srgbClr val="EDC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0" name="íṥ1iďê">
                <a:extLst>
                  <a:ext uri="{FF2B5EF4-FFF2-40B4-BE49-F238E27FC236}">
                    <a16:creationId xmlns:a16="http://schemas.microsoft.com/office/drawing/2014/main" xmlns="" id="{65565598-31A5-438B-ADAE-9F588DD254A8}"/>
                  </a:ext>
                </a:extLst>
              </p:cNvPr>
              <p:cNvSpPr/>
              <p:nvPr/>
            </p:nvSpPr>
            <p:spPr bwMode="auto">
              <a:xfrm>
                <a:off x="6577013" y="1401763"/>
                <a:ext cx="379413" cy="1000125"/>
              </a:xfrm>
              <a:custGeom>
                <a:avLst/>
                <a:gdLst>
                  <a:gd name="T0" fmla="*/ 9 w 239"/>
                  <a:gd name="T1" fmla="*/ 0 h 630"/>
                  <a:gd name="T2" fmla="*/ 0 w 239"/>
                  <a:gd name="T3" fmla="*/ 2 h 630"/>
                  <a:gd name="T4" fmla="*/ 213 w 239"/>
                  <a:gd name="T5" fmla="*/ 630 h 630"/>
                  <a:gd name="T6" fmla="*/ 239 w 239"/>
                  <a:gd name="T7" fmla="*/ 620 h 630"/>
                  <a:gd name="T8" fmla="*/ 9 w 239"/>
                  <a:gd name="T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630">
                    <a:moveTo>
                      <a:pt x="9" y="0"/>
                    </a:moveTo>
                    <a:lnTo>
                      <a:pt x="0" y="2"/>
                    </a:lnTo>
                    <a:lnTo>
                      <a:pt x="213" y="630"/>
                    </a:lnTo>
                    <a:lnTo>
                      <a:pt x="239" y="62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íşḷiḑé">
                <a:extLst>
                  <a:ext uri="{FF2B5EF4-FFF2-40B4-BE49-F238E27FC236}">
                    <a16:creationId xmlns:a16="http://schemas.microsoft.com/office/drawing/2014/main" xmlns="" id="{C70FF0EE-6563-4A40-8F09-DF77A94BBEE9}"/>
                  </a:ext>
                </a:extLst>
              </p:cNvPr>
              <p:cNvSpPr/>
              <p:nvPr/>
            </p:nvSpPr>
            <p:spPr bwMode="auto">
              <a:xfrm>
                <a:off x="6813550" y="1995488"/>
                <a:ext cx="142875" cy="184150"/>
              </a:xfrm>
              <a:custGeom>
                <a:avLst/>
                <a:gdLst>
                  <a:gd name="T0" fmla="*/ 35 w 38"/>
                  <a:gd name="T1" fmla="*/ 46 h 49"/>
                  <a:gd name="T2" fmla="*/ 31 w 38"/>
                  <a:gd name="T3" fmla="*/ 49 h 49"/>
                  <a:gd name="T4" fmla="*/ 28 w 38"/>
                  <a:gd name="T5" fmla="*/ 45 h 49"/>
                  <a:gd name="T6" fmla="*/ 3 w 38"/>
                  <a:gd name="T7" fmla="*/ 16 h 49"/>
                  <a:gd name="T8" fmla="*/ 1 w 38"/>
                  <a:gd name="T9" fmla="*/ 7 h 49"/>
                  <a:gd name="T10" fmla="*/ 7 w 38"/>
                  <a:gd name="T11" fmla="*/ 2 h 49"/>
                  <a:gd name="T12" fmla="*/ 35 w 38"/>
                  <a:gd name="T13" fmla="*/ 35 h 49"/>
                  <a:gd name="T14" fmla="*/ 35 w 38"/>
                  <a:gd name="T15" fmla="*/ 46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8" h="49">
                    <a:moveTo>
                      <a:pt x="35" y="46"/>
                    </a:moveTo>
                    <a:cubicBezTo>
                      <a:pt x="31" y="49"/>
                      <a:pt x="31" y="49"/>
                      <a:pt x="31" y="49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0"/>
                      <a:pt x="1" y="7"/>
                    </a:cubicBezTo>
                    <a:cubicBezTo>
                      <a:pt x="2" y="4"/>
                      <a:pt x="6" y="0"/>
                      <a:pt x="7" y="2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8" y="38"/>
                      <a:pt x="37" y="43"/>
                      <a:pt x="35" y="46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2" name="ïśḷíḋe">
                <a:extLst>
                  <a:ext uri="{FF2B5EF4-FFF2-40B4-BE49-F238E27FC236}">
                    <a16:creationId xmlns:a16="http://schemas.microsoft.com/office/drawing/2014/main" xmlns="" id="{B7299F65-5706-4E4E-9FBD-4566177A57DA}"/>
                  </a:ext>
                </a:extLst>
              </p:cNvPr>
              <p:cNvSpPr/>
              <p:nvPr/>
            </p:nvSpPr>
            <p:spPr bwMode="auto">
              <a:xfrm>
                <a:off x="6780213" y="2168525"/>
                <a:ext cx="74613" cy="55563"/>
              </a:xfrm>
              <a:custGeom>
                <a:avLst/>
                <a:gdLst>
                  <a:gd name="T0" fmla="*/ 2 w 20"/>
                  <a:gd name="T1" fmla="*/ 3 h 15"/>
                  <a:gd name="T2" fmla="*/ 2 w 20"/>
                  <a:gd name="T3" fmla="*/ 3 h 15"/>
                  <a:gd name="T4" fmla="*/ 3 w 20"/>
                  <a:gd name="T5" fmla="*/ 9 h 15"/>
                  <a:gd name="T6" fmla="*/ 11 w 20"/>
                  <a:gd name="T7" fmla="*/ 14 h 15"/>
                  <a:gd name="T8" fmla="*/ 19 w 20"/>
                  <a:gd name="T9" fmla="*/ 12 h 15"/>
                  <a:gd name="T10" fmla="*/ 18 w 20"/>
                  <a:gd name="T11" fmla="*/ 6 h 15"/>
                  <a:gd name="T12" fmla="*/ 10 w 20"/>
                  <a:gd name="T13" fmla="*/ 1 h 15"/>
                  <a:gd name="T14" fmla="*/ 2 w 20"/>
                  <a:gd name="T15" fmla="*/ 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0" h="15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5"/>
                      <a:pt x="1" y="8"/>
                      <a:pt x="3" y="9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3" y="15"/>
                      <a:pt x="17" y="15"/>
                      <a:pt x="19" y="12"/>
                    </a:cubicBezTo>
                    <a:cubicBezTo>
                      <a:pt x="20" y="10"/>
                      <a:pt x="20" y="7"/>
                      <a:pt x="18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7" y="0"/>
                      <a:pt x="4" y="0"/>
                      <a:pt x="2" y="3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3" name="ïṣlíḋe">
                <a:extLst>
                  <a:ext uri="{FF2B5EF4-FFF2-40B4-BE49-F238E27FC236}">
                    <a16:creationId xmlns:a16="http://schemas.microsoft.com/office/drawing/2014/main" xmlns="" id="{71D588A7-29FD-4153-B093-6928E6334138}"/>
                  </a:ext>
                </a:extLst>
              </p:cNvPr>
              <p:cNvSpPr/>
              <p:nvPr/>
            </p:nvSpPr>
            <p:spPr bwMode="auto">
              <a:xfrm>
                <a:off x="6757988" y="2100263"/>
                <a:ext cx="82550" cy="68263"/>
              </a:xfrm>
              <a:custGeom>
                <a:avLst/>
                <a:gdLst>
                  <a:gd name="T0" fmla="*/ 2 w 22"/>
                  <a:gd name="T1" fmla="*/ 4 h 18"/>
                  <a:gd name="T2" fmla="*/ 2 w 22"/>
                  <a:gd name="T3" fmla="*/ 4 h 18"/>
                  <a:gd name="T4" fmla="*/ 3 w 22"/>
                  <a:gd name="T5" fmla="*/ 12 h 18"/>
                  <a:gd name="T6" fmla="*/ 11 w 22"/>
                  <a:gd name="T7" fmla="*/ 16 h 18"/>
                  <a:gd name="T8" fmla="*/ 20 w 22"/>
                  <a:gd name="T9" fmla="*/ 14 h 18"/>
                  <a:gd name="T10" fmla="*/ 19 w 22"/>
                  <a:gd name="T11" fmla="*/ 7 h 18"/>
                  <a:gd name="T12" fmla="*/ 11 w 22"/>
                  <a:gd name="T13" fmla="*/ 2 h 18"/>
                  <a:gd name="T14" fmla="*/ 2 w 22"/>
                  <a:gd name="T1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8">
                    <a:moveTo>
                      <a:pt x="2" y="4"/>
                    </a:moveTo>
                    <a:cubicBezTo>
                      <a:pt x="2" y="4"/>
                      <a:pt x="2" y="4"/>
                      <a:pt x="2" y="4"/>
                    </a:cubicBezTo>
                    <a:cubicBezTo>
                      <a:pt x="0" y="7"/>
                      <a:pt x="0" y="10"/>
                      <a:pt x="3" y="12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4" y="18"/>
                      <a:pt x="18" y="17"/>
                      <a:pt x="20" y="14"/>
                    </a:cubicBezTo>
                    <a:cubicBezTo>
                      <a:pt x="22" y="12"/>
                      <a:pt x="21" y="8"/>
                      <a:pt x="19" y="7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8" y="0"/>
                      <a:pt x="4" y="1"/>
                      <a:pt x="2" y="4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4" name="îşlïďê">
                <a:extLst>
                  <a:ext uri="{FF2B5EF4-FFF2-40B4-BE49-F238E27FC236}">
                    <a16:creationId xmlns:a16="http://schemas.microsoft.com/office/drawing/2014/main" xmlns="" id="{8C2C5A07-4DBF-439E-B1D0-87F059D793C9}"/>
                  </a:ext>
                </a:extLst>
              </p:cNvPr>
              <p:cNvSpPr/>
              <p:nvPr/>
            </p:nvSpPr>
            <p:spPr bwMode="auto">
              <a:xfrm>
                <a:off x="6734175" y="2036763"/>
                <a:ext cx="82550" cy="63500"/>
              </a:xfrm>
              <a:custGeom>
                <a:avLst/>
                <a:gdLst>
                  <a:gd name="T0" fmla="*/ 2 w 22"/>
                  <a:gd name="T1" fmla="*/ 3 h 17"/>
                  <a:gd name="T2" fmla="*/ 2 w 22"/>
                  <a:gd name="T3" fmla="*/ 3 h 17"/>
                  <a:gd name="T4" fmla="*/ 3 w 22"/>
                  <a:gd name="T5" fmla="*/ 11 h 17"/>
                  <a:gd name="T6" fmla="*/ 11 w 22"/>
                  <a:gd name="T7" fmla="*/ 16 h 17"/>
                  <a:gd name="T8" fmla="*/ 20 w 22"/>
                  <a:gd name="T9" fmla="*/ 14 h 17"/>
                  <a:gd name="T10" fmla="*/ 19 w 22"/>
                  <a:gd name="T11" fmla="*/ 6 h 17"/>
                  <a:gd name="T12" fmla="*/ 11 w 22"/>
                  <a:gd name="T13" fmla="*/ 1 h 17"/>
                  <a:gd name="T14" fmla="*/ 2 w 22"/>
                  <a:gd name="T15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17">
                    <a:moveTo>
                      <a:pt x="2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0" y="6"/>
                      <a:pt x="1" y="9"/>
                      <a:pt x="3" y="11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4" y="17"/>
                      <a:pt x="18" y="16"/>
                      <a:pt x="20" y="14"/>
                    </a:cubicBezTo>
                    <a:cubicBezTo>
                      <a:pt x="22" y="11"/>
                      <a:pt x="22" y="8"/>
                      <a:pt x="19" y="6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8" y="0"/>
                      <a:pt x="4" y="1"/>
                      <a:pt x="2" y="3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5" name="iṡľiḓè">
                <a:extLst>
                  <a:ext uri="{FF2B5EF4-FFF2-40B4-BE49-F238E27FC236}">
                    <a16:creationId xmlns:a16="http://schemas.microsoft.com/office/drawing/2014/main" xmlns="" id="{7C2281A4-4AE4-4B4B-B561-2696F44481F3}"/>
                  </a:ext>
                </a:extLst>
              </p:cNvPr>
              <p:cNvSpPr/>
              <p:nvPr/>
            </p:nvSpPr>
            <p:spPr bwMode="auto">
              <a:xfrm>
                <a:off x="6843713" y="2116138"/>
                <a:ext cx="134938" cy="179388"/>
              </a:xfrm>
              <a:custGeom>
                <a:avLst/>
                <a:gdLst>
                  <a:gd name="T0" fmla="*/ 36 w 36"/>
                  <a:gd name="T1" fmla="*/ 37 h 48"/>
                  <a:gd name="T2" fmla="*/ 21 w 36"/>
                  <a:gd name="T3" fmla="*/ 48 h 48"/>
                  <a:gd name="T4" fmla="*/ 13 w 36"/>
                  <a:gd name="T5" fmla="*/ 4 h 48"/>
                  <a:gd name="T6" fmla="*/ 18 w 36"/>
                  <a:gd name="T7" fmla="*/ 0 h 48"/>
                  <a:gd name="T8" fmla="*/ 28 w 36"/>
                  <a:gd name="T9" fmla="*/ 6 h 48"/>
                  <a:gd name="T10" fmla="*/ 36 w 36"/>
                  <a:gd name="T11" fmla="*/ 3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48">
                    <a:moveTo>
                      <a:pt x="36" y="37"/>
                    </a:moveTo>
                    <a:cubicBezTo>
                      <a:pt x="21" y="48"/>
                      <a:pt x="21" y="48"/>
                      <a:pt x="21" y="48"/>
                    </a:cubicBezTo>
                    <a:cubicBezTo>
                      <a:pt x="12" y="37"/>
                      <a:pt x="0" y="15"/>
                      <a:pt x="13" y="4"/>
                    </a:cubicBezTo>
                    <a:cubicBezTo>
                      <a:pt x="15" y="2"/>
                      <a:pt x="16" y="1"/>
                      <a:pt x="18" y="0"/>
                    </a:cubicBezTo>
                    <a:cubicBezTo>
                      <a:pt x="28" y="6"/>
                      <a:pt x="28" y="6"/>
                      <a:pt x="28" y="6"/>
                    </a:cubicBezTo>
                    <a:lnTo>
                      <a:pt x="36" y="37"/>
                    </a:ln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6" name="ïslïḍe">
                <a:extLst>
                  <a:ext uri="{FF2B5EF4-FFF2-40B4-BE49-F238E27FC236}">
                    <a16:creationId xmlns:a16="http://schemas.microsoft.com/office/drawing/2014/main" xmlns="" id="{6E292E18-15AD-44D5-A237-97D5E398EE9F}"/>
                  </a:ext>
                </a:extLst>
              </p:cNvPr>
              <p:cNvSpPr/>
              <p:nvPr/>
            </p:nvSpPr>
            <p:spPr bwMode="auto">
              <a:xfrm>
                <a:off x="7778750" y="2424113"/>
                <a:ext cx="838200" cy="1330325"/>
              </a:xfrm>
              <a:custGeom>
                <a:avLst/>
                <a:gdLst>
                  <a:gd name="T0" fmla="*/ 0 w 223"/>
                  <a:gd name="T1" fmla="*/ 354 h 354"/>
                  <a:gd name="T2" fmla="*/ 0 w 223"/>
                  <a:gd name="T3" fmla="*/ 84 h 354"/>
                  <a:gd name="T4" fmla="*/ 83 w 223"/>
                  <a:gd name="T5" fmla="*/ 0 h 354"/>
                  <a:gd name="T6" fmla="*/ 139 w 223"/>
                  <a:gd name="T7" fmla="*/ 0 h 354"/>
                  <a:gd name="T8" fmla="*/ 223 w 223"/>
                  <a:gd name="T9" fmla="*/ 84 h 354"/>
                  <a:gd name="T10" fmla="*/ 223 w 223"/>
                  <a:gd name="T11" fmla="*/ 354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3" h="354">
                    <a:moveTo>
                      <a:pt x="0" y="354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86" y="0"/>
                      <a:pt x="223" y="38"/>
                      <a:pt x="223" y="84"/>
                    </a:cubicBezTo>
                    <a:cubicBezTo>
                      <a:pt x="223" y="354"/>
                      <a:pt x="223" y="354"/>
                      <a:pt x="223" y="354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37" name="išḻiḓê">
                <a:extLst>
                  <a:ext uri="{FF2B5EF4-FFF2-40B4-BE49-F238E27FC236}">
                    <a16:creationId xmlns:a16="http://schemas.microsoft.com/office/drawing/2014/main" xmlns="" id="{CD706C32-CEEB-433E-8613-5D74DF65DF4B}"/>
                  </a:ext>
                </a:extLst>
              </p:cNvPr>
              <p:cNvSpPr/>
              <p:nvPr/>
            </p:nvSpPr>
            <p:spPr bwMode="auto">
              <a:xfrm>
                <a:off x="8015288" y="2424113"/>
                <a:ext cx="180975" cy="165100"/>
              </a:xfrm>
              <a:custGeom>
                <a:avLst/>
                <a:gdLst>
                  <a:gd name="T0" fmla="*/ 48 w 48"/>
                  <a:gd name="T1" fmla="*/ 0 h 44"/>
                  <a:gd name="T2" fmla="*/ 0 w 48"/>
                  <a:gd name="T3" fmla="*/ 39 h 44"/>
                  <a:gd name="T4" fmla="*/ 3 w 48"/>
                  <a:gd name="T5" fmla="*/ 0 h 44"/>
                  <a:gd name="T6" fmla="*/ 48 w 48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4">
                    <a:moveTo>
                      <a:pt x="48" y="0"/>
                    </a:moveTo>
                    <a:cubicBezTo>
                      <a:pt x="48" y="0"/>
                      <a:pt x="0" y="44"/>
                      <a:pt x="0" y="39"/>
                    </a:cubicBezTo>
                    <a:cubicBezTo>
                      <a:pt x="0" y="34"/>
                      <a:pt x="3" y="0"/>
                      <a:pt x="3" y="0"/>
                    </a:cubicBez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8" name="ïṣḻîḓé">
                <a:extLst>
                  <a:ext uri="{FF2B5EF4-FFF2-40B4-BE49-F238E27FC236}">
                    <a16:creationId xmlns:a16="http://schemas.microsoft.com/office/drawing/2014/main" xmlns="" id="{D87CE553-6328-4F82-9DE9-7D9A1FA86C35}"/>
                  </a:ext>
                </a:extLst>
              </p:cNvPr>
              <p:cNvSpPr/>
              <p:nvPr/>
            </p:nvSpPr>
            <p:spPr bwMode="auto">
              <a:xfrm>
                <a:off x="8196263" y="2424113"/>
                <a:ext cx="180975" cy="165100"/>
              </a:xfrm>
              <a:custGeom>
                <a:avLst/>
                <a:gdLst>
                  <a:gd name="T0" fmla="*/ 0 w 48"/>
                  <a:gd name="T1" fmla="*/ 0 h 44"/>
                  <a:gd name="T2" fmla="*/ 48 w 48"/>
                  <a:gd name="T3" fmla="*/ 39 h 44"/>
                  <a:gd name="T4" fmla="*/ 45 w 48"/>
                  <a:gd name="T5" fmla="*/ 0 h 44"/>
                  <a:gd name="T6" fmla="*/ 0 w 48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" h="44">
                    <a:moveTo>
                      <a:pt x="0" y="0"/>
                    </a:moveTo>
                    <a:cubicBezTo>
                      <a:pt x="0" y="0"/>
                      <a:pt x="48" y="44"/>
                      <a:pt x="48" y="39"/>
                    </a:cubicBezTo>
                    <a:cubicBezTo>
                      <a:pt x="48" y="34"/>
                      <a:pt x="45" y="0"/>
                      <a:pt x="4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9" name="ïşliḍê">
                <a:extLst>
                  <a:ext uri="{FF2B5EF4-FFF2-40B4-BE49-F238E27FC236}">
                    <a16:creationId xmlns:a16="http://schemas.microsoft.com/office/drawing/2014/main" xmlns="" id="{A87B46B8-97D5-4F50-BC3A-D4D6C072BDA4}"/>
                  </a:ext>
                </a:extLst>
              </p:cNvPr>
              <p:cNvSpPr/>
              <p:nvPr/>
            </p:nvSpPr>
            <p:spPr bwMode="auto">
              <a:xfrm>
                <a:off x="8113713" y="2424113"/>
                <a:ext cx="165100" cy="946150"/>
              </a:xfrm>
              <a:custGeom>
                <a:avLst/>
                <a:gdLst>
                  <a:gd name="T0" fmla="*/ 44 w 44"/>
                  <a:gd name="T1" fmla="*/ 20 h 252"/>
                  <a:gd name="T2" fmla="*/ 22 w 44"/>
                  <a:gd name="T3" fmla="*/ 0 h 252"/>
                  <a:gd name="T4" fmla="*/ 0 w 44"/>
                  <a:gd name="T5" fmla="*/ 20 h 252"/>
                  <a:gd name="T6" fmla="*/ 16 w 44"/>
                  <a:gd name="T7" fmla="*/ 39 h 252"/>
                  <a:gd name="T8" fmla="*/ 7 w 44"/>
                  <a:gd name="T9" fmla="*/ 252 h 252"/>
                  <a:gd name="T10" fmla="*/ 36 w 44"/>
                  <a:gd name="T11" fmla="*/ 252 h 252"/>
                  <a:gd name="T12" fmla="*/ 28 w 44"/>
                  <a:gd name="T13" fmla="*/ 39 h 252"/>
                  <a:gd name="T14" fmla="*/ 44 w 44"/>
                  <a:gd name="T15" fmla="*/ 2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252">
                    <a:moveTo>
                      <a:pt x="44" y="2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7" y="39"/>
                      <a:pt x="16" y="39"/>
                    </a:cubicBezTo>
                    <a:cubicBezTo>
                      <a:pt x="16" y="39"/>
                      <a:pt x="6" y="235"/>
                      <a:pt x="7" y="252"/>
                    </a:cubicBezTo>
                    <a:cubicBezTo>
                      <a:pt x="36" y="252"/>
                      <a:pt x="36" y="252"/>
                      <a:pt x="36" y="252"/>
                    </a:cubicBezTo>
                    <a:cubicBezTo>
                      <a:pt x="36" y="252"/>
                      <a:pt x="36" y="67"/>
                      <a:pt x="28" y="39"/>
                    </a:cubicBezTo>
                    <a:cubicBezTo>
                      <a:pt x="28" y="39"/>
                      <a:pt x="43" y="35"/>
                      <a:pt x="44" y="20"/>
                    </a:cubicBezTo>
                    <a:close/>
                  </a:path>
                </a:pathLst>
              </a:custGeom>
              <a:solidFill>
                <a:srgbClr val="FD7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0" name="îṣḻïďe">
                <a:extLst>
                  <a:ext uri="{FF2B5EF4-FFF2-40B4-BE49-F238E27FC236}">
                    <a16:creationId xmlns:a16="http://schemas.microsoft.com/office/drawing/2014/main" xmlns="" id="{FD99BCF1-191D-415F-BE62-9AD95F9761A4}"/>
                  </a:ext>
                </a:extLst>
              </p:cNvPr>
              <p:cNvSpPr/>
              <p:nvPr/>
            </p:nvSpPr>
            <p:spPr bwMode="auto">
              <a:xfrm>
                <a:off x="7929563" y="2735263"/>
                <a:ext cx="530225" cy="782638"/>
              </a:xfrm>
              <a:custGeom>
                <a:avLst/>
                <a:gdLst>
                  <a:gd name="T0" fmla="*/ 141 w 141"/>
                  <a:gd name="T1" fmla="*/ 187 h 208"/>
                  <a:gd name="T2" fmla="*/ 120 w 141"/>
                  <a:gd name="T3" fmla="*/ 208 h 208"/>
                  <a:gd name="T4" fmla="*/ 21 w 141"/>
                  <a:gd name="T5" fmla="*/ 208 h 208"/>
                  <a:gd name="T6" fmla="*/ 0 w 141"/>
                  <a:gd name="T7" fmla="*/ 187 h 208"/>
                  <a:gd name="T8" fmla="*/ 0 w 141"/>
                  <a:gd name="T9" fmla="*/ 21 h 208"/>
                  <a:gd name="T10" fmla="*/ 21 w 141"/>
                  <a:gd name="T11" fmla="*/ 0 h 208"/>
                  <a:gd name="T12" fmla="*/ 120 w 141"/>
                  <a:gd name="T13" fmla="*/ 0 h 208"/>
                  <a:gd name="T14" fmla="*/ 141 w 141"/>
                  <a:gd name="T15" fmla="*/ 21 h 208"/>
                  <a:gd name="T16" fmla="*/ 141 w 141"/>
                  <a:gd name="T17" fmla="*/ 18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1" h="208">
                    <a:moveTo>
                      <a:pt x="141" y="187"/>
                    </a:moveTo>
                    <a:cubicBezTo>
                      <a:pt x="141" y="198"/>
                      <a:pt x="131" y="208"/>
                      <a:pt x="120" y="208"/>
                    </a:cubicBezTo>
                    <a:cubicBezTo>
                      <a:pt x="21" y="208"/>
                      <a:pt x="21" y="208"/>
                      <a:pt x="21" y="208"/>
                    </a:cubicBezTo>
                    <a:cubicBezTo>
                      <a:pt x="10" y="208"/>
                      <a:pt x="0" y="198"/>
                      <a:pt x="0" y="18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10"/>
                      <a:pt x="10" y="0"/>
                      <a:pt x="21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31" y="0"/>
                      <a:pt x="141" y="10"/>
                      <a:pt x="141" y="21"/>
                    </a:cubicBezTo>
                    <a:lnTo>
                      <a:pt x="141" y="187"/>
                    </a:lnTo>
                    <a:close/>
                  </a:path>
                </a:pathLst>
              </a:custGeom>
              <a:solidFill>
                <a:srgbClr val="EFCA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1" name="iṧľiḍe">
                <a:extLst>
                  <a:ext uri="{FF2B5EF4-FFF2-40B4-BE49-F238E27FC236}">
                    <a16:creationId xmlns:a16="http://schemas.microsoft.com/office/drawing/2014/main" xmlns="" id="{E4E4E49B-B964-4C1D-9D3B-3DB3F74BF328}"/>
                  </a:ext>
                </a:extLst>
              </p:cNvPr>
              <p:cNvSpPr/>
              <p:nvPr/>
            </p:nvSpPr>
            <p:spPr bwMode="auto">
              <a:xfrm>
                <a:off x="8102600" y="2800350"/>
                <a:ext cx="184150" cy="77788"/>
              </a:xfrm>
              <a:custGeom>
                <a:avLst/>
                <a:gdLst>
                  <a:gd name="T0" fmla="*/ 31 w 116"/>
                  <a:gd name="T1" fmla="*/ 0 h 49"/>
                  <a:gd name="T2" fmla="*/ 83 w 116"/>
                  <a:gd name="T3" fmla="*/ 0 h 49"/>
                  <a:gd name="T4" fmla="*/ 90 w 116"/>
                  <a:gd name="T5" fmla="*/ 18 h 49"/>
                  <a:gd name="T6" fmla="*/ 116 w 116"/>
                  <a:gd name="T7" fmla="*/ 26 h 49"/>
                  <a:gd name="T8" fmla="*/ 116 w 116"/>
                  <a:gd name="T9" fmla="*/ 49 h 49"/>
                  <a:gd name="T10" fmla="*/ 0 w 116"/>
                  <a:gd name="T11" fmla="*/ 49 h 49"/>
                  <a:gd name="T12" fmla="*/ 0 w 116"/>
                  <a:gd name="T13" fmla="*/ 26 h 49"/>
                  <a:gd name="T14" fmla="*/ 24 w 116"/>
                  <a:gd name="T15" fmla="*/ 18 h 49"/>
                  <a:gd name="T16" fmla="*/ 31 w 116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49">
                    <a:moveTo>
                      <a:pt x="31" y="0"/>
                    </a:moveTo>
                    <a:lnTo>
                      <a:pt x="83" y="0"/>
                    </a:lnTo>
                    <a:lnTo>
                      <a:pt x="90" y="18"/>
                    </a:lnTo>
                    <a:lnTo>
                      <a:pt x="116" y="26"/>
                    </a:lnTo>
                    <a:lnTo>
                      <a:pt x="116" y="49"/>
                    </a:lnTo>
                    <a:lnTo>
                      <a:pt x="0" y="49"/>
                    </a:lnTo>
                    <a:lnTo>
                      <a:pt x="0" y="26"/>
                    </a:lnTo>
                    <a:lnTo>
                      <a:pt x="24" y="18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5B84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2" name="ïş1iḋè">
                <a:extLst>
                  <a:ext uri="{FF2B5EF4-FFF2-40B4-BE49-F238E27FC236}">
                    <a16:creationId xmlns:a16="http://schemas.microsoft.com/office/drawing/2014/main" xmlns="" id="{172060F9-940F-478D-830D-2F90A478998C}"/>
                  </a:ext>
                </a:extLst>
              </p:cNvPr>
              <p:cNvSpPr/>
              <p:nvPr/>
            </p:nvSpPr>
            <p:spPr bwMode="auto">
              <a:xfrm>
                <a:off x="8177213" y="3062288"/>
                <a:ext cx="236538" cy="180975"/>
              </a:xfrm>
              <a:custGeom>
                <a:avLst/>
                <a:gdLst>
                  <a:gd name="T0" fmla="*/ 39 w 63"/>
                  <a:gd name="T1" fmla="*/ 16 h 48"/>
                  <a:gd name="T2" fmla="*/ 47 w 63"/>
                  <a:gd name="T3" fmla="*/ 19 h 48"/>
                  <a:gd name="T4" fmla="*/ 40 w 63"/>
                  <a:gd name="T5" fmla="*/ 9 h 48"/>
                  <a:gd name="T6" fmla="*/ 44 w 63"/>
                  <a:gd name="T7" fmla="*/ 1 h 48"/>
                  <a:gd name="T8" fmla="*/ 61 w 63"/>
                  <a:gd name="T9" fmla="*/ 23 h 48"/>
                  <a:gd name="T10" fmla="*/ 61 w 63"/>
                  <a:gd name="T11" fmla="*/ 37 h 48"/>
                  <a:gd name="T12" fmla="*/ 33 w 63"/>
                  <a:gd name="T13" fmla="*/ 45 h 48"/>
                  <a:gd name="T14" fmla="*/ 9 w 63"/>
                  <a:gd name="T15" fmla="*/ 40 h 48"/>
                  <a:gd name="T16" fmla="*/ 11 w 63"/>
                  <a:gd name="T17" fmla="*/ 33 h 48"/>
                  <a:gd name="T18" fmla="*/ 27 w 63"/>
                  <a:gd name="T19" fmla="*/ 37 h 48"/>
                  <a:gd name="T20" fmla="*/ 27 w 63"/>
                  <a:gd name="T21" fmla="*/ 36 h 48"/>
                  <a:gd name="T22" fmla="*/ 5 w 63"/>
                  <a:gd name="T23" fmla="*/ 29 h 48"/>
                  <a:gd name="T24" fmla="*/ 7 w 63"/>
                  <a:gd name="T25" fmla="*/ 22 h 48"/>
                  <a:gd name="T26" fmla="*/ 27 w 63"/>
                  <a:gd name="T27" fmla="*/ 28 h 48"/>
                  <a:gd name="T28" fmla="*/ 28 w 63"/>
                  <a:gd name="T29" fmla="*/ 27 h 48"/>
                  <a:gd name="T30" fmla="*/ 5 w 63"/>
                  <a:gd name="T31" fmla="*/ 18 h 48"/>
                  <a:gd name="T32" fmla="*/ 8 w 63"/>
                  <a:gd name="T33" fmla="*/ 12 h 48"/>
                  <a:gd name="T34" fmla="*/ 32 w 63"/>
                  <a:gd name="T35" fmla="*/ 21 h 48"/>
                  <a:gd name="T36" fmla="*/ 33 w 63"/>
                  <a:gd name="T37" fmla="*/ 20 h 48"/>
                  <a:gd name="T38" fmla="*/ 11 w 63"/>
                  <a:gd name="T39" fmla="*/ 9 h 48"/>
                  <a:gd name="T40" fmla="*/ 14 w 63"/>
                  <a:gd name="T41" fmla="*/ 3 h 48"/>
                  <a:gd name="T42" fmla="*/ 39 w 63"/>
                  <a:gd name="T43" fmla="*/ 16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3" h="48">
                    <a:moveTo>
                      <a:pt x="39" y="16"/>
                    </a:moveTo>
                    <a:cubicBezTo>
                      <a:pt x="41" y="17"/>
                      <a:pt x="44" y="18"/>
                      <a:pt x="47" y="19"/>
                    </a:cubicBezTo>
                    <a:cubicBezTo>
                      <a:pt x="40" y="9"/>
                      <a:pt x="40" y="9"/>
                      <a:pt x="40" y="9"/>
                    </a:cubicBezTo>
                    <a:cubicBezTo>
                      <a:pt x="38" y="5"/>
                      <a:pt x="41" y="1"/>
                      <a:pt x="44" y="1"/>
                    </a:cubicBezTo>
                    <a:cubicBezTo>
                      <a:pt x="61" y="23"/>
                      <a:pt x="61" y="23"/>
                      <a:pt x="61" y="23"/>
                    </a:cubicBezTo>
                    <a:cubicBezTo>
                      <a:pt x="63" y="26"/>
                      <a:pt x="63" y="32"/>
                      <a:pt x="61" y="37"/>
                    </a:cubicBezTo>
                    <a:cubicBezTo>
                      <a:pt x="57" y="47"/>
                      <a:pt x="48" y="48"/>
                      <a:pt x="33" y="45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4" y="39"/>
                      <a:pt x="6" y="32"/>
                      <a:pt x="11" y="33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6"/>
                      <a:pt x="27" y="36"/>
                      <a:pt x="27" y="36"/>
                    </a:cubicBezTo>
                    <a:cubicBezTo>
                      <a:pt x="5" y="29"/>
                      <a:pt x="5" y="29"/>
                      <a:pt x="5" y="29"/>
                    </a:cubicBezTo>
                    <a:cubicBezTo>
                      <a:pt x="0" y="27"/>
                      <a:pt x="3" y="21"/>
                      <a:pt x="7" y="22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1" y="17"/>
                      <a:pt x="4" y="10"/>
                      <a:pt x="8" y="1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7" y="7"/>
                      <a:pt x="10" y="0"/>
                      <a:pt x="14" y="3"/>
                    </a:cubicBezTo>
                    <a:lnTo>
                      <a:pt x="39" y="16"/>
                    </a:ln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3" name="iṡlíďè">
                <a:extLst>
                  <a:ext uri="{FF2B5EF4-FFF2-40B4-BE49-F238E27FC236}">
                    <a16:creationId xmlns:a16="http://schemas.microsoft.com/office/drawing/2014/main" xmlns="" id="{648F17FA-E638-4172-A26C-3546CD241213}"/>
                  </a:ext>
                </a:extLst>
              </p:cNvPr>
              <p:cNvSpPr/>
              <p:nvPr/>
            </p:nvSpPr>
            <p:spPr bwMode="auto">
              <a:xfrm>
                <a:off x="8377238" y="2449513"/>
                <a:ext cx="476250" cy="887413"/>
              </a:xfrm>
              <a:custGeom>
                <a:avLst/>
                <a:gdLst>
                  <a:gd name="T0" fmla="*/ 12 w 127"/>
                  <a:gd name="T1" fmla="*/ 0 h 236"/>
                  <a:gd name="T2" fmla="*/ 125 w 127"/>
                  <a:gd name="T3" fmla="*/ 143 h 236"/>
                  <a:gd name="T4" fmla="*/ 0 w 127"/>
                  <a:gd name="T5" fmla="*/ 215 h 236"/>
                  <a:gd name="T6" fmla="*/ 5 w 127"/>
                  <a:gd name="T7" fmla="*/ 182 h 236"/>
                  <a:gd name="T8" fmla="*/ 87 w 127"/>
                  <a:gd name="T9" fmla="*/ 159 h 236"/>
                  <a:gd name="T10" fmla="*/ 64 w 127"/>
                  <a:gd name="T11" fmla="*/ 86 h 236"/>
                  <a:gd name="T12" fmla="*/ 12 w 127"/>
                  <a:gd name="T13" fmla="*/ 0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236">
                    <a:moveTo>
                      <a:pt x="12" y="0"/>
                    </a:moveTo>
                    <a:cubicBezTo>
                      <a:pt x="12" y="0"/>
                      <a:pt x="122" y="42"/>
                      <a:pt x="125" y="143"/>
                    </a:cubicBezTo>
                    <a:cubicBezTo>
                      <a:pt x="127" y="226"/>
                      <a:pt x="64" y="236"/>
                      <a:pt x="0" y="215"/>
                    </a:cubicBezTo>
                    <a:cubicBezTo>
                      <a:pt x="5" y="182"/>
                      <a:pt x="5" y="182"/>
                      <a:pt x="5" y="182"/>
                    </a:cubicBezTo>
                    <a:cubicBezTo>
                      <a:pt x="37" y="199"/>
                      <a:pt x="72" y="198"/>
                      <a:pt x="87" y="159"/>
                    </a:cubicBezTo>
                    <a:cubicBezTo>
                      <a:pt x="96" y="138"/>
                      <a:pt x="77" y="103"/>
                      <a:pt x="64" y="86"/>
                    </a:cubicBezTo>
                    <a:cubicBezTo>
                      <a:pt x="64" y="86"/>
                      <a:pt x="64" y="33"/>
                      <a:pt x="1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4" name="ïṥḷïdê">
                <a:extLst>
                  <a:ext uri="{FF2B5EF4-FFF2-40B4-BE49-F238E27FC236}">
                    <a16:creationId xmlns:a16="http://schemas.microsoft.com/office/drawing/2014/main" xmlns="" id="{AA9D7616-220B-4D54-8A48-CB0D7394207E}"/>
                  </a:ext>
                </a:extLst>
              </p:cNvPr>
              <p:cNvSpPr/>
              <p:nvPr/>
            </p:nvSpPr>
            <p:spPr bwMode="auto">
              <a:xfrm>
                <a:off x="7448550" y="1066800"/>
                <a:ext cx="1303338" cy="681038"/>
              </a:xfrm>
              <a:custGeom>
                <a:avLst/>
                <a:gdLst>
                  <a:gd name="T0" fmla="*/ 347 w 347"/>
                  <a:gd name="T1" fmla="*/ 124 h 181"/>
                  <a:gd name="T2" fmla="*/ 223 w 347"/>
                  <a:gd name="T3" fmla="*/ 0 h 181"/>
                  <a:gd name="T4" fmla="*/ 198 w 347"/>
                  <a:gd name="T5" fmla="*/ 2 h 181"/>
                  <a:gd name="T6" fmla="*/ 198 w 347"/>
                  <a:gd name="T7" fmla="*/ 2 h 181"/>
                  <a:gd name="T8" fmla="*/ 198 w 347"/>
                  <a:gd name="T9" fmla="*/ 2 h 181"/>
                  <a:gd name="T10" fmla="*/ 154 w 347"/>
                  <a:gd name="T11" fmla="*/ 21 h 181"/>
                  <a:gd name="T12" fmla="*/ 154 w 347"/>
                  <a:gd name="T13" fmla="*/ 21 h 181"/>
                  <a:gd name="T14" fmla="*/ 0 w 347"/>
                  <a:gd name="T15" fmla="*/ 79 h 181"/>
                  <a:gd name="T16" fmla="*/ 74 w 347"/>
                  <a:gd name="T17" fmla="*/ 124 h 181"/>
                  <a:gd name="T18" fmla="*/ 98 w 347"/>
                  <a:gd name="T19" fmla="*/ 129 h 181"/>
                  <a:gd name="T20" fmla="*/ 113 w 347"/>
                  <a:gd name="T21" fmla="*/ 131 h 181"/>
                  <a:gd name="T22" fmla="*/ 260 w 347"/>
                  <a:gd name="T23" fmla="*/ 96 h 181"/>
                  <a:gd name="T24" fmla="*/ 322 w 347"/>
                  <a:gd name="T25" fmla="*/ 176 h 181"/>
                  <a:gd name="T26" fmla="*/ 322 w 347"/>
                  <a:gd name="T27" fmla="*/ 161 h 181"/>
                  <a:gd name="T28" fmla="*/ 327 w 347"/>
                  <a:gd name="T29" fmla="*/ 160 h 181"/>
                  <a:gd name="T30" fmla="*/ 347 w 347"/>
                  <a:gd name="T31" fmla="*/ 181 h 181"/>
                  <a:gd name="T32" fmla="*/ 347 w 347"/>
                  <a:gd name="T33" fmla="*/ 176 h 181"/>
                  <a:gd name="T34" fmla="*/ 347 w 347"/>
                  <a:gd name="T35" fmla="*/ 124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7" h="181">
                    <a:moveTo>
                      <a:pt x="347" y="124"/>
                    </a:moveTo>
                    <a:cubicBezTo>
                      <a:pt x="347" y="55"/>
                      <a:pt x="291" y="0"/>
                      <a:pt x="223" y="0"/>
                    </a:cubicBezTo>
                    <a:cubicBezTo>
                      <a:pt x="214" y="0"/>
                      <a:pt x="206" y="1"/>
                      <a:pt x="198" y="2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98" y="2"/>
                      <a:pt x="198" y="2"/>
                      <a:pt x="198" y="2"/>
                    </a:cubicBezTo>
                    <a:cubicBezTo>
                      <a:pt x="182" y="6"/>
                      <a:pt x="167" y="12"/>
                      <a:pt x="154" y="21"/>
                    </a:cubicBezTo>
                    <a:cubicBezTo>
                      <a:pt x="154" y="21"/>
                      <a:pt x="154" y="21"/>
                      <a:pt x="154" y="21"/>
                    </a:cubicBezTo>
                    <a:cubicBezTo>
                      <a:pt x="154" y="21"/>
                      <a:pt x="83" y="65"/>
                      <a:pt x="0" y="79"/>
                    </a:cubicBezTo>
                    <a:cubicBezTo>
                      <a:pt x="0" y="79"/>
                      <a:pt x="25" y="110"/>
                      <a:pt x="74" y="124"/>
                    </a:cubicBezTo>
                    <a:cubicBezTo>
                      <a:pt x="81" y="126"/>
                      <a:pt x="89" y="128"/>
                      <a:pt x="98" y="129"/>
                    </a:cubicBezTo>
                    <a:cubicBezTo>
                      <a:pt x="103" y="130"/>
                      <a:pt x="108" y="131"/>
                      <a:pt x="113" y="131"/>
                    </a:cubicBezTo>
                    <a:cubicBezTo>
                      <a:pt x="193" y="139"/>
                      <a:pt x="260" y="96"/>
                      <a:pt x="260" y="96"/>
                    </a:cubicBezTo>
                    <a:cubicBezTo>
                      <a:pt x="288" y="145"/>
                      <a:pt x="322" y="176"/>
                      <a:pt x="322" y="176"/>
                    </a:cubicBezTo>
                    <a:cubicBezTo>
                      <a:pt x="322" y="172"/>
                      <a:pt x="322" y="166"/>
                      <a:pt x="322" y="161"/>
                    </a:cubicBezTo>
                    <a:cubicBezTo>
                      <a:pt x="323" y="160"/>
                      <a:pt x="325" y="160"/>
                      <a:pt x="327" y="160"/>
                    </a:cubicBezTo>
                    <a:cubicBezTo>
                      <a:pt x="337" y="160"/>
                      <a:pt x="346" y="169"/>
                      <a:pt x="347" y="181"/>
                    </a:cubicBezTo>
                    <a:cubicBezTo>
                      <a:pt x="347" y="179"/>
                      <a:pt x="347" y="178"/>
                      <a:pt x="347" y="176"/>
                    </a:cubicBezTo>
                    <a:lnTo>
                      <a:pt x="347" y="124"/>
                    </a:lnTo>
                    <a:close/>
                  </a:path>
                </a:pathLst>
              </a:custGeom>
              <a:solidFill>
                <a:srgbClr val="9063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išḷíḋê">
                <a:extLst>
                  <a:ext uri="{FF2B5EF4-FFF2-40B4-BE49-F238E27FC236}">
                    <a16:creationId xmlns:a16="http://schemas.microsoft.com/office/drawing/2014/main" xmlns="" id="{1AF74781-896C-457D-ADAC-95BE842BFB57}"/>
                  </a:ext>
                </a:extLst>
              </p:cNvPr>
              <p:cNvSpPr/>
              <p:nvPr/>
            </p:nvSpPr>
            <p:spPr bwMode="auto">
              <a:xfrm>
                <a:off x="7712075" y="1533525"/>
                <a:ext cx="104775" cy="149225"/>
              </a:xfrm>
              <a:custGeom>
                <a:avLst/>
                <a:gdLst>
                  <a:gd name="T0" fmla="*/ 28 w 28"/>
                  <a:gd name="T1" fmla="*/ 5 h 40"/>
                  <a:gd name="T2" fmla="*/ 4 w 28"/>
                  <a:gd name="T3" fmla="*/ 0 h 40"/>
                  <a:gd name="T4" fmla="*/ 8 w 28"/>
                  <a:gd name="T5" fmla="*/ 36 h 40"/>
                  <a:gd name="T6" fmla="*/ 19 w 28"/>
                  <a:gd name="T7" fmla="*/ 40 h 40"/>
                  <a:gd name="T8" fmla="*/ 28 w 28"/>
                  <a:gd name="T9" fmla="*/ 5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40">
                    <a:moveTo>
                      <a:pt x="28" y="5"/>
                    </a:moveTo>
                    <a:cubicBezTo>
                      <a:pt x="19" y="4"/>
                      <a:pt x="11" y="2"/>
                      <a:pt x="4" y="0"/>
                    </a:cubicBezTo>
                    <a:cubicBezTo>
                      <a:pt x="0" y="25"/>
                      <a:pt x="8" y="36"/>
                      <a:pt x="8" y="36"/>
                    </a:cubicBezTo>
                    <a:cubicBezTo>
                      <a:pt x="12" y="36"/>
                      <a:pt x="16" y="37"/>
                      <a:pt x="19" y="40"/>
                    </a:cubicBezTo>
                    <a:cubicBezTo>
                      <a:pt x="20" y="28"/>
                      <a:pt x="23" y="16"/>
                      <a:pt x="28" y="5"/>
                    </a:cubicBezTo>
                    <a:close/>
                  </a:path>
                </a:pathLst>
              </a:custGeom>
              <a:solidFill>
                <a:srgbClr val="82541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6" name="iśḻîḋê">
                <a:extLst>
                  <a:ext uri="{FF2B5EF4-FFF2-40B4-BE49-F238E27FC236}">
                    <a16:creationId xmlns:a16="http://schemas.microsoft.com/office/drawing/2014/main" xmlns="" id="{173ED5E3-C8EA-4C0E-9FAF-4A5AB6B6218F}"/>
                  </a:ext>
                </a:extLst>
              </p:cNvPr>
              <p:cNvSpPr/>
              <p:nvPr/>
            </p:nvSpPr>
            <p:spPr bwMode="auto">
              <a:xfrm>
                <a:off x="8655050" y="1668463"/>
                <a:ext cx="96838" cy="274638"/>
              </a:xfrm>
              <a:custGeom>
                <a:avLst/>
                <a:gdLst>
                  <a:gd name="T0" fmla="*/ 6 w 26"/>
                  <a:gd name="T1" fmla="*/ 0 h 73"/>
                  <a:gd name="T2" fmla="*/ 1 w 26"/>
                  <a:gd name="T3" fmla="*/ 1 h 73"/>
                  <a:gd name="T4" fmla="*/ 1 w 26"/>
                  <a:gd name="T5" fmla="*/ 16 h 73"/>
                  <a:gd name="T6" fmla="*/ 1 w 26"/>
                  <a:gd name="T7" fmla="*/ 57 h 73"/>
                  <a:gd name="T8" fmla="*/ 0 w 26"/>
                  <a:gd name="T9" fmla="*/ 72 h 73"/>
                  <a:gd name="T10" fmla="*/ 2 w 26"/>
                  <a:gd name="T11" fmla="*/ 72 h 73"/>
                  <a:gd name="T12" fmla="*/ 6 w 26"/>
                  <a:gd name="T13" fmla="*/ 73 h 73"/>
                  <a:gd name="T14" fmla="*/ 26 w 26"/>
                  <a:gd name="T15" fmla="*/ 49 h 73"/>
                  <a:gd name="T16" fmla="*/ 26 w 26"/>
                  <a:gd name="T17" fmla="*/ 24 h 73"/>
                  <a:gd name="T18" fmla="*/ 26 w 26"/>
                  <a:gd name="T19" fmla="*/ 21 h 73"/>
                  <a:gd name="T20" fmla="*/ 6 w 26"/>
                  <a:gd name="T21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" h="73">
                    <a:moveTo>
                      <a:pt x="6" y="0"/>
                    </a:moveTo>
                    <a:cubicBezTo>
                      <a:pt x="4" y="0"/>
                      <a:pt x="2" y="0"/>
                      <a:pt x="1" y="1"/>
                    </a:cubicBezTo>
                    <a:cubicBezTo>
                      <a:pt x="1" y="6"/>
                      <a:pt x="1" y="12"/>
                      <a:pt x="1" y="16"/>
                    </a:cubicBezTo>
                    <a:cubicBezTo>
                      <a:pt x="1" y="57"/>
                      <a:pt x="1" y="57"/>
                      <a:pt x="1" y="57"/>
                    </a:cubicBezTo>
                    <a:cubicBezTo>
                      <a:pt x="1" y="62"/>
                      <a:pt x="0" y="67"/>
                      <a:pt x="0" y="72"/>
                    </a:cubicBezTo>
                    <a:cubicBezTo>
                      <a:pt x="0" y="72"/>
                      <a:pt x="1" y="72"/>
                      <a:pt x="2" y="72"/>
                    </a:cubicBezTo>
                    <a:cubicBezTo>
                      <a:pt x="3" y="73"/>
                      <a:pt x="4" y="73"/>
                      <a:pt x="6" y="73"/>
                    </a:cubicBezTo>
                    <a:cubicBezTo>
                      <a:pt x="17" y="73"/>
                      <a:pt x="26" y="62"/>
                      <a:pt x="26" y="49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3"/>
                      <a:pt x="26" y="22"/>
                      <a:pt x="26" y="21"/>
                    </a:cubicBezTo>
                    <a:cubicBezTo>
                      <a:pt x="25" y="9"/>
                      <a:pt x="16" y="0"/>
                      <a:pt x="6" y="0"/>
                    </a:cubicBezTo>
                    <a:close/>
                  </a:path>
                </a:pathLst>
              </a:custGeom>
              <a:solidFill>
                <a:srgbClr val="EDC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7" name="íŝlïďé">
                <a:extLst>
                  <a:ext uri="{FF2B5EF4-FFF2-40B4-BE49-F238E27FC236}">
                    <a16:creationId xmlns:a16="http://schemas.microsoft.com/office/drawing/2014/main" xmlns="" id="{87FFBCA3-C8F8-4611-A73D-6B0D339D6534}"/>
                  </a:ext>
                </a:extLst>
              </p:cNvPr>
              <p:cNvSpPr/>
              <p:nvPr/>
            </p:nvSpPr>
            <p:spPr bwMode="auto">
              <a:xfrm>
                <a:off x="7666038" y="1668463"/>
                <a:ext cx="117475" cy="274638"/>
              </a:xfrm>
              <a:custGeom>
                <a:avLst/>
                <a:gdLst>
                  <a:gd name="T0" fmla="*/ 30 w 31"/>
                  <a:gd name="T1" fmla="*/ 16 h 73"/>
                  <a:gd name="T2" fmla="*/ 31 w 31"/>
                  <a:gd name="T3" fmla="*/ 4 h 73"/>
                  <a:gd name="T4" fmla="*/ 20 w 31"/>
                  <a:gd name="T5" fmla="*/ 0 h 73"/>
                  <a:gd name="T6" fmla="*/ 20 w 31"/>
                  <a:gd name="T7" fmla="*/ 0 h 73"/>
                  <a:gd name="T8" fmla="*/ 0 w 31"/>
                  <a:gd name="T9" fmla="*/ 24 h 73"/>
                  <a:gd name="T10" fmla="*/ 0 w 31"/>
                  <a:gd name="T11" fmla="*/ 49 h 73"/>
                  <a:gd name="T12" fmla="*/ 20 w 31"/>
                  <a:gd name="T13" fmla="*/ 73 h 73"/>
                  <a:gd name="T14" fmla="*/ 31 w 31"/>
                  <a:gd name="T15" fmla="*/ 69 h 73"/>
                  <a:gd name="T16" fmla="*/ 30 w 31"/>
                  <a:gd name="T17" fmla="*/ 57 h 73"/>
                  <a:gd name="T18" fmla="*/ 30 w 31"/>
                  <a:gd name="T19" fmla="*/ 1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73">
                    <a:moveTo>
                      <a:pt x="30" y="16"/>
                    </a:moveTo>
                    <a:cubicBezTo>
                      <a:pt x="30" y="12"/>
                      <a:pt x="31" y="8"/>
                      <a:pt x="31" y="4"/>
                    </a:cubicBezTo>
                    <a:cubicBezTo>
                      <a:pt x="28" y="1"/>
                      <a:pt x="24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1"/>
                      <a:pt x="0" y="24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2"/>
                      <a:pt x="9" y="73"/>
                      <a:pt x="20" y="73"/>
                    </a:cubicBezTo>
                    <a:cubicBezTo>
                      <a:pt x="24" y="73"/>
                      <a:pt x="28" y="71"/>
                      <a:pt x="31" y="69"/>
                    </a:cubicBezTo>
                    <a:cubicBezTo>
                      <a:pt x="31" y="65"/>
                      <a:pt x="30" y="61"/>
                      <a:pt x="30" y="57"/>
                    </a:cubicBezTo>
                    <a:lnTo>
                      <a:pt x="30" y="16"/>
                    </a:lnTo>
                    <a:close/>
                  </a:path>
                </a:pathLst>
              </a:custGeom>
              <a:solidFill>
                <a:srgbClr val="EDC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5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48" name="îşḷïďe">
                <a:extLst>
                  <a:ext uri="{FF2B5EF4-FFF2-40B4-BE49-F238E27FC236}">
                    <a16:creationId xmlns:a16="http://schemas.microsoft.com/office/drawing/2014/main" xmlns="" id="{C16D414C-8E6E-4EAF-B10D-F2FCD9BFC48C}"/>
                  </a:ext>
                </a:extLst>
              </p:cNvPr>
              <p:cNvSpPr/>
              <p:nvPr/>
            </p:nvSpPr>
            <p:spPr bwMode="auto">
              <a:xfrm>
                <a:off x="7778750" y="1427163"/>
                <a:ext cx="879475" cy="895350"/>
              </a:xfrm>
              <a:custGeom>
                <a:avLst/>
                <a:gdLst>
                  <a:gd name="T0" fmla="*/ 234 w 234"/>
                  <a:gd name="T1" fmla="*/ 121 h 238"/>
                  <a:gd name="T2" fmla="*/ 234 w 234"/>
                  <a:gd name="T3" fmla="*/ 80 h 238"/>
                  <a:gd name="T4" fmla="*/ 172 w 234"/>
                  <a:gd name="T5" fmla="*/ 0 h 238"/>
                  <a:gd name="T6" fmla="*/ 25 w 234"/>
                  <a:gd name="T7" fmla="*/ 35 h 238"/>
                  <a:gd name="T8" fmla="*/ 10 w 234"/>
                  <a:gd name="T9" fmla="*/ 33 h 238"/>
                  <a:gd name="T10" fmla="*/ 1 w 234"/>
                  <a:gd name="T11" fmla="*/ 68 h 238"/>
                  <a:gd name="T12" fmla="*/ 0 w 234"/>
                  <a:gd name="T13" fmla="*/ 80 h 238"/>
                  <a:gd name="T14" fmla="*/ 0 w 234"/>
                  <a:gd name="T15" fmla="*/ 121 h 238"/>
                  <a:gd name="T16" fmla="*/ 1 w 234"/>
                  <a:gd name="T17" fmla="*/ 133 h 238"/>
                  <a:gd name="T18" fmla="*/ 117 w 234"/>
                  <a:gd name="T19" fmla="*/ 238 h 238"/>
                  <a:gd name="T20" fmla="*/ 233 w 234"/>
                  <a:gd name="T21" fmla="*/ 138 h 238"/>
                  <a:gd name="T22" fmla="*/ 233 w 234"/>
                  <a:gd name="T23" fmla="*/ 136 h 238"/>
                  <a:gd name="T24" fmla="*/ 234 w 234"/>
                  <a:gd name="T25" fmla="*/ 121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4" h="238">
                    <a:moveTo>
                      <a:pt x="234" y="121"/>
                    </a:moveTo>
                    <a:cubicBezTo>
                      <a:pt x="234" y="80"/>
                      <a:pt x="234" y="80"/>
                      <a:pt x="234" y="80"/>
                    </a:cubicBezTo>
                    <a:cubicBezTo>
                      <a:pt x="234" y="80"/>
                      <a:pt x="200" y="49"/>
                      <a:pt x="172" y="0"/>
                    </a:cubicBezTo>
                    <a:cubicBezTo>
                      <a:pt x="172" y="0"/>
                      <a:pt x="105" y="43"/>
                      <a:pt x="25" y="35"/>
                    </a:cubicBezTo>
                    <a:cubicBezTo>
                      <a:pt x="20" y="35"/>
                      <a:pt x="15" y="34"/>
                      <a:pt x="10" y="33"/>
                    </a:cubicBezTo>
                    <a:cubicBezTo>
                      <a:pt x="5" y="44"/>
                      <a:pt x="2" y="56"/>
                      <a:pt x="1" y="68"/>
                    </a:cubicBezTo>
                    <a:cubicBezTo>
                      <a:pt x="1" y="72"/>
                      <a:pt x="0" y="76"/>
                      <a:pt x="0" y="80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5"/>
                      <a:pt x="1" y="129"/>
                      <a:pt x="1" y="133"/>
                    </a:cubicBezTo>
                    <a:cubicBezTo>
                      <a:pt x="7" y="192"/>
                      <a:pt x="57" y="238"/>
                      <a:pt x="117" y="238"/>
                    </a:cubicBezTo>
                    <a:cubicBezTo>
                      <a:pt x="176" y="238"/>
                      <a:pt x="224" y="194"/>
                      <a:pt x="233" y="138"/>
                    </a:cubicBezTo>
                    <a:cubicBezTo>
                      <a:pt x="233" y="137"/>
                      <a:pt x="233" y="136"/>
                      <a:pt x="233" y="136"/>
                    </a:cubicBezTo>
                    <a:cubicBezTo>
                      <a:pt x="233" y="131"/>
                      <a:pt x="234" y="126"/>
                      <a:pt x="234" y="121"/>
                    </a:cubicBezTo>
                    <a:close/>
                  </a:path>
                </a:pathLst>
              </a:cu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îśḷîdè">
                <a:extLst>
                  <a:ext uri="{FF2B5EF4-FFF2-40B4-BE49-F238E27FC236}">
                    <a16:creationId xmlns:a16="http://schemas.microsoft.com/office/drawing/2014/main" xmlns="" id="{E847B2F0-A71C-4FCD-AA9C-6987F71CBD58}"/>
                  </a:ext>
                </a:extLst>
              </p:cNvPr>
              <p:cNvSpPr/>
              <p:nvPr/>
            </p:nvSpPr>
            <p:spPr bwMode="auto">
              <a:xfrm>
                <a:off x="8097838" y="2243138"/>
                <a:ext cx="214313" cy="180975"/>
              </a:xfrm>
              <a:prstGeom prst="rect">
                <a:avLst/>
              </a:prstGeom>
              <a:solidFill>
                <a:srgbClr val="F4DD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0" name="î$ḷîdé">
                <a:extLst>
                  <a:ext uri="{FF2B5EF4-FFF2-40B4-BE49-F238E27FC236}">
                    <a16:creationId xmlns:a16="http://schemas.microsoft.com/office/drawing/2014/main" xmlns="" id="{ECFFF9F4-4A3E-4AFC-BEF9-58B3007AF6DD}"/>
                  </a:ext>
                </a:extLst>
              </p:cNvPr>
              <p:cNvSpPr/>
              <p:nvPr/>
            </p:nvSpPr>
            <p:spPr bwMode="auto">
              <a:xfrm>
                <a:off x="7956550" y="1668463"/>
                <a:ext cx="119063" cy="120650"/>
              </a:xfrm>
              <a:prstGeom prst="ellipse">
                <a:avLst/>
              </a:prstGeom>
              <a:solidFill>
                <a:srgbClr val="3A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1" name="íṩḷíḓe">
                <a:extLst>
                  <a:ext uri="{FF2B5EF4-FFF2-40B4-BE49-F238E27FC236}">
                    <a16:creationId xmlns:a16="http://schemas.microsoft.com/office/drawing/2014/main" xmlns="" id="{BEE77777-8629-463C-999F-F5BD36CAAD59}"/>
                  </a:ext>
                </a:extLst>
              </p:cNvPr>
              <p:cNvSpPr/>
              <p:nvPr/>
            </p:nvSpPr>
            <p:spPr bwMode="auto">
              <a:xfrm>
                <a:off x="8339138" y="1668463"/>
                <a:ext cx="120650" cy="120650"/>
              </a:xfrm>
              <a:prstGeom prst="ellipse">
                <a:avLst/>
              </a:prstGeom>
              <a:solidFill>
                <a:srgbClr val="3A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2" name="îṥ1ide">
                <a:extLst>
                  <a:ext uri="{FF2B5EF4-FFF2-40B4-BE49-F238E27FC236}">
                    <a16:creationId xmlns:a16="http://schemas.microsoft.com/office/drawing/2014/main" xmlns="" id="{F0A69F5B-8FD1-4C61-B911-32642BA93DC8}"/>
                  </a:ext>
                </a:extLst>
              </p:cNvPr>
              <p:cNvSpPr/>
              <p:nvPr/>
            </p:nvSpPr>
            <p:spPr bwMode="auto">
              <a:xfrm>
                <a:off x="8072438" y="1701800"/>
                <a:ext cx="206375" cy="342900"/>
              </a:xfrm>
              <a:custGeom>
                <a:avLst/>
                <a:gdLst>
                  <a:gd name="T0" fmla="*/ 35 w 55"/>
                  <a:gd name="T1" fmla="*/ 0 h 91"/>
                  <a:gd name="T2" fmla="*/ 10 w 55"/>
                  <a:gd name="T3" fmla="*/ 61 h 91"/>
                  <a:gd name="T4" fmla="*/ 36 w 55"/>
                  <a:gd name="T5" fmla="*/ 76 h 91"/>
                  <a:gd name="T6" fmla="*/ 35 w 55"/>
                  <a:gd name="T7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91">
                    <a:moveTo>
                      <a:pt x="35" y="0"/>
                    </a:moveTo>
                    <a:cubicBezTo>
                      <a:pt x="35" y="0"/>
                      <a:pt x="27" y="42"/>
                      <a:pt x="10" y="61"/>
                    </a:cubicBezTo>
                    <a:cubicBezTo>
                      <a:pt x="0" y="73"/>
                      <a:pt x="14" y="91"/>
                      <a:pt x="36" y="76"/>
                    </a:cubicBezTo>
                    <a:cubicBezTo>
                      <a:pt x="47" y="69"/>
                      <a:pt x="55" y="41"/>
                      <a:pt x="35" y="0"/>
                    </a:cubicBezTo>
                    <a:close/>
                  </a:path>
                </a:pathLst>
              </a:custGeom>
              <a:solidFill>
                <a:srgbClr val="EDC8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3" name="iSḷiḋe">
                <a:extLst>
                  <a:ext uri="{FF2B5EF4-FFF2-40B4-BE49-F238E27FC236}">
                    <a16:creationId xmlns:a16="http://schemas.microsoft.com/office/drawing/2014/main" xmlns="" id="{C600F018-00BC-4B49-A251-BCD6D2F288A5}"/>
                  </a:ext>
                </a:extLst>
              </p:cNvPr>
              <p:cNvSpPr/>
              <p:nvPr/>
            </p:nvSpPr>
            <p:spPr bwMode="auto">
              <a:xfrm>
                <a:off x="8056563" y="2092325"/>
                <a:ext cx="274638" cy="166688"/>
              </a:xfrm>
              <a:custGeom>
                <a:avLst/>
                <a:gdLst>
                  <a:gd name="T0" fmla="*/ 73 w 73"/>
                  <a:gd name="T1" fmla="*/ 0 h 44"/>
                  <a:gd name="T2" fmla="*/ 0 w 73"/>
                  <a:gd name="T3" fmla="*/ 0 h 44"/>
                  <a:gd name="T4" fmla="*/ 73 w 73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3" h="44">
                    <a:moveTo>
                      <a:pt x="73" y="0"/>
                    </a:moveTo>
                    <a:cubicBezTo>
                      <a:pt x="30" y="44"/>
                      <a:pt x="0" y="0"/>
                      <a:pt x="0" y="0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3A38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54" name="iśḻîḑê">
                <a:extLst>
                  <a:ext uri="{FF2B5EF4-FFF2-40B4-BE49-F238E27FC236}">
                    <a16:creationId xmlns:a16="http://schemas.microsoft.com/office/drawing/2014/main" xmlns="" id="{03B6105D-A714-48F1-8FDB-EC009F7A14F4}"/>
                  </a:ext>
                </a:extLst>
              </p:cNvPr>
              <p:cNvSpPr/>
              <p:nvPr/>
            </p:nvSpPr>
            <p:spPr bwMode="auto">
              <a:xfrm>
                <a:off x="8105775" y="2092325"/>
                <a:ext cx="206375" cy="128588"/>
              </a:xfrm>
              <a:custGeom>
                <a:avLst/>
                <a:gdLst>
                  <a:gd name="T0" fmla="*/ 0 w 55"/>
                  <a:gd name="T1" fmla="*/ 12 h 34"/>
                  <a:gd name="T2" fmla="*/ 55 w 55"/>
                  <a:gd name="T3" fmla="*/ 4 h 34"/>
                  <a:gd name="T4" fmla="*/ 0 w 55"/>
                  <a:gd name="T5" fmla="*/ 1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4">
                    <a:moveTo>
                      <a:pt x="0" y="12"/>
                    </a:moveTo>
                    <a:cubicBezTo>
                      <a:pt x="0" y="12"/>
                      <a:pt x="21" y="0"/>
                      <a:pt x="55" y="4"/>
                    </a:cubicBezTo>
                    <a:cubicBezTo>
                      <a:pt x="55" y="4"/>
                      <a:pt x="28" y="34"/>
                      <a:pt x="0" y="12"/>
                    </a:cubicBezTo>
                    <a:close/>
                  </a:path>
                </a:pathLst>
              </a:custGeom>
              <a:solidFill>
                <a:srgbClr val="FD7A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3" name="iṣlídê">
              <a:extLst>
                <a:ext uri="{FF2B5EF4-FFF2-40B4-BE49-F238E27FC236}">
                  <a16:creationId xmlns:a16="http://schemas.microsoft.com/office/drawing/2014/main" xmlns="" id="{17F1A42F-EFC0-40BC-962D-01EE05858406}"/>
                </a:ext>
              </a:extLst>
            </p:cNvPr>
            <p:cNvSpPr/>
            <p:nvPr/>
          </p:nvSpPr>
          <p:spPr bwMode="auto">
            <a:xfrm>
              <a:off x="2561942" y="720150"/>
              <a:ext cx="1408474" cy="1295938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4288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zh-CN" altLang="en-US" sz="2000" b="1" i="1" dirty="0" smtClean="0">
                  <a:solidFill>
                    <a:schemeClr val="bg1"/>
                  </a:solidFill>
                </a:rPr>
                <a:t>关于抑郁</a:t>
              </a:r>
              <a:endParaRPr lang="zh-CN" altLang="en-US" sz="20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ïŝļïďe">
            <a:extLst>
              <a:ext uri="{FF2B5EF4-FFF2-40B4-BE49-F238E27FC236}">
                <a16:creationId xmlns:a16="http://schemas.microsoft.com/office/drawing/2014/main" xmlns="" id="{F806EE44-FE67-4B09-8AA0-7858395B8978}"/>
              </a:ext>
            </a:extLst>
          </p:cNvPr>
          <p:cNvGrpSpPr/>
          <p:nvPr/>
        </p:nvGrpSpPr>
        <p:grpSpPr>
          <a:xfrm>
            <a:off x="1930264" y="3988285"/>
            <a:ext cx="1703613" cy="1510456"/>
            <a:chOff x="8497968" y="4919063"/>
            <a:chExt cx="3020932" cy="1324025"/>
          </a:xfrm>
        </p:grpSpPr>
        <p:sp>
          <p:nvSpPr>
            <p:cNvPr id="20" name="íṣļïḍè">
              <a:extLst>
                <a:ext uri="{FF2B5EF4-FFF2-40B4-BE49-F238E27FC236}">
                  <a16:creationId xmlns:a16="http://schemas.microsoft.com/office/drawing/2014/main" xmlns="" id="{7425F832-771F-4DD2-9FFE-3AF1EE1393C2}"/>
                </a:ext>
              </a:extLst>
            </p:cNvPr>
            <p:cNvSpPr txBox="1"/>
            <p:nvPr/>
          </p:nvSpPr>
          <p:spPr bwMode="auto">
            <a:xfrm>
              <a:off x="8497968" y="4919063"/>
              <a:ext cx="2955286" cy="480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抑郁情绪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iś1îḍè">
              <a:extLst>
                <a:ext uri="{FF2B5EF4-FFF2-40B4-BE49-F238E27FC236}">
                  <a16:creationId xmlns:a16="http://schemas.microsoft.com/office/drawing/2014/main" xmlns="" id="{D38F4FF1-914B-4EDD-A862-E075F7253334}"/>
                </a:ext>
              </a:extLst>
            </p:cNvPr>
            <p:cNvSpPr/>
            <p:nvPr/>
          </p:nvSpPr>
          <p:spPr bwMode="auto">
            <a:xfrm>
              <a:off x="8563614" y="5415115"/>
              <a:ext cx="2955286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心境低落、情绪消沉、自卑悲观等负面情绪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íṡļiḍê">
            <a:extLst>
              <a:ext uri="{FF2B5EF4-FFF2-40B4-BE49-F238E27FC236}">
                <a16:creationId xmlns:a16="http://schemas.microsoft.com/office/drawing/2014/main" xmlns="" id="{AFD601AD-9C6F-4C04-95CE-3396115FDABC}"/>
              </a:ext>
            </a:extLst>
          </p:cNvPr>
          <p:cNvGrpSpPr/>
          <p:nvPr/>
        </p:nvGrpSpPr>
        <p:grpSpPr>
          <a:xfrm>
            <a:off x="3762295" y="4141030"/>
            <a:ext cx="1903052" cy="981204"/>
            <a:chOff x="8563614" y="4934816"/>
            <a:chExt cx="2955286" cy="1308272"/>
          </a:xfrm>
        </p:grpSpPr>
        <p:sp>
          <p:nvSpPr>
            <p:cNvPr id="18" name="ïṥlîḑê">
              <a:extLst>
                <a:ext uri="{FF2B5EF4-FFF2-40B4-BE49-F238E27FC236}">
                  <a16:creationId xmlns:a16="http://schemas.microsoft.com/office/drawing/2014/main" xmlns="" id="{10F379E2-D951-4E1F-B23E-90B8E259EC6C}"/>
                </a:ext>
              </a:extLst>
            </p:cNvPr>
            <p:cNvSpPr txBox="1"/>
            <p:nvPr/>
          </p:nvSpPr>
          <p:spPr bwMode="auto">
            <a:xfrm>
              <a:off x="8563614" y="4934816"/>
              <a:ext cx="2955286" cy="480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1440" tIns="45720" rIns="91440" bIns="4572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抑郁状态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îṥḻîḍê">
              <a:extLst>
                <a:ext uri="{FF2B5EF4-FFF2-40B4-BE49-F238E27FC236}">
                  <a16:creationId xmlns:a16="http://schemas.microsoft.com/office/drawing/2014/main" xmlns="" id="{9E19116E-C6EF-4C16-9E15-DDB6D7BDA7F7}"/>
                </a:ext>
              </a:extLst>
            </p:cNvPr>
            <p:cNvSpPr/>
            <p:nvPr/>
          </p:nvSpPr>
          <p:spPr bwMode="auto">
            <a:xfrm>
              <a:off x="8563614" y="5415115"/>
              <a:ext cx="2955286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抑郁情绪逐渐增多，躯体出现症状，失眠头痛、兴趣减退等</a:t>
              </a:r>
              <a:endPara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ïš1ïdé">
            <a:extLst>
              <a:ext uri="{FF2B5EF4-FFF2-40B4-BE49-F238E27FC236}">
                <a16:creationId xmlns:a16="http://schemas.microsoft.com/office/drawing/2014/main" xmlns="" id="{1833707A-9F24-4A8E-AF4B-4358D31C062F}"/>
              </a:ext>
            </a:extLst>
          </p:cNvPr>
          <p:cNvGrpSpPr/>
          <p:nvPr/>
        </p:nvGrpSpPr>
        <p:grpSpPr>
          <a:xfrm>
            <a:off x="6061411" y="4079974"/>
            <a:ext cx="2182997" cy="981204"/>
            <a:chOff x="8128882" y="4934816"/>
            <a:chExt cx="3390018" cy="1308272"/>
          </a:xfrm>
        </p:grpSpPr>
        <p:sp>
          <p:nvSpPr>
            <p:cNvPr id="16" name="îṧḻîḋe">
              <a:extLst>
                <a:ext uri="{FF2B5EF4-FFF2-40B4-BE49-F238E27FC236}">
                  <a16:creationId xmlns:a16="http://schemas.microsoft.com/office/drawing/2014/main" xmlns="" id="{C31D03CC-4469-404A-AB39-F3047E8AA3A8}"/>
                </a:ext>
              </a:extLst>
            </p:cNvPr>
            <p:cNvSpPr txBox="1"/>
            <p:nvPr/>
          </p:nvSpPr>
          <p:spPr bwMode="auto">
            <a:xfrm>
              <a:off x="8128882" y="4934816"/>
              <a:ext cx="2955286" cy="480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square" lIns="91440" tIns="45720" rIns="91440" bIns="45720" anchor="ctr">
              <a:normAutofit fontScale="85000"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b="1" dirty="0" smtClean="0">
                  <a:solidFill>
                    <a:schemeClr val="bg1"/>
                  </a:solidFill>
                </a:rPr>
                <a:t>抑郁症或抑郁障碍</a:t>
              </a:r>
              <a:endParaRPr lang="en-US" altLang="zh-CN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ïSľiďè">
              <a:extLst>
                <a:ext uri="{FF2B5EF4-FFF2-40B4-BE49-F238E27FC236}">
                  <a16:creationId xmlns:a16="http://schemas.microsoft.com/office/drawing/2014/main" xmlns="" id="{3885A9B2-AE64-4BAA-996D-358C4E477EF7}"/>
                </a:ext>
              </a:extLst>
            </p:cNvPr>
            <p:cNvSpPr/>
            <p:nvPr/>
          </p:nvSpPr>
          <p:spPr bwMode="auto">
            <a:xfrm>
              <a:off x="8563614" y="5415115"/>
              <a:ext cx="2955286" cy="827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</p:txBody>
        </p:sp>
      </p:grpSp>
      <p:sp>
        <p:nvSpPr>
          <p:cNvPr id="13" name="îṡļíďê">
            <a:extLst>
              <a:ext uri="{FF2B5EF4-FFF2-40B4-BE49-F238E27FC236}">
                <a16:creationId xmlns:a16="http://schemas.microsoft.com/office/drawing/2014/main" xmlns="" id="{746B7362-5953-424A-AFEA-E85747C861ED}"/>
              </a:ext>
            </a:extLst>
          </p:cNvPr>
          <p:cNvSpPr/>
          <p:nvPr/>
        </p:nvSpPr>
        <p:spPr bwMode="auto">
          <a:xfrm>
            <a:off x="2673840" y="3382424"/>
            <a:ext cx="271178" cy="332783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40" tIns="45720" rIns="91440" bIns="45720">
            <a:normAutofit fontScale="92500" lnSpcReduction="10000"/>
          </a:bodyPr>
          <a:lstStyle/>
          <a:p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270414" y="2795068"/>
            <a:ext cx="622692" cy="1303747"/>
            <a:chOff x="4999278" y="2839998"/>
            <a:chExt cx="622692" cy="1303747"/>
          </a:xfrm>
        </p:grpSpPr>
        <p:sp>
          <p:nvSpPr>
            <p:cNvPr id="7" name="ïş1îḋe">
              <a:extLst>
                <a:ext uri="{FF2B5EF4-FFF2-40B4-BE49-F238E27FC236}">
                  <a16:creationId xmlns:a16="http://schemas.microsoft.com/office/drawing/2014/main" xmlns="" id="{F2AE26E9-85AB-44D0-BAF2-CB8A6DD81547}"/>
                </a:ext>
              </a:extLst>
            </p:cNvPr>
            <p:cNvSpPr/>
            <p:nvPr/>
          </p:nvSpPr>
          <p:spPr bwMode="auto">
            <a:xfrm>
              <a:off x="4999278" y="2839998"/>
              <a:ext cx="622692" cy="1303747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4" name="iṥḻîḓe">
              <a:extLst>
                <a:ext uri="{FF2B5EF4-FFF2-40B4-BE49-F238E27FC236}">
                  <a16:creationId xmlns:a16="http://schemas.microsoft.com/office/drawing/2014/main" xmlns="" id="{304754F1-314B-4A32-8A74-0E7C99E8309D}"/>
                </a:ext>
              </a:extLst>
            </p:cNvPr>
            <p:cNvSpPr/>
            <p:nvPr/>
          </p:nvSpPr>
          <p:spPr bwMode="auto">
            <a:xfrm>
              <a:off x="5164703" y="3439482"/>
              <a:ext cx="271178" cy="332783"/>
            </a:xfrm>
            <a:custGeom>
              <a:avLst/>
              <a:gdLst>
                <a:gd name="T0" fmla="*/ 4448 w 5811"/>
                <a:gd name="T1" fmla="*/ 4374 h 6827"/>
                <a:gd name="T2" fmla="*/ 4640 w 5811"/>
                <a:gd name="T3" fmla="*/ 4074 h 6827"/>
                <a:gd name="T4" fmla="*/ 5160 w 5811"/>
                <a:gd name="T5" fmla="*/ 2255 h 6827"/>
                <a:gd name="T6" fmla="*/ 2905 w 5811"/>
                <a:gd name="T7" fmla="*/ 0 h 6827"/>
                <a:gd name="T8" fmla="*/ 650 w 5811"/>
                <a:gd name="T9" fmla="*/ 2255 h 6827"/>
                <a:gd name="T10" fmla="*/ 1363 w 5811"/>
                <a:gd name="T11" fmla="*/ 4373 h 6827"/>
                <a:gd name="T12" fmla="*/ 0 w 5811"/>
                <a:gd name="T13" fmla="*/ 5506 h 6827"/>
                <a:gd name="T14" fmla="*/ 939 w 5811"/>
                <a:gd name="T15" fmla="*/ 6498 h 6827"/>
                <a:gd name="T16" fmla="*/ 2905 w 5811"/>
                <a:gd name="T17" fmla="*/ 6827 h 6827"/>
                <a:gd name="T18" fmla="*/ 4871 w 5811"/>
                <a:gd name="T19" fmla="*/ 6498 h 6827"/>
                <a:gd name="T20" fmla="*/ 5811 w 5811"/>
                <a:gd name="T21" fmla="*/ 5506 h 6827"/>
                <a:gd name="T22" fmla="*/ 4448 w 5811"/>
                <a:gd name="T23" fmla="*/ 4374 h 6827"/>
                <a:gd name="T24" fmla="*/ 2905 w 5811"/>
                <a:gd name="T25" fmla="*/ 1551 h 6827"/>
                <a:gd name="T26" fmla="*/ 3610 w 5811"/>
                <a:gd name="T27" fmla="*/ 2255 h 6827"/>
                <a:gd name="T28" fmla="*/ 2905 w 5811"/>
                <a:gd name="T29" fmla="*/ 2960 h 6827"/>
                <a:gd name="T30" fmla="*/ 2201 w 5811"/>
                <a:gd name="T31" fmla="*/ 2255 h 6827"/>
                <a:gd name="T32" fmla="*/ 2905 w 5811"/>
                <a:gd name="T33" fmla="*/ 1551 h 6827"/>
                <a:gd name="T34" fmla="*/ 4675 w 5811"/>
                <a:gd name="T35" fmla="*/ 6008 h 6827"/>
                <a:gd name="T36" fmla="*/ 2905 w 5811"/>
                <a:gd name="T37" fmla="*/ 6298 h 6827"/>
                <a:gd name="T38" fmla="*/ 1136 w 5811"/>
                <a:gd name="T39" fmla="*/ 6008 h 6827"/>
                <a:gd name="T40" fmla="*/ 528 w 5811"/>
                <a:gd name="T41" fmla="*/ 5506 h 6827"/>
                <a:gd name="T42" fmla="*/ 1719 w 5811"/>
                <a:gd name="T43" fmla="*/ 4831 h 6827"/>
                <a:gd name="T44" fmla="*/ 2761 w 5811"/>
                <a:gd name="T45" fmla="*/ 5768 h 6827"/>
                <a:gd name="T46" fmla="*/ 2905 w 5811"/>
                <a:gd name="T47" fmla="*/ 5812 h 6827"/>
                <a:gd name="T48" fmla="*/ 3050 w 5811"/>
                <a:gd name="T49" fmla="*/ 5768 h 6827"/>
                <a:gd name="T50" fmla="*/ 3666 w 5811"/>
                <a:gd name="T51" fmla="*/ 5270 h 6827"/>
                <a:gd name="T52" fmla="*/ 4092 w 5811"/>
                <a:gd name="T53" fmla="*/ 4831 h 6827"/>
                <a:gd name="T54" fmla="*/ 5283 w 5811"/>
                <a:gd name="T55" fmla="*/ 5506 h 6827"/>
                <a:gd name="T56" fmla="*/ 4675 w 5811"/>
                <a:gd name="T57" fmla="*/ 600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11" h="6827">
                  <a:moveTo>
                    <a:pt x="4448" y="4374"/>
                  </a:moveTo>
                  <a:cubicBezTo>
                    <a:pt x="4517" y="4275"/>
                    <a:pt x="4581" y="4175"/>
                    <a:pt x="4640" y="4074"/>
                  </a:cubicBezTo>
                  <a:cubicBezTo>
                    <a:pt x="4985" y="3483"/>
                    <a:pt x="5160" y="2871"/>
                    <a:pt x="5160" y="2255"/>
                  </a:cubicBezTo>
                  <a:cubicBezTo>
                    <a:pt x="5160" y="1012"/>
                    <a:pt x="4149" y="0"/>
                    <a:pt x="2905" y="0"/>
                  </a:cubicBezTo>
                  <a:cubicBezTo>
                    <a:pt x="1662" y="0"/>
                    <a:pt x="650" y="1012"/>
                    <a:pt x="650" y="2255"/>
                  </a:cubicBezTo>
                  <a:cubicBezTo>
                    <a:pt x="650" y="2973"/>
                    <a:pt x="895" y="3696"/>
                    <a:pt x="1363" y="4373"/>
                  </a:cubicBezTo>
                  <a:cubicBezTo>
                    <a:pt x="501" y="4604"/>
                    <a:pt x="0" y="5014"/>
                    <a:pt x="0" y="5506"/>
                  </a:cubicBezTo>
                  <a:cubicBezTo>
                    <a:pt x="0" y="5903"/>
                    <a:pt x="333" y="6256"/>
                    <a:pt x="939" y="6498"/>
                  </a:cubicBezTo>
                  <a:cubicBezTo>
                    <a:pt x="1469" y="6710"/>
                    <a:pt x="2167" y="6827"/>
                    <a:pt x="2905" y="6827"/>
                  </a:cubicBezTo>
                  <a:cubicBezTo>
                    <a:pt x="3644" y="6827"/>
                    <a:pt x="4342" y="6710"/>
                    <a:pt x="4871" y="6498"/>
                  </a:cubicBezTo>
                  <a:cubicBezTo>
                    <a:pt x="5477" y="6256"/>
                    <a:pt x="5811" y="5903"/>
                    <a:pt x="5811" y="5506"/>
                  </a:cubicBezTo>
                  <a:cubicBezTo>
                    <a:pt x="5811" y="5014"/>
                    <a:pt x="5310" y="4604"/>
                    <a:pt x="4448" y="4374"/>
                  </a:cubicBezTo>
                  <a:close/>
                  <a:moveTo>
                    <a:pt x="2905" y="1551"/>
                  </a:moveTo>
                  <a:cubicBezTo>
                    <a:pt x="3294" y="1551"/>
                    <a:pt x="3610" y="1866"/>
                    <a:pt x="3610" y="2255"/>
                  </a:cubicBezTo>
                  <a:cubicBezTo>
                    <a:pt x="3610" y="2644"/>
                    <a:pt x="3294" y="2960"/>
                    <a:pt x="2905" y="2960"/>
                  </a:cubicBezTo>
                  <a:cubicBezTo>
                    <a:pt x="2516" y="2960"/>
                    <a:pt x="2201" y="2644"/>
                    <a:pt x="2201" y="2255"/>
                  </a:cubicBezTo>
                  <a:cubicBezTo>
                    <a:pt x="2201" y="1866"/>
                    <a:pt x="2516" y="1551"/>
                    <a:pt x="2905" y="1551"/>
                  </a:cubicBezTo>
                  <a:close/>
                  <a:moveTo>
                    <a:pt x="4675" y="6008"/>
                  </a:moveTo>
                  <a:cubicBezTo>
                    <a:pt x="4207" y="6195"/>
                    <a:pt x="3578" y="6298"/>
                    <a:pt x="2905" y="6298"/>
                  </a:cubicBezTo>
                  <a:cubicBezTo>
                    <a:pt x="2233" y="6298"/>
                    <a:pt x="1604" y="6195"/>
                    <a:pt x="1136" y="6008"/>
                  </a:cubicBezTo>
                  <a:cubicBezTo>
                    <a:pt x="766" y="5860"/>
                    <a:pt x="528" y="5663"/>
                    <a:pt x="528" y="5506"/>
                  </a:cubicBezTo>
                  <a:cubicBezTo>
                    <a:pt x="528" y="5295"/>
                    <a:pt x="944" y="4996"/>
                    <a:pt x="1719" y="4831"/>
                  </a:cubicBezTo>
                  <a:cubicBezTo>
                    <a:pt x="2232" y="5420"/>
                    <a:pt x="2739" y="5754"/>
                    <a:pt x="2761" y="5768"/>
                  </a:cubicBezTo>
                  <a:cubicBezTo>
                    <a:pt x="2805" y="5797"/>
                    <a:pt x="2855" y="5812"/>
                    <a:pt x="2905" y="5812"/>
                  </a:cubicBezTo>
                  <a:cubicBezTo>
                    <a:pt x="2956" y="5812"/>
                    <a:pt x="3006" y="5797"/>
                    <a:pt x="3050" y="5768"/>
                  </a:cubicBezTo>
                  <a:cubicBezTo>
                    <a:pt x="3061" y="5761"/>
                    <a:pt x="3327" y="5586"/>
                    <a:pt x="3666" y="5270"/>
                  </a:cubicBezTo>
                  <a:cubicBezTo>
                    <a:pt x="3819" y="5128"/>
                    <a:pt x="3961" y="4982"/>
                    <a:pt x="4092" y="4831"/>
                  </a:cubicBezTo>
                  <a:cubicBezTo>
                    <a:pt x="4866" y="4997"/>
                    <a:pt x="5283" y="5295"/>
                    <a:pt x="5283" y="5506"/>
                  </a:cubicBezTo>
                  <a:cubicBezTo>
                    <a:pt x="5283" y="5663"/>
                    <a:pt x="5044" y="5860"/>
                    <a:pt x="4675" y="6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6410909" y="2292992"/>
            <a:ext cx="620759" cy="1715402"/>
            <a:chOff x="6981536" y="2341954"/>
            <a:chExt cx="620759" cy="1715402"/>
          </a:xfrm>
        </p:grpSpPr>
        <p:sp>
          <p:nvSpPr>
            <p:cNvPr id="8" name="îṣlíḋê">
              <a:extLst>
                <a:ext uri="{FF2B5EF4-FFF2-40B4-BE49-F238E27FC236}">
                  <a16:creationId xmlns:a16="http://schemas.microsoft.com/office/drawing/2014/main" xmlns="" id="{E926DAB3-BB18-4950-BE07-33D4ACA2CF10}"/>
                </a:ext>
              </a:extLst>
            </p:cNvPr>
            <p:cNvSpPr/>
            <p:nvPr/>
          </p:nvSpPr>
          <p:spPr bwMode="auto">
            <a:xfrm>
              <a:off x="6981536" y="2341954"/>
              <a:ext cx="620759" cy="1715402"/>
            </a:xfrm>
            <a:prstGeom prst="ca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 dirty="0"/>
            </a:p>
          </p:txBody>
        </p:sp>
        <p:sp>
          <p:nvSpPr>
            <p:cNvPr id="15" name="îṩ1íḓé">
              <a:extLst>
                <a:ext uri="{FF2B5EF4-FFF2-40B4-BE49-F238E27FC236}">
                  <a16:creationId xmlns:a16="http://schemas.microsoft.com/office/drawing/2014/main" xmlns="" id="{A3129F0B-E233-4F0E-8A51-9DF6AD10BCA3}"/>
                </a:ext>
              </a:extLst>
            </p:cNvPr>
            <p:cNvSpPr/>
            <p:nvPr/>
          </p:nvSpPr>
          <p:spPr bwMode="auto">
            <a:xfrm>
              <a:off x="7157292" y="3439482"/>
              <a:ext cx="271178" cy="332783"/>
            </a:xfrm>
            <a:custGeom>
              <a:avLst/>
              <a:gdLst>
                <a:gd name="T0" fmla="*/ 4448 w 5811"/>
                <a:gd name="T1" fmla="*/ 4374 h 6827"/>
                <a:gd name="T2" fmla="*/ 4640 w 5811"/>
                <a:gd name="T3" fmla="*/ 4074 h 6827"/>
                <a:gd name="T4" fmla="*/ 5160 w 5811"/>
                <a:gd name="T5" fmla="*/ 2255 h 6827"/>
                <a:gd name="T6" fmla="*/ 2905 w 5811"/>
                <a:gd name="T7" fmla="*/ 0 h 6827"/>
                <a:gd name="T8" fmla="*/ 650 w 5811"/>
                <a:gd name="T9" fmla="*/ 2255 h 6827"/>
                <a:gd name="T10" fmla="*/ 1363 w 5811"/>
                <a:gd name="T11" fmla="*/ 4373 h 6827"/>
                <a:gd name="T12" fmla="*/ 0 w 5811"/>
                <a:gd name="T13" fmla="*/ 5506 h 6827"/>
                <a:gd name="T14" fmla="*/ 939 w 5811"/>
                <a:gd name="T15" fmla="*/ 6498 h 6827"/>
                <a:gd name="T16" fmla="*/ 2905 w 5811"/>
                <a:gd name="T17" fmla="*/ 6827 h 6827"/>
                <a:gd name="T18" fmla="*/ 4871 w 5811"/>
                <a:gd name="T19" fmla="*/ 6498 h 6827"/>
                <a:gd name="T20" fmla="*/ 5811 w 5811"/>
                <a:gd name="T21" fmla="*/ 5506 h 6827"/>
                <a:gd name="T22" fmla="*/ 4448 w 5811"/>
                <a:gd name="T23" fmla="*/ 4374 h 6827"/>
                <a:gd name="T24" fmla="*/ 2905 w 5811"/>
                <a:gd name="T25" fmla="*/ 1551 h 6827"/>
                <a:gd name="T26" fmla="*/ 3610 w 5811"/>
                <a:gd name="T27" fmla="*/ 2255 h 6827"/>
                <a:gd name="T28" fmla="*/ 2905 w 5811"/>
                <a:gd name="T29" fmla="*/ 2960 h 6827"/>
                <a:gd name="T30" fmla="*/ 2201 w 5811"/>
                <a:gd name="T31" fmla="*/ 2255 h 6827"/>
                <a:gd name="T32" fmla="*/ 2905 w 5811"/>
                <a:gd name="T33" fmla="*/ 1551 h 6827"/>
                <a:gd name="T34" fmla="*/ 4675 w 5811"/>
                <a:gd name="T35" fmla="*/ 6008 h 6827"/>
                <a:gd name="T36" fmla="*/ 2905 w 5811"/>
                <a:gd name="T37" fmla="*/ 6298 h 6827"/>
                <a:gd name="T38" fmla="*/ 1136 w 5811"/>
                <a:gd name="T39" fmla="*/ 6008 h 6827"/>
                <a:gd name="T40" fmla="*/ 528 w 5811"/>
                <a:gd name="T41" fmla="*/ 5506 h 6827"/>
                <a:gd name="T42" fmla="*/ 1719 w 5811"/>
                <a:gd name="T43" fmla="*/ 4831 h 6827"/>
                <a:gd name="T44" fmla="*/ 2761 w 5811"/>
                <a:gd name="T45" fmla="*/ 5768 h 6827"/>
                <a:gd name="T46" fmla="*/ 2905 w 5811"/>
                <a:gd name="T47" fmla="*/ 5812 h 6827"/>
                <a:gd name="T48" fmla="*/ 3050 w 5811"/>
                <a:gd name="T49" fmla="*/ 5768 h 6827"/>
                <a:gd name="T50" fmla="*/ 3666 w 5811"/>
                <a:gd name="T51" fmla="*/ 5270 h 6827"/>
                <a:gd name="T52" fmla="*/ 4092 w 5811"/>
                <a:gd name="T53" fmla="*/ 4831 h 6827"/>
                <a:gd name="T54" fmla="*/ 5283 w 5811"/>
                <a:gd name="T55" fmla="*/ 5506 h 6827"/>
                <a:gd name="T56" fmla="*/ 4675 w 5811"/>
                <a:gd name="T57" fmla="*/ 6008 h 68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811" h="6827">
                  <a:moveTo>
                    <a:pt x="4448" y="4374"/>
                  </a:moveTo>
                  <a:cubicBezTo>
                    <a:pt x="4517" y="4275"/>
                    <a:pt x="4581" y="4175"/>
                    <a:pt x="4640" y="4074"/>
                  </a:cubicBezTo>
                  <a:cubicBezTo>
                    <a:pt x="4985" y="3483"/>
                    <a:pt x="5160" y="2871"/>
                    <a:pt x="5160" y="2255"/>
                  </a:cubicBezTo>
                  <a:cubicBezTo>
                    <a:pt x="5160" y="1012"/>
                    <a:pt x="4149" y="0"/>
                    <a:pt x="2905" y="0"/>
                  </a:cubicBezTo>
                  <a:cubicBezTo>
                    <a:pt x="1662" y="0"/>
                    <a:pt x="650" y="1012"/>
                    <a:pt x="650" y="2255"/>
                  </a:cubicBezTo>
                  <a:cubicBezTo>
                    <a:pt x="650" y="2973"/>
                    <a:pt x="895" y="3696"/>
                    <a:pt x="1363" y="4373"/>
                  </a:cubicBezTo>
                  <a:cubicBezTo>
                    <a:pt x="501" y="4604"/>
                    <a:pt x="0" y="5014"/>
                    <a:pt x="0" y="5506"/>
                  </a:cubicBezTo>
                  <a:cubicBezTo>
                    <a:pt x="0" y="5903"/>
                    <a:pt x="333" y="6256"/>
                    <a:pt x="939" y="6498"/>
                  </a:cubicBezTo>
                  <a:cubicBezTo>
                    <a:pt x="1469" y="6710"/>
                    <a:pt x="2167" y="6827"/>
                    <a:pt x="2905" y="6827"/>
                  </a:cubicBezTo>
                  <a:cubicBezTo>
                    <a:pt x="3644" y="6827"/>
                    <a:pt x="4342" y="6710"/>
                    <a:pt x="4871" y="6498"/>
                  </a:cubicBezTo>
                  <a:cubicBezTo>
                    <a:pt x="5477" y="6256"/>
                    <a:pt x="5811" y="5903"/>
                    <a:pt x="5811" y="5506"/>
                  </a:cubicBezTo>
                  <a:cubicBezTo>
                    <a:pt x="5811" y="5014"/>
                    <a:pt x="5310" y="4604"/>
                    <a:pt x="4448" y="4374"/>
                  </a:cubicBezTo>
                  <a:close/>
                  <a:moveTo>
                    <a:pt x="2905" y="1551"/>
                  </a:moveTo>
                  <a:cubicBezTo>
                    <a:pt x="3294" y="1551"/>
                    <a:pt x="3610" y="1866"/>
                    <a:pt x="3610" y="2255"/>
                  </a:cubicBezTo>
                  <a:cubicBezTo>
                    <a:pt x="3610" y="2644"/>
                    <a:pt x="3294" y="2960"/>
                    <a:pt x="2905" y="2960"/>
                  </a:cubicBezTo>
                  <a:cubicBezTo>
                    <a:pt x="2516" y="2960"/>
                    <a:pt x="2201" y="2644"/>
                    <a:pt x="2201" y="2255"/>
                  </a:cubicBezTo>
                  <a:cubicBezTo>
                    <a:pt x="2201" y="1866"/>
                    <a:pt x="2516" y="1551"/>
                    <a:pt x="2905" y="1551"/>
                  </a:cubicBezTo>
                  <a:close/>
                  <a:moveTo>
                    <a:pt x="4675" y="6008"/>
                  </a:moveTo>
                  <a:cubicBezTo>
                    <a:pt x="4207" y="6195"/>
                    <a:pt x="3578" y="6298"/>
                    <a:pt x="2905" y="6298"/>
                  </a:cubicBezTo>
                  <a:cubicBezTo>
                    <a:pt x="2233" y="6298"/>
                    <a:pt x="1604" y="6195"/>
                    <a:pt x="1136" y="6008"/>
                  </a:cubicBezTo>
                  <a:cubicBezTo>
                    <a:pt x="766" y="5860"/>
                    <a:pt x="528" y="5663"/>
                    <a:pt x="528" y="5506"/>
                  </a:cubicBezTo>
                  <a:cubicBezTo>
                    <a:pt x="528" y="5295"/>
                    <a:pt x="944" y="4996"/>
                    <a:pt x="1719" y="4831"/>
                  </a:cubicBezTo>
                  <a:cubicBezTo>
                    <a:pt x="2232" y="5420"/>
                    <a:pt x="2739" y="5754"/>
                    <a:pt x="2761" y="5768"/>
                  </a:cubicBezTo>
                  <a:cubicBezTo>
                    <a:pt x="2805" y="5797"/>
                    <a:pt x="2855" y="5812"/>
                    <a:pt x="2905" y="5812"/>
                  </a:cubicBezTo>
                  <a:cubicBezTo>
                    <a:pt x="2956" y="5812"/>
                    <a:pt x="3006" y="5797"/>
                    <a:pt x="3050" y="5768"/>
                  </a:cubicBezTo>
                  <a:cubicBezTo>
                    <a:pt x="3061" y="5761"/>
                    <a:pt x="3327" y="5586"/>
                    <a:pt x="3666" y="5270"/>
                  </a:cubicBezTo>
                  <a:cubicBezTo>
                    <a:pt x="3819" y="5128"/>
                    <a:pt x="3961" y="4982"/>
                    <a:pt x="4092" y="4831"/>
                  </a:cubicBezTo>
                  <a:cubicBezTo>
                    <a:pt x="4866" y="4997"/>
                    <a:pt x="5283" y="5295"/>
                    <a:pt x="5283" y="5506"/>
                  </a:cubicBezTo>
                  <a:cubicBezTo>
                    <a:pt x="5283" y="5663"/>
                    <a:pt x="5044" y="5860"/>
                    <a:pt x="4675" y="60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10000"/>
            </a:bodyPr>
            <a:lstStyle/>
            <a:p>
              <a:endParaRPr lang="zh-CN" altLang="en-US"/>
            </a:p>
          </p:txBody>
        </p:sp>
      </p:grpSp>
      <p:sp>
        <p:nvSpPr>
          <p:cNvPr id="55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6" name="矩形 55"/>
          <p:cNvSpPr/>
          <p:nvPr/>
        </p:nvSpPr>
        <p:spPr>
          <a:xfrm>
            <a:off x="5940152" y="4458451"/>
            <a:ext cx="27473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长期处于抑郁情绪，躯体症状没有明显缓解，甚至加重，极度的无助感与孤独感。病耻感，影响社会功能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3111830" y="1426969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5000"/>
              </a:spcBef>
              <a:buClr>
                <a:srgbClr val="92D050"/>
              </a:buClr>
            </a:pP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抑郁量表  </a:t>
            </a:r>
            <a:r>
              <a:rPr lang="en-US" altLang="zh-CN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PHQ-9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860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B2CB20-B176-4F2C-9230-B60B10AD5AC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  <p:grpSp>
        <p:nvGrpSpPr>
          <p:cNvPr id="4" name="25840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95513" y="1288320"/>
            <a:ext cx="8648487" cy="4164411"/>
            <a:chOff x="660684" y="594252"/>
            <a:chExt cx="11531316" cy="5552548"/>
          </a:xfrm>
        </p:grpSpPr>
        <p:sp>
          <p:nvSpPr>
            <p:cNvPr id="5" name="ïṡlïďê">
              <a:extLst>
                <a:ext uri="{FF2B5EF4-FFF2-40B4-BE49-F238E27FC236}">
                  <a16:creationId xmlns:a16="http://schemas.microsoft.com/office/drawing/2014/main" xmlns="" id="{BF7F381D-84CA-4DD2-988E-E9639D03A00C}"/>
                </a:ext>
              </a:extLst>
            </p:cNvPr>
            <p:cNvSpPr/>
            <p:nvPr/>
          </p:nvSpPr>
          <p:spPr bwMode="auto">
            <a:xfrm>
              <a:off x="6732192" y="594252"/>
              <a:ext cx="5459808" cy="5552548"/>
            </a:xfrm>
            <a:custGeom>
              <a:avLst/>
              <a:gdLst>
                <a:gd name="T0" fmla="*/ 1908 w 1908"/>
                <a:gd name="T1" fmla="*/ 1909 h 1909"/>
                <a:gd name="T2" fmla="*/ 0 w 1908"/>
                <a:gd name="T3" fmla="*/ 1909 h 1909"/>
                <a:gd name="T4" fmla="*/ 1908 w 1908"/>
                <a:gd name="T5" fmla="*/ 0 h 1909"/>
                <a:gd name="T6" fmla="*/ 1908 w 1908"/>
                <a:gd name="T7" fmla="*/ 1909 h 1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08" h="1909">
                  <a:moveTo>
                    <a:pt x="1908" y="1909"/>
                  </a:moveTo>
                  <a:lnTo>
                    <a:pt x="0" y="1909"/>
                  </a:lnTo>
                  <a:lnTo>
                    <a:pt x="1908" y="0"/>
                  </a:lnTo>
                  <a:lnTo>
                    <a:pt x="1908" y="1909"/>
                  </a:lnTo>
                  <a:close/>
                </a:path>
              </a:pathLst>
            </a:custGeom>
            <a:pattFill prst="pct5">
              <a:fgClr>
                <a:srgbClr val="E4E6EA"/>
              </a:fgClr>
              <a:bgClr>
                <a:srgbClr val="ADB5BF"/>
              </a:bgClr>
            </a:pattFill>
            <a:ln w="9525">
              <a:noFill/>
              <a:round/>
              <a:headEnd/>
              <a:tailEnd/>
            </a:ln>
            <a:effectLst>
              <a:reflection stA="50000" endPos="13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6" name="ïŝľidé">
              <a:extLst>
                <a:ext uri="{FF2B5EF4-FFF2-40B4-BE49-F238E27FC236}">
                  <a16:creationId xmlns:a16="http://schemas.microsoft.com/office/drawing/2014/main" xmlns="" id="{5D4402B9-3027-4968-A4CD-E2C5AA23871C}"/>
                </a:ext>
              </a:extLst>
            </p:cNvPr>
            <p:cNvSpPr/>
            <p:nvPr/>
          </p:nvSpPr>
          <p:spPr bwMode="auto">
            <a:xfrm>
              <a:off x="6732192" y="1972235"/>
              <a:ext cx="4087160" cy="4174565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id-ID" altLang="zh-CN" sz="3600" dirty="0"/>
            </a:p>
          </p:txBody>
        </p:sp>
        <p:grpSp>
          <p:nvGrpSpPr>
            <p:cNvPr id="7" name="íšḻîḓe"/>
            <p:cNvGrpSpPr/>
            <p:nvPr/>
          </p:nvGrpSpPr>
          <p:grpSpPr>
            <a:xfrm>
              <a:off x="660684" y="2207221"/>
              <a:ext cx="2676080" cy="2978960"/>
              <a:chOff x="660684" y="2207221"/>
              <a:chExt cx="2676080" cy="2978960"/>
            </a:xfrm>
          </p:grpSpPr>
          <p:grpSp>
            <p:nvGrpSpPr>
              <p:cNvPr id="17" name="îṡľîḍe"/>
              <p:cNvGrpSpPr/>
              <p:nvPr/>
            </p:nvGrpSpPr>
            <p:grpSpPr>
              <a:xfrm>
                <a:off x="660684" y="2936031"/>
                <a:ext cx="2676080" cy="2250150"/>
                <a:chOff x="660684" y="2936031"/>
                <a:chExt cx="2676080" cy="2250150"/>
              </a:xfrm>
            </p:grpSpPr>
            <p:sp>
              <p:nvSpPr>
                <p:cNvPr id="21" name="îsḻïḍè">
                  <a:extLst>
                    <a:ext uri="{FF2B5EF4-FFF2-40B4-BE49-F238E27FC236}">
                      <a16:creationId xmlns:a16="http://schemas.microsoft.com/office/drawing/2014/main" xmlns="" id="{921D2456-A6A6-43F5-AD86-0A010D24A2F0}"/>
                    </a:ext>
                  </a:extLst>
                </p:cNvPr>
                <p:cNvSpPr txBox="1"/>
                <p:nvPr/>
              </p:nvSpPr>
              <p:spPr>
                <a:xfrm>
                  <a:off x="660684" y="2936031"/>
                  <a:ext cx="2663663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i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反应性抑郁</a:t>
                  </a:r>
                  <a:endParaRPr lang="id-ID" sz="16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" name="iŝļiďe">
                  <a:extLst>
                    <a:ext uri="{FF2B5EF4-FFF2-40B4-BE49-F238E27FC236}">
                      <a16:creationId xmlns:a16="http://schemas.microsoft.com/office/drawing/2014/main" xmlns="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673101" y="3539407"/>
                  <a:ext cx="2663663" cy="164677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由负性生活事件适应性问题引发的抑郁反应</a:t>
                  </a:r>
                  <a:endParaRPr lang="en-US" altLang="zh-CN" sz="16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sp>
            <p:nvSpPr>
              <p:cNvPr id="19" name="íS1îḑé"/>
              <p:cNvSpPr/>
              <p:nvPr/>
            </p:nvSpPr>
            <p:spPr>
              <a:xfrm>
                <a:off x="1675417" y="2207221"/>
                <a:ext cx="659025" cy="659025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en-US" altLang="zh-CN" sz="2000" b="1" i="1" dirty="0" smtClean="0">
                    <a:solidFill>
                      <a:schemeClr val="tx1"/>
                    </a:solidFill>
                  </a:rPr>
                  <a:t>1</a:t>
                </a:r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îş1ïḑè"/>
            <p:cNvGrpSpPr/>
            <p:nvPr/>
          </p:nvGrpSpPr>
          <p:grpSpPr>
            <a:xfrm>
              <a:off x="3458603" y="2207221"/>
              <a:ext cx="2852994" cy="3353505"/>
              <a:chOff x="3458603" y="2207221"/>
              <a:chExt cx="2852994" cy="3353505"/>
            </a:xfrm>
          </p:grpSpPr>
          <p:grpSp>
            <p:nvGrpSpPr>
              <p:cNvPr id="11" name="îSḷiďe"/>
              <p:cNvGrpSpPr/>
              <p:nvPr/>
            </p:nvGrpSpPr>
            <p:grpSpPr>
              <a:xfrm>
                <a:off x="3458603" y="2907477"/>
                <a:ext cx="2852994" cy="2653249"/>
                <a:chOff x="3458603" y="2907477"/>
                <a:chExt cx="2852994" cy="2653249"/>
              </a:xfrm>
            </p:grpSpPr>
            <p:sp>
              <p:nvSpPr>
                <p:cNvPr id="15" name="i$ḻîḋe">
                  <a:extLst>
                    <a:ext uri="{FF2B5EF4-FFF2-40B4-BE49-F238E27FC236}">
                      <a16:creationId xmlns:a16="http://schemas.microsoft.com/office/drawing/2014/main" xmlns="" id="{921D2456-A6A6-43F5-AD86-0A010D24A2F0}"/>
                    </a:ext>
                  </a:extLst>
                </p:cNvPr>
                <p:cNvSpPr txBox="1"/>
                <p:nvPr/>
              </p:nvSpPr>
              <p:spPr>
                <a:xfrm>
                  <a:off x="3458603" y="2907477"/>
                  <a:ext cx="2663663" cy="446696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>
                  <a:normAutofit lnSpcReduction="1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i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重度抑郁症</a:t>
                  </a:r>
                  <a:endParaRPr lang="id-ID" sz="1600" b="1" i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6" name="ïŝlîdè">
                  <a:extLst>
                    <a:ext uri="{FF2B5EF4-FFF2-40B4-BE49-F238E27FC236}">
                      <a16:creationId xmlns:a16="http://schemas.microsoft.com/office/drawing/2014/main" xmlns="" id="{F8E07573-A8E5-42F7-B445-E2E8E3B47ABD}"/>
                    </a:ext>
                  </a:extLst>
                </p:cNvPr>
                <p:cNvSpPr/>
                <p:nvPr/>
              </p:nvSpPr>
              <p:spPr bwMode="auto">
                <a:xfrm>
                  <a:off x="3647934" y="3539406"/>
                  <a:ext cx="2663663" cy="20213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2900" b="1" dirty="0" smtClean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生物因素引起的严重抑郁，对日常生活和社会功能有严重影响，可转化为慢性抑郁症</a:t>
                  </a:r>
                  <a:endParaRPr lang="en-US" altLang="zh-CN" sz="29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 smtClean="0"/>
                    <a:t>……</a:t>
                  </a:r>
                  <a:endParaRPr lang="en-US" altLang="zh-CN" sz="1100" dirty="0"/>
                </a:p>
              </p:txBody>
            </p:sp>
          </p:grpSp>
          <p:sp>
            <p:nvSpPr>
              <p:cNvPr id="13" name="î$1iḋè"/>
              <p:cNvSpPr/>
              <p:nvPr/>
            </p:nvSpPr>
            <p:spPr>
              <a:xfrm>
                <a:off x="4448503" y="2207221"/>
                <a:ext cx="659025" cy="659025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>
                    <a:lumMod val="95000"/>
                  </a:schemeClr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r>
                  <a:rPr lang="en-US" altLang="zh-CN" sz="2000" b="1" i="1" dirty="0" smtClean="0">
                    <a:solidFill>
                      <a:schemeClr val="tx1"/>
                    </a:solidFill>
                  </a:rPr>
                  <a:t>2</a:t>
                </a:r>
                <a:endParaRPr lang="zh-CN" altLang="en-US" sz="2000" b="1" i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3446187" y="2936032"/>
              <a:ext cx="0" cy="2203633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îs1ïdé"/>
            <p:cNvSpPr/>
            <p:nvPr/>
          </p:nvSpPr>
          <p:spPr>
            <a:xfrm>
              <a:off x="6921524" y="2563620"/>
              <a:ext cx="3590968" cy="280508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</p:spPr>
          <p:txBody>
            <a:bodyPr wrap="square" lIns="91440" tIns="45720" rIns="91440" bIns="45720" anchor="ctr" anchorCtr="0">
              <a:normAutofit/>
            </a:bodyPr>
            <a:lstStyle/>
            <a:p>
              <a:r>
                <a:rPr lang="zh-CN" altLang="en-US" sz="2000" dirty="0" smtClean="0">
                  <a:solidFill>
                    <a:srgbClr val="C00000"/>
                  </a:solidFill>
                </a:rPr>
                <a:t>预计到</a:t>
              </a:r>
              <a:r>
                <a:rPr lang="en-US" altLang="zh-CN" sz="2000" dirty="0" smtClean="0">
                  <a:solidFill>
                    <a:srgbClr val="C00000"/>
                  </a:solidFill>
                </a:rPr>
                <a:t>2020</a:t>
              </a:r>
              <a:r>
                <a:rPr lang="zh-CN" altLang="en-US" sz="2000" dirty="0" smtClean="0">
                  <a:solidFill>
                    <a:srgbClr val="C00000"/>
                  </a:solidFill>
                </a:rPr>
                <a:t>年全球抑郁症可能为仅次于冠心病的人类第二大疾患。</a:t>
              </a:r>
              <a:endParaRPr lang="id-ID" altLang="zh-CN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23" name="标题 1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446088" y="1298576"/>
            <a:ext cx="8229600" cy="563563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3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449976" algn="ctr" rtl="0" fontAlgn="base">
              <a:spcBef>
                <a:spcPct val="0"/>
              </a:spcBef>
              <a:spcAft>
                <a:spcPct val="0"/>
              </a:spcAft>
              <a:defRPr sz="433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899952" algn="ctr" rtl="0" fontAlgn="base">
              <a:spcBef>
                <a:spcPct val="0"/>
              </a:spcBef>
              <a:spcAft>
                <a:spcPct val="0"/>
              </a:spcAft>
              <a:defRPr sz="433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1349929" algn="ctr" rtl="0" fontAlgn="base">
              <a:spcBef>
                <a:spcPct val="0"/>
              </a:spcBef>
              <a:spcAft>
                <a:spcPct val="0"/>
              </a:spcAft>
              <a:defRPr sz="433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1799905" algn="ctr" rtl="0" fontAlgn="base">
              <a:spcBef>
                <a:spcPct val="0"/>
              </a:spcBef>
              <a:spcAft>
                <a:spcPct val="0"/>
              </a:spcAft>
              <a:defRPr sz="433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抑郁症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509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6088" y="1298576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抑郁症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2284413"/>
            <a:ext cx="8675688" cy="5248275"/>
          </a:xfrm>
        </p:spPr>
        <p:txBody>
          <a:bodyPr/>
          <a:lstStyle/>
          <a:p>
            <a:pPr eaLnBrk="1" hangingPunct="1">
              <a:spcBef>
                <a:spcPct val="55000"/>
              </a:spcBef>
              <a:buClr>
                <a:srgbClr val="92D050"/>
              </a:buClr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常见症状 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：情绪低落、丧失愉快感、焦虑</a:t>
            </a:r>
          </a:p>
          <a:p>
            <a:pPr eaLnBrk="1" hangingPunct="1">
              <a:spcBef>
                <a:spcPct val="55000"/>
              </a:spcBef>
              <a:buClr>
                <a:srgbClr val="92D050"/>
              </a:buClr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其它症状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：睡眠紊乱、食欲改变、精力下降、内疚或无价值感、认知损害、想到死亡</a:t>
            </a:r>
          </a:p>
          <a:p>
            <a:pPr eaLnBrk="1" hangingPunct="1">
              <a:spcBef>
                <a:spcPct val="55000"/>
              </a:spcBef>
              <a:buClr>
                <a:srgbClr val="92D050"/>
              </a:buClr>
            </a:pP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危险因素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：家族史、社会经济状况、负性生活事件、婚姻状况、社会因素</a:t>
            </a:r>
          </a:p>
        </p:txBody>
      </p:sp>
      <p:sp>
        <p:nvSpPr>
          <p:cNvPr id="68612" name="标题 1"/>
          <p:cNvSpPr txBox="1">
            <a:spLocks/>
          </p:cNvSpPr>
          <p:nvPr/>
        </p:nvSpPr>
        <p:spPr bwMode="auto">
          <a:xfrm>
            <a:off x="446088" y="0"/>
            <a:ext cx="7794625" cy="129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1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1" y="1138239"/>
            <a:ext cx="8507288" cy="85090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大学生中常见的神经症  </a:t>
            </a:r>
            <a:r>
              <a:rPr lang="zh-CN" altLang="en-US" sz="32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如何快速识别抑郁</a:t>
            </a:r>
            <a:endParaRPr lang="zh-CN" sz="32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27091" y="1989141"/>
            <a:ext cx="7031058" cy="3654438"/>
            <a:chOff x="0" y="0"/>
            <a:chExt cx="1027" cy="620"/>
          </a:xfrm>
        </p:grpSpPr>
        <p:pic>
          <p:nvPicPr>
            <p:cNvPr id="69637" name="Picture 4" descr="image13-small.jpg"/>
            <p:cNvPicPr>
              <a:picLocks noChangeAspect="1"/>
            </p:cNvPicPr>
            <p:nvPr/>
          </p:nvPicPr>
          <p:blipFill>
            <a:blip r:embed="rId2" cstate="print"/>
            <a:srcRect l="2411" t="22716" r="1497"/>
            <a:stretch>
              <a:fillRect/>
            </a:stretch>
          </p:blipFill>
          <p:spPr bwMode="auto">
            <a:xfrm>
              <a:off x="0" y="0"/>
              <a:ext cx="1027" cy="6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638" name="Rectangle 5"/>
            <p:cNvSpPr>
              <a:spLocks/>
            </p:cNvSpPr>
            <p:nvPr/>
          </p:nvSpPr>
          <p:spPr bwMode="auto">
            <a:xfrm>
              <a:off x="0" y="289"/>
              <a:ext cx="1024" cy="42"/>
            </a:xfrm>
            <a:prstGeom prst="rect">
              <a:avLst/>
            </a:prstGeom>
            <a:solidFill>
              <a:srgbClr val="DDDDDD">
                <a:alpha val="6901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72248" tIns="72248" rIns="72248" bIns="72248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69639" name="Rectangle 6"/>
            <p:cNvSpPr>
              <a:spLocks/>
            </p:cNvSpPr>
            <p:nvPr/>
          </p:nvSpPr>
          <p:spPr bwMode="auto">
            <a:xfrm>
              <a:off x="27" y="29"/>
              <a:ext cx="961" cy="44"/>
            </a:xfrm>
            <a:prstGeom prst="rect">
              <a:avLst/>
            </a:prstGeom>
            <a:solidFill>
              <a:srgbClr val="800080">
                <a:alpha val="39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26435" tIns="72248" rIns="126435" bIns="72248"/>
            <a:lstStyle/>
            <a:p>
              <a:pPr marL="320675" lvl="1" defTabSz="912813"/>
              <a:r>
                <a:rPr lang="zh-CN" altLang="en-US">
                  <a:latin typeface="Helvetica" pitchFamily="34" charset="0"/>
                  <a:sym typeface="Helvetica" pitchFamily="34" charset="0"/>
                </a:rPr>
                <a:t>是否感觉不开心、忧郁或无助</a:t>
              </a:r>
              <a:endParaRPr lang="zh-CN">
                <a:latin typeface="Calibri" pitchFamily="34" charset="0"/>
              </a:endParaRPr>
            </a:p>
          </p:txBody>
        </p:sp>
        <p:sp>
          <p:nvSpPr>
            <p:cNvPr id="69640" name="Rectangle 7"/>
            <p:cNvSpPr>
              <a:spLocks/>
            </p:cNvSpPr>
            <p:nvPr/>
          </p:nvSpPr>
          <p:spPr bwMode="auto">
            <a:xfrm>
              <a:off x="27" y="339"/>
              <a:ext cx="969" cy="43"/>
            </a:xfrm>
            <a:prstGeom prst="rect">
              <a:avLst/>
            </a:prstGeom>
            <a:solidFill>
              <a:srgbClr val="C0C0C0">
                <a:alpha val="27843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26435" tIns="72248" rIns="126435" bIns="72248"/>
            <a:lstStyle/>
            <a:p>
              <a:pPr marL="320675" lvl="1" defTabSz="912813"/>
              <a:r>
                <a:rPr lang="zh-CN" altLang="en-US">
                  <a:latin typeface="Helvetica" pitchFamily="34" charset="0"/>
                  <a:sym typeface="Helvetica" pitchFamily="34" charset="0"/>
                </a:rPr>
                <a:t>是否对做事情不感兴趣</a:t>
              </a:r>
              <a:endParaRPr lang="zh-CN">
                <a:latin typeface="Calibri" pitchFamily="34" charset="0"/>
              </a:endParaRPr>
            </a:p>
          </p:txBody>
        </p:sp>
      </p:grpSp>
      <p:sp>
        <p:nvSpPr>
          <p:cNvPr id="69636" name="标题 1"/>
          <p:cNvSpPr txBox="1">
            <a:spLocks/>
          </p:cNvSpPr>
          <p:nvPr/>
        </p:nvSpPr>
        <p:spPr bwMode="auto">
          <a:xfrm>
            <a:off x="323851" y="260352"/>
            <a:ext cx="77724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428596" y="1785926"/>
            <a:ext cx="8358246" cy="4000528"/>
            <a:chOff x="0" y="1844676"/>
            <a:chExt cx="8747127" cy="4551364"/>
          </a:xfrm>
        </p:grpSpPr>
        <p:sp>
          <p:nvSpPr>
            <p:cNvPr id="70658" name="Rectangle 1"/>
            <p:cNvSpPr>
              <a:spLocks/>
            </p:cNvSpPr>
            <p:nvPr/>
          </p:nvSpPr>
          <p:spPr bwMode="auto">
            <a:xfrm>
              <a:off x="0" y="4540249"/>
              <a:ext cx="249238" cy="256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896" tIns="50798" rIns="88896" bIns="50798" anchor="ctr">
              <a:spAutoFit/>
            </a:bodyPr>
            <a:lstStyle/>
            <a:p>
              <a:pPr defTabSz="912813"/>
              <a:r>
                <a:rPr lang="zh-CN" altLang="zh-CN" sz="1000">
                  <a:latin typeface="Times New Roman" pitchFamily="18" charset="0"/>
                  <a:cs typeface="Times New Roman" pitchFamily="18" charset="0"/>
                  <a:sym typeface="Times New Roman" pitchFamily="18" charset="0"/>
                </a:rPr>
                <a:t>  </a:t>
              </a:r>
              <a:endParaRPr lang="zh-CN" altLang="zh-CN">
                <a:latin typeface="Calibri" pitchFamily="34" charset="0"/>
              </a:endParaRPr>
            </a:p>
          </p:txBody>
        </p:sp>
        <p:pic>
          <p:nvPicPr>
            <p:cNvPr id="34818" name="Picture 2" descr="image14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78702" y="5243515"/>
              <a:ext cx="13684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19" name="Picture 3" descr="image15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16240" y="5243513"/>
              <a:ext cx="1728787" cy="1077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1" name="Rectangle 4"/>
            <p:cNvSpPr>
              <a:spLocks/>
            </p:cNvSpPr>
            <p:nvPr/>
          </p:nvSpPr>
          <p:spPr bwMode="auto">
            <a:xfrm>
              <a:off x="76200" y="5956300"/>
              <a:ext cx="4756150" cy="2872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8896" tIns="50798" rIns="88896" bIns="50798" anchor="ctr">
              <a:spAutoFit/>
            </a:bodyPr>
            <a:lstStyle/>
            <a:p>
              <a:pPr defTabSz="912813"/>
              <a:r>
                <a:rPr lang="zh-CN" altLang="zh-CN" sz="1200" i="1">
                  <a:solidFill>
                    <a:srgbClr val="FF3300"/>
                  </a:solidFill>
                  <a:latin typeface="Helvetica" pitchFamily="34" charset="0"/>
                  <a:sym typeface="Helvetica" pitchFamily="34" charset="0"/>
                </a:rPr>
                <a:t> </a:t>
              </a:r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70662" name="Rectangle 5"/>
            <p:cNvSpPr>
              <a:spLocks/>
            </p:cNvSpPr>
            <p:nvPr/>
          </p:nvSpPr>
          <p:spPr bwMode="auto">
            <a:xfrm>
              <a:off x="214314" y="2433639"/>
              <a:ext cx="4857750" cy="471920"/>
            </a:xfrm>
            <a:prstGeom prst="rect">
              <a:avLst/>
            </a:prstGeom>
            <a:gradFill rotWithShape="0">
              <a:gsLst>
                <a:gs pos="0">
                  <a:srgbClr val="592524"/>
                </a:gs>
                <a:gs pos="50000">
                  <a:srgbClr val="C0504D"/>
                </a:gs>
                <a:gs pos="100000">
                  <a:srgbClr val="592524"/>
                </a:gs>
              </a:gsLst>
              <a:lin ang="5400000"/>
            </a:gradFill>
            <a:ln w="9525">
              <a:noFill/>
              <a:miter lim="800000"/>
              <a:headEnd/>
              <a:tailEnd/>
            </a:ln>
          </p:spPr>
          <p:txBody>
            <a:bodyPr lIns="88896" tIns="50798" rIns="88896" bIns="50798">
              <a:spAutoFit/>
            </a:bodyPr>
            <a:lstStyle/>
            <a:p>
              <a:pPr defTabSz="912813"/>
              <a:r>
                <a:rPr lang="zh-CN" altLang="en-US" sz="2400" b="1" dirty="0">
                  <a:solidFill>
                    <a:srgbClr val="FFFFFF"/>
                  </a:solidFill>
                  <a:latin typeface="Helvetica" pitchFamily="34" charset="0"/>
                  <a:sym typeface="Helvetica" pitchFamily="34" charset="0"/>
                </a:rPr>
                <a:t>抑郁患者可能有这些表现</a:t>
              </a:r>
              <a:endParaRPr lang="zh-CN" sz="2400" b="1" dirty="0">
                <a:latin typeface="Calibri" pitchFamily="34" charset="0"/>
              </a:endParaRPr>
            </a:p>
          </p:txBody>
        </p:sp>
        <p:pic>
          <p:nvPicPr>
            <p:cNvPr id="34822" name="Picture 6" descr="image16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71776" y="3587751"/>
              <a:ext cx="2233613" cy="11509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3" name="Picture 7" descr="image17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92727" y="5445126"/>
              <a:ext cx="1439863" cy="849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4" name="Picture 8" descr="image18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0825" y="5314950"/>
              <a:ext cx="2014538" cy="935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6" name="AutoShape 9"/>
            <p:cNvSpPr>
              <a:spLocks/>
            </p:cNvSpPr>
            <p:nvPr/>
          </p:nvSpPr>
          <p:spPr bwMode="auto">
            <a:xfrm>
              <a:off x="5292725" y="1844676"/>
              <a:ext cx="2879726" cy="158432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799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10800" y="21600"/>
                    <a:pt x="10800" y="21600"/>
                    <a:pt x="10799" y="21600"/>
                  </a:cubicBezTo>
                  <a:lnTo>
                    <a:pt x="10799" y="21599"/>
                  </a:lnTo>
                  <a:cubicBezTo>
                    <a:pt x="4835" y="21599"/>
                    <a:pt x="0" y="16764"/>
                    <a:pt x="0" y="10799"/>
                  </a:cubicBezTo>
                  <a:close/>
                </a:path>
              </a:pathLst>
            </a:custGeom>
            <a:solidFill>
              <a:srgbClr val="0000FF"/>
            </a:solidFill>
            <a:ln w="13546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zh-CN" altLang="en-US"/>
            </a:p>
          </p:txBody>
        </p:sp>
        <p:pic>
          <p:nvPicPr>
            <p:cNvPr id="34826" name="Picture 10" descr="image19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5795965" y="2060576"/>
              <a:ext cx="1800225" cy="1152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668" name="AutoShape 11"/>
            <p:cNvSpPr>
              <a:spLocks/>
            </p:cNvSpPr>
            <p:nvPr/>
          </p:nvSpPr>
          <p:spPr bwMode="auto">
            <a:xfrm>
              <a:off x="5292725" y="3429002"/>
              <a:ext cx="2952750" cy="1584325"/>
            </a:xfrm>
            <a:custGeom>
              <a:avLst/>
              <a:gdLst>
                <a:gd name="T0" fmla="*/ 0 w 21600"/>
                <a:gd name="T1" fmla="*/ 2147483647 h 21600"/>
                <a:gd name="T2" fmla="*/ 2147483647 w 21600"/>
                <a:gd name="T3" fmla="*/ 0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2147483647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600"/>
                <a:gd name="T25" fmla="*/ 0 h 21600"/>
                <a:gd name="T26" fmla="*/ 21600 w 21600"/>
                <a:gd name="T27" fmla="*/ 2160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799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10800" y="21600"/>
                    <a:pt x="10800" y="21600"/>
                    <a:pt x="10799" y="21600"/>
                  </a:cubicBezTo>
                  <a:lnTo>
                    <a:pt x="10799" y="21599"/>
                  </a:lnTo>
                  <a:cubicBezTo>
                    <a:pt x="4835" y="21599"/>
                    <a:pt x="0" y="16764"/>
                    <a:pt x="0" y="10799"/>
                  </a:cubicBezTo>
                  <a:close/>
                </a:path>
              </a:pathLst>
            </a:custGeom>
            <a:solidFill>
              <a:srgbClr val="FF00FF"/>
            </a:solidFill>
            <a:ln w="13546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zh-CN" altLang="en-US"/>
            </a:p>
          </p:txBody>
        </p:sp>
        <p:pic>
          <p:nvPicPr>
            <p:cNvPr id="34828" name="Picture 12" descr="image20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3852" y="3730626"/>
              <a:ext cx="1908175" cy="101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829" name="Picture 13" descr="image21.png"/>
            <p:cNvPicPr>
              <a:picLocks noChangeAspect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724525" y="3714751"/>
              <a:ext cx="2089150" cy="1008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6" name="Rectangle 1"/>
          <p:cNvSpPr txBox="1">
            <a:spLocks noChangeArrowheads="1"/>
          </p:cNvSpPr>
          <p:nvPr/>
        </p:nvSpPr>
        <p:spPr>
          <a:xfrm>
            <a:off x="179388" y="1196976"/>
            <a:ext cx="8507412" cy="7921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</a:t>
            </a:r>
            <a:r>
              <a:rPr lang="zh-CN" altLang="en-US" sz="28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如何快速识别抑郁</a:t>
            </a:r>
            <a:endParaRPr 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0672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152227"/>
            <a:ext cx="8763000" cy="83661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</a:t>
            </a:r>
            <a:r>
              <a:rPr lang="zh-CN" altLang="en-US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重度</a:t>
            </a:r>
            <a:r>
              <a:rPr lang="zh-CN" altLang="en-US" sz="24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sym typeface="Helvetica" charset="0"/>
              </a:rPr>
              <a:t>抑郁症</a:t>
            </a:r>
            <a:r>
              <a:rPr lang="zh-CN" alt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  <a:sym typeface="Helvetica" charset="0"/>
              </a:rPr>
              <a:t>的诊断标准</a:t>
            </a:r>
            <a:endParaRPr lang="zh-CN" sz="24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7526" y="1773238"/>
            <a:ext cx="8231188" cy="5111751"/>
          </a:xfrm>
        </p:spPr>
        <p:txBody>
          <a:bodyPr lIns="88896" tIns="50798" rIns="88896" bIns="50798" rtlCol="0">
            <a:normAutofit/>
          </a:bodyPr>
          <a:lstStyle/>
          <a:p>
            <a:pPr marL="0" indent="0" defTabSz="912813" eaLnBrk="1" fontAlgn="auto" hangingPunct="1"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下列症状中的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5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个或更多，几乎每天大部分时间都存在，至少连续</a:t>
            </a:r>
            <a:r>
              <a:rPr lang="zh-CN" altLang="zh-CN" sz="20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2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周：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Helvetica" charset="0"/>
              </a:rPr>
              <a:t>情绪低落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sym typeface="Helvetica" charset="0"/>
              </a:rPr>
              <a:t>对所有活动，或几乎所有活动都丧失兴趣或乐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sym typeface="Helvetica" charset="0"/>
              </a:rPr>
              <a:t>趣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明显体重下降或增加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失眠或睡眠过多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精神运动激越或迟滞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疲乏或精力缺失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无价值感或过分、不恰当内疚感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思考或注意力集中困难，或犹豫不决</a:t>
            </a:r>
          </a:p>
          <a:p>
            <a:pPr marL="993775" lvl="3" indent="-457200" defTabSz="912813" eaLnBrk="1" fontAlgn="auto" hangingPunct="1">
              <a:lnSpc>
                <a:spcPts val="24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FontTx/>
              <a:buAutoNum type="arabicPeriod"/>
              <a:defRPr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  <a:sym typeface="Helvetica" charset="0"/>
              </a:rPr>
              <a:t>反复思考死亡或自杀</a:t>
            </a:r>
            <a:endParaRPr lang="zh-CN" altLang="en-US" sz="1600" dirty="0" smtClean="0">
              <a:latin typeface="Helvetica" charset="0"/>
              <a:sym typeface="Helvetica" charset="0"/>
            </a:endParaRPr>
          </a:p>
          <a:p>
            <a:pPr marL="0" indent="0" defTabSz="912813" eaLnBrk="1" fontAlgn="auto" hangingPunct="1">
              <a:lnSpc>
                <a:spcPts val="2600"/>
              </a:lnSpc>
              <a:spcBef>
                <a:spcPts val="4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1600" dirty="0" smtClean="0">
              <a:latin typeface="Helvetica" charset="0"/>
              <a:sym typeface="Helvetica" charset="0"/>
            </a:endParaRPr>
          </a:p>
          <a:p>
            <a:pPr marL="0" lvl="1" indent="0" defTabSz="912813" eaLnBrk="1" fontAlgn="auto" hangingPunct="1">
              <a:lnSpc>
                <a:spcPct val="80000"/>
              </a:lnSpc>
              <a:spcBef>
                <a:spcPts val="425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zh-CN" sz="1200" dirty="0" smtClean="0">
              <a:latin typeface="Helvetica" charset="0"/>
              <a:sym typeface="Helvetica" charset="0"/>
            </a:endParaRPr>
          </a:p>
        </p:txBody>
      </p:sp>
      <p:sp>
        <p:nvSpPr>
          <p:cNvPr id="71684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1298576"/>
            <a:ext cx="8374062" cy="777875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</a:t>
            </a:r>
            <a:r>
              <a:rPr lang="zh-CN" altLang="en-US" sz="28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</a:t>
            </a:r>
            <a:r>
              <a:rPr lang="zh-CN" altLang="en-US" sz="28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预防</a:t>
            </a:r>
            <a:r>
              <a:rPr lang="zh-CN" altLang="en-US" sz="28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抑郁</a:t>
            </a:r>
            <a:endParaRPr lang="zh-CN" sz="28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72712" name="标题 1"/>
          <p:cNvSpPr txBox="1">
            <a:spLocks/>
          </p:cNvSpPr>
          <p:nvPr/>
        </p:nvSpPr>
        <p:spPr bwMode="auto">
          <a:xfrm>
            <a:off x="179389" y="2"/>
            <a:ext cx="80613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8630" y="2205039"/>
            <a:ext cx="7874064" cy="4200967"/>
            <a:chOff x="562646" y="2205039"/>
            <a:chExt cx="8224167" cy="4774302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3133725" y="2205039"/>
              <a:ext cx="2647950" cy="1519237"/>
              <a:chOff x="0" y="0"/>
              <a:chExt cx="404" cy="205"/>
            </a:xfrm>
          </p:grpSpPr>
          <p:sp>
            <p:nvSpPr>
              <p:cNvPr id="58376" name="AutoShape 3"/>
              <p:cNvSpPr>
                <a:spLocks/>
              </p:cNvSpPr>
              <p:nvPr/>
            </p:nvSpPr>
            <p:spPr bwMode="auto">
              <a:xfrm>
                <a:off x="0" y="0"/>
                <a:ext cx="404" cy="20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1600"/>
                  <a:gd name="T22" fmla="*/ 0 h 21600"/>
                  <a:gd name="T23" fmla="*/ 21600 w 21600"/>
                  <a:gd name="T24" fmla="*/ 21600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0799"/>
                      <a:pt x="21600" y="10800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10800" y="21600"/>
                      <a:pt x="10800" y="21600"/>
                      <a:pt x="10799" y="21600"/>
                    </a:cubicBezTo>
                    <a:cubicBezTo>
                      <a:pt x="4835" y="21600"/>
                      <a:pt x="0" y="16764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2700000" scaled="1"/>
                <a:tileRect/>
              </a:gradFill>
              <a:ln w="18062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72248" tIns="72248" rIns="72248" bIns="72248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43012" name="Rectangle 4"/>
              <p:cNvSpPr>
                <a:spLocks/>
              </p:cNvSpPr>
              <p:nvPr/>
            </p:nvSpPr>
            <p:spPr bwMode="auto">
              <a:xfrm>
                <a:off x="143" y="66"/>
                <a:ext cx="125" cy="73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126435" tIns="72248" rIns="126435" bIns="72248" anchor="ctr"/>
              <a:lstStyle/>
              <a:p>
                <a:pPr defTabSz="91414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36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charset="0"/>
                    <a:ea typeface="+mn-ea"/>
                    <a:sym typeface="Helvetica" charset="0"/>
                  </a:rPr>
                  <a:t>抑郁</a:t>
                </a:r>
                <a:endParaRPr lang="zh-CN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2708" name="AutoShape 5"/>
            <p:cNvSpPr>
              <a:spLocks/>
            </p:cNvSpPr>
            <p:nvPr/>
          </p:nvSpPr>
          <p:spPr bwMode="auto">
            <a:xfrm rot="10800000">
              <a:off x="2559051" y="3787776"/>
              <a:ext cx="3816350" cy="504824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2147483647 w 21600"/>
                <a:gd name="T15" fmla="*/ 2147483647 h 21600"/>
                <a:gd name="T16" fmla="*/ 2147483647 w 21600"/>
                <a:gd name="T17" fmla="*/ 2147483647 h 21600"/>
                <a:gd name="T18" fmla="*/ 2147483647 w 21600"/>
                <a:gd name="T19" fmla="*/ 2147483647 h 21600"/>
                <a:gd name="T20" fmla="*/ 2147483647 w 21600"/>
                <a:gd name="T21" fmla="*/ 2147483647 h 21600"/>
                <a:gd name="T22" fmla="*/ 2147483647 w 21600"/>
                <a:gd name="T23" fmla="*/ 2147483647 h 21600"/>
                <a:gd name="T24" fmla="*/ 2147483647 w 21600"/>
                <a:gd name="T25" fmla="*/ 2147483647 h 21600"/>
                <a:gd name="T26" fmla="*/ 2147483647 w 21600"/>
                <a:gd name="T27" fmla="*/ 2147483647 h 21600"/>
                <a:gd name="T28" fmla="*/ 2147483647 w 21600"/>
                <a:gd name="T29" fmla="*/ 2147483647 h 21600"/>
                <a:gd name="T30" fmla="*/ 2147483647 w 21600"/>
                <a:gd name="T31" fmla="*/ 2147483647 h 21600"/>
                <a:gd name="T32" fmla="*/ 2147483647 w 21600"/>
                <a:gd name="T33" fmla="*/ 2147483647 h 2160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600"/>
                <a:gd name="T52" fmla="*/ 0 h 21600"/>
                <a:gd name="T53" fmla="*/ 21600 w 21600"/>
                <a:gd name="T54" fmla="*/ 21600 h 2160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600" h="21600">
                  <a:moveTo>
                    <a:pt x="10800" y="0"/>
                  </a:moveTo>
                  <a:lnTo>
                    <a:pt x="6479" y="6171"/>
                  </a:lnTo>
                  <a:lnTo>
                    <a:pt x="8639" y="6171"/>
                  </a:lnTo>
                  <a:lnTo>
                    <a:pt x="8639" y="12342"/>
                  </a:lnTo>
                  <a:lnTo>
                    <a:pt x="4319" y="12342"/>
                  </a:lnTo>
                  <a:lnTo>
                    <a:pt x="4319" y="9256"/>
                  </a:lnTo>
                  <a:lnTo>
                    <a:pt x="0" y="15429"/>
                  </a:lnTo>
                  <a:lnTo>
                    <a:pt x="4319" y="21600"/>
                  </a:lnTo>
                  <a:lnTo>
                    <a:pt x="4319" y="18513"/>
                  </a:lnTo>
                  <a:lnTo>
                    <a:pt x="17280" y="18513"/>
                  </a:lnTo>
                  <a:lnTo>
                    <a:pt x="17280" y="21600"/>
                  </a:lnTo>
                  <a:lnTo>
                    <a:pt x="21600" y="15429"/>
                  </a:lnTo>
                  <a:lnTo>
                    <a:pt x="17280" y="9256"/>
                  </a:lnTo>
                  <a:lnTo>
                    <a:pt x="17280" y="12342"/>
                  </a:lnTo>
                  <a:lnTo>
                    <a:pt x="12959" y="12342"/>
                  </a:lnTo>
                  <a:lnTo>
                    <a:pt x="12959" y="6171"/>
                  </a:lnTo>
                  <a:lnTo>
                    <a:pt x="15119" y="6171"/>
                  </a:lnTo>
                  <a:close/>
                </a:path>
              </a:pathLst>
            </a:custGeom>
            <a:solidFill>
              <a:srgbClr val="4F81BD"/>
            </a:solidFill>
            <a:ln w="13546" cap="flat" cmpd="sng">
              <a:solidFill>
                <a:srgbClr val="000000"/>
              </a:solidFill>
              <a:prstDash val="solid"/>
              <a:miter lim="0"/>
              <a:headEnd/>
              <a:tailEnd/>
            </a:ln>
          </p:spPr>
          <p:txBody>
            <a:bodyPr lIns="50798" tIns="50798" rIns="50798" bIns="50798" anchor="ctr"/>
            <a:lstStyle/>
            <a:p>
              <a:endParaRPr lang="zh-CN" altLang="en-US"/>
            </a:p>
          </p:txBody>
        </p:sp>
        <p:pic>
          <p:nvPicPr>
            <p:cNvPr id="72709" name="Picture 6" descr="image27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2646" y="2817020"/>
              <a:ext cx="2090737" cy="194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0" name="Picture 7" descr="image28.jp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78190" y="4508500"/>
              <a:ext cx="2503487" cy="181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2711" name="Picture 8" descr="image29.jp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375401" y="2988189"/>
              <a:ext cx="2411412" cy="1533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356102" y="6524625"/>
              <a:ext cx="576263" cy="4547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00446" y="4555230"/>
            <a:ext cx="22322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适量运动带来好心情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《</a:t>
            </a:r>
            <a:r>
              <a:rPr lang="zh-CN" altLang="en-US" sz="1400" dirty="0" smtClean="0">
                <a:solidFill>
                  <a:schemeClr val="bg1"/>
                </a:solidFill>
              </a:rPr>
              <a:t>柳叶刀精神病学</a:t>
            </a:r>
            <a:r>
              <a:rPr lang="en-US" altLang="zh-CN" sz="1400" dirty="0" smtClean="0">
                <a:solidFill>
                  <a:schemeClr val="bg1"/>
                </a:solidFill>
              </a:rPr>
              <a:t>》</a:t>
            </a:r>
            <a:r>
              <a:rPr lang="zh-CN" altLang="en-US" sz="1400" dirty="0" smtClean="0">
                <a:solidFill>
                  <a:schemeClr val="bg1"/>
                </a:solidFill>
              </a:rPr>
              <a:t>论文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全球</a:t>
            </a:r>
            <a:r>
              <a:rPr lang="en-US" altLang="zh-CN" sz="1400" dirty="0" smtClean="0">
                <a:solidFill>
                  <a:schemeClr val="bg1"/>
                </a:solidFill>
              </a:rPr>
              <a:t>100</a:t>
            </a:r>
            <a:r>
              <a:rPr lang="zh-CN" altLang="en-US" sz="1400" dirty="0" smtClean="0">
                <a:solidFill>
                  <a:schemeClr val="bg1"/>
                </a:solidFill>
              </a:rPr>
              <a:t>万人，抑郁症低</a:t>
            </a:r>
            <a:r>
              <a:rPr lang="en-US" altLang="zh-CN" sz="1400" dirty="0" smtClean="0">
                <a:solidFill>
                  <a:schemeClr val="bg1"/>
                </a:solidFill>
              </a:rPr>
              <a:t>23.5%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01329" y="1944690"/>
            <a:ext cx="7416800" cy="647700"/>
          </a:xfrm>
          <a:prstGeom prst="rect">
            <a:avLst/>
          </a:prstGeom>
        </p:spPr>
        <p:txBody>
          <a:bodyPr lIns="88896" tIns="50798" rIns="88896" bIns="50798"/>
          <a:lstStyle/>
          <a:p>
            <a:pPr defTabSz="912813" eaLnBrk="1" fontAlgn="auto" hangingPunct="1">
              <a:spcAft>
                <a:spcPts val="0"/>
              </a:spcAft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sym typeface="Helvetica" charset="0"/>
              </a:rPr>
              <a:t>将欢乐带入生活、从积极角度思考问题</a:t>
            </a:r>
            <a:endParaRPr lang="zh-CN" sz="3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4" y="2564789"/>
            <a:ext cx="8280723" cy="2808428"/>
          </a:xfrm>
        </p:spPr>
        <p:txBody>
          <a:bodyPr lIns="88896" tIns="50798" rIns="88896" bIns="50798" rtlCol="0">
            <a:normAutofit/>
          </a:bodyPr>
          <a:lstStyle/>
          <a:p>
            <a:pPr marL="665162" lvl="1" indent="-342900" defTabSz="912813" eaLnBrk="1" fontAlgn="auto" hangingPunct="1">
              <a:spcBef>
                <a:spcPts val="425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dirty="0" smtClean="0">
                <a:latin typeface="Helvetica" charset="0"/>
                <a:sym typeface="Helvetica" charset="0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正视自己的缺点、正视自己的负面情绪，真诚接纳自己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Helvetica" charset="0"/>
            </a:endParaRPr>
          </a:p>
          <a:p>
            <a:pPr marL="665162" lvl="1" indent="-342900" defTabSz="912813" eaLnBrk="1" fontAlgn="auto" hangingPunct="1">
              <a:spcBef>
                <a:spcPts val="1800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 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任何事情都有两面性，向消极的一面，人就忧愁、烦恼向积极的一面，人就快乐、满意。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Helvetica" charset="0"/>
            </a:endParaRPr>
          </a:p>
          <a:p>
            <a:pPr marL="665162" lvl="1" indent="-342900" defTabSz="912813" eaLnBrk="1" fontAlgn="auto" hangingPunct="1">
              <a:spcBef>
                <a:spcPts val="425"/>
              </a:spcBef>
              <a:spcAft>
                <a:spcPts val="0"/>
              </a:spcAft>
              <a:buClr>
                <a:schemeClr val="bg1"/>
              </a:buClr>
              <a:buFont typeface="Wingdings" panose="05000000000000000000" pitchFamily="2" charset="2"/>
              <a:buChar char="p"/>
              <a:defRPr/>
            </a:pP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Helvetica" charset="0"/>
            </a:endParaRPr>
          </a:p>
          <a:p>
            <a:pPr marL="779462" lvl="1" indent="-457200" defTabSz="912813" eaLnBrk="1" fontAlgn="auto" hangingPunct="1">
              <a:spcBef>
                <a:spcPts val="425"/>
              </a:spcBef>
              <a:spcAft>
                <a:spcPts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抑郁的性格：利他主义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、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Helvetica" charset="0"/>
              </a:rPr>
              <a:t>低估自已、总是把别人的需要放在第一位</a:t>
            </a:r>
            <a:endParaRPr 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8" name="矩形 5"/>
          <p:cNvSpPr>
            <a:spLocks noChangeArrowheads="1"/>
          </p:cNvSpPr>
          <p:nvPr/>
        </p:nvSpPr>
        <p:spPr bwMode="auto">
          <a:xfrm>
            <a:off x="468315" y="1268415"/>
            <a:ext cx="8135937" cy="1323975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32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如何预防抑郁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  <a:cs typeface="+mj-cs"/>
            </a:endParaRPr>
          </a:p>
        </p:txBody>
      </p:sp>
      <p:sp>
        <p:nvSpPr>
          <p:cNvPr id="73735" name="标题 1"/>
          <p:cNvSpPr txBox="1">
            <a:spLocks/>
          </p:cNvSpPr>
          <p:nvPr/>
        </p:nvSpPr>
        <p:spPr bwMode="auto">
          <a:xfrm>
            <a:off x="323529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1" y="1341437"/>
            <a:ext cx="7543800" cy="76200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SzPct val="93000"/>
              <a:buFont typeface="Wingdings" pitchFamily="2" charset="2"/>
              <a:buChar char="p"/>
              <a:defRPr/>
            </a:pPr>
            <a:r>
              <a:rPr lang="zh-CN" altLang="en-US" sz="40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心理健康的标准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275" y="2205435"/>
            <a:ext cx="8415338" cy="4679951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能正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确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认识自我，悦纳自我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）能保持对学习较深厚的兴趣和求知欲望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）能协调、控制情绪，心境良好</a:t>
            </a:r>
            <a:endParaRPr lang="en-US" altLang="zh-CN" sz="2800" dirty="0" smtClean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）能保持良好的环境适应能力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）能保持和谐的人际关系，乐于交往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）人格完整统一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）心理行为符合年龄特征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+mn-ea"/>
              </a:rPr>
              <a:t>      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4479927" y="3244850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altLang="zh-CN" dirty="0">
              <a:solidFill>
                <a:schemeClr val="tx1">
                  <a:lumMod val="75000"/>
                </a:schemeClr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53254" name="标题 1"/>
          <p:cNvSpPr txBox="1">
            <a:spLocks/>
          </p:cNvSpPr>
          <p:nvPr/>
        </p:nvSpPr>
        <p:spPr bwMode="auto">
          <a:xfrm>
            <a:off x="468313" y="-17144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03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1916114"/>
            <a:ext cx="5627688" cy="647700"/>
          </a:xfrm>
          <a:prstGeom prst="rect">
            <a:avLst/>
          </a:prstGeom>
        </p:spPr>
        <p:txBody>
          <a:bodyPr lIns="88896" tIns="50798" rIns="88896" bIns="50798"/>
          <a:lstStyle/>
          <a:p>
            <a:pPr defTabSz="912813"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sym typeface="Helvetica" charset="0"/>
              </a:rPr>
              <a:t>不要孤注一掷</a:t>
            </a:r>
            <a:endParaRPr 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843213" y="2952254"/>
            <a:ext cx="5086373" cy="2691324"/>
            <a:chOff x="0" y="0"/>
            <a:chExt cx="598" cy="37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241"/>
              <a:ext cx="213" cy="130"/>
              <a:chOff x="0" y="0"/>
              <a:chExt cx="213" cy="130"/>
            </a:xfrm>
          </p:grpSpPr>
          <p:sp>
            <p:nvSpPr>
              <p:cNvPr id="74771" name="AutoShape 7"/>
              <p:cNvSpPr>
                <a:spLocks/>
              </p:cNvSpPr>
              <p:nvPr/>
            </p:nvSpPr>
            <p:spPr bwMode="auto">
              <a:xfrm>
                <a:off x="0" y="0"/>
                <a:ext cx="213" cy="13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10800" y="21600"/>
                      <a:pt x="10800" y="21600"/>
                      <a:pt x="10799" y="21600"/>
                    </a:cubicBezTo>
                    <a:lnTo>
                      <a:pt x="10799" y="21599"/>
                    </a:lnTo>
                    <a:cubicBezTo>
                      <a:pt x="4835" y="21599"/>
                      <a:pt x="0" y="16764"/>
                      <a:pt x="0" y="10800"/>
                    </a:cubicBezTo>
                    <a:cubicBezTo>
                      <a:pt x="0" y="10799"/>
                      <a:pt x="0" y="10799"/>
                      <a:pt x="0" y="10799"/>
                    </a:cubicBezTo>
                    <a:close/>
                  </a:path>
                </a:pathLst>
              </a:custGeom>
              <a:solidFill>
                <a:srgbClr val="FF66CC"/>
              </a:solidFill>
              <a:ln w="18062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72248" tIns="72248" rIns="72248" bIns="72248" anchor="ctr"/>
              <a:lstStyle/>
              <a:p>
                <a:endParaRPr lang="zh-CN" altLang="en-US"/>
              </a:p>
            </p:txBody>
          </p:sp>
          <p:sp>
            <p:nvSpPr>
              <p:cNvPr id="48136" name="Rectangle 8"/>
              <p:cNvSpPr>
                <a:spLocks/>
              </p:cNvSpPr>
              <p:nvPr/>
            </p:nvSpPr>
            <p:spPr bwMode="auto">
              <a:xfrm>
                <a:off x="38" y="57"/>
                <a:ext cx="164" cy="46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126435" tIns="72248" rIns="126435" bIns="72248" anchor="ctr"/>
              <a:lstStyle/>
              <a:p>
                <a:pPr defTabSz="91414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charset="0"/>
                    <a:ea typeface="+mn-ea"/>
                    <a:sym typeface="Helvetica" charset="0"/>
                  </a:rPr>
                  <a:t>个人兴趣</a:t>
                </a:r>
                <a:endParaRPr lang="zh-CN" sz="200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277" y="233"/>
              <a:ext cx="222" cy="138"/>
              <a:chOff x="0" y="0"/>
              <a:chExt cx="222" cy="137"/>
            </a:xfrm>
          </p:grpSpPr>
          <p:sp>
            <p:nvSpPr>
              <p:cNvPr id="74769" name="AutoShape 10"/>
              <p:cNvSpPr>
                <a:spLocks/>
              </p:cNvSpPr>
              <p:nvPr/>
            </p:nvSpPr>
            <p:spPr bwMode="auto">
              <a:xfrm>
                <a:off x="0" y="0"/>
                <a:ext cx="222" cy="13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600"/>
                  <a:gd name="T25" fmla="*/ 0 h 21600"/>
                  <a:gd name="T26" fmla="*/ 21600 w 21600"/>
                  <a:gd name="T27" fmla="*/ 2160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lnTo>
                      <a:pt x="10800" y="21599"/>
                    </a:lnTo>
                    <a:cubicBezTo>
                      <a:pt x="4835" y="21599"/>
                      <a:pt x="0" y="16764"/>
                      <a:pt x="0" y="10800"/>
                    </a:cubicBezTo>
                    <a:cubicBezTo>
                      <a:pt x="0" y="10799"/>
                      <a:pt x="0" y="10799"/>
                      <a:pt x="0" y="10799"/>
                    </a:cubicBezTo>
                    <a:close/>
                  </a:path>
                </a:pathLst>
              </a:custGeom>
              <a:solidFill>
                <a:srgbClr val="FF66CC"/>
              </a:solidFill>
              <a:ln w="18062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8139" name="Rectangle 11"/>
              <p:cNvSpPr>
                <a:spLocks/>
              </p:cNvSpPr>
              <p:nvPr/>
            </p:nvSpPr>
            <p:spPr bwMode="auto">
              <a:xfrm>
                <a:off x="67" y="45"/>
                <a:ext cx="112" cy="4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126435" tIns="72248" rIns="126435" bIns="72248" anchor="ctr"/>
              <a:lstStyle/>
              <a:p>
                <a:pPr defTabSz="91414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charset="0"/>
                    <a:ea typeface="+mn-ea"/>
                    <a:sym typeface="Helvetica" charset="0"/>
                  </a:rPr>
                  <a:t>家庭</a:t>
                </a:r>
                <a:endParaRPr lang="zh-CN" sz="200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389" y="0"/>
              <a:ext cx="209" cy="113"/>
              <a:chOff x="8" y="0"/>
              <a:chExt cx="208" cy="113"/>
            </a:xfrm>
          </p:grpSpPr>
          <p:sp>
            <p:nvSpPr>
              <p:cNvPr id="74767" name="AutoShape 13"/>
              <p:cNvSpPr>
                <a:spLocks/>
              </p:cNvSpPr>
              <p:nvPr/>
            </p:nvSpPr>
            <p:spPr bwMode="auto">
              <a:xfrm>
                <a:off x="8" y="0"/>
                <a:ext cx="208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w 21600"/>
                  <a:gd name="T17" fmla="*/ 0 h 2160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1600"/>
                  <a:gd name="T28" fmla="*/ 0 h 21600"/>
                  <a:gd name="T29" fmla="*/ 21600 w 21600"/>
                  <a:gd name="T30" fmla="*/ 21600 h 2160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1600" h="21600">
                    <a:moveTo>
                      <a:pt x="0" y="10799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600" y="4835"/>
                      <a:pt x="21600" y="10799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16764"/>
                      <a:pt x="16764" y="21600"/>
                      <a:pt x="10800" y="21600"/>
                    </a:cubicBezTo>
                    <a:cubicBezTo>
                      <a:pt x="10800" y="21600"/>
                      <a:pt x="10799" y="21600"/>
                      <a:pt x="10799" y="21600"/>
                    </a:cubicBezTo>
                    <a:lnTo>
                      <a:pt x="10799" y="21599"/>
                    </a:lnTo>
                    <a:cubicBezTo>
                      <a:pt x="4835" y="21599"/>
                      <a:pt x="0" y="16764"/>
                      <a:pt x="0" y="10800"/>
                    </a:cubicBezTo>
                    <a:cubicBezTo>
                      <a:pt x="0" y="10799"/>
                      <a:pt x="0" y="10799"/>
                      <a:pt x="0" y="10799"/>
                    </a:cubicBezTo>
                    <a:close/>
                  </a:path>
                </a:pathLst>
              </a:custGeom>
              <a:solidFill>
                <a:srgbClr val="FF66CC"/>
              </a:solidFill>
              <a:ln w="18062" cap="flat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8142" name="Rectangle 14"/>
              <p:cNvSpPr>
                <a:spLocks/>
              </p:cNvSpPr>
              <p:nvPr/>
            </p:nvSpPr>
            <p:spPr bwMode="auto">
              <a:xfrm>
                <a:off x="63" y="34"/>
                <a:ext cx="91" cy="47"/>
              </a:xfrm>
              <a:prstGeom prst="rect">
                <a:avLst/>
              </a:prstGeom>
              <a:noFill/>
              <a:ln w="12700" cap="flat" cmpd="sng">
                <a:noFill/>
                <a:prstDash val="solid"/>
                <a:miter lim="0"/>
                <a:headEnd/>
                <a:tailEnd/>
              </a:ln>
              <a:effectLst/>
            </p:spPr>
            <p:txBody>
              <a:bodyPr lIns="126435" tIns="72248" rIns="126435" bIns="72248" anchor="ctr"/>
              <a:lstStyle/>
              <a:p>
                <a:pPr defTabSz="91414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0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Helvetica" charset="0"/>
                    <a:ea typeface="+mn-ea"/>
                    <a:sym typeface="Helvetica" charset="0"/>
                  </a:rPr>
                  <a:t>工作</a:t>
                </a:r>
                <a:endParaRPr lang="zh-CN" sz="200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74764" name="Line 15"/>
            <p:cNvSpPr>
              <a:spLocks noChangeShapeType="1"/>
            </p:cNvSpPr>
            <p:nvPr/>
          </p:nvSpPr>
          <p:spPr bwMode="auto">
            <a:xfrm flipH="1">
              <a:off x="101" y="68"/>
              <a:ext cx="40" cy="171"/>
            </a:xfrm>
            <a:prstGeom prst="line">
              <a:avLst/>
            </a:prstGeom>
            <a:noFill/>
            <a:ln w="18062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5" name="Line 16"/>
            <p:cNvSpPr>
              <a:spLocks noChangeShapeType="1"/>
            </p:cNvSpPr>
            <p:nvPr/>
          </p:nvSpPr>
          <p:spPr bwMode="auto">
            <a:xfrm>
              <a:off x="141" y="68"/>
              <a:ext cx="234" cy="166"/>
            </a:xfrm>
            <a:prstGeom prst="line">
              <a:avLst/>
            </a:prstGeom>
            <a:noFill/>
            <a:ln w="18062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6" name="Line 17"/>
            <p:cNvSpPr>
              <a:spLocks noChangeShapeType="1"/>
            </p:cNvSpPr>
            <p:nvPr/>
          </p:nvSpPr>
          <p:spPr bwMode="auto">
            <a:xfrm flipV="1">
              <a:off x="141" y="57"/>
              <a:ext cx="242" cy="11"/>
            </a:xfrm>
            <a:prstGeom prst="line">
              <a:avLst/>
            </a:prstGeom>
            <a:noFill/>
            <a:ln w="18062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250827" y="1125539"/>
            <a:ext cx="7489825" cy="1466849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</a:t>
            </a:r>
            <a:r>
              <a:rPr lang="zh-CN" altLang="en-US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  </a:t>
            </a:r>
            <a:r>
              <a:rPr lang="zh-CN" altLang="en-US" sz="28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如何预防抑郁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</a:endParaRPr>
          </a:p>
        </p:txBody>
      </p:sp>
      <p:sp>
        <p:nvSpPr>
          <p:cNvPr id="74757" name="标题 1"/>
          <p:cNvSpPr txBox="1">
            <a:spLocks/>
          </p:cNvSpPr>
          <p:nvPr/>
        </p:nvSpPr>
        <p:spPr bwMode="auto">
          <a:xfrm>
            <a:off x="323529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468313" y="2564905"/>
            <a:ext cx="3784600" cy="1828800"/>
            <a:chOff x="0" y="0"/>
            <a:chExt cx="412" cy="205"/>
          </a:xfrm>
        </p:grpSpPr>
        <p:sp>
          <p:nvSpPr>
            <p:cNvPr id="74759" name="AutoShape 3"/>
            <p:cNvSpPr>
              <a:spLocks/>
            </p:cNvSpPr>
            <p:nvPr/>
          </p:nvSpPr>
          <p:spPr bwMode="auto">
            <a:xfrm>
              <a:off x="0" y="0"/>
              <a:ext cx="412" cy="20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0799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799"/>
                  </a:cubicBezTo>
                  <a:cubicBezTo>
                    <a:pt x="21600" y="10799"/>
                    <a:pt x="21600" y="10800"/>
                    <a:pt x="21600" y="10800"/>
                  </a:cubicBezTo>
                  <a:cubicBezTo>
                    <a:pt x="21600" y="16764"/>
                    <a:pt x="16764" y="21600"/>
                    <a:pt x="10800" y="21600"/>
                  </a:cubicBezTo>
                  <a:cubicBezTo>
                    <a:pt x="10800" y="21600"/>
                    <a:pt x="10800" y="21600"/>
                    <a:pt x="10799" y="21600"/>
                  </a:cubicBezTo>
                  <a:cubicBezTo>
                    <a:pt x="4835" y="21600"/>
                    <a:pt x="0" y="16764"/>
                    <a:pt x="0" y="10800"/>
                  </a:cubicBezTo>
                  <a:close/>
                </a:path>
              </a:pathLst>
            </a:custGeom>
            <a:solidFill>
              <a:srgbClr val="FF9900"/>
            </a:solidFill>
            <a:ln w="18062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48132" name="Rectangle 4"/>
            <p:cNvSpPr>
              <a:spLocks/>
            </p:cNvSpPr>
            <p:nvPr/>
          </p:nvSpPr>
          <p:spPr bwMode="auto">
            <a:xfrm>
              <a:off x="41" y="66"/>
              <a:ext cx="329" cy="73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0"/>
              <a:headEnd/>
              <a:tailEnd/>
            </a:ln>
            <a:effectLst/>
          </p:spPr>
          <p:txBody>
            <a:bodyPr lIns="126435" tIns="72248" rIns="126435" bIns="72248" anchor="ctr"/>
            <a:lstStyle/>
            <a:p>
              <a:pPr defTabSz="914145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6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charset="0"/>
                  <a:ea typeface="+mn-ea"/>
                  <a:sym typeface="Helvetica" charset="0"/>
                </a:rPr>
                <a:t>生活中的不顺</a:t>
              </a:r>
              <a:endParaRPr lang="zh-CN" dirty="0">
                <a:latin typeface="+mn-lt"/>
                <a:ea typeface="+mn-ea"/>
              </a:endParaRPr>
            </a:p>
          </p:txBody>
        </p:sp>
      </p:grp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700810"/>
            <a:ext cx="8229600" cy="720724"/>
          </a:xfrm>
          <a:prstGeom prst="rect">
            <a:avLst/>
          </a:prstGeom>
        </p:spPr>
        <p:txBody>
          <a:bodyPr lIns="88896" tIns="50798" rIns="88896" bIns="50798"/>
          <a:lstStyle/>
          <a:p>
            <a:pPr defTabSz="912813" eaLnBrk="1" fontAlgn="auto" hangingPunct="1">
              <a:spcAft>
                <a:spcPts val="0"/>
              </a:spcAft>
              <a:defRPr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  <a:sym typeface="Helvetica" charset="0"/>
              </a:rPr>
              <a:t>建立可靠的人际关系</a:t>
            </a:r>
            <a:endParaRPr lang="zh-CN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28596" y="2143117"/>
            <a:ext cx="8463884" cy="3446124"/>
          </a:xfrm>
        </p:spPr>
        <p:txBody>
          <a:bodyPr lIns="88896" tIns="50798" rIns="88896" bIns="50798"/>
          <a:lstStyle/>
          <a:p>
            <a:pPr defTabSz="912813" eaLnBrk="1" hangingPunct="1">
              <a:lnSpc>
                <a:spcPct val="130000"/>
              </a:lnSpc>
              <a:spcBef>
                <a:spcPts val="488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防止抑郁的最重要保证之一</a:t>
            </a:r>
          </a:p>
          <a:p>
            <a:pPr marL="777875" lvl="1" indent="-457200" defTabSz="912813" eaLnBrk="1" hangingPunct="1">
              <a:lnSpc>
                <a:spcPct val="130000"/>
              </a:lnSpc>
              <a:spcBef>
                <a:spcPts val="425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当发生不利事件时，有可以完全信赖的人提供情感支持</a:t>
            </a:r>
          </a:p>
          <a:p>
            <a:pPr marL="777875" lvl="1" indent="-457200" defTabSz="912813" eaLnBrk="1" hangingPunct="1">
              <a:lnSpc>
                <a:spcPct val="130000"/>
              </a:lnSpc>
              <a:spcBef>
                <a:spcPts val="425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亲戚</a:t>
            </a:r>
          </a:p>
          <a:p>
            <a:pPr marL="777875" lvl="1" indent="-457200" defTabSz="912813" eaLnBrk="1" hangingPunct="1">
              <a:lnSpc>
                <a:spcPct val="130000"/>
              </a:lnSpc>
              <a:spcBef>
                <a:spcPts val="425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配偶</a:t>
            </a:r>
          </a:p>
          <a:p>
            <a:pPr marL="777875" lvl="1" indent="-457200" defTabSz="912813" eaLnBrk="1" hangingPunct="1">
              <a:lnSpc>
                <a:spcPct val="130000"/>
              </a:lnSpc>
              <a:spcBef>
                <a:spcPts val="425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朋友</a:t>
            </a:r>
            <a:endParaRPr lang="en-US" altLang="zh-CN" sz="2400" dirty="0" smtClean="0">
              <a:latin typeface="微软雅黑" pitchFamily="34" charset="-122"/>
              <a:ea typeface="微软雅黑" pitchFamily="34" charset="-122"/>
              <a:sym typeface="Helvetica" pitchFamily="34" charset="0"/>
            </a:endParaRPr>
          </a:p>
          <a:p>
            <a:pPr marL="777875" lvl="1" indent="-457200" defTabSz="912813" eaLnBrk="1" hangingPunct="1">
              <a:lnSpc>
                <a:spcPct val="130000"/>
              </a:lnSpc>
              <a:spcBef>
                <a:spcPts val="425"/>
              </a:spcBef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sym typeface="Helvetica" pitchFamily="34" charset="0"/>
              </a:rPr>
              <a:t>同学</a:t>
            </a:r>
            <a:endParaRPr lang="zh-CN" sz="2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50825" y="980729"/>
            <a:ext cx="8497888" cy="1612900"/>
          </a:xfrm>
          <a:prstGeom prst="rect">
            <a:avLst/>
          </a:prstGeom>
          <a:extLst/>
        </p:spPr>
        <p:txBody>
          <a:bodyPr/>
          <a:lstStyle/>
          <a:p>
            <a:pPr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</a:t>
            </a:r>
            <a:r>
              <a:rPr lang="zh-CN" altLang="en-US" sz="4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28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如何预防抑郁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2" charset="-122"/>
            </a:endParaRPr>
          </a:p>
        </p:txBody>
      </p:sp>
      <p:sp>
        <p:nvSpPr>
          <p:cNvPr id="75782" name="标题 1"/>
          <p:cNvSpPr txBox="1">
            <a:spLocks/>
          </p:cNvSpPr>
          <p:nvPr/>
        </p:nvSpPr>
        <p:spPr bwMode="auto">
          <a:xfrm>
            <a:off x="395536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0827" y="1196975"/>
            <a:ext cx="8569325" cy="1295400"/>
          </a:xfrm>
          <a:prstGeom prst="rect">
            <a:avLst/>
          </a:prstGeom>
        </p:spPr>
        <p:txBody>
          <a:bodyPr/>
          <a:lstStyle/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大学生中常见的神经症   </a:t>
            </a:r>
            <a:r>
              <a:rPr lang="zh-CN" altLang="en-US" sz="28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强迫症</a:t>
            </a:r>
            <a:endParaRPr lang="zh-CN" altLang="en-US" sz="2800" dirty="0">
              <a:solidFill>
                <a:srgbClr val="FFFF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857364"/>
            <a:ext cx="8229600" cy="4525963"/>
          </a:xfrm>
        </p:spPr>
        <p:txBody>
          <a:bodyPr rtlCol="0">
            <a:normAutofit/>
          </a:bodyPr>
          <a:lstStyle/>
          <a:p>
            <a:pPr marL="0" indent="725488" eaLnBrk="1" fontAlgn="auto" hangingPunct="1">
              <a:lnSpc>
                <a:spcPct val="12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是一种以强迫观念和强迫动作为主要症状的心理障碍，是一种明知不必要，但又无法摆脱，重复呈现的观念、情绪和行为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强迫回忆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）强迫疑虑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）强迫计数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）强迫洗涤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）强迫意向</a:t>
            </a:r>
          </a:p>
          <a:p>
            <a:pPr indent="460375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）强迫性仪式动作</a:t>
            </a:r>
          </a:p>
        </p:txBody>
      </p:sp>
      <p:sp>
        <p:nvSpPr>
          <p:cNvPr id="76804" name="标题 1"/>
          <p:cNvSpPr txBox="1">
            <a:spLocks/>
          </p:cNvSpPr>
          <p:nvPr/>
        </p:nvSpPr>
        <p:spPr bwMode="auto">
          <a:xfrm>
            <a:off x="359346" y="-99391"/>
            <a:ext cx="889317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5138" y="1298576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援助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4" y="2132211"/>
            <a:ext cx="8424862" cy="532923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45000"/>
              </a:lnSpc>
              <a:spcAft>
                <a:spcPts val="0"/>
              </a:spcAft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心理援助是一种社会活动方式，主要包括心理健康教育及精神保健活动主要。</a:t>
            </a:r>
          </a:p>
          <a:p>
            <a:pPr eaLnBrk="1" fontAlgn="auto" hangingPunct="1">
              <a:lnSpc>
                <a:spcPct val="14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形式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心理辅导、心理咨询、心理治疗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lnSpc>
                <a:spcPct val="145000"/>
              </a:lnSpc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抑郁、焦虑等适应障碍、心理障碍、躯体障碍和各种适应不良问题提供专业帮助的一种服务。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>
              <a:latin typeface="+mn-ea"/>
            </a:endParaRPr>
          </a:p>
        </p:txBody>
      </p:sp>
      <p:sp>
        <p:nvSpPr>
          <p:cNvPr id="77828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27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90550" y="1298576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心理援助的形式  </a:t>
            </a:r>
            <a:r>
              <a:rPr lang="zh-CN" altLang="en-US" sz="2800" dirty="0" smtClean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</a:t>
            </a:r>
            <a:r>
              <a:rPr lang="zh-CN" altLang="en-US" sz="2800" dirty="0">
                <a:solidFill>
                  <a:srgbClr val="FF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辅导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9113" y="2420939"/>
            <a:ext cx="8229600" cy="4335463"/>
          </a:xfrm>
        </p:spPr>
        <p:txBody>
          <a:bodyPr/>
          <a:lstStyle/>
          <a:p>
            <a:pPr marL="0" indent="803275" eaLnBrk="1" hangingPunct="1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微软雅黑" pitchFamily="34" charset="-122"/>
                <a:ea typeface="微软雅黑" pitchFamily="34" charset="-122"/>
              </a:rPr>
              <a:t>注重集体、团体式辅导、是进行健康教育的一种有效方式，主要对象是心理健康的人群，目的是对他们宣传心理保健知识，预防心理异常现象或问题的发生，具有很强的教育指导功能。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28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339280"/>
            <a:ext cx="8229600" cy="5410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5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心理咨询定义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：一般以个体为对象，它是对“情绪、职业、婚姻、教育、康复、退休和其它个人问题的处理提供专业帮助。</a:t>
            </a:r>
          </a:p>
          <a:p>
            <a:pPr eaLnBrk="1" fontAlgn="auto" hangingPunct="1">
              <a:lnSpc>
                <a:spcPct val="95000"/>
              </a:lnSpc>
              <a:spcBef>
                <a:spcPct val="75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：凡是有心理困难、心理问题、能表达这些问题和体验，并有求助的愿望，主动来找心理咨询员帮助的人。</a:t>
            </a:r>
          </a:p>
          <a:p>
            <a:pPr eaLnBrk="1" fontAlgn="auto" hangingPunct="1">
              <a:lnSpc>
                <a:spcPct val="95000"/>
              </a:lnSpc>
              <a:spcAft>
                <a:spcPts val="0"/>
              </a:spcAft>
              <a:defRPr/>
            </a:pPr>
            <a:endParaRPr lang="zh-CN" altLang="en-US" dirty="0" smtClean="0"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0550" y="1298576"/>
            <a:ext cx="8229600" cy="563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心理咨询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29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71688"/>
            <a:ext cx="822960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37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心理治疗定义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：首先进行环境调整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个人环境与客观环境，其次是人格的调整，最后是行为的调整。这些调整统称为心理治疗。</a:t>
            </a:r>
          </a:p>
          <a:p>
            <a:pPr eaLnBrk="1" fontAlgn="auto" hangingPunct="1">
              <a:lnSpc>
                <a:spcPts val="37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心理治疗对象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：神经症的病人、遭受心理挫折打击的人、行为适应不良者、精神病人的缓解期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90550" y="1298576"/>
            <a:ext cx="8229600" cy="563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marL="457200" indent="-457200"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心理治疗</a:t>
            </a: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第五章 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341437"/>
            <a:ext cx="8229600" cy="563563"/>
          </a:xfrm>
        </p:spPr>
        <p:txBody>
          <a:bodyPr/>
          <a:lstStyle/>
          <a:p>
            <a:pPr marL="457200" indent="-457200"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心理咨询与心理治疗区别</a:t>
            </a:r>
          </a:p>
        </p:txBody>
      </p:sp>
      <p:graphicFrame>
        <p:nvGraphicFramePr>
          <p:cNvPr id="32849" name="Group 8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493902"/>
              </p:ext>
            </p:extLst>
          </p:nvPr>
        </p:nvGraphicFramePr>
        <p:xfrm>
          <a:off x="357158" y="2071678"/>
          <a:ext cx="8351838" cy="3632315"/>
        </p:xfrm>
        <a:graphic>
          <a:graphicData uri="http://schemas.openxmlformats.org/drawingml/2006/table">
            <a:tbl>
              <a:tblPr/>
              <a:tblGrid>
                <a:gridCol w="24971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590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68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T="45711" marB="45711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心理咨询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心理治疗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对象情景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学校、工厂、正常人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医院、病人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软雅黑" pitchFamily="34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196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1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工作任务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促进成长、预防保健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弥补损害重在治疗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微软雅黑" pitchFamily="34" charset="-122"/>
                      </a:endParaRP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69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工作方式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介入求询者环境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7999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医院环境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8196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960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解决问题性质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9F240"/>
                        </a:solidFill>
                        <a:effectLst/>
                        <a:latin typeface="Verdana" pitchFamily="34" charset="0"/>
                        <a:ea typeface="微软雅黑" pitchFamily="34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9F240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内容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D528D">
                        <a:alpha val="7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涉及意识问题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4784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微软雅黑" pitchFamily="34" charset="-122"/>
                        </a:rPr>
                        <a:t>涉及人格问题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195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30918BA-6D6A-45DA-841A-82E277233995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371601" y="2276874"/>
            <a:ext cx="6329363" cy="3711575"/>
            <a:chOff x="864" y="1310"/>
            <a:chExt cx="3987" cy="2338"/>
          </a:xfrm>
        </p:grpSpPr>
        <p:sp>
          <p:nvSpPr>
            <p:cNvPr id="686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/>
          </p:spPr>
          <p:txBody>
            <a:bodyPr vert="eaVert" wrap="none" lIns="92075" tIns="46038" rIns="92075" bIns="46038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ea typeface="+mn-ea"/>
              </a:endParaRPr>
            </a:p>
          </p:txBody>
        </p:sp>
        <p:sp>
          <p:nvSpPr>
            <p:cNvPr id="8295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295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3190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G0" fmla="+- 0 0 0"/>
                <a:gd name="G1" fmla="+- 17105 0 0"/>
                <a:gd name="G2" fmla="+- 21600 0 0"/>
                <a:gd name="T0" fmla="*/ 13190 w 21600"/>
                <a:gd name="T1" fmla="*/ 0 h 29046"/>
                <a:gd name="T2" fmla="*/ 17999 w 21600"/>
                <a:gd name="T3" fmla="*/ 29046 h 29046"/>
                <a:gd name="T4" fmla="*/ 0 w 21600"/>
                <a:gd name="T5" fmla="*/ 17105 h 29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63529"/>
                    <a:invGamma/>
                  </a:schemeClr>
                </a:gs>
              </a:gsLst>
              <a:lin ang="54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3191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G0" fmla="+- 3659 0 0"/>
                <a:gd name="G1" fmla="+- 0 0 0"/>
                <a:gd name="G2" fmla="+- 21600 0 0"/>
                <a:gd name="T0" fmla="*/ 25114 w 25114"/>
                <a:gd name="T1" fmla="*/ 2497 h 21600"/>
                <a:gd name="T2" fmla="*/ 0 w 25114"/>
                <a:gd name="T3" fmla="*/ 21288 h 21600"/>
                <a:gd name="T4" fmla="*/ 3659 w 25114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69804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3192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G0" fmla="+- 9843 0 0"/>
                <a:gd name="G1" fmla="+- 21600 0 0"/>
                <a:gd name="G2" fmla="+- 21600 0 0"/>
                <a:gd name="T0" fmla="*/ 0 w 24549"/>
                <a:gd name="T1" fmla="*/ 2373 h 21600"/>
                <a:gd name="T2" fmla="*/ 24549 w 24549"/>
                <a:gd name="T3" fmla="*/ 5780 h 21600"/>
                <a:gd name="T4" fmla="*/ 9843 w 2454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3193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G0" fmla="+- 0 0 0"/>
                <a:gd name="G1" fmla="+- 19945 0 0"/>
                <a:gd name="G2" fmla="+- 21600 0 0"/>
                <a:gd name="T0" fmla="*/ 8292 w 21600"/>
                <a:gd name="T1" fmla="*/ 0 h 30468"/>
                <a:gd name="T2" fmla="*/ 18863 w 21600"/>
                <a:gd name="T3" fmla="*/ 30468 h 30468"/>
                <a:gd name="T4" fmla="*/ 0 w 21600"/>
                <a:gd name="T5" fmla="*/ 19945 h 30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3195" name="Arc 11"/>
            <p:cNvSpPr>
              <a:spLocks/>
            </p:cNvSpPr>
            <p:nvPr/>
          </p:nvSpPr>
          <p:spPr bwMode="gray">
            <a:xfrm rot="20539205">
              <a:off x="2657" y="1804"/>
              <a:ext cx="1719" cy="1171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18016 w 18016"/>
                <a:gd name="T1" fmla="*/ 11915 h 21282"/>
                <a:gd name="T2" fmla="*/ 3695 w 18016"/>
                <a:gd name="T3" fmla="*/ 21282 h 21282"/>
                <a:gd name="T4" fmla="*/ 0 w 18016"/>
                <a:gd name="T5" fmla="*/ 0 h 21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270000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93197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24314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12700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chemeClr val="bg1"/>
                </a:solidFill>
                <a:latin typeface="Arial" charset="0"/>
                <a:ea typeface="+mn-ea"/>
              </a:endParaRPr>
            </a:p>
          </p:txBody>
        </p:sp>
        <p:sp>
          <p:nvSpPr>
            <p:cNvPr id="82959" name="Text Box 14"/>
            <p:cNvSpPr txBox="1">
              <a:spLocks noChangeArrowheads="1"/>
            </p:cNvSpPr>
            <p:nvPr/>
          </p:nvSpPr>
          <p:spPr bwMode="gray">
            <a:xfrm>
              <a:off x="1088" y="2258"/>
              <a:ext cx="76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现场咨询</a:t>
              </a:r>
            </a:p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门诊咨询</a:t>
              </a:r>
            </a:p>
          </p:txBody>
        </p:sp>
        <p:sp>
          <p:nvSpPr>
            <p:cNvPr id="82960" name="Text Box 15"/>
            <p:cNvSpPr txBox="1">
              <a:spLocks noChangeArrowheads="1"/>
            </p:cNvSpPr>
            <p:nvPr/>
          </p:nvSpPr>
          <p:spPr bwMode="gray">
            <a:xfrm>
              <a:off x="2288" y="1490"/>
              <a:ext cx="7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个别咨询</a:t>
              </a:r>
            </a:p>
          </p:txBody>
        </p:sp>
        <p:sp>
          <p:nvSpPr>
            <p:cNvPr id="82961" name="Text Box 16"/>
            <p:cNvSpPr txBox="1">
              <a:spLocks noChangeArrowheads="1"/>
            </p:cNvSpPr>
            <p:nvPr/>
          </p:nvSpPr>
          <p:spPr bwMode="gray">
            <a:xfrm>
              <a:off x="3440" y="1682"/>
              <a:ext cx="7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团体咨询</a:t>
              </a:r>
            </a:p>
          </p:txBody>
        </p:sp>
        <p:sp>
          <p:nvSpPr>
            <p:cNvPr id="82962" name="Text Box 17"/>
            <p:cNvSpPr txBox="1">
              <a:spLocks noChangeArrowheads="1"/>
            </p:cNvSpPr>
            <p:nvPr/>
          </p:nvSpPr>
          <p:spPr bwMode="gray">
            <a:xfrm>
              <a:off x="3248" y="2341"/>
              <a:ext cx="76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通信咨询</a:t>
              </a:r>
            </a:p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电话咨询</a:t>
              </a:r>
            </a:p>
          </p:txBody>
        </p:sp>
        <p:sp>
          <p:nvSpPr>
            <p:cNvPr id="82963" name="Text Box 18"/>
            <p:cNvSpPr txBox="1">
              <a:spLocks noChangeArrowheads="1"/>
            </p:cNvSpPr>
            <p:nvPr/>
          </p:nvSpPr>
          <p:spPr bwMode="gray">
            <a:xfrm>
              <a:off x="1856" y="2882"/>
              <a:ext cx="76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>
                  <a:solidFill>
                    <a:schemeClr val="bg1"/>
                  </a:solidFill>
                  <a:latin typeface="Verdana" pitchFamily="34" charset="0"/>
                  <a:ea typeface="微软雅黑" pitchFamily="34" charset="-122"/>
                </a:rPr>
                <a:t>专栏咨询</a:t>
              </a:r>
            </a:p>
          </p:txBody>
        </p:sp>
        <p:sp>
          <p:nvSpPr>
            <p:cNvPr id="82964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68611" name="Rectangle 2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1349375"/>
            <a:ext cx="8229600" cy="1143000"/>
          </a:xfrm>
          <a:prstGeom prst="rect">
            <a:avLst/>
          </a:prstGeom>
        </p:spPr>
        <p:txBody>
          <a:bodyPr/>
          <a:lstStyle/>
          <a:p>
            <a:pPr marL="457200" indent="-457200"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心理咨询的形式</a:t>
            </a: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32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3544" y="1330364"/>
            <a:ext cx="8229600" cy="563563"/>
          </a:xfrm>
          <a:prstGeom prst="rect">
            <a:avLst/>
          </a:prstGeom>
        </p:spPr>
        <p:txBody>
          <a:bodyPr/>
          <a:lstStyle/>
          <a:p>
            <a:pPr marL="457200" indent="-457200" algn="l" eaLnBrk="1" fontAlgn="auto" hangingPunct="1">
              <a:spcAft>
                <a:spcPts val="0"/>
              </a:spcAft>
              <a:buFont typeface="Wingdings" pitchFamily="2" charset="2"/>
              <a:buChar char="p"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临应常用的评定量表</a:t>
            </a:r>
            <a:endParaRPr lang="en-US" altLang="zh-CN" sz="3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83971" name="AutoShape 13"/>
          <p:cNvSpPr>
            <a:spLocks noChangeArrowheads="1"/>
          </p:cNvSpPr>
          <p:nvPr/>
        </p:nvSpPr>
        <p:spPr bwMode="auto">
          <a:xfrm>
            <a:off x="4859340" y="2492897"/>
            <a:ext cx="3673475" cy="33543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zh-CN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69638" name="Text Box 14"/>
          <p:cNvSpPr txBox="1">
            <a:spLocks noChangeArrowheads="1"/>
          </p:cNvSpPr>
          <p:nvPr/>
        </p:nvSpPr>
        <p:spPr bwMode="auto">
          <a:xfrm>
            <a:off x="4930776" y="2635773"/>
            <a:ext cx="3602038" cy="32716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微软雅黑" pitchFamily="34" charset="-122"/>
              </a:rPr>
              <a:t>心理健康</a:t>
            </a:r>
          </a:p>
          <a:p>
            <a:pPr algn="ctr" fontAlgn="auto">
              <a:spcBef>
                <a:spcPct val="55000"/>
              </a:spcBef>
              <a:spcAft>
                <a:spcPts val="0"/>
              </a:spcAft>
              <a:defRPr/>
            </a:pPr>
            <a:r>
              <a:rPr kumimoji="1" lang="en-US" altLang="zh-CN" dirty="0">
                <a:solidFill>
                  <a:schemeClr val="bg1"/>
                </a:solidFill>
                <a:ea typeface="微软雅黑" pitchFamily="34" charset="-122"/>
              </a:rPr>
              <a:t>90</a:t>
            </a:r>
            <a:r>
              <a:rPr kumimoji="1" lang="zh-CN" altLang="en-US" dirty="0">
                <a:solidFill>
                  <a:schemeClr val="bg1"/>
                </a:solidFill>
                <a:ea typeface="微软雅黑" pitchFamily="34" charset="-122"/>
              </a:rPr>
              <a:t>项症状清单  </a:t>
            </a:r>
            <a:r>
              <a:rPr kumimoji="1" lang="en-US" altLang="zh-CN" dirty="0">
                <a:solidFill>
                  <a:schemeClr val="bg1"/>
                </a:solidFill>
                <a:ea typeface="微软雅黑" pitchFamily="34" charset="-122"/>
              </a:rPr>
              <a:t>SCL-90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(symptom check list-90</a:t>
            </a:r>
            <a:r>
              <a:rPr kumimoji="1" lang="zh-CN" altLang="en-US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）</a:t>
            </a:r>
            <a:endParaRPr lang="en-US" altLang="zh-CN" sz="1800" b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algn="ctr" eaLnBrk="1" fontAlgn="auto" hangingPunct="1">
              <a:lnSpc>
                <a:spcPct val="90000"/>
              </a:lnSpc>
              <a:spcBef>
                <a:spcPct val="40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chemeClr val="bg1"/>
                </a:solidFill>
                <a:ea typeface="微软雅黑" pitchFamily="34" charset="-122"/>
              </a:rPr>
              <a:t>抑郁自评量表  </a:t>
            </a:r>
            <a:r>
              <a:rPr kumimoji="1" lang="en-US" altLang="zh-CN" dirty="0">
                <a:solidFill>
                  <a:schemeClr val="bg1"/>
                </a:solidFill>
                <a:ea typeface="微软雅黑" pitchFamily="34" charset="-122"/>
              </a:rPr>
              <a:t>SDS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（</a:t>
            </a:r>
            <a:r>
              <a:rPr kumimoji="1" lang="en-US" altLang="zh-CN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self-rating depression scale)</a:t>
            </a:r>
          </a:p>
          <a:p>
            <a:pPr algn="ctr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chemeClr val="bg1"/>
                </a:solidFill>
                <a:ea typeface="微软雅黑" pitchFamily="34" charset="-122"/>
              </a:rPr>
              <a:t>焦虑自评量表  </a:t>
            </a:r>
            <a:r>
              <a:rPr kumimoji="1" lang="en-US" altLang="zh-CN" dirty="0">
                <a:solidFill>
                  <a:schemeClr val="bg1"/>
                </a:solidFill>
                <a:ea typeface="微软雅黑" pitchFamily="34" charset="-122"/>
              </a:rPr>
              <a:t>SAS</a:t>
            </a:r>
          </a:p>
          <a:p>
            <a:pPr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0000"/>
              <a:defRPr/>
            </a:pPr>
            <a:r>
              <a:rPr kumimoji="1" lang="en-US" altLang="zh-CN" sz="18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   (self-rating anxiety scale)</a:t>
            </a:r>
          </a:p>
          <a:p>
            <a:pPr algn="ctr" eaLnBrk="1" fontAlgn="auto" hangingPunct="1">
              <a:lnSpc>
                <a:spcPct val="90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chemeClr val="bg1"/>
                </a:solidFill>
                <a:ea typeface="微软雅黑" pitchFamily="34" charset="-122"/>
              </a:rPr>
              <a:t>明尼苏达多元人格测定  </a:t>
            </a:r>
            <a:r>
              <a:rPr kumimoji="1" lang="en-US" altLang="zh-CN" dirty="0">
                <a:solidFill>
                  <a:schemeClr val="bg1"/>
                </a:solidFill>
                <a:ea typeface="微软雅黑" pitchFamily="34" charset="-122"/>
              </a:rPr>
              <a:t>MMPI</a:t>
            </a:r>
          </a:p>
        </p:txBody>
      </p:sp>
      <p:sp>
        <p:nvSpPr>
          <p:cNvPr id="74767" name="AutoShape 15"/>
          <p:cNvSpPr>
            <a:spLocks noChangeArrowheads="1"/>
          </p:cNvSpPr>
          <p:nvPr/>
        </p:nvSpPr>
        <p:spPr bwMode="gray">
          <a:xfrm>
            <a:off x="4283075" y="2851671"/>
            <a:ext cx="490538" cy="1954212"/>
          </a:xfrm>
          <a:prstGeom prst="rightArrow">
            <a:avLst>
              <a:gd name="adj1" fmla="val 67750"/>
              <a:gd name="adj2" fmla="val 66167"/>
            </a:avLst>
          </a:prstGeom>
          <a:gradFill rotWithShape="1">
            <a:gsLst>
              <a:gs pos="0">
                <a:schemeClr val="bg2">
                  <a:gamma/>
                  <a:shade val="46275"/>
                  <a:invGamma/>
                  <a:alpha val="12000"/>
                </a:schemeClr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74768" name="AutoShape 16"/>
          <p:cNvSpPr>
            <a:spLocks noChangeArrowheads="1"/>
          </p:cNvSpPr>
          <p:nvPr/>
        </p:nvSpPr>
        <p:spPr bwMode="gray">
          <a:xfrm>
            <a:off x="611190" y="3140126"/>
            <a:ext cx="3527425" cy="1296988"/>
          </a:xfrm>
          <a:prstGeom prst="can">
            <a:avLst>
              <a:gd name="adj" fmla="val 27866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latin typeface="Arial" charset="0"/>
                <a:ea typeface="+mn-ea"/>
              </a:rPr>
              <a:t>  </a:t>
            </a:r>
            <a:r>
              <a:rPr lang="zh-CN" altLang="en-US" sz="2800">
                <a:solidFill>
                  <a:srgbClr val="D9F240"/>
                </a:solidFill>
                <a:latin typeface="Arial" charset="0"/>
                <a:ea typeface="华文行楷" pitchFamily="2" charset="-122"/>
              </a:rPr>
              <a:t>临床常用的评定量表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33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00034" y="2143116"/>
            <a:ext cx="8231051" cy="4526129"/>
          </a:xfrm>
        </p:spPr>
        <p:txBody>
          <a:bodyPr/>
          <a:lstStyle/>
          <a:p>
            <a:pPr marL="0" indent="0">
              <a:lnSpc>
                <a:spcPts val="3400"/>
              </a:lnSpc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</a:rPr>
              <a:t>健康是身心关系的统一。人的生理活动和心理活动密切相关，互为依存。一方面生理会影响心理，如长期罹患疾病，容易导致抑郁、焦虑、悲观等消极心理的产生；另一方面心理也会影响生理，如一个人长期处于高度紧张或抑郁状态下，由于体内激素分泌，高度紧张等变化，会导致免疫系统难以处于最佳工作状态，这时人的免疫功能就会低下，疾病趁虚而入。</a:t>
            </a:r>
            <a:endParaRPr lang="zh-CN" altLang="en-US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48" y="1357298"/>
            <a:ext cx="4919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p"/>
            </a:pPr>
            <a:r>
              <a:rPr lang="zh-CN" altLang="en-US" sz="28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躯体</a:t>
            </a:r>
            <a:r>
              <a:rPr lang="zh-CN" altLang="en-US" sz="2800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健康和心理健康的关系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285720" y="-171449"/>
            <a:ext cx="795499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47675" y="1298576"/>
            <a:ext cx="8229600" cy="563563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大学生常见心理问题及心理障碍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>
          <a:xfrm>
            <a:off x="395290" y="3068639"/>
            <a:ext cx="8218487" cy="3930651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40965" name="矩形 4"/>
          <p:cNvSpPr>
            <a:spLocks noChangeArrowheads="1"/>
          </p:cNvSpPr>
          <p:nvPr/>
        </p:nvSpPr>
        <p:spPr bwMode="auto">
          <a:xfrm>
            <a:off x="504033" y="1988840"/>
            <a:ext cx="8280400" cy="3757439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大学生心理健康的现状</a:t>
            </a:r>
            <a:endParaRPr lang="en-US" altLang="zh-CN" sz="2400" b="1" dirty="0">
              <a:solidFill>
                <a:srgbClr val="FFFF00"/>
              </a:solidFill>
              <a:latin typeface="+mn-ea"/>
              <a:ea typeface="+mn-ea"/>
            </a:endParaRPr>
          </a:p>
          <a:p>
            <a:pPr fontAlgn="auto">
              <a:lnSpc>
                <a:spcPts val="35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zh-CN" altLang="en-US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中国青年报的一份调查：</a:t>
            </a:r>
            <a:r>
              <a:rPr lang="en-US" altLang="zh-CN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14%</a:t>
            </a:r>
            <a:r>
              <a:rPr lang="zh-CN" altLang="en-US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的大学生出现抑郁症状，</a:t>
            </a:r>
            <a:r>
              <a:rPr lang="en-US" altLang="zh-CN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17%</a:t>
            </a:r>
            <a:r>
              <a:rPr lang="zh-CN" altLang="en-US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的出现焦虑症状，</a:t>
            </a:r>
            <a:r>
              <a:rPr lang="en-US" altLang="zh-CN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12%</a:t>
            </a:r>
            <a:r>
              <a:rPr lang="zh-CN" altLang="en-US" sz="24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出现敌对情绪，大一集中表现为新生的适应问题，兼有学习问题，专业问题，人际交往问题，大二出现主要为人际交往，学习与事业问题；大三集中表现为自我发展与能力培养，人际交往，情感与恋爱问题，大四则以择业问题为主，兼有恋爱问题，未来发展和能力培养问题。</a:t>
            </a:r>
          </a:p>
        </p:txBody>
      </p:sp>
      <p:sp>
        <p:nvSpPr>
          <p:cNvPr id="55302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7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05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1" name="AutoShape 36"/>
          <p:cNvSpPr>
            <a:spLocks/>
          </p:cNvSpPr>
          <p:nvPr/>
        </p:nvSpPr>
        <p:spPr bwMode="auto">
          <a:xfrm>
            <a:off x="2" y="4248149"/>
            <a:ext cx="1674813" cy="547688"/>
          </a:xfrm>
          <a:prstGeom prst="accentCallout2">
            <a:avLst>
              <a:gd name="adj1" fmla="val 20870"/>
              <a:gd name="adj2" fmla="val 104551"/>
              <a:gd name="adj3" fmla="val 20870"/>
              <a:gd name="adj4" fmla="val 112134"/>
              <a:gd name="adj5" fmla="val -19130"/>
              <a:gd name="adj6" fmla="val 1199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zh-CN" altLang="en-US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人格完整</a:t>
            </a:r>
            <a:endParaRPr lang="en-US" altLang="zh-CN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endParaRPr lang="en-US" altLang="zh-CN" b="1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8105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206500"/>
            <a:ext cx="7772400" cy="114300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心理健康的五大特征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4296" name="标题 1"/>
          <p:cNvSpPr txBox="1">
            <a:spLocks/>
          </p:cNvSpPr>
          <p:nvPr/>
        </p:nvSpPr>
        <p:spPr bwMode="auto">
          <a:xfrm>
            <a:off x="468313" y="2"/>
            <a:ext cx="77724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926786" y="2027239"/>
            <a:ext cx="7788618" cy="3473464"/>
            <a:chOff x="926786" y="2027238"/>
            <a:chExt cx="8459537" cy="4897497"/>
          </a:xfrm>
        </p:grpSpPr>
        <p:sp>
          <p:nvSpPr>
            <p:cNvPr id="54274" name="Line 2"/>
            <p:cNvSpPr>
              <a:spLocks noChangeShapeType="1"/>
            </p:cNvSpPr>
            <p:nvPr/>
          </p:nvSpPr>
          <p:spPr bwMode="gray">
            <a:xfrm flipV="1">
              <a:off x="3033070" y="2946400"/>
              <a:ext cx="867418" cy="649288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5" name="Line 3"/>
            <p:cNvSpPr>
              <a:spLocks noChangeShapeType="1"/>
            </p:cNvSpPr>
            <p:nvPr/>
          </p:nvSpPr>
          <p:spPr bwMode="gray">
            <a:xfrm flipH="1" flipV="1">
              <a:off x="4426902" y="2946401"/>
              <a:ext cx="865823" cy="65881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gray">
            <a:xfrm flipH="1">
              <a:off x="3605204" y="5459413"/>
              <a:ext cx="1084272" cy="0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gray">
            <a:xfrm flipH="1">
              <a:off x="5138818" y="4151314"/>
              <a:ext cx="342822" cy="10001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gray">
            <a:xfrm>
              <a:off x="2830585" y="4151314"/>
              <a:ext cx="344416" cy="10001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grayWhite">
            <a:xfrm>
              <a:off x="2750495" y="5133976"/>
              <a:ext cx="867418" cy="820739"/>
            </a:xfrm>
            <a:prstGeom prst="pentagon">
              <a:avLst/>
            </a:prstGeom>
            <a:solidFill>
              <a:srgbClr val="CC3300">
                <a:alpha val="50195"/>
              </a:srgbClr>
            </a:solidFill>
            <a:ln w="762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grayWhite">
            <a:xfrm>
              <a:off x="2119998" y="3275013"/>
              <a:ext cx="926415" cy="874712"/>
            </a:xfrm>
            <a:prstGeom prst="pentagon">
              <a:avLst/>
            </a:prstGeom>
            <a:solidFill>
              <a:schemeClr val="folHlink">
                <a:alpha val="50195"/>
              </a:schemeClr>
            </a:solidFill>
            <a:ln w="76200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grayWhite">
            <a:xfrm>
              <a:off x="5282370" y="3282952"/>
              <a:ext cx="910470" cy="860425"/>
            </a:xfrm>
            <a:prstGeom prst="pentagon">
              <a:avLst/>
            </a:prstGeom>
            <a:solidFill>
              <a:schemeClr val="accent2">
                <a:alpha val="50195"/>
              </a:schemeClr>
            </a:solidFill>
            <a:ln w="762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2" name="AutoShape 10"/>
            <p:cNvSpPr>
              <a:spLocks noChangeArrowheads="1"/>
            </p:cNvSpPr>
            <p:nvPr/>
          </p:nvSpPr>
          <p:spPr bwMode="grayWhite">
            <a:xfrm>
              <a:off x="3742760" y="2133601"/>
              <a:ext cx="849878" cy="803275"/>
            </a:xfrm>
            <a:prstGeom prst="pentagon">
              <a:avLst/>
            </a:prstGeom>
            <a:solidFill>
              <a:schemeClr val="accent1">
                <a:alpha val="50195"/>
              </a:schemeClr>
            </a:solidFill>
            <a:ln w="76200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3" name="AutoShape 11"/>
            <p:cNvSpPr>
              <a:spLocks noChangeArrowheads="1"/>
            </p:cNvSpPr>
            <p:nvPr/>
          </p:nvSpPr>
          <p:spPr bwMode="grayWhite">
            <a:xfrm>
              <a:off x="4693603" y="5129214"/>
              <a:ext cx="865823" cy="820737"/>
            </a:xfrm>
            <a:prstGeom prst="pentagon">
              <a:avLst/>
            </a:prstGeom>
            <a:solidFill>
              <a:srgbClr val="339966">
                <a:alpha val="50195"/>
              </a:srgbClr>
            </a:solidFill>
            <a:ln w="762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2" name="Group 12"/>
            <p:cNvGrpSpPr>
              <a:grpSpLocks/>
            </p:cNvGrpSpPr>
            <p:nvPr/>
          </p:nvGrpSpPr>
          <p:grpSpPr bwMode="auto">
            <a:xfrm>
              <a:off x="2336263" y="3498851"/>
              <a:ext cx="483138" cy="484188"/>
              <a:chOff x="523" y="2809"/>
              <a:chExt cx="876" cy="882"/>
            </a:xfrm>
          </p:grpSpPr>
          <p:sp>
            <p:nvSpPr>
              <p:cNvPr id="54307" name="Oval 13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8" name="Line 14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Line 15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0" name="Freeform 16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1" name="Freeform 17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Freeform 18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Freeform 19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957247" y="5386390"/>
              <a:ext cx="420953" cy="358775"/>
              <a:chOff x="2640" y="3304"/>
              <a:chExt cx="294" cy="252"/>
            </a:xfrm>
          </p:grpSpPr>
          <p:sp>
            <p:nvSpPr>
              <p:cNvPr id="54301" name="AutoShape 21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2" name="AutoShape 22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3" name="Line 23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Line 24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25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Line 26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6" name="AutoShape 27"/>
            <p:cNvSpPr>
              <a:spLocks noChangeArrowheads="1"/>
            </p:cNvSpPr>
            <p:nvPr/>
          </p:nvSpPr>
          <p:spPr bwMode="gray">
            <a:xfrm>
              <a:off x="3994110" y="2408239"/>
              <a:ext cx="369928" cy="365125"/>
            </a:xfrm>
            <a:prstGeom prst="cube">
              <a:avLst>
                <a:gd name="adj" fmla="val 25000"/>
              </a:avLst>
            </a:prstGeom>
            <a:solidFill>
              <a:srgbClr val="292929">
                <a:alpha val="50195"/>
              </a:srgb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4" name="Group 28"/>
            <p:cNvGrpSpPr>
              <a:grpSpLocks/>
            </p:cNvGrpSpPr>
            <p:nvPr/>
          </p:nvGrpSpPr>
          <p:grpSpPr bwMode="auto">
            <a:xfrm>
              <a:off x="5509723" y="3506789"/>
              <a:ext cx="471977" cy="446087"/>
              <a:chOff x="3422" y="1347"/>
              <a:chExt cx="330" cy="313"/>
            </a:xfrm>
          </p:grpSpPr>
          <p:sp>
            <p:nvSpPr>
              <p:cNvPr id="54299" name="AutoShape 29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0" name="AutoShape 30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292929">
                  <a:alpha val="50195"/>
                </a:srgbClr>
              </a:solidFill>
              <a:ln w="127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1"/>
            <p:cNvGrpSpPr>
              <a:grpSpLocks/>
            </p:cNvGrpSpPr>
            <p:nvPr/>
          </p:nvGrpSpPr>
          <p:grpSpPr bwMode="auto">
            <a:xfrm>
              <a:off x="4944945" y="5343526"/>
              <a:ext cx="387469" cy="476249"/>
              <a:chOff x="984" y="878"/>
              <a:chExt cx="3312" cy="4086"/>
            </a:xfrm>
          </p:grpSpPr>
          <p:sp>
            <p:nvSpPr>
              <p:cNvPr id="54297" name="Freeform 32"/>
              <p:cNvSpPr>
                <a:spLocks/>
              </p:cNvSpPr>
              <p:nvPr/>
            </p:nvSpPr>
            <p:spPr bwMode="gray">
              <a:xfrm>
                <a:off x="984" y="1002"/>
                <a:ext cx="3312" cy="3962"/>
              </a:xfrm>
              <a:custGeom>
                <a:avLst/>
                <a:gdLst>
                  <a:gd name="T0" fmla="*/ 1376 w 3312"/>
                  <a:gd name="T1" fmla="*/ 696 h 3962"/>
                  <a:gd name="T2" fmla="*/ 1639 w 3312"/>
                  <a:gd name="T3" fmla="*/ 920 h 3962"/>
                  <a:gd name="T4" fmla="*/ 1926 w 3312"/>
                  <a:gd name="T5" fmla="*/ 708 h 3962"/>
                  <a:gd name="T6" fmla="*/ 2940 w 3312"/>
                  <a:gd name="T7" fmla="*/ 66 h 3962"/>
                  <a:gd name="T8" fmla="*/ 3204 w 3312"/>
                  <a:gd name="T9" fmla="*/ 78 h 3962"/>
                  <a:gd name="T10" fmla="*/ 3072 w 3312"/>
                  <a:gd name="T11" fmla="*/ 444 h 3962"/>
                  <a:gd name="T12" fmla="*/ 2139 w 3312"/>
                  <a:gd name="T13" fmla="*/ 1081 h 3962"/>
                  <a:gd name="T14" fmla="*/ 2476 w 3312"/>
                  <a:gd name="T15" fmla="*/ 2372 h 3962"/>
                  <a:gd name="T16" fmla="*/ 2251 w 3312"/>
                  <a:gd name="T17" fmla="*/ 2435 h 3962"/>
                  <a:gd name="T18" fmla="*/ 2614 w 3312"/>
                  <a:gd name="T19" fmla="*/ 3589 h 3962"/>
                  <a:gd name="T20" fmla="*/ 2539 w 3312"/>
                  <a:gd name="T21" fmla="*/ 3925 h 3962"/>
                  <a:gd name="T22" fmla="*/ 2226 w 3312"/>
                  <a:gd name="T23" fmla="*/ 3689 h 3962"/>
                  <a:gd name="T24" fmla="*/ 1789 w 3312"/>
                  <a:gd name="T25" fmla="*/ 2534 h 3962"/>
                  <a:gd name="T26" fmla="*/ 1414 w 3312"/>
                  <a:gd name="T27" fmla="*/ 2534 h 3962"/>
                  <a:gd name="T28" fmla="*/ 1051 w 3312"/>
                  <a:gd name="T29" fmla="*/ 3689 h 3962"/>
                  <a:gd name="T30" fmla="*/ 789 w 3312"/>
                  <a:gd name="T31" fmla="*/ 3925 h 3962"/>
                  <a:gd name="T32" fmla="*/ 676 w 3312"/>
                  <a:gd name="T33" fmla="*/ 3577 h 3962"/>
                  <a:gd name="T34" fmla="*/ 1001 w 3312"/>
                  <a:gd name="T35" fmla="*/ 2459 h 3962"/>
                  <a:gd name="T36" fmla="*/ 751 w 3312"/>
                  <a:gd name="T37" fmla="*/ 2397 h 3962"/>
                  <a:gd name="T38" fmla="*/ 1126 w 3312"/>
                  <a:gd name="T39" fmla="*/ 1081 h 3962"/>
                  <a:gd name="T40" fmla="*/ 139 w 3312"/>
                  <a:gd name="T41" fmla="*/ 497 h 3962"/>
                  <a:gd name="T42" fmla="*/ 60 w 3312"/>
                  <a:gd name="T43" fmla="*/ 180 h 3962"/>
                  <a:gd name="T44" fmla="*/ 389 w 3312"/>
                  <a:gd name="T45" fmla="*/ 162 h 3962"/>
                  <a:gd name="T46" fmla="*/ 1376 w 3312"/>
                  <a:gd name="T47" fmla="*/ 696 h 39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12"/>
                  <a:gd name="T73" fmla="*/ 0 h 3962"/>
                  <a:gd name="T74" fmla="*/ 3312 w 3312"/>
                  <a:gd name="T75" fmla="*/ 3962 h 39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12" h="3962">
                    <a:moveTo>
                      <a:pt x="1376" y="696"/>
                    </a:moveTo>
                    <a:cubicBezTo>
                      <a:pt x="1401" y="795"/>
                      <a:pt x="1489" y="920"/>
                      <a:pt x="1639" y="920"/>
                    </a:cubicBezTo>
                    <a:cubicBezTo>
                      <a:pt x="1801" y="920"/>
                      <a:pt x="1876" y="795"/>
                      <a:pt x="1926" y="708"/>
                    </a:cubicBezTo>
                    <a:lnTo>
                      <a:pt x="2940" y="66"/>
                    </a:lnTo>
                    <a:cubicBezTo>
                      <a:pt x="3042" y="0"/>
                      <a:pt x="3142" y="16"/>
                      <a:pt x="3204" y="78"/>
                    </a:cubicBezTo>
                    <a:cubicBezTo>
                      <a:pt x="3267" y="140"/>
                      <a:pt x="3312" y="264"/>
                      <a:pt x="3072" y="444"/>
                    </a:cubicBezTo>
                    <a:lnTo>
                      <a:pt x="2139" y="1081"/>
                    </a:lnTo>
                    <a:lnTo>
                      <a:pt x="2476" y="2372"/>
                    </a:lnTo>
                    <a:lnTo>
                      <a:pt x="2251" y="2435"/>
                    </a:lnTo>
                    <a:lnTo>
                      <a:pt x="2614" y="3589"/>
                    </a:lnTo>
                    <a:cubicBezTo>
                      <a:pt x="2651" y="3751"/>
                      <a:pt x="2639" y="3863"/>
                      <a:pt x="2539" y="3925"/>
                    </a:cubicBezTo>
                    <a:cubicBezTo>
                      <a:pt x="2401" y="3962"/>
                      <a:pt x="2289" y="3863"/>
                      <a:pt x="2226" y="3689"/>
                    </a:cubicBezTo>
                    <a:cubicBezTo>
                      <a:pt x="2101" y="3453"/>
                      <a:pt x="1876" y="2720"/>
                      <a:pt x="1789" y="2534"/>
                    </a:cubicBezTo>
                    <a:lnTo>
                      <a:pt x="1414" y="2534"/>
                    </a:lnTo>
                    <a:cubicBezTo>
                      <a:pt x="1339" y="2770"/>
                      <a:pt x="1151" y="3465"/>
                      <a:pt x="1051" y="3689"/>
                    </a:cubicBezTo>
                    <a:cubicBezTo>
                      <a:pt x="1001" y="3838"/>
                      <a:pt x="914" y="3950"/>
                      <a:pt x="789" y="3925"/>
                    </a:cubicBezTo>
                    <a:cubicBezTo>
                      <a:pt x="714" y="3875"/>
                      <a:pt x="614" y="3838"/>
                      <a:pt x="676" y="3577"/>
                    </a:cubicBezTo>
                    <a:lnTo>
                      <a:pt x="1001" y="2459"/>
                    </a:lnTo>
                    <a:lnTo>
                      <a:pt x="751" y="2397"/>
                    </a:lnTo>
                    <a:lnTo>
                      <a:pt x="1126" y="1081"/>
                    </a:lnTo>
                    <a:lnTo>
                      <a:pt x="139" y="497"/>
                    </a:lnTo>
                    <a:cubicBezTo>
                      <a:pt x="54" y="402"/>
                      <a:pt x="0" y="342"/>
                      <a:pt x="60" y="180"/>
                    </a:cubicBezTo>
                    <a:cubicBezTo>
                      <a:pt x="186" y="102"/>
                      <a:pt x="214" y="112"/>
                      <a:pt x="389" y="162"/>
                    </a:cubicBezTo>
                    <a:lnTo>
                      <a:pt x="1376" y="696"/>
                    </a:lnTo>
                    <a:close/>
                  </a:path>
                </a:pathLst>
              </a:custGeom>
              <a:solidFill>
                <a:srgbClr val="292929">
                  <a:alpha val="50195"/>
                </a:srgb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Oval 33"/>
              <p:cNvSpPr>
                <a:spLocks noChangeArrowheads="1"/>
              </p:cNvSpPr>
              <p:nvPr/>
            </p:nvSpPr>
            <p:spPr bwMode="gray">
              <a:xfrm>
                <a:off x="2208" y="878"/>
                <a:ext cx="862" cy="845"/>
              </a:xfrm>
              <a:prstGeom prst="ellipse">
                <a:avLst/>
              </a:prstGeom>
              <a:solidFill>
                <a:srgbClr val="292929">
                  <a:alpha val="50195"/>
                </a:srgb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4289" name="Rectangle 34"/>
            <p:cNvSpPr>
              <a:spLocks noChangeArrowheads="1"/>
            </p:cNvSpPr>
            <p:nvPr/>
          </p:nvSpPr>
          <p:spPr bwMode="auto">
            <a:xfrm>
              <a:off x="3087355" y="3609977"/>
              <a:ext cx="2240297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FF00"/>
                  </a:solidFill>
                  <a:latin typeface="Calibri" pitchFamily="34" charset="0"/>
                  <a:ea typeface="微软雅黑" pitchFamily="34" charset="-122"/>
                </a:rPr>
                <a:t>心理健康</a:t>
              </a:r>
              <a:endParaRPr lang="en-US" altLang="zh-CN" sz="2400" b="1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b="1">
                  <a:solidFill>
                    <a:srgbClr val="FFFF00"/>
                  </a:solidFill>
                  <a:latin typeface="Calibri" pitchFamily="34" charset="0"/>
                  <a:ea typeface="微软雅黑" pitchFamily="34" charset="-122"/>
                </a:rPr>
                <a:t>五大特征</a:t>
              </a:r>
              <a:endParaRPr lang="en-US" altLang="zh-CN" sz="2400" b="1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0" name="AutoShape 35"/>
            <p:cNvSpPr>
              <a:spLocks/>
            </p:cNvSpPr>
            <p:nvPr/>
          </p:nvSpPr>
          <p:spPr bwMode="auto">
            <a:xfrm>
              <a:off x="1214415" y="2027238"/>
              <a:ext cx="2170138" cy="763588"/>
            </a:xfrm>
            <a:prstGeom prst="accentCallout2">
              <a:avLst>
                <a:gd name="adj1" fmla="val 20870"/>
                <a:gd name="adj2" fmla="val 104069"/>
                <a:gd name="adj3" fmla="val 20870"/>
                <a:gd name="adj4" fmla="val 111028"/>
                <a:gd name="adj5" fmla="val 46088"/>
                <a:gd name="adj6" fmla="val 1183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r>
                <a:rPr lang="zh-CN" altLang="en-US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人际和谐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乐于与人交往、自知之明不卑不亢</a:t>
              </a:r>
            </a:p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2" name="AutoShape 37"/>
            <p:cNvSpPr>
              <a:spLocks/>
            </p:cNvSpPr>
            <p:nvPr/>
          </p:nvSpPr>
          <p:spPr bwMode="auto">
            <a:xfrm>
              <a:off x="926786" y="5761039"/>
              <a:ext cx="1514792" cy="547688"/>
            </a:xfrm>
            <a:prstGeom prst="accentCallout2">
              <a:avLst>
                <a:gd name="adj1" fmla="val 18750"/>
                <a:gd name="adj2" fmla="val 104532"/>
                <a:gd name="adj3" fmla="val 18750"/>
                <a:gd name="adj4" fmla="val 117847"/>
                <a:gd name="adj5" fmla="val -2606"/>
                <a:gd name="adj6" fmla="val 131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r>
                <a:rPr lang="zh-CN" altLang="en-US" b="1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适应环境</a:t>
              </a:r>
              <a:endParaRPr lang="en-US" altLang="zh-CN" sz="2000" b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3" name="AutoShape 38"/>
            <p:cNvSpPr>
              <a:spLocks/>
            </p:cNvSpPr>
            <p:nvPr/>
          </p:nvSpPr>
          <p:spPr bwMode="auto">
            <a:xfrm>
              <a:off x="5750063" y="5545137"/>
              <a:ext cx="3636260" cy="741363"/>
            </a:xfrm>
            <a:prstGeom prst="accentCallout2">
              <a:avLst>
                <a:gd name="adj1" fmla="val 15417"/>
                <a:gd name="adj2" fmla="val -2750"/>
                <a:gd name="adj3" fmla="val 15417"/>
                <a:gd name="adj4" fmla="val -8134"/>
                <a:gd name="adj5" fmla="val 15417"/>
                <a:gd name="adj6" fmla="val -138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智力符合常态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注意力、想象力、学习、记忆</a:t>
              </a:r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思维、言语、实际操作</a:t>
              </a:r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4" name="AutoShape 39"/>
            <p:cNvSpPr>
              <a:spLocks/>
            </p:cNvSpPr>
            <p:nvPr/>
          </p:nvSpPr>
          <p:spPr bwMode="auto">
            <a:xfrm>
              <a:off x="6255843" y="4217989"/>
              <a:ext cx="2820113" cy="547688"/>
            </a:xfrm>
            <a:prstGeom prst="accentCallout2">
              <a:avLst>
                <a:gd name="adj1" fmla="val 20870"/>
                <a:gd name="adj2" fmla="val -3361"/>
                <a:gd name="adj3" fmla="val 20870"/>
                <a:gd name="adj4" fmla="val -7144"/>
                <a:gd name="adj5" fmla="val -15940"/>
                <a:gd name="adj6" fmla="val -111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情绪稳定良好</a:t>
              </a:r>
              <a:endParaRPr lang="en-US" altLang="zh-CN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愉快、开朗、自信的心情</a:t>
              </a: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4353556" y="6524625"/>
              <a:ext cx="57881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39752" y="2205039"/>
            <a:ext cx="8208963" cy="3744912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lnSpc>
                <a:spcPts val="2800"/>
              </a:lnSpc>
              <a:spcBef>
                <a:spcPts val="360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</a:rPr>
              <a:t>大学生常见心理问题及原因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</a:endParaRPr>
          </a:p>
          <a:p>
            <a:pPr eaLnBrk="1" fontAlgn="auto" hangingPunct="1">
              <a:lnSpc>
                <a:spcPts val="28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微软雅黑" pitchFamily="34" charset="-122"/>
              </a:rPr>
              <a:t>不能适应环境的变化</a:t>
            </a:r>
            <a:endParaRPr lang="en-US" altLang="zh-CN" sz="2400" dirty="0" smtClean="0">
              <a:ea typeface="微软雅黑" pitchFamily="34" charset="-122"/>
            </a:endParaRPr>
          </a:p>
          <a:p>
            <a:pPr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微软雅黑" pitchFamily="34" charset="-122"/>
              </a:rPr>
              <a:t>人际交往的能力不足</a:t>
            </a:r>
            <a:endParaRPr lang="en-US" altLang="zh-CN" sz="2400" dirty="0" smtClean="0">
              <a:ea typeface="微软雅黑" pitchFamily="34" charset="-122"/>
            </a:endParaRPr>
          </a:p>
          <a:p>
            <a:pPr eaLnBrk="1" fontAlgn="auto" hangingPunct="1">
              <a:lnSpc>
                <a:spcPts val="33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微软雅黑" pitchFamily="34" charset="-122"/>
              </a:rPr>
              <a:t>恋爱和性引起情感冲击</a:t>
            </a:r>
            <a:endParaRPr lang="en-US" altLang="zh-CN" sz="2400" dirty="0" smtClean="0">
              <a:ea typeface="微软雅黑" pitchFamily="34" charset="-122"/>
            </a:endParaRPr>
          </a:p>
          <a:p>
            <a:pPr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微软雅黑" pitchFamily="34" charset="-122"/>
              </a:rPr>
              <a:t>追求自我实现与现实相悖</a:t>
            </a:r>
            <a:endParaRPr lang="en-US" altLang="zh-CN" sz="2400" dirty="0" smtClean="0">
              <a:ea typeface="微软雅黑" pitchFamily="34" charset="-122"/>
            </a:endParaRPr>
          </a:p>
          <a:p>
            <a:pPr eaLnBrk="1" fontAlgn="auto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2400" dirty="0" smtClean="0">
                <a:ea typeface="微软雅黑" pitchFamily="34" charset="-122"/>
              </a:rPr>
              <a:t>与择业相关的心理问题</a:t>
            </a:r>
            <a:endParaRPr lang="en-US" altLang="zh-CN" sz="2400" dirty="0" smtClean="0"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en-US" altLang="zh-CN" sz="2400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lnSpc>
                <a:spcPts val="41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p"/>
              <a:defRPr/>
            </a:pP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  <a:p>
            <a:pPr marL="0" indent="0" eaLnBrk="1" fontAlgn="auto" hangingPunct="1">
              <a:spcAft>
                <a:spcPts val="0"/>
              </a:spcAft>
              <a:defRPr/>
            </a:pPr>
            <a:endParaRPr lang="zh-CN" altLang="en-US" dirty="0" smtClean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447675" y="1298576"/>
            <a:ext cx="8229600" cy="563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大学生常见心理问题及心理障碍</a:t>
            </a:r>
            <a:endParaRPr lang="zh-CN" altLang="en-US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6325" name="标题 1"/>
          <p:cNvSpPr txBox="1">
            <a:spLocks/>
          </p:cNvSpPr>
          <p:nvPr/>
        </p:nvSpPr>
        <p:spPr bwMode="auto">
          <a:xfrm>
            <a:off x="500033" y="0"/>
            <a:ext cx="7740679" cy="129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356102" y="6524625"/>
            <a:ext cx="5762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06</a:t>
            </a:r>
            <a:endParaRPr lang="en-US" altLang="zh-CN" sz="20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1" name="AutoShape 36"/>
          <p:cNvSpPr>
            <a:spLocks/>
          </p:cNvSpPr>
          <p:nvPr/>
        </p:nvSpPr>
        <p:spPr bwMode="auto">
          <a:xfrm>
            <a:off x="428596" y="3714752"/>
            <a:ext cx="1643074" cy="547688"/>
          </a:xfrm>
          <a:prstGeom prst="accentCallout2">
            <a:avLst>
              <a:gd name="adj1" fmla="val 20870"/>
              <a:gd name="adj2" fmla="val 104551"/>
              <a:gd name="adj3" fmla="val 20870"/>
              <a:gd name="adj4" fmla="val 112134"/>
              <a:gd name="adj5" fmla="val -19130"/>
              <a:gd name="adj6" fmla="val 11990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压力与矛盾感</a:t>
            </a:r>
            <a:endParaRPr lang="en-US" altLang="zh-CN" sz="1600" b="1" dirty="0" smtClean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学习环境不适应</a:t>
            </a:r>
            <a:endParaRPr lang="en-US" altLang="zh-CN" sz="1600" b="1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8105" name="Rectangle 41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1206500"/>
            <a:ext cx="7772400" cy="1143000"/>
          </a:xfrm>
          <a:prstGeom prst="rect">
            <a:avLst/>
          </a:prstGeo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Wingdings" pitchFamily="2" charset="2"/>
              <a:buChar char="p"/>
              <a:defRPr/>
            </a:pPr>
            <a:r>
              <a:rPr lang="zh-CN" altLang="en-US" sz="3200" b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itchFamily="2" charset="-122"/>
              </a:rPr>
              <a:t>新生入学不适应的主要心理问题</a:t>
            </a:r>
            <a:endParaRPr lang="en-US" altLang="zh-CN" sz="3200" b="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4296" name="标题 1"/>
          <p:cNvSpPr txBox="1">
            <a:spLocks/>
          </p:cNvSpPr>
          <p:nvPr/>
        </p:nvSpPr>
        <p:spPr bwMode="auto">
          <a:xfrm>
            <a:off x="428596" y="0"/>
            <a:ext cx="7812117" cy="129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  <p:grpSp>
        <p:nvGrpSpPr>
          <p:cNvPr id="2" name="组合 42"/>
          <p:cNvGrpSpPr/>
          <p:nvPr/>
        </p:nvGrpSpPr>
        <p:grpSpPr>
          <a:xfrm>
            <a:off x="1071506" y="2428868"/>
            <a:ext cx="8072494" cy="3589803"/>
            <a:chOff x="618457" y="2027238"/>
            <a:chExt cx="8767866" cy="5061532"/>
          </a:xfrm>
        </p:grpSpPr>
        <p:sp>
          <p:nvSpPr>
            <p:cNvPr id="54274" name="Line 2"/>
            <p:cNvSpPr>
              <a:spLocks noChangeShapeType="1"/>
            </p:cNvSpPr>
            <p:nvPr/>
          </p:nvSpPr>
          <p:spPr bwMode="gray">
            <a:xfrm flipV="1">
              <a:off x="3033070" y="2946400"/>
              <a:ext cx="867418" cy="649288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5" name="Line 3"/>
            <p:cNvSpPr>
              <a:spLocks noChangeShapeType="1"/>
            </p:cNvSpPr>
            <p:nvPr/>
          </p:nvSpPr>
          <p:spPr bwMode="gray">
            <a:xfrm flipH="1" flipV="1">
              <a:off x="4426902" y="2946401"/>
              <a:ext cx="865823" cy="658813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6" name="Line 4"/>
            <p:cNvSpPr>
              <a:spLocks noChangeShapeType="1"/>
            </p:cNvSpPr>
            <p:nvPr/>
          </p:nvSpPr>
          <p:spPr bwMode="gray">
            <a:xfrm flipH="1">
              <a:off x="3605204" y="5459413"/>
              <a:ext cx="1084272" cy="0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gray">
            <a:xfrm flipH="1">
              <a:off x="5138818" y="4151314"/>
              <a:ext cx="342822" cy="10001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gray">
            <a:xfrm>
              <a:off x="2830585" y="4151314"/>
              <a:ext cx="344416" cy="1000125"/>
            </a:xfrm>
            <a:prstGeom prst="line">
              <a:avLst/>
            </a:prstGeom>
            <a:noFill/>
            <a:ln w="7620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79" name="AutoShape 7"/>
            <p:cNvSpPr>
              <a:spLocks noChangeArrowheads="1"/>
            </p:cNvSpPr>
            <p:nvPr/>
          </p:nvSpPr>
          <p:spPr bwMode="grayWhite">
            <a:xfrm>
              <a:off x="2750495" y="5133976"/>
              <a:ext cx="867418" cy="820739"/>
            </a:xfrm>
            <a:prstGeom prst="pentagon">
              <a:avLst/>
            </a:prstGeom>
            <a:solidFill>
              <a:srgbClr val="CC3300">
                <a:alpha val="50195"/>
              </a:srgbClr>
            </a:solidFill>
            <a:ln w="76200" algn="ctr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0" name="AutoShape 8"/>
            <p:cNvSpPr>
              <a:spLocks noChangeArrowheads="1"/>
            </p:cNvSpPr>
            <p:nvPr/>
          </p:nvSpPr>
          <p:spPr bwMode="grayWhite">
            <a:xfrm>
              <a:off x="2119998" y="3275013"/>
              <a:ext cx="926415" cy="874712"/>
            </a:xfrm>
            <a:prstGeom prst="pentagon">
              <a:avLst/>
            </a:prstGeom>
            <a:solidFill>
              <a:schemeClr val="folHlink">
                <a:alpha val="50195"/>
              </a:schemeClr>
            </a:solidFill>
            <a:ln w="76200" algn="ctr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1" name="AutoShape 9"/>
            <p:cNvSpPr>
              <a:spLocks noChangeArrowheads="1"/>
            </p:cNvSpPr>
            <p:nvPr/>
          </p:nvSpPr>
          <p:spPr bwMode="grayWhite">
            <a:xfrm>
              <a:off x="5282370" y="3282952"/>
              <a:ext cx="910470" cy="860425"/>
            </a:xfrm>
            <a:prstGeom prst="pentagon">
              <a:avLst/>
            </a:prstGeom>
            <a:solidFill>
              <a:schemeClr val="accent2">
                <a:alpha val="50195"/>
              </a:schemeClr>
            </a:solidFill>
            <a:ln w="76200" algn="ctr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2" name="AutoShape 10"/>
            <p:cNvSpPr>
              <a:spLocks noChangeArrowheads="1"/>
            </p:cNvSpPr>
            <p:nvPr/>
          </p:nvSpPr>
          <p:spPr bwMode="grayWhite">
            <a:xfrm>
              <a:off x="3742760" y="2133601"/>
              <a:ext cx="849878" cy="803275"/>
            </a:xfrm>
            <a:prstGeom prst="pentagon">
              <a:avLst/>
            </a:prstGeom>
            <a:solidFill>
              <a:schemeClr val="accent1">
                <a:alpha val="50195"/>
              </a:schemeClr>
            </a:solidFill>
            <a:ln w="76200" algn="ctr">
              <a:solidFill>
                <a:srgbClr val="FF99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83" name="AutoShape 11"/>
            <p:cNvSpPr>
              <a:spLocks noChangeArrowheads="1"/>
            </p:cNvSpPr>
            <p:nvPr/>
          </p:nvSpPr>
          <p:spPr bwMode="grayWhite">
            <a:xfrm>
              <a:off x="4693603" y="5129214"/>
              <a:ext cx="865823" cy="820737"/>
            </a:xfrm>
            <a:prstGeom prst="pentagon">
              <a:avLst/>
            </a:prstGeom>
            <a:solidFill>
              <a:srgbClr val="339966">
                <a:alpha val="50195"/>
              </a:srgbClr>
            </a:solidFill>
            <a:ln w="76200" algn="ctr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2336263" y="3498851"/>
              <a:ext cx="483138" cy="484188"/>
              <a:chOff x="523" y="2809"/>
              <a:chExt cx="876" cy="882"/>
            </a:xfrm>
          </p:grpSpPr>
          <p:sp>
            <p:nvSpPr>
              <p:cNvPr id="54307" name="Oval 13"/>
              <p:cNvSpPr>
                <a:spLocks noChangeArrowheads="1"/>
              </p:cNvSpPr>
              <p:nvPr/>
            </p:nvSpPr>
            <p:spPr bwMode="gray">
              <a:xfrm>
                <a:off x="523" y="2809"/>
                <a:ext cx="876" cy="876"/>
              </a:xfrm>
              <a:prstGeom prst="ellipse">
                <a:avLst/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8" name="Line 14"/>
              <p:cNvSpPr>
                <a:spLocks noChangeShapeType="1"/>
              </p:cNvSpPr>
              <p:nvPr/>
            </p:nvSpPr>
            <p:spPr bwMode="gray">
              <a:xfrm>
                <a:off x="964" y="2809"/>
                <a:ext cx="0" cy="87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9" name="Line 15"/>
              <p:cNvSpPr>
                <a:spLocks noChangeShapeType="1"/>
              </p:cNvSpPr>
              <p:nvPr/>
            </p:nvSpPr>
            <p:spPr bwMode="gray">
              <a:xfrm>
                <a:off x="523" y="3244"/>
                <a:ext cx="876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0" name="Freeform 16"/>
              <p:cNvSpPr>
                <a:spLocks/>
              </p:cNvSpPr>
              <p:nvPr/>
            </p:nvSpPr>
            <p:spPr bwMode="gray">
              <a:xfrm>
                <a:off x="1023" y="2815"/>
                <a:ext cx="182" cy="864"/>
              </a:xfrm>
              <a:custGeom>
                <a:avLst/>
                <a:gdLst>
                  <a:gd name="T0" fmla="*/ 0 w 182"/>
                  <a:gd name="T1" fmla="*/ 0 h 864"/>
                  <a:gd name="T2" fmla="*/ 182 w 182"/>
                  <a:gd name="T3" fmla="*/ 435 h 864"/>
                  <a:gd name="T4" fmla="*/ 6 w 182"/>
                  <a:gd name="T5" fmla="*/ 864 h 864"/>
                  <a:gd name="T6" fmla="*/ 0 60000 65536"/>
                  <a:gd name="T7" fmla="*/ 0 60000 65536"/>
                  <a:gd name="T8" fmla="*/ 0 60000 65536"/>
                  <a:gd name="T9" fmla="*/ 0 w 182"/>
                  <a:gd name="T10" fmla="*/ 0 h 864"/>
                  <a:gd name="T11" fmla="*/ 182 w 182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2" h="864">
                    <a:moveTo>
                      <a:pt x="0" y="0"/>
                    </a:moveTo>
                    <a:cubicBezTo>
                      <a:pt x="59" y="89"/>
                      <a:pt x="182" y="177"/>
                      <a:pt x="182" y="435"/>
                    </a:cubicBezTo>
                    <a:cubicBezTo>
                      <a:pt x="182" y="693"/>
                      <a:pt x="70" y="800"/>
                      <a:pt x="6" y="864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1" name="Freeform 17"/>
              <p:cNvSpPr>
                <a:spLocks/>
              </p:cNvSpPr>
              <p:nvPr/>
            </p:nvSpPr>
            <p:spPr bwMode="gray">
              <a:xfrm>
                <a:off x="726" y="2821"/>
                <a:ext cx="197" cy="870"/>
              </a:xfrm>
              <a:custGeom>
                <a:avLst/>
                <a:gdLst>
                  <a:gd name="T0" fmla="*/ 167 w 197"/>
                  <a:gd name="T1" fmla="*/ 0 h 870"/>
                  <a:gd name="T2" fmla="*/ 0 w 197"/>
                  <a:gd name="T3" fmla="*/ 436 h 870"/>
                  <a:gd name="T4" fmla="*/ 197 w 197"/>
                  <a:gd name="T5" fmla="*/ 870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2" name="Freeform 18"/>
              <p:cNvSpPr>
                <a:spLocks/>
              </p:cNvSpPr>
              <p:nvPr/>
            </p:nvSpPr>
            <p:spPr bwMode="gray">
              <a:xfrm rot="5400000">
                <a:off x="892" y="3171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13" name="Freeform 19"/>
              <p:cNvSpPr>
                <a:spLocks/>
              </p:cNvSpPr>
              <p:nvPr/>
            </p:nvSpPr>
            <p:spPr bwMode="gray">
              <a:xfrm rot="16200000" flipV="1">
                <a:off x="900" y="2668"/>
                <a:ext cx="114" cy="653"/>
              </a:xfrm>
              <a:custGeom>
                <a:avLst/>
                <a:gdLst>
                  <a:gd name="T0" fmla="*/ 1 w 197"/>
                  <a:gd name="T1" fmla="*/ 0 h 870"/>
                  <a:gd name="T2" fmla="*/ 0 w 197"/>
                  <a:gd name="T3" fmla="*/ 2 h 870"/>
                  <a:gd name="T4" fmla="*/ 1 w 197"/>
                  <a:gd name="T5" fmla="*/ 2 h 870"/>
                  <a:gd name="T6" fmla="*/ 0 60000 65536"/>
                  <a:gd name="T7" fmla="*/ 0 60000 65536"/>
                  <a:gd name="T8" fmla="*/ 0 60000 65536"/>
                  <a:gd name="T9" fmla="*/ 0 w 197"/>
                  <a:gd name="T10" fmla="*/ 0 h 870"/>
                  <a:gd name="T11" fmla="*/ 197 w 197"/>
                  <a:gd name="T12" fmla="*/ 870 h 87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" h="870">
                    <a:moveTo>
                      <a:pt x="167" y="0"/>
                    </a:moveTo>
                    <a:cubicBezTo>
                      <a:pt x="117" y="64"/>
                      <a:pt x="0" y="178"/>
                      <a:pt x="0" y="436"/>
                    </a:cubicBezTo>
                    <a:cubicBezTo>
                      <a:pt x="0" y="694"/>
                      <a:pt x="124" y="769"/>
                      <a:pt x="197" y="870"/>
                    </a:cubicBezTo>
                  </a:path>
                </a:pathLst>
              </a:cu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2957247" y="5386390"/>
              <a:ext cx="420953" cy="358775"/>
              <a:chOff x="2640" y="3304"/>
              <a:chExt cx="294" cy="252"/>
            </a:xfrm>
          </p:grpSpPr>
          <p:sp>
            <p:nvSpPr>
              <p:cNvPr id="54301" name="AutoShape 21"/>
              <p:cNvSpPr>
                <a:spLocks noChangeArrowheads="1"/>
              </p:cNvSpPr>
              <p:nvPr/>
            </p:nvSpPr>
            <p:spPr bwMode="gray">
              <a:xfrm>
                <a:off x="2700" y="3304"/>
                <a:ext cx="176" cy="176"/>
              </a:xfrm>
              <a:prstGeom prst="roundRect">
                <a:avLst>
                  <a:gd name="adj" fmla="val 6250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2" name="AutoShape 22"/>
              <p:cNvSpPr>
                <a:spLocks noChangeArrowheads="1"/>
              </p:cNvSpPr>
              <p:nvPr/>
            </p:nvSpPr>
            <p:spPr bwMode="gray">
              <a:xfrm>
                <a:off x="2640" y="3478"/>
                <a:ext cx="294" cy="78"/>
              </a:xfrm>
              <a:prstGeom prst="roundRect">
                <a:avLst>
                  <a:gd name="adj" fmla="val 16667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3" name="Line 23"/>
              <p:cNvSpPr>
                <a:spLocks noChangeShapeType="1"/>
              </p:cNvSpPr>
              <p:nvPr/>
            </p:nvSpPr>
            <p:spPr bwMode="gray">
              <a:xfrm flipH="1">
                <a:off x="2847" y="3517"/>
                <a:ext cx="45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4" name="Line 24"/>
              <p:cNvSpPr>
                <a:spLocks noChangeShapeType="1"/>
              </p:cNvSpPr>
              <p:nvPr/>
            </p:nvSpPr>
            <p:spPr bwMode="gray">
              <a:xfrm flipH="1">
                <a:off x="2759" y="3359"/>
                <a:ext cx="73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5" name="Line 25"/>
              <p:cNvSpPr>
                <a:spLocks noChangeShapeType="1"/>
              </p:cNvSpPr>
              <p:nvPr/>
            </p:nvSpPr>
            <p:spPr bwMode="gray">
              <a:xfrm flipH="1">
                <a:off x="2787" y="3385"/>
                <a:ext cx="45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06" name="Line 26"/>
              <p:cNvSpPr>
                <a:spLocks noChangeShapeType="1"/>
              </p:cNvSpPr>
              <p:nvPr/>
            </p:nvSpPr>
            <p:spPr bwMode="gray">
              <a:xfrm flipH="1">
                <a:off x="2800" y="3434"/>
                <a:ext cx="32" cy="0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286" name="AutoShape 27"/>
            <p:cNvSpPr>
              <a:spLocks noChangeArrowheads="1"/>
            </p:cNvSpPr>
            <p:nvPr/>
          </p:nvSpPr>
          <p:spPr bwMode="gray">
            <a:xfrm>
              <a:off x="3994110" y="2408239"/>
              <a:ext cx="369928" cy="365125"/>
            </a:xfrm>
            <a:prstGeom prst="cube">
              <a:avLst>
                <a:gd name="adj" fmla="val 25000"/>
              </a:avLst>
            </a:prstGeom>
            <a:solidFill>
              <a:srgbClr val="292929">
                <a:alpha val="50195"/>
              </a:srgbClr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ea typeface="微软雅黑" pitchFamily="34" charset="-122"/>
              </a:endParaRP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5509723" y="3506789"/>
              <a:ext cx="471977" cy="446087"/>
              <a:chOff x="3422" y="1347"/>
              <a:chExt cx="330" cy="313"/>
            </a:xfrm>
          </p:grpSpPr>
          <p:sp>
            <p:nvSpPr>
              <p:cNvPr id="54299" name="AutoShape 29"/>
              <p:cNvSpPr>
                <a:spLocks noChangeArrowheads="1"/>
              </p:cNvSpPr>
              <p:nvPr/>
            </p:nvSpPr>
            <p:spPr bwMode="gray">
              <a:xfrm>
                <a:off x="3422" y="1411"/>
                <a:ext cx="330" cy="249"/>
              </a:xfrm>
              <a:prstGeom prst="roundRect">
                <a:avLst>
                  <a:gd name="adj" fmla="val 16667"/>
                </a:avLst>
              </a:prstGeom>
              <a:solidFill>
                <a:srgbClr val="292929">
                  <a:alpha val="50195"/>
                </a:srgbClr>
              </a:solidFill>
              <a:ln w="19050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  <p:sp>
            <p:nvSpPr>
              <p:cNvPr id="54300" name="AutoShape 30"/>
              <p:cNvSpPr>
                <a:spLocks noChangeArrowheads="1"/>
              </p:cNvSpPr>
              <p:nvPr/>
            </p:nvSpPr>
            <p:spPr bwMode="gray">
              <a:xfrm>
                <a:off x="3522" y="1347"/>
                <a:ext cx="122" cy="1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64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292929">
                  <a:alpha val="50195"/>
                </a:srgbClr>
              </a:solidFill>
              <a:ln w="12700" algn="ctr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4944945" y="5343526"/>
              <a:ext cx="387469" cy="476249"/>
              <a:chOff x="984" y="878"/>
              <a:chExt cx="3312" cy="4086"/>
            </a:xfrm>
          </p:grpSpPr>
          <p:sp>
            <p:nvSpPr>
              <p:cNvPr id="54297" name="Freeform 32"/>
              <p:cNvSpPr>
                <a:spLocks/>
              </p:cNvSpPr>
              <p:nvPr/>
            </p:nvSpPr>
            <p:spPr bwMode="gray">
              <a:xfrm>
                <a:off x="984" y="1002"/>
                <a:ext cx="3312" cy="3962"/>
              </a:xfrm>
              <a:custGeom>
                <a:avLst/>
                <a:gdLst>
                  <a:gd name="T0" fmla="*/ 1376 w 3312"/>
                  <a:gd name="T1" fmla="*/ 696 h 3962"/>
                  <a:gd name="T2" fmla="*/ 1639 w 3312"/>
                  <a:gd name="T3" fmla="*/ 920 h 3962"/>
                  <a:gd name="T4" fmla="*/ 1926 w 3312"/>
                  <a:gd name="T5" fmla="*/ 708 h 3962"/>
                  <a:gd name="T6" fmla="*/ 2940 w 3312"/>
                  <a:gd name="T7" fmla="*/ 66 h 3962"/>
                  <a:gd name="T8" fmla="*/ 3204 w 3312"/>
                  <a:gd name="T9" fmla="*/ 78 h 3962"/>
                  <a:gd name="T10" fmla="*/ 3072 w 3312"/>
                  <a:gd name="T11" fmla="*/ 444 h 3962"/>
                  <a:gd name="T12" fmla="*/ 2139 w 3312"/>
                  <a:gd name="T13" fmla="*/ 1081 h 3962"/>
                  <a:gd name="T14" fmla="*/ 2476 w 3312"/>
                  <a:gd name="T15" fmla="*/ 2372 h 3962"/>
                  <a:gd name="T16" fmla="*/ 2251 w 3312"/>
                  <a:gd name="T17" fmla="*/ 2435 h 3962"/>
                  <a:gd name="T18" fmla="*/ 2614 w 3312"/>
                  <a:gd name="T19" fmla="*/ 3589 h 3962"/>
                  <a:gd name="T20" fmla="*/ 2539 w 3312"/>
                  <a:gd name="T21" fmla="*/ 3925 h 3962"/>
                  <a:gd name="T22" fmla="*/ 2226 w 3312"/>
                  <a:gd name="T23" fmla="*/ 3689 h 3962"/>
                  <a:gd name="T24" fmla="*/ 1789 w 3312"/>
                  <a:gd name="T25" fmla="*/ 2534 h 3962"/>
                  <a:gd name="T26" fmla="*/ 1414 w 3312"/>
                  <a:gd name="T27" fmla="*/ 2534 h 3962"/>
                  <a:gd name="T28" fmla="*/ 1051 w 3312"/>
                  <a:gd name="T29" fmla="*/ 3689 h 3962"/>
                  <a:gd name="T30" fmla="*/ 789 w 3312"/>
                  <a:gd name="T31" fmla="*/ 3925 h 3962"/>
                  <a:gd name="T32" fmla="*/ 676 w 3312"/>
                  <a:gd name="T33" fmla="*/ 3577 h 3962"/>
                  <a:gd name="T34" fmla="*/ 1001 w 3312"/>
                  <a:gd name="T35" fmla="*/ 2459 h 3962"/>
                  <a:gd name="T36" fmla="*/ 751 w 3312"/>
                  <a:gd name="T37" fmla="*/ 2397 h 3962"/>
                  <a:gd name="T38" fmla="*/ 1126 w 3312"/>
                  <a:gd name="T39" fmla="*/ 1081 h 3962"/>
                  <a:gd name="T40" fmla="*/ 139 w 3312"/>
                  <a:gd name="T41" fmla="*/ 497 h 3962"/>
                  <a:gd name="T42" fmla="*/ 60 w 3312"/>
                  <a:gd name="T43" fmla="*/ 180 h 3962"/>
                  <a:gd name="T44" fmla="*/ 389 w 3312"/>
                  <a:gd name="T45" fmla="*/ 162 h 3962"/>
                  <a:gd name="T46" fmla="*/ 1376 w 3312"/>
                  <a:gd name="T47" fmla="*/ 696 h 3962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12"/>
                  <a:gd name="T73" fmla="*/ 0 h 3962"/>
                  <a:gd name="T74" fmla="*/ 3312 w 3312"/>
                  <a:gd name="T75" fmla="*/ 3962 h 3962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12" h="3962">
                    <a:moveTo>
                      <a:pt x="1376" y="696"/>
                    </a:moveTo>
                    <a:cubicBezTo>
                      <a:pt x="1401" y="795"/>
                      <a:pt x="1489" y="920"/>
                      <a:pt x="1639" y="920"/>
                    </a:cubicBezTo>
                    <a:cubicBezTo>
                      <a:pt x="1801" y="920"/>
                      <a:pt x="1876" y="795"/>
                      <a:pt x="1926" y="708"/>
                    </a:cubicBezTo>
                    <a:lnTo>
                      <a:pt x="2940" y="66"/>
                    </a:lnTo>
                    <a:cubicBezTo>
                      <a:pt x="3042" y="0"/>
                      <a:pt x="3142" y="16"/>
                      <a:pt x="3204" y="78"/>
                    </a:cubicBezTo>
                    <a:cubicBezTo>
                      <a:pt x="3267" y="140"/>
                      <a:pt x="3312" y="264"/>
                      <a:pt x="3072" y="444"/>
                    </a:cubicBezTo>
                    <a:lnTo>
                      <a:pt x="2139" y="1081"/>
                    </a:lnTo>
                    <a:lnTo>
                      <a:pt x="2476" y="2372"/>
                    </a:lnTo>
                    <a:lnTo>
                      <a:pt x="2251" y="2435"/>
                    </a:lnTo>
                    <a:lnTo>
                      <a:pt x="2614" y="3589"/>
                    </a:lnTo>
                    <a:cubicBezTo>
                      <a:pt x="2651" y="3751"/>
                      <a:pt x="2639" y="3863"/>
                      <a:pt x="2539" y="3925"/>
                    </a:cubicBezTo>
                    <a:cubicBezTo>
                      <a:pt x="2401" y="3962"/>
                      <a:pt x="2289" y="3863"/>
                      <a:pt x="2226" y="3689"/>
                    </a:cubicBezTo>
                    <a:cubicBezTo>
                      <a:pt x="2101" y="3453"/>
                      <a:pt x="1876" y="2720"/>
                      <a:pt x="1789" y="2534"/>
                    </a:cubicBezTo>
                    <a:lnTo>
                      <a:pt x="1414" y="2534"/>
                    </a:lnTo>
                    <a:cubicBezTo>
                      <a:pt x="1339" y="2770"/>
                      <a:pt x="1151" y="3465"/>
                      <a:pt x="1051" y="3689"/>
                    </a:cubicBezTo>
                    <a:cubicBezTo>
                      <a:pt x="1001" y="3838"/>
                      <a:pt x="914" y="3950"/>
                      <a:pt x="789" y="3925"/>
                    </a:cubicBezTo>
                    <a:cubicBezTo>
                      <a:pt x="714" y="3875"/>
                      <a:pt x="614" y="3838"/>
                      <a:pt x="676" y="3577"/>
                    </a:cubicBezTo>
                    <a:lnTo>
                      <a:pt x="1001" y="2459"/>
                    </a:lnTo>
                    <a:lnTo>
                      <a:pt x="751" y="2397"/>
                    </a:lnTo>
                    <a:lnTo>
                      <a:pt x="1126" y="1081"/>
                    </a:lnTo>
                    <a:lnTo>
                      <a:pt x="139" y="497"/>
                    </a:lnTo>
                    <a:cubicBezTo>
                      <a:pt x="54" y="402"/>
                      <a:pt x="0" y="342"/>
                      <a:pt x="60" y="180"/>
                    </a:cubicBezTo>
                    <a:cubicBezTo>
                      <a:pt x="186" y="102"/>
                      <a:pt x="214" y="112"/>
                      <a:pt x="389" y="162"/>
                    </a:cubicBezTo>
                    <a:lnTo>
                      <a:pt x="1376" y="696"/>
                    </a:lnTo>
                    <a:close/>
                  </a:path>
                </a:pathLst>
              </a:custGeom>
              <a:solidFill>
                <a:srgbClr val="292929">
                  <a:alpha val="50195"/>
                </a:srgb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298" name="Oval 33"/>
              <p:cNvSpPr>
                <a:spLocks noChangeArrowheads="1"/>
              </p:cNvSpPr>
              <p:nvPr/>
            </p:nvSpPr>
            <p:spPr bwMode="gray">
              <a:xfrm>
                <a:off x="2208" y="878"/>
                <a:ext cx="862" cy="845"/>
              </a:xfrm>
              <a:prstGeom prst="ellipse">
                <a:avLst/>
              </a:prstGeom>
              <a:solidFill>
                <a:srgbClr val="292929">
                  <a:alpha val="50195"/>
                </a:srgbClr>
              </a:solidFill>
              <a:ln w="1905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latin typeface="Calibri" pitchFamily="34" charset="0"/>
                  <a:ea typeface="微软雅黑" pitchFamily="34" charset="-122"/>
                </a:endParaRPr>
              </a:p>
            </p:txBody>
          </p:sp>
        </p:grpSp>
        <p:sp>
          <p:nvSpPr>
            <p:cNvPr id="54289" name="Rectangle 34"/>
            <p:cNvSpPr>
              <a:spLocks noChangeArrowheads="1"/>
            </p:cNvSpPr>
            <p:nvPr/>
          </p:nvSpPr>
          <p:spPr bwMode="auto">
            <a:xfrm>
              <a:off x="3087355" y="3609977"/>
              <a:ext cx="2240297" cy="11716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  <a:latin typeface="Calibri" pitchFamily="34" charset="0"/>
                  <a:ea typeface="微软雅黑" pitchFamily="34" charset="-122"/>
                </a:rPr>
                <a:t>新生入学</a:t>
              </a:r>
              <a:endParaRPr lang="en-US" altLang="zh-CN" sz="2400" b="1" dirty="0" smtClean="0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ctr"/>
              <a:r>
                <a:rPr lang="zh-CN" altLang="en-US" sz="2400" b="1" dirty="0" smtClean="0">
                  <a:solidFill>
                    <a:srgbClr val="FFFF00"/>
                  </a:solidFill>
                  <a:latin typeface="Calibri" pitchFamily="34" charset="0"/>
                  <a:ea typeface="微软雅黑" pitchFamily="34" charset="-122"/>
                </a:rPr>
                <a:t>不适应</a:t>
              </a:r>
              <a:endParaRPr lang="en-US" altLang="zh-CN" sz="2400" b="1" dirty="0">
                <a:solidFill>
                  <a:srgbClr val="FFFF00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0" name="AutoShape 35"/>
            <p:cNvSpPr>
              <a:spLocks/>
            </p:cNvSpPr>
            <p:nvPr/>
          </p:nvSpPr>
          <p:spPr bwMode="auto">
            <a:xfrm>
              <a:off x="1549556" y="2027238"/>
              <a:ext cx="1834995" cy="763587"/>
            </a:xfrm>
            <a:prstGeom prst="accentCallout2">
              <a:avLst>
                <a:gd name="adj1" fmla="val 20870"/>
                <a:gd name="adj2" fmla="val 104069"/>
                <a:gd name="adj3" fmla="val 20870"/>
                <a:gd name="adj4" fmla="val 111028"/>
                <a:gd name="adj5" fmla="val 46088"/>
                <a:gd name="adj6" fmla="val 11831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焦虑与挫折感</a:t>
              </a:r>
              <a:endParaRPr lang="en-US" altLang="zh-CN" sz="1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文化环境与生活不适应</a:t>
              </a:r>
              <a:endParaRPr lang="zh-CN" altLang="en-US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endParaRPr lang="zh-CN" altLang="en-US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2" name="AutoShape 37"/>
            <p:cNvSpPr>
              <a:spLocks/>
            </p:cNvSpPr>
            <p:nvPr/>
          </p:nvSpPr>
          <p:spPr bwMode="auto">
            <a:xfrm>
              <a:off x="618457" y="5761039"/>
              <a:ext cx="1823121" cy="547688"/>
            </a:xfrm>
            <a:prstGeom prst="accentCallout2">
              <a:avLst>
                <a:gd name="adj1" fmla="val 18750"/>
                <a:gd name="adj2" fmla="val 104532"/>
                <a:gd name="adj3" fmla="val 18750"/>
                <a:gd name="adj4" fmla="val 117847"/>
                <a:gd name="adj5" fmla="val -2606"/>
                <a:gd name="adj6" fmla="val 13191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r"/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孤独与压抑感</a:t>
              </a:r>
              <a:endParaRPr lang="en-US" altLang="zh-CN" sz="1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pPr algn="r"/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人际交往不适应</a:t>
              </a:r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3" name="AutoShape 38"/>
            <p:cNvSpPr>
              <a:spLocks/>
            </p:cNvSpPr>
            <p:nvPr/>
          </p:nvSpPr>
          <p:spPr bwMode="auto">
            <a:xfrm>
              <a:off x="5750063" y="5545137"/>
              <a:ext cx="3636260" cy="741363"/>
            </a:xfrm>
            <a:prstGeom prst="accentCallout2">
              <a:avLst>
                <a:gd name="adj1" fmla="val 15417"/>
                <a:gd name="adj2" fmla="val -2750"/>
                <a:gd name="adj3" fmla="val 15417"/>
                <a:gd name="adj4" fmla="val -8134"/>
                <a:gd name="adj5" fmla="val 15417"/>
                <a:gd name="adj6" fmla="val -13801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厌倦与失落感</a:t>
              </a:r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对专业不满产生的</a:t>
              </a:r>
              <a:endParaRPr lang="en-US" altLang="zh-CN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54294" name="AutoShape 39"/>
            <p:cNvSpPr>
              <a:spLocks/>
            </p:cNvSpPr>
            <p:nvPr/>
          </p:nvSpPr>
          <p:spPr bwMode="auto">
            <a:xfrm>
              <a:off x="6255843" y="4217989"/>
              <a:ext cx="2820113" cy="547688"/>
            </a:xfrm>
            <a:prstGeom prst="accentCallout2">
              <a:avLst>
                <a:gd name="adj1" fmla="val 20870"/>
                <a:gd name="adj2" fmla="val -3361"/>
                <a:gd name="adj3" fmla="val 20870"/>
                <a:gd name="adj4" fmla="val -7144"/>
                <a:gd name="adj5" fmla="val -15940"/>
                <a:gd name="adj6" fmla="val -1113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失落与自卑感</a:t>
              </a:r>
              <a:endParaRPr lang="en-US" altLang="zh-CN" sz="1600" b="1" dirty="0" smtClean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  <a:p>
              <a:r>
                <a:rPr lang="zh-CN" altLang="en-US" sz="1600" b="1" dirty="0" smtClean="0">
                  <a:solidFill>
                    <a:schemeClr val="bg1"/>
                  </a:solidFill>
                  <a:latin typeface="Calibri" pitchFamily="34" charset="0"/>
                  <a:ea typeface="微软雅黑" pitchFamily="34" charset="-122"/>
                </a:rPr>
                <a:t>相互比较中产生的</a:t>
              </a:r>
              <a:endParaRPr lang="zh-CN" altLang="en-US" sz="1600" b="1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endParaRPr>
            </a:p>
          </p:txBody>
        </p:sp>
        <p:sp>
          <p:nvSpPr>
            <p:cNvPr id="42" name="Text Box 29"/>
            <p:cNvSpPr txBox="1">
              <a:spLocks noChangeArrowheads="1"/>
            </p:cNvSpPr>
            <p:nvPr/>
          </p:nvSpPr>
          <p:spPr bwMode="auto">
            <a:xfrm>
              <a:off x="4353555" y="6524625"/>
              <a:ext cx="578810" cy="564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7158" y="1285860"/>
            <a:ext cx="8231051" cy="4526129"/>
          </a:xfrm>
        </p:spPr>
        <p:txBody>
          <a:bodyPr/>
          <a:lstStyle/>
          <a:p>
            <a:pPr lvl="0">
              <a:buFont typeface="Wingdings" pitchFamily="2" charset="2"/>
              <a:buChar char="p"/>
            </a:pPr>
            <a:r>
              <a:rPr lang="zh-CN" altLang="en-US" sz="32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人际交往的创建、应对和维护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Font typeface="Wingdings" pitchFamily="2" charset="2"/>
              <a:buChar char="p"/>
            </a:pP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大学生人际交往的方法与技巧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重视第一印象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主动交往，热情待人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尽可能满足他人的自尊的需要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注意交谈技巧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选择适当的交往距离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密切与他 人的关系（适度暴露自己、赠送小礼物表达善意、请对方帮小忙）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buNone/>
            </a:pP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500034" y="0"/>
            <a:ext cx="7740679" cy="1298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第四章 </a:t>
            </a:r>
            <a:r>
              <a:rPr lang="zh-CN" altLang="en-US" sz="4000" b="1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心理健康与心理援助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58403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algn="ctr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gradFill rotWithShape="1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63500" dir="3187806" algn="ctr" rotWithShape="0">
                  <a:srgbClr val="001D3A"/>
                </a:outerShdw>
              </a:effectLst>
            </a14:hiddenEffects>
          </a:ext>
        </a:extLst>
      </a:spPr>
      <a:bodyPr wrap="none" anchor="ctr"/>
      <a:lstStyle>
        <a:defPPr algn="ctr" eaLnBrk="0" hangingPunct="0">
          <a:defRPr dirty="0">
            <a:solidFill>
              <a:srgbClr val="FFFF66"/>
            </a:solidFill>
            <a:effectLst>
              <a:outerShdw blurRad="38100" dist="38100" dir="2700000" algn="tl">
                <a:srgbClr val="000000"/>
              </a:outerShdw>
            </a:effectLst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16911</TotalTime>
  <Words>2955</Words>
  <Application>Microsoft Office PowerPoint</Application>
  <PresentationFormat>全屏显示(4:3)</PresentationFormat>
  <Paragraphs>350</Paragraphs>
  <Slides>40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黑体</vt:lpstr>
      <vt:lpstr>华文行楷</vt:lpstr>
      <vt:lpstr>华文琥珀</vt:lpstr>
      <vt:lpstr>华文新魏</vt:lpstr>
      <vt:lpstr>宋体</vt:lpstr>
      <vt:lpstr>微软雅黑</vt:lpstr>
      <vt:lpstr>Arial</vt:lpstr>
      <vt:lpstr>Calibri</vt:lpstr>
      <vt:lpstr>Helvetica</vt:lpstr>
      <vt:lpstr>Times New Roman</vt:lpstr>
      <vt:lpstr>Verdana</vt:lpstr>
      <vt:lpstr>Wingdings</vt:lpstr>
      <vt:lpstr>1_自定义设计方案</vt:lpstr>
      <vt:lpstr>Office 主题​​</vt:lpstr>
      <vt:lpstr>自定义设计方案</vt:lpstr>
      <vt:lpstr>Office 主题</vt:lpstr>
      <vt:lpstr>PowerPoint 演示文稿</vt:lpstr>
      <vt:lpstr>PowerPoint 演示文稿</vt:lpstr>
      <vt:lpstr> 心理健康的标准</vt:lpstr>
      <vt:lpstr>PowerPoint 演示文稿</vt:lpstr>
      <vt:lpstr>大学生常见心理问题及心理障碍</vt:lpstr>
      <vt:lpstr>心理健康的五大特征</vt:lpstr>
      <vt:lpstr>PowerPoint 演示文稿</vt:lpstr>
      <vt:lpstr>新生入学不适应的主要心理问题</vt:lpstr>
      <vt:lpstr>PowerPoint 演示文稿</vt:lpstr>
      <vt:lpstr>大学生维护心理健康的方式</vt:lpstr>
      <vt:lpstr>PowerPoint 演示文稿</vt:lpstr>
      <vt:lpstr>PowerPoint 演示文稿</vt:lpstr>
      <vt:lpstr>PowerPoint 演示文稿</vt:lpstr>
      <vt:lpstr>精神分裂症</vt:lpstr>
      <vt:lpstr>神经症</vt:lpstr>
      <vt:lpstr>大学生中常见神经症</vt:lpstr>
      <vt:lpstr>大学生中常见的神经症   神经衰弱症</vt:lpstr>
      <vt:lpstr>大学生中常见的神经症   焦虑症</vt:lpstr>
      <vt:lpstr>大学生中常见的神经症   如何避免焦虑</vt:lpstr>
      <vt:lpstr>PowerPoint 演示文稿</vt:lpstr>
      <vt:lpstr>PowerPoint 演示文稿</vt:lpstr>
      <vt:lpstr>第四章 心理健康与心理援助</vt:lpstr>
      <vt:lpstr>第四章 心理健康与心理援助</vt:lpstr>
      <vt:lpstr>大学生中常见的神经症   抑郁症</vt:lpstr>
      <vt:lpstr> 大学生中常见的神经症  如何快速识别抑郁</vt:lpstr>
      <vt:lpstr>PowerPoint 演示文稿</vt:lpstr>
      <vt:lpstr>大学生中常见的神经症  重度抑郁症的诊断标准</vt:lpstr>
      <vt:lpstr>大学生中常见的神经症  如何预防抑郁</vt:lpstr>
      <vt:lpstr>将欢乐带入生活、从积极角度思考问题</vt:lpstr>
      <vt:lpstr>不要孤注一掷</vt:lpstr>
      <vt:lpstr>建立可靠的人际关系</vt:lpstr>
      <vt:lpstr>大学生中常见的神经症   强迫症</vt:lpstr>
      <vt:lpstr>心理援助</vt:lpstr>
      <vt:lpstr>心理援助的形式  心理辅导</vt:lpstr>
      <vt:lpstr>PowerPoint 演示文稿</vt:lpstr>
      <vt:lpstr>PowerPoint 演示文稿</vt:lpstr>
      <vt:lpstr>心理咨询与心理治疗区别</vt:lpstr>
      <vt:lpstr>心理咨询的形式</vt:lpstr>
      <vt:lpstr>临应常用的评定量表</vt:lpstr>
      <vt:lpstr>PowerPoint 演示文稿</vt:lpstr>
    </vt:vector>
  </TitlesOfParts>
  <Company>上海财经大学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Rainbow</dc:creator>
  <cp:lastModifiedBy>hm</cp:lastModifiedBy>
  <cp:revision>542</cp:revision>
  <dcterms:created xsi:type="dcterms:W3CDTF">2013-02-23T16:16:19Z</dcterms:created>
  <dcterms:modified xsi:type="dcterms:W3CDTF">2020-05-25T05:58:42Z</dcterms:modified>
</cp:coreProperties>
</file>