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669" r:id="rId4"/>
    <p:sldId id="670" r:id="rId5"/>
    <p:sldId id="668" r:id="rId6"/>
    <p:sldId id="259" r:id="rId7"/>
    <p:sldId id="276" r:id="rId8"/>
    <p:sldId id="675" r:id="rId9"/>
    <p:sldId id="674" r:id="rId10"/>
    <p:sldId id="6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942AE-C6BB-B349-83FE-8DE39AA950E1}" v="1" dt="2023-03-28T03:02:53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wei" userId="89080faf469d200a" providerId="LiveId" clId="{732942AE-C6BB-B349-83FE-8DE39AA950E1}"/>
    <pc:docChg chg="custSel addSld modSld sldOrd">
      <pc:chgData name="song wei" userId="89080faf469d200a" providerId="LiveId" clId="{732942AE-C6BB-B349-83FE-8DE39AA950E1}" dt="2023-03-28T03:30:44.592" v="369" actId="13926"/>
      <pc:docMkLst>
        <pc:docMk/>
      </pc:docMkLst>
      <pc:sldChg chg="modSp mod ord">
        <pc:chgData name="song wei" userId="89080faf469d200a" providerId="LiveId" clId="{732942AE-C6BB-B349-83FE-8DE39AA950E1}" dt="2023-03-28T03:03:54.716" v="309" actId="21"/>
        <pc:sldMkLst>
          <pc:docMk/>
          <pc:sldMk cId="3022089115" sldId="276"/>
        </pc:sldMkLst>
        <pc:spChg chg="mod">
          <ac:chgData name="song wei" userId="89080faf469d200a" providerId="LiveId" clId="{732942AE-C6BB-B349-83FE-8DE39AA950E1}" dt="2023-03-28T03:03:54.716" v="309" actId="21"/>
          <ac:spMkLst>
            <pc:docMk/>
            <pc:sldMk cId="3022089115" sldId="276"/>
            <ac:spMk id="3" creationId="{0819B1CC-B105-4AB6-A261-AF24BE824750}"/>
          </ac:spMkLst>
        </pc:spChg>
      </pc:sldChg>
      <pc:sldChg chg="modSp mod">
        <pc:chgData name="song wei" userId="89080faf469d200a" providerId="LiveId" clId="{732942AE-C6BB-B349-83FE-8DE39AA950E1}" dt="2023-03-28T03:05:08.222" v="368" actId="13926"/>
        <pc:sldMkLst>
          <pc:docMk/>
          <pc:sldMk cId="2107412718" sldId="674"/>
        </pc:sldMkLst>
        <pc:spChg chg="mod">
          <ac:chgData name="song wei" userId="89080faf469d200a" providerId="LiveId" clId="{732942AE-C6BB-B349-83FE-8DE39AA950E1}" dt="2023-03-28T02:14:20.036" v="47" actId="20577"/>
          <ac:spMkLst>
            <pc:docMk/>
            <pc:sldMk cId="2107412718" sldId="674"/>
            <ac:spMk id="2" creationId="{FACA51B0-2633-45BD-9786-3A004A7A8C4E}"/>
          </ac:spMkLst>
        </pc:spChg>
        <pc:spChg chg="mod">
          <ac:chgData name="song wei" userId="89080faf469d200a" providerId="LiveId" clId="{732942AE-C6BB-B349-83FE-8DE39AA950E1}" dt="2023-03-28T03:05:08.222" v="368" actId="13926"/>
          <ac:spMkLst>
            <pc:docMk/>
            <pc:sldMk cId="2107412718" sldId="674"/>
            <ac:spMk id="3" creationId="{38270E64-8241-4267-9390-5353F59E1A51}"/>
          </ac:spMkLst>
        </pc:spChg>
      </pc:sldChg>
      <pc:sldChg chg="delSp modSp new mod">
        <pc:chgData name="song wei" userId="89080faf469d200a" providerId="LiveId" clId="{732942AE-C6BB-B349-83FE-8DE39AA950E1}" dt="2023-03-28T03:30:44.592" v="369" actId="13926"/>
        <pc:sldMkLst>
          <pc:docMk/>
          <pc:sldMk cId="1307929869" sldId="675"/>
        </pc:sldMkLst>
        <pc:spChg chg="del">
          <ac:chgData name="song wei" userId="89080faf469d200a" providerId="LiveId" clId="{732942AE-C6BB-B349-83FE-8DE39AA950E1}" dt="2023-03-28T03:03:59.068" v="311" actId="478"/>
          <ac:spMkLst>
            <pc:docMk/>
            <pc:sldMk cId="1307929869" sldId="675"/>
            <ac:spMk id="2" creationId="{8D6FAE4F-0260-9007-D253-7E5FC38F6A41}"/>
          </ac:spMkLst>
        </pc:spChg>
        <pc:spChg chg="mod">
          <ac:chgData name="song wei" userId="89080faf469d200a" providerId="LiveId" clId="{732942AE-C6BB-B349-83FE-8DE39AA950E1}" dt="2023-03-28T03:30:44.592" v="369" actId="13926"/>
          <ac:spMkLst>
            <pc:docMk/>
            <pc:sldMk cId="1307929869" sldId="675"/>
            <ac:spMk id="3" creationId="{67D06129-F4C0-8CC4-3898-9A95305052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2C41A-E768-448A-84BA-88C21E8AB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E13CC-8D36-47A2-96A8-35A7DDA6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5223E-505A-4A13-8DF6-33753721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1DA3A-0644-48F3-9503-D5105729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ADD8A-7A2E-4A9B-B725-55C0F5D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9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2776-FC6F-4D84-80AE-AA97A7CB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F854B-336C-49EC-A7D9-633484E15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DD9A4-9FCD-4724-86D3-7E28FF82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47DCC-D115-41FC-B146-CC07A461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45AC6-FBAD-4A1C-9F5C-32EC0E0E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1B4295-45DA-4381-890B-448E16BF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5E7A6D-F412-4D43-9CA9-78E8A8F29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8B8B2-1EF5-42CA-B3F5-53A262D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BB722-3BBA-4C6C-9FD8-54434C9F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4CDD1-D10B-42A8-8CAE-B3750006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5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72565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612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8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3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1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03828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1C2C4-9AA1-48A5-9635-E7DC9951E1E6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A4FB6-E7D3-4346-8EC9-6CCE2CC5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786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C118-145F-499A-A0FF-2280F72B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28D0B-24F4-45FD-818B-D7FB90F9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4AC92-8296-4038-A4B7-311AA581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DBDE4-FBB1-4469-9CE9-78970272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DF70F-94DE-4180-B067-BF45CC18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7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76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74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2A2A4-E022-4522-B71E-DCD8B58B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426-C3BC-4DA2-A7D7-6361C258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EFAED-4A57-4EAF-813C-AE8DA642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2D8BD-ACEC-437D-B326-E5B96868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23B87-2771-407B-B2AA-07D98412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7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0D76-76FF-4781-B004-ED84E111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68E16-BFA7-45C4-9A21-26204BFF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B3DB7-7026-4675-B893-6011D04C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01C0A-DAEB-4C0F-85AA-F8118AEC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276A2-12C1-4E3B-A9F9-660DA027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CEDE-79E1-4546-9902-8E223285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6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D251-3BC3-4F4D-808D-950E0146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6DF20-72B6-4655-B9E8-86A23302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325368-87E7-4B8D-89E6-9DF8925E7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B61122-1E91-4D9D-8042-A39FE086C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D8232B-8AD1-40F7-8D4F-00AB7F435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54291-2F97-4001-9F6E-1E82A585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FF9FAF-9E79-4E3B-BDE8-5462E419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99B6A-45DD-4B9C-A5D9-E104CAE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BEDE2-74FC-47F3-B8E1-ABD27C58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54E45-6346-406B-AF5F-DB4581B6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74C058-CF36-4130-B483-B46BAC0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E2BF79-E8AE-41B5-9FDC-E0D44B8D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0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E169E0-63E9-4685-B481-D127F985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12C9D9-E17D-4EA3-A76F-AC1AC35C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9FE17-B6F7-4BF7-9033-24A50D54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3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5296-DAAF-4597-9F5B-D1519AE8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C13A2-463E-4144-B17B-3F9FF9C9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EC371-0022-40CA-AC0B-C2EEB59DA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7635D-5555-49A6-BA35-442DC5E4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1EC3E-2BAD-4D78-A7BF-F66DBB6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E6637-A988-4A94-A22B-7B0C7D99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3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712AB-ACE1-4BEB-8465-DD84A073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281FC9-89D6-4017-A57A-29A935CB2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7A2E4-F83C-4D82-871F-12D6A438C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BD0AA-A90C-4A12-AD47-486E2820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975F7-1761-48BD-82DA-1B69437D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1A371-0D75-4097-A2E4-93D1CB8F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0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45CE0E-1B19-4879-A0E8-AE02E886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1C35F-552C-48C9-A4EC-B8E143FB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94B9B-A05D-4024-86B2-872BE0C4B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6FB8-49FE-475E-B311-47341366329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779E9-8541-4DBD-A57F-E9798668B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E8958-A22F-425B-AF71-07319CCAC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8D8C-F8F6-45E3-BB7B-B990BB56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9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C98B562-D9BE-40B5-A843-4EDEFF1C8616}"/>
              </a:ext>
            </a:extLst>
          </p:cNvPr>
          <p:cNvSpPr txBox="1"/>
          <p:nvPr userDrawn="1"/>
        </p:nvSpPr>
        <p:spPr>
          <a:xfrm>
            <a:off x="838200" y="25400"/>
            <a:ext cx="4032251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第１６章　</a:t>
            </a:r>
            <a:r>
              <a:rPr lang="en-US" altLang="zh-CN" sz="1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</p:spTree>
    <p:extLst>
      <p:ext uri="{BB962C8B-B14F-4D97-AF65-F5344CB8AC3E}">
        <p14:creationId xmlns:p14="http://schemas.microsoft.com/office/powerpoint/2010/main" val="330148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3D7C3-1B7C-4E7C-99F1-6C5F0456F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实验与大作业说明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0F450-1DDF-4901-BE5D-8FD7C5F8B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1E16C-15AE-4009-93A3-FDC3EAB4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7AC47-D853-4E04-AD74-C0877A4F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5624"/>
            <a:ext cx="11090448" cy="4771727"/>
          </a:xfrm>
        </p:spPr>
        <p:txBody>
          <a:bodyPr>
            <a:normAutofit/>
          </a:bodyPr>
          <a:lstStyle/>
          <a:p>
            <a:r>
              <a:rPr lang="zh-CN" altLang="en-US" dirty="0"/>
              <a:t>程序设计语言普遍涉及的一般性知识。</a:t>
            </a:r>
            <a:endParaRPr lang="en-US" altLang="zh-CN" dirty="0"/>
          </a:p>
          <a:p>
            <a:r>
              <a:rPr lang="zh-CN" altLang="en-US" dirty="0"/>
              <a:t>主要包括程序的调试过程、语言的基本符号、数据类型和表达式、各种语句的使用，以及数组的定义与访问、方法的定义与调用等。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章主要讨论了</a:t>
            </a:r>
            <a:r>
              <a:rPr lang="en-US" altLang="zh-CN" dirty="0"/>
              <a:t>Java</a:t>
            </a:r>
            <a:r>
              <a:rPr lang="zh-CN" altLang="en-US" dirty="0"/>
              <a:t>程序的调试过程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章的核心是建立变量类型概念，理解表达式的表示方式与计算过程，了解数据的输入和输出形式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章介绍了各种流程控制语句的使用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章介绍了数组的存储组织和访问方式，并讨论了方法的定义和调用形式。</a:t>
            </a:r>
          </a:p>
          <a:p>
            <a:r>
              <a:rPr lang="zh-CN" altLang="en-US" dirty="0"/>
              <a:t>学习</a:t>
            </a:r>
            <a:r>
              <a:rPr lang="en-US" altLang="zh-CN" dirty="0"/>
              <a:t>Java</a:t>
            </a:r>
            <a:r>
              <a:rPr lang="zh-CN" altLang="en-US" dirty="0"/>
              <a:t>程序设计语言的必备知识，也是后续学习的基础。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9336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428DC-BE61-4C4F-BE4E-52B5747A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面向对象核心概念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95791-D981-4D41-ABBC-FDEC1D02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5625"/>
            <a:ext cx="11090448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是一门面向对象的程序设计语言，它充分体现了面向对象程序设计思想。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章介绍了类与对象的知识。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章介绍了</a:t>
            </a:r>
            <a:r>
              <a:rPr lang="en-US" altLang="zh-CN" dirty="0"/>
              <a:t>Java</a:t>
            </a:r>
            <a:r>
              <a:rPr lang="zh-CN" altLang="en-US" dirty="0"/>
              <a:t>的继承与多态中涉及的系列概念，如子类和父类构造方法之</a:t>
            </a:r>
            <a:r>
              <a:rPr lang="en-US" altLang="zh-CN" dirty="0"/>
              <a:t>.</a:t>
            </a:r>
            <a:r>
              <a:rPr lang="zh-CN" altLang="en-US" dirty="0"/>
              <a:t>间关系、方法的覆盖和重载、访问修饰符和</a:t>
            </a:r>
            <a:r>
              <a:rPr lang="en-US" altLang="zh-CN" dirty="0"/>
              <a:t>final</a:t>
            </a:r>
            <a:r>
              <a:rPr lang="zh-CN" altLang="en-US" dirty="0"/>
              <a:t>修饰符、对象引用转换等，还对</a:t>
            </a:r>
            <a:r>
              <a:rPr lang="en-US" altLang="zh-CN" dirty="0"/>
              <a:t>Object</a:t>
            </a:r>
            <a:r>
              <a:rPr lang="zh-CN" altLang="en-US" dirty="0"/>
              <a:t>和</a:t>
            </a:r>
            <a:r>
              <a:rPr lang="en-US" altLang="zh-CN" dirty="0"/>
              <a:t>Class</a:t>
            </a:r>
            <a:r>
              <a:rPr lang="zh-CN" altLang="en-US" dirty="0"/>
              <a:t>这两个特殊的类进行了简要的介绍。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章对常用数据类型处理类如字符串、基本数据类型包装类。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章介绍了抽象类、接口及内嵌类的概念与应用，泛型，</a:t>
            </a:r>
            <a:r>
              <a:rPr lang="en-US" altLang="zh-CN" dirty="0"/>
              <a:t>Lambda</a:t>
            </a:r>
            <a:r>
              <a:rPr lang="zh-CN" altLang="en-US" dirty="0"/>
              <a:t>表达式。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面向对象核心概念有一个清晰的理解，掌握面向对象编程的特点，具备基本的面向对象编程能力。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40206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718B7-F8D9-4C81-B5E5-7A89E141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语言高级特性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351F6-EF34-4C11-BB3A-A29CEBC5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8" y="1466029"/>
            <a:ext cx="10515600" cy="4862851"/>
          </a:xfrm>
        </p:spPr>
        <p:txBody>
          <a:bodyPr>
            <a:normAutofit/>
          </a:bodyPr>
          <a:lstStyle/>
          <a:p>
            <a:r>
              <a:rPr lang="zh-CN" altLang="en-US" dirty="0"/>
              <a:t>内容包括</a:t>
            </a:r>
            <a:r>
              <a:rPr lang="en-US" altLang="zh-CN" dirty="0"/>
              <a:t>: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章介绍的异常处理，体现了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的防错编程问题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10,11,15</a:t>
            </a:r>
            <a:r>
              <a:rPr lang="zh-CN" altLang="en-US" dirty="0"/>
              <a:t>章介绍了</a:t>
            </a:r>
            <a:r>
              <a:rPr lang="en-US" altLang="zh-CN" dirty="0"/>
              <a:t>Java</a:t>
            </a:r>
            <a:r>
              <a:rPr lang="zh-CN" altLang="en-US" dirty="0"/>
              <a:t>实现图形绘制的方法</a:t>
            </a:r>
            <a:r>
              <a:rPr lang="en-US" altLang="zh-CN" dirty="0"/>
              <a:t>,</a:t>
            </a:r>
            <a:r>
              <a:rPr lang="zh-CN" altLang="en-US" dirty="0"/>
              <a:t>展示了</a:t>
            </a:r>
            <a:r>
              <a:rPr lang="en-US" altLang="zh-CN" dirty="0"/>
              <a:t>Swing </a:t>
            </a:r>
            <a:r>
              <a:rPr lang="zh-CN" altLang="en-US" dirty="0"/>
              <a:t>包提供的图形部件的使用。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章介绍的流式输入输出处理展示了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实现数据读写的方式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章介绍的多线程体现了</a:t>
            </a:r>
            <a:r>
              <a:rPr lang="en-US" altLang="zh-CN" dirty="0"/>
              <a:t>Java</a:t>
            </a:r>
            <a:r>
              <a:rPr lang="zh-CN" altLang="en-US" dirty="0"/>
              <a:t>对多任务的支持能力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章介绍的</a:t>
            </a:r>
            <a:r>
              <a:rPr lang="en-US" altLang="zh-CN" dirty="0"/>
              <a:t>Java</a:t>
            </a:r>
            <a:r>
              <a:rPr lang="zh-CN" altLang="en-US" dirty="0"/>
              <a:t>收集</a:t>
            </a:r>
            <a:r>
              <a:rPr lang="en-US" altLang="zh-CN" dirty="0"/>
              <a:t>API</a:t>
            </a:r>
            <a:r>
              <a:rPr lang="zh-CN" altLang="en-US" dirty="0"/>
              <a:t>提供系列数据结构支持工具以实现对数据集的存储和访问处理，并讨论</a:t>
            </a:r>
            <a:r>
              <a:rPr lang="en-US" altLang="zh-CN" dirty="0"/>
              <a:t>Java8</a:t>
            </a:r>
            <a:r>
              <a:rPr lang="zh-CN" altLang="en-US" dirty="0"/>
              <a:t>新增的</a:t>
            </a:r>
            <a:r>
              <a:rPr lang="en-US" altLang="zh-CN" dirty="0"/>
              <a:t>Stream</a:t>
            </a:r>
            <a:r>
              <a:rPr lang="zh-CN" altLang="en-US" dirty="0"/>
              <a:t>应用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章介绍了</a:t>
            </a:r>
            <a:r>
              <a:rPr lang="en-US" altLang="zh-CN" dirty="0"/>
              <a:t>Java</a:t>
            </a:r>
            <a:r>
              <a:rPr lang="zh-CN" altLang="en-US" dirty="0"/>
              <a:t>网络通信编程</a:t>
            </a:r>
            <a:r>
              <a:rPr lang="en-US" altLang="zh-CN" dirty="0"/>
              <a:t>API</a:t>
            </a:r>
            <a:r>
              <a:rPr lang="zh-CN" altLang="en-US" dirty="0"/>
              <a:t>的使用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章介绍了</a:t>
            </a:r>
            <a:r>
              <a:rPr lang="en-US" altLang="zh-CN" dirty="0"/>
              <a:t>Java </a:t>
            </a:r>
            <a:r>
              <a:rPr lang="zh-CN" altLang="en-US" dirty="0"/>
              <a:t>对数据库的操作访问方法。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7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D5BB-983F-4822-9EC4-F4322AA2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课程成绩评定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12557-25A4-4C98-AFC3-CBF2DFB9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平时考勤</a:t>
            </a:r>
            <a:r>
              <a:rPr lang="en-US" altLang="zh-CN" dirty="0"/>
              <a:t>15%</a:t>
            </a:r>
            <a:r>
              <a:rPr lang="zh-CN" altLang="en-US" dirty="0"/>
              <a:t>，作业</a:t>
            </a:r>
            <a:r>
              <a:rPr lang="en-US" altLang="zh-CN" dirty="0"/>
              <a:t>15%</a:t>
            </a:r>
            <a:r>
              <a:rPr lang="zh-CN" altLang="en-US" dirty="0"/>
              <a:t>，实验与大作业</a:t>
            </a:r>
            <a:r>
              <a:rPr lang="en-US" altLang="zh-CN" dirty="0"/>
              <a:t>70%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35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9B1CC-B105-4AB6-A261-AF24BE82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539015"/>
            <a:ext cx="10515600" cy="5637948"/>
          </a:xfrm>
        </p:spPr>
        <p:txBody>
          <a:bodyPr/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不得抄袭，一旦发现抄袭，直接不及格，不再区分谁抄袭谁的。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不得直接抄袭课本或其它资料的源代码。即使本人作业的程序逻辑与课本、其它资料的源代码的程序逻辑相同，也不得直接抄袭课本、其它资料的源代码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包括部分抄袭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，必须进行改写。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按时完成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8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06129-F4C0-8CC4-3898-9A9530505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86" y="722539"/>
            <a:ext cx="10515600" cy="4351338"/>
          </a:xfrm>
        </p:spPr>
        <p:txBody>
          <a:bodyPr/>
          <a:lstStyle/>
          <a:p>
            <a:r>
              <a:rPr lang="zh-CN" altLang="en-US" sz="3600" dirty="0"/>
              <a:t>你们的成绩要求在</a:t>
            </a:r>
            <a:r>
              <a:rPr lang="en-US" altLang="zh-CN" sz="3600" dirty="0">
                <a:highlight>
                  <a:srgbClr val="FFFF00"/>
                </a:highlight>
              </a:rPr>
              <a:t>5</a:t>
            </a:r>
            <a:r>
              <a:rPr lang="zh-CN" altLang="en-US" sz="3600" dirty="0">
                <a:highlight>
                  <a:srgbClr val="FFFF00"/>
                </a:highlight>
              </a:rPr>
              <a:t>月</a:t>
            </a:r>
            <a:r>
              <a:rPr lang="en-US" altLang="zh-CN" sz="3600" dirty="0">
                <a:highlight>
                  <a:srgbClr val="FFFF00"/>
                </a:highlight>
              </a:rPr>
              <a:t>31</a:t>
            </a:r>
            <a:r>
              <a:rPr lang="zh-CN" altLang="en-US" sz="3600" dirty="0">
                <a:highlight>
                  <a:srgbClr val="FFFF00"/>
                </a:highlight>
              </a:rPr>
              <a:t>日</a:t>
            </a:r>
            <a:r>
              <a:rPr lang="zh-CN" altLang="en-US" sz="3600" dirty="0"/>
              <a:t>提交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课程报告的上交时间</a:t>
            </a:r>
            <a:r>
              <a:rPr lang="en-US" altLang="zh-CN" sz="3600" dirty="0">
                <a:highlight>
                  <a:srgbClr val="FFFF00"/>
                </a:highlight>
              </a:rPr>
              <a:t>5</a:t>
            </a:r>
            <a:r>
              <a:rPr lang="zh-CN" altLang="en-US" sz="3600" dirty="0">
                <a:highlight>
                  <a:srgbClr val="FFFF00"/>
                </a:highlight>
              </a:rPr>
              <a:t>月</a:t>
            </a:r>
            <a:r>
              <a:rPr lang="en-US" altLang="zh-CN" sz="3600" dirty="0">
                <a:highlight>
                  <a:srgbClr val="FFFF00"/>
                </a:highlight>
              </a:rPr>
              <a:t>19</a:t>
            </a:r>
            <a:r>
              <a:rPr lang="zh-CN" altLang="en-US" sz="3600" dirty="0">
                <a:highlight>
                  <a:srgbClr val="FFFF00"/>
                </a:highlight>
              </a:rPr>
              <a:t>日下午</a:t>
            </a:r>
            <a:r>
              <a:rPr lang="en-US" altLang="zh-CN" sz="3600" dirty="0">
                <a:highlight>
                  <a:srgbClr val="FFFF00"/>
                </a:highlight>
              </a:rPr>
              <a:t>2:30</a:t>
            </a:r>
            <a:r>
              <a:rPr lang="zh-CN" altLang="en-US" sz="3600" dirty="0"/>
              <a:t>，由学习委员统一收齐。</a:t>
            </a:r>
            <a:endParaRPr lang="en-US" altLang="zh-CN" sz="3600" dirty="0"/>
          </a:p>
          <a:p>
            <a:r>
              <a:rPr lang="zh-CN" altLang="en-US" sz="3600" dirty="0"/>
              <a:t>报告打印版</a:t>
            </a:r>
            <a:r>
              <a:rPr lang="en-US" altLang="zh-CN" sz="3600" dirty="0"/>
              <a:t>(</a:t>
            </a:r>
            <a:r>
              <a:rPr lang="zh-CN" altLang="en-US" sz="3600" dirty="0">
                <a:highlight>
                  <a:srgbClr val="FFFF00"/>
                </a:highlight>
              </a:rPr>
              <a:t>双面打印</a:t>
            </a:r>
            <a:r>
              <a:rPr lang="en-US" altLang="zh-CN" sz="3600" dirty="0"/>
              <a:t>)</a:t>
            </a:r>
            <a:r>
              <a:rPr lang="zh-CN" altLang="en-US" sz="3600" dirty="0"/>
              <a:t>，</a:t>
            </a:r>
            <a:endParaRPr lang="en-US" altLang="zh-CN" sz="3600" dirty="0"/>
          </a:p>
          <a:p>
            <a:r>
              <a:rPr lang="zh-CN" altLang="en-US" sz="3600" dirty="0"/>
              <a:t>光盘一式两份：刻盘内容：报告电子版，项目源码，数据文件。</a:t>
            </a:r>
            <a:endParaRPr lang="en-US" altLang="zh-CN" sz="3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92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A51B0-2633-45BD-9786-3A004A7A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3" y="18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关于争优和良答辩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70E64-8241-4267-9390-5353F59E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62" y="1026634"/>
            <a:ext cx="11297575" cy="5365287"/>
          </a:xfrm>
        </p:spPr>
        <p:txBody>
          <a:bodyPr>
            <a:normAutofit/>
          </a:bodyPr>
          <a:lstStyle/>
          <a:p>
            <a:r>
              <a:rPr lang="zh-CN" altLang="en-US" dirty="0"/>
              <a:t>提出申请，由学习委员收集，我会根据申请名单安排时间，</a:t>
            </a:r>
            <a:r>
              <a:rPr lang="zh-CN" altLang="en-US" dirty="0">
                <a:solidFill>
                  <a:srgbClr val="FF0000"/>
                </a:solidFill>
              </a:rPr>
              <a:t>不要临时过来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线上答辩或线下答辩 （</a:t>
            </a:r>
            <a:r>
              <a:rPr lang="en-US" altLang="zh-CN" dirty="0">
                <a:highlight>
                  <a:srgbClr val="FFFF00"/>
                </a:highlight>
              </a:rPr>
              <a:t>2023</a:t>
            </a:r>
            <a:r>
              <a:rPr lang="zh-CN" altLang="en-US" dirty="0">
                <a:highlight>
                  <a:srgbClr val="FFFF00"/>
                </a:highlight>
              </a:rPr>
              <a:t>年</a:t>
            </a:r>
            <a:r>
              <a:rPr lang="en-US" altLang="zh-CN" dirty="0">
                <a:highlight>
                  <a:srgbClr val="FFFF00"/>
                </a:highlight>
              </a:rPr>
              <a:t>5</a:t>
            </a:r>
            <a:r>
              <a:rPr lang="zh-CN" altLang="en-US" dirty="0">
                <a:highlight>
                  <a:srgbClr val="FFFF00"/>
                </a:highlight>
              </a:rPr>
              <a:t>月</a:t>
            </a:r>
            <a:r>
              <a:rPr lang="en-US" altLang="zh-CN" dirty="0">
                <a:highlight>
                  <a:srgbClr val="FFFF00"/>
                </a:highlight>
              </a:rPr>
              <a:t>20</a:t>
            </a:r>
            <a:r>
              <a:rPr lang="zh-CN" altLang="en-US" dirty="0">
                <a:highlight>
                  <a:srgbClr val="FFFF00"/>
                </a:highlight>
              </a:rPr>
              <a:t>日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争优的要求：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、有充分的工作量和系统特色：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、课程报告一定要按</a:t>
            </a:r>
            <a:r>
              <a:rPr lang="zh-CN" altLang="en-US" dirty="0">
                <a:solidFill>
                  <a:srgbClr val="FF0000"/>
                </a:solidFill>
              </a:rPr>
              <a:t>我给的模板</a:t>
            </a:r>
            <a:r>
              <a:rPr lang="zh-CN" altLang="en-US" dirty="0"/>
              <a:t>和要求完成，</a:t>
            </a:r>
            <a:r>
              <a:rPr lang="zh-CN" altLang="en-US" dirty="0">
                <a:solidFill>
                  <a:srgbClr val="FF0000"/>
                </a:solidFill>
              </a:rPr>
              <a:t>就算系统做的再好，课程报告不达要求不能评优。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1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C826B-187A-4FB2-AAD4-A8C59D78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733672"/>
            <a:ext cx="10960223" cy="4351338"/>
          </a:xfrm>
        </p:spPr>
        <p:txBody>
          <a:bodyPr/>
          <a:lstStyle/>
          <a:p>
            <a:r>
              <a:rPr lang="zh-CN" altLang="en-US" dirty="0"/>
              <a:t>为了避免抄袭，</a:t>
            </a:r>
            <a:r>
              <a:rPr lang="zh-CN" altLang="en-US" dirty="0">
                <a:solidFill>
                  <a:srgbClr val="FF0000"/>
                </a:solidFill>
              </a:rPr>
              <a:t>项目工程和类的命名方式。</a:t>
            </a:r>
          </a:p>
          <a:p>
            <a:r>
              <a:rPr lang="zh-CN" altLang="en-US" dirty="0"/>
              <a:t>一个实验一个项目，第</a:t>
            </a:r>
            <a:r>
              <a:rPr lang="en-US" altLang="zh-CN" dirty="0"/>
              <a:t>X</a:t>
            </a:r>
            <a:r>
              <a:rPr lang="zh-CN" altLang="en-US" dirty="0"/>
              <a:t>个实验</a:t>
            </a:r>
            <a:endParaRPr lang="en-US" altLang="zh-CN" dirty="0"/>
          </a:p>
          <a:p>
            <a:r>
              <a:rPr lang="zh-CN" altLang="en-US" dirty="0"/>
              <a:t>项目工程命名：</a:t>
            </a:r>
            <a:r>
              <a:rPr lang="en-US" altLang="zh-CN" dirty="0"/>
              <a:t> </a:t>
            </a:r>
            <a:r>
              <a:rPr lang="en-US" altLang="zh-CN" dirty="0" err="1"/>
              <a:t>ExpX_ZSS</a:t>
            </a:r>
            <a:r>
              <a:rPr lang="en-US" altLang="zh-CN" dirty="0"/>
              <a:t> </a:t>
            </a:r>
            <a:r>
              <a:rPr lang="zh-CN" altLang="en-US" dirty="0"/>
              <a:t>即，姓用拼音全称，名为首字母大写。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实验的第</a:t>
            </a:r>
            <a:r>
              <a:rPr lang="en-US" altLang="zh-CN" dirty="0" err="1"/>
              <a:t>i</a:t>
            </a:r>
            <a:r>
              <a:rPr lang="zh-CN" altLang="en-US" dirty="0"/>
              <a:t>个题目的类名</a:t>
            </a:r>
            <a:endParaRPr lang="en-US" altLang="zh-CN" dirty="0"/>
          </a:p>
          <a:p>
            <a:r>
              <a:rPr lang="en-US" altLang="zh-CN" dirty="0" err="1"/>
              <a:t>ExpXi_HelloworldZSS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6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java2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746</Words>
  <Application>Microsoft Macintosh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主题java2</vt:lpstr>
      <vt:lpstr>Java实验与大作业说明</vt:lpstr>
      <vt:lpstr>Java语言基础</vt:lpstr>
      <vt:lpstr>Java面向对象核心概念</vt:lpstr>
      <vt:lpstr>Java语言高级特性</vt:lpstr>
      <vt:lpstr>课程成绩评定</vt:lpstr>
      <vt:lpstr>PowerPoint 演示文稿</vt:lpstr>
      <vt:lpstr>PowerPoint 演示文稿</vt:lpstr>
      <vt:lpstr>关于争优和良答辩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Java实验和大作业说明</dc:title>
  <dc:creator>songwei@gdut.edu.cn</dc:creator>
  <cp:lastModifiedBy>wei song</cp:lastModifiedBy>
  <cp:revision>45</cp:revision>
  <dcterms:created xsi:type="dcterms:W3CDTF">2020-05-19T09:04:04Z</dcterms:created>
  <dcterms:modified xsi:type="dcterms:W3CDTF">2023-03-28T03:30:54Z</dcterms:modified>
</cp:coreProperties>
</file>