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334" r:id="rId5"/>
    <p:sldId id="321" r:id="rId6"/>
    <p:sldId id="328" r:id="rId7"/>
    <p:sldId id="324" r:id="rId8"/>
    <p:sldId id="331" r:id="rId9"/>
    <p:sldId id="332" r:id="rId10"/>
    <p:sldId id="330" r:id="rId11"/>
    <p:sldId id="326" r:id="rId12"/>
    <p:sldId id="294" r:id="rId13"/>
    <p:sldId id="320" r:id="rId14"/>
    <p:sldId id="296" r:id="rId15"/>
    <p:sldId id="298" r:id="rId16"/>
    <p:sldId id="299" r:id="rId17"/>
    <p:sldId id="333" r:id="rId18"/>
    <p:sldId id="300" r:id="rId19"/>
    <p:sldId id="302" r:id="rId20"/>
    <p:sldId id="304" r:id="rId21"/>
    <p:sldId id="319" r:id="rId22"/>
    <p:sldId id="305" r:id="rId23"/>
    <p:sldId id="329" r:id="rId24"/>
    <p:sldId id="306" r:id="rId25"/>
    <p:sldId id="314" r:id="rId26"/>
    <p:sldId id="313" r:id="rId27"/>
    <p:sldId id="316" r:id="rId28"/>
    <p:sldId id="317" r:id="rId29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7C5"/>
    <a:srgbClr val="006600"/>
    <a:srgbClr val="008080"/>
    <a:srgbClr val="CC3399"/>
    <a:srgbClr val="339966"/>
    <a:srgbClr val="BEF1F8"/>
    <a:srgbClr val="FCEFB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1954" autoAdjust="0"/>
  </p:normalViewPr>
  <p:slideViewPr>
    <p:cSldViewPr>
      <p:cViewPr varScale="1">
        <p:scale>
          <a:sx n="61" d="100"/>
          <a:sy n="61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754AD70-D628-4B38-8E39-D103BF46ADF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22F9D1C-8232-4F53-873F-AB6D4BEF505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F20BE41-79AA-411F-9DCF-A426D72EF68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取名趣闻：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开发组的成员一起讨论给新语言取名字，当时正好在咖啡馆喝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（爪哇）岛出厂的咖啡，有一个人提议就叫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，希望他们的语言和那里的咖啡一样有名气，受人们欢迎，得到了大家一致认可。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615DCD-EB5B-4EE4-BA6E-626100092138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F9D1C-8232-4F53-873F-AB6D4BEF5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53226" y="133374"/>
            <a:ext cx="938213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8738" y="133374"/>
            <a:ext cx="1106488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9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691016" y="2719245"/>
            <a:ext cx="7829169" cy="9389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3715" b="1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475346"/>
            <a:ext cx="493713" cy="195614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691015" y="3764276"/>
            <a:ext cx="7896394" cy="49041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2025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33591" y="1446670"/>
            <a:ext cx="5308434" cy="5412532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2" name="Freeform 8"/>
            <p:cNvSpPr/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Freeform 42"/>
            <p:cNvSpPr/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53226" y="133374"/>
            <a:ext cx="938213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8738" y="133374"/>
            <a:ext cx="1106488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9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691016" y="2719245"/>
            <a:ext cx="7829169" cy="9389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3715" b="1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475346"/>
            <a:ext cx="493713" cy="195614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691015" y="3764276"/>
            <a:ext cx="7896394" cy="49041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2025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33591" y="1446670"/>
            <a:ext cx="5308434" cy="5412532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2" name="Freeform 8"/>
            <p:cNvSpPr/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Freeform 42"/>
            <p:cNvSpPr/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1">
                <a:latin typeface="+mj-ea"/>
                <a:ea typeface="+mj-ea"/>
              </a:defRPr>
            </a:lvl1pPr>
            <a:lvl2pPr>
              <a:defRPr sz="1800" b="1">
                <a:latin typeface="+mj-ea"/>
                <a:ea typeface="+mj-ea"/>
              </a:defRPr>
            </a:lvl2pPr>
            <a:lvl3pPr>
              <a:defRPr sz="1800" b="1">
                <a:latin typeface="+mj-ea"/>
                <a:ea typeface="+mj-ea"/>
              </a:defRPr>
            </a:lvl3pPr>
            <a:lvl4pPr>
              <a:defRPr sz="1800" b="1">
                <a:latin typeface="+mj-ea"/>
                <a:ea typeface="+mj-ea"/>
              </a:defRPr>
            </a:lvl4pPr>
            <a:lvl5pPr>
              <a:defRPr sz="18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05A7-0317-4D95-9112-E066FB0E2529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79016-C6DB-4E4B-9F8A-9B86CE01426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png"/><Relationship Id="rId21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4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9pPr>
    </p:titleStyle>
    <p:bodyStyle>
      <a:lvl1pPr marL="205105" indent="-205105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47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1800">
          <a:solidFill>
            <a:schemeClr val="tx1"/>
          </a:solidFill>
          <a:latin typeface="+mn-lt"/>
          <a:ea typeface="+mn-ea"/>
        </a:defRPr>
      </a:lvl2pPr>
      <a:lvl3pPr marL="685800" indent="-1847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1575">
          <a:solidFill>
            <a:schemeClr val="tx1"/>
          </a:solidFill>
          <a:latin typeface="+mn-lt"/>
          <a:ea typeface="+mn-ea"/>
        </a:defRPr>
      </a:lvl3pPr>
      <a:lvl4pPr marL="890905" indent="-15748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4pPr>
      <a:lvl5pPr marL="10966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5pPr>
      <a:lvl6pPr marL="14395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6pPr>
      <a:lvl7pPr marL="17824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7pPr>
      <a:lvl8pPr marL="21253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8pPr>
      <a:lvl9pPr marL="24682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233" y="1844675"/>
            <a:ext cx="6769496" cy="2520429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 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面向对象概述 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 Java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开发和运行环境</a:t>
            </a:r>
            <a:b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语言特点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  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程序及调试步骤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908175" y="609918"/>
            <a:ext cx="41767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9C30B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378" y="548640"/>
            <a:ext cx="6624637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+mj-ea"/>
              </a:rPr>
              <a:t>1.1  </a:t>
            </a:r>
            <a:r>
              <a:rPr lang="zh-CN" altLang="en-US" smtClean="0">
                <a:latin typeface="+mj-ea"/>
              </a:rPr>
              <a:t>面向对象程序设计的特性</a:t>
            </a:r>
            <a:endParaRPr lang="zh-CN" altLang="en-US" smtClean="0">
              <a:latin typeface="+mj-ea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340734"/>
            <a:ext cx="5057775" cy="1492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封装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             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              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                   </a:t>
            </a:r>
            <a:r>
              <a:rPr lang="zh-CN" altLang="en-US" dirty="0" smtClean="0"/>
              <a:t>基于数据的操作</a:t>
            </a:r>
            <a:endParaRPr lang="en-US" altLang="zh-CN" dirty="0" smtClean="0"/>
          </a:p>
        </p:txBody>
      </p:sp>
      <p:pic>
        <p:nvPicPr>
          <p:cNvPr id="5124" name="Picture 4" descr="t1-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225550"/>
            <a:ext cx="2967038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075685" y="2902521"/>
            <a:ext cx="2773362" cy="1162050"/>
          </a:xfrm>
          <a:prstGeom prst="rect">
            <a:avLst/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 属性</a:t>
            </a:r>
            <a:r>
              <a:rPr lang="zh-CN" altLang="en-US" b="0" dirty="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  <a:r>
              <a:rPr lang="zh-CN" altLang="zh-CN" dirty="0">
                <a:latin typeface="Tahoma" panose="020B0604030504040204" pitchFamily="34" charset="0"/>
              </a:rPr>
              <a:t>尺寸、品牌、</a:t>
            </a:r>
            <a:r>
              <a:rPr lang="zh-CN" altLang="en-US" dirty="0">
                <a:latin typeface="Tahoma" panose="020B0604030504040204" pitchFamily="34" charset="0"/>
              </a:rPr>
              <a:t>播出</a:t>
            </a:r>
            <a:r>
              <a:rPr lang="zh-CN" altLang="zh-CN" dirty="0">
                <a:latin typeface="Tahoma" panose="020B0604030504040204" pitchFamily="34" charset="0"/>
              </a:rPr>
              <a:t>频道</a:t>
            </a:r>
            <a:r>
              <a:rPr lang="zh-CN" altLang="en-US" dirty="0">
                <a:latin typeface="Tahoma" panose="020B0604030504040204" pitchFamily="34" charset="0"/>
              </a:rPr>
              <a:t>等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89828" y="4244566"/>
            <a:ext cx="2767012" cy="1162050"/>
          </a:xfrm>
          <a:prstGeom prst="rect">
            <a:avLst/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行为</a:t>
            </a:r>
            <a:r>
              <a:rPr lang="zh-CN" altLang="en-US" b="0" dirty="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  <a:r>
              <a:rPr lang="zh-CN" altLang="zh-CN" dirty="0">
                <a:latin typeface="Tahoma" panose="020B0604030504040204" pitchFamily="34" charset="0"/>
              </a:rPr>
              <a:t>开启电视</a:t>
            </a:r>
            <a:r>
              <a:rPr lang="zh-CN" altLang="en-US" dirty="0">
                <a:latin typeface="Tahoma" panose="020B0604030504040204" pitchFamily="34" charset="0"/>
              </a:rPr>
              <a:t>、更改</a:t>
            </a:r>
            <a:r>
              <a:rPr lang="zh-CN" altLang="zh-CN" dirty="0">
                <a:latin typeface="Tahoma" panose="020B0604030504040204" pitchFamily="34" charset="0"/>
              </a:rPr>
              <a:t>频道</a:t>
            </a:r>
            <a:r>
              <a:rPr lang="zh-CN" altLang="en-US" dirty="0">
                <a:latin typeface="Tahoma" panose="020B0604030504040204" pitchFamily="34" charset="0"/>
              </a:rPr>
              <a:t>等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858" y="5660514"/>
            <a:ext cx="84963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b="1" kern="1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对象是类的实例，对象具有类所描述的所有属性以及方法。</a:t>
            </a:r>
            <a:endParaRPr lang="zh-CN" altLang="zh-CN" sz="2400" b="1" kern="1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c:\users\dzf\appdata\roaming\360se6\User Data\temp\televi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303551"/>
            <a:ext cx="1522040" cy="15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左大括号 1"/>
          <p:cNvSpPr/>
          <p:nvPr/>
        </p:nvSpPr>
        <p:spPr>
          <a:xfrm>
            <a:off x="1475656" y="1772816"/>
            <a:ext cx="283542" cy="720080"/>
          </a:xfrm>
          <a:prstGeom prst="leftBrace">
            <a:avLst>
              <a:gd name="adj1" fmla="val 26538"/>
              <a:gd name="adj2" fmla="val 5614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1366" y="1772816"/>
            <a:ext cx="73662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</a:t>
            </a:r>
            <a:endParaRPr lang="zh-CN" altLang="en-US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275856" y="1916832"/>
            <a:ext cx="27363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51910" y="2564765"/>
            <a:ext cx="2160270" cy="129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98463"/>
            <a:ext cx="6716712" cy="673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+mj-ea"/>
              </a:rPr>
              <a:t>1.1 </a:t>
            </a:r>
            <a:r>
              <a:rPr lang="zh-CN" altLang="en-US" smtClean="0">
                <a:latin typeface="+mj-ea"/>
              </a:rPr>
              <a:t>面向对象程序设计的特性</a:t>
            </a:r>
            <a:endParaRPr lang="zh-CN" altLang="en-US" smtClean="0">
              <a:latin typeface="+mj-ea"/>
            </a:endParaRP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268730"/>
            <a:ext cx="8172450" cy="1762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继承 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体现</a:t>
            </a:r>
            <a:r>
              <a:rPr lang="zh-CN" altLang="en-US" sz="2400" dirty="0" smtClean="0"/>
              <a:t>类与类之间的一种关系；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被继承的类称为父类或基类，继承的类称为子类或派生类；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1E07C5"/>
                </a:solidFill>
              </a:rPr>
              <a:t>子类</a:t>
            </a:r>
            <a:r>
              <a:rPr lang="zh-CN" altLang="en-US" sz="2400" dirty="0" smtClean="0"/>
              <a:t>拥有</a:t>
            </a:r>
            <a:r>
              <a:rPr lang="zh-CN" altLang="en-US" sz="2400" dirty="0" smtClean="0">
                <a:solidFill>
                  <a:srgbClr val="1E07C5"/>
                </a:solidFill>
              </a:rPr>
              <a:t>父类</a:t>
            </a:r>
            <a:r>
              <a:rPr lang="zh-CN" altLang="en-US" sz="2400" dirty="0" smtClean="0"/>
              <a:t>的属性和方法。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5" y="3068955"/>
            <a:ext cx="4057650" cy="23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7200"/>
            <a:ext cx="4885055" cy="28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98463"/>
            <a:ext cx="6650037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+mj-ea"/>
              </a:rPr>
              <a:t>1.1 </a:t>
            </a:r>
            <a:r>
              <a:rPr lang="zh-CN" altLang="en-US" smtClean="0">
                <a:latin typeface="+mj-ea"/>
              </a:rPr>
              <a:t>面向对象程序设计的特性</a:t>
            </a:r>
            <a:endParaRPr lang="zh-CN" altLang="en-US" smtClean="0">
              <a:latin typeface="+mj-ea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528" y="980728"/>
            <a:ext cx="8352928" cy="34026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多态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方法的重载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也叫参数多态，同一个类中某个方法有多种形态 ，</a:t>
            </a:r>
            <a:r>
              <a:rPr lang="zh-CN" altLang="en-US" u="wavyHeavy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通过参数区</a:t>
            </a:r>
            <a:r>
              <a:rPr lang="zh-CN" altLang="en-US" u="wavyHeavy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分</a:t>
            </a:r>
            <a:r>
              <a:rPr lang="en-US" altLang="zh-CN" dirty="0" smtClean="0">
                <a:solidFill>
                  <a:schemeClr val="tx1"/>
                </a:solidFill>
              </a:rPr>
              <a:t>.   </a:t>
            </a:r>
            <a:r>
              <a:rPr lang="zh-CN" altLang="en-US" sz="2000" dirty="0" smtClean="0">
                <a:solidFill>
                  <a:schemeClr val="tx1"/>
                </a:solidFill>
              </a:rPr>
              <a:t>例如：</a:t>
            </a:r>
            <a:r>
              <a:rPr lang="en-US" altLang="zh-CN" sz="2000" dirty="0" smtClean="0">
                <a:solidFill>
                  <a:schemeClr val="tx1"/>
                </a:solidFill>
              </a:rPr>
              <a:t>String</a:t>
            </a:r>
            <a:r>
              <a:rPr lang="zh-CN" altLang="en-US" sz="2000" dirty="0" smtClean="0">
                <a:solidFill>
                  <a:schemeClr val="tx1"/>
                </a:solidFill>
              </a:rPr>
              <a:t>类的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indexOf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800" b="1" dirty="0" err="1" smtClean="0">
                <a:solidFill>
                  <a:schemeClr val="tx1"/>
                </a:solidFill>
              </a:rPr>
              <a:t>indexOf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(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</a:rPr>
              <a:t>ch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  :   </a:t>
            </a:r>
            <a:r>
              <a:rPr lang="en-US" altLang="zh-CN" sz="1800" b="1" dirty="0" err="1">
                <a:solidFill>
                  <a:schemeClr val="tx1"/>
                </a:solidFill>
              </a:rPr>
              <a:t>ch</a:t>
            </a:r>
            <a:r>
              <a:rPr lang="zh-CN" altLang="zh-CN" sz="1800" b="1" dirty="0">
                <a:solidFill>
                  <a:schemeClr val="tx1"/>
                </a:solidFill>
              </a:rPr>
              <a:t>的首次出现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位置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;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800" b="1" dirty="0" err="1">
                <a:solidFill>
                  <a:schemeClr val="tx1"/>
                </a:solidFill>
              </a:rPr>
              <a:t>indexOf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</a:rPr>
              <a:t>ch</a:t>
            </a:r>
            <a:r>
              <a:rPr lang="en-US" altLang="zh-CN" sz="1800" b="1" dirty="0">
                <a:solidFill>
                  <a:schemeClr val="tx1"/>
                </a:solidFill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start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  : 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从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start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开始找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ch</a:t>
            </a:r>
            <a:r>
              <a:rPr lang="zh-CN" altLang="zh-CN" sz="1800" b="1" dirty="0">
                <a:solidFill>
                  <a:schemeClr val="tx1"/>
                </a:solidFill>
              </a:rPr>
              <a:t>的首次出现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位置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;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de-DE" altLang="zh-CN" sz="1800" b="1" dirty="0">
                <a:solidFill>
                  <a:schemeClr val="tx1"/>
                </a:solidFill>
              </a:rPr>
              <a:t>indexOf(String str</a:t>
            </a:r>
            <a:r>
              <a:rPr lang="de-DE" altLang="zh-CN" sz="1800" b="1" dirty="0" smtClean="0">
                <a:solidFill>
                  <a:schemeClr val="tx1"/>
                </a:solidFill>
              </a:rPr>
              <a:t>)  :  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str</a:t>
            </a:r>
            <a:r>
              <a:rPr lang="zh-CN" altLang="zh-CN" sz="1800" b="1" dirty="0">
                <a:solidFill>
                  <a:schemeClr val="tx1"/>
                </a:solidFill>
              </a:rPr>
              <a:t>的首次出现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位置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;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800" b="1" dirty="0" err="1">
                <a:solidFill>
                  <a:schemeClr val="tx1"/>
                </a:solidFill>
              </a:rPr>
              <a:t>indexOf</a:t>
            </a:r>
            <a:r>
              <a:rPr lang="en-US" altLang="zh-CN" sz="1800" b="1" dirty="0">
                <a:solidFill>
                  <a:schemeClr val="tx1"/>
                </a:solidFill>
              </a:rPr>
              <a:t>(String </a:t>
            </a:r>
            <a:r>
              <a:rPr lang="en-US" altLang="zh-CN" sz="1800" b="1" dirty="0" err="1">
                <a:solidFill>
                  <a:schemeClr val="tx1"/>
                </a:solidFill>
              </a:rPr>
              <a:t>str</a:t>
            </a:r>
            <a:r>
              <a:rPr lang="en-US" altLang="zh-CN" sz="1800" b="1" dirty="0">
                <a:solidFill>
                  <a:schemeClr val="tx1"/>
                </a:solidFill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start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  :</a:t>
            </a:r>
            <a:r>
              <a:rPr lang="zh-CN" altLang="en-US" sz="1800" b="1" dirty="0">
                <a:solidFill>
                  <a:schemeClr val="tx1"/>
                </a:solidFill>
              </a:rPr>
              <a:t>从</a:t>
            </a:r>
            <a:r>
              <a:rPr lang="en-US" altLang="zh-CN" sz="1800" b="1" dirty="0">
                <a:solidFill>
                  <a:schemeClr val="tx1"/>
                </a:solidFill>
              </a:rPr>
              <a:t>start</a:t>
            </a:r>
            <a:r>
              <a:rPr lang="zh-CN" altLang="en-US" sz="1800" b="1" dirty="0">
                <a:solidFill>
                  <a:schemeClr val="tx1"/>
                </a:solidFill>
              </a:rPr>
              <a:t>开始找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str</a:t>
            </a:r>
            <a:r>
              <a:rPr lang="zh-CN" altLang="zh-CN" sz="1800" b="1" dirty="0">
                <a:solidFill>
                  <a:schemeClr val="tx1"/>
                </a:solidFill>
              </a:rPr>
              <a:t>的首次出现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位置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方法的覆盖 。对于父类的某个方法，在子类中重新定义一个相同形态的方法</a:t>
            </a:r>
            <a:r>
              <a:rPr lang="en-US" altLang="zh-CN" dirty="0" smtClean="0">
                <a:solidFill>
                  <a:schemeClr val="tx1"/>
                </a:solidFill>
              </a:rPr>
              <a:t>.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86" y="4149080"/>
            <a:ext cx="4464496" cy="225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323528" y="4940969"/>
            <a:ext cx="2952750" cy="1152525"/>
          </a:xfrm>
          <a:prstGeom prst="wedgeRoundRectCallout">
            <a:avLst>
              <a:gd name="adj1" fmla="val 75775"/>
              <a:gd name="adj2" fmla="val -4611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</a:rPr>
              <a:t>不同子类的人群对</a:t>
            </a:r>
            <a:r>
              <a:rPr lang="en-US" altLang="zh-CN" dirty="0">
                <a:latin typeface="Tahoma" panose="020B0604030504040204" pitchFamily="34" charset="0"/>
              </a:rPr>
              <a:t>play()</a:t>
            </a:r>
            <a:r>
              <a:rPr lang="zh-CN" altLang="en-US" dirty="0">
                <a:latin typeface="Tahoma" panose="020B0604030504040204" pitchFamily="34" charset="0"/>
              </a:rPr>
              <a:t>行为的表现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98463"/>
            <a:ext cx="6519862" cy="72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+mj-ea"/>
              </a:rPr>
              <a:t>1.1 </a:t>
            </a:r>
            <a:r>
              <a:rPr lang="zh-CN" altLang="en-US" smtClean="0">
                <a:latin typeface="+mj-ea"/>
              </a:rPr>
              <a:t>面向对象程序设计的特性</a:t>
            </a:r>
            <a:endParaRPr lang="zh-CN" altLang="en-US" smtClean="0">
              <a:latin typeface="+mj-ea"/>
            </a:endParaRP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552" y="1340768"/>
            <a:ext cx="8064896" cy="4896544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solidFill>
                  <a:srgbClr val="FF0000"/>
                </a:solidFill>
              </a:rPr>
              <a:t>抽象</a:t>
            </a:r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anose="05000000000000000000"/>
              <a:buChar char=""/>
              <a:defRPr/>
            </a:pPr>
            <a:r>
              <a:rPr lang="zh-CN" altLang="en-US" sz="2000" dirty="0" smtClean="0"/>
              <a:t>体现在</a:t>
            </a:r>
            <a:r>
              <a:rPr lang="zh-CN" altLang="en-US" sz="2000" dirty="0" smtClean="0">
                <a:solidFill>
                  <a:srgbClr val="1E07C5"/>
                </a:solidFill>
              </a:rPr>
              <a:t>类的层次设计</a:t>
            </a:r>
            <a:r>
              <a:rPr lang="zh-CN" altLang="en-US" sz="2000" dirty="0" smtClean="0"/>
              <a:t>中 。高层类是底层类的抽象表述 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anose="05000000000000000000"/>
              <a:buChar char=""/>
              <a:defRPr/>
            </a:pPr>
            <a:r>
              <a:rPr lang="zh-CN" altLang="en-US" sz="2000" dirty="0" smtClean="0"/>
              <a:t>体现在</a:t>
            </a:r>
            <a:r>
              <a:rPr lang="zh-CN" altLang="en-US" sz="2000" dirty="0" smtClean="0">
                <a:solidFill>
                  <a:srgbClr val="1E07C5"/>
                </a:solidFill>
              </a:rPr>
              <a:t>类与对象间关系</a:t>
            </a:r>
            <a:r>
              <a:rPr lang="zh-CN" altLang="en-US" sz="2000" dirty="0" smtClean="0"/>
              <a:t>上 。类是一个抽象的概念，而对象是具体的 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　　　特别地，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中有一个</a:t>
            </a:r>
            <a:r>
              <a:rPr lang="zh-CN" altLang="en-US" sz="2000" u="wavyHeavy" dirty="0" smtClean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</a:rPr>
              <a:t>类</a:t>
            </a:r>
            <a:r>
              <a:rPr lang="en-US" sz="2000" u="wavyHeavy" dirty="0" smtClean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</a:rPr>
              <a:t>Object</a:t>
            </a:r>
            <a:r>
              <a:rPr lang="zh-CN" altLang="en-US" sz="2000" u="wavyHeavy" dirty="0" smtClean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</a:rPr>
              <a:t>，它处于类层次结构的顶端，该类中定义了所有类的公共属性和方法。</a:t>
            </a:r>
            <a:endParaRPr lang="en-US" altLang="zh-CN" sz="2000" u="wavyHeavy" dirty="0" smtClean="0">
              <a:solidFill>
                <a:srgbClr val="002060"/>
              </a:solidFill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20" y="2132330"/>
            <a:ext cx="2862580" cy="172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549275"/>
            <a:ext cx="5100638" cy="619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Java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开发和运行环境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360" y="1412240"/>
            <a:ext cx="8141970" cy="1873250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Oracle</a:t>
            </a:r>
            <a:r>
              <a:rPr lang="zh-CN" altLang="en-US" sz="2000" dirty="0" smtClean="0"/>
              <a:t>公司的</a:t>
            </a:r>
            <a:r>
              <a:rPr lang="en-US" altLang="zh-CN" sz="2000" dirty="0" smtClean="0">
                <a:solidFill>
                  <a:srgbClr val="FF0000"/>
                </a:solidFill>
              </a:rPr>
              <a:t>JDK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、</a:t>
            </a:r>
            <a:r>
              <a:rPr lang="en-US" altLang="zh-CN" sz="2000" dirty="0" smtClean="0">
                <a:solidFill>
                  <a:srgbClr val="1E07C5"/>
                </a:solidFill>
              </a:rPr>
              <a:t>NetBeans;</a:t>
            </a:r>
            <a:endParaRPr lang="en-US" altLang="zh-CN" sz="2000" dirty="0" smtClean="0">
              <a:solidFill>
                <a:srgbClr val="1E07C5"/>
              </a:solidFill>
            </a:endParaRPr>
          </a:p>
          <a:p>
            <a:pPr eaLnBrk="1" hangingPunct="1"/>
            <a:r>
              <a:rPr lang="zh-CN" altLang="en-US" sz="2000" dirty="0" smtClean="0"/>
              <a:t>开源组织提供的</a:t>
            </a:r>
            <a:r>
              <a:rPr lang="en-US" altLang="zh-CN" sz="2000" dirty="0">
                <a:solidFill>
                  <a:srgbClr val="1E07C5"/>
                </a:solidFill>
              </a:rPr>
              <a:t>Eclipse 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err="1" smtClean="0"/>
              <a:t>Xinox</a:t>
            </a:r>
            <a:r>
              <a:rPr lang="zh-CN" altLang="en-US" sz="2000" dirty="0" smtClean="0"/>
              <a:t>公司的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JCreator</a:t>
            </a:r>
            <a:r>
              <a:rPr lang="en-US" altLang="zh-CN" sz="2000" dirty="0" smtClean="0"/>
              <a:t> ;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Spring Source</a:t>
            </a:r>
            <a:r>
              <a:rPr lang="zh-CN" altLang="en-US" sz="2000" dirty="0" smtClean="0"/>
              <a:t>公司的</a:t>
            </a:r>
            <a:r>
              <a:rPr lang="en-US" altLang="zh-CN" sz="2000" dirty="0" smtClean="0">
                <a:solidFill>
                  <a:srgbClr val="1E07C5"/>
                </a:solidFill>
              </a:rPr>
              <a:t>STS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SpringSource</a:t>
            </a:r>
            <a:r>
              <a:rPr lang="en-US" altLang="zh-CN" sz="2000" dirty="0" smtClean="0"/>
              <a:t> Tool Suite)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20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500063" y="3429000"/>
            <a:ext cx="82089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运行环境（简称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JRE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）主要担负三大任务：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加载代码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由类加载器执行；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检验代码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由字节码校验器执行；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执行代码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由运行时解释执行的。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145" y="692696"/>
            <a:ext cx="435235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latin typeface="+mj-ea"/>
              </a:rPr>
              <a:t>1.3  Java</a:t>
            </a:r>
            <a:r>
              <a:rPr lang="zh-CN" altLang="en-US" sz="3200" dirty="0" smtClean="0">
                <a:latin typeface="+mj-ea"/>
              </a:rPr>
              <a:t>语言的特点</a:t>
            </a:r>
            <a:endParaRPr lang="zh-CN" altLang="en-US" sz="3200" dirty="0" smtClean="0">
              <a:latin typeface="+mj-ea"/>
            </a:endParaRP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97216" y="1412776"/>
            <a:ext cx="6151949" cy="3456384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简单的面向对象语言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跨平台与解释执行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健壮和安全的语言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支持多线程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面向网络的语言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3200" y="5021253"/>
            <a:ext cx="5400675" cy="720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Java</a:t>
            </a:r>
            <a:r>
              <a:rPr lang="zh-CN" altLang="en-US" sz="2800" dirty="0"/>
              <a:t>实现了软件人员的梦想！</a:t>
            </a:r>
            <a:endParaRPr lang="zh-CN" altLang="en-US" sz="2800" dirty="0"/>
          </a:p>
        </p:txBody>
      </p:sp>
      <p:sp>
        <p:nvSpPr>
          <p:cNvPr id="3" name="云形标注 2"/>
          <p:cNvSpPr/>
          <p:nvPr/>
        </p:nvSpPr>
        <p:spPr>
          <a:xfrm>
            <a:off x="4368842" y="3715017"/>
            <a:ext cx="4587642" cy="1206816"/>
          </a:xfrm>
          <a:prstGeom prst="cloudCallout">
            <a:avLst>
              <a:gd name="adj1" fmla="val -92661"/>
              <a:gd name="adj2" fmla="val -84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程序动态地装入运行过程中所需要的类</a:t>
            </a:r>
            <a:endParaRPr lang="zh-CN" altLang="en-US" sz="2400" dirty="0"/>
          </a:p>
        </p:txBody>
      </p:sp>
      <p:sp>
        <p:nvSpPr>
          <p:cNvPr id="6" name="云形标注 5"/>
          <p:cNvSpPr/>
          <p:nvPr/>
        </p:nvSpPr>
        <p:spPr>
          <a:xfrm>
            <a:off x="5093726" y="908720"/>
            <a:ext cx="4050274" cy="1512168"/>
          </a:xfrm>
          <a:prstGeom prst="cloudCallout">
            <a:avLst>
              <a:gd name="adj1" fmla="val -66283"/>
              <a:gd name="adj2" fmla="val 27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源于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但抛弃了指针、内存分配等</a:t>
            </a:r>
            <a:endParaRPr lang="zh-CN" altLang="en-US" sz="2400" dirty="0"/>
          </a:p>
        </p:txBody>
      </p:sp>
      <p:sp>
        <p:nvSpPr>
          <p:cNvPr id="7" name="云形标注 6"/>
          <p:cNvSpPr/>
          <p:nvPr/>
        </p:nvSpPr>
        <p:spPr>
          <a:xfrm>
            <a:off x="4742558" y="1664804"/>
            <a:ext cx="4266741" cy="1512168"/>
          </a:xfrm>
          <a:prstGeom prst="cloudCallout">
            <a:avLst>
              <a:gd name="adj1" fmla="val -63172"/>
              <a:gd name="adj2" fmla="val -147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可运行于各种平台，目标代码为字节码，解释执行</a:t>
            </a:r>
            <a:endParaRPr lang="zh-CN" altLang="en-US" sz="2400" dirty="0"/>
          </a:p>
        </p:txBody>
      </p:sp>
      <p:sp>
        <p:nvSpPr>
          <p:cNvPr id="8" name="云形标注 7"/>
          <p:cNvSpPr/>
          <p:nvPr/>
        </p:nvSpPr>
        <p:spPr>
          <a:xfrm>
            <a:off x="5002002" y="2452547"/>
            <a:ext cx="4007297" cy="1512168"/>
          </a:xfrm>
          <a:prstGeom prst="cloudCallout">
            <a:avLst>
              <a:gd name="adj1" fmla="val -71051"/>
              <a:gd name="adj2" fmla="val -313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代码加载时进行安全检查</a:t>
            </a:r>
            <a:endParaRPr lang="zh-CN" altLang="en-US" sz="2400" dirty="0"/>
          </a:p>
        </p:txBody>
      </p:sp>
      <p:sp>
        <p:nvSpPr>
          <p:cNvPr id="9" name="云形标注 8"/>
          <p:cNvSpPr/>
          <p:nvPr/>
        </p:nvSpPr>
        <p:spPr>
          <a:xfrm>
            <a:off x="4543744" y="2723181"/>
            <a:ext cx="4600256" cy="1214122"/>
          </a:xfrm>
          <a:prstGeom prst="cloudCallout">
            <a:avLst>
              <a:gd name="adj1" fmla="val -82186"/>
              <a:gd name="adj2" fmla="val -85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支持多任务并发执行</a:t>
            </a:r>
            <a:endParaRPr lang="zh-CN" altLang="en-US" sz="2400" dirty="0"/>
          </a:p>
        </p:txBody>
      </p:sp>
      <p:sp>
        <p:nvSpPr>
          <p:cNvPr id="10" name="云形标注 9"/>
          <p:cNvSpPr/>
          <p:nvPr/>
        </p:nvSpPr>
        <p:spPr>
          <a:xfrm>
            <a:off x="4788025" y="3098762"/>
            <a:ext cx="4221274" cy="1232510"/>
          </a:xfrm>
          <a:prstGeom prst="cloudCallout">
            <a:avLst>
              <a:gd name="adj1" fmla="val -74357"/>
              <a:gd name="adj2" fmla="val 2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Socket</a:t>
            </a:r>
            <a:r>
              <a:rPr lang="zh-CN" altLang="en-US" sz="2400" dirty="0" smtClean="0"/>
              <a:t>通信，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J2Me,</a:t>
            </a:r>
            <a:r>
              <a:rPr lang="zh-CN" altLang="en-US" sz="2400" dirty="0" smtClean="0"/>
              <a:t>云计算、大数据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264275" cy="623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j-ea"/>
              </a:rPr>
              <a:t>1.4  </a:t>
            </a:r>
            <a:r>
              <a:rPr lang="zh-CN" altLang="en-US" dirty="0" smtClean="0">
                <a:latin typeface="+mj-ea"/>
              </a:rPr>
              <a:t>简单</a:t>
            </a:r>
            <a:r>
              <a:rPr lang="en-US" altLang="zh-CN" dirty="0" smtClean="0">
                <a:latin typeface="+mj-ea"/>
              </a:rPr>
              <a:t>Java</a:t>
            </a:r>
            <a:r>
              <a:rPr lang="zh-CN" altLang="en-US" dirty="0" smtClean="0">
                <a:latin typeface="+mj-ea"/>
              </a:rPr>
              <a:t>程序及调试步骤</a:t>
            </a:r>
            <a:endParaRPr lang="zh-CN" altLang="en-US" dirty="0" smtClean="0">
              <a:latin typeface="+mj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85" y="1052195"/>
            <a:ext cx="3429635" cy="538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5724128" y="957263"/>
            <a:ext cx="3240360" cy="648072"/>
          </a:xfrm>
          <a:prstGeom prst="cloudCallout">
            <a:avLst>
              <a:gd name="adj1" fmla="val -84903"/>
              <a:gd name="adj2" fmla="val 203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输入修改程序</a:t>
            </a:r>
            <a:endParaRPr lang="zh-CN" altLang="en-US" sz="2400" b="1" dirty="0"/>
          </a:p>
        </p:txBody>
      </p:sp>
      <p:sp>
        <p:nvSpPr>
          <p:cNvPr id="6" name="云形标注 5"/>
          <p:cNvSpPr/>
          <p:nvPr/>
        </p:nvSpPr>
        <p:spPr>
          <a:xfrm>
            <a:off x="6188905" y="1988840"/>
            <a:ext cx="2627758" cy="648072"/>
          </a:xfrm>
          <a:prstGeom prst="cloudCallout">
            <a:avLst>
              <a:gd name="adj1" fmla="val -106517"/>
              <a:gd name="adj2" fmla="val -7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编</a:t>
            </a:r>
            <a:r>
              <a:rPr lang="zh-CN" altLang="en-US" sz="2400" b="1" dirty="0"/>
              <a:t>译</a:t>
            </a:r>
            <a:r>
              <a:rPr lang="zh-CN" altLang="en-US" sz="2400" b="1" dirty="0" smtClean="0"/>
              <a:t>源程序</a:t>
            </a:r>
            <a:endParaRPr lang="zh-CN" altLang="en-US" sz="2400" b="1" dirty="0"/>
          </a:p>
        </p:txBody>
      </p:sp>
      <p:sp>
        <p:nvSpPr>
          <p:cNvPr id="7" name="云形标注 6"/>
          <p:cNvSpPr/>
          <p:nvPr/>
        </p:nvSpPr>
        <p:spPr>
          <a:xfrm>
            <a:off x="6084168" y="4077072"/>
            <a:ext cx="2627758" cy="648072"/>
          </a:xfrm>
          <a:prstGeom prst="cloudCallout">
            <a:avLst>
              <a:gd name="adj1" fmla="val -98945"/>
              <a:gd name="adj2" fmla="val 427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运行字节码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405" y="1124268"/>
            <a:ext cx="5865813" cy="60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一、源程序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(.java)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文件编辑</a:t>
            </a:r>
            <a:endParaRPr lang="zh-CN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32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79730" y="1916430"/>
            <a:ext cx="8424545" cy="42278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    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1-1  </a:t>
            </a:r>
            <a:r>
              <a:rPr lang="en-US" altLang="zh-CN" sz="2000" dirty="0" smtClean="0">
                <a:solidFill>
                  <a:srgbClr val="FF0000"/>
                </a:solidFill>
              </a:rPr>
              <a:t>Hello</a:t>
            </a:r>
            <a:r>
              <a:rPr lang="en-US" altLang="zh-CN" sz="2000" dirty="0" smtClean="0"/>
              <a:t>.java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dirty="0" smtClean="0"/>
              <a:t>   class </a:t>
            </a:r>
            <a:r>
              <a:rPr lang="en-US" altLang="zh-CN" sz="2000" dirty="0" smtClean="0">
                <a:solidFill>
                  <a:srgbClr val="FF0000"/>
                </a:solidFill>
              </a:rPr>
              <a:t> Hello {</a:t>
            </a:r>
            <a:r>
              <a:rPr lang="en-US" altLang="zh-CN" sz="2000" dirty="0" smtClean="0"/>
              <a:t>	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1E07C5"/>
                </a:solidFill>
              </a:rPr>
              <a:t>public  static  void  main (String[] 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args</a:t>
            </a:r>
            <a:r>
              <a:rPr lang="en-US" altLang="zh-CN" sz="2000" dirty="0" smtClean="0">
                <a:solidFill>
                  <a:srgbClr val="1E07C5"/>
                </a:solidFill>
              </a:rPr>
              <a:t>)</a:t>
            </a:r>
            <a:r>
              <a:rPr lang="en-US" altLang="zh-CN" sz="2000" dirty="0" smtClean="0"/>
              <a:t>	{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("Hello World!");	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}</a:t>
            </a:r>
            <a:br>
              <a:rPr lang="en-US" altLang="zh-CN" sz="2000" dirty="0" smtClean="0"/>
            </a:br>
            <a:r>
              <a:rPr lang="en-US" altLang="zh-CN" sz="2000" dirty="0" smtClean="0">
                <a:solidFill>
                  <a:srgbClr val="FF0000"/>
                </a:solidFill>
              </a:rPr>
              <a:t> }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3333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3333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8C6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区分大小写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zh-CN" altLang="en-US" sz="2000" dirty="0" smtClean="0">
                <a:solidFill>
                  <a:srgbClr val="08C61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文件名和类名称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扩展名为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043305" y="333058"/>
            <a:ext cx="58324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1.4.1 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应用程序的调试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2987675" y="3932555"/>
            <a:ext cx="5816600" cy="979170"/>
          </a:xfrm>
          <a:prstGeom prst="cloudCallout">
            <a:avLst>
              <a:gd name="adj1" fmla="val -31834"/>
              <a:gd name="adj2" fmla="val -80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调用</a:t>
            </a:r>
            <a:r>
              <a:rPr lang="en-US" altLang="zh-CN" sz="2000" b="1" dirty="0" smtClean="0"/>
              <a:t>System</a:t>
            </a:r>
            <a:r>
              <a:rPr lang="zh-CN" altLang="en-US" sz="2000" b="1" dirty="0" smtClean="0"/>
              <a:t>类的标准输出流（</a:t>
            </a:r>
            <a:r>
              <a:rPr lang="en-US" altLang="zh-CN" sz="2000" b="1" dirty="0" smtClean="0"/>
              <a:t>out)</a:t>
            </a:r>
            <a:r>
              <a:rPr lang="zh-CN" altLang="en-US" sz="2000" b="1" dirty="0" smtClean="0"/>
              <a:t>的</a:t>
            </a:r>
            <a:r>
              <a:rPr lang="en-US" altLang="zh-CN" sz="2000" b="1" dirty="0" err="1" smtClean="0"/>
              <a:t>println</a:t>
            </a:r>
            <a:r>
              <a:rPr lang="zh-CN" altLang="en-US" sz="2000" b="1" dirty="0" smtClean="0"/>
              <a:t>方法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304800"/>
            <a:ext cx="4760913" cy="6619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二、编译生成字节码文件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34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22910" y="1124268"/>
            <a:ext cx="8297863" cy="51117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命令格式：</a:t>
            </a:r>
            <a:r>
              <a:rPr lang="en-US" altLang="zh-CN" sz="2800" dirty="0" err="1" smtClean="0">
                <a:solidFill>
                  <a:srgbClr val="3333FF"/>
                </a:solidFill>
              </a:rPr>
              <a:t>javac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文件名</a:t>
            </a:r>
            <a:r>
              <a:rPr lang="en-US" altLang="zh-CN" sz="2800" dirty="0" smtClean="0"/>
              <a:t>.java</a:t>
            </a:r>
            <a:endParaRPr lang="en-US" altLang="zh-CN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 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 Hello.java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↓ 常见问题： 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 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？ 找不到命令</a:t>
            </a:r>
            <a:r>
              <a:rPr lang="en-US" altLang="zh-CN" dirty="0" err="1" smtClean="0">
                <a:solidFill>
                  <a:srgbClr val="FF0000"/>
                </a:solidFill>
              </a:rPr>
              <a:t>javac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/>
              <a:t>未设置好搜索路径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 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 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path=%path%;</a:t>
            </a:r>
            <a:r>
              <a:rPr lang="zh-CN" altLang="zh-CN" dirty="0" smtClean="0"/>
              <a:t> </a:t>
            </a:r>
            <a:r>
              <a:rPr lang="en-US" altLang="zh-CN" dirty="0" smtClean="0"/>
              <a:t>C:\Program Files\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Java\jdk1.7.0_45\bin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</a:t>
            </a:r>
            <a:r>
              <a:rPr lang="zh-CN" altLang="en-US" sz="2000" dirty="0" smtClean="0"/>
              <a:t>（假设</a:t>
            </a:r>
            <a:r>
              <a:rPr lang="en-US" altLang="zh-CN" sz="2000" dirty="0" smtClean="0"/>
              <a:t>JDK</a:t>
            </a:r>
            <a:r>
              <a:rPr lang="zh-CN" altLang="en-US" sz="2000" dirty="0" smtClean="0"/>
              <a:t>安装在</a:t>
            </a:r>
            <a:r>
              <a:rPr lang="en-US" altLang="zh-CN" sz="2000" dirty="0" smtClean="0"/>
              <a:t>C:\Program Files\Java\jdk1.7.0_45\</a:t>
            </a:r>
            <a:r>
              <a:rPr lang="zh-CN" altLang="en-US" sz="2000" dirty="0" smtClean="0"/>
              <a:t>目录）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 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 eaLnBrk="1" hangingPunct="1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 ？ 找不到源文件</a:t>
            </a:r>
            <a:r>
              <a:rPr lang="zh-CN" altLang="en-US" dirty="0"/>
              <a:t>，文件所在</a:t>
            </a:r>
            <a:r>
              <a:rPr lang="zh-CN" altLang="en-US" dirty="0" smtClean="0"/>
              <a:t>路径不是当前</a:t>
            </a:r>
            <a:r>
              <a:rPr lang="zh-CN" altLang="en-US" dirty="0"/>
              <a:t>操作目录</a:t>
            </a:r>
            <a:endParaRPr lang="zh-CN" altLang="en-US" dirty="0"/>
          </a:p>
          <a:p>
            <a:pPr eaLnBrk="1" hangingPunct="1"/>
            <a:r>
              <a:rPr lang="zh-CN" altLang="en-US" dirty="0" smtClean="0"/>
              <a:t>在源文件保存的目录下操作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 用</a:t>
            </a:r>
            <a:r>
              <a:rPr lang="en-US" altLang="zh-CN" dirty="0" smtClean="0"/>
              <a:t>CD</a:t>
            </a:r>
            <a:r>
              <a:rPr lang="zh-CN" altLang="en-US" dirty="0" smtClean="0"/>
              <a:t>命令更改当前目录</a:t>
            </a:r>
            <a:endParaRPr lang="zh-CN" altLang="en-US" dirty="0" smtClean="0"/>
          </a:p>
        </p:txBody>
      </p:sp>
      <p:sp>
        <p:nvSpPr>
          <p:cNvPr id="3" name="云形标注 2"/>
          <p:cNvSpPr/>
          <p:nvPr/>
        </p:nvSpPr>
        <p:spPr>
          <a:xfrm>
            <a:off x="6156176" y="1196752"/>
            <a:ext cx="2880320" cy="1440160"/>
          </a:xfrm>
          <a:prstGeom prst="cloudCallout">
            <a:avLst>
              <a:gd name="adj1" fmla="val -103119"/>
              <a:gd name="adj2" fmla="val -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将</a:t>
            </a:r>
            <a:r>
              <a:rPr lang="zh-CN" altLang="en-US" sz="2400" b="1" dirty="0" smtClean="0"/>
              <a:t>产生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字节</a:t>
            </a:r>
            <a:r>
              <a:rPr lang="zh-CN" altLang="en-US" sz="2400" b="1" dirty="0"/>
              <a:t>码文件</a:t>
            </a:r>
            <a:r>
              <a:rPr lang="en-US" altLang="zh-CN" sz="2400" b="1" dirty="0" err="1" smtClean="0"/>
              <a:t>Hello.class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20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290" y="548640"/>
            <a:ext cx="3757930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9750" y="621030"/>
            <a:ext cx="3889375" cy="671830"/>
          </a:xfrm>
        </p:spPr>
        <p:txBody>
          <a:bodyPr/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mtClean="0">
                <a:latin typeface="+mj-ea"/>
              </a:rPr>
              <a:t>设置环境变量</a:t>
            </a:r>
            <a:endParaRPr lang="zh-CN" altLang="en-US" smtClean="0">
              <a:latin typeface="+mj-ea"/>
            </a:endParaRPr>
          </a:p>
        </p:txBody>
      </p:sp>
      <p:cxnSp>
        <p:nvCxnSpPr>
          <p:cNvPr id="14341" name="直接箭头连接符 4"/>
          <p:cNvCxnSpPr>
            <a:cxnSpLocks noChangeShapeType="1"/>
          </p:cNvCxnSpPr>
          <p:nvPr/>
        </p:nvCxnSpPr>
        <p:spPr bwMode="auto">
          <a:xfrm flipH="1">
            <a:off x="4643755" y="3716973"/>
            <a:ext cx="2880360" cy="122428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矩形 6"/>
          <p:cNvSpPr/>
          <p:nvPr/>
        </p:nvSpPr>
        <p:spPr>
          <a:xfrm>
            <a:off x="467360" y="1484948"/>
            <a:ext cx="4043363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zh-CN" sz="2800" kern="1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“此电脑”右键属性—</a:t>
            </a:r>
            <a:r>
              <a:rPr lang="en-US" altLang="zh-CN" sz="2800" kern="1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zh-CN" sz="2800" kern="1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“系统属性”—</a:t>
            </a:r>
            <a:r>
              <a:rPr lang="en-US" altLang="zh-CN" sz="2800" kern="1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zh-CN" sz="2800" kern="1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“高级”—</a:t>
            </a:r>
            <a:r>
              <a:rPr lang="en-US" altLang="zh-CN" sz="2800" kern="1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zh-CN" sz="2800" kern="1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“环境变量”</a:t>
            </a:r>
            <a:endParaRPr lang="zh-CN" altLang="en-US" sz="2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-2147482619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9160" y="2997200"/>
            <a:ext cx="3608705" cy="347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450" y="548640"/>
            <a:ext cx="6172200" cy="708660"/>
          </a:xfrm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</a:rPr>
              <a:t>程序设计语言的发展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7920880" cy="424847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机器语言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：二进制指令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：符号化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高级语言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：程序接近数学表示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面向过程</a:t>
            </a:r>
            <a:r>
              <a:rPr lang="zh-CN" altLang="en-US" sz="2400" b="1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程序设计 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FORTRAN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algn="l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结构化程序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FORTRAN77, C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面向对象程序设计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事物对象及关系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algn="l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 , Java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VB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550863"/>
            <a:ext cx="5441950" cy="4794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三、字节码的解释与运行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075613" cy="51847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命令格式</a:t>
            </a:r>
            <a:r>
              <a:rPr lang="en-US" altLang="zh-CN" sz="3200" smtClean="0"/>
              <a:t>:  </a:t>
            </a:r>
            <a:r>
              <a:rPr lang="en-US" altLang="zh-CN" sz="3200" smtClean="0">
                <a:solidFill>
                  <a:srgbClr val="3333FF"/>
                </a:solidFill>
              </a:rPr>
              <a:t>java</a:t>
            </a:r>
            <a:r>
              <a:rPr lang="en-US" altLang="zh-CN" sz="3200" smtClean="0"/>
              <a:t> </a:t>
            </a:r>
            <a:r>
              <a:rPr lang="en-US" altLang="zh-CN" sz="3200" smtClean="0">
                <a:latin typeface="Times New Roman" panose="02020603050405020304" pitchFamily="18" charset="0"/>
              </a:rPr>
              <a:t> </a:t>
            </a:r>
            <a:r>
              <a:rPr lang="en-US" altLang="zh-CN" sz="3200" smtClean="0"/>
              <a:t> </a:t>
            </a:r>
            <a:r>
              <a:rPr lang="zh-CN" altLang="en-US" sz="3200" smtClean="0"/>
              <a:t>字节码文件名</a:t>
            </a:r>
            <a:endParaRPr lang="zh-CN" altLang="en-US" sz="3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 </a:t>
            </a:r>
            <a:endParaRPr lang="zh-CN" alt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329237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云形标注 1"/>
          <p:cNvSpPr/>
          <p:nvPr/>
        </p:nvSpPr>
        <p:spPr>
          <a:xfrm>
            <a:off x="6300192" y="3212976"/>
            <a:ext cx="2448272" cy="1008112"/>
          </a:xfrm>
          <a:prstGeom prst="cloudCallout">
            <a:avLst>
              <a:gd name="adj1" fmla="val -146666"/>
              <a:gd name="adj2" fmla="val 2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执行程序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49275"/>
            <a:ext cx="6338888" cy="5222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1-2</a:t>
            </a:r>
            <a:r>
              <a:rPr lang="zh-CN" altLang="en-US" dirty="0" smtClean="0">
                <a:latin typeface="+mj-ea"/>
              </a:rPr>
              <a:t>：一个文件中含两个类的</a:t>
            </a:r>
            <a:r>
              <a:rPr lang="en-US" altLang="zh-CN" dirty="0" smtClean="0">
                <a:latin typeface="+mj-ea"/>
              </a:rPr>
              <a:t>Java</a:t>
            </a:r>
            <a:r>
              <a:rPr lang="zh-CN" altLang="en-US" dirty="0" smtClean="0">
                <a:latin typeface="+mj-ea"/>
              </a:rPr>
              <a:t>程序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86246" y="1412777"/>
            <a:ext cx="8135938" cy="331236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　</a:t>
            </a:r>
            <a:r>
              <a:rPr lang="en-US" altLang="zh-CN" sz="2000" dirty="0" smtClean="0">
                <a:solidFill>
                  <a:srgbClr val="1E07C5"/>
                </a:solidFill>
              </a:rPr>
              <a:t>class </a:t>
            </a:r>
            <a:r>
              <a:rPr lang="zh-CN" altLang="en-US" sz="2000" dirty="0" smtClean="0">
                <a:solidFill>
                  <a:srgbClr val="1E07C5"/>
                </a:solidFill>
              </a:rPr>
              <a:t>　</a:t>
            </a:r>
            <a:r>
              <a:rPr lang="en-US" altLang="zh-CN" sz="2000" dirty="0" smtClean="0">
                <a:solidFill>
                  <a:srgbClr val="1E07C5"/>
                </a:solidFill>
              </a:rPr>
              <a:t>First  </a:t>
            </a:r>
            <a:r>
              <a:rPr lang="en-US" altLang="zh-CN" sz="2000" dirty="0" smtClean="0"/>
              <a:t>{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public static void 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 ]) {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Second.Message</a:t>
            </a:r>
            <a:r>
              <a:rPr lang="en-US" altLang="zh-CN" sz="2000" dirty="0" smtClean="0"/>
              <a:t>); 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}   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}  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1E07C5"/>
                </a:solidFill>
              </a:rPr>
              <a:t>class </a:t>
            </a:r>
            <a:r>
              <a:rPr lang="zh-CN" altLang="en-US" sz="2000" dirty="0" smtClean="0">
                <a:solidFill>
                  <a:srgbClr val="1E07C5"/>
                </a:solidFill>
              </a:rPr>
              <a:t>　</a:t>
            </a:r>
            <a:r>
              <a:rPr lang="en-US" altLang="zh-CN" sz="2000" dirty="0" smtClean="0">
                <a:solidFill>
                  <a:srgbClr val="1E07C5"/>
                </a:solidFill>
              </a:rPr>
              <a:t>Second </a:t>
            </a:r>
            <a:r>
              <a:rPr lang="en-US" altLang="zh-CN" sz="2000" dirty="0" smtClean="0"/>
              <a:t>{ 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static String Message = "Hello Java!";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}   </a:t>
            </a:r>
            <a:endParaRPr lang="en-US" altLang="zh-CN" sz="20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/>
              <a:buChar char=""/>
              <a:defRPr/>
            </a:pPr>
            <a:endParaRPr lang="zh-CN" altLang="en-US" sz="2000" dirty="0" smtClean="0"/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323528" y="4652328"/>
            <a:ext cx="846137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源文件中最多只能定义一个带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修饰的类，且要求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源程序的文件名必须与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修饰的类名一致</a:t>
            </a:r>
            <a:r>
              <a:rPr kumimoji="0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l"/>
            </a:pPr>
            <a:r>
              <a:rPr kumimoji="0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编译后会产生</a:t>
            </a:r>
            <a:r>
              <a:rPr kumimoji="0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个类</a:t>
            </a:r>
            <a:r>
              <a:rPr kumimoji="0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kumimoji="0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First.class,Second.class</a:t>
            </a:r>
            <a:r>
              <a:rPr kumimoji="0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6228184" y="1052736"/>
            <a:ext cx="2808312" cy="720080"/>
          </a:xfrm>
          <a:prstGeom prst="cloudCallout">
            <a:avLst>
              <a:gd name="adj1" fmla="val -110595"/>
              <a:gd name="adj2" fmla="val 3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First.java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755" y="430530"/>
            <a:ext cx="5928995" cy="56769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图形界面程序</a:t>
            </a:r>
            <a:endParaRPr lang="zh-CN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28625" y="998220"/>
            <a:ext cx="8501063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import java.awt.*;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public class  MyCanvas extends Canvas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1E07C5"/>
                </a:solidFill>
              </a:rPr>
              <a:t>public void paint(Graphics g) {</a:t>
            </a:r>
            <a:endParaRPr lang="en-US" altLang="zh-CN" sz="2000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	      g.drawRect(30, 30, 200,90);              //绘制矩形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g.setFont(new Font("宋体",Font.BOLD,16));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	      g.setColor(Color.red);                    //设置画笔颜色为红色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g.drawString("新时代，新征程！",60,70);   //绘制文字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	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</a:t>
            </a:r>
            <a:r>
              <a:rPr lang="en-US" altLang="zh-CN" sz="2000" smtClean="0">
                <a:solidFill>
                  <a:srgbClr val="1E07C5"/>
                </a:solidFill>
              </a:rPr>
              <a:t>public static void main(String args[]) {</a:t>
            </a:r>
            <a:endParaRPr lang="en-US" altLang="zh-CN" sz="2000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Frame x = new Frame("演示"); //构造方法的参数设置窗体标题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x.add(new MyCanvas()); //创建一个画布对象加入窗体中央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x.setSize(300,200);  //设置窗体大小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x.setVisible(true);   //设置窗体可见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}  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}</a:t>
            </a:r>
            <a:endParaRPr lang="en-US" altLang="zh-CN" sz="2000" smtClean="0"/>
          </a:p>
        </p:txBody>
      </p:sp>
      <p:pic>
        <p:nvPicPr>
          <p:cNvPr id="-214748261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692785"/>
            <a:ext cx="1889125" cy="1274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39750" y="548323"/>
            <a:ext cx="7772400" cy="6254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在</a:t>
            </a:r>
            <a:r>
              <a:rPr lang="en-US" altLang="zh-CN" sz="2800" dirty="0" smtClean="0">
                <a:latin typeface="+mn-ea"/>
                <a:ea typeface="+mn-ea"/>
              </a:rPr>
              <a:t>Eclipse</a:t>
            </a:r>
            <a:r>
              <a:rPr lang="zh-CN" altLang="en-US" sz="2800" dirty="0" smtClean="0">
                <a:latin typeface="+mn-ea"/>
                <a:ea typeface="+mn-ea"/>
              </a:rPr>
              <a:t>环境下调试</a:t>
            </a:r>
            <a:r>
              <a:rPr lang="en-US" altLang="zh-CN" sz="2800" dirty="0" smtClean="0">
                <a:latin typeface="+mn-ea"/>
                <a:ea typeface="+mn-ea"/>
              </a:rPr>
              <a:t>Java</a:t>
            </a:r>
            <a:r>
              <a:rPr lang="zh-CN" altLang="en-US" sz="2800" dirty="0" smtClean="0">
                <a:latin typeface="+mn-ea"/>
                <a:ea typeface="+mn-ea"/>
              </a:rPr>
              <a:t>程序</a:t>
            </a:r>
            <a:endParaRPr lang="zh-CN" altLang="en-US" sz="2800" dirty="0" smtClean="0">
              <a:latin typeface="+mn-ea"/>
              <a:ea typeface="+mn-ea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" y="1484313"/>
            <a:ext cx="760095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9750" y="1052195"/>
            <a:ext cx="8143875" cy="508508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1E07C5"/>
                </a:solidFill>
              </a:rPr>
              <a:t>       </a:t>
            </a:r>
            <a:endParaRPr lang="en-US" altLang="zh-CN" sz="200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class  My{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static String message= "hello";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public static void main(String args[]){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System.out.println(message);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} 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Java</a:t>
            </a:r>
            <a:r>
              <a:rPr lang="zh-CN" altLang="en-US" sz="2000" smtClean="0"/>
              <a:t>文件的命名？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Java</a:t>
            </a:r>
            <a:r>
              <a:rPr lang="zh-CN" altLang="en-US" sz="2000" smtClean="0"/>
              <a:t>程序如何编译？如何运行</a:t>
            </a:r>
            <a:r>
              <a:rPr lang="en-US" altLang="zh-CN" sz="2000" smtClean="0"/>
              <a:t>?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一个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类中有哪些东西？</a:t>
            </a:r>
            <a:endParaRPr lang="zh-CN" altLang="en-US" sz="20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95830" y="620395"/>
            <a:ext cx="3590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对照以下类</a:t>
            </a:r>
            <a:r>
              <a:rPr lang="en-US" altLang="zh-CN" sz="2800" b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 b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回答问题</a:t>
            </a:r>
            <a:endParaRPr lang="en-US" altLang="zh-CN" sz="2800" b="1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547813" y="642938"/>
            <a:ext cx="6796087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009999"/>
                </a:solidFill>
                <a:latin typeface="+mj-ea"/>
              </a:rPr>
              <a:t>关于</a:t>
            </a:r>
            <a:r>
              <a:rPr lang="en-US" altLang="zh-CN" smtClean="0">
                <a:solidFill>
                  <a:srgbClr val="009999"/>
                </a:solidFill>
                <a:latin typeface="+mj-ea"/>
              </a:rPr>
              <a:t>Java</a:t>
            </a:r>
            <a:r>
              <a:rPr lang="zh-CN" altLang="en-US" smtClean="0">
                <a:solidFill>
                  <a:srgbClr val="009999"/>
                </a:solidFill>
                <a:latin typeface="+mj-ea"/>
              </a:rPr>
              <a:t>的叙述中，正确的是（     ）</a:t>
            </a:r>
            <a:endParaRPr lang="zh-CN" altLang="en-US" smtClean="0">
              <a:solidFill>
                <a:srgbClr val="009999"/>
              </a:solidFill>
              <a:latin typeface="+mj-ea"/>
            </a:endParaRPr>
          </a:p>
        </p:txBody>
      </p:sp>
      <p:sp>
        <p:nvSpPr>
          <p:cNvPr id="23555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611188" y="1700213"/>
            <a:ext cx="6675437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A</a:t>
            </a:r>
            <a:r>
              <a:rPr lang="zh-CN" altLang="en-US" sz="2400" smtClean="0"/>
              <a:t>．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语言的标识符是区分大小写的 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</a:t>
            </a:r>
            <a:r>
              <a:rPr lang="zh-CN" altLang="en-US" sz="2400" smtClean="0"/>
              <a:t>．源文件名与</a:t>
            </a:r>
            <a:r>
              <a:rPr lang="en-US" altLang="zh-CN" sz="2400" smtClean="0"/>
              <a:t>public</a:t>
            </a:r>
            <a:r>
              <a:rPr lang="zh-CN" altLang="en-US" sz="2400" smtClean="0"/>
              <a:t>类名可以不相同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C</a:t>
            </a:r>
            <a:r>
              <a:rPr lang="zh-CN" altLang="en-US" sz="2400" smtClean="0"/>
              <a:t>．源文件扩展名为</a:t>
            </a:r>
            <a:r>
              <a:rPr lang="en-US" altLang="zh-CN" sz="2400" smtClean="0"/>
              <a:t>.java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</a:t>
            </a:r>
            <a:r>
              <a:rPr lang="zh-CN" altLang="en-US" sz="2400" smtClean="0"/>
              <a:t>．源文件中</a:t>
            </a:r>
            <a:r>
              <a:rPr lang="en-US" altLang="zh-CN" sz="2400" smtClean="0"/>
              <a:t>public</a:t>
            </a:r>
            <a:r>
              <a:rPr lang="zh-CN" altLang="en-US" sz="2400" smtClean="0"/>
              <a:t>类的数目不限</a:t>
            </a:r>
            <a:endParaRPr lang="zh-CN" altLang="en-US" sz="2400" smtClean="0"/>
          </a:p>
        </p:txBody>
      </p:sp>
      <p:sp>
        <p:nvSpPr>
          <p:cNvPr id="4" name="矩形 3"/>
          <p:cNvSpPr/>
          <p:nvPr/>
        </p:nvSpPr>
        <p:spPr>
          <a:xfrm>
            <a:off x="471805" y="1628140"/>
            <a:ext cx="730885" cy="7556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48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360" y="2455545"/>
            <a:ext cx="725805" cy="7556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48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23558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908050"/>
            <a:ext cx="5556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1597025" y="736600"/>
            <a:ext cx="7207250" cy="8207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009999"/>
                </a:solidFill>
                <a:latin typeface="+mj-ea"/>
              </a:rPr>
              <a:t>以下（     ）是应用程序的</a:t>
            </a:r>
            <a:r>
              <a:rPr lang="en-US" altLang="zh-CN" smtClean="0">
                <a:solidFill>
                  <a:srgbClr val="009999"/>
                </a:solidFill>
                <a:latin typeface="+mj-ea"/>
              </a:rPr>
              <a:t>main</a:t>
            </a:r>
            <a:r>
              <a:rPr lang="zh-CN" altLang="en-US" smtClean="0">
                <a:solidFill>
                  <a:srgbClr val="009999"/>
                </a:solidFill>
                <a:latin typeface="+mj-ea"/>
              </a:rPr>
              <a:t>方法头</a:t>
            </a:r>
            <a:endParaRPr lang="zh-CN" altLang="en-US" smtClean="0">
              <a:solidFill>
                <a:srgbClr val="009999"/>
              </a:solidFill>
              <a:latin typeface="+mj-ea"/>
            </a:endParaRPr>
          </a:p>
        </p:txBody>
      </p:sp>
      <p:sp>
        <p:nvSpPr>
          <p:cNvPr id="24579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9750" y="1844675"/>
            <a:ext cx="7643813" cy="3071813"/>
          </a:xfrm>
        </p:spPr>
        <p:txBody>
          <a:bodyPr/>
          <a:lstStyle/>
          <a:p>
            <a:pPr marL="514350" indent="-514350" eaLnBrk="1" hangingPunct="1">
              <a:buClr>
                <a:srgbClr val="0070C0"/>
              </a:buClr>
              <a:buFont typeface="Wingdings" panose="05000000000000000000" pitchFamily="2" charset="2"/>
              <a:buAutoNum type="alphaUcPeriod"/>
            </a:pPr>
            <a:r>
              <a:rPr lang="en-US" altLang="zh-CN" sz="2400" smtClean="0"/>
              <a:t>public static int main(char args[ ]) </a:t>
            </a:r>
            <a:endParaRPr lang="en-US" altLang="zh-CN" sz="2400" smtClean="0"/>
          </a:p>
          <a:p>
            <a:pPr marL="514350" indent="-514350" eaLnBrk="1" hangingPunct="1">
              <a:buClr>
                <a:srgbClr val="0070C0"/>
              </a:buClr>
              <a:buFont typeface="Wingdings" panose="05000000000000000000" pitchFamily="2" charset="2"/>
              <a:buAutoNum type="alphaUcPeriod"/>
            </a:pPr>
            <a:r>
              <a:rPr lang="en-US" altLang="zh-CN" sz="2400" smtClean="0"/>
              <a:t>public static void main(String a[ ])</a:t>
            </a:r>
            <a:endParaRPr lang="en-US" altLang="zh-CN" sz="2400" smtClean="0"/>
          </a:p>
          <a:p>
            <a:pPr marL="514350" indent="-514350" eaLnBrk="1" hangingPunct="1">
              <a:buClr>
                <a:srgbClr val="0070C0"/>
              </a:buClr>
              <a:buFont typeface="Wingdings" panose="05000000000000000000" pitchFamily="2" charset="2"/>
              <a:buAutoNum type="alphaUcPeriod"/>
            </a:pPr>
            <a:r>
              <a:rPr lang="en-US" altLang="zh-CN" sz="2400" smtClean="0"/>
              <a:t>public static void MAIN(String args[ ]) </a:t>
            </a:r>
            <a:endParaRPr lang="en-US" altLang="zh-CN" sz="2400" smtClean="0"/>
          </a:p>
          <a:p>
            <a:pPr marL="514350" indent="-514350" eaLnBrk="1" hangingPunct="1">
              <a:buClr>
                <a:srgbClr val="0070C0"/>
              </a:buClr>
              <a:buFont typeface="Wingdings" panose="05000000000000000000" pitchFamily="2" charset="2"/>
              <a:buAutoNum type="alphaUcPeriod"/>
            </a:pPr>
            <a:r>
              <a:rPr lang="en-US" altLang="zh-CN" sz="2400" smtClean="0"/>
              <a:t>public static void main(String args) </a:t>
            </a:r>
            <a:endParaRPr lang="zh-CN" altLang="en-US" sz="2400" smtClean="0"/>
          </a:p>
        </p:txBody>
      </p:sp>
      <p:sp>
        <p:nvSpPr>
          <p:cNvPr id="4" name="矩形 3"/>
          <p:cNvSpPr/>
          <p:nvPr/>
        </p:nvSpPr>
        <p:spPr>
          <a:xfrm>
            <a:off x="357188" y="2214563"/>
            <a:ext cx="857250" cy="75723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48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24581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069975"/>
            <a:ext cx="555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7670" y="764419"/>
            <a:ext cx="28917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lvl="0" indent="-273050">
              <a:spcBef>
                <a:spcPct val="30000"/>
              </a:spcBef>
              <a:buClr>
                <a:prstClr val="black"/>
              </a:buClr>
              <a:buSzPct val="70000"/>
            </a:pPr>
            <a:r>
              <a:rPr kumimoji="0" lang="en-US" altLang="zh-CN" sz="32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kumimoji="0" lang="zh-CN" altLang="en-US" sz="32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的诞生     </a:t>
            </a:r>
            <a:endParaRPr kumimoji="0" lang="zh-CN" altLang="en-US" sz="32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5918" y="1484402"/>
            <a:ext cx="8352928" cy="4149777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00B050"/>
              </a:buClr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来自于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公司的一个叫</a:t>
            </a:r>
            <a:r>
              <a:rPr lang="en-US" altLang="zh-CN" sz="24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Green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的项目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旨在开发</a:t>
            </a:r>
            <a:r>
              <a:rPr lang="zh-CN" altLang="en-US" sz="24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运行于虚拟机的编程语言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，同时允许程序在电视机机顶盒等多平台上运行。开始准备采用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C++,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太复杂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最后基于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开发了一种新的语言</a:t>
            </a:r>
            <a:r>
              <a:rPr lang="en-US" altLang="zh-CN" sz="24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Oak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的前身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), Oak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是一种用于网络的精巧而安全的语言。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30000"/>
              </a:spcBef>
              <a:buClr>
                <a:srgbClr val="00B050"/>
              </a:buClr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公司正式推出的新一代面向对象程序设计语言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，发展迅速，应用广泛，无处不在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30" y="4643120"/>
            <a:ext cx="1040130" cy="101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0" y="4436745"/>
            <a:ext cx="2565400" cy="142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147248" cy="519336"/>
          </a:xfrm>
        </p:spPr>
        <p:txBody>
          <a:bodyPr/>
          <a:lstStyle/>
          <a:p>
            <a:r>
              <a:rPr lang="zh-CN" altLang="en-US" dirty="0" smtClean="0"/>
              <a:t>编程语言排行前 </a:t>
            </a:r>
            <a:r>
              <a:rPr lang="en-US" altLang="zh-CN" dirty="0"/>
              <a:t>10 </a:t>
            </a:r>
            <a:r>
              <a:rPr lang="zh-CN" altLang="en-US" dirty="0" smtClean="0"/>
              <a:t>名长期</a:t>
            </a:r>
            <a:r>
              <a:rPr lang="zh-CN" altLang="en-US" dirty="0"/>
              <a:t>走势图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1513205"/>
            <a:ext cx="8583930" cy="41179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467600" cy="663352"/>
          </a:xfrm>
        </p:spPr>
        <p:txBody>
          <a:bodyPr/>
          <a:lstStyle/>
          <a:p>
            <a:pPr algn="ctr" eaLnBrk="1" hangingPunct="1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版本简介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895" y="1628775"/>
            <a:ext cx="7867650" cy="389382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 dirty="0" smtClean="0"/>
              <a:t>      Java</a:t>
            </a:r>
            <a:r>
              <a:rPr lang="zh-CN" altLang="en-US" sz="2000" dirty="0" smtClean="0"/>
              <a:t>发展到现在，按应用来分主要分为三大块：</a:t>
            </a:r>
            <a:endParaRPr lang="zh-CN" altLang="en-US" sz="2000" dirty="0" smtClean="0"/>
          </a:p>
          <a:p>
            <a:pPr eaLnBrk="1" hangingPunct="1">
              <a:lnSpc>
                <a:spcPct val="110000"/>
              </a:lnSpc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FF3300"/>
                </a:solidFill>
              </a:rPr>
              <a:t>Java 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JavaPlatform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StandardEdition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的标准版，主要用于</a:t>
            </a:r>
            <a:r>
              <a:rPr lang="zh-CN" altLang="en-US" sz="2000" dirty="0" smtClean="0">
                <a:solidFill>
                  <a:srgbClr val="1E07C5"/>
                </a:solidFill>
              </a:rPr>
              <a:t>桌面应用</a:t>
            </a:r>
            <a:r>
              <a:rPr lang="zh-CN" altLang="en-US" sz="2000" dirty="0" smtClean="0"/>
              <a:t>软件的编程；</a:t>
            </a:r>
            <a:endParaRPr lang="zh-CN" altLang="en-US" sz="2000" dirty="0" smtClean="0"/>
          </a:p>
          <a:p>
            <a:pPr eaLnBrk="1" hangingPunct="1">
              <a:lnSpc>
                <a:spcPct val="110000"/>
              </a:lnSpc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FF3300"/>
                </a:solidFill>
              </a:rPr>
              <a:t>Java ME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 </a:t>
            </a:r>
            <a:r>
              <a:rPr lang="en-US" altLang="zh-CN" sz="2000" dirty="0" err="1"/>
              <a:t>JavaPlatform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MicroEdition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的微型版，主要应用于嵌入是系统开发，如</a:t>
            </a:r>
            <a:r>
              <a:rPr lang="zh-CN" altLang="en-US" sz="2000" dirty="0" smtClean="0">
                <a:solidFill>
                  <a:srgbClr val="1E07C5"/>
                </a:solidFill>
              </a:rPr>
              <a:t>手机、</a:t>
            </a:r>
            <a:r>
              <a:rPr lang="en-US" altLang="zh-CN" sz="2000" dirty="0" smtClean="0">
                <a:solidFill>
                  <a:srgbClr val="1E07C5"/>
                </a:solidFill>
              </a:rPr>
              <a:t>PDA</a:t>
            </a:r>
            <a:r>
              <a:rPr lang="zh-CN" altLang="en-US" sz="2000" dirty="0" smtClean="0"/>
              <a:t>或其它无线设备的编程；</a:t>
            </a:r>
            <a:endParaRPr lang="zh-CN" altLang="en-US" sz="2000" dirty="0" smtClean="0"/>
          </a:p>
          <a:p>
            <a:pPr eaLnBrk="1" hangingPunct="1">
              <a:lnSpc>
                <a:spcPct val="110000"/>
              </a:lnSpc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FF3300"/>
                </a:solidFill>
              </a:rPr>
              <a:t>Java EE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JavaPlatform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EnterpriseEdition</a:t>
            </a:r>
            <a:r>
              <a:rPr lang="zh-CN" altLang="en-US" sz="2000" dirty="0" smtClean="0"/>
              <a:t>）是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的企业版，主要用于分布式的网络程序的开发，如</a:t>
            </a:r>
            <a:r>
              <a:rPr lang="zh-CN" altLang="en-US" sz="2000" dirty="0" smtClean="0">
                <a:solidFill>
                  <a:srgbClr val="1E07C5"/>
                </a:solidFill>
              </a:rPr>
              <a:t>电子商务网站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系统。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975" y="764704"/>
            <a:ext cx="5416153" cy="735360"/>
          </a:xfrm>
        </p:spPr>
        <p:txBody>
          <a:bodyPr/>
          <a:lstStyle/>
          <a:p>
            <a:pPr algn="ctr"/>
            <a:r>
              <a:rPr lang="en-US" altLang="zh-CN" dirty="0" smtClean="0"/>
              <a:t>Java SE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64704"/>
            <a:ext cx="299480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c:\users\dzf\appdata\roaming\360se6\User Data\temp\\wk\987994ef18a353d493947dfbf540a01a\0_sign=MBOT:y1jXjmMD4FchJHFHIGN4z:Sg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c:\users\dzf\appdata\roaming\360se6\User Data\temp\\wk\987994ef18a353d493947dfbf540a01a\0_sign=MBOT:y1jXjmMD4FchJHFHIGN4z:Sgq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20888"/>
            <a:ext cx="5183891" cy="30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80390"/>
          </a:xfrm>
        </p:spPr>
        <p:txBody>
          <a:bodyPr/>
          <a:lstStyle/>
          <a:p>
            <a:pPr algn="ctr"/>
            <a:r>
              <a:rPr lang="zh-CN" altLang="en-US" sz="2800" b="1" dirty="0" smtClean="0"/>
              <a:t>手机应用</a:t>
            </a:r>
            <a:endParaRPr lang="zh-CN" altLang="en-US" sz="2800" b="1" dirty="0" smtClean="0"/>
          </a:p>
        </p:txBody>
      </p:sp>
      <p:pic>
        <p:nvPicPr>
          <p:cNvPr id="3074" name="Picture 2" descr="QQ截图2014030320275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47121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792"/>
            <a:ext cx="3312368" cy="44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468" y="476543"/>
            <a:ext cx="6624736" cy="504056"/>
          </a:xfrm>
        </p:spPr>
        <p:txBody>
          <a:bodyPr/>
          <a:lstStyle/>
          <a:p>
            <a:pPr algn="ctr"/>
            <a:r>
              <a:rPr lang="en-US" altLang="zh-CN" sz="2800" dirty="0" smtClean="0"/>
              <a:t>Java EE</a:t>
            </a:r>
            <a:r>
              <a:rPr lang="zh-CN" altLang="en-US" sz="2800" dirty="0" smtClean="0"/>
              <a:t>应用举例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563470" cy="525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28980"/>
          </a:xfrm>
        </p:spPr>
        <p:txBody>
          <a:bodyPr/>
          <a:lstStyle/>
          <a:p>
            <a:pPr algn="ctr"/>
            <a:r>
              <a:rPr lang="en-US" altLang="zh-CN" b="0" dirty="0"/>
              <a:t>Java </a:t>
            </a:r>
            <a:r>
              <a:rPr lang="en-US" altLang="zh-CN" b="0" dirty="0" smtClean="0"/>
              <a:t>SE 7 </a:t>
            </a:r>
            <a:r>
              <a:rPr lang="zh-CN" altLang="en-US" b="0" dirty="0" smtClean="0"/>
              <a:t>平台</a:t>
            </a:r>
            <a:r>
              <a:rPr lang="zh-CN" altLang="en-US" b="0" dirty="0"/>
              <a:t>的组件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844675"/>
            <a:ext cx="8731250" cy="359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409,&quot;width&quot;:3536}"/>
</p:tagLst>
</file>

<file path=ppt/tags/tag2.xml><?xml version="1.0" encoding="utf-8"?>
<p:tagLst xmlns:p="http://schemas.openxmlformats.org/presentationml/2006/main">
  <p:tag name="KSO_WPP_MARK_KEY" val="6899a002-1f36-4415-8213-b1505059e7fc"/>
  <p:tag name="COMMONDATA" val="eyJoZGlkIjoiNTFmZGM0OGU1NjQ4NzZmMzQyOTJkYWViN2ViNzc4ZmQifQ=="/>
</p:tagLst>
</file>

<file path=ppt/theme/theme1.xml><?xml version="1.0" encoding="utf-8"?>
<a:theme xmlns:a="http://schemas.openxmlformats.org/drawingml/2006/main" name="样板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3740</Words>
  <Application>WPS 演示</Application>
  <PresentationFormat>全屏显示(4:3)</PresentationFormat>
  <Paragraphs>243</Paragraphs>
  <Slides>26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华文中宋</vt:lpstr>
      <vt:lpstr>Times New Roman</vt:lpstr>
      <vt:lpstr>Century Schoolbook</vt:lpstr>
      <vt:lpstr>Arial Unicode MS</vt:lpstr>
      <vt:lpstr>Arial Black</vt:lpstr>
      <vt:lpstr>黑体</vt:lpstr>
      <vt:lpstr>Wingdings</vt:lpstr>
      <vt:lpstr>楷体_GB2312</vt:lpstr>
      <vt:lpstr>Arial</vt:lpstr>
      <vt:lpstr>新宋体</vt:lpstr>
      <vt:lpstr>样板</vt:lpstr>
      <vt:lpstr>PowerPoint 演示文稿</vt:lpstr>
      <vt:lpstr>程序设计语言的发展</vt:lpstr>
      <vt:lpstr>PowerPoint 演示文稿</vt:lpstr>
      <vt:lpstr>编程语言排行前 10 名长期走势图</vt:lpstr>
      <vt:lpstr>Java版本简介</vt:lpstr>
      <vt:lpstr>Java SE应用举例</vt:lpstr>
      <vt:lpstr>手机应用</vt:lpstr>
      <vt:lpstr>Java EE应用举例</vt:lpstr>
      <vt:lpstr>Java SE 7 平台的组件</vt:lpstr>
      <vt:lpstr>1.1  面向对象程序设计的特性</vt:lpstr>
      <vt:lpstr>1.1 面向对象程序设计的特性</vt:lpstr>
      <vt:lpstr>1.1 面向对象程序设计的特性</vt:lpstr>
      <vt:lpstr>1.1 面向对象程序设计的特性</vt:lpstr>
      <vt:lpstr>1.2 Java开发和运行环境</vt:lpstr>
      <vt:lpstr>1.3  Java语言的特点</vt:lpstr>
      <vt:lpstr>1.4  简单Java程序及调试步骤</vt:lpstr>
      <vt:lpstr>一、源程序(.java)文件编辑</vt:lpstr>
      <vt:lpstr>二、编译生成字节码文件 </vt:lpstr>
      <vt:lpstr>设置环境变量</vt:lpstr>
      <vt:lpstr>三、字节码的解释与运行 </vt:lpstr>
      <vt:lpstr>例1-2：一个文件中含两个类的Java程序</vt:lpstr>
      <vt:lpstr>图形界面程序</vt:lpstr>
      <vt:lpstr>在Eclipse环境下调试Java程序</vt:lpstr>
      <vt:lpstr>PowerPoint 演示文稿</vt:lpstr>
      <vt:lpstr>关于Java的叙述中，正确的是（     ）</vt:lpstr>
      <vt:lpstr>以下（     ）是应用程序的main方法头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950</cp:revision>
  <dcterms:created xsi:type="dcterms:W3CDTF">2113-01-01T00:00:00Z</dcterms:created>
  <dcterms:modified xsi:type="dcterms:W3CDTF">2022-11-02T07:09:19Z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918518C037CF4E63B87E9AB294E52B99</vt:lpwstr>
  </property>
</Properties>
</file>