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324" r:id="rId5"/>
    <p:sldId id="397" r:id="rId6"/>
    <p:sldId id="352" r:id="rId7"/>
    <p:sldId id="353" r:id="rId8"/>
    <p:sldId id="321" r:id="rId9"/>
    <p:sldId id="428" r:id="rId10"/>
    <p:sldId id="429" r:id="rId11"/>
    <p:sldId id="430" r:id="rId12"/>
    <p:sldId id="431" r:id="rId13"/>
    <p:sldId id="432" r:id="rId14"/>
    <p:sldId id="345" r:id="rId15"/>
    <p:sldId id="346" r:id="rId16"/>
    <p:sldId id="350" r:id="rId17"/>
    <p:sldId id="351" r:id="rId18"/>
    <p:sldId id="360" r:id="rId19"/>
    <p:sldId id="343" r:id="rId20"/>
    <p:sldId id="35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54" r:id="rId29"/>
    <p:sldId id="358" r:id="rId30"/>
    <p:sldId id="359" r:id="rId31"/>
    <p:sldId id="355" r:id="rId32"/>
    <p:sldId id="393" r:id="rId33"/>
    <p:sldId id="394" r:id="rId34"/>
    <p:sldId id="335" r:id="rId35"/>
    <p:sldId id="336" r:id="rId36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BC3"/>
    <a:srgbClr val="1E07C5"/>
    <a:srgbClr val="FF3300"/>
    <a:srgbClr val="79C30B"/>
    <a:srgbClr val="66CCFF"/>
    <a:srgbClr val="3399FF"/>
    <a:srgbClr val="0099FF"/>
    <a:srgbClr val="F92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79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7B7FDE9-0CC7-4992-9690-87F0FE1C816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FF49A1-A750-4E20-A5DF-C7356D21F5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014C21-3CDF-4BC6-9748-1369CC568E5A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F49A1-A750-4E20-A5DF-C7356D21F5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2AB028-0A62-4BD1-AA50-7EA7DC131DC9}" type="slidenum">
              <a:rPr lang="zh-CN" altLang="en-US" smtClean="0">
                <a:solidFill>
                  <a:schemeClr val="tx2"/>
                </a:solidFill>
                <a:latin typeface="Tahoma" panose="020B0604030504040204" pitchFamily="34" charset="0"/>
              </a:rPr>
            </a:fld>
            <a:endParaRPr lang="zh-CN" altLang="en-US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2FC72-4A9F-4496-990B-C0872628CD6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98E9-33A1-4C00-B81A-7002A94D9FCC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4DE5-996B-4F24-B7B0-E20771EEB61B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7F8E6-DC14-481F-8A54-ECF55B986D6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30F3-1778-4D9A-A8CE-7F4FE45CB003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D92E-B211-4670-B52E-EC5EA9EE08C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1188" y="17002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588" y="17002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545E-A31D-46E7-90AC-01DC61A41A9E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F213-BA55-4047-8109-C8E6E4DDE344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C5A9-43C3-4D09-90E6-1F742A05FCE9}" type="datetimeFigureOut">
              <a:rPr lang="en-US"/>
            </a:fld>
            <a:endParaRPr 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9FE4-2CBA-4F66-AB29-DF39CEA1E80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0DFD1-64C4-412E-82C7-65A068CE7892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0AF3-9145-4BFE-BD24-35D107F6BDA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C5B33-1D74-42C0-B491-DA59CA8A8893}" type="datetimeFigureOut">
              <a:rPr lang="en-US"/>
            </a:fld>
            <a:endParaRPr lang="en-US"/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1D56E-2034-4747-8AE4-CCF3945A5E05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815F4-D9D8-4998-85C9-293FE2F1F6DB}" type="datetimeFigureOut">
              <a:rPr lang="en-US"/>
            </a:fld>
            <a:endParaRPr 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6C27-9B48-4400-A30C-770DD1B1F9C0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AE3A-894A-4F8A-813A-50025D4099F6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9A7EB-3506-427A-9790-56412C322DC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688A-B787-4872-8CAB-65CB60A2ED4E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451C-3851-4057-8A77-68C438BCC6EE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0A8DC-6AE2-47B7-8115-56A30F1CA534}" type="datetimeFigureOut">
              <a:rPr lang="en-US"/>
            </a:fld>
            <a:endParaRPr lang="en-US"/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4A65-ED81-4BEF-8190-82F65EA319B7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3E51D0-9D17-4B8C-B1ED-BE69C07D797F}" type="datetimeFigureOut">
              <a:rPr lang="en-US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12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C466AE-3EDB-4D34-B7EF-75FF6F00AC63}" type="slidenum">
              <a:rPr lang="en-US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b="1">
          <a:solidFill>
            <a:schemeClr val="tx1"/>
          </a:solidFill>
          <a:latin typeface="+mn-lt"/>
          <a:ea typeface="+mn-ea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b="1">
          <a:solidFill>
            <a:schemeClr val="tx1"/>
          </a:solidFill>
          <a:latin typeface="+mn-lt"/>
          <a:ea typeface="+mn-ea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b="1">
          <a:solidFill>
            <a:schemeClr val="tx1"/>
          </a:solidFill>
          <a:latin typeface="+mn-lt"/>
          <a:ea typeface="+mn-ea"/>
        </a:defRPr>
      </a:lvl5pPr>
      <a:lvl6pPr marL="19196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8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40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12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692150"/>
            <a:ext cx="7993063" cy="7921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 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Java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endParaRPr lang="zh-CN" altLang="en-US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1773555"/>
            <a:ext cx="7343775" cy="412178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10.1  Java</a:t>
            </a:r>
            <a:r>
              <a:rPr lang="zh-CN" altLang="zh-CN" sz="3200" dirty="0" smtClean="0"/>
              <a:t>绘图</a:t>
            </a:r>
            <a:endParaRPr lang="zh-CN" altLang="en-US" sz="3200" dirty="0" smtClean="0"/>
          </a:p>
          <a:p>
            <a:pPr algn="l" eaLnBrk="1" hangingPunct="1"/>
            <a:r>
              <a:rPr lang="en-US" altLang="zh-CN" sz="3200" dirty="0" smtClean="0"/>
              <a:t>10.2  Java2D</a:t>
            </a:r>
            <a:r>
              <a:rPr lang="zh-CN" altLang="zh-CN" sz="3200" dirty="0" smtClean="0"/>
              <a:t>图形绘制</a:t>
            </a:r>
            <a:endParaRPr lang="zh-CN" altLang="en-US" sz="3200" dirty="0" smtClean="0"/>
          </a:p>
          <a:p>
            <a:pPr algn="l" eaLnBrk="1" hangingPunct="1"/>
            <a:r>
              <a:rPr lang="en-US" altLang="zh-CN" sz="3200" dirty="0" smtClean="0"/>
              <a:t>10.3  Java</a:t>
            </a:r>
            <a:r>
              <a:rPr lang="zh-CN" altLang="zh-CN" sz="3200" dirty="0" smtClean="0"/>
              <a:t>绘制图像</a:t>
            </a:r>
            <a:endParaRPr lang="zh-CN" altLang="zh-CN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5905500" cy="571500"/>
          </a:xfrm>
        </p:spPr>
        <p:txBody>
          <a:bodyPr/>
          <a:lstStyle/>
          <a:p>
            <a:pPr eaLnBrk="1" hangingPunct="1"/>
            <a:r>
              <a:rPr lang="en-US" altLang="zh-CN" smtClean="0"/>
              <a:t> Java</a:t>
            </a:r>
            <a:r>
              <a:rPr lang="zh-CN" altLang="en-US" smtClean="0"/>
              <a:t>绘图模式</a:t>
            </a:r>
            <a:endParaRPr lang="zh-CN" altLang="en-US" smtClean="0"/>
          </a:p>
        </p:txBody>
      </p:sp>
      <p:sp>
        <p:nvSpPr>
          <p:cNvPr id="25603" name="内容占位符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74149" cy="43924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(1)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覆盖模式</a:t>
            </a:r>
            <a:r>
              <a:rPr lang="zh-CN" altLang="en-US" sz="2800" dirty="0" smtClean="0">
                <a:latin typeface="+mn-ea"/>
              </a:rPr>
              <a:t>：绘制图形像素覆盖屏幕上已有像素信息。缺省的绘图模式为覆盖模式。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(2)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异或模式</a:t>
            </a:r>
            <a:r>
              <a:rPr lang="zh-CN" altLang="en-US" sz="2800" dirty="0" smtClean="0">
                <a:latin typeface="+mn-ea"/>
              </a:rPr>
              <a:t>：绘制图形像素与屏幕上像素信息进行异或运算，以运算结果作为显示结果。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2800" dirty="0" smtClean="0">
                <a:latin typeface="+mn-ea"/>
              </a:rPr>
              <a:t>异或模式由</a:t>
            </a:r>
            <a:r>
              <a:rPr lang="en-US" altLang="zh-CN" sz="2800" dirty="0" smtClean="0">
                <a:latin typeface="+mn-ea"/>
              </a:rPr>
              <a:t>Graphics</a:t>
            </a:r>
            <a:r>
              <a:rPr lang="zh-CN" altLang="en-US" sz="2800" dirty="0" smtClean="0">
                <a:latin typeface="+mn-ea"/>
              </a:rPr>
              <a:t>类的</a:t>
            </a:r>
            <a:r>
              <a:rPr lang="en-US" altLang="zh-CN" sz="2800" dirty="0" err="1" smtClean="0">
                <a:latin typeface="+mn-ea"/>
              </a:rPr>
              <a:t>setXORMode</a:t>
            </a:r>
            <a:r>
              <a:rPr lang="en-US" altLang="zh-CN" sz="2800" dirty="0" smtClean="0">
                <a:latin typeface="+mn-ea"/>
              </a:rPr>
              <a:t>()</a:t>
            </a:r>
            <a:r>
              <a:rPr lang="zh-CN" altLang="en-US" sz="2800" dirty="0" smtClean="0">
                <a:latin typeface="+mn-ea"/>
              </a:rPr>
              <a:t>方法设置</a:t>
            </a:r>
            <a:endParaRPr lang="zh-CN" altLang="en-US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  </a:t>
            </a:r>
            <a:r>
              <a:rPr lang="en-US" altLang="zh-CN" sz="2800" dirty="0" err="1" smtClean="0">
                <a:latin typeface="+mn-ea"/>
              </a:rPr>
              <a:t>setXORMode</a:t>
            </a:r>
            <a:r>
              <a:rPr lang="en-US" altLang="zh-CN" sz="2800" dirty="0" smtClean="0">
                <a:latin typeface="+mn-ea"/>
              </a:rPr>
              <a:t>(Color c)</a:t>
            </a:r>
            <a:endParaRPr lang="zh-CN" altLang="en-US" sz="2800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</a:t>
            </a:r>
            <a:r>
              <a:rPr lang="zh-CN" altLang="en-US" sz="2800" dirty="0" smtClean="0">
                <a:latin typeface="+mn-ea"/>
              </a:rPr>
              <a:t>其中，参数</a:t>
            </a:r>
            <a:r>
              <a:rPr lang="en-US" altLang="zh-CN" sz="2800" dirty="0" smtClean="0">
                <a:latin typeface="+mn-ea"/>
              </a:rPr>
              <a:t>c</a:t>
            </a:r>
            <a:r>
              <a:rPr lang="zh-CN" altLang="en-US" sz="2800" dirty="0" smtClean="0">
                <a:latin typeface="+mn-ea"/>
              </a:rPr>
              <a:t>用于指定</a:t>
            </a:r>
            <a:r>
              <a:rPr lang="en-US" altLang="zh-CN" sz="2800" dirty="0" smtClean="0">
                <a:latin typeface="+mn-ea"/>
              </a:rPr>
              <a:t>XOR</a:t>
            </a:r>
            <a:r>
              <a:rPr lang="zh-CN" altLang="en-US" sz="2800" dirty="0" smtClean="0">
                <a:latin typeface="+mn-ea"/>
              </a:rPr>
              <a:t>颜色。</a:t>
            </a:r>
            <a:endParaRPr lang="en-US" altLang="zh-CN" sz="2800" dirty="0" smtClean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8880"/>
            <a:ext cx="1330924" cy="59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38514"/>
            <a:ext cx="1368152" cy="61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723890" y="2276475"/>
            <a:ext cx="2226310" cy="504190"/>
          </a:xfrm>
          <a:prstGeom prst="wedgeRoundRectCallout">
            <a:avLst>
              <a:gd name="adj1" fmla="val -137164"/>
              <a:gd name="adj2" fmla="val 2191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绘制绿色矩形</a:t>
            </a:r>
            <a:endParaRPr kumimoji="0" lang="zh-CN" altLang="en-US" sz="2400" b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443980" y="5666105"/>
            <a:ext cx="2226310" cy="504190"/>
          </a:xfrm>
          <a:prstGeom prst="wedgeRoundRectCallout">
            <a:avLst>
              <a:gd name="adj1" fmla="val -13833"/>
              <a:gd name="adj2" fmla="val -1108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绘制</a:t>
            </a:r>
            <a:r>
              <a:rPr kumimoji="0" lang="zh-CN" altLang="en-US" sz="2400" b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蓝色矩形</a:t>
            </a:r>
            <a:endParaRPr kumimoji="0" lang="zh-CN" altLang="en-US" sz="2400" b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548680"/>
            <a:ext cx="7992888" cy="3312368"/>
          </a:xfrm>
        </p:spPr>
        <p:txBody>
          <a:bodyPr/>
          <a:lstStyle/>
          <a:p>
            <a:pPr marL="0" lvl="2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异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或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绘图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特点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</a:rPr>
              <a:t>:</a:t>
            </a:r>
            <a:endParaRPr lang="en-US" altLang="zh-CN" sz="2800" dirty="0" smtClean="0">
              <a:solidFill>
                <a:srgbClr val="C00000"/>
              </a:solidFill>
              <a:latin typeface="+mn-ea"/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zh-CN" altLang="en-US" sz="2400" dirty="0" smtClean="0">
                <a:latin typeface="+mn-ea"/>
              </a:rPr>
              <a:t>如果</a:t>
            </a:r>
            <a:r>
              <a:rPr lang="zh-CN" altLang="en-US" sz="2400" dirty="0">
                <a:latin typeface="+mn-ea"/>
              </a:rPr>
              <a:t>区域内无颜色，应按画笔颜色绘出图形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zh-CN" altLang="en-US" sz="2400" dirty="0" smtClean="0">
                <a:latin typeface="+mn-ea"/>
              </a:rPr>
              <a:t>如果</a:t>
            </a:r>
            <a:r>
              <a:rPr lang="zh-CN" altLang="en-US" sz="2400" dirty="0">
                <a:latin typeface="+mn-ea"/>
              </a:rPr>
              <a:t>区域内已存在画笔颜色或指定的</a:t>
            </a:r>
            <a:r>
              <a:rPr lang="en-US" altLang="zh-CN" sz="2400" dirty="0">
                <a:latin typeface="+mn-ea"/>
              </a:rPr>
              <a:t>XOR</a:t>
            </a:r>
            <a:r>
              <a:rPr lang="zh-CN" altLang="en-US" sz="2400" dirty="0">
                <a:latin typeface="+mn-ea"/>
              </a:rPr>
              <a:t>颜色，则异或操作结果是在这两个颜色间进行互相更替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 smtClean="0">
              <a:latin typeface="+mn-ea"/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zh-CN" altLang="en-US" sz="2400" dirty="0" smtClean="0">
                <a:latin typeface="+mn-ea"/>
              </a:rPr>
              <a:t>如</a:t>
            </a:r>
            <a:r>
              <a:rPr lang="zh-CN" altLang="en-US" sz="2400" dirty="0">
                <a:latin typeface="+mn-ea"/>
              </a:rPr>
              <a:t>区域</a:t>
            </a:r>
            <a:r>
              <a:rPr lang="zh-CN" altLang="en-US" sz="2400" dirty="0" smtClean="0">
                <a:latin typeface="+mn-ea"/>
              </a:rPr>
              <a:t>内为</a:t>
            </a:r>
            <a:r>
              <a:rPr lang="zh-CN" altLang="en-US" sz="2400" dirty="0">
                <a:latin typeface="+mn-ea"/>
              </a:rPr>
              <a:t>其它颜色，则按该颜色和画笔颜色进行异或操作后得到的颜色绘图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异或模式下，重复绘制相同图形将起到檫除图形的效果。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94052"/>
            <a:ext cx="2332820" cy="182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071625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 smtClean="0">
                <a:solidFill>
                  <a:srgbClr val="FF0000"/>
                </a:solidFill>
              </a:rPr>
              <a:t>g.setColor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Color.red</a:t>
            </a:r>
            <a:r>
              <a:rPr lang="en-US" altLang="zh-CN" sz="1800" b="1" dirty="0">
                <a:solidFill>
                  <a:srgbClr val="FF0000"/>
                </a:solidFill>
              </a:rPr>
              <a:t>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g.fillOval</a:t>
            </a:r>
            <a:r>
              <a:rPr lang="en-US" altLang="zh-CN" sz="1800" dirty="0" smtClean="0">
                <a:solidFill>
                  <a:schemeClr val="tx1"/>
                </a:solidFill>
              </a:rPr>
              <a:t>(20,20,80,80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b="1" dirty="0" err="1" smtClean="0">
                <a:solidFill>
                  <a:srgbClr val="1E07C5"/>
                </a:solidFill>
              </a:rPr>
              <a:t>g.setColor</a:t>
            </a:r>
            <a:r>
              <a:rPr lang="en-US" altLang="zh-CN" sz="1800" b="1" dirty="0" smtClean="0">
                <a:solidFill>
                  <a:srgbClr val="1E07C5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1E07C5"/>
                </a:solidFill>
              </a:rPr>
              <a:t>Color.blue</a:t>
            </a:r>
            <a:r>
              <a:rPr lang="en-US" altLang="zh-CN" sz="1800" b="1" dirty="0">
                <a:solidFill>
                  <a:srgbClr val="1E07C5"/>
                </a:solidFill>
              </a:rPr>
              <a:t>);</a:t>
            </a:r>
            <a:endParaRPr lang="en-US" altLang="zh-CN" sz="1800" b="1" dirty="0">
              <a:solidFill>
                <a:srgbClr val="1E07C5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g.fillOval</a:t>
            </a:r>
            <a:r>
              <a:rPr lang="en-US" altLang="zh-CN" sz="1800" dirty="0" smtClean="0">
                <a:solidFill>
                  <a:schemeClr val="tx1"/>
                </a:solidFill>
              </a:rPr>
              <a:t>(80,40,80,80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b="1" dirty="0" err="1" smtClean="0">
                <a:solidFill>
                  <a:srgbClr val="00B050"/>
                </a:solidFill>
              </a:rPr>
              <a:t>g.setColor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00B050"/>
                </a:solidFill>
              </a:rPr>
              <a:t>Color.green</a:t>
            </a:r>
            <a:r>
              <a:rPr lang="en-US" altLang="zh-CN" sz="1800" b="1" dirty="0">
                <a:solidFill>
                  <a:srgbClr val="00B050"/>
                </a:solidFill>
              </a:rPr>
              <a:t>);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</a:rPr>
              <a:t>g.fillOval</a:t>
            </a:r>
            <a:r>
              <a:rPr lang="en-US" altLang="zh-CN" sz="1800" dirty="0" smtClean="0">
                <a:solidFill>
                  <a:schemeClr val="tx1"/>
                </a:solidFill>
              </a:rPr>
              <a:t>(40,50,80,80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707904" y="4799325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5970588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/>
              <a:t>10.1.4 </a:t>
            </a:r>
            <a:r>
              <a:rPr lang="zh-CN" altLang="en-US" sz="3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字体</a:t>
            </a:r>
            <a:r>
              <a:rPr lang="zh-CN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</a:t>
            </a:r>
            <a:endParaRPr lang="zh-CN" altLang="en-US" sz="3200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358900"/>
            <a:ext cx="8229600" cy="476758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 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myFont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new Font("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宋体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 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Font.BOLD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12);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  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定义字体为宋体，大小为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号，粗体。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Font.PLAIN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Font.ITALIC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Font.BOLD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分别表示普通、斜体和粗体，如果要同时兼有几种风格可以通过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"+"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号连接。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new Font("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TimesRoman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Font.BOLD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Font.ITALIC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28); 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500063"/>
            <a:ext cx="7077075" cy="6111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给图形对象或</a:t>
            </a:r>
            <a:r>
              <a:rPr lang="en-US" altLang="zh-CN" dirty="0" smtClean="0">
                <a:solidFill>
                  <a:schemeClr val="tx1"/>
                </a:solidFill>
              </a:rPr>
              <a:t>GUI</a:t>
            </a:r>
            <a:r>
              <a:rPr lang="zh-CN" altLang="en-US" dirty="0" smtClean="0">
                <a:solidFill>
                  <a:schemeClr val="tx1"/>
                </a:solidFill>
              </a:rPr>
              <a:t>部件设置字体 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利用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方法确定使用定义的字体</a:t>
            </a:r>
            <a:br>
              <a:rPr lang="zh-CN" altLang="en-US" dirty="0" smtClean="0"/>
            </a:b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g.setFont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myFont</a:t>
            </a:r>
            <a:r>
              <a:rPr lang="en-US" altLang="zh-CN" dirty="0" smtClean="0">
                <a:solidFill>
                  <a:srgbClr val="0070C0"/>
                </a:solidFill>
              </a:rPr>
              <a:t>);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 smtClean="0"/>
              <a:t>给某个</a:t>
            </a:r>
            <a:r>
              <a:rPr lang="en-US" altLang="zh-CN" dirty="0" smtClean="0">
                <a:solidFill>
                  <a:srgbClr val="FF3300"/>
                </a:solidFill>
              </a:rPr>
              <a:t>GUI</a:t>
            </a:r>
            <a:r>
              <a:rPr lang="zh-CN" altLang="en-US" dirty="0" smtClean="0"/>
              <a:t>部件设定字体可以使用该部件的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方法。例如：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r>
              <a:rPr lang="en-US" altLang="zh-CN" dirty="0" smtClean="0"/>
              <a:t>Button 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=new Button("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");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btn.setFont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myFont</a:t>
            </a:r>
            <a:r>
              <a:rPr lang="en-US" altLang="zh-CN" dirty="0" smtClean="0">
                <a:solidFill>
                  <a:srgbClr val="0070C0"/>
                </a:solidFill>
              </a:rPr>
              <a:t>);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getFont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方法返回当前的</a:t>
            </a:r>
            <a:r>
              <a:rPr lang="en-US" altLang="zh-CN" dirty="0" smtClean="0"/>
              <a:t>Graphics</a:t>
            </a:r>
            <a:r>
              <a:rPr lang="zh-CN" altLang="en-US" dirty="0" smtClean="0"/>
              <a:t>对象或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部件使用的字体。 </a:t>
            </a:r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549275"/>
            <a:ext cx="7223125" cy="569913"/>
          </a:xfrm>
        </p:spPr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FontMetrics</a:t>
            </a:r>
            <a:r>
              <a:rPr lang="zh-CN" altLang="en-US" smtClean="0"/>
              <a:t>类获得字体的更多信息 </a:t>
            </a:r>
            <a:endParaRPr lang="zh-CN" altLang="en-US" smtClean="0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23850" y="1268413"/>
            <a:ext cx="8496300" cy="4752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</a:rPr>
              <a:t>      </a:t>
            </a:r>
            <a:r>
              <a:rPr lang="zh-CN" altLang="en-US" smtClean="0">
                <a:solidFill>
                  <a:srgbClr val="FF3300"/>
                </a:solidFill>
              </a:rPr>
              <a:t>用</a:t>
            </a:r>
            <a:r>
              <a:rPr lang="en-US" altLang="zh-CN" smtClean="0"/>
              <a:t>Component </a:t>
            </a:r>
            <a:r>
              <a:rPr lang="zh-CN" altLang="en-US" smtClean="0"/>
              <a:t>类提供的</a:t>
            </a:r>
            <a:r>
              <a:rPr lang="en-US" altLang="zh-CN" smtClean="0">
                <a:solidFill>
                  <a:srgbClr val="FF3300"/>
                </a:solidFill>
              </a:rPr>
              <a:t>getFontMetrics(Font)</a:t>
            </a:r>
            <a:r>
              <a:rPr lang="zh-CN" altLang="en-US" smtClean="0">
                <a:solidFill>
                  <a:srgbClr val="FF3300"/>
                </a:solidFill>
              </a:rPr>
              <a:t>方法得到一个</a:t>
            </a:r>
            <a:r>
              <a:rPr lang="en-US" altLang="zh-CN" smtClean="0">
                <a:solidFill>
                  <a:srgbClr val="FF3300"/>
                </a:solidFill>
              </a:rPr>
              <a:t>FontMetrics</a:t>
            </a:r>
            <a:r>
              <a:rPr lang="zh-CN" altLang="en-US" smtClean="0">
                <a:solidFill>
                  <a:srgbClr val="FF3300"/>
                </a:solidFill>
              </a:rPr>
              <a:t>对象引用</a:t>
            </a:r>
            <a:r>
              <a:rPr lang="zh-CN" altLang="en-US" smtClean="0">
                <a:solidFill>
                  <a:schemeClr val="accent2"/>
                </a:solidFill>
              </a:rPr>
              <a:t>。</a:t>
            </a:r>
            <a:endParaRPr lang="zh-CN" altLang="en-US" smtClean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以下为 </a:t>
            </a:r>
            <a:r>
              <a:rPr lang="en-US" altLang="zh-CN" smtClean="0"/>
              <a:t>FontMetrics</a:t>
            </a:r>
            <a:r>
              <a:rPr lang="zh-CN" altLang="en-US" smtClean="0"/>
              <a:t>的方法</a:t>
            </a:r>
            <a:r>
              <a:rPr lang="en-US" altLang="zh-CN" smtClean="0"/>
              <a:t>: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int  stringWidth(String str)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</a:t>
            </a:r>
            <a:r>
              <a:rPr lang="zh-CN" altLang="en-US" smtClean="0"/>
              <a:t>返回给定字符串所占宽度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int  getHeight()</a:t>
            </a: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</a:t>
            </a:r>
            <a:r>
              <a:rPr lang="zh-CN" altLang="en-US" smtClean="0"/>
              <a:t>获得字体的高度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int  charWidth(char ch)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  </a:t>
            </a:r>
            <a:r>
              <a:rPr lang="en-US" altLang="zh-CN" smtClean="0"/>
              <a:t> </a:t>
            </a:r>
            <a:r>
              <a:rPr lang="zh-CN" altLang="en-US" smtClean="0"/>
              <a:t>返回给定字符的宽度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380"/>
            <a:ext cx="7698105" cy="508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10-2  </a:t>
            </a:r>
            <a:r>
              <a:rPr lang="zh-CN" altLang="en-US" sz="2800" dirty="0" smtClean="0"/>
              <a:t>在窗体</a:t>
            </a:r>
            <a:r>
              <a:rPr lang="zh-CN" altLang="en-US" sz="2800" dirty="0" smtClean="0"/>
              <a:t>的中央显示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绿水青山就是金山银山</a:t>
            </a:r>
            <a:r>
              <a:rPr lang="en-US" altLang="zh-CN" sz="2800" dirty="0" smtClean="0"/>
              <a:t>"</a:t>
            </a:r>
            <a:endParaRPr lang="zh-CN" altLang="en-US" sz="2800" dirty="0" smtClean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12738" y="1042988"/>
            <a:ext cx="8435975" cy="52562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import java.awt.*;</a:t>
            </a:r>
            <a:br>
              <a:rPr lang="en-US" altLang="zh-CN" smtClean="0"/>
            </a:br>
            <a:r>
              <a:rPr lang="en-US" altLang="zh-CN" smtClean="0"/>
              <a:t>public class FontDemo extends  Canvas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public void paint(Graphics g){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   </a:t>
            </a:r>
            <a:r>
              <a:rPr smtClean="0"/>
              <a:t>String str = "绿水青山就是金山银山";</a:t>
            </a:r>
            <a:endParaRPr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mtClean="0"/>
              <a:t>       </a:t>
            </a:r>
            <a:r>
              <a:rPr lang="en-US" smtClean="0"/>
              <a:t>  </a:t>
            </a:r>
            <a:r>
              <a:rPr smtClean="0"/>
              <a:t> Font f = new Font("</a:t>
            </a:r>
            <a:r>
              <a:rPr lang="zh-CN" smtClean="0"/>
              <a:t>宋体</a:t>
            </a:r>
            <a:r>
              <a:rPr smtClean="0"/>
              <a:t>" , Font.BOLD, 18);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   g.setFont(f);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    </a:t>
            </a:r>
            <a:r>
              <a:rPr lang="en-US" altLang="zh-CN" smtClean="0"/>
              <a:t> FontMetrics fm = getFontMetrics(f);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    </a:t>
            </a:r>
            <a:r>
              <a:rPr lang="en-US" altLang="zh-CN" smtClean="0"/>
              <a:t> int x =(</a:t>
            </a:r>
            <a:r>
              <a:rPr lang="en-US" altLang="zh-CN" smtClean="0">
                <a:solidFill>
                  <a:srgbClr val="FF0000"/>
                </a:solidFill>
              </a:rPr>
              <a:t>getWidth()</a:t>
            </a:r>
            <a:r>
              <a:rPr lang="en-US" altLang="zh-CN" smtClean="0"/>
              <a:t> - fm.stringWidth(str))/2;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      </a:t>
            </a:r>
            <a:r>
              <a:rPr lang="en-US" altLang="zh-CN" smtClean="0"/>
              <a:t> int y = </a:t>
            </a:r>
            <a:r>
              <a:rPr lang="en-US" altLang="zh-CN" smtClean="0">
                <a:solidFill>
                  <a:srgbClr val="FF0000"/>
                </a:solidFill>
              </a:rPr>
              <a:t>getHeight()</a:t>
            </a:r>
            <a:r>
              <a:rPr lang="en-US" altLang="zh-CN" smtClean="0"/>
              <a:t> / 2;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    </a:t>
            </a:r>
            <a:r>
              <a:rPr lang="en-US" altLang="zh-CN" smtClean="0">
                <a:solidFill>
                  <a:srgbClr val="FF0000"/>
                </a:solidFill>
              </a:rPr>
              <a:t>g.setColor(red);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>
                <a:latin typeface="Times New Roman" panose="02020603050405020304" pitchFamily="18" charset="0"/>
              </a:rPr>
              <a:t>    </a:t>
            </a:r>
            <a:r>
              <a:rPr lang="en-US" altLang="zh-CN" smtClean="0"/>
              <a:t>    g.drawString(str,x,y);</a:t>
            </a:r>
            <a:br>
              <a:rPr lang="en-US" altLang="zh-CN" smtClean="0"/>
            </a:br>
            <a:r>
              <a:rPr lang="en-US" altLang="zh-CN" smtClean="0">
                <a:latin typeface="Times New Roman" panose="02020603050405020304" pitchFamily="18" charset="0"/>
              </a:rPr>
              <a:t> </a:t>
            </a:r>
            <a:r>
              <a:rPr lang="en-US" altLang="zh-CN" smtClean="0"/>
              <a:t> }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....</a:t>
            </a:r>
            <a:br>
              <a:rPr lang="en-US" altLang="zh-CN" smtClean="0"/>
            </a:br>
            <a:r>
              <a:rPr lang="en-US" altLang="zh-CN" smtClean="0"/>
              <a:t>}</a:t>
            </a:r>
            <a:endParaRPr lang="zh-CN" altLang="en-US" smtClean="0"/>
          </a:p>
        </p:txBody>
      </p:sp>
      <p:pic>
        <p:nvPicPr>
          <p:cNvPr id="2" name="图片 -21474825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4509135"/>
            <a:ext cx="3223895" cy="1607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82676"/>
            <a:ext cx="5400600" cy="661988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Java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图形绘制步骤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323528" y="2060848"/>
            <a:ext cx="7467600" cy="3715613"/>
          </a:xfrm>
        </p:spPr>
        <p:txBody>
          <a:bodyPr/>
          <a:lstStyle/>
          <a:p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获得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Graphics2D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类的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fr-FR" altLang="zh-CN" sz="2000" dirty="0">
                <a:latin typeface="微软雅黑" panose="020B0503020204020204" charset="-122"/>
                <a:ea typeface="微软雅黑" panose="020B0503020204020204" charset="-122"/>
              </a:rPr>
              <a:t>Graphics2D g2d=(Graphics2D)g</a:t>
            </a:r>
            <a:r>
              <a:rPr lang="fr-FR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fr-FR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图形对象</a:t>
            </a:r>
            <a:r>
              <a:rPr lang="en-US" altLang="zh-CN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java.awt.geom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包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b="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b="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b="0" u="sng" dirty="0" err="1">
                <a:latin typeface="微软雅黑" panose="020B0503020204020204" charset="-122"/>
                <a:ea typeface="微软雅黑" panose="020B0503020204020204" charset="-122"/>
              </a:rPr>
              <a:t>setPaint</a:t>
            </a:r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方法来</a:t>
            </a:r>
            <a:r>
              <a:rPr lang="zh-CN" altLang="en-US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2000" b="0" u="sng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填充着色</a:t>
            </a:r>
            <a:r>
              <a:rPr lang="zh-CN" altLang="en-US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 b="0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b="0" u="sng" dirty="0" err="1">
                <a:latin typeface="微软雅黑" panose="020B0503020204020204" charset="-122"/>
                <a:ea typeface="微软雅黑" panose="020B0503020204020204" charset="-122"/>
              </a:rPr>
              <a:t>setStroke</a:t>
            </a:r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方法来</a:t>
            </a:r>
            <a:r>
              <a:rPr lang="zh-CN" altLang="en-US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2000" b="0" u="sng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画笔线条特征</a:t>
            </a:r>
            <a:r>
              <a:rPr lang="en-US" altLang="zh-CN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 b="0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绘制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(draw)</a:t>
            </a:r>
            <a:r>
              <a:rPr lang="zh-CN" altLang="en-US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或者填充</a:t>
            </a:r>
            <a:r>
              <a:rPr lang="en-US" altLang="zh-CN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(fill)</a:t>
            </a:r>
            <a:r>
              <a:rPr lang="zh-CN" altLang="en-US" sz="2000" b="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图形</a:t>
            </a:r>
            <a:r>
              <a:rPr lang="zh-CN" altLang="en-US" sz="2000" b="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0" u="sng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b="0" u="sng" dirty="0">
                <a:latin typeface="微软雅黑" panose="020B0503020204020204" charset="-122"/>
                <a:ea typeface="微软雅黑" panose="020B0503020204020204" charset="-122"/>
              </a:rPr>
              <a:t>transform</a:t>
            </a:r>
            <a:r>
              <a:rPr lang="zh-CN" altLang="en-US" sz="2000" b="0" u="sng" dirty="0">
                <a:latin typeface="微软雅黑" panose="020B0503020204020204" charset="-122"/>
                <a:ea typeface="微软雅黑" panose="020B0503020204020204" charset="-122"/>
              </a:rPr>
              <a:t>方法，</a:t>
            </a:r>
            <a:r>
              <a:rPr lang="zh-CN" altLang="en-US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2000" b="0" u="sng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图形变换</a:t>
            </a:r>
            <a:r>
              <a:rPr lang="zh-CN" altLang="en-US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b="0" u="sng" dirty="0" smtClean="0"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000" b="0" u="sng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99178"/>
            <a:ext cx="1728192" cy="140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620688"/>
            <a:ext cx="6624736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algn="ctr">
              <a:defRPr/>
            </a:pPr>
            <a:r>
              <a:rPr kumimoji="0" lang="en-US" altLang="zh-CN" sz="3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Java 2D</a:t>
            </a:r>
            <a:r>
              <a:rPr kumimoji="0" lang="zh-CN" altLang="en-US" sz="3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图形绘制</a:t>
            </a:r>
            <a:endParaRPr kumimoji="0" lang="zh-CN" altLang="en-US" sz="3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3568" y="1988840"/>
            <a:ext cx="7467600" cy="34129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所有</a:t>
            </a:r>
            <a:r>
              <a:rPr lang="en-US" altLang="zh-CN" dirty="0" smtClean="0"/>
              <a:t>Graphics2D</a:t>
            </a:r>
            <a:r>
              <a:rPr lang="zh-CN" altLang="en-US" dirty="0" smtClean="0"/>
              <a:t>图形在</a:t>
            </a:r>
            <a:r>
              <a:rPr lang="en-US" altLang="zh-CN" dirty="0" err="1" smtClean="0"/>
              <a:t>java.awt.geom</a:t>
            </a:r>
            <a:r>
              <a:rPr lang="zh-CN" altLang="en-US" dirty="0" smtClean="0"/>
              <a:t>包中定义 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E07C5"/>
                </a:solidFill>
              </a:rPr>
              <a:t>（</a:t>
            </a:r>
            <a:r>
              <a:rPr lang="en-US" altLang="zh-CN" dirty="0" smtClean="0">
                <a:solidFill>
                  <a:srgbClr val="1E07C5"/>
                </a:solidFill>
              </a:rPr>
              <a:t>1</a:t>
            </a:r>
            <a:r>
              <a:rPr lang="zh-CN" altLang="en-US" dirty="0" smtClean="0">
                <a:solidFill>
                  <a:srgbClr val="1E07C5"/>
                </a:solidFill>
              </a:rPr>
              <a:t>）线段</a:t>
            </a:r>
            <a:endParaRPr lang="zh-CN" altLang="en-US" dirty="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Line2D.Float line = new Line2D.Float(60,12,80,40)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E07C5"/>
                </a:solidFill>
              </a:rPr>
              <a:t>（</a:t>
            </a:r>
            <a:r>
              <a:rPr lang="en-US" altLang="zh-CN" dirty="0" smtClean="0">
                <a:solidFill>
                  <a:srgbClr val="1E07C5"/>
                </a:solidFill>
              </a:rPr>
              <a:t>2</a:t>
            </a:r>
            <a:r>
              <a:rPr lang="zh-CN" altLang="en-US" dirty="0" smtClean="0">
                <a:solidFill>
                  <a:srgbClr val="1E07C5"/>
                </a:solidFill>
              </a:rPr>
              <a:t>）矩形</a:t>
            </a:r>
            <a:endParaRPr lang="zh-CN" altLang="en-US" dirty="0" smtClean="0">
              <a:solidFill>
                <a:srgbClr val="1E07C5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Rectangle2D.Float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Rectangle2D.Double</a:t>
            </a:r>
            <a:r>
              <a:rPr lang="zh-CN" altLang="en-US" dirty="0" smtClean="0"/>
              <a:t>创建。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个参数分别代表左上角的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坐标，宽度、高度。</a:t>
            </a:r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7584" y="1096764"/>
            <a:ext cx="669674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Graphics2D</a:t>
            </a:r>
            <a:r>
              <a:rPr kumimoji="0"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的图形对象</a:t>
            </a:r>
            <a:endParaRPr kumimoji="0"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560" y="663893"/>
            <a:ext cx="8064822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E07C5"/>
                </a:solidFill>
              </a:rPr>
              <a:t>（</a:t>
            </a:r>
            <a:r>
              <a:rPr lang="en-US" altLang="zh-CN" dirty="0" smtClean="0">
                <a:solidFill>
                  <a:srgbClr val="1E07C5"/>
                </a:solidFill>
              </a:rPr>
              <a:t>3</a:t>
            </a:r>
            <a:r>
              <a:rPr lang="zh-CN" altLang="en-US" dirty="0" smtClean="0">
                <a:solidFill>
                  <a:srgbClr val="1E07C5"/>
                </a:solidFill>
              </a:rPr>
              <a:t>）椭圆</a:t>
            </a:r>
            <a:endParaRPr lang="zh-CN" altLang="en-US" dirty="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Ellipse2D.Float ty = new  </a:t>
            </a:r>
            <a:r>
              <a:rPr lang="en-US" altLang="zh-CN" sz="2000" dirty="0" smtClean="0">
                <a:solidFill>
                  <a:srgbClr val="FF0000"/>
                </a:solidFill>
              </a:rPr>
              <a:t>Ellipse2D</a:t>
            </a:r>
            <a:r>
              <a:rPr lang="en-US" altLang="zh-CN" sz="2000" dirty="0" smtClean="0"/>
              <a:t>.Float(113,20,30,40);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1E07C5"/>
                </a:solidFill>
              </a:rPr>
              <a:t>（</a:t>
            </a:r>
            <a:r>
              <a:rPr lang="en-US" altLang="zh-CN" dirty="0" smtClean="0">
                <a:solidFill>
                  <a:srgbClr val="1E07C5"/>
                </a:solidFill>
              </a:rPr>
              <a:t>4</a:t>
            </a:r>
            <a:r>
              <a:rPr lang="zh-CN" altLang="en-US" dirty="0" smtClean="0">
                <a:solidFill>
                  <a:srgbClr val="1E07C5"/>
                </a:solidFill>
              </a:rPr>
              <a:t>）弧</a:t>
            </a:r>
            <a:endParaRPr lang="zh-CN" altLang="en-US" dirty="0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Arc2D</a:t>
            </a:r>
            <a:r>
              <a:rPr lang="en-US" altLang="zh-CN" dirty="0" smtClean="0"/>
              <a:t>.Float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Arc2D.Double</a:t>
            </a:r>
            <a:r>
              <a:rPr lang="zh-CN" altLang="en-US" dirty="0" smtClean="0"/>
              <a:t>创建。接收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个参数，前面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个参数对应圆弧所属椭圆的信息，后面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个参数分别是弧的起始角度、弧环绕的角度、闭合方式。弧的闭合方式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Arc2D.OPEN</a:t>
            </a:r>
            <a:r>
              <a:rPr lang="zh-CN" altLang="en-US" b="1" dirty="0" smtClean="0"/>
              <a:t>（不闭合）</a:t>
            </a:r>
            <a:endParaRPr lang="zh-CN" altLang="en-US" b="1" dirty="0" smtClean="0"/>
          </a:p>
          <a:p>
            <a:pPr lvl="1" eaLnBrk="1" hangingPunct="1"/>
            <a:r>
              <a:rPr lang="en-US" altLang="zh-CN" b="1" dirty="0" smtClean="0"/>
              <a:t>Arc2D.CHORD</a:t>
            </a:r>
            <a:r>
              <a:rPr lang="zh-CN" altLang="en-US" b="1" dirty="0" smtClean="0"/>
              <a:t>（使用线段连接弧的两端点）</a:t>
            </a:r>
            <a:endParaRPr lang="zh-CN" altLang="en-US" b="1" dirty="0" smtClean="0"/>
          </a:p>
          <a:p>
            <a:pPr lvl="1"/>
            <a:r>
              <a:rPr lang="en-US" altLang="zh-CN" b="1" dirty="0" smtClean="0"/>
              <a:t>Arc2D.PIE</a:t>
            </a:r>
            <a:r>
              <a:rPr lang="zh-CN" altLang="en-US" b="1" dirty="0" smtClean="0"/>
              <a:t>（将弧的端点与椭圆中心连接</a:t>
            </a:r>
            <a:r>
              <a:rPr lang="zh-CN" altLang="en-US" b="1" dirty="0"/>
              <a:t>起来</a:t>
            </a:r>
            <a:r>
              <a:rPr lang="en-US" altLang="zh-CN" b="1" dirty="0"/>
              <a:t>,</a:t>
            </a:r>
            <a:r>
              <a:rPr lang="zh-CN" altLang="zh-CN" b="1" dirty="0"/>
              <a:t>就像扇形</a:t>
            </a:r>
            <a:r>
              <a:rPr lang="zh-CN" altLang="en-US" b="1" dirty="0"/>
              <a:t>） </a:t>
            </a:r>
            <a:endParaRPr lang="zh-CN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27" y="4796661"/>
            <a:ext cx="1009650" cy="78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72" y="3789313"/>
            <a:ext cx="93345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05" y="3284984"/>
            <a:ext cx="904875" cy="65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39750" y="692150"/>
            <a:ext cx="77724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1E07C5"/>
                </a:solidFill>
              </a:rPr>
              <a:t>5</a:t>
            </a:r>
            <a:r>
              <a:rPr lang="zh-CN" altLang="en-US" smtClean="0">
                <a:solidFill>
                  <a:srgbClr val="1E07C5"/>
                </a:solidFill>
              </a:rPr>
              <a:t>）多边形 </a:t>
            </a:r>
            <a:endParaRPr lang="zh-CN" altLang="en-US" smtClean="0">
              <a:solidFill>
                <a:srgbClr val="1E07C5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GeneralPath polly = new GeneralPath( );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GeneralPath</a:t>
            </a:r>
            <a:r>
              <a:rPr lang="zh-CN" altLang="en-US" smtClean="0"/>
              <a:t>提供了很多方法定义多边形的轨迹，常用的几个方法如下。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moveTo(double x,double y)</a:t>
            </a:r>
            <a:r>
              <a:rPr lang="zh-CN" altLang="en-US" smtClean="0"/>
              <a:t>：将指定点加入到路径。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lineTo(double x,double y)</a:t>
            </a:r>
            <a:r>
              <a:rPr lang="zh-CN" altLang="en-US" smtClean="0"/>
              <a:t>：将指定点加入路径，用直线连接当前点到指定点。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closePath()</a:t>
            </a:r>
            <a:r>
              <a:rPr lang="zh-CN" altLang="en-US" smtClean="0"/>
              <a:t>：将多边形的终点与始点闭合。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5907088" cy="820738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10.1  Java</a:t>
            </a:r>
            <a:r>
              <a:rPr lang="zh-CN" altLang="en-US" sz="3600" smtClean="0"/>
              <a:t>的图形绘制</a:t>
            </a:r>
            <a:endParaRPr lang="zh-CN" altLang="en-US" sz="360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11188" y="1392079"/>
            <a:ext cx="4949825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0440" bIns="190440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latin typeface="Tahoma" panose="020B0604030504040204" pitchFamily="34" charset="0"/>
              </a:rPr>
              <a:t>10.1.1  Java</a:t>
            </a:r>
            <a:r>
              <a:rPr lang="zh-CN" altLang="en-US" sz="3200" b="0">
                <a:latin typeface="Tahoma" panose="020B0604030504040204" pitchFamily="34" charset="0"/>
              </a:rPr>
              <a:t>图形坐标</a:t>
            </a:r>
            <a:endParaRPr lang="zh-CN" altLang="en-US" sz="3200" b="0">
              <a:latin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403350" y="2349500"/>
          <a:ext cx="5905500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图片" r:id="rId1" imgW="2686685" imgH="1616710" progId="Word.Picture.8">
                  <p:embed/>
                </p:oleObj>
              </mc:Choice>
              <mc:Fallback>
                <p:oleObj name="图片" r:id="rId1" imgW="2686685" imgH="161671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5905500" cy="356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6770687" cy="531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．指定填充图案</a:t>
            </a:r>
            <a:endParaRPr lang="zh-CN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288" y="1341438"/>
            <a:ext cx="8281987" cy="4535487"/>
          </a:xfrm>
        </p:spPr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setPaint(Paint)</a:t>
            </a:r>
            <a:r>
              <a:rPr lang="zh-CN" altLang="en-US" smtClean="0"/>
              <a:t>方法指定填充方式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以下几个类均实现了</a:t>
            </a:r>
            <a:r>
              <a:rPr lang="en-US" altLang="zh-CN" smtClean="0"/>
              <a:t>Paint</a:t>
            </a:r>
            <a:r>
              <a:rPr lang="zh-CN" altLang="en-US" smtClean="0"/>
              <a:t>接口。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Color</a:t>
            </a:r>
            <a:r>
              <a:rPr lang="zh-CN" altLang="en-US" smtClean="0"/>
              <a:t>：单色填充。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GradientPaint</a:t>
            </a:r>
            <a:r>
              <a:rPr lang="zh-CN" altLang="en-US" smtClean="0"/>
              <a:t>：渐变填充。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TexturePaint</a:t>
            </a:r>
            <a:r>
              <a:rPr lang="zh-CN" altLang="en-US" smtClean="0"/>
              <a:t>：纹理填充。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以渐变填充为例 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s-MX" altLang="zh-CN" smtClean="0"/>
              <a:t>1</a:t>
            </a:r>
            <a:r>
              <a:rPr lang="zh-CN" altLang="es-MX" smtClean="0"/>
              <a:t>）</a:t>
            </a:r>
            <a:r>
              <a:rPr lang="es-MX" altLang="zh-CN" smtClean="0"/>
              <a:t>GradientPaint(x1, y1, color1, x2, y2, color2)</a:t>
            </a:r>
            <a:endParaRPr lang="es-MX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GradientPaint(x1, y1, color1, x2, y2, color2,boolean cyclic)</a:t>
            </a:r>
            <a:endParaRPr lang="zh-CN" altLang="en-US" smtClean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067810" y="3212465"/>
            <a:ext cx="144018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83968" y="508518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745" y="2564765"/>
            <a:ext cx="1628140" cy="10490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" name="图片 -2147482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18" y="5156518"/>
            <a:ext cx="1637665" cy="10547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58487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．设置画笔 </a:t>
            </a:r>
            <a:endParaRPr lang="zh-CN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6487" y="1240532"/>
            <a:ext cx="8147050" cy="247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可以通过</a:t>
            </a:r>
            <a:r>
              <a:rPr lang="en-US" altLang="zh-CN" dirty="0" err="1" smtClean="0"/>
              <a:t>setStroke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方法并用</a:t>
            </a:r>
            <a:r>
              <a:rPr lang="en-US" altLang="zh-CN" dirty="0" err="1" smtClean="0"/>
              <a:t>BasicStroke</a:t>
            </a:r>
            <a:r>
              <a:rPr lang="zh-CN" altLang="en-US" dirty="0" smtClean="0"/>
              <a:t>对象作为参数，可设置绘制图形线条的宽度和连接形状。 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BasicStroke</a:t>
            </a:r>
            <a:r>
              <a:rPr lang="en-US" altLang="zh-CN" dirty="0" smtClean="0"/>
              <a:t>(float width)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BasicStroke</a:t>
            </a:r>
            <a:r>
              <a:rPr lang="en-US" altLang="zh-CN" dirty="0" smtClean="0"/>
              <a:t>(float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cap,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join)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BasicStroke</a:t>
            </a:r>
            <a:r>
              <a:rPr lang="en-US" altLang="zh-CN" dirty="0" smtClean="0"/>
              <a:t>(float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cap,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join, float </a:t>
            </a:r>
            <a:r>
              <a:rPr lang="en-US" altLang="zh-CN" dirty="0" err="1" smtClean="0"/>
              <a:t>miterlimit</a:t>
            </a:r>
            <a:r>
              <a:rPr lang="en-US" altLang="zh-CN" dirty="0" smtClean="0"/>
              <a:t>, float[] dash, float dash_ phase)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07" y="622052"/>
            <a:ext cx="14192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1560" y="3429000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lvl="1" indent="0">
              <a:lnSpc>
                <a:spcPct val="90000"/>
              </a:lnSpc>
              <a:buNone/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以上参数中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width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线宽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cap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决定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线条端点的修饰样式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，取值在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个常量中选择：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CAP_BUTT(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无端点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CAP_ROUND(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圆形端点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CAP_SQUARE(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方形端点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代表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线条的连接点的样式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，取值在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个常量中选择：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JOIN_MITER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（尖角）、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JOIN_ ROUND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（圆角） 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JOIN_BEVEL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（扁平角）。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最后一个构造方法可设定</a:t>
            </a:r>
            <a:r>
              <a:rPr lang="zh-CN" altLang="zh-CN" sz="2000" b="1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虚线方式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467600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．绘制图形</a:t>
            </a:r>
            <a:endParaRPr lang="zh-CN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07413" cy="3197225"/>
          </a:xfrm>
        </p:spPr>
        <p:txBody>
          <a:bodyPr/>
          <a:lstStyle/>
          <a:p>
            <a:pPr eaLnBrk="1" hangingPunct="1"/>
            <a:r>
              <a:rPr lang="en-US" altLang="zh-CN" smtClean="0"/>
              <a:t>void fill(Shape s)</a:t>
            </a:r>
            <a:r>
              <a:rPr lang="zh-CN" altLang="en-US" smtClean="0"/>
              <a:t>：绘制一个填充的图形。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void draw(Shape s)</a:t>
            </a:r>
            <a:r>
              <a:rPr lang="zh-CN" altLang="en-US" smtClean="0"/>
              <a:t>：绘制图形的边框。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28625"/>
            <a:ext cx="6500813" cy="460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10-6】  </a:t>
            </a:r>
            <a:r>
              <a:rPr lang="zh-CN" altLang="en-US" sz="2800" smtClean="0"/>
              <a:t>利用</a:t>
            </a:r>
            <a:r>
              <a:rPr lang="en-US" altLang="zh-CN" sz="2800" smtClean="0"/>
              <a:t>Graphics2D</a:t>
            </a:r>
            <a:r>
              <a:rPr lang="zh-CN" altLang="en-US" sz="2800" smtClean="0"/>
              <a:t>绘制矩形</a:t>
            </a:r>
            <a:endParaRPr lang="zh-CN" altLang="en-US" sz="2800" smtClean="0"/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188" y="908050"/>
            <a:ext cx="8064500" cy="5761038"/>
          </a:xfrm>
        </p:spPr>
        <p:txBody>
          <a:bodyPr/>
          <a:lstStyle/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import java.awt.*;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import java.awt.geom.*;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public class GradientTest extends  </a:t>
            </a:r>
            <a:r>
              <a:rPr lang="en-US" altLang="fr-FR" sz="2000" smtClean="0"/>
              <a:t>Canvas</a:t>
            </a:r>
            <a:r>
              <a:rPr lang="fr-FR" altLang="zh-CN" sz="2000" smtClean="0"/>
              <a:t>  {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   public void paint(Graphics g)  {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      Graphics2D g2d=(Graphics2D)g;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fr-FR" altLang="zh-CN" sz="2000" smtClean="0"/>
              <a:t>      Rectangle2D r=new Rectangle2D.Double(25,20,150,50);</a:t>
            </a:r>
            <a:endParaRPr lang="fr-FR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GradientPaint p = new   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GradientPaint(25,20,Color.yellow,300,90,Color.green);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g2d.setPaint(p);        			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g2d.fill(r);            				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g2d.setPaint(Color.blue); 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g2d.setStroke(new BasicStroke(5,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    BasicStroke.CAP_BUTT,  BasicStroke.JOIN_ROUND)); 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 g2d.draw(r); 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}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    .......</a:t>
            </a:r>
            <a:endParaRPr lang="en-US" altLang="zh-CN" sz="2000" smtClean="0"/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8793" y="585788"/>
            <a:ext cx="2047875" cy="1237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395"/>
            <a:ext cx="8229600" cy="85344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【</a:t>
            </a:r>
            <a:r>
              <a:rPr lang="zh-CN" altLang="en-US" sz="2800" smtClean="0"/>
              <a:t>例</a:t>
            </a:r>
            <a:r>
              <a:rPr lang="en-US" altLang="zh-CN" sz="2800" smtClean="0"/>
              <a:t>10-7】  </a:t>
            </a:r>
            <a:r>
              <a:rPr lang="zh-CN" altLang="en-US" sz="2800" smtClean="0"/>
              <a:t>绘制数学函数</a:t>
            </a:r>
            <a:r>
              <a:rPr lang="en-US" altLang="zh-CN" sz="2800" smtClean="0"/>
              <a:t>y=sin(x)</a:t>
            </a:r>
            <a:r>
              <a:rPr lang="zh-CN" altLang="en-US" sz="2800" smtClean="0"/>
              <a:t>的曲线（其中，</a:t>
            </a:r>
            <a:r>
              <a:rPr lang="en-US" altLang="zh-CN" sz="2800" smtClean="0"/>
              <a:t>x</a:t>
            </a:r>
            <a:r>
              <a:rPr lang="zh-CN" altLang="en-US" sz="2800" smtClean="0"/>
              <a:t>的取值为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～</a:t>
            </a:r>
            <a:r>
              <a:rPr lang="en-US" altLang="zh-CN" sz="2800" smtClean="0"/>
              <a:t>360</a:t>
            </a:r>
            <a:r>
              <a:rPr lang="zh-CN" altLang="en-US" sz="2800" smtClean="0"/>
              <a:t>）。</a:t>
            </a:r>
            <a:endParaRPr lang="zh-CN" altLang="en-US" sz="2800" smtClean="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548958" y="1700213"/>
            <a:ext cx="8137525" cy="48244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import java.awt.*;</a:t>
            </a:r>
            <a:endParaRPr lang="fr-FR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zh-CN" sz="1800" smtClean="0"/>
              <a:t>import java.awt.geom.*;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public class sinCurve extends  Canvas{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public void paint(Graphics g) {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Graphics2D g2d=(Graphics2D)g;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 int offx=40;</a:t>
            </a:r>
            <a:r>
              <a:rPr lang="zh-CN" altLang="en-US" sz="1800" smtClean="0"/>
              <a:t>　</a:t>
            </a:r>
            <a:r>
              <a:rPr lang="en-US" altLang="zh-CN" sz="1800" smtClean="0"/>
              <a:t>//</a:t>
            </a:r>
            <a:r>
              <a:rPr lang="zh-CN" altLang="en-US" sz="1800" smtClean="0"/>
              <a:t>坐标轴原点的</a:t>
            </a:r>
            <a:r>
              <a:rPr lang="en-US" altLang="zh-CN" sz="1800" smtClean="0"/>
              <a:t>X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 int offy=80;  //</a:t>
            </a:r>
            <a:r>
              <a:rPr lang="zh-CN" altLang="en-US" sz="1800" smtClean="0"/>
              <a:t>坐标轴原点的</a:t>
            </a:r>
            <a:r>
              <a:rPr lang="en-US" altLang="zh-CN" sz="1800" smtClean="0"/>
              <a:t>Y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/*  </a:t>
            </a:r>
            <a:r>
              <a:rPr lang="zh-CN" altLang="en-US" sz="1800" smtClean="0"/>
              <a:t>以下绘制</a:t>
            </a:r>
            <a:r>
              <a:rPr lang="en-US" altLang="zh-CN" sz="1800" smtClean="0"/>
              <a:t>X</a:t>
            </a:r>
            <a:r>
              <a:rPr lang="zh-CN" altLang="en-US" sz="1800" smtClean="0"/>
              <a:t>，</a:t>
            </a:r>
            <a:r>
              <a:rPr lang="en-US" altLang="zh-CN" sz="1800" smtClean="0"/>
              <a:t>Y</a:t>
            </a:r>
            <a:r>
              <a:rPr lang="zh-CN" altLang="en-US" sz="1800" smtClean="0"/>
              <a:t>坐标轴 *</a:t>
            </a:r>
            <a:r>
              <a:rPr lang="en-US" altLang="zh-CN" sz="1800" smtClean="0"/>
              <a:t>/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g2d.setPaint(Color.blue);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g2d.setStroke(new BasicStroke(2)); //</a:t>
            </a:r>
            <a:r>
              <a:rPr lang="zh-CN" altLang="en-US" sz="1800" smtClean="0"/>
              <a:t>设置</a:t>
            </a:r>
            <a:r>
              <a:rPr lang="en-US" altLang="zh-CN" sz="1800" smtClean="0"/>
              <a:t>2</a:t>
            </a:r>
            <a:r>
              <a:rPr lang="zh-CN" altLang="en-US" sz="1800" smtClean="0"/>
              <a:t>个像素的线条宽度</a:t>
            </a:r>
            <a:endParaRPr lang="zh-CN" altLang="en-US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g2d.draw(new Line2D.Float(offx+0,offy-60,offx+0,offy+60));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g2d.draw(new Line2D.Float(offx-5,offy-57,offx+0,offy-60));</a:t>
            </a:r>
            <a:endParaRPr lang="en-US" altLang="zh-CN" sz="1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smtClean="0"/>
              <a:t>      g2d.draw(new Line2D.Float(offx+5,offy-57,offx+0,offy-60));</a:t>
            </a:r>
            <a:endParaRPr lang="en-US" altLang="zh-CN" sz="18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1268730"/>
            <a:ext cx="3752850" cy="165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4213" y="549275"/>
            <a:ext cx="7772400" cy="5761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g2d.draw(new Line2D.Float(offx+0,offy+0,offx+380,offy+0));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g2d.draw(new Line2D.Float(offx+376,offy-5,offx+380,offy+0));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g2d.draw(new Line2D.Float(offx+376,offy+5,offx+380,offy+0));</a:t>
            </a:r>
            <a:endParaRPr lang="zh-CN" altLang="en-US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g2d.drawString("x",offx+385,offy);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g2d.drawString("y",offx,offy-66);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/* </a:t>
            </a:r>
            <a:r>
              <a:rPr lang="zh-CN" altLang="en-US" sz="1600" dirty="0" smtClean="0"/>
              <a:t>以下利用多边形描绘曲线  *</a:t>
            </a:r>
            <a:r>
              <a:rPr lang="en-US" altLang="zh-CN" sz="1600" dirty="0" smtClean="0"/>
              <a:t>/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</a:t>
            </a:r>
            <a:r>
              <a:rPr lang="en-US" altLang="zh-CN" sz="1800" dirty="0" err="1" smtClean="0"/>
              <a:t>GeneralPath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polly</a:t>
            </a:r>
            <a:r>
              <a:rPr lang="en-US" altLang="zh-CN" sz="1800" dirty="0" smtClean="0"/>
              <a:t>=new </a:t>
            </a:r>
            <a:r>
              <a:rPr lang="en-US" altLang="zh-CN" sz="1800" dirty="0" err="1" smtClean="0"/>
              <a:t>GeneralPath</a:t>
            </a:r>
            <a:r>
              <a:rPr lang="en-US" altLang="zh-CN" sz="1800" dirty="0" smtClean="0"/>
              <a:t>( );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polly.moveTo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offx,offy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for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jd</a:t>
            </a:r>
            <a:r>
              <a:rPr lang="en-US" altLang="zh-CN" sz="1800" dirty="0" smtClean="0"/>
              <a:t>=0;jd&lt;=360;jd++) {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float x=</a:t>
            </a:r>
            <a:r>
              <a:rPr lang="en-US" altLang="zh-CN" sz="1800" dirty="0" err="1" smtClean="0"/>
              <a:t>jd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float y=(float)(50*</a:t>
            </a:r>
            <a:r>
              <a:rPr lang="en-US" altLang="zh-CN" sz="1800" dirty="0" err="1" smtClean="0"/>
              <a:t>Math.sin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jd</a:t>
            </a:r>
            <a:r>
              <a:rPr lang="en-US" altLang="zh-CN" sz="1800" dirty="0" smtClean="0"/>
              <a:t>*</a:t>
            </a:r>
            <a:r>
              <a:rPr lang="en-US" altLang="zh-CN" sz="1800" dirty="0" err="1" smtClean="0"/>
              <a:t>Math.PI</a:t>
            </a:r>
            <a:r>
              <a:rPr lang="en-US" altLang="zh-CN" sz="1800" dirty="0" smtClean="0"/>
              <a:t>/180.));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polly.lineTo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offx+x,offy-y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}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g2d.setPaint(</a:t>
            </a:r>
            <a:r>
              <a:rPr lang="en-US" altLang="zh-CN" sz="1800" dirty="0" err="1" smtClean="0"/>
              <a:t>Color.red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g2d.draw(</a:t>
            </a:r>
            <a:r>
              <a:rPr lang="en-US" altLang="zh-CN" sz="1800" dirty="0" err="1" smtClean="0"/>
              <a:t>polly</a:t>
            </a:r>
            <a:r>
              <a:rPr lang="en-US" altLang="zh-CN" sz="1800" dirty="0" smtClean="0"/>
              <a:t>);  //</a:t>
            </a:r>
            <a:r>
              <a:rPr lang="zh-CN" altLang="en-US" sz="1800" dirty="0" smtClean="0"/>
              <a:t>绘制</a:t>
            </a:r>
            <a:r>
              <a:rPr lang="en-US" altLang="zh-CN" sz="1800" dirty="0" smtClean="0"/>
              <a:t>sin</a:t>
            </a:r>
            <a:r>
              <a:rPr lang="zh-CN" altLang="en-US" sz="1800" dirty="0" smtClean="0"/>
              <a:t>曲线</a:t>
            </a:r>
            <a:endParaRPr lang="zh-CN" altLang="en-US" sz="1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}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  ......</a:t>
            </a:r>
            <a:endParaRPr lang="en-US" altLang="zh-CN" sz="1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  <a:endParaRPr lang="zh-CN" alt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923112" cy="6635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．图形绘制的变换</a:t>
            </a:r>
            <a:endParaRPr lang="zh-CN" alt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84212" y="1341438"/>
            <a:ext cx="7992243" cy="4895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(1) </a:t>
            </a:r>
            <a:r>
              <a:rPr lang="zh-CN" altLang="zh-CN" dirty="0" smtClean="0"/>
              <a:t>创建</a:t>
            </a:r>
            <a:r>
              <a:rPr lang="en-US" altLang="zh-CN" dirty="0" err="1"/>
              <a:t>AffineTransform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AffineTransform</a:t>
            </a:r>
            <a:r>
              <a:rPr lang="en-US" altLang="zh-CN" sz="2000" dirty="0" smtClean="0"/>
              <a:t>  trans= new </a:t>
            </a:r>
            <a:r>
              <a:rPr lang="en-US" altLang="zh-CN" sz="2000" dirty="0" err="1" smtClean="0"/>
              <a:t>AffineTransform</a:t>
            </a:r>
            <a:r>
              <a:rPr lang="en-US" altLang="zh-CN" sz="2000" dirty="0" smtClean="0"/>
              <a:t>( );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en-US" altLang="zh-CN" dirty="0"/>
              <a:t>(2) </a:t>
            </a:r>
            <a:r>
              <a:rPr lang="zh-CN" altLang="zh-CN" dirty="0"/>
              <a:t>设置变换形式</a:t>
            </a:r>
            <a:endParaRPr lang="zh-CN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AffineTransform</a:t>
            </a:r>
            <a:r>
              <a:rPr lang="zh-CN" altLang="en-US" sz="2000" dirty="0" smtClean="0"/>
              <a:t>提供了如下方法实现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种最常用的图形变换操作。</a:t>
            </a:r>
            <a:endParaRPr lang="zh-CN" altLang="en-US" sz="2000" dirty="0" smtClean="0"/>
          </a:p>
          <a:p>
            <a:pPr lvl="1" eaLnBrk="1" hangingPunct="1"/>
            <a:r>
              <a:rPr lang="en-US" altLang="zh-CN" sz="2000" dirty="0" smtClean="0"/>
              <a:t>translate(double </a:t>
            </a:r>
            <a:r>
              <a:rPr lang="en-US" altLang="zh-CN" sz="2000" dirty="0" err="1" smtClean="0"/>
              <a:t>a,double</a:t>
            </a:r>
            <a:r>
              <a:rPr lang="en-US" altLang="zh-CN" sz="2000" dirty="0" smtClean="0"/>
              <a:t> b)</a:t>
            </a:r>
            <a:r>
              <a:rPr lang="zh-CN" altLang="en-US" sz="2000" dirty="0" smtClean="0"/>
              <a:t>：将图形坐标偏移到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处；绘制图形时，按新原点确定坐标位置。</a:t>
            </a:r>
            <a:endParaRPr lang="zh-CN" altLang="en-US" sz="2000" dirty="0" smtClean="0"/>
          </a:p>
          <a:p>
            <a:pPr lvl="1" eaLnBrk="1" hangingPunct="1"/>
            <a:r>
              <a:rPr lang="en-US" altLang="zh-CN" sz="2000" dirty="0" smtClean="0"/>
              <a:t>scale(double </a:t>
            </a:r>
            <a:r>
              <a:rPr lang="en-US" altLang="zh-CN" sz="2000" dirty="0" err="1" smtClean="0"/>
              <a:t>a,double</a:t>
            </a:r>
            <a:r>
              <a:rPr lang="en-US" altLang="zh-CN" sz="2000" dirty="0" smtClean="0"/>
              <a:t> b)</a:t>
            </a:r>
            <a:r>
              <a:rPr lang="zh-CN" altLang="en-US" sz="2000" dirty="0" smtClean="0"/>
              <a:t>：将图形在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轴方向缩放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倍，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轴方向缩放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倍。</a:t>
            </a:r>
            <a:endParaRPr lang="zh-CN" altLang="en-US" sz="2000" dirty="0" smtClean="0"/>
          </a:p>
          <a:p>
            <a:pPr lvl="1" eaLnBrk="1" hangingPunct="1"/>
            <a:r>
              <a:rPr lang="en-US" altLang="zh-CN" sz="2000" dirty="0" smtClean="0"/>
              <a:t>rotate(double </a:t>
            </a:r>
            <a:r>
              <a:rPr lang="en-US" altLang="zh-CN" sz="2000" dirty="0" err="1" smtClean="0"/>
              <a:t>angle,double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x,double</a:t>
            </a:r>
            <a:r>
              <a:rPr lang="en-US" altLang="zh-CN" sz="2000" dirty="0" smtClean="0"/>
              <a:t> y)</a:t>
            </a:r>
            <a:r>
              <a:rPr lang="zh-CN" altLang="en-US" sz="2000" dirty="0" smtClean="0"/>
              <a:t>：将图形按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为轴中心旋转</a:t>
            </a:r>
            <a:r>
              <a:rPr lang="en-US" altLang="zh-CN" sz="2000" dirty="0" smtClean="0"/>
              <a:t>angle</a:t>
            </a:r>
            <a:r>
              <a:rPr lang="zh-CN" altLang="en-US" sz="2000" dirty="0" smtClean="0"/>
              <a:t>个弧度。</a:t>
            </a:r>
            <a:endParaRPr lang="zh-CN" altLang="en-US" sz="2000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(3)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Graphics2D</a:t>
            </a:r>
            <a:r>
              <a:rPr lang="en-US" altLang="zh-CN" dirty="0" smtClean="0">
                <a:latin typeface="Times New Roman" panose="02020603050405020304" pitchFamily="18" charset="0"/>
              </a:rPr>
              <a:t>“</a:t>
            </a:r>
            <a:r>
              <a:rPr lang="zh-CN" altLang="en-US" dirty="0" smtClean="0"/>
              <a:t>画笔</a:t>
            </a:r>
            <a:r>
              <a:rPr lang="zh-CN" altLang="en-US" dirty="0" smtClean="0">
                <a:latin typeface="Times New Roman" panose="02020603050405020304" pitchFamily="18" charset="0"/>
              </a:rPr>
              <a:t>”</a:t>
            </a:r>
            <a:r>
              <a:rPr lang="zh-CN" altLang="en-US" dirty="0" smtClean="0"/>
              <a:t>对象设置为采用该变换。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g2d.setTransform(trans);  </a:t>
            </a:r>
            <a:endParaRPr lang="zh-CN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8680"/>
            <a:ext cx="25146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94970" y="764540"/>
            <a:ext cx="8328660" cy="5667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在窗体中绘制图形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利用坐标旋转</a:t>
            </a:r>
            <a:endParaRPr lang="en-US" altLang="zh-CN" sz="200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void paint(Graphics g)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g.setColor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Color.green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Graphics2D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g2d=(Graphics2D)g;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Ellipse2D.Double  t = new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Ellipse2D.Double(160,160,20,80);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AffineTransform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trans= 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AffineTransform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         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for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k=0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; k&lt;36; k=k+1) {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g2d.draw(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trans.rotate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Math.PI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/18,160,160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g2d.setTransform(trans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 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23" y="3716650"/>
            <a:ext cx="230425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705" y="551815"/>
            <a:ext cx="7514590" cy="5888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加入延时后演示绘制过程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public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void paint(Graphics g)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g.setColor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Color.green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Graphics2D g2d=(Graphics2D)g;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Ellipse2D.Double  t = new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   Ellipse2D.Double(160,160,20,80); 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AffineTransform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trans= new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AffineTransform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 );     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for 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k=0; k&lt;36; k=k+1) {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g2d.draw(t);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trans.rotate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Math.PI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/18,160,160);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    g2d.setTransform(trans);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    try {   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Thread.sleep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(300);</a:t>
            </a:r>
            <a:endParaRPr lang="en-US" altLang="zh-CN" sz="2000" dirty="0" smtClean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000" dirty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         }catch(</a:t>
            </a:r>
            <a:r>
              <a:rPr lang="en-US" altLang="zh-CN" sz="2000" dirty="0" err="1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InterruptedException</a:t>
            </a:r>
            <a:r>
              <a:rPr lang="en-US" altLang="zh-CN" sz="2000" dirty="0" smtClean="0">
                <a:solidFill>
                  <a:srgbClr val="1E07C5"/>
                </a:solidFill>
                <a:latin typeface="微软雅黑" panose="020B0503020204020204" charset="-122"/>
                <a:ea typeface="微软雅黑" panose="020B0503020204020204" charset="-122"/>
              </a:rPr>
              <a:t> e)  {  }</a:t>
            </a:r>
            <a:endParaRPr lang="en-US" altLang="zh-CN" sz="2000" dirty="0" smtClean="0">
              <a:solidFill>
                <a:srgbClr val="1E07C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152" y="3655338"/>
            <a:ext cx="2592288" cy="27608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5345" y="4610100"/>
            <a:ext cx="4732020" cy="835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3163" y="1192804"/>
            <a:ext cx="5032375" cy="57308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图像的获取 </a:t>
            </a:r>
            <a:endParaRPr lang="zh-CN" altLang="en-US" dirty="0" smtClean="0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82600" y="1883410"/>
            <a:ext cx="7617460" cy="16992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dirty="0" smtClean="0"/>
              <a:t>    利用图形部件的getToolKit()方法可得到Toolkit对象, Toolkit类提供了如下实例方法可得到图片文件对应的Image对象。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public Image </a:t>
            </a:r>
            <a:r>
              <a:rPr lang="en-US" altLang="zh-CN" sz="2000" dirty="0" err="1" smtClean="0"/>
              <a:t>getImage</a:t>
            </a:r>
            <a:r>
              <a:rPr lang="en-US" altLang="zh-CN" sz="2000" dirty="0" smtClean="0"/>
              <a:t>(URL, String) </a:t>
            </a: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11560" y="3591967"/>
            <a:ext cx="6303962" cy="71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2. </a:t>
            </a:r>
            <a:r>
              <a:rPr lang="zh-CN" altLang="en-US" sz="2800" dirty="0">
                <a:latin typeface="Tahoma" panose="020B0604030504040204" pitchFamily="34" charset="0"/>
              </a:rPr>
              <a:t>图像绘制 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54021" y="4293096"/>
            <a:ext cx="88931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public void </a:t>
            </a:r>
            <a:r>
              <a:rPr lang="en-US" altLang="zh-CN" dirty="0" err="1">
                <a:solidFill>
                  <a:srgbClr val="000000"/>
                </a:solidFill>
                <a:latin typeface="Tahoma" panose="020B0604030504040204" pitchFamily="34" charset="0"/>
              </a:rPr>
              <a:t>drawImage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(Image, x, y,</a:t>
            </a: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1E07C5"/>
                </a:solidFill>
                <a:latin typeface="Tahoma" panose="020B0604030504040204" pitchFamily="34" charset="0"/>
              </a:rPr>
              <a:t>imageObserver</a:t>
            </a: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7878" name="AutoShape 6"/>
          <p:cNvSpPr>
            <a:spLocks noChangeArrowheads="1"/>
          </p:cNvSpPr>
          <p:nvPr/>
        </p:nvSpPr>
        <p:spPr bwMode="auto">
          <a:xfrm>
            <a:off x="1677213" y="5589240"/>
            <a:ext cx="6046788" cy="717550"/>
          </a:xfrm>
          <a:prstGeom prst="wedgeRectCallout">
            <a:avLst>
              <a:gd name="adj1" fmla="val 35037"/>
              <a:gd name="adj2" fmla="val -13962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监视图象下载，获取图像的构建信息</a:t>
            </a:r>
            <a:endParaRPr kumimoji="0"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6310" y="491074"/>
            <a:ext cx="604011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</a:rPr>
              <a:t>10.3  </a:t>
            </a:r>
            <a:r>
              <a:rPr lang="zh-CN" altLang="zh-CN" sz="3200" b="1" dirty="0">
                <a:solidFill>
                  <a:srgbClr val="C00000"/>
                </a:solidFill>
              </a:rPr>
              <a:t>绘制图像</a:t>
            </a:r>
            <a:endParaRPr lang="zh-CN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7877" grpId="0"/>
      <p:bldP spid="20787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430" y="1053129"/>
            <a:ext cx="5680820" cy="419100"/>
          </a:xfrm>
        </p:spPr>
        <p:txBody>
          <a:bodyPr>
            <a:normAutofit fontScale="90000"/>
          </a:bodyPr>
          <a:lstStyle/>
          <a:p>
            <a:r>
              <a:rPr lang="zh-CN" altLang="zh-CN" sz="3000" b="1" dirty="0">
                <a:ea typeface="微软雅黑" panose="020B0503020204020204" charset="-122"/>
                <a:cs typeface="+mn-cs"/>
              </a:rPr>
              <a:t>与图形绘制有关的几个方法</a:t>
            </a:r>
            <a:r>
              <a:rPr lang="zh-CN" altLang="en-US" sz="3000" b="1" dirty="0">
                <a:ea typeface="微软雅黑" panose="020B0503020204020204" charset="-122"/>
                <a:cs typeface="+mn-cs"/>
              </a:rPr>
              <a:t> </a:t>
            </a:r>
            <a:endParaRPr lang="zh-CN" altLang="en-US" sz="3000" b="1" dirty="0">
              <a:ea typeface="微软雅黑" panose="020B0503020204020204" charset="-122"/>
              <a:cs typeface="+mn-cs"/>
            </a:endParaRP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00050" y="1772920"/>
            <a:ext cx="8298180" cy="2992755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</a:rPr>
              <a:t>paint(</a:t>
            </a: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Graphics g</a:t>
            </a: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</a:rPr>
              <a:t> )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调整窗口大小、缩放窗口、移动窗口或刷新等操作都会导致执行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paint()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方法实现画面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重绘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</a:rPr>
              <a:t>update(</a:t>
            </a: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Graphics g </a:t>
            </a: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默认的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update()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方法是清除画面再调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paint()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方法。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91BC3"/>
                </a:solidFill>
                <a:latin typeface="微软雅黑" panose="020B0503020204020204" charset="-122"/>
                <a:ea typeface="微软雅黑" panose="020B0503020204020204" charset="-122"/>
              </a:rPr>
              <a:t>repaint()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对于轻量级组件，会直接调用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paint()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方法，重量级组件则调用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update()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100" b="1" dirty="0">
              <a:solidFill>
                <a:srgbClr val="091BC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260" y="620395"/>
            <a:ext cx="7485380" cy="6584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smtClean="0"/>
              <a:t>例</a:t>
            </a:r>
            <a:r>
              <a:rPr lang="en-US" altLang="zh-CN" sz="2800" smtClean="0"/>
              <a:t>10-9 </a:t>
            </a:r>
            <a:r>
              <a:rPr lang="en-US" altLang="zh-CN" sz="2800" smtClean="0">
                <a:latin typeface="Times New Roman" panose="02020603050405020304" pitchFamily="18" charset="0"/>
              </a:rPr>
              <a:t> </a:t>
            </a:r>
            <a:r>
              <a:rPr lang="zh-CN" altLang="en-US" sz="2800" smtClean="0">
                <a:latin typeface="Times New Roman" panose="02020603050405020304" pitchFamily="18" charset="0"/>
              </a:rPr>
              <a:t>图片自动播放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605" y="1484630"/>
            <a:ext cx="8362315" cy="505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import java.awt.*; 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public class ShowAnimator extends  Frame{ </a:t>
            </a:r>
            <a:br>
              <a:rPr lang="en-US" altLang="zh-CN" sz="2000" smtClean="0"/>
            </a:br>
            <a:r>
              <a:rPr lang="en-US" altLang="zh-CN" sz="2000" smtClean="0"/>
              <a:t> </a:t>
            </a:r>
            <a:r>
              <a:rPr sz="2000" smtClean="0"/>
              <a:t>Image[] imgs; // 保存图片序列的Image数组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int totalImages = 5; // 图片序列中的图片总数5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int currentImage = 0; // 当前时刻应该显示图片序号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public ShowAnimator() {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	imgs = new Image[totalImages];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	Toolkit toolkit = getToolkit();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	for (int i = 0; i &lt; totalImages; i++) // 获取所有图像文件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		imgs[i] = toolkit.getImage("image" + i + ".gif");</a:t>
            </a:r>
            <a:endParaRPr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sz="2000" smtClean="0"/>
              <a:t>	}</a:t>
            </a:r>
            <a:endParaRPr sz="2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605" y="476250"/>
            <a:ext cx="8649335" cy="59524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</a:t>
            </a:r>
            <a:r>
              <a:rPr sz="2000" smtClean="0"/>
              <a:t>public void paint(Graphics g) {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</a:t>
            </a:r>
            <a:r>
              <a:rPr lang="en-US" sz="2000" smtClean="0"/>
              <a:t>    </a:t>
            </a:r>
            <a:r>
              <a:rPr sz="2000" smtClean="0"/>
              <a:t>while (true) {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	g.drawImage(imgs[currentImage], 20, 40, this); 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// 绘当前序号图片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	currentImage = ++currentImage % totalImages; 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// 计算下一个图片序号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	try {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		Thread.sleep(500); // 延时半秒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	} catch (InterruptedException e) {	}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</a:t>
            </a:r>
            <a:r>
              <a:rPr lang="en-US" sz="2000" smtClean="0"/>
              <a:t>    </a:t>
            </a:r>
            <a:r>
              <a:rPr sz="2000" smtClean="0"/>
              <a:t>}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}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public static void main(String args[]) {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</a:t>
            </a:r>
            <a:r>
              <a:rPr lang="en-US" sz="2000" smtClean="0"/>
              <a:t>     </a:t>
            </a:r>
            <a:r>
              <a:rPr sz="2000" smtClean="0"/>
              <a:t>Frame f = new ShowAnimator();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</a:t>
            </a:r>
            <a:r>
              <a:rPr lang="en-US" sz="2000" smtClean="0"/>
              <a:t>     </a:t>
            </a:r>
            <a:r>
              <a:rPr sz="2000" smtClean="0"/>
              <a:t>f.setSize(300, 300);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</a:t>
            </a:r>
            <a:r>
              <a:rPr lang="en-US" sz="2000" smtClean="0"/>
              <a:t>     </a:t>
            </a:r>
            <a:r>
              <a:rPr sz="2000" smtClean="0"/>
              <a:t>f.setVisible(true);</a:t>
            </a:r>
            <a:endParaRPr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2000" smtClean="0"/>
              <a:t>	}</a:t>
            </a:r>
            <a:endParaRPr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4076700"/>
            <a:ext cx="2717800" cy="2291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531813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10-10】</a:t>
            </a:r>
            <a:r>
              <a:rPr lang="zh-CN" altLang="en-US" sz="2800" dirty="0" smtClean="0"/>
              <a:t>绘制随机产生的若干火柴</a:t>
            </a:r>
            <a:endParaRPr lang="zh-CN" altLang="en-US" sz="2800" dirty="0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28625" y="928688"/>
            <a:ext cx="8072438" cy="5543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import java.awt.*;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public class DrawMatch extends Canvas</a:t>
            </a:r>
            <a:r>
              <a:rPr lang="en-US" altLang="zh-CN" sz="2000" smtClean="0"/>
              <a:t>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Image img; // </a:t>
            </a:r>
            <a:r>
              <a:rPr lang="zh-CN" altLang="en-US" sz="2000" smtClean="0"/>
              <a:t>火柴图像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int sx = 10, sy = 10; // </a:t>
            </a:r>
            <a:r>
              <a:rPr lang="zh-CN" altLang="en-US" sz="2000" smtClean="0"/>
              <a:t>第</a:t>
            </a:r>
            <a:r>
              <a:rPr lang="en-US" altLang="zh-CN" sz="2000" smtClean="0"/>
              <a:t>1</a:t>
            </a:r>
            <a:r>
              <a:rPr lang="zh-CN" altLang="en-US" sz="2000" smtClean="0"/>
              <a:t>根火柴左上角位置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int w = 4; // </a:t>
            </a:r>
            <a:r>
              <a:rPr lang="zh-CN" altLang="en-US" sz="2000" smtClean="0"/>
              <a:t>火柴宽度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public void init()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</a:t>
            </a:r>
            <a:r>
              <a:rPr lang="en-US" altLang="zh-CN" sz="2000" smtClean="0">
                <a:solidFill>
                  <a:srgbClr val="0070C0"/>
                </a:solidFill>
              </a:rPr>
              <a:t>img = createImage(6, 30);</a:t>
            </a:r>
            <a:r>
              <a:rPr lang="en-US" altLang="zh-CN" sz="2000" smtClean="0"/>
              <a:t> //</a:t>
            </a:r>
            <a:r>
              <a:rPr lang="zh-CN" altLang="en-US" sz="2000" smtClean="0"/>
              <a:t>用于绘制</a:t>
            </a:r>
            <a:r>
              <a:rPr lang="en-US" altLang="zh-CN" sz="2000" smtClean="0"/>
              <a:t>1</a:t>
            </a:r>
            <a:r>
              <a:rPr lang="zh-CN" altLang="en-US" sz="2000" smtClean="0"/>
              <a:t>根火柴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</a:t>
            </a:r>
            <a:r>
              <a:rPr lang="en-US" altLang="zh-CN" sz="2000" smtClean="0">
                <a:solidFill>
                  <a:srgbClr val="0070C0"/>
                </a:solidFill>
              </a:rPr>
              <a:t>Graphics g = img.getGraphics();</a:t>
            </a:r>
            <a:endParaRPr lang="zh-CN" altLang="en-US" sz="2000" smtClean="0">
              <a:solidFill>
                <a:srgbClr val="0070C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g.setColor(Color.orange);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g.fillRect(0, 0, 6, 25);  //</a:t>
            </a:r>
            <a:r>
              <a:rPr lang="zh-CN" altLang="en-US" sz="2000" smtClean="0"/>
              <a:t>火柴杆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g.setColor(Color.red);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g.fillRect(0, 25, 6, 5);  //</a:t>
            </a:r>
            <a:r>
              <a:rPr lang="zh-CN" altLang="en-US" sz="2000" smtClean="0"/>
              <a:t>火柴头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}</a:t>
            </a:r>
            <a:endParaRPr lang="zh-CN" altLang="en-US" sz="2000" smtClean="0"/>
          </a:p>
          <a:p>
            <a:pPr eaLnBrk="1" hangingPunct="1"/>
            <a:endParaRPr lang="zh-CN" altLang="en-US" sz="2000" smtClean="0"/>
          </a:p>
        </p:txBody>
      </p:sp>
      <p:sp>
        <p:nvSpPr>
          <p:cNvPr id="46084" name="矩形标注 1"/>
          <p:cNvSpPr>
            <a:spLocks noChangeArrowheads="1"/>
          </p:cNvSpPr>
          <p:nvPr/>
        </p:nvSpPr>
        <p:spPr bwMode="auto">
          <a:xfrm>
            <a:off x="6875463" y="5300663"/>
            <a:ext cx="2017712" cy="649287"/>
          </a:xfrm>
          <a:prstGeom prst="wedgeRectCallout">
            <a:avLst>
              <a:gd name="adj1" fmla="val -71148"/>
              <a:gd name="adj2" fmla="val -208667"/>
            </a:avLst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ahoma" panose="020B0604030504040204" pitchFamily="34" charset="0"/>
              </a:rPr>
              <a:t>图形缓冲区</a:t>
            </a:r>
            <a:endParaRPr lang="zh-CN" altLang="en-US" sz="2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28625" y="714375"/>
            <a:ext cx="8286750" cy="5472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public void paint(Graphics g) 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int x = 5 + (int) (Math.random() * 15);   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for (int k = 0; k &lt; x; k++)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		g.drawImage(img, sx + k * 2 * w, sy, this);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 	}</a:t>
            </a:r>
            <a:endParaRPr lang="en-US" altLang="zh-CN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public static void main(String args[]){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Frame x = new Frame();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DrawMatch mycanvas = new DrawMatch();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x.add(mycanvas);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x.setSize(300,300);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x.setVisible(true);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</a:t>
            </a:r>
            <a:r>
              <a:rPr lang="zh-CN" altLang="en-US" sz="2000" smtClean="0">
                <a:solidFill>
                  <a:srgbClr val="FF0000"/>
                </a:solidFill>
              </a:rPr>
              <a:t>mycanvas.init(); </a:t>
            </a:r>
            <a:r>
              <a:rPr lang="zh-CN" altLang="en-US" sz="2000" smtClean="0"/>
              <a:t>//窗体确定后再调用画布的init()方法 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   mycanvas.repaint();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}</a:t>
            </a:r>
            <a:endParaRPr lang="zh-CN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 }</a:t>
            </a:r>
            <a:endParaRPr lang="zh-CN" altLang="en-US"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398" y="5445125"/>
            <a:ext cx="2428875" cy="99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6950075" cy="611187"/>
          </a:xfrm>
        </p:spPr>
        <p:txBody>
          <a:bodyPr/>
          <a:lstStyle/>
          <a:p>
            <a:pPr eaLnBrk="1" hangingPunct="1"/>
            <a:r>
              <a:rPr lang="en-US" altLang="zh-CN" smtClean="0"/>
              <a:t>10.2.2  </a:t>
            </a:r>
            <a:r>
              <a:rPr lang="zh-CN" altLang="en-US" smtClean="0"/>
              <a:t>各类图形的绘制方法 </a:t>
            </a:r>
            <a:endParaRPr lang="zh-CN" altLang="en-US" smtClean="0"/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536" y="1268760"/>
            <a:ext cx="8229600" cy="49291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y1,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x2,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y2)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drawOval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height)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>
              <a:buClr>
                <a:srgbClr val="1E07C5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drawArc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startAngle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arcAngle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eaLnBrk="1" hangingPunct="1">
              <a:buClr>
                <a:srgbClr val="1E07C5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drawPolygon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xPoints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yPoints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nPoints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eaLnBrk="1" hangingPunct="1">
              <a:buClr>
                <a:srgbClr val="1E07C5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drawRoundRect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arcHeight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>
              <a:buClr>
                <a:srgbClr val="1E07C5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drawString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x,int</a:t>
            </a:r>
            <a:r>
              <a:rPr lang="en-US" altLang="zh-CN" dirty="0" smtClean="0"/>
              <a:t> y)</a:t>
            </a:r>
            <a:endParaRPr lang="en-US" altLang="zh-CN" dirty="0" smtClean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804248" y="764704"/>
            <a:ext cx="172819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00862" y="1196752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00862" y="2132856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68344" y="2132856"/>
            <a:ext cx="1184646" cy="576064"/>
          </a:xfrm>
          <a:prstGeom prst="rect">
            <a:avLst/>
          </a:prstGeom>
          <a:noFill/>
          <a:ln>
            <a:solidFill>
              <a:srgbClr val="DAD9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8028384" y="2852936"/>
            <a:ext cx="824606" cy="7920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8028384" y="3645024"/>
            <a:ext cx="720080" cy="43204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524328" y="4797152"/>
            <a:ext cx="1224136" cy="5040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333" y="709930"/>
            <a:ext cx="7726362" cy="558800"/>
          </a:xfrm>
        </p:spPr>
        <p:txBody>
          <a:bodyPr/>
          <a:lstStyle/>
          <a:p>
            <a:pPr eaLnBrk="1" hangingPunct="1"/>
            <a:r>
              <a:rPr lang="en-US" altLang="zh-CN" smtClean="0"/>
              <a:t>10.2.2  </a:t>
            </a:r>
            <a:r>
              <a:rPr lang="zh-CN" altLang="en-US" smtClean="0"/>
              <a:t>各类图形的绘制方法 （续）</a:t>
            </a:r>
            <a:endParaRPr lang="zh-CN" altLang="en-US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7859216" cy="3340968"/>
          </a:xfrm>
        </p:spPr>
        <p:txBody>
          <a:bodyPr/>
          <a:lstStyle/>
          <a:p>
            <a:pPr eaLnBrk="1" hangingPunct="1">
              <a:buClr>
                <a:srgbClr val="F92F07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fillOval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height) </a:t>
            </a:r>
            <a:endParaRPr lang="en-US" altLang="zh-CN" dirty="0" smtClean="0"/>
          </a:p>
          <a:p>
            <a:pPr eaLnBrk="1" hangingPunct="1">
              <a:buClr>
                <a:srgbClr val="F92F07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fillRect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height)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eaLnBrk="1" hangingPunct="1">
              <a:buClr>
                <a:srgbClr val="1E07C5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fillRoundRect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arcHeight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eaLnBrk="1" hangingPunct="1">
              <a:buClr>
                <a:srgbClr val="091BC3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1E07C5"/>
                </a:solidFill>
              </a:rPr>
              <a:t>fillArc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width,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height,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startAngle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arcAngle</a:t>
            </a:r>
            <a:r>
              <a:rPr lang="en-US" altLang="zh-CN" dirty="0" smtClean="0"/>
              <a:t>)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endParaRPr lang="zh-CN" altLang="en-US" dirty="0" smtClean="0"/>
          </a:p>
        </p:txBody>
      </p:sp>
      <p:sp>
        <p:nvSpPr>
          <p:cNvPr id="2" name="椭圆 1"/>
          <p:cNvSpPr/>
          <p:nvPr/>
        </p:nvSpPr>
        <p:spPr>
          <a:xfrm>
            <a:off x="7497414" y="1124744"/>
            <a:ext cx="1080120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68344" y="1916832"/>
            <a:ext cx="1224136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812360" y="2996952"/>
            <a:ext cx="936104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49" y="3819525"/>
            <a:ext cx="1685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449263"/>
            <a:ext cx="7373937" cy="603250"/>
          </a:xfrm>
        </p:spPr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10-1  </a:t>
            </a:r>
            <a:r>
              <a:rPr lang="zh-CN" altLang="en-US" smtClean="0"/>
              <a:t>绘制一个微笑的人脸</a:t>
            </a:r>
            <a:endParaRPr lang="zh-CN" altLang="en-US" smtClean="0"/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11188" y="1052513"/>
            <a:ext cx="7561212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import </a:t>
            </a:r>
            <a:r>
              <a:rPr lang="en-US" altLang="zh-CN" dirty="0" err="1" smtClean="0"/>
              <a:t>java.awt</a:t>
            </a:r>
            <a:r>
              <a:rPr lang="en-US" altLang="zh-CN" dirty="0" smtClean="0"/>
              <a:t>.*;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smilepeople</a:t>
            </a:r>
            <a:r>
              <a:rPr lang="en-US" altLang="zh-CN" dirty="0" smtClean="0"/>
              <a:t> extends Canvas</a:t>
            </a:r>
            <a:r>
              <a:rPr lang="en-US" altLang="zh-CN" dirty="0" smtClean="0"/>
              <a:t>  {</a:t>
            </a:r>
            <a:br>
              <a:rPr lang="en-US" altLang="zh-CN" dirty="0" smtClean="0"/>
            </a:b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public void paint(Graphics g)</a:t>
            </a: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g.drawString</a:t>
            </a:r>
            <a:r>
              <a:rPr lang="en-US" altLang="zh-CN" dirty="0" smtClean="0"/>
              <a:t>("</a:t>
            </a:r>
            <a:r>
              <a:rPr lang="zh-CN" altLang="en-US" dirty="0" smtClean="0"/>
              <a:t>永远微笑 </a:t>
            </a:r>
            <a:r>
              <a:rPr lang="en-US" altLang="zh-CN" dirty="0" smtClean="0"/>
              <a:t>!!", 50,30);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g.drawOval</a:t>
            </a:r>
            <a:r>
              <a:rPr lang="en-US" altLang="zh-CN" dirty="0" smtClean="0"/>
              <a:t>(60,60,200,200);  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g.fillOval</a:t>
            </a:r>
            <a:r>
              <a:rPr lang="en-US" altLang="zh-CN" dirty="0" smtClean="0"/>
              <a:t>(90,120,50,20);  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g.fillOval</a:t>
            </a:r>
            <a:r>
              <a:rPr lang="en-US" altLang="zh-CN" dirty="0" smtClean="0"/>
              <a:t>(190,120,50,20);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g.drawLine</a:t>
            </a:r>
            <a:r>
              <a:rPr lang="en-US" altLang="zh-CN" dirty="0" smtClean="0"/>
              <a:t>(165,125,165,175);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g.drawLine</a:t>
            </a:r>
            <a:r>
              <a:rPr lang="en-US" altLang="zh-CN" dirty="0" smtClean="0"/>
              <a:t>(165,175,150,160);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g.drawArc</a:t>
            </a:r>
            <a:r>
              <a:rPr lang="en-US" altLang="zh-CN" dirty="0" smtClean="0"/>
              <a:t>(110,130,95,95,0,-180);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  </a:t>
            </a:r>
            <a:r>
              <a:rPr lang="en-US" altLang="zh-CN" dirty="0" smtClean="0"/>
              <a:t> }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.....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  <p:pic>
        <p:nvPicPr>
          <p:cNvPr id="2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4160" y="4010025"/>
            <a:ext cx="1943100" cy="1995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628800"/>
            <a:ext cx="6394450" cy="50405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0070C0"/>
                </a:solidFill>
                <a:effectLst/>
                <a:latin typeface="+mn-ea"/>
                <a:ea typeface="+mn-ea"/>
              </a:rPr>
              <a:t>Color</a:t>
            </a:r>
            <a:r>
              <a:rPr lang="zh-CN" altLang="en-US" sz="2800" dirty="0" smtClean="0">
                <a:solidFill>
                  <a:srgbClr val="0070C0"/>
                </a:solidFill>
                <a:effectLst/>
                <a:latin typeface="+mn-ea"/>
                <a:ea typeface="+mn-ea"/>
              </a:rPr>
              <a:t>类构造</a:t>
            </a:r>
            <a:r>
              <a:rPr lang="zh-CN" altLang="en-US" sz="2800" dirty="0">
                <a:solidFill>
                  <a:srgbClr val="0070C0"/>
                </a:solidFill>
                <a:effectLst/>
                <a:latin typeface="+mn-ea"/>
                <a:ea typeface="+mn-ea"/>
              </a:rPr>
              <a:t>方法</a:t>
            </a:r>
            <a:endParaRPr lang="zh-CN" altLang="en-US" sz="2800" dirty="0" smtClean="0">
              <a:solidFill>
                <a:srgbClr val="0070C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395536" y="2359271"/>
            <a:ext cx="8229600" cy="316835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Color(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Green,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Blue)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每个参数的取值范围在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之间</a:t>
            </a: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Color(float Red, float Green, float Blue)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每个参数的取值范围在</a:t>
            </a:r>
            <a:r>
              <a:rPr lang="en-US" altLang="zh-CN" dirty="0" smtClean="0"/>
              <a:t>0.0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1.0</a:t>
            </a:r>
            <a:r>
              <a:rPr lang="zh-CN" altLang="en-US" dirty="0" smtClean="0"/>
              <a:t>之间</a:t>
            </a:r>
            <a:r>
              <a:rPr lang="zh-CN" altLang="en-US" dirty="0" smtClean="0">
                <a:latin typeface="Times New Roman" panose="02020603050405020304" pitchFamily="18" charset="0"/>
              </a:rPr>
              <a:t> 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public Color(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RGB) 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类似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网页中用数值设置颜色。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12032" y="629072"/>
            <a:ext cx="6394450" cy="62388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en-US" altLang="zh-CN" sz="3200" dirty="0" smtClean="0"/>
              <a:t>10.1.3 </a:t>
            </a:r>
            <a:r>
              <a:rPr lang="zh-CN" altLang="en-US" sz="3200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颜色控制</a:t>
            </a:r>
            <a:endParaRPr lang="zh-CN" altLang="en-US" sz="3200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50" name="Picture 2" descr="c:\users\dzf\appdata\roaming\360se6\User Data\temp\u=3374607193,1083586170&amp;fm=11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6729"/>
            <a:ext cx="1005604" cy="10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476250"/>
            <a:ext cx="5643563" cy="3524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颜色常量 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8659" name="Group 3"/>
          <p:cNvGraphicFramePr>
            <a:graphicFrameLocks noGrp="1"/>
          </p:cNvGraphicFramePr>
          <p:nvPr>
            <p:ph type="tbl" idx="1"/>
          </p:nvPr>
        </p:nvGraphicFramePr>
        <p:xfrm>
          <a:off x="395288" y="854075"/>
          <a:ext cx="8362950" cy="53037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81475"/>
                <a:gridCol w="4181475"/>
              </a:tblGrid>
              <a:tr h="3426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颜色常量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RGB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solidFill>
                      <a:srgbClr val="FFFF00"/>
                    </a:solidFill>
                  </a:tcPr>
                </a:tc>
              </a:tr>
              <a:tr h="2649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black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0,0,0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31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91BC3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0,0,255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25349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cyan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0,255,255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darkGray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64,64,64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2835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128,128,128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2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green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0,255,0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lightGray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192,192,192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magenta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255,0,255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orange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255,200,0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pink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255,175,175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1992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255,0,0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265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white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255,255,255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255,255,0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5916613" cy="517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颜色处理常用方法 </a:t>
            </a:r>
            <a:endParaRPr lang="zh-CN" altLang="en-US" smtClean="0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467544" y="1196752"/>
            <a:ext cx="8229600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 smtClean="0"/>
              <a:t>画笔提供了如下方法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setColor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Color.blue</a:t>
            </a:r>
            <a:r>
              <a:rPr lang="en-US" altLang="zh-CN" dirty="0" smtClean="0">
                <a:solidFill>
                  <a:srgbClr val="0070C0"/>
                </a:solidFill>
              </a:rPr>
              <a:t>);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将画笔定为兰色 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getColor</a:t>
            </a:r>
            <a:r>
              <a:rPr lang="en-US" altLang="zh-CN" dirty="0" smtClean="0"/>
              <a:t>( )--</a:t>
            </a:r>
            <a:r>
              <a:rPr lang="zh-CN" altLang="en-US" dirty="0" smtClean="0"/>
              <a:t>获取当前的绘图颜色。 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dirty="0" smtClean="0"/>
              <a:t>Component</a:t>
            </a:r>
            <a:r>
              <a:rPr lang="zh-CN" altLang="en-US" dirty="0" smtClean="0"/>
              <a:t>类中定义方法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setBackground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设置组件的背景色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setForeground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设置组件的前景色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getBackground</a:t>
            </a:r>
            <a:r>
              <a:rPr lang="en-US" altLang="zh-CN" dirty="0" smtClean="0"/>
              <a:t>( 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getForeground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思考：</a:t>
            </a:r>
            <a:r>
              <a:rPr lang="zh-CN" altLang="en-US" sz="2400" dirty="0" smtClean="0">
                <a:solidFill>
                  <a:srgbClr val="002060"/>
                </a:solidFill>
              </a:rPr>
              <a:t>设置一个红色按钮，上面写黄色字如何实现？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/>
              <a:t>Button  </a:t>
            </a:r>
            <a:r>
              <a:rPr lang="en-US" altLang="zh-CN" sz="2400" dirty="0" err="1"/>
              <a:t>btn</a:t>
            </a:r>
            <a:r>
              <a:rPr lang="en-US" altLang="zh-CN" sz="2400" dirty="0"/>
              <a:t>=new Button("</a:t>
            </a:r>
            <a:r>
              <a:rPr lang="zh-CN" altLang="en-US" sz="2400" dirty="0"/>
              <a:t>确定</a:t>
            </a:r>
            <a:r>
              <a:rPr lang="en-US" altLang="zh-CN" sz="2400" dirty="0" smtClean="0"/>
              <a:t>");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7030A0"/>
                </a:solidFill>
              </a:rPr>
              <a:t>btn.setBackground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Color.red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 smtClean="0">
                <a:solidFill>
                  <a:srgbClr val="7030A0"/>
                </a:solidFill>
              </a:rPr>
              <a:t>btn.setForeground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Color.yellow</a:t>
            </a:r>
            <a:r>
              <a:rPr lang="en-US" altLang="zh-CN" sz="2400" dirty="0" smtClean="0">
                <a:solidFill>
                  <a:srgbClr val="7030A0"/>
                </a:solidFill>
              </a:rPr>
              <a:t>);</a:t>
            </a:r>
            <a:endParaRPr lang="zh-CN" alt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23511"/>
            <a:ext cx="125433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09" y="620688"/>
            <a:ext cx="18002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FmZGM0OGU1NjQ4NzZmMzQyOTJkYWViN2ViNzc4ZmQifQ=="/>
  <p:tag name="KSO_WPP_MARK_KEY" val="9c3eef07-9620-4f34-9d00-986cafb335a1"/>
</p:tagLst>
</file>

<file path=ppt/theme/theme1.xml><?xml version="1.0" encoding="utf-8"?>
<a:theme xmlns:a="http://schemas.openxmlformats.org/drawingml/2006/main" name="java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主题java2</Template>
  <TotalTime>0</TotalTime>
  <Words>9762</Words>
  <Application>WPS 演示</Application>
  <PresentationFormat>全屏显示(4:3)</PresentationFormat>
  <Paragraphs>431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Century Schoolbook</vt:lpstr>
      <vt:lpstr>Times New Roman</vt:lpstr>
      <vt:lpstr>华文中宋</vt:lpstr>
      <vt:lpstr>黑体</vt:lpstr>
      <vt:lpstr>Arial Unicode MS</vt:lpstr>
      <vt:lpstr>Arial Black</vt:lpstr>
      <vt:lpstr>java</vt:lpstr>
      <vt:lpstr>Word.Picture.8</vt:lpstr>
      <vt:lpstr>第10章  Java绘图</vt:lpstr>
      <vt:lpstr>10.1  Java的图形绘制</vt:lpstr>
      <vt:lpstr>与图形绘制有关的几个方法 </vt:lpstr>
      <vt:lpstr>10.2.2  各类图形的绘制方法 </vt:lpstr>
      <vt:lpstr>10.2.2  各类图形的绘制方法 （续）</vt:lpstr>
      <vt:lpstr>例10-1  绘制一个微笑的人脸</vt:lpstr>
      <vt:lpstr>Color类构造方法</vt:lpstr>
      <vt:lpstr>颜色常量 </vt:lpstr>
      <vt:lpstr>颜色处理常用方法 </vt:lpstr>
      <vt:lpstr> Java绘图模式</vt:lpstr>
      <vt:lpstr>PowerPoint 演示文稿</vt:lpstr>
      <vt:lpstr>10.1.4 字体控制</vt:lpstr>
      <vt:lpstr>给图形对象或GUI部件设置字体 </vt:lpstr>
      <vt:lpstr>用FontMetrics类获得字体的更多信息 </vt:lpstr>
      <vt:lpstr>例10-2  在窗体的中央显示"绿水青山就是金山银山"</vt:lpstr>
      <vt:lpstr> Java 2D图形绘制步骤</vt:lpstr>
      <vt:lpstr>PowerPoint 演示文稿</vt:lpstr>
      <vt:lpstr>PowerPoint 演示文稿</vt:lpstr>
      <vt:lpstr>PowerPoint 演示文稿</vt:lpstr>
      <vt:lpstr>2．指定填充图案</vt:lpstr>
      <vt:lpstr>3．设置画笔 </vt:lpstr>
      <vt:lpstr>4．绘制图形</vt:lpstr>
      <vt:lpstr>【例10-6】  利用Graphics2D绘制矩形</vt:lpstr>
      <vt:lpstr>【例10-7】  绘制数学函数y=sin(x)的曲线（其中，x的取值为0～360）。</vt:lpstr>
      <vt:lpstr>PowerPoint 演示文稿</vt:lpstr>
      <vt:lpstr>5．图形绘制的变换</vt:lpstr>
      <vt:lpstr>PowerPoint 演示文稿</vt:lpstr>
      <vt:lpstr>PowerPoint 演示文稿</vt:lpstr>
      <vt:lpstr>1. 图像的获取 </vt:lpstr>
      <vt:lpstr>例10-9  图片自动播放 </vt:lpstr>
      <vt:lpstr>PowerPoint 演示文稿</vt:lpstr>
      <vt:lpstr>【例10-10】绘制随机产生的若干火柴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684</cp:revision>
  <dcterms:created xsi:type="dcterms:W3CDTF">2113-01-01T00:00:00Z</dcterms:created>
  <dcterms:modified xsi:type="dcterms:W3CDTF">2022-11-15T22:36:35Z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6CC73A7318844A519BD5306C5B7CDA87</vt:lpwstr>
  </property>
</Properties>
</file>