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"/>
  </p:notesMasterIdLst>
  <p:sldIdLst>
    <p:sldId id="590" r:id="rId3"/>
    <p:sldId id="591" r:id="rId4"/>
    <p:sldId id="592" r:id="rId5"/>
    <p:sldId id="593" r:id="rId7"/>
    <p:sldId id="594" r:id="rId8"/>
    <p:sldId id="595" r:id="rId9"/>
    <p:sldId id="708" r:id="rId10"/>
    <p:sldId id="704" r:id="rId11"/>
    <p:sldId id="705" r:id="rId12"/>
    <p:sldId id="706" r:id="rId13"/>
    <p:sldId id="676" r:id="rId14"/>
    <p:sldId id="677" r:id="rId15"/>
    <p:sldId id="680" r:id="rId16"/>
    <p:sldId id="681" r:id="rId17"/>
    <p:sldId id="682" r:id="rId18"/>
    <p:sldId id="683" r:id="rId19"/>
    <p:sldId id="707" r:id="rId20"/>
    <p:sldId id="605" r:id="rId21"/>
    <p:sldId id="607" r:id="rId22"/>
    <p:sldId id="608" r:id="rId23"/>
    <p:sldId id="609" r:id="rId24"/>
    <p:sldId id="610" r:id="rId25"/>
    <p:sldId id="710" r:id="rId26"/>
    <p:sldId id="611" r:id="rId27"/>
    <p:sldId id="612" r:id="rId28"/>
    <p:sldId id="692" r:id="rId29"/>
    <p:sldId id="701" r:id="rId30"/>
    <p:sldId id="613" r:id="rId31"/>
    <p:sldId id="614" r:id="rId32"/>
    <p:sldId id="615" r:id="rId33"/>
    <p:sldId id="616" r:id="rId34"/>
    <p:sldId id="765" r:id="rId35"/>
    <p:sldId id="617" r:id="rId36"/>
    <p:sldId id="618" r:id="rId37"/>
    <p:sldId id="709" r:id="rId38"/>
    <p:sldId id="619" r:id="rId39"/>
    <p:sldId id="620" r:id="rId40"/>
    <p:sldId id="621" r:id="rId41"/>
    <p:sldId id="691" r:id="rId42"/>
    <p:sldId id="622" r:id="rId43"/>
    <p:sldId id="623" r:id="rId44"/>
    <p:sldId id="624" r:id="rId45"/>
    <p:sldId id="626" r:id="rId46"/>
    <p:sldId id="687" r:id="rId47"/>
    <p:sldId id="661" r:id="rId48"/>
    <p:sldId id="662" r:id="rId49"/>
    <p:sldId id="663" r:id="rId50"/>
    <p:sldId id="700" r:id="rId51"/>
    <p:sldId id="664" r:id="rId52"/>
    <p:sldId id="665" r:id="rId53"/>
    <p:sldId id="693" r:id="rId54"/>
    <p:sldId id="694" r:id="rId55"/>
    <p:sldId id="695" r:id="rId56"/>
    <p:sldId id="696" r:id="rId57"/>
    <p:sldId id="697" r:id="rId58"/>
    <p:sldId id="668" r:id="rId59"/>
    <p:sldId id="669" r:id="rId60"/>
    <p:sldId id="671" r:id="rId61"/>
    <p:sldId id="672" r:id="rId62"/>
    <p:sldId id="673" r:id="rId63"/>
    <p:sldId id="674" r:id="rId64"/>
    <p:sldId id="675" r:id="rId65"/>
    <p:sldId id="798" r:id="rId66"/>
    <p:sldId id="698" r:id="rId67"/>
    <p:sldId id="678" r:id="rId68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B5C27"/>
    <a:srgbClr val="000099"/>
    <a:srgbClr val="FF0000"/>
    <a:srgbClr val="C8D4C6"/>
    <a:srgbClr val="F3FDBF"/>
    <a:srgbClr val="CC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7053" autoAdjust="0"/>
  </p:normalViewPr>
  <p:slideViewPr>
    <p:cSldViewPr>
      <p:cViewPr>
        <p:scale>
          <a:sx n="66" d="100"/>
          <a:sy n="66" d="100"/>
        </p:scale>
        <p:origin x="-127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DF8D32-F17B-44EB-97DD-EC8AE4DB936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FEE482-8FCA-40CE-825C-0629C61D05F7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3374A4-44E5-43B4-8882-7012F7405C4C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F4265E-AB64-4932-B2F5-FDBAE109DD07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00484F-8887-4B28-BFF2-28AE7D572F6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210051-97FD-47E9-BF5D-3754F24F85BC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4B028D-C713-4F2D-9AD3-77E08B1F53C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9132B5-7ADB-4A8F-A32D-2C064381D371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GI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772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  图形用户界面编程基础</a:t>
            </a:r>
            <a:endParaRPr lang="zh-CN" altLang="en-US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559"/>
            <a:ext cx="6629400" cy="23622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11.1 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图形用户界面核心概念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11.2 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容器与布局管理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  </a:t>
            </a:r>
            <a:r>
              <a:rPr lang="en-US" altLang="en-US" sz="3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常用GUI标准组件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/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11.4  </a:t>
            </a:r>
            <a:r>
              <a:rPr lang="en-US" altLang="zh-CN" sz="3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鼠标和键盘事件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165100" y="685800"/>
            <a:ext cx="90154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 （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）用匿名内嵌类实现 </a:t>
            </a:r>
            <a:endParaRPr lang="zh-CN" altLang="en-US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btn1.addActionListener(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new ActionListener() {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..}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);</a:t>
            </a:r>
            <a:endParaRPr lang="zh-CN" altLang="en-US" sz="2800" b="0">
              <a:solidFill>
                <a:srgbClr val="0000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" y="1905000"/>
            <a:ext cx="8826500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public class Test extends Frame  { 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public Test(){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    ...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    btn1.addActionListener(</a:t>
            </a:r>
            <a:r>
              <a:rPr lang="en-US" altLang="zh-CN" sz="2400" b="0" dirty="0">
                <a:solidFill>
                  <a:srgbClr val="3333FF"/>
                </a:solidFill>
              </a:rPr>
              <a:t>new </a:t>
            </a:r>
            <a:r>
              <a:rPr lang="en-US" altLang="zh-CN" sz="2400" b="0" dirty="0" err="1">
                <a:solidFill>
                  <a:srgbClr val="FF0000"/>
                </a:solidFill>
              </a:rPr>
              <a:t>ActionListener</a:t>
            </a:r>
            <a:r>
              <a:rPr lang="en-US" altLang="zh-CN" sz="2400" b="0" dirty="0">
                <a:solidFill>
                  <a:srgbClr val="FF0000"/>
                </a:solidFill>
              </a:rPr>
              <a:t>()</a:t>
            </a:r>
            <a:r>
              <a:rPr lang="en-US" altLang="zh-CN" sz="2400" b="0" dirty="0">
                <a:solidFill>
                  <a:srgbClr val="3333FF"/>
                </a:solidFill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</a:rPr>
              <a:t>{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3333FF"/>
                </a:solidFill>
              </a:rPr>
              <a:t>              public void  </a:t>
            </a:r>
            <a:r>
              <a:rPr lang="en-US" altLang="zh-CN" sz="2400" b="0" dirty="0" err="1">
                <a:solidFill>
                  <a:srgbClr val="3333FF"/>
                </a:solidFill>
              </a:rPr>
              <a:t>actionPerformed</a:t>
            </a:r>
            <a:r>
              <a:rPr lang="en-US" altLang="zh-CN" sz="2400" b="0" dirty="0">
                <a:solidFill>
                  <a:srgbClr val="3333FF"/>
                </a:solidFill>
              </a:rPr>
              <a:t>(</a:t>
            </a:r>
            <a:r>
              <a:rPr lang="en-US" altLang="zh-CN" sz="2400" b="0" dirty="0" err="1">
                <a:solidFill>
                  <a:srgbClr val="3333FF"/>
                </a:solidFill>
              </a:rPr>
              <a:t>ActionEvent</a:t>
            </a:r>
            <a:r>
              <a:rPr lang="en-US" altLang="zh-CN" sz="2400" b="0" dirty="0">
                <a:solidFill>
                  <a:srgbClr val="3333FF"/>
                </a:solidFill>
              </a:rPr>
              <a:t>  e)</a:t>
            </a:r>
            <a:r>
              <a:rPr lang="en-US" altLang="zh-CN" sz="2400" b="0" dirty="0">
                <a:solidFill>
                  <a:schemeClr val="tx1"/>
                </a:solidFill>
              </a:rPr>
              <a:t> {  …   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3333FF"/>
                </a:solidFill>
              </a:rPr>
              <a:t>          </a:t>
            </a:r>
            <a:r>
              <a:rPr lang="en-US" altLang="zh-CN" sz="2400" b="0" dirty="0" smtClean="0">
                <a:solidFill>
                  <a:srgbClr val="3333FF"/>
                </a:solidFill>
              </a:rPr>
              <a:t> 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}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3333FF"/>
                </a:solidFill>
              </a:rPr>
              <a:t>          </a:t>
            </a:r>
            <a:r>
              <a:rPr lang="en-US" altLang="zh-CN" sz="2400" b="0" dirty="0">
                <a:solidFill>
                  <a:schemeClr val="tx1"/>
                </a:solidFill>
              </a:rPr>
              <a:t>);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    ...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…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} 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34"/>
          <p:cNvSpPr>
            <a:spLocks noChangeArrowheads="1"/>
          </p:cNvSpPr>
          <p:nvPr/>
        </p:nvSpPr>
        <p:spPr bwMode="auto">
          <a:xfrm>
            <a:off x="1600200" y="381000"/>
            <a:ext cx="52562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表</a:t>
            </a:r>
            <a:r>
              <a:rPr lang="en-US" altLang="zh-CN" sz="2800" b="0">
                <a:latin typeface="Arial" panose="020B0604020202020204" pitchFamily="34" charset="0"/>
                <a:cs typeface="Arial" panose="020B0604020202020204" pitchFamily="34" charset="0"/>
              </a:rPr>
              <a:t>11-1  AWT</a:t>
            </a:r>
            <a:r>
              <a:rPr lang="zh-CN" altLang="en-US" sz="2800" b="0">
                <a:latin typeface="Arial" panose="020B0604020202020204" pitchFamily="34" charset="0"/>
                <a:cs typeface="Arial" panose="020B0604020202020204" pitchFamily="34" charset="0"/>
              </a:rPr>
              <a:t>事件接口及处理方法</a:t>
            </a:r>
            <a:endParaRPr lang="zh-CN" alt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01866" name="Group 394"/>
          <p:cNvGraphicFramePr>
            <a:graphicFrameLocks noGrp="1"/>
          </p:cNvGraphicFramePr>
          <p:nvPr/>
        </p:nvGraphicFramePr>
        <p:xfrm>
          <a:off x="304800" y="914400"/>
          <a:ext cx="8458200" cy="5638801"/>
        </p:xfrm>
        <a:graphic>
          <a:graphicData uri="http://schemas.openxmlformats.org/drawingml/2006/table">
            <a:tbl>
              <a:tblPr/>
              <a:tblGrid>
                <a:gridCol w="2057400"/>
                <a:gridCol w="2438400"/>
                <a:gridCol w="39624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描述信息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接口名称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方法（事件）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点击按钮、点击菜单项、文本框按回车等动作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ActionListener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actionPerformed(ActionEvent)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选择了可选项的项目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ItemListener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itemStateChanged(ItemEvent)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文本部件内容改变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TextListener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textValueChanged(TextEvent)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移动了滚动条等部件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AdjustmentListener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adjustmentVlaueChanged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(AdjustmentEvent)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鼠标移动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MouseMotionListener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mouseDragged(MouseEvent)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mouseMoved(MouseEvent)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鼠标点击等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mousePressed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MouseEvent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mouseReleased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MouseEvent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mouseEntered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MouseEvent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mouseExited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MouseEvent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mouseClicked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MouseEvent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606" name="Group 110"/>
          <p:cNvGraphicFramePr>
            <a:graphicFrameLocks noGrp="1"/>
          </p:cNvGraphicFramePr>
          <p:nvPr>
            <p:ph type="tbl" idx="1"/>
          </p:nvPr>
        </p:nvGraphicFramePr>
        <p:xfrm>
          <a:off x="533400" y="533400"/>
          <a:ext cx="8305800" cy="5867400"/>
        </p:xfrm>
        <a:graphic>
          <a:graphicData uri="http://schemas.openxmlformats.org/drawingml/2006/table">
            <a:tbl>
              <a:tblPr/>
              <a:tblGrid>
                <a:gridCol w="1524000"/>
                <a:gridCol w="2362200"/>
                <a:gridCol w="4419600"/>
              </a:tblGrid>
              <a:tr h="10668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键盘输入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keyPressed(KeyEvent)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keyReleased(KeyEvent)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keyTyped(KeyEvent)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部件收到或失去焦点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FocusListener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focusGained(FocusEvent)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focusLost(FocusEvent)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部件移动、缩放、显示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隐藏等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componentMoved(ComponentEvent)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componentHidden(ComponentEvent)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componentResized(ComponentEvent)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componentShown(ComponentEvent)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窗口事件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windowClosing(WindowEvent)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windowOpened(WindowEvent)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windowIconified(WindowEvent)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windowDeiconified (WindowEvent)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windowClosed(WindowEvent)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windowActivated(WindowEvent)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windowDeactivated(WindowEvent)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容器增加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删除部件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ContainerListener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componentAdded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ContainerEvent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27330" marR="0" lvl="0" indent="-22733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componentRemoved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ContainerEvent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471488"/>
            <a:ext cx="4445000" cy="5937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CC00"/>
                </a:solidFill>
                <a:cs typeface="Arial" panose="020B0604020202020204" pitchFamily="34" charset="0"/>
              </a:rPr>
              <a:t>♣</a:t>
            </a:r>
            <a:r>
              <a:rPr lang="zh-CN" altLang="en-US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zh-CN" altLang="en-US" smtClean="0">
                <a:cs typeface="Arial" panose="020B0604020202020204" pitchFamily="34" charset="0"/>
              </a:rPr>
              <a:t>区分事件源</a:t>
            </a:r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268413"/>
            <a:ext cx="8229600" cy="2663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         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编写一个窗体应用程序，在窗体中安排两个文本框，一个标签，两个标记为</a:t>
            </a:r>
            <a:r>
              <a:rPr lang="zh-CN" altLang="en-US" smtClean="0">
                <a:ea typeface="楷体_GB2312"/>
                <a:cs typeface="楷体_GB2312"/>
              </a:rPr>
              <a:t>“</a:t>
            </a:r>
            <a:r>
              <a:rPr lang="en-US" altLang="zh-CN" smtClean="0">
                <a:latin typeface="楷体_GB2312"/>
                <a:ea typeface="楷体_GB2312"/>
                <a:cs typeface="楷体_GB2312"/>
              </a:rPr>
              <a:t>+</a:t>
            </a:r>
            <a:r>
              <a:rPr lang="en-US" altLang="zh-CN" smtClean="0">
                <a:ea typeface="楷体_GB2312"/>
                <a:cs typeface="楷体_GB2312"/>
              </a:rPr>
              <a:t>”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和</a:t>
            </a:r>
            <a:r>
              <a:rPr lang="zh-CN" altLang="en-US" smtClean="0">
                <a:ea typeface="楷体_GB2312"/>
                <a:cs typeface="楷体_GB2312"/>
              </a:rPr>
              <a:t>“</a:t>
            </a:r>
            <a:r>
              <a:rPr lang="en-US" altLang="zh-CN" smtClean="0">
                <a:latin typeface="楷体_GB2312"/>
                <a:ea typeface="楷体_GB2312"/>
                <a:cs typeface="楷体_GB2312"/>
              </a:rPr>
              <a:t>*</a:t>
            </a:r>
            <a:r>
              <a:rPr lang="en-US" altLang="zh-CN" smtClean="0">
                <a:ea typeface="楷体_GB2312"/>
                <a:cs typeface="楷体_GB2312"/>
              </a:rPr>
              <a:t>”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的按钮，从两个文本框输入两个数，</a:t>
            </a:r>
            <a:r>
              <a:rPr lang="zh-CN" altLang="en-US" smtClean="0">
                <a:solidFill>
                  <a:srgbClr val="0033CC"/>
                </a:solidFill>
                <a:latin typeface="楷体_GB2312"/>
                <a:ea typeface="楷体_GB2312"/>
                <a:cs typeface="楷体_GB2312"/>
              </a:rPr>
              <a:t>点击</a:t>
            </a:r>
            <a:r>
              <a:rPr lang="zh-CN" altLang="en-US" smtClean="0">
                <a:solidFill>
                  <a:srgbClr val="0033CC"/>
                </a:solidFill>
                <a:ea typeface="楷体_GB2312"/>
                <a:cs typeface="楷体_GB2312"/>
              </a:rPr>
              <a:t>“</a:t>
            </a:r>
            <a:r>
              <a:rPr lang="en-US" altLang="zh-CN" smtClean="0">
                <a:solidFill>
                  <a:srgbClr val="0033CC"/>
                </a:solidFill>
                <a:latin typeface="楷体_GB2312"/>
                <a:ea typeface="楷体_GB2312"/>
                <a:cs typeface="楷体_GB2312"/>
              </a:rPr>
              <a:t>+</a:t>
            </a:r>
            <a:r>
              <a:rPr lang="en-US" altLang="zh-CN" smtClean="0">
                <a:solidFill>
                  <a:srgbClr val="0033CC"/>
                </a:solidFill>
                <a:ea typeface="楷体_GB2312"/>
                <a:cs typeface="楷体_GB2312"/>
              </a:rPr>
              <a:t>”</a:t>
            </a:r>
            <a:r>
              <a:rPr lang="zh-CN" altLang="en-US" smtClean="0">
                <a:solidFill>
                  <a:srgbClr val="0033CC"/>
                </a:solidFill>
                <a:latin typeface="楷体_GB2312"/>
                <a:ea typeface="楷体_GB2312"/>
                <a:cs typeface="楷体_GB2312"/>
              </a:rPr>
              <a:t>按钮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将文本框中两个数进行加法运算，结果显示在标签中</a:t>
            </a:r>
            <a:r>
              <a:rPr lang="en-US" altLang="zh-CN" smtClean="0">
                <a:latin typeface="楷体_GB2312"/>
                <a:ea typeface="楷体_GB2312"/>
                <a:cs typeface="楷体_GB2312"/>
              </a:rPr>
              <a:t>;</a:t>
            </a:r>
            <a:r>
              <a:rPr lang="zh-CN" altLang="en-US" smtClean="0">
                <a:solidFill>
                  <a:srgbClr val="0033CC"/>
                </a:solidFill>
                <a:latin typeface="楷体_GB2312"/>
                <a:ea typeface="楷体_GB2312"/>
                <a:cs typeface="楷体_GB2312"/>
              </a:rPr>
              <a:t>点击</a:t>
            </a:r>
            <a:r>
              <a:rPr lang="zh-CN" altLang="en-US" smtClean="0">
                <a:solidFill>
                  <a:srgbClr val="0033CC"/>
                </a:solidFill>
                <a:ea typeface="楷体_GB2312"/>
                <a:cs typeface="楷体_GB2312"/>
              </a:rPr>
              <a:t>“</a:t>
            </a:r>
            <a:r>
              <a:rPr lang="en-US" altLang="zh-CN" smtClean="0">
                <a:solidFill>
                  <a:srgbClr val="0033CC"/>
                </a:solidFill>
                <a:latin typeface="楷体_GB2312"/>
                <a:ea typeface="楷体_GB2312"/>
                <a:cs typeface="楷体_GB2312"/>
              </a:rPr>
              <a:t>*</a:t>
            </a:r>
            <a:r>
              <a:rPr lang="en-US" altLang="zh-CN" smtClean="0">
                <a:solidFill>
                  <a:srgbClr val="0033CC"/>
                </a:solidFill>
                <a:ea typeface="楷体_GB2312"/>
                <a:cs typeface="楷体_GB2312"/>
              </a:rPr>
              <a:t>”</a:t>
            </a:r>
            <a:r>
              <a:rPr lang="zh-CN" altLang="en-US" smtClean="0">
                <a:solidFill>
                  <a:srgbClr val="0033CC"/>
                </a:solidFill>
                <a:latin typeface="楷体_GB2312"/>
                <a:ea typeface="楷体_GB2312"/>
                <a:cs typeface="楷体_GB2312"/>
              </a:rPr>
              <a:t>按钮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将文本框中两个数进行减法运算，结果显示在标签中。 </a:t>
            </a:r>
            <a:endParaRPr lang="zh-CN" altLang="en-US" smtClean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65" y="3429000"/>
            <a:ext cx="4410869" cy="163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143000" y="5421086"/>
            <a:ext cx="67818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</a:t>
            </a:r>
            <a:r>
              <a:rPr lang="zh-CN" altLang="en-US" dirty="0"/>
              <a:t>个按钮注册同一监听者怎么区分？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609600"/>
            <a:ext cx="7010400" cy="72072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♣</a:t>
            </a: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在动作事件处理代码中区分事件源</a:t>
            </a:r>
            <a:endParaRPr lang="en-US" altLang="zh-CN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0691" name="Rectangle 3"/>
          <p:cNvSpPr>
            <a:spLocks noChangeArrowheads="1"/>
          </p:cNvSpPr>
          <p:nvPr/>
        </p:nvSpPr>
        <p:spPr bwMode="auto">
          <a:xfrm>
            <a:off x="755650" y="2345373"/>
            <a:ext cx="76327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320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getSource()</a:t>
            </a:r>
            <a:r>
              <a:rPr lang="zh-CN" altLang="en-US" sz="280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80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用来获取事件源对象。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646113" y="3640773"/>
            <a:ext cx="849788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2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320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getActionCommand()</a:t>
            </a:r>
            <a:endParaRPr lang="en-US" altLang="zh-CN" sz="320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结果为字符串，用来获取按钮事件对象的命令名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6696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---ActionEvent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对象提供方法</a:t>
            </a:r>
            <a:endParaRPr lang="zh-CN" altLang="en-US" sz="3200">
              <a:solidFill>
                <a:srgbClr val="8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1" grpId="0"/>
      <p:bldP spid="10106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1030"/>
            <a:ext cx="5113655" cy="73469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CC00"/>
                </a:solidFill>
                <a:cs typeface="Arial" panose="020B0604020202020204" pitchFamily="34" charset="0"/>
              </a:rPr>
              <a:t>♥</a:t>
            </a:r>
            <a:r>
              <a:rPr lang="zh-CN" altLang="en-US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zh-CN" altLang="en-US" smtClean="0">
                <a:cs typeface="Arial" panose="020B0604020202020204" pitchFamily="34" charset="0"/>
              </a:rPr>
              <a:t>关键代码</a:t>
            </a:r>
            <a:endParaRPr lang="zh-CN" altLang="en-US" smtClean="0">
              <a:cs typeface="Arial" panose="020B0604020202020204" pitchFamily="34" charset="0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077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public void actionPerformed(ActionEvent e) {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int x1=Integer.parseInt(f1.getText());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int x2=Integer.parseInt(f2.getText());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if ( </a:t>
            </a:r>
            <a:r>
              <a:rPr lang="en-US" altLang="zh-CN" sz="2800" smtClean="0">
                <a:solidFill>
                  <a:srgbClr val="0033CC"/>
                </a:solidFill>
              </a:rPr>
              <a:t>e.getActionCommand().equals(</a:t>
            </a:r>
            <a:r>
              <a:rPr lang="en-US" altLang="zh-CN" sz="2800" smtClean="0"/>
              <a:t>"</a:t>
            </a:r>
            <a:r>
              <a:rPr lang="en-US" altLang="zh-CN" sz="2800" smtClean="0">
                <a:solidFill>
                  <a:srgbClr val="0033CC"/>
                </a:solidFill>
              </a:rPr>
              <a:t>+</a:t>
            </a:r>
            <a:r>
              <a:rPr lang="en-US" altLang="zh-CN" sz="2800" smtClean="0"/>
              <a:t>"</a:t>
            </a:r>
            <a:r>
              <a:rPr lang="en-US" altLang="zh-CN" sz="2800" smtClean="0">
                <a:solidFill>
                  <a:srgbClr val="0033CC"/>
                </a:solidFill>
              </a:rPr>
              <a:t>)</a:t>
            </a:r>
            <a:r>
              <a:rPr lang="en-US" altLang="zh-CN" sz="2800" smtClean="0"/>
              <a:t> </a:t>
            </a:r>
            <a:r>
              <a:rPr lang="en-US" altLang="zh-CN" smtClean="0"/>
              <a:t>) </a:t>
            </a:r>
            <a:r>
              <a:rPr lang="zh-CN" altLang="en-US" smtClean="0"/>
              <a:t>   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          </a:t>
            </a:r>
            <a:r>
              <a:rPr lang="en-US" altLang="zh-CN" smtClean="0"/>
              <a:t>res.setText(""+(x1+x2)); 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else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res.setText(""+(x1*x2));   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}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5113338" cy="863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CC00"/>
                </a:solidFill>
                <a:cs typeface="Arial" panose="020B0604020202020204" pitchFamily="34" charset="0"/>
              </a:rPr>
              <a:t>♥</a:t>
            </a:r>
            <a:r>
              <a:rPr lang="zh-CN" altLang="en-US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zh-CN" altLang="en-US" smtClean="0">
                <a:cs typeface="Arial" panose="020B0604020202020204" pitchFamily="34" charset="0"/>
              </a:rPr>
              <a:t>或者</a:t>
            </a:r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153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public void actionPerformed(ActionEvent e) {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int x1=Integer.parseInt(f1.getText());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int x2=Integer.parseInt(f2.getText());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if ( </a:t>
            </a:r>
            <a:r>
              <a:rPr lang="en-US" altLang="zh-CN" sz="2800" smtClean="0">
                <a:solidFill>
                  <a:srgbClr val="0033CC"/>
                </a:solidFill>
              </a:rPr>
              <a:t>e.getSource() == b1</a:t>
            </a:r>
            <a:r>
              <a:rPr lang="en-US" altLang="zh-CN" sz="2800" smtClean="0"/>
              <a:t> </a:t>
            </a:r>
            <a:r>
              <a:rPr lang="en-US" altLang="zh-CN" smtClean="0"/>
              <a:t>) </a:t>
            </a:r>
            <a:r>
              <a:rPr lang="zh-CN" altLang="en-US" smtClean="0"/>
              <a:t>   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          </a:t>
            </a:r>
            <a:r>
              <a:rPr lang="en-US" altLang="zh-CN" smtClean="0"/>
              <a:t>res.setText(""+(x1+x2)); 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else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res.setText(""+(x1*x2));   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}</a:t>
            </a:r>
            <a:endParaRPr lang="zh-CN" altLang="en-US" smtClean="0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5867400" y="3028950"/>
            <a:ext cx="2895600" cy="1104900"/>
          </a:xfrm>
          <a:prstGeom prst="wedgeRectCallout">
            <a:avLst>
              <a:gd name="adj1" fmla="val -78125"/>
              <a:gd name="adj2" fmla="val -49454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假设，将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定为实例变量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b1=new Button(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6172200" cy="609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♣ 关于</a:t>
            </a:r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事件适配器类 </a:t>
            </a:r>
            <a:endParaRPr lang="zh-CN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7924800" cy="38862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中为那些</a:t>
            </a:r>
            <a:r>
              <a:rPr lang="zh-CN" altLang="en-US" smtClean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含多个方法的监听者接口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提供了事件适配器类，对应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XxxListener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接口，这个类命名为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XxxAdapter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，在该类中以空方法体实现了相应接口的所有方法。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程序员设计可通过</a:t>
            </a:r>
            <a:r>
              <a:rPr lang="zh-CN" altLang="en-US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继承适配器类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来编写监听者类，在类中只需给出关心的方法。 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381000" y="4572000"/>
            <a:ext cx="8153400" cy="1066800"/>
          </a:xfrm>
          <a:prstGeom prst="cloudCallout">
            <a:avLst>
              <a:gd name="adj1" fmla="val 218"/>
              <a:gd name="adj2" fmla="val -1462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可以偷懒啊，省去写那么多方法！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81900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11-2  </a:t>
            </a:r>
            <a:r>
              <a:rPr lang="zh-CN" altLang="en-US" smtClean="0"/>
              <a:t>处理窗体的关闭 </a:t>
            </a:r>
            <a:endParaRPr lang="zh-CN" alt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1086" y="1143000"/>
            <a:ext cx="8534400" cy="5211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2273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0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59205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021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93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65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37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309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dirty="0" smtClean="0"/>
              <a:t>class </a:t>
            </a:r>
            <a:r>
              <a:rPr lang="en-US" altLang="zh-CN" kern="0" dirty="0" err="1" smtClean="0"/>
              <a:t>MyFrame</a:t>
            </a:r>
            <a:r>
              <a:rPr lang="en-US" altLang="zh-CN" kern="0" dirty="0" smtClean="0"/>
              <a:t> extends Frame implements </a:t>
            </a:r>
            <a:r>
              <a:rPr lang="en-US" altLang="zh-CN" kern="0" dirty="0" err="1" smtClean="0"/>
              <a:t>ActionListener</a:t>
            </a:r>
            <a:r>
              <a:rPr lang="en-US" altLang="zh-CN" kern="0" dirty="0" smtClean="0"/>
              <a:t> {</a:t>
            </a:r>
            <a:br>
              <a:rPr lang="en-US" altLang="zh-CN" kern="0" dirty="0" smtClean="0"/>
            </a:br>
            <a:r>
              <a:rPr lang="en-US" altLang="zh-CN" kern="0" dirty="0" smtClean="0"/>
              <a:t>  public   </a:t>
            </a:r>
            <a:r>
              <a:rPr lang="en-US" altLang="zh-CN" kern="0" dirty="0" err="1" smtClean="0"/>
              <a:t>MyFrame</a:t>
            </a:r>
            <a:r>
              <a:rPr lang="en-US" altLang="zh-CN" kern="0" dirty="0" smtClean="0"/>
              <a:t>() { </a:t>
            </a:r>
            <a:endParaRPr lang="en-US" altLang="zh-CN" kern="0" dirty="0" smtClean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     super(</a:t>
            </a:r>
            <a:r>
              <a:rPr lang="en-US" altLang="zh-CN" sz="2400" kern="0" dirty="0"/>
              <a:t>"</a:t>
            </a:r>
            <a:r>
              <a:rPr lang="zh-CN" altLang="en-US" sz="2400" kern="0" dirty="0" smtClean="0"/>
              <a:t>测试窗体关闭</a:t>
            </a:r>
            <a:r>
              <a:rPr lang="en-US" altLang="zh-CN" sz="2400" kern="0" dirty="0" smtClean="0"/>
              <a:t>");</a:t>
            </a:r>
            <a:br>
              <a:rPr lang="en-US" altLang="zh-CN" sz="2400" kern="0" dirty="0" smtClean="0"/>
            </a:br>
            <a:r>
              <a:rPr lang="en-US" altLang="zh-CN" sz="2400" kern="0" dirty="0" smtClean="0"/>
              <a:t>  Button </a:t>
            </a:r>
            <a:r>
              <a:rPr lang="en-US" altLang="zh-CN" sz="2400" kern="0" dirty="0" err="1" smtClean="0"/>
              <a:t>btn</a:t>
            </a:r>
            <a:r>
              <a:rPr lang="en-US" altLang="zh-CN" sz="2400" kern="0" dirty="0" smtClean="0"/>
              <a:t>=new Button("</a:t>
            </a:r>
            <a:r>
              <a:rPr lang="zh-CN" altLang="en-US" sz="2400" kern="0" dirty="0" smtClean="0"/>
              <a:t>关闭</a:t>
            </a:r>
            <a:r>
              <a:rPr lang="en-US" altLang="zh-CN" sz="2400" kern="0" dirty="0" smtClean="0"/>
              <a:t>"); </a:t>
            </a:r>
            <a:br>
              <a:rPr lang="en-US" altLang="zh-CN" sz="2400" kern="0" dirty="0" smtClean="0"/>
            </a:br>
            <a:r>
              <a:rPr lang="en-US" altLang="zh-CN" sz="2400" kern="0" dirty="0" smtClean="0"/>
              <a:t>  </a:t>
            </a:r>
            <a:r>
              <a:rPr lang="en-US" altLang="zh-CN" sz="2400" kern="0" dirty="0" err="1" smtClean="0"/>
              <a:t>setLayout</a:t>
            </a:r>
            <a:r>
              <a:rPr lang="en-US" altLang="zh-CN" sz="2400" kern="0" dirty="0" smtClean="0"/>
              <a:t>(new </a:t>
            </a:r>
            <a:r>
              <a:rPr lang="en-US" altLang="zh-CN" sz="2400" kern="0" dirty="0" err="1" smtClean="0"/>
              <a:t>FlowLayout</a:t>
            </a:r>
            <a:r>
              <a:rPr lang="en-US" altLang="zh-CN" sz="2400" kern="0" dirty="0" smtClean="0"/>
              <a:t>());</a:t>
            </a:r>
            <a:br>
              <a:rPr lang="en-US" altLang="zh-CN" sz="2400" kern="0" dirty="0" smtClean="0"/>
            </a:br>
            <a:r>
              <a:rPr lang="en-US" altLang="zh-CN" sz="2400" kern="0" dirty="0" smtClean="0"/>
              <a:t>  add(</a:t>
            </a:r>
            <a:r>
              <a:rPr lang="en-US" altLang="zh-CN" sz="2400" kern="0" dirty="0" err="1" smtClean="0"/>
              <a:t>btn</a:t>
            </a:r>
            <a:r>
              <a:rPr lang="en-US" altLang="zh-CN" sz="2400" kern="0" dirty="0" smtClean="0"/>
              <a:t>);</a:t>
            </a:r>
            <a:br>
              <a:rPr lang="en-US" altLang="zh-CN" sz="2400" kern="0" dirty="0" smtClean="0"/>
            </a:br>
            <a:r>
              <a:rPr lang="en-US" altLang="zh-CN" sz="2400" kern="0" dirty="0" smtClean="0"/>
              <a:t>  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btn.addActionListener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(this);</a:t>
            </a:r>
            <a:br>
              <a:rPr lang="en-US" altLang="zh-CN" sz="2400" kern="0" dirty="0" smtClean="0">
                <a:solidFill>
                  <a:srgbClr val="FF0000"/>
                </a:solidFill>
              </a:rPr>
            </a:br>
            <a:r>
              <a:rPr lang="en-US" altLang="zh-CN" sz="2400" kern="0" dirty="0" smtClean="0"/>
              <a:t>  </a:t>
            </a:r>
            <a:r>
              <a:rPr lang="en-US" altLang="zh-CN" sz="2400" kern="0" dirty="0" err="1" smtClean="0">
                <a:solidFill>
                  <a:srgbClr val="0000CC"/>
                </a:solidFill>
              </a:rPr>
              <a:t>addWindowListener</a:t>
            </a:r>
            <a:r>
              <a:rPr lang="en-US" altLang="zh-CN" sz="2400" kern="0" dirty="0" smtClean="0">
                <a:solidFill>
                  <a:srgbClr val="0000CC"/>
                </a:solidFill>
              </a:rPr>
              <a:t>(new </a:t>
            </a:r>
            <a:r>
              <a:rPr lang="en-US" altLang="zh-CN" sz="2400" kern="0" dirty="0" err="1" smtClean="0">
                <a:solidFill>
                  <a:srgbClr val="0000CC"/>
                </a:solidFill>
              </a:rPr>
              <a:t>closeWin</a:t>
            </a:r>
            <a:r>
              <a:rPr lang="en-US" altLang="zh-CN" sz="2400" kern="0" dirty="0" smtClean="0">
                <a:solidFill>
                  <a:srgbClr val="0000CC"/>
                </a:solidFill>
              </a:rPr>
              <a:t>());</a:t>
            </a:r>
            <a:br>
              <a:rPr lang="en-US" altLang="zh-CN" sz="2400" kern="0" dirty="0" smtClean="0">
                <a:solidFill>
                  <a:srgbClr val="0000CC"/>
                </a:solidFill>
              </a:rPr>
            </a:br>
            <a:r>
              <a:rPr lang="en-US" altLang="zh-CN" sz="2400" kern="0" dirty="0" smtClean="0"/>
              <a:t>  </a:t>
            </a:r>
            <a:r>
              <a:rPr lang="en-US" altLang="zh-CN" sz="2400" kern="0" dirty="0" err="1" smtClean="0"/>
              <a:t>setSize</a:t>
            </a:r>
            <a:r>
              <a:rPr lang="en-US" altLang="zh-CN" sz="2400" kern="0" dirty="0" smtClean="0"/>
              <a:t>(300,200);</a:t>
            </a:r>
            <a:br>
              <a:rPr lang="en-US" altLang="zh-CN" sz="2400" kern="0" dirty="0" smtClean="0"/>
            </a:br>
            <a:r>
              <a:rPr lang="en-US" altLang="zh-CN" sz="2400" kern="0" dirty="0" smtClean="0"/>
              <a:t>  </a:t>
            </a:r>
            <a:r>
              <a:rPr lang="en-US" altLang="zh-CN" sz="2400" kern="0" dirty="0" err="1" smtClean="0"/>
              <a:t>setVisible</a:t>
            </a:r>
            <a:r>
              <a:rPr lang="en-US" altLang="zh-CN" sz="2400" kern="0" dirty="0" smtClean="0"/>
              <a:t>(true);</a:t>
            </a:r>
            <a:endParaRPr lang="en-US" altLang="zh-CN" sz="2400" kern="0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dirty="0" smtClean="0"/>
              <a:t>    }    </a:t>
            </a:r>
            <a:br>
              <a:rPr lang="en-US" altLang="zh-CN" kern="0" dirty="0" smtClean="0"/>
            </a:br>
            <a:endParaRPr lang="zh-CN" altLang="en-US" kern="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609600"/>
            <a:ext cx="8229600" cy="5791200"/>
          </a:xfrm>
        </p:spPr>
        <p:txBody>
          <a:bodyPr/>
          <a:lstStyle/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   public void actionPerformed(ActionEvent e){  </a:t>
            </a:r>
            <a:br>
              <a:rPr lang="en-US" altLang="zh-CN" smtClean="0"/>
            </a:br>
            <a:r>
              <a:rPr lang="en-US" altLang="zh-CN" smtClean="0"/>
              <a:t>     if ( </a:t>
            </a:r>
            <a:r>
              <a:rPr lang="en-US" altLang="zh-CN" smtClean="0">
                <a:solidFill>
                  <a:srgbClr val="3333FF"/>
                </a:solidFill>
              </a:rPr>
              <a:t>e.getActionCommand().equals("</a:t>
            </a:r>
            <a:r>
              <a:rPr lang="zh-CN" altLang="en-US" smtClean="0">
                <a:solidFill>
                  <a:srgbClr val="3333FF"/>
                </a:solidFill>
              </a:rPr>
              <a:t>关闭</a:t>
            </a:r>
            <a:r>
              <a:rPr lang="en-US" altLang="zh-CN" smtClean="0">
                <a:solidFill>
                  <a:srgbClr val="3333FF"/>
                </a:solidFill>
              </a:rPr>
              <a:t>")</a:t>
            </a:r>
            <a:r>
              <a:rPr lang="en-US" altLang="zh-CN" smtClean="0"/>
              <a:t> )  {</a:t>
            </a:r>
            <a:br>
              <a:rPr lang="en-US" altLang="zh-CN" smtClean="0"/>
            </a:br>
            <a:r>
              <a:rPr lang="en-US" altLang="zh-CN" smtClean="0"/>
              <a:t>          </a:t>
            </a:r>
            <a:r>
              <a:rPr lang="en-US" altLang="zh-CN" smtClean="0">
                <a:solidFill>
                  <a:srgbClr val="FF0000"/>
                </a:solidFill>
              </a:rPr>
              <a:t>dispose();</a:t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/>
              <a:t>      }</a:t>
            </a:r>
            <a:br>
              <a:rPr lang="en-US" altLang="zh-CN" smtClean="0"/>
            </a:br>
            <a:r>
              <a:rPr lang="en-US" altLang="zh-CN" smtClean="0"/>
              <a:t> }</a:t>
            </a:r>
            <a:endParaRPr lang="en-US" altLang="zh-CN" smtClean="0"/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    public static void main(String a[ ]){</a:t>
            </a:r>
            <a:endParaRPr lang="en-US" altLang="zh-CN" smtClean="0"/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              new MyFrame();</a:t>
            </a:r>
            <a:endParaRPr lang="en-US" altLang="zh-CN" smtClean="0"/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 }</a:t>
            </a:r>
            <a:endParaRPr lang="en-US" altLang="zh-CN" smtClean="0"/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 class closeWin extends  </a:t>
            </a:r>
            <a:r>
              <a:rPr lang="en-US" altLang="zh-CN" smtClean="0">
                <a:solidFill>
                  <a:srgbClr val="0033CC"/>
                </a:solidFill>
              </a:rPr>
              <a:t>WindowAdapter</a:t>
            </a:r>
            <a:r>
              <a:rPr lang="en-US" altLang="zh-CN" smtClean="0"/>
              <a:t> {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9900CC"/>
                </a:solidFill>
              </a:rPr>
              <a:t>public void windowClosing(WindowEvent e)</a:t>
            </a:r>
            <a:r>
              <a:rPr lang="en-US" altLang="zh-CN" smtClean="0"/>
              <a:t> {</a:t>
            </a:r>
            <a:br>
              <a:rPr lang="en-US" altLang="zh-CN" smtClean="0"/>
            </a:br>
            <a:r>
              <a:rPr lang="en-US" altLang="zh-CN" smtClean="0"/>
              <a:t>         Window w=e.getWindow();</a:t>
            </a:r>
            <a:endParaRPr lang="en-US" altLang="zh-CN" smtClean="0"/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            </a:t>
            </a:r>
            <a:r>
              <a:rPr lang="en-US" altLang="zh-CN" smtClean="0">
                <a:solidFill>
                  <a:srgbClr val="FF0000"/>
                </a:solidFill>
              </a:rPr>
              <a:t>w.dispose();</a:t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/>
              <a:t>   }</a:t>
            </a:r>
            <a:endParaRPr lang="en-US" altLang="zh-CN" smtClean="0"/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en-US" altLang="zh-CN" smtClean="0"/>
              <a:t> }</a:t>
            </a:r>
            <a:endParaRPr lang="zh-CN" altLang="en-US" smtClean="0"/>
          </a:p>
        </p:txBody>
      </p:sp>
      <p:sp>
        <p:nvSpPr>
          <p:cNvPr id="930820" name="AutoShape 4"/>
          <p:cNvSpPr>
            <a:spLocks noChangeArrowheads="1"/>
          </p:cNvSpPr>
          <p:nvPr/>
        </p:nvSpPr>
        <p:spPr bwMode="auto">
          <a:xfrm>
            <a:off x="4953000" y="5702300"/>
            <a:ext cx="3733800" cy="762000"/>
          </a:xfrm>
          <a:prstGeom prst="wedgeRectCallout">
            <a:avLst>
              <a:gd name="adj1" fmla="val -23435"/>
              <a:gd name="adj2" fmla="val -162532"/>
            </a:avLst>
          </a:prstGeom>
          <a:noFill/>
          <a:ln w="9525" algn="ctr">
            <a:solidFill>
              <a:srgbClr val="8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只要写自己关心的方法</a:t>
            </a:r>
            <a:endParaRPr lang="zh-CN" altLang="en-US" sz="280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57200"/>
            <a:ext cx="7010400" cy="720725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CC3300"/>
                </a:solidFill>
              </a:rPr>
              <a:t>11.1  </a:t>
            </a:r>
            <a:r>
              <a:rPr lang="zh-CN" altLang="zh-CN" smtClean="0">
                <a:solidFill>
                  <a:srgbClr val="CC3300"/>
                </a:solidFill>
              </a:rPr>
              <a:t>图形用户界面核心概念</a:t>
            </a:r>
            <a:endParaRPr lang="zh-CN" altLang="en-US" smtClean="0">
              <a:solidFill>
                <a:srgbClr val="CC3300"/>
              </a:solidFill>
            </a:endParaRPr>
          </a:p>
        </p:txBody>
      </p:sp>
      <p:sp>
        <p:nvSpPr>
          <p:cNvPr id="914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627063" y="3962400"/>
            <a:ext cx="7407275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可以容纳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部件（按某种布局） 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窗体 、面板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部件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部署在容器中，实现某种交互。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----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文本框、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按钮、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标签等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755650" y="3405188"/>
            <a:ext cx="145478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</a:t>
            </a:r>
            <a:r>
              <a:rPr lang="zh-CN" altLang="en-US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部件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125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841500"/>
            <a:ext cx="396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69925" y="1219200"/>
            <a:ext cx="26098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11.1.1 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引例</a:t>
            </a:r>
            <a:endParaRPr lang="zh-CN" altLang="en-US" sz="2800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685800"/>
            <a:ext cx="6408737" cy="7127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CC00"/>
                </a:solidFill>
              </a:rPr>
              <a:t>♣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dirty="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543800" cy="3810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mtClean="0">
                <a:latin typeface="楷体_GB2312"/>
                <a:ea typeface="楷体_GB2312"/>
                <a:cs typeface="楷体_GB2312"/>
              </a:rPr>
              <a:t>    编写一个窗体应用，窗体中安排</a:t>
            </a:r>
            <a:r>
              <a:rPr lang="en-US" altLang="zh-CN" smtClean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个按钮，点击按钮让按钮的背景颜色随机变化。</a:t>
            </a:r>
            <a:endParaRPr lang="en-US" altLang="zh-CN" smtClean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7920038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  FlowLayout(</a:t>
            </a:r>
            <a:r>
              <a:rPr lang="zh-CN" altLang="en-US" sz="3200">
                <a:latin typeface="Times New Roman" panose="02020603050405020304" pitchFamily="18" charset="0"/>
                <a:cs typeface="Arial" panose="020B0604020202020204" pitchFamily="34" charset="0"/>
              </a:rPr>
              <a:t>流式布局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)  </a:t>
            </a:r>
            <a:endParaRPr lang="en-US" altLang="zh-CN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  BorderLayout(</a:t>
            </a:r>
            <a:r>
              <a:rPr lang="zh-CN" altLang="en-US" sz="3200">
                <a:latin typeface="Times New Roman" panose="02020603050405020304" pitchFamily="18" charset="0"/>
                <a:cs typeface="Arial" panose="020B0604020202020204" pitchFamily="34" charset="0"/>
              </a:rPr>
              <a:t>边缘或方位布局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)  </a:t>
            </a:r>
            <a:endParaRPr lang="en-US" altLang="zh-CN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  GridLayout(</a:t>
            </a:r>
            <a:r>
              <a:rPr lang="zh-CN" altLang="en-US" sz="3200">
                <a:latin typeface="Times New Roman" panose="02020603050405020304" pitchFamily="18" charset="0"/>
                <a:cs typeface="Arial" panose="020B0604020202020204" pitchFamily="34" charset="0"/>
              </a:rPr>
              <a:t>网格布局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)  </a:t>
            </a:r>
            <a:endParaRPr lang="en-US" altLang="zh-CN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  CardLayout(</a:t>
            </a:r>
            <a:r>
              <a:rPr lang="zh-CN" altLang="en-US" sz="3200">
                <a:latin typeface="Times New Roman" panose="02020603050405020304" pitchFamily="18" charset="0"/>
                <a:cs typeface="Arial" panose="020B0604020202020204" pitchFamily="34" charset="0"/>
              </a:rPr>
              <a:t>卡片式布局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)  </a:t>
            </a:r>
            <a:endParaRPr lang="en-US" altLang="zh-CN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  GridBagLayout(</a:t>
            </a:r>
            <a:r>
              <a:rPr lang="zh-CN" altLang="en-US" sz="3200">
                <a:latin typeface="Times New Roman" panose="02020603050405020304" pitchFamily="18" charset="0"/>
                <a:cs typeface="Arial" panose="020B0604020202020204" pitchFamily="34" charset="0"/>
              </a:rPr>
              <a:t>网格块布局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3200" b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sz="3200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914400" y="717550"/>
            <a:ext cx="6477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11.2  </a:t>
            </a:r>
            <a:r>
              <a:rPr lang="zh-CN" altLang="en-US" sz="32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容器与布局管理</a:t>
            </a: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283" y="533083"/>
            <a:ext cx="6911975" cy="1223962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3110" dirty="0" smtClean="0">
                <a:solidFill>
                  <a:srgbClr val="CC3300"/>
                </a:solidFill>
              </a:rPr>
              <a:t>11.2.1 </a:t>
            </a:r>
            <a:r>
              <a:rPr lang="en-US" altLang="zh-CN" sz="3110" dirty="0" err="1" smtClean="0">
                <a:solidFill>
                  <a:srgbClr val="CC3300"/>
                </a:solidFill>
              </a:rPr>
              <a:t>FlowLayout</a:t>
            </a:r>
            <a:r>
              <a:rPr lang="en-US" altLang="zh-CN" sz="3110" dirty="0" smtClean="0">
                <a:solidFill>
                  <a:srgbClr val="CC3300"/>
                </a:solidFill>
              </a:rPr>
              <a:t>(</a:t>
            </a:r>
            <a:r>
              <a:rPr lang="zh-CN" altLang="en-US" sz="3110" dirty="0" smtClean="0">
                <a:solidFill>
                  <a:srgbClr val="CC3300"/>
                </a:solidFill>
              </a:rPr>
              <a:t>流式布局</a:t>
            </a:r>
            <a:r>
              <a:rPr lang="en-US" altLang="zh-CN" sz="3110" dirty="0" smtClean="0">
                <a:solidFill>
                  <a:srgbClr val="CC3300"/>
                </a:solidFill>
              </a:rPr>
              <a:t>)</a:t>
            </a:r>
            <a:r>
              <a:rPr lang="en-US" altLang="zh-CN" sz="2800" dirty="0" smtClean="0">
                <a:solidFill>
                  <a:srgbClr val="CC3300"/>
                </a:solidFill>
              </a:rPr>
              <a:t> </a:t>
            </a:r>
            <a:br>
              <a:rPr lang="en-US" altLang="zh-CN" sz="2800" dirty="0" smtClean="0"/>
            </a:br>
            <a:r>
              <a:rPr lang="en-US" altLang="zh-CN" sz="2400" dirty="0" smtClean="0"/>
              <a:t>---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Panel</a:t>
            </a:r>
            <a:r>
              <a:rPr lang="zh-CN" altLang="en-US" sz="2400" dirty="0" smtClean="0"/>
              <a:t>的默认布局</a:t>
            </a:r>
            <a:endParaRPr lang="zh-CN" altLang="en-US" sz="2400" dirty="0" smtClean="0"/>
          </a:p>
        </p:txBody>
      </p:sp>
      <p:sp>
        <p:nvSpPr>
          <p:cNvPr id="933891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792003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从上到下、左到右排放，放不下再换至下一行</a:t>
            </a:r>
            <a:endParaRPr lang="zh-CN" altLang="en-US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-----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不会改变控件的大小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684213" y="2706688"/>
            <a:ext cx="6990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按照参数要求安排部件间的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纵横间隔和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对齐方式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827088" y="3272473"/>
            <a:ext cx="76327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FlowLayout() </a:t>
            </a:r>
            <a:endParaRPr lang="en-US" altLang="zh-CN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居中对齐方式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组件纵横间隔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个像素。 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FlowLayout(int align, int hgap, int vgap) </a:t>
            </a:r>
            <a:endParaRPr lang="en-US" altLang="zh-CN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个参数分别指定对齐方式、纵、横间距 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FlowLayout(int align)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参数规定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对齐方式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，组件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纵横间距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个像素。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3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/>
      <p:bldP spid="933892" grpId="0"/>
      <p:bldP spid="9338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33400" y="495300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/>
              <a:t>11-3 】 </a:t>
            </a:r>
            <a:r>
              <a:rPr lang="zh-CN" altLang="en-US" sz="2800" dirty="0" smtClean="0"/>
              <a:t>大小不断递增的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个按钮放入窗体中</a:t>
            </a:r>
            <a:endParaRPr lang="zh-CN" altLang="en-US" dirty="0" smtClean="0"/>
          </a:p>
        </p:txBody>
      </p:sp>
      <p:sp>
        <p:nvSpPr>
          <p:cNvPr id="26627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12725" y="1143000"/>
            <a:ext cx="8702675" cy="35821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LayoutDemo</a:t>
            </a:r>
            <a:r>
              <a:rPr lang="en-US" altLang="zh-CN" dirty="0" smtClean="0"/>
              <a:t>( ) {</a:t>
            </a:r>
            <a:endParaRPr lang="zh-CN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1E07C5"/>
                </a:solidFill>
              </a:rPr>
              <a:t> 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setLayout</a:t>
            </a:r>
            <a:r>
              <a:rPr lang="en-US" altLang="zh-CN" sz="2000" dirty="0" smtClean="0">
                <a:solidFill>
                  <a:srgbClr val="1E07C5"/>
                </a:solidFill>
              </a:rPr>
              <a:t>(new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FlowLayout</a:t>
            </a:r>
            <a:r>
              <a:rPr lang="en-US" altLang="zh-CN" sz="2000" dirty="0" smtClean="0">
                <a:solidFill>
                  <a:srgbClr val="1E07C5"/>
                </a:solidFill>
              </a:rPr>
              <a:t>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FlowLayout.LEFT</a:t>
            </a:r>
            <a:r>
              <a:rPr lang="en-US" altLang="zh-CN" sz="2000" dirty="0" smtClean="0">
                <a:solidFill>
                  <a:srgbClr val="1E07C5"/>
                </a:solidFill>
              </a:rPr>
              <a:t>, 10, 10));</a:t>
            </a:r>
            <a:endParaRPr lang="zh-CN" altLang="zh-CN" sz="2000" dirty="0" smtClean="0">
              <a:solidFill>
                <a:srgbClr val="1E07C5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/>
              <a:t>	  String spaces = ""; // </a:t>
            </a:r>
            <a:r>
              <a:rPr lang="zh-CN" altLang="zh-CN" dirty="0" smtClean="0"/>
              <a:t>用来使按钮的大小变化</a:t>
            </a:r>
            <a:endParaRPr lang="zh-CN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	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9;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  <a:endParaRPr lang="zh-CN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		add(new Button("B #"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spaces));</a:t>
            </a:r>
            <a:endParaRPr lang="zh-CN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		spaces += "  ";</a:t>
            </a:r>
            <a:endParaRPr lang="zh-CN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	  }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6630" name="文本框 1"/>
          <p:cNvSpPr txBox="1">
            <a:spLocks noChangeArrowheads="1"/>
          </p:cNvSpPr>
          <p:nvPr/>
        </p:nvSpPr>
        <p:spPr bwMode="auto">
          <a:xfrm>
            <a:off x="1316689" y="5817393"/>
            <a:ext cx="194421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C3300"/>
                </a:solidFill>
                <a:latin typeface="Arial" panose="020B0604020202020204" pitchFamily="34" charset="0"/>
              </a:rPr>
              <a:t>缩小</a:t>
            </a:r>
            <a:r>
              <a:rPr lang="zh-CN" altLang="en-US" dirty="0" smtClean="0">
                <a:solidFill>
                  <a:srgbClr val="CC3300"/>
                </a:solidFill>
                <a:latin typeface="Arial" panose="020B0604020202020204" pitchFamily="34" charset="0"/>
              </a:rPr>
              <a:t>窗体</a:t>
            </a:r>
            <a:r>
              <a:rPr lang="zh-CN" altLang="en-US" dirty="0">
                <a:solidFill>
                  <a:srgbClr val="CC3300"/>
                </a:solidFill>
                <a:latin typeface="Arial" panose="020B0604020202020204" pitchFamily="34" charset="0"/>
              </a:rPr>
              <a:t>后</a:t>
            </a:r>
            <a:endParaRPr lang="zh-CN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21154"/>
            <a:ext cx="3640832" cy="242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6" y="4258501"/>
            <a:ext cx="2550182" cy="140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621030"/>
            <a:ext cx="7058660" cy="122364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3110" dirty="0" smtClean="0">
                <a:solidFill>
                  <a:srgbClr val="CC3300"/>
                </a:solidFill>
              </a:rPr>
              <a:t>11.2.2 </a:t>
            </a:r>
            <a:r>
              <a:rPr lang="en-US" altLang="zh-CN" sz="3110" dirty="0" err="1" smtClean="0">
                <a:solidFill>
                  <a:srgbClr val="CC3300"/>
                </a:solidFill>
              </a:rPr>
              <a:t>BorderLayout</a:t>
            </a:r>
            <a:r>
              <a:rPr lang="en-US" altLang="zh-CN" sz="3110" dirty="0" smtClean="0">
                <a:solidFill>
                  <a:srgbClr val="CC3300"/>
                </a:solidFill>
              </a:rPr>
              <a:t>(</a:t>
            </a:r>
            <a:r>
              <a:rPr lang="zh-CN" altLang="en-US" sz="3110" dirty="0" smtClean="0">
                <a:solidFill>
                  <a:srgbClr val="CC3300"/>
                </a:solidFill>
              </a:rPr>
              <a:t>边缘或方位布局</a:t>
            </a:r>
            <a:r>
              <a:rPr lang="en-US" altLang="zh-CN" sz="3110" dirty="0" smtClean="0">
                <a:solidFill>
                  <a:srgbClr val="CC3300"/>
                </a:solidFill>
              </a:rPr>
              <a:t>) </a:t>
            </a:r>
            <a:br>
              <a:rPr lang="en-US" altLang="zh-CN" sz="2800" dirty="0" smtClean="0"/>
            </a:br>
            <a:r>
              <a:rPr lang="en-US" altLang="zh-CN" sz="2400" dirty="0" smtClean="0"/>
              <a:t>---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Frame</a:t>
            </a:r>
            <a:r>
              <a:rPr lang="zh-CN" altLang="en-US" sz="2400" dirty="0" smtClean="0"/>
              <a:t>的默认布局</a:t>
            </a:r>
            <a:endParaRPr lang="zh-CN" altLang="en-US" sz="2400" dirty="0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9750" y="1844675"/>
            <a:ext cx="792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 将容器内部空间分为东（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East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）、南（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South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）、西（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West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）、北（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North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）、中（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Center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）五个区域</a:t>
            </a:r>
            <a:r>
              <a:rPr lang="zh-CN" altLang="en-US" b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7653" name="Picture 5" descr="t7-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25" b="14154"/>
          <a:stretch>
            <a:fillRect/>
          </a:stretch>
        </p:blipFill>
        <p:spPr bwMode="auto">
          <a:xfrm>
            <a:off x="1258888" y="2852738"/>
            <a:ext cx="5294312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39775" y="762000"/>
            <a:ext cx="6769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控件的大小随容器大小改变。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76288" y="1555750"/>
            <a:ext cx="6990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按照参数要求安排部件间的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纵横间隔和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对齐方式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76605" y="2241550"/>
            <a:ext cx="716661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public BorderLayout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各组件之间的纵横间距为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public BorderLayout(int hgap, int vgap)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个参数分别指定纵、横间距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5943" name="Rectangle 7"/>
          <p:cNvSpPr>
            <a:spLocks noChangeArrowheads="1"/>
          </p:cNvSpPr>
          <p:nvPr/>
        </p:nvSpPr>
        <p:spPr bwMode="auto">
          <a:xfrm>
            <a:off x="776288" y="4111149"/>
            <a:ext cx="5856287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加入组件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add(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方位名字符串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1" grpId="0"/>
      <p:bldP spid="935942" grpId="0"/>
      <p:bldP spid="9359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850900"/>
            <a:ext cx="83820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String[ ] borders = {"North", "East", "South", "West", "Center"};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err="1" smtClean="0"/>
              <a:t>setLayout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BorderLayout</a:t>
            </a:r>
            <a:r>
              <a:rPr lang="en-US" altLang="zh-CN" dirty="0" smtClean="0"/>
              <a:t>(10, 10));</a:t>
            </a:r>
            <a:br>
              <a:rPr lang="en-US" altLang="zh-CN" dirty="0" smtClean="0"/>
            </a:br>
            <a:r>
              <a:rPr lang="en-US" altLang="zh-CN" dirty="0" smtClean="0"/>
              <a:t>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5;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         </a:t>
            </a:r>
            <a:r>
              <a:rPr lang="en-US" altLang="zh-CN" dirty="0" smtClean="0"/>
              <a:t>add(borders[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new Button(borders[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]));</a:t>
            </a:r>
            <a:br>
              <a:rPr lang="en-US" altLang="zh-CN" dirty="0" smtClean="0"/>
            </a:br>
            <a:r>
              <a:rPr lang="en-US" altLang="zh-CN" dirty="0" smtClean="0"/>
              <a:t> }  </a:t>
            </a: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4171860" cy="27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685800"/>
            <a:ext cx="6408737" cy="7127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CC00"/>
                </a:solidFill>
              </a:rPr>
              <a:t>♣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练习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326580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设有一批英文单词存放在一个数组中，编制一个图形界面程序浏览单词。在界面中安排一个标签显示单词，另有“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上一个”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下一个”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两个按钮实现单词的前后翻动。 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33400"/>
            <a:ext cx="7162800" cy="7207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smtClean="0">
                <a:solidFill>
                  <a:srgbClr val="CC3300"/>
                </a:solidFill>
              </a:rPr>
              <a:t>11.2.3 GridLayout</a:t>
            </a:r>
            <a:r>
              <a:rPr lang="zh-CN" altLang="en-US" sz="3200" smtClean="0">
                <a:solidFill>
                  <a:srgbClr val="CC3300"/>
                </a:solidFill>
              </a:rPr>
              <a:t>布局</a:t>
            </a:r>
            <a:r>
              <a:rPr lang="zh-CN" altLang="en-US" sz="3200" smtClean="0"/>
              <a:t> </a:t>
            </a:r>
            <a:endParaRPr lang="en-US" altLang="zh-CN" sz="320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1359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把容器的空间分为</a:t>
            </a:r>
            <a:r>
              <a:rPr lang="zh-CN" altLang="en-US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若干行乘若干列的网格区域</a:t>
            </a:r>
            <a:endParaRPr lang="zh-CN" altLang="en-US" dirty="0">
              <a:solidFill>
                <a:srgbClr val="3333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组件按从左向右，从上到下的次序被加到各单元格中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组件的大小将调整为与单元格大小相同。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53564"/>
            <a:ext cx="43204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95338" y="609600"/>
            <a:ext cx="6553200" cy="7207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CC00"/>
                </a:solidFill>
              </a:rPr>
              <a:t>♣</a:t>
            </a:r>
            <a:r>
              <a:rPr lang="en-US" altLang="zh-CN" sz="2800" dirty="0" smtClean="0">
                <a:solidFill>
                  <a:srgbClr val="00CC00"/>
                </a:solidFill>
              </a:rPr>
              <a:t> </a:t>
            </a:r>
            <a:r>
              <a:rPr lang="en-US" altLang="zh-CN" sz="2800" dirty="0" smtClean="0"/>
              <a:t> </a:t>
            </a:r>
            <a:r>
              <a:rPr lang="en-US" altLang="zh-CN" sz="3100" dirty="0" err="1" smtClean="0"/>
              <a:t>GridLayout</a:t>
            </a:r>
            <a:r>
              <a:rPr lang="zh-CN" altLang="en-US" sz="3100" dirty="0" smtClean="0"/>
              <a:t>构造方法</a:t>
            </a:r>
            <a:endParaRPr lang="en-US" altLang="zh-CN" sz="3100" dirty="0" smtClean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837120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public GridLayout()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所有组件在一行中。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public GridLayout(int rows,int cols)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通过参数指定布局的行和列数。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public GridLayout(int rows,int cols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hgaps,int vgaps)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指定划分的行列数以及组件间的水平和垂直间距。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7883" y="5029200"/>
            <a:ext cx="70532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add(</a:t>
            </a:r>
            <a:r>
              <a:rPr lang="zh-CN" altLang="en-US" sz="280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组件名</a:t>
            </a:r>
            <a:r>
              <a:rPr lang="en-US" altLang="zh-CN" sz="280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b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b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4210050"/>
            <a:ext cx="757078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800" kern="0" dirty="0">
                <a:solidFill>
                  <a:srgbClr val="00CC00"/>
                </a:solidFill>
                <a:latin typeface="+mj-lt"/>
                <a:ea typeface="+mj-ea"/>
                <a:cs typeface="+mj-cs"/>
              </a:rPr>
              <a:t>♣</a:t>
            </a:r>
            <a:r>
              <a:rPr lang="en-US" altLang="zh-CN" sz="2800" kern="0" dirty="0">
                <a:solidFill>
                  <a:srgbClr val="00CC00"/>
                </a:solidFill>
                <a:latin typeface="+mj-lt"/>
                <a:ea typeface="+mj-ea"/>
                <a:cs typeface="+mj-cs"/>
              </a:rPr>
              <a:t>  </a:t>
            </a:r>
            <a:r>
              <a:rPr lang="zh-CN" altLang="en-US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2800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ridLayout</a:t>
            </a:r>
            <a:r>
              <a:rPr lang="zh-CN" altLang="zh-CN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布局</a:t>
            </a:r>
            <a:r>
              <a:rPr lang="en-US" altLang="zh-CN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加入组件</a:t>
            </a:r>
            <a:endParaRPr lang="zh-CN" altLang="en-US" sz="28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60400" y="457200"/>
            <a:ext cx="5591175" cy="7207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CC00"/>
                </a:solidFill>
              </a:rPr>
              <a:t>♣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 </a:t>
            </a:r>
            <a:r>
              <a:rPr lang="zh-CN" altLang="en-US" dirty="0" smtClean="0">
                <a:solidFill>
                  <a:srgbClr val="CC3300"/>
                </a:solidFill>
              </a:rPr>
              <a:t>创建窗体</a:t>
            </a:r>
            <a:endParaRPr lang="en-US" altLang="zh-CN" dirty="0" smtClean="0">
              <a:solidFill>
                <a:srgbClr val="CC3300"/>
              </a:solidFill>
            </a:endParaRP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674688" y="1309688"/>
            <a:ext cx="775335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latin typeface="Times New Roman" panose="02020603050405020304" pitchFamily="18" charset="0"/>
              </a:rPr>
              <a:t> 方法</a:t>
            </a:r>
            <a:r>
              <a:rPr lang="en-US" altLang="zh-CN" sz="2800" smtClean="0">
                <a:latin typeface="Times New Roman" panose="02020603050405020304" pitchFamily="18" charset="0"/>
              </a:rPr>
              <a:t>1: </a:t>
            </a:r>
            <a:br>
              <a:rPr lang="en-US" altLang="zh-CN" sz="2800" smtClean="0">
                <a:latin typeface="Times New Roman" panose="02020603050405020304" pitchFamily="18" charset="0"/>
              </a:rPr>
            </a:br>
            <a:r>
              <a:rPr lang="en-US" altLang="zh-CN" smtClean="0"/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Frame  f = new  Frame("</a:t>
            </a:r>
            <a:r>
              <a:rPr lang="zh-CN" altLang="en-US" smtClean="0">
                <a:latin typeface="Times New Roman" panose="02020603050405020304" pitchFamily="18" charset="0"/>
              </a:rPr>
              <a:t>统计按钮点击次数</a:t>
            </a:r>
            <a:r>
              <a:rPr lang="en-US" altLang="zh-CN" smtClean="0">
                <a:latin typeface="Times New Roman" panose="02020603050405020304" pitchFamily="18" charset="0"/>
              </a:rPr>
              <a:t>" </a:t>
            </a:r>
            <a:r>
              <a:rPr lang="zh-CN" altLang="en-US" smtClean="0"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latin typeface="Times New Roman" panose="02020603050405020304" pitchFamily="18" charset="0"/>
              </a:rPr>
              <a:t>;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660400" y="2289175"/>
            <a:ext cx="72009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 方法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2: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      class  MyFrame  extends Frame</a:t>
            </a:r>
            <a:endParaRPr lang="en-US" altLang="zh-CN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        ….</a:t>
            </a:r>
            <a:endParaRPr lang="en-US" altLang="zh-CN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       Frame  f = new  MyFrame</a:t>
            </a:r>
            <a:r>
              <a:rPr lang="en-US" altLang="zh-CN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6149" name="Group 10"/>
          <p:cNvGrpSpPr/>
          <p:nvPr/>
        </p:nvGrpSpPr>
        <p:grpSpPr bwMode="auto">
          <a:xfrm>
            <a:off x="5867400" y="3325813"/>
            <a:ext cx="2581275" cy="1373187"/>
            <a:chOff x="2544" y="3120"/>
            <a:chExt cx="2352" cy="813"/>
          </a:xfrm>
        </p:grpSpPr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3120"/>
              <a:ext cx="2352" cy="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072" y="3456"/>
              <a:ext cx="864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2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5467" name="Text Box 11"/>
          <p:cNvSpPr txBox="1">
            <a:spLocks noChangeArrowheads="1"/>
          </p:cNvSpPr>
          <p:nvPr/>
        </p:nvSpPr>
        <p:spPr bwMode="auto">
          <a:xfrm>
            <a:off x="695325" y="4457700"/>
            <a:ext cx="6629400" cy="1709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73050" indent="-273050"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800000"/>
                </a:solidFill>
                <a:latin typeface="楷体_GB2312"/>
                <a:ea typeface="楷体_GB2312"/>
                <a:cs typeface="楷体_GB2312"/>
              </a:rPr>
              <a:t>让窗体可见</a:t>
            </a:r>
            <a:endParaRPr lang="zh-CN" altLang="en-US" sz="2800" dirty="0">
              <a:solidFill>
                <a:srgbClr val="800000"/>
              </a:solidFill>
              <a:latin typeface="楷体_GB2312"/>
              <a:ea typeface="楷体_GB2312"/>
              <a:cs typeface="楷体_GB2312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CC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cs typeface="Arial" panose="020B0604020202020204" pitchFamily="34" charset="0"/>
              </a:rPr>
              <a:t>  </a:t>
            </a:r>
            <a:r>
              <a:rPr lang="en-US" altLang="zh-CN" sz="2800" dirty="0" err="1" smtClean="0">
                <a:cs typeface="Arial" panose="020B0604020202020204" pitchFamily="34" charset="0"/>
              </a:rPr>
              <a:t>f.setSize</a:t>
            </a:r>
            <a:r>
              <a:rPr lang="en-US" altLang="zh-CN" sz="2800" dirty="0" smtClean="0">
                <a:cs typeface="Arial" panose="020B0604020202020204" pitchFamily="34" charset="0"/>
              </a:rPr>
              <a:t>(400,100);</a:t>
            </a:r>
            <a:endParaRPr lang="en-US" altLang="zh-CN" sz="2800" dirty="0" smtClean="0"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CC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cs typeface="Arial" panose="020B0604020202020204" pitchFamily="34" charset="0"/>
              </a:rPr>
              <a:t>  </a:t>
            </a:r>
            <a:r>
              <a:rPr lang="en-US" altLang="zh-CN" sz="2800" dirty="0" err="1" smtClean="0">
                <a:cs typeface="Arial" panose="020B0604020202020204" pitchFamily="34" charset="0"/>
              </a:rPr>
              <a:t>f.setVisible</a:t>
            </a:r>
            <a:r>
              <a:rPr lang="en-US" altLang="zh-CN" sz="2800" dirty="0" smtClean="0">
                <a:cs typeface="Arial" panose="020B0604020202020204" pitchFamily="34" charset="0"/>
              </a:rPr>
              <a:t>(true);</a:t>
            </a:r>
            <a:endParaRPr lang="en-US" altLang="zh-CN" sz="2800" dirty="0" smtClean="0"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324600" y="2030413"/>
            <a:ext cx="733425" cy="12954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  <p:bldP spid="9154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39014" name="Rectangle 6"/>
          <p:cNvSpPr>
            <a:spLocks noChangeArrowheads="1"/>
          </p:cNvSpPr>
          <p:nvPr/>
        </p:nvSpPr>
        <p:spPr bwMode="auto">
          <a:xfrm>
            <a:off x="609600" y="1371600"/>
            <a:ext cx="73342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   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setLayout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(new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GridLayout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(3, 3, 10, 10));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    for  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= 1;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&lt;= 9;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++)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       add(new Button("Button #" +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));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1143000" y="685800"/>
            <a:ext cx="6553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【</a:t>
            </a:r>
            <a:r>
              <a:rPr lang="zh-CN" altLang="en-US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例</a:t>
            </a:r>
            <a:r>
              <a:rPr lang="en-US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11-3</a:t>
            </a:r>
            <a:r>
              <a:rPr lang="en-US" altLang="zh-CN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】 </a:t>
            </a:r>
            <a:r>
              <a:rPr lang="zh-CN" altLang="en-US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布局修改</a:t>
            </a:r>
            <a:br>
              <a:rPr lang="zh-CN" altLang="en-US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CN" altLang="en-US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43204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77188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524000" y="381000"/>
            <a:ext cx="4537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思考：如何布局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n-US" altLang="zh-CN" sz="3200">
              <a:solidFill>
                <a:srgbClr val="8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6800" y="457200"/>
            <a:ext cx="65074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32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【例 11-5】 九宫格人机对弈</a:t>
            </a:r>
            <a:r>
              <a:rPr lang="zh-CN" sz="32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zh-CN" sz="32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自学）</a:t>
            </a:r>
            <a:endParaRPr lang="zh-CN" sz="3200">
              <a:solidFill>
                <a:schemeClr val="accent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0"/>
            <a:ext cx="3855720" cy="367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495800" y="1447800"/>
            <a:ext cx="3903345" cy="3886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0" indent="261620"/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本例将二维的九宫格(3行3列)映射到一维的按钮数组来进行处理,用StringBuffer来登记棋盘上已下过的棋子信息。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1620"/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关注以下方法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设计：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162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）事件处理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确定下棋位置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162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）计算机下棋策略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162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）判断某方是否取胜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162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）下满棋盘判定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162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）计算某方在指定位置的落子价值；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1620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）从候选位置中随机选一个位置下子。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481013"/>
            <a:ext cx="5411788" cy="7207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rgbClr val="CC3300"/>
                </a:solidFill>
              </a:rPr>
              <a:t>11.2.4 </a:t>
            </a:r>
            <a:r>
              <a:rPr lang="en-US" altLang="zh-CN" dirty="0" err="1" smtClean="0">
                <a:solidFill>
                  <a:srgbClr val="CC3300"/>
                </a:solidFill>
              </a:rPr>
              <a:t>CardLayout</a:t>
            </a:r>
            <a:r>
              <a:rPr lang="zh-CN" altLang="en-US" dirty="0" smtClean="0">
                <a:solidFill>
                  <a:srgbClr val="CC3300"/>
                </a:solidFill>
              </a:rPr>
              <a:t>布局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502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  <a:cs typeface="Arial" panose="020B0604020202020204" pitchFamily="34" charset="0"/>
              </a:rPr>
              <a:t> 加入的部件叠成卡片的形式</a:t>
            </a:r>
            <a:r>
              <a:rPr lang="zh-CN" altLang="en-US" b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41062" name="Rectangle 6"/>
          <p:cNvSpPr>
            <a:spLocks noChangeArrowheads="1"/>
          </p:cNvSpPr>
          <p:nvPr/>
        </p:nvSpPr>
        <p:spPr bwMode="auto">
          <a:xfrm>
            <a:off x="360589" y="4306976"/>
            <a:ext cx="56991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8000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组件加入 </a:t>
            </a:r>
            <a:endParaRPr lang="zh-CN" altLang="en-US" sz="2800" dirty="0">
              <a:solidFill>
                <a:srgbClr val="800000"/>
              </a:solidFill>
              <a:latin typeface="楷体_GB2312"/>
              <a:ea typeface="楷体_GB231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2"/>
                </a:solidFill>
                <a:latin typeface="楷体_GB2312"/>
                <a:ea typeface="楷体_GB2312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33CC"/>
                </a:solidFill>
                <a:latin typeface="楷体_GB2312"/>
                <a:ea typeface="楷体_GB2312"/>
                <a:cs typeface="Arial" panose="020B0604020202020204" pitchFamily="34" charset="0"/>
              </a:rPr>
              <a:t>add(</a:t>
            </a:r>
            <a:r>
              <a:rPr lang="zh-CN" altLang="en-US" dirty="0">
                <a:solidFill>
                  <a:srgbClr val="0033CC"/>
                </a:solidFill>
                <a:latin typeface="楷体_GB2312"/>
                <a:ea typeface="楷体_GB2312"/>
                <a:cs typeface="Arial" panose="020B0604020202020204" pitchFamily="34" charset="0"/>
              </a:rPr>
              <a:t>字符串</a:t>
            </a:r>
            <a:r>
              <a:rPr lang="en-US" altLang="zh-CN" dirty="0">
                <a:solidFill>
                  <a:srgbClr val="0033CC"/>
                </a:solidFill>
                <a:latin typeface="楷体_GB2312"/>
                <a:ea typeface="楷体_GB2312"/>
                <a:cs typeface="Arial" panose="020B0604020202020204" pitchFamily="34" charset="0"/>
              </a:rPr>
              <a:t>, </a:t>
            </a:r>
            <a:r>
              <a:rPr lang="zh-CN" altLang="en-US" dirty="0" smtClean="0">
                <a:solidFill>
                  <a:srgbClr val="0033CC"/>
                </a:solidFill>
                <a:latin typeface="楷体_GB2312"/>
                <a:ea typeface="楷体_GB2312"/>
                <a:cs typeface="Arial" panose="020B0604020202020204" pitchFamily="34" charset="0"/>
              </a:rPr>
              <a:t>组件对象</a:t>
            </a:r>
            <a:r>
              <a:rPr lang="en-US" altLang="zh-CN" dirty="0" smtClean="0">
                <a:solidFill>
                  <a:srgbClr val="0033CC"/>
                </a:solidFill>
                <a:latin typeface="楷体_GB2312"/>
                <a:ea typeface="楷体_GB2312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rgbClr val="0033CC"/>
              </a:solidFill>
              <a:latin typeface="楷体_GB2312"/>
              <a:ea typeface="楷体_GB231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/>
                <a:ea typeface="楷体_GB2312"/>
                <a:cs typeface="Arial" panose="020B0604020202020204" pitchFamily="34" charset="0"/>
              </a:rPr>
              <a:t>其中，字符串用来标识卡片名称。</a:t>
            </a:r>
            <a:endParaRPr lang="zh-CN" altLang="en-US" dirty="0">
              <a:latin typeface="楷体_GB2312"/>
              <a:ea typeface="楷体_GB2312"/>
              <a:cs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228600" y="1600200"/>
            <a:ext cx="8648700" cy="1600200"/>
            <a:chOff x="144" y="1008"/>
            <a:chExt cx="5448" cy="1008"/>
          </a:xfrm>
        </p:grpSpPr>
        <p:pic>
          <p:nvPicPr>
            <p:cNvPr id="39950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008"/>
              <a:ext cx="1512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1" name="Rectangle 5"/>
            <p:cNvSpPr>
              <a:spLocks noChangeArrowheads="1"/>
            </p:cNvSpPr>
            <p:nvPr/>
          </p:nvSpPr>
          <p:spPr bwMode="auto">
            <a:xfrm>
              <a:off x="144" y="1197"/>
              <a:ext cx="3984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266700"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tabLst>
                  <a:tab pos="533400" algn="l"/>
                </a:tabLst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tabLst>
                  <a:tab pos="533400" algn="l"/>
                </a:tabLst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tabLst>
                  <a:tab pos="533400" algn="l"/>
                </a:tabLst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tabLst>
                  <a:tab pos="533400" algn="l"/>
                </a:tabLst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tabLst>
                  <a:tab pos="533400" algn="l"/>
                </a:tabLst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tabLst>
                  <a:tab pos="533400" algn="l"/>
                </a:tabLst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tabLst>
                  <a:tab pos="533400" algn="l"/>
                </a:tabLst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tabLst>
                  <a:tab pos="533400" algn="l"/>
                </a:tabLst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800000"/>
                  </a:solidFill>
                  <a:latin typeface="楷体_GB2312"/>
                  <a:ea typeface="楷体_GB2312"/>
                  <a:cs typeface="Arial" panose="020B0604020202020204" pitchFamily="34" charset="0"/>
                </a:rPr>
                <a:t>构造方法 </a:t>
              </a:r>
              <a:endParaRPr lang="zh-CN" altLang="en-US" sz="2800" dirty="0">
                <a:solidFill>
                  <a:srgbClr val="800000"/>
                </a:solidFill>
                <a:latin typeface="楷体_GB2312"/>
                <a:ea typeface="楷体_GB2312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Tx/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Arial" panose="020B0604020202020204" pitchFamily="34" charset="0"/>
                  <a:ea typeface="楷体_GB2312"/>
                  <a:cs typeface="Arial" panose="020B0604020202020204" pitchFamily="34" charset="0"/>
                </a:rPr>
                <a:t>  public </a:t>
              </a:r>
              <a:r>
                <a:rPr lang="en-US" altLang="zh-CN" dirty="0" err="1">
                  <a:latin typeface="Arial" panose="020B0604020202020204" pitchFamily="34" charset="0"/>
                  <a:ea typeface="楷体_GB2312"/>
                  <a:cs typeface="Arial" panose="020B0604020202020204" pitchFamily="34" charset="0"/>
                </a:rPr>
                <a:t>CardLayout</a:t>
              </a:r>
              <a:r>
                <a:rPr lang="en-US" altLang="zh-CN" dirty="0">
                  <a:latin typeface="Arial" panose="020B0604020202020204" pitchFamily="34" charset="0"/>
                  <a:ea typeface="楷体_GB2312"/>
                  <a:cs typeface="Arial" panose="020B0604020202020204" pitchFamily="34" charset="0"/>
                </a:rPr>
                <a:t>()</a:t>
              </a:r>
              <a:endParaRPr lang="en-US" altLang="zh-CN" dirty="0">
                <a:latin typeface="Arial" panose="020B0604020202020204" pitchFamily="34" charset="0"/>
                <a:ea typeface="楷体_GB2312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  <a:ea typeface="楷体_GB2312"/>
                  <a:cs typeface="Arial" panose="020B0604020202020204" pitchFamily="34" charset="0"/>
                </a:rPr>
                <a:t> </a:t>
              </a:r>
              <a:r>
                <a:rPr lang="en-US" altLang="zh-CN" dirty="0">
                  <a:latin typeface="楷体_GB2312"/>
                  <a:ea typeface="楷体_GB2312"/>
                  <a:cs typeface="Arial" panose="020B0604020202020204" pitchFamily="34" charset="0"/>
                </a:rPr>
                <a:t> </a:t>
              </a:r>
              <a:r>
                <a:rPr lang="zh-CN" altLang="en-US" dirty="0">
                  <a:latin typeface="楷体_GB2312"/>
                  <a:ea typeface="楷体_GB2312"/>
                  <a:cs typeface="Arial" panose="020B0604020202020204" pitchFamily="34" charset="0"/>
                </a:rPr>
                <a:t>显示组件将占满整个容器，不留边界。</a:t>
              </a:r>
              <a:r>
                <a:rPr lang="zh-CN" altLang="en-US" b="0" dirty="0">
                  <a:latin typeface="Arial" panose="020B0604020202020204" pitchFamily="34" charset="0"/>
                  <a:ea typeface="楷体_GB2312"/>
                  <a:cs typeface="Arial" panose="020B0604020202020204" pitchFamily="34" charset="0"/>
                </a:rPr>
                <a:t> </a:t>
              </a:r>
              <a:endParaRPr lang="zh-CN" altLang="en-US" b="0" dirty="0">
                <a:latin typeface="Times New Roman" panose="02020603050405020304" pitchFamily="18" charset="0"/>
                <a:ea typeface="楷体_GB2312"/>
                <a:cs typeface="Arial" panose="020B0604020202020204" pitchFamily="34" charset="0"/>
              </a:endParaRPr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V="1">
              <a:off x="2832" y="1392"/>
              <a:ext cx="1152" cy="288"/>
            </a:xfrm>
            <a:prstGeom prst="line">
              <a:avLst/>
            </a:prstGeom>
            <a:noFill/>
            <a:ln w="76200" cmpd="tri">
              <a:solidFill>
                <a:srgbClr val="008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28600" y="3411537"/>
            <a:ext cx="8572500" cy="2930525"/>
            <a:chOff x="240" y="2208"/>
            <a:chExt cx="5400" cy="1846"/>
          </a:xfrm>
        </p:grpSpPr>
        <p:pic>
          <p:nvPicPr>
            <p:cNvPr id="3994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072"/>
              <a:ext cx="1776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7" name="Line 15"/>
            <p:cNvSpPr>
              <a:spLocks noChangeShapeType="1"/>
            </p:cNvSpPr>
            <p:nvPr/>
          </p:nvSpPr>
          <p:spPr bwMode="auto">
            <a:xfrm>
              <a:off x="2544" y="2592"/>
              <a:ext cx="1008" cy="672"/>
            </a:xfrm>
            <a:prstGeom prst="line">
              <a:avLst/>
            </a:prstGeom>
            <a:noFill/>
            <a:ln w="57150" cmpd="thinThick">
              <a:solidFill>
                <a:srgbClr val="008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9948" name="Rectangle 17"/>
            <p:cNvSpPr>
              <a:spLocks noChangeArrowheads="1"/>
            </p:cNvSpPr>
            <p:nvPr/>
          </p:nvSpPr>
          <p:spPr bwMode="auto">
            <a:xfrm>
              <a:off x="240" y="2208"/>
              <a:ext cx="432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FF0000"/>
                </a:buClr>
                <a:buSzTx/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  public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CardLayout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hgap,int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vgap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32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49" name="AutoShape 18"/>
            <p:cNvSpPr>
              <a:spLocks noChangeArrowheads="1"/>
            </p:cNvSpPr>
            <p:nvPr/>
          </p:nvSpPr>
          <p:spPr bwMode="auto">
            <a:xfrm>
              <a:off x="4032" y="2208"/>
              <a:ext cx="1608" cy="672"/>
            </a:xfrm>
            <a:prstGeom prst="wedgeRectCallout">
              <a:avLst>
                <a:gd name="adj1" fmla="val -22144"/>
                <a:gd name="adj2" fmla="val 105653"/>
              </a:avLst>
            </a:prstGeom>
            <a:noFill/>
            <a:ln w="9525" algn="ctr">
              <a:solidFill>
                <a:srgbClr val="8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容器边界分别留出水平和垂直间隔，组件占中央。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6" descr="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14" y="762000"/>
            <a:ext cx="901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 descr="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14" y="762000"/>
            <a:ext cx="901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685800"/>
            <a:ext cx="6553200" cy="7207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CC00"/>
                </a:solidFill>
              </a:rPr>
              <a:t>♣</a:t>
            </a:r>
            <a:r>
              <a:rPr lang="en-US" altLang="zh-CN" dirty="0" smtClean="0">
                <a:solidFill>
                  <a:srgbClr val="00CC00"/>
                </a:solidFill>
              </a:rPr>
              <a:t> </a:t>
            </a:r>
            <a:r>
              <a:rPr lang="zh-CN" altLang="en-US" dirty="0" smtClean="0"/>
              <a:t>C</a:t>
            </a:r>
            <a:r>
              <a:rPr lang="en-US" altLang="zh-CN" dirty="0" err="1" smtClean="0"/>
              <a:t>ardLayout</a:t>
            </a:r>
            <a:r>
              <a:rPr lang="zh-CN" altLang="zh-CN" dirty="0" smtClean="0"/>
              <a:t>布局</a:t>
            </a:r>
            <a:r>
              <a:rPr lang="zh-CN" altLang="en-US" dirty="0" smtClean="0"/>
              <a:t>-</a:t>
            </a:r>
            <a:r>
              <a:rPr lang="en-US" altLang="zh-CN" dirty="0" smtClean="0"/>
              <a:t>--</a:t>
            </a:r>
            <a:r>
              <a:rPr lang="zh-CN" altLang="en-US" dirty="0" smtClean="0"/>
              <a:t>卡片翻动</a:t>
            </a:r>
            <a:endParaRPr lang="en-US" altLang="zh-CN" dirty="0" smtClean="0"/>
          </a:p>
        </p:txBody>
      </p:sp>
      <p:sp>
        <p:nvSpPr>
          <p:cNvPr id="942084" name="Text Box 4"/>
          <p:cNvSpPr txBox="1">
            <a:spLocks noChangeArrowheads="1"/>
          </p:cNvSpPr>
          <p:nvPr/>
        </p:nvSpPr>
        <p:spPr bwMode="auto">
          <a:xfrm>
            <a:off x="684213" y="2314575"/>
            <a:ext cx="7488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3333FF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show(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容器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字符串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：显示指定名称的卡片 </a:t>
            </a:r>
            <a:endParaRPr lang="zh-CN" altLang="en-US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3333FF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first(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容器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：显示第一块卡片 </a:t>
            </a:r>
            <a:endParaRPr lang="zh-CN" altLang="en-US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3333FF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last(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容器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：显示最后一块卡片 </a:t>
            </a:r>
            <a:endParaRPr lang="zh-CN" altLang="en-US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3333FF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next(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容器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：显示下一块卡片 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0965" name="Picture 5" descr="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14800"/>
            <a:ext cx="901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91000"/>
            <a:ext cx="901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190" y="1600260"/>
            <a:ext cx="44942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通过布局管理器对象的如下方法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533400"/>
            <a:ext cx="5544616" cy="735360"/>
          </a:xfrm>
        </p:spPr>
        <p:txBody>
          <a:bodyPr/>
          <a:lstStyle/>
          <a:p>
            <a:r>
              <a:rPr lang="zh-CN" altLang="en-US" dirty="0">
                <a:solidFill>
                  <a:srgbClr val="1E07C5"/>
                </a:solidFill>
              </a:rPr>
              <a:t>用卡片布局叠放</a:t>
            </a:r>
            <a:r>
              <a:rPr lang="en-US" altLang="zh-CN" dirty="0">
                <a:solidFill>
                  <a:srgbClr val="1E07C5"/>
                </a:solidFill>
              </a:rPr>
              <a:t>9</a:t>
            </a:r>
            <a:r>
              <a:rPr lang="zh-CN" altLang="en-US" dirty="0">
                <a:solidFill>
                  <a:srgbClr val="1E07C5"/>
                </a:solidFill>
              </a:rPr>
              <a:t>个按钮</a:t>
            </a:r>
            <a:endParaRPr lang="zh-CN" altLang="en-US" dirty="0">
              <a:solidFill>
                <a:srgbClr val="1E07C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848872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</a:rPr>
              <a:t>final </a:t>
            </a:r>
            <a:r>
              <a:rPr lang="en-US" altLang="zh-CN" sz="2000" dirty="0" err="1">
                <a:solidFill>
                  <a:srgbClr val="1E07C5"/>
                </a:solidFill>
              </a:rPr>
              <a:t>CardLayout</a:t>
            </a:r>
            <a:r>
              <a:rPr lang="en-US" altLang="zh-CN" sz="2000" dirty="0">
                <a:solidFill>
                  <a:srgbClr val="1E07C5"/>
                </a:solidFill>
              </a:rPr>
              <a:t> c=new </a:t>
            </a:r>
            <a:r>
              <a:rPr lang="en-US" altLang="zh-CN" sz="2000" dirty="0" err="1">
                <a:solidFill>
                  <a:srgbClr val="1E07C5"/>
                </a:solidFill>
              </a:rPr>
              <a:t>CardLayout</a:t>
            </a:r>
            <a:r>
              <a:rPr lang="en-US" altLang="zh-CN" sz="2000" dirty="0">
                <a:solidFill>
                  <a:srgbClr val="1E07C5"/>
                </a:solidFill>
              </a:rPr>
              <a:t>();</a:t>
            </a:r>
            <a:endParaRPr lang="en-US" altLang="zh-CN" sz="2000" dirty="0">
              <a:solidFill>
                <a:srgbClr val="1E07C5"/>
              </a:solidFill>
            </a:endParaRPr>
          </a:p>
          <a:p>
            <a:pPr marL="0" indent="0">
              <a:buNone/>
            </a:pPr>
            <a:r>
              <a:rPr lang="en-US" altLang="zh-CN" sz="2000" dirty="0" err="1" smtClean="0"/>
              <a:t>setLayout</a:t>
            </a:r>
            <a:r>
              <a:rPr lang="en-US" altLang="zh-CN" sz="2000" dirty="0" smtClean="0"/>
              <a:t>(c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for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9;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Button </a:t>
            </a:r>
            <a:r>
              <a:rPr lang="en-US" altLang="zh-CN" sz="2000" dirty="0"/>
              <a:t>b=new Button("B #"+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</a:rPr>
              <a:t>      </a:t>
            </a:r>
            <a:r>
              <a:rPr lang="en-US" altLang="zh-CN" sz="2000" dirty="0" smtClean="0">
                <a:solidFill>
                  <a:srgbClr val="1E07C5"/>
                </a:solidFill>
              </a:rPr>
              <a:t>add</a:t>
            </a:r>
            <a:r>
              <a:rPr lang="en-US" altLang="zh-CN" sz="2000" dirty="0">
                <a:solidFill>
                  <a:srgbClr val="1E07C5"/>
                </a:solidFill>
              </a:rPr>
              <a:t>("card"+</a:t>
            </a:r>
            <a:r>
              <a:rPr lang="en-US" altLang="zh-CN" sz="2000" dirty="0" err="1">
                <a:solidFill>
                  <a:srgbClr val="1E07C5"/>
                </a:solidFill>
              </a:rPr>
              <a:t>i</a:t>
            </a:r>
            <a:r>
              <a:rPr lang="en-US" altLang="zh-CN" sz="2000" dirty="0" smtClean="0">
                <a:solidFill>
                  <a:srgbClr val="1E07C5"/>
                </a:solidFill>
              </a:rPr>
              <a:t>, b</a:t>
            </a:r>
            <a:r>
              <a:rPr lang="en-US" altLang="zh-CN" sz="2000" dirty="0">
                <a:solidFill>
                  <a:srgbClr val="1E07C5"/>
                </a:solidFill>
              </a:rPr>
              <a:t>);	</a:t>
            </a:r>
            <a:endParaRPr lang="en-US" altLang="zh-CN" sz="2000" dirty="0">
              <a:solidFill>
                <a:srgbClr val="1E07C5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b.addActionListener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ActionListener</a:t>
            </a:r>
            <a:r>
              <a:rPr lang="en-US" altLang="zh-CN" sz="2000" dirty="0"/>
              <a:t>(){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public void </a:t>
            </a:r>
            <a:r>
              <a:rPr lang="en-US" altLang="zh-CN" sz="2000" dirty="0" err="1"/>
              <a:t>actionPerformed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ActionEvent</a:t>
            </a:r>
            <a:r>
              <a:rPr lang="en-US" altLang="zh-CN" sz="2000" dirty="0"/>
              <a:t> e){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c.next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LayoutDemo.this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});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1238250" y="5207429"/>
            <a:ext cx="7620000" cy="1368152"/>
          </a:xfrm>
          <a:prstGeom prst="cloudCallout">
            <a:avLst>
              <a:gd name="adj1" fmla="val -10499"/>
              <a:gd name="adj2" fmla="val -913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CardLayout</a:t>
            </a:r>
            <a:r>
              <a:rPr lang="en-US" altLang="zh-CN" sz="2000" dirty="0" smtClean="0">
                <a:solidFill>
                  <a:schemeClr val="bg1"/>
                </a:solidFill>
              </a:rPr>
              <a:t>  lay=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      ( </a:t>
            </a:r>
            <a:r>
              <a:rPr lang="en-US" altLang="zh-CN" sz="2000" dirty="0" err="1">
                <a:solidFill>
                  <a:schemeClr val="bg1"/>
                </a:solidFill>
              </a:rPr>
              <a:t>CardLayout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getLayout</a:t>
            </a:r>
            <a:r>
              <a:rPr lang="en-US" altLang="zh-CN" sz="2000" dirty="0" smtClean="0">
                <a:solidFill>
                  <a:schemeClr val="bg1"/>
                </a:solidFill>
              </a:rPr>
              <a:t>();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lay.next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LayoutDemo.this</a:t>
            </a:r>
            <a:r>
              <a:rPr lang="en-US" altLang="zh-CN" sz="2000" dirty="0" smtClean="0">
                <a:solidFill>
                  <a:schemeClr val="bg1"/>
                </a:solidFill>
              </a:rPr>
              <a:t>);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09600"/>
            <a:ext cx="2362200" cy="240438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620000" cy="57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819400" y="493484"/>
            <a:ext cx="5715000" cy="56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11.3 </a:t>
            </a:r>
            <a:r>
              <a:rPr lang="zh-CN" alt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en-US" altLang="zh-CN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zh-CN" alt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部件</a:t>
            </a:r>
            <a:endParaRPr lang="zh-CN" altLang="en-US" sz="2800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544513"/>
            <a:ext cx="6248400" cy="609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CC00"/>
                </a:solidFill>
              </a:rPr>
              <a:t>♣</a:t>
            </a:r>
            <a:r>
              <a:rPr lang="en-US" altLang="zh-CN" sz="2800" dirty="0" smtClean="0">
                <a:solidFill>
                  <a:srgbClr val="00CC00"/>
                </a:solidFill>
              </a:rPr>
              <a:t> </a:t>
            </a:r>
            <a:r>
              <a:rPr lang="en-US" altLang="zh-CN" sz="2800" dirty="0" smtClean="0"/>
              <a:t>Component</a:t>
            </a:r>
            <a:r>
              <a:rPr lang="zh-CN" altLang="en-US" sz="2800" dirty="0" smtClean="0"/>
              <a:t>类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抽象类）</a:t>
            </a:r>
            <a:endParaRPr lang="zh-CN" altLang="en-US" sz="2800" dirty="0" smtClean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398463" y="1143000"/>
            <a:ext cx="8288337" cy="4967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Color getBackground() : 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获取部件的背景色 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Font getFont() :  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获取部件的显示字体 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Graphics </a:t>
            </a:r>
            <a:r>
              <a:rPr lang="en-US" altLang="zh-CN" sz="2400" dirty="0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getGraphics():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获取部件的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Graphics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属性对象 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void  </a:t>
            </a:r>
            <a:r>
              <a:rPr lang="en-US" altLang="zh-CN" sz="2400" dirty="0" err="1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setBackground</a:t>
            </a:r>
            <a:r>
              <a:rPr lang="en-US" altLang="zh-CN" sz="2400" dirty="0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(Color c)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设置部件的背景 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void  </a:t>
            </a:r>
            <a:r>
              <a:rPr lang="en-US" altLang="zh-CN" sz="24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setEnabled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boolean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b) : 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是否让部件功能有效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void  </a:t>
            </a:r>
            <a:r>
              <a:rPr lang="en-US" altLang="zh-CN" sz="2400" dirty="0" err="1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setFont</a:t>
            </a:r>
            <a:r>
              <a:rPr lang="en-US" altLang="zh-CN" sz="2400" dirty="0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(Font f)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: 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设置部件的显示字体 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void setSize(int width,int height) : 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设置部件大小 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void setVisible(boolean b) : 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设置部件是否可见 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void  </a:t>
            </a:r>
            <a:r>
              <a:rPr lang="en-US" altLang="zh-CN" sz="2400" dirty="0" err="1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setForeground</a:t>
            </a:r>
            <a:r>
              <a:rPr lang="en-US" altLang="zh-CN" sz="2400" dirty="0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(Color c)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: 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设置部件的前景色 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Tookit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en-US" altLang="zh-CN" sz="2400" dirty="0" err="1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getToolkit</a:t>
            </a:r>
            <a:r>
              <a:rPr lang="en-US" altLang="zh-CN" sz="2400" dirty="0">
                <a:solidFill>
                  <a:srgbClr val="3333FF"/>
                </a:solidFill>
                <a:latin typeface="+mj-ea"/>
                <a:ea typeface="+mj-ea"/>
                <a:cs typeface="Arial" panose="020B0604020202020204" pitchFamily="34" charset="0"/>
              </a:rPr>
              <a:t>()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: 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取得图形部件的工具集（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Toolkit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void requestFocus() :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让部件得到焦点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void add(PopupMenu popup) 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：给部件加入弹出菜单 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4319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文本框只能编辑一行数据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95288" y="1815148"/>
            <a:ext cx="835342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构造方法有四种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TW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TextField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：构造一个单行文本输入框。</a:t>
            </a:r>
            <a:r>
              <a:rPr lang="zh-TW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TextField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：指定长度的单行文本输入框。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TextField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：指定初始内容的单行文本输入框。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TextField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(String,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：指定长度、指定初始内容。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1905000" y="459423"/>
            <a:ext cx="5181600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90440" rIns="0" bIns="190440" anchor="ctr">
            <a:spAutoFit/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11.3.2 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文本框与文本域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8313" y="4026619"/>
            <a:ext cx="47529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tf1 = new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();</a:t>
            </a:r>
            <a:b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b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tf2 = new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("", 20); </a:t>
            </a:r>
            <a:b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b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tf3 = new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("Hello!"); </a:t>
            </a:r>
            <a:b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b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tf4 = new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TextField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("Hello", 30);</a:t>
            </a:r>
            <a:r>
              <a:rPr lang="en-US" altLang="zh-CN" sz="1600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20" y="4269129"/>
            <a:ext cx="2495269" cy="12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4078288" y="4288179"/>
            <a:ext cx="1447800" cy="387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83088" y="4675414"/>
            <a:ext cx="1447800" cy="68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84700" y="4945404"/>
            <a:ext cx="14747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06553" y="5208814"/>
            <a:ext cx="519906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33400"/>
            <a:ext cx="5486400" cy="6096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 </a:t>
            </a:r>
            <a:r>
              <a:rPr lang="zh-CN" altLang="en-US" dirty="0" smtClean="0"/>
              <a:t>文本域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622300" y="1322388"/>
            <a:ext cx="547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特点：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可以编辑多行文字</a:t>
            </a:r>
            <a:r>
              <a:rPr lang="zh-CN" altLang="en-US" sz="2800" b="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en-US" sz="28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323850" y="2134235"/>
            <a:ext cx="84963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6096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6096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6096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6096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构造方法有四种</a:t>
            </a:r>
            <a:r>
              <a:rPr lang="en-US" altLang="zh-CN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TextArea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：构造一个文本域。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TextArea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：构造一个指定长度和宽度的文本域。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TextArea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：构造一个显示指定文字的文本域。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TextArea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(String,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：按指定长度、宽度和默认值构造文本域。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4893"/>
            <a:ext cx="29146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/>
      <p:bldP spid="1030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533400"/>
            <a:ext cx="59436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CC00"/>
                </a:solidFill>
              </a:rPr>
              <a:t>♣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</a:t>
            </a:r>
            <a:r>
              <a:rPr lang="zh-CN" altLang="en-US" dirty="0" smtClean="0">
                <a:solidFill>
                  <a:srgbClr val="CC3300"/>
                </a:solidFill>
              </a:rPr>
              <a:t>创建</a:t>
            </a:r>
            <a:r>
              <a:rPr lang="en-US" altLang="zh-CN" dirty="0" smtClean="0">
                <a:solidFill>
                  <a:srgbClr val="CC3300"/>
                </a:solidFill>
              </a:rPr>
              <a:t>GUI</a:t>
            </a:r>
            <a:r>
              <a:rPr lang="zh-CN" altLang="en-US" dirty="0" smtClean="0">
                <a:solidFill>
                  <a:srgbClr val="CC3300"/>
                </a:solidFill>
              </a:rPr>
              <a:t>部件</a:t>
            </a:r>
            <a:endParaRPr lang="en-US" altLang="zh-CN" dirty="0" smtClean="0">
              <a:solidFill>
                <a:srgbClr val="CC3300"/>
              </a:solidFill>
            </a:endParaRP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3396343"/>
            <a:ext cx="80010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800000"/>
                </a:solidFill>
                <a:latin typeface="楷体_GB2312"/>
                <a:ea typeface="楷体_GB2312"/>
                <a:cs typeface="楷体_GB2312"/>
              </a:rPr>
              <a:t> 创建按钮、标签</a:t>
            </a:r>
            <a:endParaRPr lang="en-US" altLang="zh-CN" sz="2800" dirty="0" smtClean="0">
              <a:solidFill>
                <a:srgbClr val="800000"/>
              </a:solidFill>
              <a:latin typeface="楷体_GB2312"/>
              <a:ea typeface="楷体_GB2312"/>
              <a:cs typeface="楷体_GB2312"/>
            </a:endParaRPr>
          </a:p>
          <a:p>
            <a:pPr marL="341630" lvl="1" eaLnBrk="1" hangingPunct="1">
              <a:lnSpc>
                <a:spcPct val="90000"/>
              </a:lnSpc>
            </a:pPr>
            <a:r>
              <a:rPr lang="en-US" altLang="zh-CN" sz="2800" dirty="0" smtClean="0">
                <a:latin typeface="楷体_GB2312"/>
                <a:ea typeface="楷体_GB2312"/>
                <a:cs typeface="楷体_GB2312"/>
              </a:rPr>
              <a:t>Button b=new  Button(</a:t>
            </a:r>
            <a:r>
              <a:rPr lang="en-US" altLang="zh-CN" sz="2800" dirty="0" smtClean="0">
                <a:ea typeface="楷体_GB2312"/>
                <a:cs typeface="楷体_GB2312"/>
              </a:rPr>
              <a:t>"</a:t>
            </a:r>
            <a:r>
              <a:rPr lang="zh-CN" altLang="en-US" sz="2800" dirty="0" smtClean="0">
                <a:latin typeface="楷体_GB2312"/>
                <a:ea typeface="楷体_GB2312"/>
                <a:cs typeface="楷体_GB2312"/>
              </a:rPr>
              <a:t>计数</a:t>
            </a:r>
            <a:r>
              <a:rPr lang="en-US" altLang="zh-CN" sz="2800" dirty="0" smtClean="0">
                <a:ea typeface="楷体_GB2312"/>
                <a:cs typeface="楷体_GB2312"/>
              </a:rPr>
              <a:t>"</a:t>
            </a:r>
            <a:r>
              <a:rPr lang="en-US" altLang="zh-CN" sz="2800" dirty="0" smtClean="0">
                <a:latin typeface="楷体_GB2312"/>
                <a:ea typeface="楷体_GB2312"/>
                <a:cs typeface="楷体_GB2312"/>
              </a:rPr>
              <a:t>);</a:t>
            </a:r>
            <a:endParaRPr lang="en-US" altLang="zh-CN" sz="2800" dirty="0" smtClean="0">
              <a:latin typeface="楷体_GB2312"/>
              <a:ea typeface="楷体_GB2312"/>
              <a:cs typeface="楷体_GB2312"/>
            </a:endParaRPr>
          </a:p>
          <a:p>
            <a:pPr marL="341630" lvl="1" eaLnBrk="1" hangingPunct="1">
              <a:lnSpc>
                <a:spcPct val="90000"/>
              </a:lnSpc>
            </a:pPr>
            <a:r>
              <a:rPr lang="en-US" altLang="zh-CN" sz="2800" dirty="0" smtClean="0">
                <a:latin typeface="楷体_GB2312"/>
                <a:ea typeface="楷体_GB2312"/>
                <a:cs typeface="楷体_GB2312"/>
              </a:rPr>
              <a:t>Label  dis=new  Label(</a:t>
            </a:r>
            <a:r>
              <a:rPr lang="en-US" altLang="zh-CN" sz="2800" dirty="0" smtClean="0">
                <a:ea typeface="楷体_GB2312"/>
                <a:cs typeface="楷体_GB2312"/>
              </a:rPr>
              <a:t>"…</a:t>
            </a:r>
            <a:r>
              <a:rPr lang="en-US" altLang="zh-CN" sz="2800" dirty="0" smtClean="0">
                <a:latin typeface="楷体_GB2312"/>
                <a:ea typeface="楷体_GB2312"/>
                <a:cs typeface="楷体_GB2312"/>
              </a:rPr>
              <a:t>0</a:t>
            </a:r>
            <a:r>
              <a:rPr lang="en-US" altLang="zh-CN" sz="2800" dirty="0" smtClean="0">
                <a:ea typeface="楷体_GB2312"/>
                <a:cs typeface="楷体_GB2312"/>
              </a:rPr>
              <a:t>…"</a:t>
            </a:r>
            <a:r>
              <a:rPr lang="en-US" altLang="zh-CN" sz="2800" dirty="0" smtClean="0">
                <a:latin typeface="楷体_GB2312"/>
                <a:ea typeface="楷体_GB2312"/>
                <a:cs typeface="楷体_GB2312"/>
              </a:rPr>
              <a:t>);</a:t>
            </a:r>
            <a:endParaRPr lang="en-US" altLang="zh-CN" sz="2800" dirty="0" smtClean="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373380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10"/>
          <p:cNvSpPr>
            <a:spLocks noChangeShapeType="1"/>
          </p:cNvSpPr>
          <p:nvPr/>
        </p:nvSpPr>
        <p:spPr bwMode="auto">
          <a:xfrm flipV="1">
            <a:off x="5867400" y="2362200"/>
            <a:ext cx="76200" cy="1981200"/>
          </a:xfrm>
          <a:prstGeom prst="line">
            <a:avLst/>
          </a:prstGeom>
          <a:noFill/>
          <a:ln w="57150" cap="rnd" cmpd="thinThick">
            <a:solidFill>
              <a:srgbClr val="00CC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 flipV="1">
            <a:off x="4648200" y="2286000"/>
            <a:ext cx="304800" cy="1524000"/>
          </a:xfrm>
          <a:prstGeom prst="line">
            <a:avLst/>
          </a:prstGeom>
          <a:noFill/>
          <a:ln w="57150" cap="rnd" cmpd="thinThick">
            <a:solidFill>
              <a:srgbClr val="00CC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5334000" y="1890713"/>
            <a:ext cx="1219200" cy="547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…0…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ChangeArrowheads="1"/>
          </p:cNvSpPr>
          <p:nvPr/>
        </p:nvSpPr>
        <p:spPr bwMode="auto">
          <a:xfrm>
            <a:off x="609600" y="968693"/>
            <a:ext cx="7924800" cy="363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常用方法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void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setEchoChar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(‘*’)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设置回显字符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</a:t>
            </a:r>
            <a:r>
              <a:rPr lang="zh-CN" altLang="en-US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getText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)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：获取输入框中的数据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void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setText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 s)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：往输入框写入数据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isEditable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：判断输入框是否可编辑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mtClean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select(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start,int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end)</a:t>
            </a:r>
            <a:r>
              <a:rPr lang="zh-CN" altLang="en-US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选定由开始和结束位置指定的文本。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selectAll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)</a:t>
            </a:r>
            <a:r>
              <a:rPr lang="zh-CN" altLang="en-US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选定所有文本。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295400" y="422275"/>
            <a:ext cx="525780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．文本部件的常用方法 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305072" y="4616452"/>
            <a:ext cx="85344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6096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6096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6096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6096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6096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以下方法只限于文本域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append(String s)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：将字符串添加到文本域的末尾 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insert(String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s,int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index)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：将字符串插入到文本域的指定位置 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57200"/>
            <a:ext cx="7537450" cy="720725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文本框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TextField</a:t>
            </a:r>
            <a:r>
              <a:rPr lang="en-US" altLang="zh-CN" dirty="0" smtClean="0"/>
              <a:t>)---</a:t>
            </a:r>
            <a:r>
              <a:rPr lang="zh-CN" altLang="en-US" dirty="0" smtClean="0"/>
              <a:t>事件</a:t>
            </a:r>
            <a:endParaRPr lang="zh-CN" altLang="en-US" dirty="0" smtClean="0"/>
          </a:p>
        </p:txBody>
      </p:sp>
      <p:sp>
        <p:nvSpPr>
          <p:cNvPr id="947203" name="Rectangle 3"/>
          <p:cNvSpPr>
            <a:spLocks noChangeArrowheads="1"/>
          </p:cNvSpPr>
          <p:nvPr/>
        </p:nvSpPr>
        <p:spPr bwMode="auto">
          <a:xfrm>
            <a:off x="609600" y="1371600"/>
            <a:ext cx="708977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ActionEvent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事件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----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在文本框按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回车键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时引发</a:t>
            </a:r>
            <a:endParaRPr lang="en-US" altLang="zh-CN" b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 注册：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addActionListener( );</a:t>
            </a:r>
            <a:endParaRPr lang="en-US" altLang="zh-CN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 接口：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ActionListener</a:t>
            </a:r>
            <a:endParaRPr lang="zh-CN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cs typeface="Arial" panose="020B0604020202020204" pitchFamily="34" charset="0"/>
              </a:rPr>
              <a:t>方法： 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public void actionPerformed(ActionEvent e)</a:t>
            </a:r>
            <a:r>
              <a:rPr lang="en-US" altLang="zh-CN" b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47204" name="Rectangle 4"/>
          <p:cNvSpPr>
            <a:spLocks noChangeArrowheads="1"/>
          </p:cNvSpPr>
          <p:nvPr/>
        </p:nvSpPr>
        <p:spPr bwMode="auto">
          <a:xfrm>
            <a:off x="611188" y="3213100"/>
            <a:ext cx="76327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TextEvent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事件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---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对文本输入部件数据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更改</a:t>
            </a: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操作</a:t>
            </a:r>
            <a:b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      （添加、修改、删除）</a:t>
            </a:r>
            <a:endParaRPr lang="zh-CN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注册：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 addTextListener( )</a:t>
            </a:r>
            <a:endParaRPr lang="zh-CN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接口：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TextListener</a:t>
            </a:r>
            <a:endParaRPr lang="en-US" altLang="zh-CN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Arial" panose="020B0604020202020204" pitchFamily="34" charset="0"/>
              </a:rPr>
              <a:t>方法：</a:t>
            </a:r>
            <a:r>
              <a:rPr lang="zh-CN" altLang="en-US" b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public void textValueChanged(TextEvent e)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en-US" b="0">
              <a:solidFill>
                <a:srgbClr val="0033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47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7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7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762000"/>
            <a:ext cx="7200900" cy="674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0000"/>
                </a:solidFill>
                <a:cs typeface="Arial" panose="020B0604020202020204" pitchFamily="34" charset="0"/>
              </a:rPr>
              <a:t>♣</a:t>
            </a:r>
            <a:r>
              <a:rPr lang="zh-CN" altLang="en-US" sz="2800" smtClean="0">
                <a:cs typeface="Arial" panose="020B0604020202020204" pitchFamily="34" charset="0"/>
              </a:rPr>
              <a:t>  </a:t>
            </a:r>
            <a:r>
              <a:rPr lang="zh-CN" altLang="en-US" smtClean="0">
                <a:cs typeface="Arial" panose="020B0604020202020204" pitchFamily="34" charset="0"/>
              </a:rPr>
              <a:t>练习</a:t>
            </a:r>
            <a:r>
              <a:rPr lang="en-US" altLang="zh-CN" smtClean="0">
                <a:cs typeface="Arial" panose="020B0604020202020204" pitchFamily="34" charset="0"/>
              </a:rPr>
              <a:t>:</a:t>
            </a:r>
            <a:r>
              <a:rPr lang="zh-CN" altLang="en-US" smtClean="0">
                <a:cs typeface="Arial" panose="020B0604020202020204" pitchFamily="34" charset="0"/>
              </a:rPr>
              <a:t>验证密码域只能输入数字字符</a:t>
            </a:r>
            <a:endParaRPr lang="zh-CN" altLang="en-US" sz="2800" smtClean="0">
              <a:cs typeface="Arial" panose="020B0604020202020204" pitchFamily="34" charset="0"/>
            </a:endParaRP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600200"/>
            <a:ext cx="799465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public void textValueChanged(TextEvent e) {</a:t>
            </a:r>
            <a:br>
              <a:rPr lang="en-US" altLang="zh-CN" smtClean="0"/>
            </a:br>
            <a:r>
              <a:rPr lang="en-US" altLang="zh-CN" smtClean="0"/>
              <a:t>      String s = </a:t>
            </a:r>
            <a:r>
              <a:rPr lang="en-US" altLang="zh-CN" smtClean="0">
                <a:solidFill>
                  <a:srgbClr val="0033CC"/>
                </a:solidFill>
              </a:rPr>
              <a:t>pass</a:t>
            </a:r>
            <a:r>
              <a:rPr lang="en-US" altLang="zh-CN" smtClean="0">
                <a:solidFill>
                  <a:schemeClr val="accent2"/>
                </a:solidFill>
              </a:rPr>
              <a:t>.</a:t>
            </a:r>
            <a:r>
              <a:rPr lang="en-US" altLang="zh-CN" smtClean="0"/>
              <a:t>getText();</a:t>
            </a:r>
            <a:br>
              <a:rPr lang="en-US" altLang="zh-CN" smtClean="0"/>
            </a:br>
            <a:r>
              <a:rPr lang="en-US" altLang="zh-CN" smtClean="0"/>
              <a:t>      char last=s.charAt(s.length()-1);</a:t>
            </a:r>
            <a:br>
              <a:rPr lang="en-US" altLang="zh-CN" smtClean="0"/>
            </a:br>
            <a:r>
              <a:rPr lang="en-US" altLang="zh-CN" smtClean="0"/>
              <a:t>      if (! Character.isDigit(last)) {</a:t>
            </a:r>
            <a:br>
              <a:rPr lang="en-US" altLang="zh-CN" smtClean="0"/>
            </a:br>
            <a:r>
              <a:rPr lang="en-US" altLang="zh-CN" smtClean="0"/>
              <a:t>          </a:t>
            </a:r>
            <a:r>
              <a:rPr lang="en-US" altLang="zh-CN" smtClean="0">
                <a:solidFill>
                  <a:srgbClr val="0033CC"/>
                </a:solidFill>
              </a:rPr>
              <a:t>hint</a:t>
            </a:r>
            <a:r>
              <a:rPr lang="en-US" altLang="zh-CN" smtClean="0"/>
              <a:t>.setText("</a:t>
            </a:r>
            <a:r>
              <a:rPr lang="zh-CN" altLang="en-US" smtClean="0"/>
              <a:t>只能是数字，重输：</a:t>
            </a:r>
            <a:r>
              <a:rPr lang="en-US" altLang="zh-CN" smtClean="0"/>
              <a:t>");</a:t>
            </a:r>
            <a:br>
              <a:rPr lang="en-US" altLang="zh-CN" smtClean="0"/>
            </a:br>
            <a:r>
              <a:rPr lang="en-US" altLang="zh-CN" smtClean="0"/>
              <a:t>          pass.setText("");</a:t>
            </a:r>
            <a:br>
              <a:rPr lang="en-US" altLang="zh-CN" smtClean="0"/>
            </a:br>
            <a:r>
              <a:rPr lang="en-US" altLang="zh-CN" smtClean="0"/>
              <a:t>      }</a:t>
            </a:r>
            <a:br>
              <a:rPr lang="en-US" altLang="zh-CN" smtClean="0"/>
            </a:br>
            <a:r>
              <a:rPr lang="en-US" altLang="zh-CN" smtClean="0"/>
              <a:t> } </a:t>
            </a:r>
            <a:br>
              <a:rPr lang="en-US" altLang="zh-CN" smtClean="0"/>
            </a:b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457200"/>
            <a:ext cx="83058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11-7】</a:t>
            </a:r>
            <a:r>
              <a:rPr lang="zh-CN" altLang="en-US" smtClean="0">
                <a:latin typeface="楷体_GB2312"/>
                <a:ea typeface="楷体_GB2312"/>
                <a:cs typeface="楷体_GB2312"/>
              </a:rPr>
              <a:t>在图形界面中，安排一个文本框和文本域。将文本框键入字符同时显示在文本域中。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9155" name="Text Box 7"/>
          <p:cNvSpPr txBox="1">
            <a:spLocks noChangeArrowheads="1"/>
          </p:cNvSpPr>
          <p:nvPr/>
        </p:nvSpPr>
        <p:spPr bwMode="auto">
          <a:xfrm>
            <a:off x="668338" y="1447800"/>
            <a:ext cx="8153400" cy="433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java.awt.*;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java.awt.event.*;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TextIn extends Frame implements 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TextListener,ActionListener {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TextField tf;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TextArea ta;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String pre = "";    </a:t>
            </a:r>
            <a:r>
              <a:rPr lang="fr-FR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记录文本域的先前内容</a:t>
            </a:r>
            <a:endParaRPr lang="zh-CN" alt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public  TextIn( ) {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TextField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(20);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ta = new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(8,20);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add ("South", tf);</a:t>
            </a:r>
            <a:endParaRPr lang="fr-FR" altLang="zh-CN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add("Center",ta);</a:t>
            </a:r>
            <a:endParaRPr lang="fr-FR" altLang="zh-CN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fr-F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tf.addTextListener(this);</a:t>
            </a:r>
            <a:endParaRPr lang="fr-FR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18" y="2762346"/>
            <a:ext cx="2962920" cy="29629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551544"/>
            <a:ext cx="83058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dirty="0" smtClean="0"/>
              <a:t>	         tf.addActionListener(this); 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public void </a:t>
            </a:r>
            <a:r>
              <a:rPr lang="en-US" altLang="zh-CN" sz="2000" dirty="0" err="1" smtClean="0"/>
              <a:t>textValueChanged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TextEvent</a:t>
            </a:r>
            <a:r>
              <a:rPr lang="en-US" altLang="zh-CN" sz="2000" dirty="0" smtClean="0"/>
              <a:t> e) { 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 String s = </a:t>
            </a:r>
            <a:r>
              <a:rPr lang="en-US" altLang="zh-CN" sz="2000" dirty="0" err="1" smtClean="0"/>
              <a:t>tf.getText</a:t>
            </a:r>
            <a:r>
              <a:rPr lang="en-US" altLang="zh-CN" sz="2000" dirty="0" smtClean="0"/>
              <a:t>( ); 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ta.setText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pre+s</a:t>
            </a:r>
            <a:r>
              <a:rPr lang="en-US" altLang="zh-CN" sz="2000" dirty="0" smtClean="0">
                <a:solidFill>
                  <a:srgbClr val="FF0000"/>
                </a:solidFill>
              </a:rPr>
              <a:t>);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更新文本域内容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public void </a:t>
            </a:r>
            <a:r>
              <a:rPr lang="en-US" altLang="zh-CN" sz="2000" dirty="0" err="1" smtClean="0"/>
              <a:t>actionPerformed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ActionEvent</a:t>
            </a:r>
            <a:r>
              <a:rPr lang="en-US" altLang="zh-CN" sz="2000" dirty="0" smtClean="0"/>
              <a:t> e) {  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tf.setText</a:t>
            </a:r>
            <a:r>
              <a:rPr lang="en-US" altLang="zh-CN" sz="2000" dirty="0" smtClean="0"/>
              <a:t>(""); 	//</a:t>
            </a:r>
            <a:r>
              <a:rPr lang="zh-CN" altLang="en-US" sz="2000" dirty="0" smtClean="0"/>
              <a:t>清空文本框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ta.append</a:t>
            </a:r>
            <a:r>
              <a:rPr lang="en-US" altLang="zh-CN" sz="2000" dirty="0"/>
              <a:t>("r\n</a:t>
            </a:r>
            <a:r>
              <a:rPr lang="en-US" altLang="zh-CN" sz="2000" dirty="0" smtClean="0"/>
              <a:t>"); 	//</a:t>
            </a:r>
            <a:r>
              <a:rPr lang="zh-CN" altLang="en-US" sz="2000" dirty="0" smtClean="0"/>
              <a:t>添加一个换行符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pre=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ta.getText</a:t>
            </a:r>
            <a:r>
              <a:rPr lang="en-US" altLang="zh-CN" sz="2000" dirty="0" smtClean="0">
                <a:solidFill>
                  <a:srgbClr val="FF0000"/>
                </a:solidFill>
              </a:rPr>
              <a:t>( );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[]) {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   ...  //</a:t>
            </a:r>
            <a:r>
              <a:rPr lang="zh-CN" altLang="en-US" sz="2000" dirty="0" smtClean="0"/>
              <a:t>创建窗体并可见</a:t>
            </a: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}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9600"/>
            <a:ext cx="5108575" cy="5937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11.4.1  </a:t>
            </a:r>
            <a:r>
              <a:rPr lang="zh-CN" altLang="en-US" smtClean="0">
                <a:solidFill>
                  <a:srgbClr val="CC3300"/>
                </a:solidFill>
              </a:rPr>
              <a:t>鼠标事件</a:t>
            </a:r>
            <a:r>
              <a:rPr lang="zh-CN" altLang="en-US" sz="2800" smtClean="0"/>
              <a:t> </a:t>
            </a:r>
            <a:endParaRPr lang="zh-CN" altLang="en-US" sz="2800" smtClean="0"/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755650" y="1557338"/>
            <a:ext cx="7402513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    共有</a:t>
            </a:r>
            <a:r>
              <a:rPr lang="en-US" altLang="zh-CN" smtClean="0"/>
              <a:t>7</a:t>
            </a:r>
            <a:r>
              <a:rPr lang="zh-CN" altLang="en-US" smtClean="0"/>
              <a:t>种情形</a:t>
            </a:r>
            <a:r>
              <a:rPr lang="en-US" altLang="zh-CN" smtClean="0"/>
              <a:t>,</a:t>
            </a:r>
            <a:r>
              <a:rPr lang="zh-CN" altLang="en-US" smtClean="0"/>
              <a:t>用 </a:t>
            </a:r>
            <a:r>
              <a:rPr lang="en-US" altLang="zh-CN" smtClean="0"/>
              <a:t>MouseEvent</a:t>
            </a:r>
            <a:r>
              <a:rPr lang="zh-CN" altLang="en-US" smtClean="0"/>
              <a:t>类的同名静态整型常量标志</a:t>
            </a:r>
            <a:r>
              <a:rPr lang="en-US" altLang="zh-CN" smtClean="0"/>
              <a:t>, </a:t>
            </a:r>
            <a:r>
              <a:rPr lang="zh-CN" altLang="en-US" smtClean="0"/>
              <a:t>分别是</a:t>
            </a:r>
            <a:r>
              <a:rPr lang="en-US" altLang="zh-CN" smtClean="0"/>
              <a:t>: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MOUSE_DRAGGED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MOUSE_ENTERED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MOUSE_EXITED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MOUSE_MOVED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MOUSE_PRESSED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MOUSE_RELEASED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MOUSE_CLICKED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5638800" cy="6556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CC00"/>
                </a:solidFill>
              </a:rPr>
              <a:t>♣ </a:t>
            </a:r>
            <a:r>
              <a:rPr lang="zh-CN" altLang="en-US" smtClean="0"/>
              <a:t>鼠标事件的处理接口</a:t>
            </a:r>
            <a:endParaRPr lang="zh-CN" altLang="en-US" smtClean="0"/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33CC"/>
                </a:solidFill>
              </a:rPr>
              <a:t>MouseListener </a:t>
            </a:r>
            <a:endParaRPr lang="en-US" altLang="zh-CN" smtClean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   </a:t>
            </a:r>
            <a:r>
              <a:rPr lang="zh-CN" altLang="en-US" smtClean="0"/>
              <a:t>负责接收和处理鼠标的</a:t>
            </a:r>
            <a:r>
              <a:rPr lang="en-US" altLang="zh-CN" smtClean="0"/>
              <a:t>press(</a:t>
            </a:r>
            <a:r>
              <a:rPr lang="zh-CN" altLang="en-US" smtClean="0"/>
              <a:t>按下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smtClean="0"/>
              <a:t>release</a:t>
            </a:r>
            <a:r>
              <a:rPr lang="zh-CN" altLang="en-US" smtClean="0"/>
              <a:t>（释放）、</a:t>
            </a:r>
            <a:r>
              <a:rPr lang="en-US" altLang="zh-CN" smtClean="0"/>
              <a:t>click</a:t>
            </a:r>
            <a:r>
              <a:rPr lang="zh-CN" altLang="en-US" smtClean="0"/>
              <a:t>（点击）、</a:t>
            </a:r>
            <a:r>
              <a:rPr lang="en-US" altLang="zh-CN" smtClean="0"/>
              <a:t>enter</a:t>
            </a:r>
            <a:r>
              <a:rPr lang="zh-CN" altLang="en-US" smtClean="0"/>
              <a:t>（移入）和</a:t>
            </a:r>
            <a:r>
              <a:rPr lang="en-US" altLang="zh-CN" smtClean="0"/>
              <a:t>exit</a:t>
            </a:r>
            <a:r>
              <a:rPr lang="zh-CN" altLang="en-US" smtClean="0"/>
              <a:t>（移出）动作触发的事件； 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solidFill>
                  <a:srgbClr val="0033CC"/>
                </a:solidFill>
              </a:rPr>
              <a:t>MouseMotionListener </a:t>
            </a:r>
            <a:endParaRPr lang="en-US" altLang="zh-CN" smtClean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   </a:t>
            </a:r>
            <a:r>
              <a:rPr lang="zh-CN" altLang="en-US" smtClean="0"/>
              <a:t>负责接收和处理鼠标的</a:t>
            </a:r>
            <a:r>
              <a:rPr lang="en-US" altLang="zh-CN" smtClean="0"/>
              <a:t>move(</a:t>
            </a:r>
            <a:r>
              <a:rPr lang="zh-CN" altLang="en-US" smtClean="0"/>
              <a:t>移动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drag(</a:t>
            </a:r>
            <a:r>
              <a:rPr lang="zh-CN" altLang="en-US" smtClean="0"/>
              <a:t>拖动</a:t>
            </a:r>
            <a:r>
              <a:rPr lang="en-US" altLang="zh-CN" smtClean="0"/>
              <a:t>)</a:t>
            </a:r>
            <a:r>
              <a:rPr lang="zh-CN" altLang="en-US" smtClean="0"/>
              <a:t>动作触发的事件。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530225"/>
            <a:ext cx="4643437" cy="598488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>
                <a:solidFill>
                  <a:srgbClr val="00CC00"/>
                </a:solidFill>
              </a:rPr>
              <a:t>♣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MouseEvent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7630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3333FF"/>
                </a:solidFill>
              </a:rPr>
              <a:t>getX</a:t>
            </a:r>
            <a:r>
              <a:rPr lang="en-US" altLang="zh-CN" dirty="0" smtClean="0">
                <a:solidFill>
                  <a:srgbClr val="3333FF"/>
                </a:solidFill>
              </a:rPr>
              <a:t>() </a:t>
            </a:r>
            <a:r>
              <a:rPr lang="zh-CN" altLang="en-US" dirty="0" smtClean="0"/>
              <a:t>：返回发生鼠标事件的 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坐标。 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3333FF"/>
                </a:solidFill>
              </a:rPr>
              <a:t>getY</a:t>
            </a:r>
            <a:r>
              <a:rPr lang="en-US" altLang="zh-CN" dirty="0" smtClean="0">
                <a:solidFill>
                  <a:srgbClr val="3333FF"/>
                </a:solidFill>
              </a:rPr>
              <a:t>() </a:t>
            </a:r>
            <a:r>
              <a:rPr lang="zh-CN" altLang="en-US" dirty="0" smtClean="0"/>
              <a:t>：返回发生鼠标事件的 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坐标。 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Point </a:t>
            </a:r>
            <a:r>
              <a:rPr lang="en-US" altLang="zh-CN" dirty="0" err="1" smtClean="0"/>
              <a:t>getPoint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：返回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也即鼠标事件发生的坐标点。 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getClickCount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：返回鼠标点击事件的连击次数。 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858000" cy="5270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高级语义事件和低级语义事件</a:t>
            </a:r>
            <a:endParaRPr lang="zh-CN" altLang="en-US" sz="32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74650" y="2819400"/>
            <a:ext cx="8464550" cy="35814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zh-CN" dirty="0"/>
              <a:t>常见的低级语义事件有：</a:t>
            </a:r>
            <a:endParaRPr lang="zh-CN" altLang="zh-CN" dirty="0"/>
          </a:p>
          <a:p>
            <a:pPr eaLnBrk="1" hangingPunct="1">
              <a:defRPr/>
            </a:pPr>
            <a:r>
              <a:rPr lang="zh-CN" altLang="zh-CN" dirty="0"/>
              <a:t>组件事件（</a:t>
            </a:r>
            <a:r>
              <a:rPr lang="en-US" altLang="zh-CN" dirty="0" err="1"/>
              <a:t>ComponentEvent</a:t>
            </a:r>
            <a:r>
              <a:rPr lang="zh-CN" altLang="zh-CN" dirty="0"/>
              <a:t>）：组件尺寸的变化，移动；</a:t>
            </a:r>
            <a:endParaRPr lang="zh-CN" altLang="zh-CN" dirty="0"/>
          </a:p>
          <a:p>
            <a:pPr eaLnBrk="1" hangingPunct="1">
              <a:defRPr/>
            </a:pPr>
            <a:r>
              <a:rPr lang="zh-CN" altLang="zh-CN" dirty="0"/>
              <a:t>容器事件（</a:t>
            </a:r>
            <a:r>
              <a:rPr lang="en-US" altLang="zh-CN" dirty="0" err="1"/>
              <a:t>ContainerEvent</a:t>
            </a:r>
            <a:r>
              <a:rPr lang="zh-CN" altLang="zh-CN" dirty="0"/>
              <a:t>）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容器中</a:t>
            </a:r>
            <a:r>
              <a:rPr lang="zh-CN" altLang="zh-CN" dirty="0" smtClean="0"/>
              <a:t>组件</a:t>
            </a:r>
            <a:r>
              <a:rPr lang="zh-CN" altLang="zh-CN" dirty="0"/>
              <a:t>增加，</a:t>
            </a:r>
            <a:r>
              <a:rPr lang="zh-CN" altLang="zh-CN" dirty="0" smtClean="0"/>
              <a:t>移</a:t>
            </a:r>
            <a:r>
              <a:rPr lang="zh-CN" altLang="en-US" dirty="0"/>
              <a:t>除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eaLnBrk="1" hangingPunct="1">
              <a:defRPr/>
            </a:pPr>
            <a:r>
              <a:rPr lang="zh-CN" altLang="zh-CN" dirty="0"/>
              <a:t>窗口事件（</a:t>
            </a:r>
            <a:r>
              <a:rPr lang="en-US" altLang="zh-CN" dirty="0" err="1"/>
              <a:t>WindowEvent</a:t>
            </a:r>
            <a:r>
              <a:rPr lang="zh-CN" altLang="zh-CN" dirty="0"/>
              <a:t>）：关闭窗口，图标化；</a:t>
            </a:r>
            <a:endParaRPr lang="zh-CN" altLang="zh-CN" dirty="0"/>
          </a:p>
          <a:p>
            <a:pPr eaLnBrk="1" hangingPunct="1">
              <a:defRPr/>
            </a:pPr>
            <a:r>
              <a:rPr lang="zh-CN" altLang="zh-CN" dirty="0"/>
              <a:t>焦点事件（</a:t>
            </a:r>
            <a:r>
              <a:rPr lang="en-US" altLang="zh-CN" dirty="0" err="1"/>
              <a:t>FocusEvent</a:t>
            </a:r>
            <a:r>
              <a:rPr lang="zh-CN" altLang="zh-CN" dirty="0"/>
              <a:t>）：焦点的获得和丢失；</a:t>
            </a:r>
            <a:endParaRPr lang="zh-CN" altLang="zh-CN" dirty="0"/>
          </a:p>
          <a:p>
            <a:pPr eaLnBrk="1" hangingPunct="1">
              <a:defRPr/>
            </a:pPr>
            <a:r>
              <a:rPr lang="zh-CN" altLang="zh-CN" dirty="0"/>
              <a:t>键盘事件（</a:t>
            </a:r>
            <a:r>
              <a:rPr lang="en-US" altLang="zh-CN" dirty="0" err="1"/>
              <a:t>KeyEvent</a:t>
            </a:r>
            <a:r>
              <a:rPr lang="zh-CN" altLang="zh-CN" dirty="0"/>
              <a:t>）：键按下、释放；</a:t>
            </a:r>
            <a:endParaRPr lang="zh-CN" altLang="zh-CN" dirty="0"/>
          </a:p>
          <a:p>
            <a:pPr eaLnBrk="1" hangingPunct="1">
              <a:defRPr/>
            </a:pPr>
            <a:r>
              <a:rPr lang="zh-CN" altLang="zh-CN" dirty="0"/>
              <a:t>鼠标事件（</a:t>
            </a:r>
            <a:r>
              <a:rPr lang="en-US" altLang="zh-CN" dirty="0" err="1"/>
              <a:t>MouseEvent</a:t>
            </a:r>
            <a:r>
              <a:rPr lang="zh-CN" altLang="zh-CN" dirty="0"/>
              <a:t>）：鼠标单击，移动等。</a:t>
            </a:r>
            <a:endParaRPr lang="zh-CN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54276" name="标题 1"/>
          <p:cNvSpPr txBox="1"/>
          <p:nvPr/>
        </p:nvSpPr>
        <p:spPr bwMode="auto">
          <a:xfrm>
            <a:off x="609600" y="12319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b="0">
                <a:latin typeface="黑体" panose="02010609060101010101" charset="-122"/>
                <a:ea typeface="黑体" panose="02010609060101010101" charset="-122"/>
              </a:rPr>
              <a:t>高级语义事件以组件为基础；例如：</a:t>
            </a:r>
            <a:r>
              <a:rPr lang="zh-CN" altLang="en-US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按钮上动作</a:t>
            </a:r>
            <a:r>
              <a:rPr lang="zh-CN" altLang="en-US" b="0">
                <a:latin typeface="黑体" panose="02010609060101010101" charset="-122"/>
                <a:ea typeface="黑体" panose="02010609060101010101" charset="-122"/>
              </a:rPr>
              <a:t>事件。</a:t>
            </a:r>
            <a:endParaRPr lang="en-US" altLang="zh-CN" b="0"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b="0">
                <a:latin typeface="黑体" panose="02010609060101010101" charset="-122"/>
                <a:ea typeface="黑体" panose="02010609060101010101" charset="-122"/>
              </a:rPr>
              <a:t>低级语义事件具有更广泛性：例如：按钮上</a:t>
            </a:r>
            <a:r>
              <a:rPr lang="zh-CN" altLang="en-US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鼠标移动、点击、进入等</a:t>
            </a:r>
            <a:r>
              <a:rPr lang="zh-CN" altLang="en-US" b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b="0"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b="0">
                <a:latin typeface="黑体" panose="02010609060101010101" charset="-122"/>
                <a:ea typeface="黑体" panose="02010609060101010101" charset="-122"/>
              </a:rPr>
              <a:t>低级语义事件先于高级语义事件发生。</a:t>
            </a:r>
            <a:endParaRPr lang="zh-CN" altLang="en-US" b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43800" cy="5334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11-8 </a:t>
            </a:r>
            <a:r>
              <a:rPr lang="zh-CN" altLang="en-US" sz="2800" smtClean="0"/>
              <a:t>围棋对弈界面设计</a:t>
            </a:r>
            <a:endParaRPr lang="zh-CN" altLang="en-US" smtClean="0"/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smtClean="0"/>
              <a:t>import java.awt.*;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import java.awt.event.*;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public class chessGame extends Frame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chessBoard b = new chessBoard( ); 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public chessGame( )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setBackground(Color.lightGray);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setLayout(new BorderLayout( ));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add("Center", b);      //</a:t>
            </a:r>
            <a:r>
              <a:rPr lang="zh-CN" altLang="en-US" sz="2000" smtClean="0"/>
              <a:t>棋盘  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Panel p = new Panel( 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Button color = new Button("</a:t>
            </a:r>
            <a:r>
              <a:rPr lang="zh-CN" altLang="zh-CN" sz="2000" smtClean="0"/>
              <a:t>变棋盘背景</a:t>
            </a:r>
            <a:r>
              <a:rPr lang="fr-FR" altLang="zh-CN" sz="2000" smtClean="0"/>
              <a:t>");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Button fail = new Button("</a:t>
            </a:r>
            <a:r>
              <a:rPr lang="zh-CN" altLang="zh-CN" sz="2000" smtClean="0"/>
              <a:t>认输</a:t>
            </a:r>
            <a:r>
              <a:rPr lang="fr-FR" altLang="zh-CN" sz="2000" smtClean="0"/>
              <a:t>");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p.setLayout(new GridLayout(8, 1, 10, 10));</a:t>
            </a:r>
            <a:endParaRPr lang="zh-CN" altLang="zh-CN" sz="2000" smtClean="0"/>
          </a:p>
        </p:txBody>
      </p:sp>
      <p:sp>
        <p:nvSpPr>
          <p:cNvPr id="55300" name="圆角矩形标注 1"/>
          <p:cNvSpPr>
            <a:spLocks noChangeArrowheads="1"/>
          </p:cNvSpPr>
          <p:nvPr/>
        </p:nvSpPr>
        <p:spPr bwMode="auto">
          <a:xfrm>
            <a:off x="5791200" y="2171700"/>
            <a:ext cx="1981200" cy="685800"/>
          </a:xfrm>
          <a:prstGeom prst="wedgeRoundRectCallout">
            <a:avLst>
              <a:gd name="adj1" fmla="val -68046"/>
              <a:gd name="adj2" fmla="val 225125"/>
              <a:gd name="adj3" fmla="val 16667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CC3300"/>
                </a:solidFill>
                <a:latin typeface="Arial" panose="020B0604020202020204" pitchFamily="34" charset="0"/>
              </a:rPr>
              <a:t>部署界面</a:t>
            </a: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950913" y="609600"/>
            <a:ext cx="6019800" cy="644525"/>
          </a:xfrm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CC00"/>
                </a:solidFill>
              </a:rPr>
              <a:t>♣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 将部件加入窗体容器</a:t>
            </a:r>
            <a:endParaRPr lang="en-US" altLang="zh-CN" dirty="0" smtClean="0"/>
          </a:p>
        </p:txBody>
      </p:sp>
      <p:sp>
        <p:nvSpPr>
          <p:cNvPr id="9175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962025" y="1336675"/>
            <a:ext cx="6248400" cy="114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smtClean="0">
                <a:latin typeface="楷体_GB2312"/>
                <a:ea typeface="楷体_GB2312"/>
                <a:cs typeface="楷体_GB2312"/>
              </a:rPr>
              <a:t> 布局设置</a:t>
            </a:r>
            <a:br>
              <a:rPr lang="zh-CN" altLang="en-US" sz="2800" smtClean="0">
                <a:latin typeface="楷体_GB2312"/>
                <a:ea typeface="楷体_GB2312"/>
                <a:cs typeface="楷体_GB2312"/>
              </a:rPr>
            </a:br>
            <a:r>
              <a:rPr lang="zh-CN" altLang="en-US" sz="2800" smtClean="0">
                <a:latin typeface="楷体_GB2312"/>
                <a:ea typeface="楷体_GB2312"/>
                <a:cs typeface="楷体_GB2312"/>
              </a:rPr>
              <a:t>   </a:t>
            </a:r>
            <a:r>
              <a:rPr lang="en-US" altLang="zh-CN" sz="2800" smtClean="0">
                <a:latin typeface="楷体_GB2312"/>
                <a:ea typeface="楷体_GB2312"/>
                <a:cs typeface="楷体_GB2312"/>
              </a:rPr>
              <a:t>f.setLayout(new FlowLayout())</a:t>
            </a:r>
            <a:endParaRPr lang="en-US" altLang="zh-CN" sz="2800" smtClean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917508" name="Rectangle 4"/>
          <p:cNvSpPr>
            <a:spLocks noChangeArrowheads="1"/>
          </p:cNvSpPr>
          <p:nvPr/>
        </p:nvSpPr>
        <p:spPr bwMode="auto">
          <a:xfrm>
            <a:off x="950913" y="2479675"/>
            <a:ext cx="68580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加入部件</a:t>
            </a:r>
            <a:endParaRPr lang="zh-CN" altLang="en-US" sz="2800">
              <a:latin typeface="楷体_GB2312"/>
              <a:ea typeface="楷体_GB231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    f.add(</a:t>
            </a:r>
            <a:r>
              <a:rPr lang="en-US" altLang="zh-CN" sz="2800" b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）； 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f.add(</a:t>
            </a:r>
            <a:r>
              <a:rPr lang="en-US" altLang="zh-CN" sz="2800" b="0">
                <a:latin typeface="Arial" panose="020B0604020202020204" pitchFamily="34" charset="0"/>
              </a:rPr>
              <a:t>dis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）；</a:t>
            </a:r>
            <a:endParaRPr lang="en-US" altLang="zh-CN" sz="2800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524000" y="3276600"/>
            <a:ext cx="4114800" cy="2133600"/>
            <a:chOff x="960" y="2064"/>
            <a:chExt cx="2592" cy="1344"/>
          </a:xfrm>
        </p:grpSpPr>
        <p:grpSp>
          <p:nvGrpSpPr>
            <p:cNvPr id="8198" name="Group 15"/>
            <p:cNvGrpSpPr/>
            <p:nvPr/>
          </p:nvGrpSpPr>
          <p:grpSpPr bwMode="auto">
            <a:xfrm>
              <a:off x="960" y="2064"/>
              <a:ext cx="2592" cy="1344"/>
              <a:chOff x="960" y="2064"/>
              <a:chExt cx="2592" cy="1344"/>
            </a:xfrm>
          </p:grpSpPr>
          <p:grpSp>
            <p:nvGrpSpPr>
              <p:cNvPr id="8200" name="Group 14"/>
              <p:cNvGrpSpPr/>
              <p:nvPr/>
            </p:nvGrpSpPr>
            <p:grpSpPr bwMode="auto">
              <a:xfrm>
                <a:off x="960" y="2064"/>
                <a:ext cx="2592" cy="1344"/>
                <a:chOff x="960" y="2064"/>
                <a:chExt cx="2592" cy="1344"/>
              </a:xfrm>
            </p:grpSpPr>
            <p:pic>
              <p:nvPicPr>
                <p:cNvPr id="8202" name="Picture 8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0" y="2457"/>
                  <a:ext cx="2592" cy="9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0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547" y="2064"/>
                  <a:ext cx="53" cy="786"/>
                </a:xfrm>
                <a:prstGeom prst="line">
                  <a:avLst/>
                </a:prstGeom>
                <a:noFill/>
                <a:ln w="57150" cap="rnd" cmpd="thinThick">
                  <a:solidFill>
                    <a:srgbClr val="FF0000"/>
                  </a:solidFill>
                  <a:prstDash val="sysDot"/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01" name="Text Box 11"/>
              <p:cNvSpPr txBox="1">
                <a:spLocks noChangeArrowheads="1"/>
              </p:cNvSpPr>
              <p:nvPr/>
            </p:nvSpPr>
            <p:spPr bwMode="auto">
              <a:xfrm>
                <a:off x="2177" y="2906"/>
                <a:ext cx="58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b="1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b="1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b="1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…0…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9" name="Line 9"/>
            <p:cNvSpPr>
              <a:spLocks noChangeShapeType="1"/>
            </p:cNvSpPr>
            <p:nvPr/>
          </p:nvSpPr>
          <p:spPr bwMode="auto">
            <a:xfrm>
              <a:off x="1224" y="2120"/>
              <a:ext cx="582" cy="730"/>
            </a:xfrm>
            <a:prstGeom prst="line">
              <a:avLst/>
            </a:prstGeom>
            <a:noFill/>
            <a:ln w="57150" cap="rnd" cmpd="thinThick">
              <a:solidFill>
                <a:srgbClr val="FF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6" grpId="0" build="p"/>
      <p:bldP spid="91750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762000"/>
            <a:ext cx="83058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mtClean="0"/>
              <a:t>		p.add(new Label( ));  // </a:t>
            </a:r>
            <a:r>
              <a:rPr lang="zh-CN" altLang="zh-CN" smtClean="0"/>
              <a:t>插入一个空标签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p.add(color);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p.add(fail);	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add(“East”, p);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setSize(500, 450);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setVisible(true);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}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fr-FR" altLang="zh-CN" smtClean="0"/>
              <a:t>	public static void main(String[ ] args) {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new chessGame( 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}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}</a:t>
            </a:r>
            <a:endParaRPr lang="zh-CN" altLang="zh-CN" smtClean="0"/>
          </a:p>
          <a:p>
            <a:pPr eaLnBrk="1" hangingPunct="1">
              <a:buFontTx/>
              <a:buNone/>
            </a:pPr>
            <a:endParaRPr lang="zh-CN" altLang="en-US" smtClean="0"/>
          </a:p>
        </p:txBody>
      </p:sp>
      <p:sp>
        <p:nvSpPr>
          <p:cNvPr id="56323" name="圆角矩形标注 2"/>
          <p:cNvSpPr>
            <a:spLocks noChangeArrowheads="1"/>
          </p:cNvSpPr>
          <p:nvPr/>
        </p:nvSpPr>
        <p:spPr bwMode="auto">
          <a:xfrm>
            <a:off x="499745" y="775335"/>
            <a:ext cx="643255" cy="2576195"/>
          </a:xfrm>
          <a:prstGeom prst="wedgeRoundRectCallout">
            <a:avLst>
              <a:gd name="adj1" fmla="val 98898"/>
              <a:gd name="adj2" fmla="val -12421"/>
              <a:gd name="adj3" fmla="val 16667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部署</a:t>
            </a:r>
            <a:endParaRPr lang="en-US" altLang="zh-CN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界面</a:t>
            </a: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-2147482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1219200"/>
            <a:ext cx="2814955" cy="2557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48920" y="765810"/>
            <a:ext cx="8437880" cy="48729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dirty="0" smtClean="0"/>
              <a:t>class chessBoard extends Canvas {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int chess[ ][ ] = new int[19][19];  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                   // </a:t>
            </a:r>
            <a:r>
              <a:rPr lang="zh-CN" altLang="zh-CN" sz="2000" dirty="0" smtClean="0"/>
              <a:t>存放棋盘子的状态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int sx = 20, sy = 20; // </a:t>
            </a:r>
            <a:r>
              <a:rPr lang="zh-CN" altLang="zh-CN" sz="2000" dirty="0" smtClean="0"/>
              <a:t>棋盘左上角位置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int w = 20;   // </a:t>
            </a:r>
            <a:r>
              <a:rPr lang="zh-CN" altLang="zh-CN" sz="2000" dirty="0" smtClean="0"/>
              <a:t>棋盘每个格子宽度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int cx = 50;</a:t>
            </a:r>
            <a:r>
              <a:rPr lang="en-US" altLang="zh-CN" sz="2000" dirty="0" smtClean="0"/>
              <a:t> // </a:t>
            </a:r>
            <a:r>
              <a:rPr lang="zh-CN" altLang="zh-CN" sz="2000" dirty="0" smtClean="0"/>
              <a:t>下棋位置游标的初值，对应鼠标移动位置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int cy = 50;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int player = 1; //1</a:t>
            </a:r>
            <a:r>
              <a:rPr lang="en-US" altLang="zh-CN" sz="2000" dirty="0" smtClean="0"/>
              <a:t>-</a:t>
            </a:r>
            <a:r>
              <a:rPr lang="zh-CN" altLang="zh-CN" sz="2000" dirty="0" smtClean="0"/>
              <a:t>黑，</a:t>
            </a:r>
            <a:r>
              <a:rPr lang="fr-FR" altLang="zh-CN" sz="2000" dirty="0" smtClean="0"/>
              <a:t>0</a:t>
            </a:r>
            <a:r>
              <a:rPr lang="en-US" altLang="zh-CN" sz="2000" dirty="0" smtClean="0"/>
              <a:t>-</a:t>
            </a:r>
            <a:r>
              <a:rPr lang="zh-CN" altLang="zh-CN" sz="2000" dirty="0" smtClean="0"/>
              <a:t>白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public chessBoard( ) {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  this.addMouseMotionListener(new 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                 MouseMotionAdapter( ) {</a:t>
            </a:r>
            <a:endParaRPr lang="zh-CN" altLang="zh-CN" sz="2000" dirty="0" smtClean="0"/>
          </a:p>
        </p:txBody>
      </p:sp>
      <p:pic>
        <p:nvPicPr>
          <p:cNvPr id="2" name="图片 -2147482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4343400"/>
            <a:ext cx="2496820" cy="2268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标注 2"/>
          <p:cNvSpPr/>
          <p:nvPr/>
        </p:nvSpPr>
        <p:spPr bwMode="auto">
          <a:xfrm>
            <a:off x="5486400" y="3276600"/>
            <a:ext cx="3433763" cy="673100"/>
          </a:xfrm>
          <a:prstGeom prst="wedgeRectCallout">
            <a:avLst>
              <a:gd name="adj1" fmla="val -24017"/>
              <a:gd name="adj2" fmla="val 14188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800" dirty="0" err="1">
                <a:solidFill>
                  <a:schemeClr val="tx1"/>
                </a:solidFill>
                <a:latin typeface="Tahoma" panose="020B0604030504040204" pitchFamily="34" charset="0"/>
              </a:rPr>
              <a:t>sx,sy</a:t>
            </a:r>
            <a:r>
              <a:rPr kumimoji="1" lang="zh-CN" altLang="en-US" sz="2800" dirty="0">
                <a:solidFill>
                  <a:schemeClr val="tx1"/>
                </a:solidFill>
                <a:latin typeface="Tahoma" panose="020B0604030504040204" pitchFamily="34" charset="0"/>
              </a:rPr>
              <a:t>值对应左上角</a:t>
            </a:r>
            <a:endParaRPr kumimoji="1" lang="zh-CN" altLang="en-US" sz="28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7348" name="矩形标注 1"/>
          <p:cNvSpPr>
            <a:spLocks noChangeArrowheads="1"/>
          </p:cNvSpPr>
          <p:nvPr/>
        </p:nvSpPr>
        <p:spPr bwMode="auto">
          <a:xfrm>
            <a:off x="762000" y="5638800"/>
            <a:ext cx="3810000" cy="685800"/>
          </a:xfrm>
          <a:prstGeom prst="wedgeRectCallout">
            <a:avLst>
              <a:gd name="adj1" fmla="val 120266"/>
              <a:gd name="adj2" fmla="val -47962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鼠标移动则红色小方框跟随</a:t>
            </a:r>
            <a:endParaRPr lang="zh-CN" altLang="en-US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6106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smtClean="0"/>
              <a:t>		public void mouseMoved(MouseEvent e)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	Graphics g = getGraphics( 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               </a:t>
            </a:r>
            <a:r>
              <a:rPr lang="fr-FR" altLang="zh-CN" sz="2000" smtClean="0">
                <a:solidFill>
                  <a:srgbClr val="FF0000"/>
                </a:solidFill>
              </a:rPr>
              <a:t>g.setXORMode(chessBoard.this.getBackground( ));</a:t>
            </a:r>
            <a:endParaRPr lang="zh-CN" altLang="zh-CN" sz="200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smtClean="0"/>
              <a:t>			g.setColor(Color.red);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	</a:t>
            </a:r>
            <a:r>
              <a:rPr lang="fr-FR" altLang="zh-CN" sz="2000" smtClean="0">
                <a:solidFill>
                  <a:srgbClr val="0070C0"/>
                </a:solidFill>
              </a:rPr>
              <a:t>g.fillRect(cx - w / 4, cy - w / 4, w / 2, w / 2);</a:t>
            </a:r>
            <a:endParaRPr lang="zh-CN" altLang="zh-CN" sz="200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smtClean="0"/>
              <a:t>			</a:t>
            </a:r>
            <a:r>
              <a:rPr lang="fr-FR" altLang="zh-CN" sz="2000" smtClean="0">
                <a:solidFill>
                  <a:srgbClr val="C00000"/>
                </a:solidFill>
              </a:rPr>
              <a:t>cx = sx + (e.getX( ) -sx+w/2) / w * w; </a:t>
            </a:r>
            <a:endParaRPr lang="zh-CN" altLang="zh-CN" sz="200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smtClean="0">
                <a:solidFill>
                  <a:srgbClr val="C00000"/>
                </a:solidFill>
              </a:rPr>
              <a:t>			cy = sy + (e.getY( ) -sy+w/2) / w * w;</a:t>
            </a:r>
            <a:endParaRPr lang="zh-CN" altLang="zh-CN" sz="200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smtClean="0"/>
              <a:t>			</a:t>
            </a:r>
            <a:r>
              <a:rPr lang="fr-FR" altLang="zh-CN" sz="2000" smtClean="0">
                <a:solidFill>
                  <a:srgbClr val="0070C0"/>
                </a:solidFill>
              </a:rPr>
              <a:t>g.fillRect(cx - w / 4, cy - w / 4, w / 2, w / 2); </a:t>
            </a:r>
            <a:endParaRPr lang="zh-CN" altLang="zh-CN" sz="200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smtClean="0"/>
              <a:t>		   }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});</a:t>
            </a:r>
            <a:endParaRPr lang="fr-FR" altLang="zh-CN" sz="2000" smtClean="0"/>
          </a:p>
          <a:p>
            <a:pPr eaLnBrk="1" hangingPunct="1">
              <a:buFontTx/>
              <a:buNone/>
            </a:pPr>
            <a:endParaRPr lang="fr-FR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       this.addMouseListener(new MouseAdapter( )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	public void mouseClicked(MouseEvent e) { </a:t>
            </a:r>
            <a:endParaRPr lang="fr-FR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                                      //</a:t>
            </a:r>
            <a:r>
              <a:rPr lang="zh-CN" altLang="zh-CN" sz="2000" smtClean="0"/>
              <a:t>鼠标点击表示下子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	Graphics g = getGraphics( );</a:t>
            </a:r>
            <a:endParaRPr lang="zh-CN" altLang="zh-CN" sz="2000" smtClean="0"/>
          </a:p>
        </p:txBody>
      </p:sp>
      <p:sp>
        <p:nvSpPr>
          <p:cNvPr id="58371" name="圆角矩形标注 2"/>
          <p:cNvSpPr>
            <a:spLocks noChangeArrowheads="1"/>
          </p:cNvSpPr>
          <p:nvPr/>
        </p:nvSpPr>
        <p:spPr bwMode="auto">
          <a:xfrm>
            <a:off x="2667000" y="3810000"/>
            <a:ext cx="5867400" cy="685800"/>
          </a:xfrm>
          <a:prstGeom prst="wedgeRoundRectCallout">
            <a:avLst>
              <a:gd name="adj1" fmla="val -32426"/>
              <a:gd name="adj2" fmla="val -82282"/>
              <a:gd name="adj3" fmla="val 16667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Arial" panose="020B0604020202020204" pitchFamily="34" charset="0"/>
              </a:rPr>
              <a:t>鼠标移动则红色小方框标记跟随</a:t>
            </a:r>
            <a:endParaRPr lang="zh-CN" altLang="en-US" sz="28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304800" y="1524000"/>
            <a:ext cx="990600" cy="2286000"/>
          </a:xfrm>
          <a:prstGeom prst="wedgeRectCallout">
            <a:avLst>
              <a:gd name="adj1" fmla="val 130838"/>
              <a:gd name="adj2" fmla="val 107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算出红色方框位置</a:t>
            </a:r>
            <a:endParaRPr kumimoji="1" lang="zh-CN" altLang="en-US" sz="24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9525" y="419100"/>
            <a:ext cx="8753475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1800" dirty="0" smtClean="0"/>
              <a:t>		</a:t>
            </a:r>
            <a:r>
              <a:rPr lang="fr-FR" altLang="zh-CN" sz="2000" dirty="0" smtClean="0"/>
              <a:t>if (chess[(cx - sx)/w][(cy - sy)/w] == 0) 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     if (player == 1) {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	g.setColor(Color.black);</a:t>
            </a:r>
            <a:r>
              <a:rPr lang="en-US" altLang="zh-CN" sz="2000" dirty="0" smtClean="0"/>
              <a:t>  // </a:t>
            </a:r>
            <a:r>
              <a:rPr lang="zh-CN" altLang="zh-CN" sz="2000" dirty="0" smtClean="0"/>
              <a:t>黑棋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	chess[(cx - sx) / w][(cy - sy) / w] = 1;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      } else {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	g.setColor(Color.</a:t>
            </a:r>
            <a:r>
              <a:rPr lang="en-US" altLang="zh-CN" sz="2000" dirty="0" smtClean="0"/>
              <a:t>white</a:t>
            </a:r>
            <a:r>
              <a:rPr lang="fr-FR" altLang="zh-CN" sz="2000" dirty="0" smtClean="0"/>
              <a:t>);</a:t>
            </a:r>
            <a:r>
              <a:rPr lang="en-US" altLang="zh-CN" sz="2000" dirty="0" smtClean="0"/>
              <a:t>  // </a:t>
            </a:r>
            <a:r>
              <a:rPr lang="zh-CN" altLang="zh-CN" sz="2000" dirty="0" smtClean="0"/>
              <a:t>白棋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	chess[(cx - sx) / w][(cy - sy) / w] = 2;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</a:t>
            </a:r>
            <a:r>
              <a:rPr lang="fr-FR" altLang="zh-CN" sz="2000" dirty="0"/>
              <a:t> </a:t>
            </a:r>
            <a:r>
              <a:rPr lang="fr-FR" altLang="zh-CN" sz="2000" dirty="0" smtClean="0"/>
              <a:t>    }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g.fillOval(cx - w / 2 + 1, cy - w / 2 + 1, w - 2, w - 2);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player = (player + 1) % 2;  // </a:t>
            </a:r>
            <a:r>
              <a:rPr lang="zh-CN" altLang="zh-CN" sz="2000" dirty="0" smtClean="0"/>
              <a:t>黑白方轮流下子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</a:t>
            </a:r>
            <a:r>
              <a:rPr lang="fr-FR" altLang="zh-CN" sz="2000" dirty="0" smtClean="0">
                <a:solidFill>
                  <a:srgbClr val="3333FF"/>
                </a:solidFill>
              </a:rPr>
              <a:t>g.setXORMode(chessBoard.this.getBackground( ));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dirty="0" smtClean="0">
                <a:solidFill>
                  <a:srgbClr val="3333FF"/>
                </a:solidFill>
              </a:rPr>
              <a:t>		g.setColor(Color.red);    </a:t>
            </a:r>
            <a:r>
              <a:rPr lang="fr-FR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zh-CN" sz="2000" dirty="0" smtClean="0">
                <a:solidFill>
                  <a:srgbClr val="00B050"/>
                </a:solidFill>
              </a:rPr>
              <a:t>用异或方式绘制小游标</a:t>
            </a:r>
            <a:endParaRPr lang="zh-CN" altLang="zh-CN" sz="2000" dirty="0" smtClean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dirty="0" smtClean="0">
                <a:solidFill>
                  <a:srgbClr val="3333FF"/>
                </a:solidFill>
              </a:rPr>
              <a:t>		g.fillRect(cx - w / 4, cy - w / 4, w / 2, w / 2);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   }}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});   }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</p:txBody>
      </p:sp>
      <p:sp>
        <p:nvSpPr>
          <p:cNvPr id="59395" name="圆角矩形标注 2"/>
          <p:cNvSpPr>
            <a:spLocks noChangeArrowheads="1"/>
          </p:cNvSpPr>
          <p:nvPr/>
        </p:nvSpPr>
        <p:spPr bwMode="auto">
          <a:xfrm>
            <a:off x="7543800" y="2590800"/>
            <a:ext cx="1600200" cy="914400"/>
          </a:xfrm>
          <a:prstGeom prst="wedgeRoundRectCallout">
            <a:avLst>
              <a:gd name="adj1" fmla="val -116657"/>
              <a:gd name="adj2" fmla="val 55597"/>
              <a:gd name="adj3" fmla="val 16667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绘制刚下</a:t>
            </a:r>
            <a:endParaRPr lang="en-US" altLang="zh-CN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的棋子</a:t>
            </a: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smtClean="0"/>
              <a:t>	public void paint(Graphics g)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      for (int k = 0; k &lt; 19; k++)  //</a:t>
            </a:r>
            <a:r>
              <a:rPr lang="zh-CN" altLang="zh-CN" sz="2000" smtClean="0"/>
              <a:t>绘制棋盘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   g.drawLine(sx, sy + k * w, sx + w * 18, sy + k * w);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      for (int k = 0; k &lt; 19; k++)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   g.drawLine(sx + k * w, sy, sx + k * w, sy + w * 18);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      </a:t>
            </a:r>
            <a:r>
              <a:rPr lang="fr-FR" altLang="zh-CN" sz="2000" smtClean="0">
                <a:solidFill>
                  <a:srgbClr val="3333FF"/>
                </a:solidFill>
              </a:rPr>
              <a:t>for (int i = 0; i &lt; chess.length; i++)  </a:t>
            </a:r>
            <a:endParaRPr lang="zh-CN" altLang="zh-CN" sz="2000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smtClean="0"/>
              <a:t>		   </a:t>
            </a:r>
            <a:r>
              <a:rPr lang="fr-FR" altLang="zh-CN" sz="2000" smtClean="0">
                <a:solidFill>
                  <a:srgbClr val="3333FF"/>
                </a:solidFill>
              </a:rPr>
              <a:t>for (int j = 0; j &lt; chess[0].length; j++) {</a:t>
            </a:r>
            <a:endParaRPr lang="zh-CN" altLang="zh-CN" sz="2000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smtClean="0"/>
              <a:t>	                  if (chess[i][j] == 1)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             g.setColor(Color.black);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	g.fillOval(sx + i * w - w/2 + 1, sx + j * w - w/2 + 1,w - 2, w - 2);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endParaRPr lang="zh-CN" altLang="en-US" sz="2000" smtClean="0"/>
          </a:p>
        </p:txBody>
      </p:sp>
      <p:sp>
        <p:nvSpPr>
          <p:cNvPr id="60419" name="圆角矩形标注 2"/>
          <p:cNvSpPr>
            <a:spLocks noChangeArrowheads="1"/>
          </p:cNvSpPr>
          <p:nvPr/>
        </p:nvSpPr>
        <p:spPr bwMode="auto">
          <a:xfrm>
            <a:off x="1066800" y="5448300"/>
            <a:ext cx="4191000" cy="647700"/>
          </a:xfrm>
          <a:prstGeom prst="wedgeRoundRectCallout">
            <a:avLst>
              <a:gd name="adj1" fmla="val -37394"/>
              <a:gd name="adj2" fmla="val -375347"/>
              <a:gd name="adj3" fmla="val 16667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二重循环控制绘制所有棋子</a:t>
            </a: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mtClean="0"/>
              <a:t>		} else if (chess[i][j] == 2) { 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     g.setColor(Color.</a:t>
            </a:r>
            <a:r>
              <a:rPr lang="en-US" altLang="zh-CN" smtClean="0"/>
              <a:t>white</a:t>
            </a:r>
            <a:r>
              <a:rPr lang="fr-FR" altLang="zh-CN" smtClean="0"/>
              <a:t>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     g.fillOval(sx + i * w - w/2 + 1, sx + j * w - w/2 + 1, w - 2, w - 2);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   }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 }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</a:t>
            </a:r>
            <a:r>
              <a:rPr lang="fr-FR" altLang="zh-CN" smtClean="0">
                <a:solidFill>
                  <a:srgbClr val="FF0000"/>
                </a:solidFill>
              </a:rPr>
              <a:t>g.setXORMode(this.getBackground( )); </a:t>
            </a:r>
            <a:r>
              <a:rPr lang="fr-FR" altLang="zh-CN" smtClean="0"/>
              <a:t>		g.setColor(Color.red);  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	g.fillRect(cx - w / 4, cy - w / 4, w / 2, w / 2);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	}</a:t>
            </a:r>
            <a:endParaRPr lang="zh-CN" altLang="zh-CN" smtClean="0"/>
          </a:p>
          <a:p>
            <a:pPr eaLnBrk="1" hangingPunct="1">
              <a:buFontTx/>
              <a:buNone/>
            </a:pPr>
            <a:r>
              <a:rPr lang="fr-FR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245225" cy="52228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3300"/>
                </a:solidFill>
              </a:rPr>
              <a:t>11.4.2 </a:t>
            </a:r>
            <a:r>
              <a:rPr lang="zh-CN" altLang="en-US" sz="2800" smtClean="0">
                <a:solidFill>
                  <a:srgbClr val="CC3300"/>
                </a:solidFill>
              </a:rPr>
              <a:t>键盘事件</a:t>
            </a:r>
            <a:r>
              <a:rPr lang="zh-CN" altLang="en-US" sz="2800" smtClean="0"/>
              <a:t> </a:t>
            </a:r>
            <a:endParaRPr lang="zh-CN" altLang="en-US" sz="2800" smtClean="0"/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 包含 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,</a:t>
            </a:r>
            <a:r>
              <a:rPr lang="zh-CN" altLang="en-US" smtClean="0"/>
              <a:t>分别对应 </a:t>
            </a:r>
            <a:r>
              <a:rPr lang="en-US" altLang="zh-CN" smtClean="0"/>
              <a:t>KeyEvent</a:t>
            </a:r>
            <a:r>
              <a:rPr lang="zh-CN" altLang="en-US" smtClean="0"/>
              <a:t>类的几个同名的静态整型常量</a:t>
            </a:r>
            <a:r>
              <a:rPr lang="en-US" altLang="zh-CN" smtClean="0"/>
              <a:t>KEY_PRESSED</a:t>
            </a:r>
            <a:r>
              <a:rPr lang="zh-CN" altLang="en-US" smtClean="0"/>
              <a:t>、 </a:t>
            </a:r>
            <a:r>
              <a:rPr lang="en-US" altLang="zh-CN" smtClean="0"/>
              <a:t>KEY_RELEASED</a:t>
            </a:r>
            <a:r>
              <a:rPr lang="zh-CN" altLang="en-US" smtClean="0"/>
              <a:t>、</a:t>
            </a:r>
            <a:r>
              <a:rPr lang="en-US" altLang="zh-CN" smtClean="0"/>
              <a:t>KEY_TYPED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监听者接口是</a:t>
            </a:r>
            <a:r>
              <a:rPr lang="en-US" altLang="zh-CN" smtClean="0"/>
              <a:t>KeyListener 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</a:rPr>
              <a:t>public void keyPressed(KeyEvent e) </a:t>
            </a:r>
            <a:endParaRPr lang="en-US" altLang="zh-CN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    </a:t>
            </a:r>
            <a:r>
              <a:rPr lang="zh-CN" altLang="en-US" smtClean="0"/>
              <a:t>某个键按下时执行。 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</a:rPr>
              <a:t>public void keyReleased(KeyEvent e)</a:t>
            </a:r>
            <a:r>
              <a:rPr lang="en-US" altLang="zh-CN" smtClean="0">
                <a:solidFill>
                  <a:srgbClr val="0033CC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mtClean="0">
                <a:solidFill>
                  <a:srgbClr val="0033CC"/>
                </a:solidFill>
              </a:rPr>
              <a:t> </a:t>
            </a:r>
            <a:endParaRPr lang="en-US" altLang="zh-CN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    </a:t>
            </a:r>
            <a:r>
              <a:rPr lang="zh-CN" altLang="en-US" smtClean="0"/>
              <a:t>某键被释放时执行。 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33CC"/>
                </a:solidFill>
              </a:rPr>
              <a:t> </a:t>
            </a:r>
            <a:r>
              <a:rPr lang="en-US" altLang="zh-CN" smtClean="0">
                <a:solidFill>
                  <a:srgbClr val="0033CC"/>
                </a:solidFill>
              </a:rPr>
              <a:t>public void keyTyped(KeyEvent e) </a:t>
            </a:r>
            <a:endParaRPr lang="en-US" altLang="zh-CN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    </a:t>
            </a:r>
            <a:r>
              <a:rPr lang="zh-CN" altLang="en-US" smtClean="0"/>
              <a:t>按键被敲击。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  </a:t>
            </a:r>
            <a:r>
              <a:rPr lang="en-US" altLang="zh-CN" smtClean="0"/>
              <a:t>KeyTyped</a:t>
            </a:r>
            <a:r>
              <a:rPr lang="zh-CN" altLang="en-US" smtClean="0"/>
              <a:t>包含</a:t>
            </a:r>
            <a:r>
              <a:rPr lang="en-US" altLang="zh-CN" smtClean="0"/>
              <a:t>keyPressed</a:t>
            </a:r>
            <a:r>
              <a:rPr lang="zh-CN" altLang="en-US" smtClean="0"/>
              <a:t>和</a:t>
            </a:r>
            <a:r>
              <a:rPr lang="en-US" altLang="zh-CN" smtClean="0"/>
              <a:t>KeyRelased</a:t>
            </a:r>
            <a:r>
              <a:rPr lang="zh-CN" altLang="en-US" smtClean="0"/>
              <a:t>两个动作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" name="云形标注 1"/>
          <p:cNvSpPr/>
          <p:nvPr/>
        </p:nvSpPr>
        <p:spPr>
          <a:xfrm>
            <a:off x="2133600" y="5638800"/>
            <a:ext cx="5486400" cy="990600"/>
          </a:xfrm>
          <a:prstGeom prst="cloudCallout">
            <a:avLst>
              <a:gd name="adj1" fmla="val -17659"/>
              <a:gd name="adj2" fmla="val -8730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各种控制键按下不产生</a:t>
            </a:r>
            <a:r>
              <a:rPr lang="en-US" altLang="zh-CN" sz="2400" dirty="0" err="1"/>
              <a:t>keyTyped</a:t>
            </a:r>
            <a:r>
              <a:rPr lang="zh-CN" altLang="en-US" sz="2400" dirty="0"/>
              <a:t>事件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4244975" cy="5349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00CC00"/>
                </a:solidFill>
              </a:rPr>
              <a:t>♣ </a:t>
            </a:r>
            <a:r>
              <a:rPr lang="zh-CN" altLang="en-US" sz="3600" dirty="0" smtClean="0"/>
              <a:t>如何获取击键值 </a:t>
            </a:r>
            <a:endParaRPr lang="zh-CN" altLang="en-US" sz="3600" dirty="0" smtClean="0"/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18487" cy="4824412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3333FF"/>
                </a:solidFill>
                <a:latin typeface="楷体_GB2312"/>
                <a:ea typeface="楷体_GB2312"/>
                <a:cs typeface="楷体_GB2312"/>
              </a:rPr>
              <a:t>getKeyChar</a:t>
            </a:r>
            <a:r>
              <a:rPr lang="en-US" altLang="zh-CN" dirty="0" smtClean="0">
                <a:solidFill>
                  <a:srgbClr val="3333FF"/>
                </a:solidFill>
                <a:latin typeface="楷体_GB2312"/>
                <a:ea typeface="楷体_GB2312"/>
                <a:cs typeface="楷体_GB2312"/>
              </a:rPr>
              <a:t>() 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---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获取输入字符（对字符键）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eaLnBrk="1" hangingPunct="1"/>
            <a:r>
              <a:rPr lang="en-US" altLang="zh-CN" dirty="0" err="1" smtClean="0">
                <a:solidFill>
                  <a:srgbClr val="3333FF"/>
                </a:solidFill>
                <a:latin typeface="楷体_GB2312"/>
                <a:ea typeface="楷体_GB2312"/>
                <a:cs typeface="楷体_GB2312"/>
              </a:rPr>
              <a:t>getKeyCode</a:t>
            </a:r>
            <a:r>
              <a:rPr lang="en-US" altLang="zh-CN" dirty="0" smtClean="0">
                <a:solidFill>
                  <a:srgbClr val="3333FF"/>
                </a:solidFill>
                <a:latin typeface="楷体_GB2312"/>
                <a:ea typeface="楷体_GB2312"/>
                <a:cs typeface="楷体_GB2312"/>
              </a:rPr>
              <a:t>() 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---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获取键的编码（对控制键）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800000"/>
                </a:solidFill>
              </a:rPr>
              <a:t>     键编码常量</a:t>
            </a:r>
            <a:endParaRPr lang="zh-CN" altLang="en-US" dirty="0" smtClean="0">
              <a:solidFill>
                <a:srgbClr val="800000"/>
              </a:solidFill>
            </a:endParaRPr>
          </a:p>
          <a:p>
            <a:pPr eaLnBrk="1" hangingPunct="1"/>
            <a:r>
              <a:rPr lang="en-US" altLang="zh-CN" dirty="0" err="1" smtClean="0"/>
              <a:t>KeyEvent.VK_LEFT</a:t>
            </a:r>
            <a:r>
              <a:rPr lang="en-US" altLang="zh-CN" dirty="0" smtClean="0"/>
              <a:t>) ----</a:t>
            </a:r>
            <a:r>
              <a:rPr lang="zh-CN" altLang="en-US" dirty="0" smtClean="0"/>
              <a:t>按键为左箭头</a:t>
            </a:r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KeyEvent.VK_RIGHT</a:t>
            </a:r>
            <a:r>
              <a:rPr lang="en-US" altLang="zh-CN" dirty="0" smtClean="0"/>
              <a:t>)  ---</a:t>
            </a:r>
            <a:r>
              <a:rPr lang="zh-CN" altLang="en-US" dirty="0" smtClean="0"/>
              <a:t>右箭头</a:t>
            </a:r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KeyEvent.VK_UP</a:t>
            </a:r>
            <a:r>
              <a:rPr lang="en-US" altLang="zh-CN" dirty="0" smtClean="0"/>
              <a:t>) -----  </a:t>
            </a:r>
            <a:r>
              <a:rPr lang="zh-CN" altLang="en-US" dirty="0" smtClean="0"/>
              <a:t>向上箭头 </a:t>
            </a:r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KeyEvent.VK_DOWN</a:t>
            </a:r>
            <a:r>
              <a:rPr lang="en-US" altLang="zh-CN" dirty="0" smtClean="0"/>
              <a:t>) ---</a:t>
            </a:r>
            <a:r>
              <a:rPr lang="zh-CN" altLang="en-US" dirty="0" smtClean="0"/>
              <a:t>向下箭头</a:t>
            </a:r>
            <a:br>
              <a:rPr lang="zh-CN" altLang="en-US" dirty="0" smtClean="0"/>
            </a:b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5715000" cy="620712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11-9 </a:t>
            </a:r>
            <a:r>
              <a:rPr lang="zh-CN" altLang="en-US" smtClean="0"/>
              <a:t>小方框变色和移动  </a:t>
            </a:r>
            <a:endParaRPr lang="zh-CN" altLang="en-US" smtClean="0">
              <a:solidFill>
                <a:srgbClr val="0000CC"/>
              </a:solidFill>
            </a:endParaRP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610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dirty="0" smtClean="0"/>
              <a:t>import java.awt.*;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java.awt.event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KeyboardDemo</a:t>
            </a:r>
            <a:r>
              <a:rPr lang="en-US" altLang="zh-CN" sz="2000" dirty="0" smtClean="0"/>
              <a:t> extends Frame implements </a:t>
            </a:r>
            <a:r>
              <a:rPr lang="en-US" altLang="zh-CN" sz="2000" dirty="0" err="1" smtClean="0"/>
              <a:t>KeyListener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static final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SQUARE_SIZE = 20;  	//</a:t>
            </a:r>
            <a:r>
              <a:rPr lang="zh-CN" altLang="en-US" sz="2000" dirty="0" smtClean="0"/>
              <a:t>小方框的边长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Color </a:t>
            </a:r>
            <a:r>
              <a:rPr lang="en-US" altLang="zh-CN" sz="2000" dirty="0" err="1" smtClean="0"/>
              <a:t>squareColor</a:t>
            </a:r>
            <a:r>
              <a:rPr lang="en-US" altLang="zh-CN" sz="2000" dirty="0" smtClean="0"/>
              <a:t>;                  	//</a:t>
            </a:r>
            <a:r>
              <a:rPr lang="zh-CN" altLang="en-US" sz="2000" dirty="0" smtClean="0"/>
              <a:t>小方框的颜色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squareTop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squareLeft</a:t>
            </a:r>
            <a:r>
              <a:rPr lang="en-US" altLang="zh-CN" sz="2000" dirty="0" smtClean="0"/>
              <a:t>; 	//</a:t>
            </a:r>
            <a:r>
              <a:rPr lang="zh-CN" altLang="en-US" sz="2000" dirty="0" smtClean="0"/>
              <a:t>小方框的左上角坐标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public </a:t>
            </a:r>
            <a:r>
              <a:rPr lang="en-US" altLang="zh-CN" sz="2000" dirty="0" err="1" smtClean="0"/>
              <a:t>KeyboardDemo</a:t>
            </a:r>
            <a:r>
              <a:rPr lang="en-US" altLang="zh-CN" sz="2000" dirty="0" smtClean="0"/>
              <a:t>( ) {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squareTop</a:t>
            </a:r>
            <a:r>
              <a:rPr lang="en-US" altLang="zh-CN" sz="2000" dirty="0" smtClean="0"/>
              <a:t> = 100;                	//</a:t>
            </a:r>
            <a:r>
              <a:rPr lang="zh-CN" altLang="en-US" sz="2000" dirty="0" smtClean="0"/>
              <a:t>初始小方框位置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squareLeft</a:t>
            </a:r>
            <a:r>
              <a:rPr lang="en-US" altLang="zh-CN" sz="2000" dirty="0" smtClean="0"/>
              <a:t> = 100;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squareColor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Color.red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初始颜色设置为红色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addKeyListener</a:t>
            </a:r>
            <a:r>
              <a:rPr lang="en-US" altLang="zh-CN" sz="2000" dirty="0" smtClean="0"/>
              <a:t>(this); //</a:t>
            </a:r>
            <a:r>
              <a:rPr lang="zh-CN" altLang="en-US" sz="2000" dirty="0" smtClean="0"/>
              <a:t>注册键盘事件监听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repaint( 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}</a:t>
            </a:r>
            <a:endParaRPr lang="zh-CN" altLang="en-US" sz="2000" dirty="0" smtClean="0"/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1488"/>
            <a:ext cx="1752600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533400"/>
            <a:ext cx="8610600" cy="5473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public void paint(Graphics g) {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g.setColor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squareColor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g.fillRect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squareLeft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squareTop</a:t>
            </a:r>
            <a:r>
              <a:rPr lang="en-US" altLang="zh-CN" sz="2000" dirty="0" smtClean="0"/>
              <a:t>, SQUARE_SIZE,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         SQUARE_SIZE);  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}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/* </a:t>
            </a:r>
            <a:r>
              <a:rPr lang="zh-CN" altLang="en-US" sz="2000" dirty="0" smtClean="0"/>
              <a:t>用键盘控制小方块颜色的改变 *</a:t>
            </a:r>
            <a:r>
              <a:rPr lang="en-US" altLang="zh-CN" sz="2000" dirty="0" smtClean="0"/>
              <a:t>/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public void </a:t>
            </a:r>
            <a:r>
              <a:rPr lang="en-US" altLang="zh-CN" sz="2000" dirty="0" err="1" smtClean="0"/>
              <a:t>keyTyped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KeyEvent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evt</a:t>
            </a:r>
            <a:r>
              <a:rPr lang="en-US" altLang="zh-CN" sz="2000" dirty="0" smtClean="0"/>
              <a:t>) {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char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ch</a:t>
            </a:r>
            <a:r>
              <a:rPr lang="en-US" altLang="zh-CN" sz="2000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evt.getKeyChar</a:t>
            </a:r>
            <a:r>
              <a:rPr lang="en-US" altLang="zh-CN" sz="2000" dirty="0" smtClean="0">
                <a:solidFill>
                  <a:srgbClr val="FF0000"/>
                </a:solidFill>
              </a:rPr>
              <a:t>( );         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获取输入字符</a:t>
            </a: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if (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 == 'B' || 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 == 'b') {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squareColor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Color.blue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repaint( );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}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else if (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=='R</a:t>
            </a:r>
            <a:r>
              <a:rPr lang="en-US" altLang="zh-CN" sz="2000" dirty="0" smtClean="0"/>
              <a:t>' || 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 == </a:t>
            </a:r>
            <a:r>
              <a:rPr lang="en-US" altLang="zh-CN" sz="2000" dirty="0"/>
              <a:t>'r</a:t>
            </a:r>
            <a:r>
              <a:rPr lang="en-US" altLang="zh-CN" sz="2000" dirty="0" smtClean="0"/>
              <a:t>') {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squareColor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Color.red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repaint( );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}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} 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533400"/>
            <a:ext cx="6096000" cy="7207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CC00"/>
                </a:solidFill>
              </a:rPr>
              <a:t>♣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CC3300"/>
                </a:solidFill>
              </a:rPr>
              <a:t>处理事件</a:t>
            </a:r>
            <a:endParaRPr lang="en-US" altLang="zh-CN" dirty="0" smtClean="0">
              <a:solidFill>
                <a:srgbClr val="CC3300"/>
              </a:solidFill>
            </a:endParaRPr>
          </a:p>
        </p:txBody>
      </p:sp>
      <p:sp>
        <p:nvSpPr>
          <p:cNvPr id="918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750888" y="3775075"/>
            <a:ext cx="73914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Arial" panose="020B0604020202020204" pitchFamily="34" charset="0"/>
              </a:rPr>
              <a:t>事件处理 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委托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事件处理模型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marL="341630" lvl="1" eaLnBrk="1" hangingPunct="1">
              <a:lnSpc>
                <a:spcPct val="80000"/>
              </a:lnSpc>
              <a:defRPr/>
            </a:pP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----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事件源将事件委托给事件监听者处理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marL="341630" lvl="1" eaLnBrk="1" hangingPunct="1">
              <a:lnSpc>
                <a:spcPct val="80000"/>
              </a:lnSpc>
              <a:defRPr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Arial" panose="020B0604020202020204" pitchFamily="34" charset="0"/>
              </a:rPr>
              <a:t>事件监听者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---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负责处理事件 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 ----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符合相应接口要求</a:t>
            </a: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marL="341630" lvl="1" eaLnBrk="1" hangingPunct="1">
              <a:lnSpc>
                <a:spcPct val="80000"/>
              </a:lnSpc>
              <a:buFontTx/>
              <a:buChar char="•"/>
              <a:defRPr/>
            </a:pPr>
            <a:endParaRPr lang="zh-CN" altLang="en-US" sz="2800" dirty="0" smtClean="0"/>
          </a:p>
        </p:txBody>
      </p:sp>
      <p:sp>
        <p:nvSpPr>
          <p:cNvPr id="918533" name="Rectangle 5"/>
          <p:cNvSpPr>
            <a:spLocks noChangeArrowheads="1"/>
          </p:cNvSpPr>
          <p:nvPr/>
        </p:nvSpPr>
        <p:spPr bwMode="auto">
          <a:xfrm>
            <a:off x="762000" y="2890838"/>
            <a:ext cx="7010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Arial" panose="020B0604020202020204" pitchFamily="34" charset="0"/>
              </a:rPr>
              <a:t>事件源</a:t>
            </a:r>
            <a:r>
              <a:rPr lang="en-US" altLang="zh-CN" sz="2800" dirty="0">
                <a:solidFill>
                  <a:schemeClr val="tx1"/>
                </a:solidFill>
                <a:latin typeface="楷体_GB2312"/>
                <a:ea typeface="楷体_GB2312"/>
                <a:cs typeface="Arial" panose="020B0604020202020204" pitchFamily="34" charset="0"/>
              </a:rPr>
              <a:t>----</a:t>
            </a:r>
            <a:r>
              <a:rPr lang="zh-CN" altLang="en-US" sz="2800" dirty="0">
                <a:solidFill>
                  <a:schemeClr val="tx1"/>
                </a:solidFill>
                <a:latin typeface="楷体_GB2312"/>
                <a:ea typeface="楷体_GB2312"/>
                <a:cs typeface="Arial" panose="020B0604020202020204" pitchFamily="34" charset="0"/>
              </a:rPr>
              <a:t>发生事件</a:t>
            </a:r>
            <a:endParaRPr lang="zh-CN" altLang="en-US" sz="2800" dirty="0">
              <a:solidFill>
                <a:schemeClr val="tx1"/>
              </a:solidFill>
              <a:latin typeface="楷体_GB2312"/>
              <a:ea typeface="楷体_GB2312"/>
              <a:cs typeface="Arial" panose="020B0604020202020204" pitchFamily="34" charset="0"/>
            </a:endParaRP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60488"/>
            <a:ext cx="3733800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8537" name="AutoShape 9"/>
          <p:cNvSpPr>
            <a:spLocks noChangeArrowheads="1"/>
          </p:cNvSpPr>
          <p:nvPr/>
        </p:nvSpPr>
        <p:spPr bwMode="auto">
          <a:xfrm>
            <a:off x="4724400" y="2814638"/>
            <a:ext cx="990600" cy="609600"/>
          </a:xfrm>
          <a:prstGeom prst="wedgeRectCallout">
            <a:avLst>
              <a:gd name="adj1" fmla="val -95819"/>
              <a:gd name="adj2" fmla="val -130931"/>
            </a:avLst>
          </a:prstGeom>
          <a:noFill/>
          <a:ln w="9525" algn="ctr">
            <a:solidFill>
              <a:srgbClr val="008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单击</a:t>
            </a:r>
            <a:endParaRPr lang="zh-CN" altLang="en-US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1" grpId="0" autoUpdateAnimBg="0" build="p"/>
      <p:bldP spid="918533" grpId="0" autoUpdateAnimBg="0"/>
      <p:bldP spid="91853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533400"/>
            <a:ext cx="8534400" cy="6072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smtClean="0"/>
              <a:t>     /*  </a:t>
            </a:r>
            <a:r>
              <a:rPr lang="zh-CN" altLang="en-US" sz="2000" smtClean="0"/>
              <a:t>用键盘控制小方块的移动 *</a:t>
            </a:r>
            <a:r>
              <a:rPr lang="en-US" altLang="zh-CN" sz="2000" smtClean="0"/>
              <a:t>/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public void keyPressed(KeyEvent evt) {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</a:t>
            </a:r>
            <a:r>
              <a:rPr lang="en-US" altLang="zh-CN" sz="2000" smtClean="0">
                <a:solidFill>
                  <a:srgbClr val="FF0000"/>
                </a:solidFill>
              </a:rPr>
              <a:t>int key = evt.getKeyCode( );      </a:t>
            </a:r>
            <a:r>
              <a:rPr lang="en-US" altLang="zh-CN" sz="2000" smtClean="0"/>
              <a:t>	//</a:t>
            </a:r>
            <a:r>
              <a:rPr lang="zh-CN" altLang="en-US" sz="2000" smtClean="0"/>
              <a:t>获取按键的编码</a:t>
            </a:r>
            <a:endParaRPr lang="zh-CN" altLang="en-US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if (key == KeyEvent.VK_LEFT) {     	//</a:t>
            </a:r>
            <a:r>
              <a:rPr lang="zh-CN" altLang="en-US" sz="2000" smtClean="0"/>
              <a:t>按键为左箭头</a:t>
            </a:r>
            <a:endParaRPr lang="zh-CN" altLang="en-US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squareLeft -= 8;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if (squareLeft &lt; 3)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   squareLeft = 3;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</a:t>
            </a:r>
            <a:r>
              <a:rPr lang="en-US" altLang="zh-CN" sz="2000" smtClean="0">
                <a:solidFill>
                  <a:srgbClr val="0070C0"/>
                </a:solidFill>
              </a:rPr>
              <a:t>repaint();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smtClean="0"/>
              <a:t>        }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else if (key == KeyEvent.VK_RIGHT) {  //</a:t>
            </a:r>
            <a:r>
              <a:rPr lang="zh-CN" altLang="en-US" sz="2000" smtClean="0"/>
              <a:t>按键为右箭头</a:t>
            </a:r>
            <a:endParaRPr lang="zh-CN" altLang="en-US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squareLeft += 8;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if (squareLeft &gt; getWidth( ) - 3 - SQUARE_SIZE)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   squareLeft = getWidth( ) - 3 - SQUARE_SIZE;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</a:t>
            </a:r>
            <a:r>
              <a:rPr lang="en-US" altLang="zh-CN" sz="2000" smtClean="0">
                <a:solidFill>
                  <a:srgbClr val="0070C0"/>
                </a:solidFill>
              </a:rPr>
              <a:t>repaint();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smtClean="0"/>
              <a:t>        }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685800"/>
            <a:ext cx="8610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else if (key == KeyEvent.VK_UP) {    //</a:t>
            </a:r>
            <a:r>
              <a:rPr lang="zh-CN" altLang="en-US" sz="2000" smtClean="0"/>
              <a:t>按键为向上箭头</a:t>
            </a:r>
            <a:endParaRPr lang="zh-CN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squareTop -= 8;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if (squareTop &lt;23)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   squareTop =23;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</a:t>
            </a:r>
            <a:r>
              <a:rPr lang="en-US" altLang="zh-CN" sz="2000" smtClean="0">
                <a:solidFill>
                  <a:srgbClr val="0070C0"/>
                </a:solidFill>
              </a:rPr>
              <a:t>repaint();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}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else if (key == KeyEvent.VK_DOWN) {  //</a:t>
            </a:r>
            <a:r>
              <a:rPr lang="zh-CN" altLang="en-US" sz="2000" smtClean="0"/>
              <a:t>按键为向下箭头</a:t>
            </a:r>
            <a:endParaRPr lang="zh-CN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squareTop += 8;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if (squareTop &gt; getHeight( )- 3 - SQUARE_SIZE)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   squareTop = getHeight( )- 3 - SQUARE_SIZE;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</a:t>
            </a:r>
            <a:r>
              <a:rPr lang="en-US" altLang="zh-CN" sz="2000" smtClean="0">
                <a:solidFill>
                  <a:srgbClr val="0070C0"/>
                </a:solidFill>
              </a:rPr>
              <a:t>repaint();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}       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}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public void keyReleased(KeyEvent evt) {   }  </a:t>
            </a:r>
            <a:endParaRPr lang="en-US" altLang="zh-CN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838200"/>
            <a:ext cx="8077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  public static void main(String args[ ]) {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Frame x= new KeyboardDemo( );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x.setSize(300,300);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x.setVisible(true);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}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}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6" y="2971799"/>
            <a:ext cx="3421743" cy="333929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6800" y="533400"/>
            <a:ext cx="6474460" cy="513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【例 11-10】 扫雷游戏设计（</a:t>
            </a:r>
            <a:r>
              <a:rPr lang="zh-CN" altLang="en-US"/>
              <a:t>自学）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quarter" idx="1"/>
          </p:nvPr>
        </p:nvSpPr>
        <p:spPr>
          <a:xfrm>
            <a:off x="457200" y="1142683"/>
            <a:ext cx="8229600" cy="4389437"/>
          </a:xfrm>
        </p:spPr>
        <p:txBody>
          <a:bodyPr/>
          <a:p>
            <a:r>
              <a:rPr lang="zh-CN" altLang="en-US"/>
              <a:t>引入一些数组来记录每个扫雷格子位置所对应的相关信息。</a:t>
            </a:r>
            <a:endParaRPr lang="zh-CN" altLang="en-US"/>
          </a:p>
          <a:p>
            <a:r>
              <a:rPr lang="zh-CN" altLang="en-US"/>
              <a:t>按钮的命令名含有位置</a:t>
            </a:r>
            <a:r>
              <a:rPr lang="zh-CN" altLang="en-US"/>
              <a:t>信息；</a:t>
            </a:r>
            <a:endParaRPr lang="zh-CN" altLang="en-US"/>
          </a:p>
          <a:p>
            <a:pPr lvl="1"/>
            <a:r>
              <a:rPr lang="zh-CN" altLang="en-US" sz="2000">
                <a:solidFill>
                  <a:srgbClr val="3333FF"/>
                </a:solidFill>
              </a:rPr>
              <a:t>b[i][j].setActionCommand(i + "," + j); //设置按钮的命令名</a:t>
            </a:r>
            <a:endParaRPr lang="zh-CN" altLang="en-US" sz="2000">
              <a:solidFill>
                <a:srgbClr val="3333FF"/>
              </a:solidFill>
            </a:endParaRPr>
          </a:p>
          <a:p>
            <a:r>
              <a:rPr lang="zh-CN" altLang="en-US"/>
              <a:t>方法</a:t>
            </a:r>
            <a:r>
              <a:rPr lang="zh-CN" altLang="en-US"/>
              <a:t>设计：</a:t>
            </a:r>
            <a:endParaRPr lang="zh-CN" altLang="en-US"/>
          </a:p>
          <a:p>
            <a:pPr lvl="1"/>
            <a:r>
              <a:rPr lang="zh-CN" altLang="en-US" sz="2000"/>
              <a:t>获取指定位置的周边地雷数量的方法getRoundMine() </a:t>
            </a:r>
            <a:endParaRPr lang="zh-CN" altLang="en-US" sz="2000"/>
          </a:p>
          <a:p>
            <a:pPr lvl="1"/>
            <a:r>
              <a:rPr lang="zh-CN" altLang="en-US" sz="2000"/>
              <a:t>空白毗连区域的展开显示处理方法openShow()</a:t>
            </a:r>
            <a:endParaRPr lang="zh-CN" altLang="en-US" sz="2000"/>
          </a:p>
          <a:p>
            <a:pPr lvl="1"/>
            <a:r>
              <a:rPr lang="zh-CN" altLang="en-US" sz="2000"/>
              <a:t>结局时显示地雷情况的方法 displayMines(）</a:t>
            </a:r>
            <a:endParaRPr lang="zh-CN" altLang="en-US" sz="2000"/>
          </a:p>
          <a:p>
            <a:pPr lvl="1"/>
            <a:r>
              <a:rPr lang="zh-CN" altLang="en-US" sz="2000"/>
              <a:t>判定是否赢了的方法isWin()</a:t>
            </a:r>
            <a:endParaRPr lang="zh-CN" altLang="en-US" sz="2000"/>
          </a:p>
          <a:p>
            <a:pPr lvl="1"/>
            <a:r>
              <a:rPr lang="zh-CN" altLang="en-US" sz="2000"/>
              <a:t>设置地雷方法setMines()</a:t>
            </a:r>
            <a:endParaRPr lang="zh-CN" altLang="en-US" sz="2000"/>
          </a:p>
          <a:p>
            <a:pPr lvl="1"/>
            <a:r>
              <a:rPr lang="zh-CN" altLang="en-US" sz="2000"/>
              <a:t>应用窗体界面设计与应用数据表示</a:t>
            </a:r>
            <a:endParaRPr lang="zh-CN" altLang="en-US" sz="2000"/>
          </a:p>
          <a:p>
            <a:pPr lvl="1"/>
            <a:r>
              <a:rPr lang="zh-CN" altLang="en-US" sz="2000"/>
              <a:t>按钮单击的事件处理</a:t>
            </a:r>
            <a:endParaRPr lang="zh-CN" altLang="en-US" sz="2000"/>
          </a:p>
        </p:txBody>
      </p:sp>
      <p:pic>
        <p:nvPicPr>
          <p:cNvPr id="4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3886200"/>
            <a:ext cx="2637155" cy="267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905000" y="723900"/>
            <a:ext cx="4800600" cy="476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思考</a:t>
            </a:r>
            <a:endParaRPr lang="zh-CN" altLang="en-US" dirty="0" smtClean="0"/>
          </a:p>
        </p:txBody>
      </p:sp>
      <p:sp>
        <p:nvSpPr>
          <p:cNvPr id="69635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07720" y="1600200"/>
            <a:ext cx="7117080" cy="369824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举例说明什么是容器？其默认布局是什么？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事件处理的要素有哪些？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窗体关闭如何实现？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什么是高级语义事件，什么是低级语义事件？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事件处理适配器和接口有什么关系？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回答鼠标和键盘事件的接口，编程要点有哪些？</a:t>
            </a:r>
            <a:endParaRPr lang="zh-CN" altLang="en-US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9636" name="Picture 5" descr="c:\DOCUME~1\ding\APPLIC~1\360se6\USERDA~1\Temp\r6s1g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98488"/>
            <a:ext cx="628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4975225" cy="4429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CC00"/>
                </a:solidFill>
                <a:cs typeface="Arial" panose="020B0604020202020204" pitchFamily="34" charset="0"/>
              </a:rPr>
              <a:t>♥ </a:t>
            </a:r>
            <a:r>
              <a:rPr lang="zh-CN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cs typeface="Arial" panose="020B0604020202020204" pitchFamily="34" charset="0"/>
              </a:rPr>
              <a:t>上机</a:t>
            </a:r>
            <a:r>
              <a:rPr lang="zh-CN" altLang="en-US" dirty="0">
                <a:cs typeface="Arial" panose="020B0604020202020204" pitchFamily="34" charset="0"/>
              </a:rPr>
              <a:t>项目</a:t>
            </a:r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458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1.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编写窗体应用程序，安排一个文本框、一个按钮和一个标签，从文本框录入一个数字（</a:t>
            </a: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dirty="0" smtClean="0">
                <a:solidFill>
                  <a:schemeClr val="tx2"/>
                </a:solidFill>
              </a:rPr>
              <a:t>～</a:t>
            </a: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9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），点击按钮将其对应的英文单词</a:t>
            </a: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如：</a:t>
            </a: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zero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one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等</a:t>
            </a: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显示在标签中 。</a:t>
            </a:r>
            <a:r>
              <a:rPr lang="zh-CN" altLang="zh-CN" dirty="0">
                <a:solidFill>
                  <a:schemeClr val="tx2"/>
                </a:solidFill>
              </a:rPr>
              <a:t>进一步，扩展数据的范围（如：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zh-CN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100</a:t>
            </a:r>
            <a:r>
              <a:rPr lang="zh-CN" altLang="zh-CN" dirty="0">
                <a:solidFill>
                  <a:schemeClr val="tx2"/>
                </a:solidFill>
              </a:rPr>
              <a:t>），如何修改程序实现翻译。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 </a:t>
            </a:r>
            <a:endParaRPr lang="en-US" altLang="zh-CN" dirty="0" smtClean="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2.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编写窗体应用实现拉橡皮筋的手法绘图，能绘制直线、椭圆、矩形。通过</a:t>
            </a:r>
            <a:r>
              <a:rPr lang="en-US" altLang="zh-CN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个按钮选择绘制的图形类型，通过鼠标按下确定起点，通过拖动进行绘制，释放鼠标完成绘制。</a:t>
            </a:r>
            <a:endParaRPr lang="en-US" altLang="zh-CN" dirty="0" smtClean="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3. </a:t>
            </a:r>
            <a:r>
              <a:rPr lang="zh-CN" altLang="zh-CN" dirty="0" smtClean="0">
                <a:solidFill>
                  <a:schemeClr val="tx2"/>
                </a:solidFill>
              </a:rPr>
              <a:t>利用</a:t>
            </a:r>
            <a:r>
              <a:rPr lang="zh-CN" altLang="zh-CN" dirty="0">
                <a:solidFill>
                  <a:schemeClr val="tx2"/>
                </a:solidFill>
              </a:rPr>
              <a:t>随机函数产生</a:t>
            </a:r>
            <a:r>
              <a:rPr lang="en-US" altLang="zh-CN" dirty="0">
                <a:solidFill>
                  <a:schemeClr val="tx2"/>
                </a:solidFill>
              </a:rPr>
              <a:t>20</a:t>
            </a:r>
            <a:r>
              <a:rPr lang="zh-CN" altLang="zh-CN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50</a:t>
            </a:r>
            <a:r>
              <a:rPr lang="zh-CN" altLang="zh-CN" dirty="0">
                <a:solidFill>
                  <a:schemeClr val="tx2"/>
                </a:solidFill>
              </a:rPr>
              <a:t>根火柴，由人与计算机轮流拿，假设每次拿的数量不超过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zh-CN" dirty="0">
                <a:solidFill>
                  <a:schemeClr val="tx2"/>
                </a:solidFill>
              </a:rPr>
              <a:t>根，拿到最后一根为胜。编写一个图形界面应用程序实现游戏的交互。</a:t>
            </a:r>
            <a:endParaRPr lang="zh-CN" altLang="zh-CN" dirty="0" smtClean="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2" y="1170793"/>
            <a:ext cx="6902450" cy="537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710518" y="492829"/>
            <a:ext cx="74945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btn.addActionListener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ActionListener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zh-CN" sz="32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3200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Oval 7"/>
          <p:cNvSpPr>
            <a:spLocks noChangeArrowheads="1"/>
          </p:cNvSpPr>
          <p:nvPr/>
        </p:nvSpPr>
        <p:spPr bwMode="auto">
          <a:xfrm>
            <a:off x="2993574" y="1316493"/>
            <a:ext cx="9906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Oval 8"/>
          <p:cNvSpPr>
            <a:spLocks noChangeArrowheads="1"/>
          </p:cNvSpPr>
          <p:nvPr/>
        </p:nvSpPr>
        <p:spPr bwMode="auto">
          <a:xfrm>
            <a:off x="3615418" y="4002996"/>
            <a:ext cx="12192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0" name="Oval 10"/>
          <p:cNvSpPr>
            <a:spLocks noChangeArrowheads="1"/>
          </p:cNvSpPr>
          <p:nvPr/>
        </p:nvSpPr>
        <p:spPr bwMode="auto">
          <a:xfrm>
            <a:off x="6435272" y="2714172"/>
            <a:ext cx="762000" cy="609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1828800" y="2573111"/>
            <a:ext cx="685800" cy="1374775"/>
            <a:chOff x="705" y="1719"/>
            <a:chExt cx="432" cy="866"/>
          </a:xfrm>
        </p:grpSpPr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801" y="1975"/>
              <a:ext cx="336" cy="288"/>
            </a:xfrm>
            <a:prstGeom prst="ellipse">
              <a:avLst/>
            </a:pr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705" y="1719"/>
              <a:ext cx="0" cy="866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5702300" y="1871663"/>
            <a:ext cx="701675" cy="762000"/>
            <a:chOff x="4070" y="1728"/>
            <a:chExt cx="442" cy="480"/>
          </a:xfrm>
        </p:grpSpPr>
        <p:sp>
          <p:nvSpPr>
            <p:cNvPr id="11276" name="Oval 13"/>
            <p:cNvSpPr>
              <a:spLocks noChangeArrowheads="1"/>
            </p:cNvSpPr>
            <p:nvPr/>
          </p:nvSpPr>
          <p:spPr bwMode="auto">
            <a:xfrm>
              <a:off x="4176" y="1824"/>
              <a:ext cx="336" cy="288"/>
            </a:xfrm>
            <a:prstGeom prst="ellipse">
              <a:avLst/>
            </a:pr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7" name="Line 18"/>
            <p:cNvSpPr>
              <a:spLocks noChangeShapeType="1"/>
            </p:cNvSpPr>
            <p:nvPr/>
          </p:nvSpPr>
          <p:spPr bwMode="auto">
            <a:xfrm flipH="1">
              <a:off x="4070" y="1728"/>
              <a:ext cx="10" cy="48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5976030" y="3292475"/>
            <a:ext cx="738187" cy="1127125"/>
            <a:chOff x="4070" y="2496"/>
            <a:chExt cx="465" cy="710"/>
          </a:xfrm>
        </p:grpSpPr>
        <p:sp>
          <p:nvSpPr>
            <p:cNvPr id="11274" name="Oval 14"/>
            <p:cNvSpPr>
              <a:spLocks noChangeArrowheads="1"/>
            </p:cNvSpPr>
            <p:nvPr/>
          </p:nvSpPr>
          <p:spPr bwMode="auto">
            <a:xfrm>
              <a:off x="4199" y="2880"/>
              <a:ext cx="336" cy="288"/>
            </a:xfrm>
            <a:prstGeom prst="ellipse">
              <a:avLst/>
            </a:pr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5" name="Line 20"/>
            <p:cNvSpPr>
              <a:spLocks noChangeShapeType="1"/>
            </p:cNvSpPr>
            <p:nvPr/>
          </p:nvSpPr>
          <p:spPr bwMode="auto">
            <a:xfrm>
              <a:off x="4070" y="2496"/>
              <a:ext cx="0" cy="71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ChangeArrowheads="1"/>
          </p:cNvSpPr>
          <p:nvPr/>
        </p:nvSpPr>
        <p:spPr bwMode="auto">
          <a:xfrm>
            <a:off x="262391" y="1447800"/>
            <a:ext cx="7632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）事件源对象的容器类作为监听者 </a:t>
            </a:r>
            <a:endParaRPr lang="zh-CN" altLang="en-US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btn1.addActionListener(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);</a:t>
            </a:r>
            <a:r>
              <a:rPr lang="en-US" altLang="zh-CN" sz="2000" b="0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en-US" sz="2000" b="0" dirty="0">
              <a:solidFill>
                <a:srgbClr val="0000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14300" y="492125"/>
            <a:ext cx="8382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00CC6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♣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谁作为监听者合适</a:t>
            </a:r>
            <a: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b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---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要其</a:t>
            </a:r>
            <a:r>
              <a:rPr lang="en-US" altLang="zh-CN" dirty="0" err="1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actionPerformed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方法中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方便访问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事件处理相关对象</a:t>
            </a:r>
            <a:endParaRPr lang="zh-CN" altLang="en-US" dirty="0">
              <a:solidFill>
                <a:srgbClr val="00009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489" y="2136636"/>
            <a:ext cx="8785225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import </a:t>
            </a:r>
            <a:r>
              <a:rPr lang="en-US" altLang="zh-CN" sz="2000" b="0" dirty="0" err="1">
                <a:solidFill>
                  <a:schemeClr val="tx1"/>
                </a:solidFill>
              </a:rPr>
              <a:t>java.awt.event</a:t>
            </a:r>
            <a:r>
              <a:rPr lang="en-US" altLang="zh-CN" sz="2000" b="0" dirty="0">
                <a:solidFill>
                  <a:schemeClr val="tx1"/>
                </a:solidFill>
              </a:rPr>
              <a:t>.*;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public class Test extends Frame </a:t>
            </a:r>
            <a:r>
              <a:rPr lang="en-US" altLang="zh-CN" sz="2000" b="0" dirty="0">
                <a:solidFill>
                  <a:srgbClr val="3333FF"/>
                </a:solidFill>
              </a:rPr>
              <a:t>implements </a:t>
            </a:r>
            <a:r>
              <a:rPr lang="en-US" altLang="zh-CN" sz="2000" b="0" dirty="0" err="1">
                <a:solidFill>
                  <a:srgbClr val="3333FF"/>
                </a:solidFill>
              </a:rPr>
              <a:t>ActionListener</a:t>
            </a:r>
            <a:r>
              <a:rPr lang="en-US" altLang="zh-CN" sz="2000" b="0" dirty="0">
                <a:solidFill>
                  <a:schemeClr val="tx1"/>
                </a:solidFill>
              </a:rPr>
              <a:t>{ 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count=0;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1"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      </a:t>
            </a:r>
            <a:r>
              <a:rPr lang="en-US" altLang="zh-CN" sz="2000" b="0" dirty="0">
                <a:solidFill>
                  <a:schemeClr val="tx1"/>
                </a:solidFill>
              </a:rPr>
              <a:t>Label  dis=new  Label("…0</a:t>
            </a:r>
            <a:r>
              <a:rPr lang="en-US" altLang="zh-CN" sz="2000" b="0" dirty="0">
                <a:solidFill>
                  <a:schemeClr val="tx1"/>
                </a:solidFill>
              </a:rPr>
              <a:t>…");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public </a:t>
            </a:r>
            <a:r>
              <a:rPr lang="en-US" altLang="zh-CN" sz="2000" b="0" dirty="0">
                <a:solidFill>
                  <a:schemeClr val="tx1"/>
                </a:solidFill>
              </a:rPr>
              <a:t>Test() {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...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</a:t>
            </a:r>
            <a:r>
              <a:rPr lang="en-US" altLang="zh-CN" sz="2000" b="0" dirty="0">
                <a:solidFill>
                  <a:srgbClr val="FF0000"/>
                </a:solidFill>
              </a:rPr>
              <a:t>btn1.addActionListener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rgbClr val="3333FF"/>
                </a:solidFill>
              </a:rPr>
              <a:t>this</a:t>
            </a:r>
            <a:r>
              <a:rPr lang="en-US" altLang="zh-CN" sz="2000" b="0" dirty="0">
                <a:solidFill>
                  <a:schemeClr val="tx1"/>
                </a:solidFill>
              </a:rPr>
              <a:t>);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...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}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</a:t>
            </a:r>
            <a:r>
              <a:rPr lang="en-US" altLang="zh-CN" sz="2000" b="0" dirty="0">
                <a:solidFill>
                  <a:srgbClr val="3333FF"/>
                </a:solidFill>
              </a:rPr>
              <a:t>public void  </a:t>
            </a:r>
            <a:r>
              <a:rPr lang="en-US" altLang="zh-CN" sz="2000" b="0" dirty="0" err="1">
                <a:solidFill>
                  <a:srgbClr val="3333FF"/>
                </a:solidFill>
              </a:rPr>
              <a:t>actionPerformed</a:t>
            </a:r>
            <a:r>
              <a:rPr lang="en-US" altLang="zh-CN" sz="2000" b="0" dirty="0">
                <a:solidFill>
                  <a:srgbClr val="3333FF"/>
                </a:solidFill>
              </a:rPr>
              <a:t>(</a:t>
            </a:r>
            <a:r>
              <a:rPr lang="en-US" altLang="zh-CN" sz="2000" b="0" dirty="0" err="1">
                <a:solidFill>
                  <a:srgbClr val="3333FF"/>
                </a:solidFill>
              </a:rPr>
              <a:t>ActionEvent</a:t>
            </a:r>
            <a:r>
              <a:rPr lang="en-US" altLang="zh-CN" sz="2000" b="0" dirty="0">
                <a:solidFill>
                  <a:srgbClr val="3333FF"/>
                </a:solidFill>
              </a:rPr>
              <a:t>  e)</a:t>
            </a:r>
            <a:r>
              <a:rPr lang="en-US" altLang="zh-CN" sz="2000" b="0" dirty="0">
                <a:solidFill>
                  <a:schemeClr val="tx1"/>
                </a:solidFill>
              </a:rPr>
              <a:t> { 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dis.setText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String.valueOf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(++count));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}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…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}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2" grpId="0" autoUpdateAnimBg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533400" y="685800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）用内嵌类实现 </a:t>
            </a:r>
            <a:endParaRPr lang="zh-CN" altLang="en-US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btn1.addActionListener(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new Process()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);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1905000"/>
            <a:ext cx="8458200" cy="3786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public class Test extends Frame  { 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public Test(){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    ...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    btn1.addActionListener(</a:t>
            </a:r>
            <a:r>
              <a:rPr lang="en-US" altLang="zh-CN" sz="2400" b="0" dirty="0">
                <a:solidFill>
                  <a:srgbClr val="3333FF"/>
                </a:solidFill>
              </a:rPr>
              <a:t>new </a:t>
            </a:r>
            <a:r>
              <a:rPr lang="en-US" altLang="zh-CN" sz="2400" b="0" dirty="0">
                <a:solidFill>
                  <a:srgbClr val="FF0000"/>
                </a:solidFill>
              </a:rPr>
              <a:t>Process</a:t>
            </a:r>
            <a:r>
              <a:rPr lang="en-US" altLang="zh-CN" sz="2400" b="0" dirty="0">
                <a:solidFill>
                  <a:srgbClr val="3333FF"/>
                </a:solidFill>
              </a:rPr>
              <a:t>()</a:t>
            </a:r>
            <a:r>
              <a:rPr lang="en-US" altLang="zh-CN" sz="2400" b="0" dirty="0">
                <a:solidFill>
                  <a:schemeClr val="tx1"/>
                </a:solidFill>
              </a:rPr>
              <a:t>);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    ....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class</a:t>
            </a:r>
            <a:r>
              <a:rPr lang="en-US" altLang="zh-CN" sz="2400" b="0" dirty="0">
                <a:solidFill>
                  <a:srgbClr val="FF0000"/>
                </a:solidFill>
              </a:rPr>
              <a:t> Process  </a:t>
            </a:r>
            <a:r>
              <a:rPr lang="en-US" altLang="zh-CN" sz="2400" b="0" dirty="0">
                <a:solidFill>
                  <a:srgbClr val="3333FF"/>
                </a:solidFill>
              </a:rPr>
              <a:t>implements </a:t>
            </a:r>
            <a:r>
              <a:rPr lang="en-US" altLang="zh-CN" sz="2400" b="0" dirty="0" err="1">
                <a:solidFill>
                  <a:srgbClr val="3333FF"/>
                </a:solidFill>
              </a:rPr>
              <a:t>ActionListener</a:t>
            </a:r>
            <a:r>
              <a:rPr lang="en-US" altLang="zh-CN" sz="2400" b="0" dirty="0">
                <a:solidFill>
                  <a:srgbClr val="3333FF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{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         </a:t>
            </a:r>
            <a:r>
              <a:rPr lang="en-US" altLang="zh-CN" sz="2400" b="0" dirty="0">
                <a:solidFill>
                  <a:srgbClr val="3333FF"/>
                </a:solidFill>
              </a:rPr>
              <a:t>public void  </a:t>
            </a:r>
            <a:r>
              <a:rPr lang="en-US" altLang="zh-CN" sz="2400" b="0" dirty="0" err="1">
                <a:solidFill>
                  <a:srgbClr val="3333FF"/>
                </a:solidFill>
              </a:rPr>
              <a:t>actionPerformed</a:t>
            </a:r>
            <a:r>
              <a:rPr lang="en-US" altLang="zh-CN" sz="2400" b="0" dirty="0">
                <a:solidFill>
                  <a:srgbClr val="3333FF"/>
                </a:solidFill>
              </a:rPr>
              <a:t>(</a:t>
            </a:r>
            <a:r>
              <a:rPr lang="en-US" altLang="zh-CN" sz="2400" b="0" dirty="0" err="1">
                <a:solidFill>
                  <a:srgbClr val="3333FF"/>
                </a:solidFill>
              </a:rPr>
              <a:t>ActionEvent</a:t>
            </a:r>
            <a:r>
              <a:rPr lang="en-US" altLang="zh-CN" sz="2400" b="0" dirty="0">
                <a:solidFill>
                  <a:srgbClr val="3333FF"/>
                </a:solidFill>
              </a:rPr>
              <a:t>  e)</a:t>
            </a:r>
            <a:r>
              <a:rPr lang="en-US" altLang="zh-CN" sz="2400" b="0" dirty="0">
                <a:solidFill>
                  <a:schemeClr val="tx1"/>
                </a:solidFill>
              </a:rPr>
              <a:t> {  …   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3333FF"/>
                </a:solidFill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</a:rPr>
              <a:t>}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 } 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PP_MARK_KEY" val="f687acd4-09af-47a4-82be-0210319ee0b5"/>
  <p:tag name="COMMONDATA" val="eyJoZGlkIjoiNTFmZGM0OGU1NjQ4NzZmMzQyOTJkYWViN2ViNzc4ZmQifQ==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16379</Words>
  <Application>WPS 演示</Application>
  <PresentationFormat>全屏显示(4:3)</PresentationFormat>
  <Paragraphs>804</Paragraphs>
  <Slides>65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隶书</vt:lpstr>
      <vt:lpstr>Wingdings 2</vt:lpstr>
      <vt:lpstr>微软雅黑</vt:lpstr>
      <vt:lpstr>Century Schoolbook</vt:lpstr>
      <vt:lpstr>Times New Roman</vt:lpstr>
      <vt:lpstr>楷体_GB2312</vt:lpstr>
      <vt:lpstr>新宋体</vt:lpstr>
      <vt:lpstr>Arial Unicode MS</vt:lpstr>
      <vt:lpstr>Arial Black</vt:lpstr>
      <vt:lpstr>黑体</vt:lpstr>
      <vt:lpstr>楷体_GB2312</vt:lpstr>
      <vt:lpstr>Tahoma</vt:lpstr>
      <vt:lpstr>java</vt:lpstr>
      <vt:lpstr>第11章  图形用户界面编程基础</vt:lpstr>
      <vt:lpstr>11.1  图形用户界面核心概念</vt:lpstr>
      <vt:lpstr>♣  第1步 创建窗体</vt:lpstr>
      <vt:lpstr>♣ 第2步 创建GUI部件</vt:lpstr>
      <vt:lpstr>♣ 第3步 将部件加入窗体容器</vt:lpstr>
      <vt:lpstr>♣  第4步 处理事件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♣ 区分事件源</vt:lpstr>
      <vt:lpstr>♣ 在动作事件处理代码中区分事件源</vt:lpstr>
      <vt:lpstr>♥ 关键代码</vt:lpstr>
      <vt:lpstr>♥ 或者</vt:lpstr>
      <vt:lpstr>♣ 关于事件适配器类 </vt:lpstr>
      <vt:lpstr>例11-2  处理窗体的关闭 </vt:lpstr>
      <vt:lpstr>PowerPoint 演示文稿</vt:lpstr>
      <vt:lpstr>♣   练习</vt:lpstr>
      <vt:lpstr>PowerPoint 演示文稿</vt:lpstr>
      <vt:lpstr>11.2.1 FlowLayout(流式布局)  ---是Panel的默认布局</vt:lpstr>
      <vt:lpstr>【例11-3 】 大小不断递增的9个按钮放入窗体中</vt:lpstr>
      <vt:lpstr>11.2.2 BorderLayout(边缘或方位布局)  ---是Frame的默认布局</vt:lpstr>
      <vt:lpstr>PowerPoint 演示文稿</vt:lpstr>
      <vt:lpstr>PowerPoint 演示文稿</vt:lpstr>
      <vt:lpstr>♣ 练习</vt:lpstr>
      <vt:lpstr>11.2.3 GridLayout布局 </vt:lpstr>
      <vt:lpstr>♣  GridLayout构造方法</vt:lpstr>
      <vt:lpstr>PowerPoint 演示文稿</vt:lpstr>
      <vt:lpstr>PowerPoint 演示文稿</vt:lpstr>
      <vt:lpstr>PowerPoint 演示文稿</vt:lpstr>
      <vt:lpstr>11.2.4 CardLayout布局 </vt:lpstr>
      <vt:lpstr>♣ CardLayout布局---卡片翻动</vt:lpstr>
      <vt:lpstr>用卡片布局叠放9个按钮</vt:lpstr>
      <vt:lpstr>PowerPoint 演示文稿</vt:lpstr>
      <vt:lpstr>♣ Component类(抽象类）</vt:lpstr>
      <vt:lpstr>PowerPoint 演示文稿</vt:lpstr>
      <vt:lpstr>2.  文本域(TextArea)</vt:lpstr>
      <vt:lpstr>PowerPoint 演示文稿</vt:lpstr>
      <vt:lpstr>4. 文本框(TextField)---事件</vt:lpstr>
      <vt:lpstr>♣  练习:验证密码域只能输入数字字符</vt:lpstr>
      <vt:lpstr>PowerPoint 演示文稿</vt:lpstr>
      <vt:lpstr>PowerPoint 演示文稿</vt:lpstr>
      <vt:lpstr>11.4.1  鼠标事件 </vt:lpstr>
      <vt:lpstr>♣ 鼠标事件的处理接口</vt:lpstr>
      <vt:lpstr> ♣ MouseEvent类</vt:lpstr>
      <vt:lpstr>高级语义事件和低级语义事件</vt:lpstr>
      <vt:lpstr>例11-8 围棋对弈界面设计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11.4.2 键盘事件 </vt:lpstr>
      <vt:lpstr>♣ 如何获取击键值 </vt:lpstr>
      <vt:lpstr>例11-9 小方框变色和移动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♥  上机项目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1865</cp:revision>
  <cp:lastPrinted>2113-01-01T00:00:00Z</cp:lastPrinted>
  <dcterms:created xsi:type="dcterms:W3CDTF">2113-01-01T00:00:00Z</dcterms:created>
  <dcterms:modified xsi:type="dcterms:W3CDTF">2022-11-15T22:53:31Z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712EB3F790A844F88E6E787A4BA00C1A</vt:lpwstr>
  </property>
  <property fmtid="{D5CDD505-2E9C-101B-9397-08002B2CF9AE}" pid="4" name="KSOProductBuildVer">
    <vt:lpwstr>2052-11.1.0.12763</vt:lpwstr>
  </property>
</Properties>
</file>