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2"/>
  </p:notesMasterIdLst>
  <p:sldIdLst>
    <p:sldId id="590" r:id="rId3"/>
    <p:sldId id="591" r:id="rId4"/>
    <p:sldId id="592" r:id="rId5"/>
    <p:sldId id="593" r:id="rId6"/>
    <p:sldId id="594" r:id="rId7"/>
    <p:sldId id="692" r:id="rId8"/>
    <p:sldId id="693" r:id="rId9"/>
    <p:sldId id="694" r:id="rId10"/>
    <p:sldId id="695" r:id="rId11"/>
    <p:sldId id="595" r:id="rId13"/>
    <p:sldId id="596" r:id="rId14"/>
    <p:sldId id="597" r:id="rId15"/>
    <p:sldId id="598" r:id="rId16"/>
    <p:sldId id="599" r:id="rId17"/>
    <p:sldId id="600" r:id="rId18"/>
    <p:sldId id="651" r:id="rId19"/>
    <p:sldId id="603" r:id="rId20"/>
    <p:sldId id="604" r:id="rId21"/>
    <p:sldId id="605" r:id="rId22"/>
    <p:sldId id="606" r:id="rId23"/>
    <p:sldId id="607" r:id="rId24"/>
    <p:sldId id="608" r:id="rId25"/>
    <p:sldId id="609" r:id="rId26"/>
    <p:sldId id="610" r:id="rId27"/>
    <p:sldId id="645" r:id="rId28"/>
    <p:sldId id="713" r:id="rId29"/>
    <p:sldId id="714" r:id="rId30"/>
    <p:sldId id="715" r:id="rId31"/>
    <p:sldId id="716" r:id="rId32"/>
    <p:sldId id="717" r:id="rId33"/>
    <p:sldId id="718" r:id="rId34"/>
    <p:sldId id="719" r:id="rId35"/>
    <p:sldId id="720" r:id="rId36"/>
    <p:sldId id="611" r:id="rId37"/>
    <p:sldId id="612" r:id="rId38"/>
    <p:sldId id="613" r:id="rId39"/>
    <p:sldId id="614" r:id="rId40"/>
    <p:sldId id="615" r:id="rId41"/>
    <p:sldId id="646" r:id="rId42"/>
    <p:sldId id="616" r:id="rId43"/>
    <p:sldId id="617" r:id="rId44"/>
    <p:sldId id="618" r:id="rId45"/>
    <p:sldId id="620" r:id="rId46"/>
    <p:sldId id="619" r:id="rId47"/>
    <p:sldId id="739" r:id="rId48"/>
    <p:sldId id="643" r:id="rId49"/>
    <p:sldId id="655" r:id="rId50"/>
    <p:sldId id="653" r:id="rId51"/>
    <p:sldId id="649" r:id="rId52"/>
    <p:sldId id="650" r:id="rId53"/>
    <p:sldId id="631" r:id="rId54"/>
    <p:sldId id="640" r:id="rId55"/>
  </p:sldIdLst>
  <p:sldSz cx="9144000" cy="6858000" type="screen4x3"/>
  <p:notesSz cx="6858000" cy="9144000"/>
  <p:custDataLst>
    <p:tags r:id="rId5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33FF"/>
    <a:srgbClr val="FF33CC"/>
    <a:srgbClr val="CC3300"/>
    <a:srgbClr val="009999"/>
    <a:srgbClr val="FFFF99"/>
    <a:srgbClr val="FFFFCC"/>
    <a:srgbClr val="9BC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432" autoAdjust="0"/>
    <p:restoredTop sz="84346" autoAdjust="0"/>
  </p:normalViewPr>
  <p:slideViewPr>
    <p:cSldViewPr>
      <p:cViewPr varScale="1">
        <p:scale>
          <a:sx n="59" d="100"/>
          <a:sy n="59" d="100"/>
        </p:scale>
        <p:origin x="-14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gs" Target="tags/tag4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8D279D2-7BF5-4B5E-943E-810C68EC958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78A8E71-16D6-417B-BDB5-17A4C7136168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279D2-7BF5-4B5E-943E-810C68EC958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60233A-8C49-45B5-A9EF-1BAC50C74A36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FB08A2-D264-4E1A-A7C5-484549AA5C6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279D2-7BF5-4B5E-943E-810C68EC958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279D2-7BF5-4B5E-943E-810C68EC958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8AF0B06-2703-44C5-B135-B12CB8CECCE0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2FC72-4A9F-4496-990B-C0872628CD6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198E9-33A1-4C00-B81A-7002A94D9FCC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C4DE5-996B-4F24-B7B0-E20771EEB61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7F8E6-DC14-481F-8A54-ECF55B986D6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D30F3-1778-4D9A-A8CE-7F4FE45CB003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3D92E-B211-4670-B52E-EC5EA9EE08C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11188" y="1700213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7002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588" y="17002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6545E-A31D-46E7-90AC-01DC61A41A9E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F213-BA55-4047-8109-C8E6E4DDE34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2C5A9-43C3-4D09-90E6-1F742A05FCE9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59FE4-2CBA-4F66-AB29-DF39CEA1E80B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0DFD1-64C4-412E-82C7-65A068CE7892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0AF3-9145-4BFE-BD24-35D107F6BDAD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C5B33-1D74-42C0-B491-DA59CA8A8893}" type="datetimeFigureOut">
              <a:rPr lang="en-US"/>
            </a:fld>
            <a:endParaRPr lang="en-US"/>
          </a:p>
        </p:txBody>
      </p:sp>
      <p:sp>
        <p:nvSpPr>
          <p:cNvPr id="8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1D56E-2034-4747-8AE4-CCF3945A5E0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815F4-D9D8-4998-85C9-293FE2F1F6DB}" type="datetimeFigureOut">
              <a:rPr lang="en-US"/>
            </a:fld>
            <a:endParaRPr lang="en-US"/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66C27-9B48-4400-A30C-770DD1B1F9C0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AE3A-894A-4F8A-813A-50025D4099F6}" type="datetimeFigureOut">
              <a:rPr lang="en-US" smtClean="0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9A7EB-3506-427A-9790-56412C322DC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C688A-B787-4872-8CAB-65CB60A2ED4E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451C-3851-4057-8A77-68C438BCC6E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0A8DC-6AE2-47B7-8115-56A30F1CA534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14A65-ED81-4BEF-8190-82F65EA319B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31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2" name="日期占位符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3E51D0-9D17-4B8C-B1ED-BE69C07D797F}" type="datetimeFigureOut">
              <a:rPr lang="en-US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灯片编号占位符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 algn="r"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FC466AE-3EDB-4D34-B7EF-75FF6F00AC63}" type="slidenum">
              <a:rPr lang="en-US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448" y="-4452"/>
            <a:ext cx="9126080" cy="9396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b="1">
          <a:solidFill>
            <a:schemeClr val="tx1"/>
          </a:solidFill>
          <a:latin typeface="+mn-lt"/>
          <a:ea typeface="+mn-ea"/>
        </a:defRPr>
      </a:lvl2pPr>
      <a:lvl3pPr marL="914400" indent="-2463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b="1">
          <a:solidFill>
            <a:schemeClr val="tx1"/>
          </a:solidFill>
          <a:latin typeface="+mn-lt"/>
          <a:ea typeface="+mn-ea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b="1">
          <a:solidFill>
            <a:schemeClr val="tx1"/>
          </a:solidFill>
          <a:latin typeface="+mn-lt"/>
          <a:ea typeface="+mn-ea"/>
        </a:defRPr>
      </a:lvl4pPr>
      <a:lvl5pPr marL="14624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b="1">
          <a:solidFill>
            <a:schemeClr val="tx1"/>
          </a:solidFill>
          <a:latin typeface="+mn-lt"/>
          <a:ea typeface="+mn-ea"/>
        </a:defRPr>
      </a:lvl5pPr>
      <a:lvl6pPr marL="19196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6pPr>
      <a:lvl7pPr marL="23768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7pPr>
      <a:lvl8pPr marL="28340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8pPr>
      <a:lvl9pPr marL="32912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05000"/>
            <a:ext cx="6118225" cy="3657600"/>
          </a:xfrm>
        </p:spPr>
        <p:txBody>
          <a:bodyPr/>
          <a:lstStyle/>
          <a:p>
            <a:pPr algn="l" eaLnBrk="1" hangingPunct="1"/>
            <a:r>
              <a:rPr lang="en-US" altLang="zh-CN" sz="3200" smtClean="0"/>
              <a:t>12.1  </a:t>
            </a:r>
            <a:r>
              <a:rPr lang="zh-CN" altLang="en-US" sz="3200" smtClean="0"/>
              <a:t>输入输出基本概念</a:t>
            </a:r>
            <a:endParaRPr lang="zh-CN" altLang="en-US" sz="3200" smtClean="0"/>
          </a:p>
          <a:p>
            <a:pPr algn="l" eaLnBrk="1" hangingPunct="1"/>
            <a:r>
              <a:rPr lang="en-US" altLang="zh-CN" sz="3200" smtClean="0">
                <a:sym typeface="+mn-ea"/>
              </a:rPr>
              <a:t>12.2   </a:t>
            </a:r>
            <a:r>
              <a:rPr lang="zh-CN" altLang="en-US" sz="3200" smtClean="0">
                <a:sym typeface="+mn-ea"/>
              </a:rPr>
              <a:t>文件处理</a:t>
            </a:r>
            <a:endParaRPr lang="zh-CN" altLang="en-US" sz="3200" smtClean="0"/>
          </a:p>
          <a:p>
            <a:pPr algn="l" eaLnBrk="1" hangingPunct="1"/>
            <a:r>
              <a:rPr lang="en-US" altLang="zh-CN" sz="3200" smtClean="0"/>
              <a:t>12.3  </a:t>
            </a:r>
            <a:r>
              <a:rPr lang="zh-CN" altLang="en-US" sz="3200" smtClean="0"/>
              <a:t>面向字节的输入输出</a:t>
            </a:r>
            <a:endParaRPr lang="zh-CN" altLang="en-US" sz="3200" smtClean="0"/>
          </a:p>
          <a:p>
            <a:pPr algn="l" eaLnBrk="1" hangingPunct="1"/>
            <a:r>
              <a:rPr lang="en-US" altLang="zh-CN" sz="3200" smtClean="0">
                <a:sym typeface="+mn-ea"/>
              </a:rPr>
              <a:t>12.4   </a:t>
            </a:r>
            <a:r>
              <a:rPr lang="zh-CN" altLang="en-US" sz="3200" smtClean="0">
                <a:sym typeface="+mn-ea"/>
              </a:rPr>
              <a:t>对象串行化</a:t>
            </a:r>
            <a:r>
              <a:rPr lang="zh-CN" altLang="en-US" sz="3200" smtClean="0"/>
              <a:t> </a:t>
            </a:r>
            <a:endParaRPr lang="zh-CN" altLang="en-US" sz="3200" smtClean="0"/>
          </a:p>
          <a:p>
            <a:pPr algn="l" eaLnBrk="1" hangingPunct="1"/>
            <a:r>
              <a:rPr lang="en-US" altLang="zh-CN" sz="3200" smtClean="0"/>
              <a:t>12.5  </a:t>
            </a:r>
            <a:r>
              <a:rPr lang="zh-CN" altLang="en-US" sz="3200" smtClean="0"/>
              <a:t>面向字符的输入输出 </a:t>
            </a:r>
            <a:endParaRPr lang="zh-CN" altLang="en-US" sz="3200" smtClean="0"/>
          </a:p>
          <a:p>
            <a:pPr algn="l" eaLnBrk="1" hangingPunct="1"/>
            <a:endParaRPr lang="en-US" altLang="zh-CN" sz="3200" smtClean="0"/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1303020" y="838200"/>
            <a:ext cx="6365240" cy="92329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输入输出与文件处理</a:t>
            </a:r>
            <a:endParaRPr kumimoji="1" lang="zh-CN" altLang="en-US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6975475" cy="609600"/>
          </a:xfrm>
        </p:spPr>
        <p:txBody>
          <a:bodyPr/>
          <a:lstStyle/>
          <a:p>
            <a:pPr eaLnBrk="1" hangingPunct="1"/>
            <a:r>
              <a:rPr lang="en-US" altLang="zh-CN" smtClean="0"/>
              <a:t>12.3  </a:t>
            </a:r>
            <a:r>
              <a:rPr lang="zh-CN" altLang="en-US" smtClean="0"/>
              <a:t>面向字节的输入流的类继承层次 </a:t>
            </a:r>
            <a:endParaRPr lang="zh-CN" altLang="en-US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70179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00755"/>
            <a:ext cx="5257800" cy="5826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  </a:t>
            </a:r>
            <a:r>
              <a:rPr lang="en-US" altLang="zh-CN" dirty="0" smtClean="0"/>
              <a:t>1. </a:t>
            </a:r>
            <a:r>
              <a:rPr lang="zh-CN" altLang="en-US" dirty="0" smtClean="0"/>
              <a:t>类</a:t>
            </a:r>
            <a:r>
              <a:rPr lang="en-US" altLang="zh-CN" dirty="0" err="1" smtClean="0"/>
              <a:t>InputStream</a:t>
            </a:r>
            <a:r>
              <a:rPr lang="zh-CN" altLang="en-US" dirty="0" smtClean="0"/>
              <a:t>介绍 </a:t>
            </a:r>
            <a:endParaRPr lang="zh-CN" altLang="en-US" dirty="0" smtClean="0"/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8313" y="16764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zh-CN" smtClean="0"/>
              <a:t>public int </a:t>
            </a:r>
            <a:r>
              <a:rPr lang="en-US" altLang="zh-CN" smtClean="0">
                <a:solidFill>
                  <a:srgbClr val="3333FF"/>
                </a:solidFill>
              </a:rPr>
              <a:t>read() </a:t>
            </a:r>
            <a:r>
              <a:rPr lang="zh-CN" altLang="en-US" smtClean="0"/>
              <a:t>：读一个字节 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public int </a:t>
            </a:r>
            <a:r>
              <a:rPr lang="en-US" altLang="zh-CN" smtClean="0">
                <a:solidFill>
                  <a:srgbClr val="3333FF"/>
                </a:solidFill>
              </a:rPr>
              <a:t>read(byte b[]) </a:t>
            </a:r>
            <a:r>
              <a:rPr lang="zh-CN" altLang="en-US" smtClean="0"/>
              <a:t>：读多个字节到字节数组 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public int read(byte[] b, int off, int len) : </a:t>
            </a:r>
            <a:r>
              <a:rPr lang="zh-CN" altLang="en-US" smtClean="0"/>
              <a:t>从输入流读指定长度的数据到数组，数据从数组的</a:t>
            </a:r>
            <a:r>
              <a:rPr lang="en-US" altLang="zh-CN" smtClean="0"/>
              <a:t>off</a:t>
            </a:r>
            <a:r>
              <a:rPr lang="zh-CN" altLang="en-US" smtClean="0"/>
              <a:t>处开始存放。 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public long skip(long n) </a:t>
            </a:r>
            <a:r>
              <a:rPr lang="zh-CN" altLang="en-US" smtClean="0"/>
              <a:t>：指针跳过</a:t>
            </a:r>
            <a:r>
              <a:rPr lang="en-US" altLang="zh-CN" smtClean="0"/>
              <a:t>n</a:t>
            </a:r>
            <a:r>
              <a:rPr lang="zh-CN" altLang="en-US" smtClean="0"/>
              <a:t>个字节，定位输入位置指针的方法 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public void mark() </a:t>
            </a:r>
            <a:r>
              <a:rPr lang="zh-CN" altLang="en-US" smtClean="0"/>
              <a:t>：在当前位置指针处做一标记 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public void reset() </a:t>
            </a:r>
            <a:r>
              <a:rPr lang="zh-CN" altLang="en-US" smtClean="0"/>
              <a:t>：将位置指针返回标记处  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public void close() </a:t>
            </a:r>
            <a:r>
              <a:rPr lang="zh-CN" altLang="en-US" smtClean="0"/>
              <a:t>：关闭流 </a:t>
            </a:r>
            <a:endParaRPr lang="zh-CN" altLang="en-US" smtClean="0"/>
          </a:p>
        </p:txBody>
      </p:sp>
      <p:sp>
        <p:nvSpPr>
          <p:cNvPr id="2" name="云形标注 1"/>
          <p:cNvSpPr/>
          <p:nvPr/>
        </p:nvSpPr>
        <p:spPr>
          <a:xfrm>
            <a:off x="5791200" y="609600"/>
            <a:ext cx="2743200" cy="1219200"/>
          </a:xfrm>
          <a:prstGeom prst="cloudCallout">
            <a:avLst>
              <a:gd name="adj1" fmla="val -87737"/>
              <a:gd name="adj2" fmla="val 85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/>
              <a:t>方法返回结果为实际读到的字节数</a:t>
            </a:r>
            <a:endParaRPr lang="zh-CN" altLang="en-US" sz="1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7240588" cy="641350"/>
          </a:xfrm>
        </p:spPr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．类</a:t>
            </a:r>
            <a:r>
              <a:rPr lang="en-US" altLang="zh-CN" smtClean="0"/>
              <a:t>InputStream</a:t>
            </a:r>
            <a:r>
              <a:rPr lang="zh-CN" altLang="en-US" smtClean="0"/>
              <a:t>的子类的使用 </a:t>
            </a:r>
            <a:endParaRPr lang="zh-CN" altLang="en-US" smtClean="0"/>
          </a:p>
        </p:txBody>
      </p:sp>
      <p:graphicFrame>
        <p:nvGraphicFramePr>
          <p:cNvPr id="920579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04800" y="1600835"/>
          <a:ext cx="8153400" cy="3535277"/>
        </p:xfrm>
        <a:graphic>
          <a:graphicData uri="http://schemas.openxmlformats.org/drawingml/2006/table">
            <a:tbl>
              <a:tblPr/>
              <a:tblGrid>
                <a:gridCol w="2904490"/>
                <a:gridCol w="2382520"/>
                <a:gridCol w="2866389"/>
              </a:tblGrid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类名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构造方法的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主要参数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功能描述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822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ByteArrayInputStream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字节数组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以字节数组作为输入源。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FileInputStream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类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File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的对象或字符串表示的文件名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以文件作为数据源。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PipedInputStream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PipedOutputStream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的对象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与另一输出管道相连，读取写入到输出管道中的数据，用于程序中线程间通信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581900" cy="70008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．类</a:t>
            </a:r>
            <a:r>
              <a:rPr lang="en-US" altLang="zh-CN" dirty="0" err="1" smtClean="0"/>
              <a:t>InputStream</a:t>
            </a:r>
            <a:r>
              <a:rPr lang="zh-CN" altLang="en-US" dirty="0" smtClean="0"/>
              <a:t>的子类的使用（续表）</a:t>
            </a:r>
            <a:endParaRPr lang="zh-CN" altLang="en-US" dirty="0" smtClean="0"/>
          </a:p>
        </p:txBody>
      </p:sp>
      <p:graphicFrame>
        <p:nvGraphicFramePr>
          <p:cNvPr id="921622" name="Group 22"/>
          <p:cNvGraphicFramePr>
            <a:graphicFrameLocks noGrp="1"/>
          </p:cNvGraphicFramePr>
          <p:nvPr>
            <p:ph type="tbl" idx="1"/>
            <p:custDataLst>
              <p:tags r:id="rId1"/>
            </p:custDataLst>
          </p:nvPr>
        </p:nvGraphicFramePr>
        <p:xfrm>
          <a:off x="228600" y="1524000"/>
          <a:ext cx="8431212" cy="3733800"/>
        </p:xfrm>
        <a:graphic>
          <a:graphicData uri="http://schemas.openxmlformats.org/drawingml/2006/table">
            <a:tbl>
              <a:tblPr/>
              <a:tblGrid>
                <a:gridCol w="3021012"/>
                <a:gridCol w="2286000"/>
                <a:gridCol w="3124200"/>
              </a:tblGrid>
              <a:tr h="1219200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FilterInputStream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InputStream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的对象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用于装饰另一输入流以提供对输入数据的附加处理功能，子类见表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11-2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8413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SequeueInputStream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系列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InputStream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的对象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将两个其他流首尾相接，合并为一个完整的输入流。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6187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ObjectInputStream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InputStream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的对象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用于从输入流读取串行化对象。可实现轻量级对象持久性。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581900" cy="533400"/>
          </a:xfrm>
        </p:spPr>
        <p:txBody>
          <a:bodyPr>
            <a:normAutofit fontScale="90000"/>
          </a:bodyPr>
          <a:lstStyle/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mtClean="0"/>
              <a:t>类</a:t>
            </a:r>
            <a:r>
              <a:rPr lang="en-US" altLang="zh-CN" smtClean="0"/>
              <a:t>FilterInputStream</a:t>
            </a:r>
            <a:r>
              <a:rPr lang="zh-CN" altLang="en-US" smtClean="0"/>
              <a:t>的常见子类 </a:t>
            </a:r>
            <a:endParaRPr lang="zh-CN" altLang="en-US" smtClean="0"/>
          </a:p>
        </p:txBody>
      </p:sp>
      <p:graphicFrame>
        <p:nvGraphicFramePr>
          <p:cNvPr id="922650" name="Group 26"/>
          <p:cNvGraphicFramePr>
            <a:graphicFrameLocks noGrp="1"/>
          </p:cNvGraphicFramePr>
          <p:nvPr>
            <p:ph type="tbl" idx="1"/>
            <p:custDataLst>
              <p:tags r:id="rId1"/>
            </p:custDataLst>
          </p:nvPr>
        </p:nvGraphicFramePr>
        <p:xfrm>
          <a:off x="323850" y="1125538"/>
          <a:ext cx="8362950" cy="4369302"/>
        </p:xfrm>
        <a:graphic>
          <a:graphicData uri="http://schemas.openxmlformats.org/drawingml/2006/table">
            <a:tbl>
              <a:tblPr/>
              <a:tblGrid>
                <a:gridCol w="3409950"/>
                <a:gridCol w="4953000"/>
              </a:tblGrid>
              <a:tr h="537210"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类名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功能描述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9907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BufferedInputStream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为所装饰的输入流提供缓冲区的功能，以提高输入数据的效率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9639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DataInputStream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为所装饰的输入流提供数据转换的功能，可从数据源读取各种基本类型的数据。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LineNumberInputStream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为文本文件输入流附加行号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6640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PushbackInputStream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提供回压数据的功能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，可以多次读同样数据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6554788" cy="4746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12-2  </a:t>
            </a:r>
            <a:r>
              <a:rPr lang="zh-CN" altLang="en-US" dirty="0" smtClean="0"/>
              <a:t>在屏幕上显示文件内容 </a:t>
            </a:r>
            <a:endParaRPr lang="zh-CN" altLang="en-US" dirty="0" smtClean="0"/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990600"/>
            <a:ext cx="8418513" cy="54181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import java.io.*; </a:t>
            </a:r>
            <a:endParaRPr lang="en-US" altLang="zh-CN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public class DisplayFile {</a:t>
            </a:r>
            <a:endParaRPr lang="en-US" altLang="zh-CN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public static void main(String args[]) { </a:t>
            </a:r>
            <a:endParaRPr lang="en-US" altLang="zh-CN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  try {   </a:t>
            </a:r>
            <a:endParaRPr lang="en-US" altLang="zh-CN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     </a:t>
            </a:r>
            <a:r>
              <a:rPr lang="en-US" altLang="zh-CN" sz="2000" smtClean="0">
                <a:solidFill>
                  <a:srgbClr val="0033CC"/>
                </a:solidFill>
              </a:rPr>
              <a:t>FileInputStream infile = new FileInputStream(args[0]); </a:t>
            </a:r>
            <a:endParaRPr lang="en-US" altLang="zh-CN" sz="2000" smtClean="0">
              <a:solidFill>
                <a:srgbClr val="0033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>
                <a:solidFill>
                  <a:srgbClr val="0033CC"/>
                </a:solidFill>
              </a:rPr>
              <a:t>         int byteRead = infile.</a:t>
            </a:r>
            <a:r>
              <a:rPr lang="en-US" altLang="zh-CN" sz="2000" smtClean="0">
                <a:solidFill>
                  <a:srgbClr val="FF0000"/>
                </a:solidFill>
              </a:rPr>
              <a:t>read();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>
                <a:solidFill>
                  <a:srgbClr val="0033CC"/>
                </a:solidFill>
              </a:rPr>
              <a:t>         while (</a:t>
            </a:r>
            <a:r>
              <a:rPr lang="en-US" altLang="zh-CN" sz="2000" smtClean="0">
                <a:solidFill>
                  <a:srgbClr val="FF0000"/>
                </a:solidFill>
              </a:rPr>
              <a:t>byteRead!=-1</a:t>
            </a:r>
            <a:r>
              <a:rPr lang="en-US" altLang="zh-CN" sz="2000" smtClean="0">
                <a:solidFill>
                  <a:srgbClr val="0033CC"/>
                </a:solidFill>
              </a:rPr>
              <a:t>) { </a:t>
            </a:r>
            <a:endParaRPr lang="en-US" altLang="zh-CN" sz="2000" smtClean="0">
              <a:solidFill>
                <a:srgbClr val="0033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>
                <a:solidFill>
                  <a:srgbClr val="0033CC"/>
                </a:solidFill>
              </a:rPr>
              <a:t>             System.out.print((char)byteRead); </a:t>
            </a:r>
            <a:endParaRPr lang="en-US" altLang="zh-CN" sz="2000" smtClean="0">
              <a:solidFill>
                <a:srgbClr val="0033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>
                <a:solidFill>
                  <a:srgbClr val="0033CC"/>
                </a:solidFill>
              </a:rPr>
              <a:t>             byteRead = infile.read();</a:t>
            </a:r>
            <a:endParaRPr lang="en-US" altLang="zh-CN" sz="2000" smtClean="0">
              <a:solidFill>
                <a:srgbClr val="0033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>
                <a:solidFill>
                  <a:srgbClr val="0033CC"/>
                </a:solidFill>
              </a:rPr>
              <a:t>         } </a:t>
            </a:r>
            <a:endParaRPr lang="en-US" altLang="zh-CN" sz="2000" smtClean="0">
              <a:solidFill>
                <a:srgbClr val="0033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   }  catch(</a:t>
            </a:r>
            <a:r>
              <a:rPr lang="en-US" altLang="zh-CN" sz="2000" smtClean="0">
                <a:solidFill>
                  <a:srgbClr val="FF33CC"/>
                </a:solidFill>
              </a:rPr>
              <a:t>ArrayIndexOutOfBoundsException</a:t>
            </a:r>
            <a:r>
              <a:rPr lang="en-US" altLang="zh-CN" sz="2000" smtClean="0"/>
              <a:t> e) { </a:t>
            </a:r>
            <a:br>
              <a:rPr lang="en-US" altLang="zh-CN" sz="2000" smtClean="0"/>
            </a:br>
            <a:r>
              <a:rPr lang="en-US" altLang="zh-CN" sz="2000" smtClean="0"/>
              <a:t>       System.out.println("</a:t>
            </a:r>
            <a:r>
              <a:rPr lang="zh-CN" altLang="en-US" sz="2000" smtClean="0"/>
              <a:t>需要提供一个文件名作为命令行参数 </a:t>
            </a:r>
            <a:r>
              <a:rPr lang="en-US" altLang="zh-CN" sz="2000" smtClean="0"/>
              <a:t>");  }</a:t>
            </a:r>
            <a:endParaRPr lang="en-US" altLang="zh-CN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	     catch(</a:t>
            </a:r>
            <a:r>
              <a:rPr lang="en-US" altLang="zh-CN" sz="2000" smtClean="0">
                <a:solidFill>
                  <a:srgbClr val="FF33CC"/>
                </a:solidFill>
              </a:rPr>
              <a:t>FileNotFoundException</a:t>
            </a:r>
            <a:r>
              <a:rPr lang="en-US" altLang="zh-CN" sz="2000" smtClean="0"/>
              <a:t> e) { </a:t>
            </a:r>
            <a:endParaRPr lang="en-US" altLang="zh-CN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          System.out.println("file not find! "); }  </a:t>
            </a:r>
            <a:endParaRPr lang="en-US" altLang="zh-CN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        catch(</a:t>
            </a:r>
            <a:r>
              <a:rPr lang="en-US" altLang="zh-CN" sz="2000" smtClean="0">
                <a:solidFill>
                  <a:srgbClr val="FF33CC"/>
                </a:solidFill>
              </a:rPr>
              <a:t>IOException</a:t>
            </a:r>
            <a:r>
              <a:rPr lang="en-US" altLang="zh-CN" sz="2000" smtClean="0"/>
              <a:t> e) { } </a:t>
            </a:r>
            <a:endParaRPr lang="en-US" altLang="zh-CN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  }</a:t>
            </a:r>
            <a:endParaRPr lang="en-US" altLang="zh-CN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/>
              <a:t>}</a:t>
            </a:r>
            <a:endParaRPr lang="zh-CN" altLang="en-US" sz="2000" smtClean="0"/>
          </a:p>
        </p:txBody>
      </p:sp>
      <p:sp>
        <p:nvSpPr>
          <p:cNvPr id="16388" name="AutoShape 5"/>
          <p:cNvSpPr>
            <a:spLocks noChangeArrowheads="1"/>
          </p:cNvSpPr>
          <p:nvPr/>
        </p:nvSpPr>
        <p:spPr bwMode="auto">
          <a:xfrm>
            <a:off x="6400800" y="2971800"/>
            <a:ext cx="2209800" cy="533400"/>
          </a:xfrm>
          <a:prstGeom prst="wedgeRectCallout">
            <a:avLst>
              <a:gd name="adj1" fmla="val -115579"/>
              <a:gd name="adj2" fmla="val -74926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171450" indent="-1714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</a:rPr>
              <a:t>以字节为单位访问</a:t>
            </a:r>
            <a:endParaRPr lang="zh-CN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6934200" cy="641350"/>
          </a:xfrm>
        </p:spPr>
        <p:txBody>
          <a:bodyPr/>
          <a:lstStyle/>
          <a:p>
            <a:pPr marL="457200" indent="-457200" eaLnBrk="1" hangingPunct="1">
              <a:buClr>
                <a:srgbClr val="0033CC"/>
              </a:buClr>
              <a:buFont typeface="Wingdings" panose="05000000000000000000" pitchFamily="2" charset="2"/>
              <a:buChar char="p"/>
            </a:pPr>
            <a:r>
              <a:rPr lang="zh-CN" altLang="en-US" smtClean="0"/>
              <a:t>数据输入流</a:t>
            </a:r>
            <a:r>
              <a:rPr lang="en-US" altLang="zh-CN" smtClean="0"/>
              <a:t>DataInputStream </a:t>
            </a:r>
            <a:endParaRPr lang="zh-CN" altLang="en-US" smtClean="0"/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eaLnBrk="1" hangingPunct="1"/>
            <a:r>
              <a:rPr lang="zh-CN" altLang="en-US" smtClean="0"/>
              <a:t>实现各种基本类型数据的输入处理 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实现</a:t>
            </a:r>
            <a:r>
              <a:rPr lang="en-US" altLang="zh-CN" smtClean="0">
                <a:solidFill>
                  <a:srgbClr val="3333FF"/>
                </a:solidFill>
              </a:rPr>
              <a:t>DataInput</a:t>
            </a:r>
            <a:r>
              <a:rPr lang="zh-CN" altLang="en-US" smtClean="0">
                <a:solidFill>
                  <a:srgbClr val="3333FF"/>
                </a:solidFill>
              </a:rPr>
              <a:t>接口 </a:t>
            </a:r>
            <a:endParaRPr lang="zh-CN" altLang="en-US" smtClean="0">
              <a:solidFill>
                <a:srgbClr val="3333FF"/>
              </a:solidFill>
            </a:endParaRPr>
          </a:p>
          <a:p>
            <a:pPr lvl="1" eaLnBrk="1" hangingPunct="1"/>
            <a:r>
              <a:rPr lang="en-US" altLang="zh-CN" smtClean="0"/>
              <a:t>byte readByte() 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boolean readBoolean() 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short readShort() 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char readChar() 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int readInt()---</a:t>
            </a:r>
            <a:r>
              <a:rPr lang="zh-CN" altLang="en-US" smtClean="0"/>
              <a:t>读整数 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long readLong() 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float readFloat() 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double readDouble() 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String readUTF()---</a:t>
            </a:r>
            <a:r>
              <a:rPr lang="zh-CN" altLang="en-US" smtClean="0">
                <a:solidFill>
                  <a:srgbClr val="FF0000"/>
                </a:solidFill>
              </a:rPr>
              <a:t>读字符串 </a:t>
            </a:r>
            <a:endParaRPr lang="zh-CN" altLang="en-US" smtClean="0"/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5791200" y="2349500"/>
            <a:ext cx="2971800" cy="609600"/>
          </a:xfrm>
          <a:prstGeom prst="wedgeRectCallout">
            <a:avLst>
              <a:gd name="adj1" fmla="val -65287"/>
              <a:gd name="adj2" fmla="val 156333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171450" indent="-1714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</a:rPr>
              <a:t>以数据类型为单位访问数据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4419600" y="2116138"/>
            <a:ext cx="838200" cy="2819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264275" cy="850900"/>
          </a:xfrm>
        </p:spPr>
        <p:txBody>
          <a:bodyPr/>
          <a:lstStyle/>
          <a:p>
            <a:pPr eaLnBrk="1" hangingPunct="1"/>
            <a:r>
              <a:rPr lang="en-US" altLang="zh-CN" smtClean="0"/>
              <a:t>12.3.2</a:t>
            </a:r>
            <a:r>
              <a:rPr lang="zh-CN" altLang="en-US" smtClean="0"/>
              <a:t> 面向字节的输出流 </a:t>
            </a:r>
            <a:endParaRPr lang="zh-CN" altLang="en-US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07490"/>
            <a:ext cx="8737600" cy="3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云形标注 1"/>
          <p:cNvSpPr/>
          <p:nvPr/>
        </p:nvSpPr>
        <p:spPr>
          <a:xfrm>
            <a:off x="2514600" y="5334000"/>
            <a:ext cx="6096000" cy="1143000"/>
          </a:xfrm>
          <a:prstGeom prst="cloudCallout">
            <a:avLst>
              <a:gd name="adj1" fmla="val 17259"/>
              <a:gd name="adj2" fmla="val -8507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支持</a:t>
            </a:r>
            <a:r>
              <a:rPr lang="en-US" altLang="zh-CN" sz="2400" dirty="0" smtClean="0"/>
              <a:t>print()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println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</a:t>
            </a:r>
            <a:endParaRPr lang="zh-CN" alt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09600"/>
            <a:ext cx="6754495" cy="701675"/>
          </a:xfrm>
        </p:spPr>
        <p:txBody>
          <a:bodyPr/>
          <a:lstStyle/>
          <a:p>
            <a:pPr marL="457200" indent="-457200" eaLnBrk="1" hangingPunct="1">
              <a:buClr>
                <a:srgbClr val="0033CC"/>
              </a:buClr>
              <a:buFont typeface="Wingdings" panose="05000000000000000000" pitchFamily="2" charset="2"/>
              <a:buChar char="ü"/>
            </a:pPr>
            <a:r>
              <a:rPr lang="zh-CN" altLang="en-US" smtClean="0"/>
              <a:t>类</a:t>
            </a:r>
            <a:r>
              <a:rPr lang="en-US" altLang="zh-CN" smtClean="0"/>
              <a:t>OutputStream</a:t>
            </a:r>
            <a:r>
              <a:rPr lang="zh-CN" altLang="en-US" smtClean="0"/>
              <a:t>的方法 </a:t>
            </a:r>
            <a:endParaRPr lang="zh-CN" altLang="en-US" smtClean="0"/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200025" y="1600200"/>
            <a:ext cx="8639175" cy="4343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mtClean="0"/>
              <a:t> </a:t>
            </a:r>
            <a:r>
              <a:rPr lang="en-US" altLang="zh-CN" smtClean="0"/>
              <a:t>void write(int b) </a:t>
            </a:r>
            <a:r>
              <a:rPr lang="zh-CN" altLang="en-US" smtClean="0"/>
              <a:t>：将参数</a:t>
            </a:r>
            <a:r>
              <a:rPr lang="en-US" altLang="zh-CN" smtClean="0"/>
              <a:t>b</a:t>
            </a:r>
            <a:r>
              <a:rPr lang="zh-CN" altLang="en-US" smtClean="0"/>
              <a:t>的低字节写入输出流 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mtClean="0"/>
              <a:t> </a:t>
            </a:r>
            <a:r>
              <a:rPr lang="en-US" altLang="zh-CN" smtClean="0"/>
              <a:t>void </a:t>
            </a:r>
            <a:r>
              <a:rPr lang="en-US" altLang="zh-CN" smtClean="0">
                <a:solidFill>
                  <a:srgbClr val="3333FF"/>
                </a:solidFill>
              </a:rPr>
              <a:t>write(byte b[]) </a:t>
            </a:r>
            <a:r>
              <a:rPr lang="zh-CN" altLang="en-US" smtClean="0"/>
              <a:t>：将字节数组全部写入输出流 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mtClean="0"/>
              <a:t>void </a:t>
            </a:r>
            <a:r>
              <a:rPr lang="en-US" altLang="zh-CN" smtClean="0">
                <a:solidFill>
                  <a:srgbClr val="3333FF"/>
                </a:solidFill>
              </a:rPr>
              <a:t>write(byte b[] </a:t>
            </a:r>
            <a:r>
              <a:rPr lang="zh-CN" altLang="en-US" smtClean="0">
                <a:solidFill>
                  <a:srgbClr val="3333FF"/>
                </a:solidFill>
              </a:rPr>
              <a:t>，</a:t>
            </a:r>
            <a:r>
              <a:rPr lang="en-US" altLang="zh-CN" smtClean="0">
                <a:solidFill>
                  <a:srgbClr val="3333FF"/>
                </a:solidFill>
              </a:rPr>
              <a:t> int off, int len) </a:t>
            </a:r>
            <a:r>
              <a:rPr lang="en-US" altLang="zh-CN" smtClean="0"/>
              <a:t>: </a:t>
            </a:r>
            <a:r>
              <a:rPr lang="zh-CN" altLang="en-US" smtClean="0"/>
              <a:t>将字节数组从</a:t>
            </a:r>
            <a:r>
              <a:rPr lang="en-US" altLang="zh-CN" smtClean="0"/>
              <a:t>off</a:t>
            </a:r>
            <a:r>
              <a:rPr lang="zh-CN" altLang="en-US" smtClean="0"/>
              <a:t>位置开始的</a:t>
            </a:r>
            <a:r>
              <a:rPr lang="en-US" altLang="zh-CN" smtClean="0"/>
              <a:t>len</a:t>
            </a:r>
            <a:r>
              <a:rPr lang="zh-CN" altLang="en-US" smtClean="0"/>
              <a:t>个字节写入输出流 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mtClean="0"/>
              <a:t> </a:t>
            </a:r>
            <a:r>
              <a:rPr lang="en-US" altLang="zh-CN" smtClean="0"/>
              <a:t>void flush() </a:t>
            </a:r>
            <a:r>
              <a:rPr lang="zh-CN" altLang="en-US" smtClean="0"/>
              <a:t>：强制将缓冲区数据写入输出流对应的外设 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mtClean="0"/>
              <a:t> void close() </a:t>
            </a:r>
            <a:r>
              <a:rPr lang="zh-CN" altLang="en-US" smtClean="0"/>
              <a:t>：关闭输出流 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943850" cy="1066800"/>
          </a:xfrm>
        </p:spPr>
        <p:txBody>
          <a:bodyPr/>
          <a:lstStyle/>
          <a:p>
            <a:pPr marL="457200" indent="-457200" eaLnBrk="1" hangingPunct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CN" altLang="en-US" smtClean="0"/>
              <a:t>以字节为单位写入数据</a:t>
            </a:r>
            <a:br>
              <a:rPr lang="en-US" altLang="zh-CN" smtClean="0"/>
            </a:br>
            <a:r>
              <a:rPr lang="en-US" altLang="zh-CN" sz="2400" smtClean="0"/>
              <a:t>-----</a:t>
            </a:r>
            <a:r>
              <a:rPr lang="zh-CN" altLang="en-US" sz="2400" smtClean="0"/>
              <a:t>文件输入</a:t>
            </a:r>
            <a:r>
              <a:rPr lang="en-US" altLang="zh-CN" sz="2400" smtClean="0"/>
              <a:t>/</a:t>
            </a:r>
            <a:r>
              <a:rPr lang="zh-CN" altLang="en-US" sz="2400" smtClean="0"/>
              <a:t>输出流的使用 </a:t>
            </a:r>
            <a:endParaRPr lang="zh-CN" altLang="en-US" sz="2400" smtClean="0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1828800"/>
            <a:ext cx="8458200" cy="41592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例</a:t>
            </a:r>
            <a:r>
              <a:rPr lang="en-US" altLang="zh-CN" smtClean="0"/>
              <a:t>12-3 </a:t>
            </a:r>
            <a:r>
              <a:rPr lang="zh-CN" altLang="en-US" smtClean="0"/>
              <a:t>将一个大文件分拆为若干小文件 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import java.io.*; </a:t>
            </a:r>
            <a:br>
              <a:rPr lang="en-US" altLang="zh-CN" smtClean="0"/>
            </a:br>
            <a:r>
              <a:rPr lang="en-US" altLang="zh-CN" smtClean="0"/>
              <a:t>public class BigToSmall {</a:t>
            </a:r>
            <a:br>
              <a:rPr lang="en-US" altLang="zh-CN" smtClean="0"/>
            </a:br>
            <a:r>
              <a:rPr lang="en-US" altLang="zh-CN" smtClean="0"/>
              <a:t>    public static void main(String args[]) { 	</a:t>
            </a:r>
            <a:br>
              <a:rPr lang="en-US" altLang="zh-CN" smtClean="0"/>
            </a:br>
            <a:r>
              <a:rPr lang="en-US" altLang="zh-CN" smtClean="0"/>
              <a:t>	 int number=0;	</a:t>
            </a:r>
            <a:br>
              <a:rPr lang="en-US" altLang="zh-CN" smtClean="0"/>
            </a:br>
            <a:r>
              <a:rPr lang="en-US" altLang="zh-CN" smtClean="0"/>
              <a:t>  	 final int size=Integer.parseInt(</a:t>
            </a:r>
            <a:r>
              <a:rPr lang="en-US" altLang="zh-CN" smtClean="0">
                <a:solidFill>
                  <a:srgbClr val="3333FF"/>
                </a:solidFill>
              </a:rPr>
              <a:t>args[1]</a:t>
            </a:r>
            <a:r>
              <a:rPr lang="en-US" altLang="zh-CN" smtClean="0"/>
              <a:t>); 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        byte[] b = new byte[size]; 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zh-CN" altLang="en-US" smtClean="0"/>
              <a:t>           </a:t>
            </a:r>
            <a:r>
              <a:rPr lang="en-US" altLang="zh-CN" smtClean="0"/>
              <a:t>try {</a:t>
            </a:r>
            <a:br>
              <a:rPr lang="en-US" altLang="zh-CN" smtClean="0"/>
            </a:br>
            <a:r>
              <a:rPr lang="en-US" altLang="zh-CN" smtClean="0"/>
              <a:t>           FileInputStream infile = new FileInputStream(</a:t>
            </a:r>
            <a:r>
              <a:rPr lang="en-US" altLang="zh-CN" smtClean="0">
                <a:solidFill>
                  <a:srgbClr val="3333FF"/>
                </a:solidFill>
              </a:rPr>
              <a:t>args[0]</a:t>
            </a:r>
            <a:r>
              <a:rPr lang="en-US" altLang="zh-CN" smtClean="0"/>
              <a:t>); </a:t>
            </a:r>
            <a:endParaRPr lang="zh-CN" altLang="en-US" smtClean="0"/>
          </a:p>
        </p:txBody>
      </p:sp>
      <p:sp>
        <p:nvSpPr>
          <p:cNvPr id="2" name="矩形标注 1"/>
          <p:cNvSpPr/>
          <p:nvPr/>
        </p:nvSpPr>
        <p:spPr>
          <a:xfrm>
            <a:off x="7086600" y="2057400"/>
            <a:ext cx="1871663" cy="647700"/>
          </a:xfrm>
          <a:prstGeom prst="wedgeRectCallout">
            <a:avLst>
              <a:gd name="adj1" fmla="val -40378"/>
              <a:gd name="adj2" fmla="val 18011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/>
              <a:t>小文件大小</a:t>
            </a:r>
            <a:endParaRPr lang="zh-CN" altLang="en-US" sz="2400"/>
          </a:p>
        </p:txBody>
      </p:sp>
      <p:sp>
        <p:nvSpPr>
          <p:cNvPr id="5" name="矩形标注 4"/>
          <p:cNvSpPr/>
          <p:nvPr/>
        </p:nvSpPr>
        <p:spPr>
          <a:xfrm>
            <a:off x="6553200" y="5568950"/>
            <a:ext cx="1871663" cy="603250"/>
          </a:xfrm>
          <a:prstGeom prst="wedgeRectCallout">
            <a:avLst>
              <a:gd name="adj1" fmla="val -154373"/>
              <a:gd name="adj2" fmla="val -3424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/>
              <a:t>大文件名称</a:t>
            </a:r>
            <a:endParaRPr lang="zh-CN" alt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5713" y="457200"/>
            <a:ext cx="6908800" cy="609600"/>
          </a:xfrm>
        </p:spPr>
        <p:txBody>
          <a:bodyPr/>
          <a:lstStyle/>
          <a:p>
            <a:pPr eaLnBrk="1" hangingPunct="1"/>
            <a:r>
              <a:rPr lang="en-US" altLang="zh-CN" smtClean="0"/>
              <a:t>12.1 </a:t>
            </a:r>
            <a:r>
              <a:rPr lang="zh-CN" altLang="en-US" smtClean="0"/>
              <a:t>输入输出基本概念</a:t>
            </a:r>
            <a:endParaRPr lang="zh-CN" altLang="en-US" smtClean="0"/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88963" y="1309688"/>
            <a:ext cx="7770812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1. I/O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设备分类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存储设备 </a:t>
            </a:r>
            <a:endParaRPr lang="zh-CN" altLang="en-US" sz="2400" smtClean="0">
              <a:latin typeface="楷体_GB2312" pitchFamily="49" charset="-122"/>
              <a:ea typeface="楷体_GB2312" pitchFamily="49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存储设备包括硬盘、软盘、光盘等， 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输出设备 </a:t>
            </a:r>
            <a:endParaRPr lang="zh-CN" altLang="en-US" sz="2400" smtClean="0">
              <a:latin typeface="楷体_GB2312" pitchFamily="49" charset="-122"/>
              <a:ea typeface="楷体_GB2312" pitchFamily="49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输入设备有键盘、鼠标、扫描仪等 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输出设备有显示器、打印机、绘图仪等。</a:t>
            </a:r>
            <a:r>
              <a:rPr lang="zh-CN" altLang="en-US" smtClean="0"/>
              <a:t> 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endParaRPr lang="zh-CN" altLang="en-US" smtClean="0"/>
          </a:p>
        </p:txBody>
      </p:sp>
      <p:sp>
        <p:nvSpPr>
          <p:cNvPr id="914436" name="Rectangle 4"/>
          <p:cNvSpPr>
            <a:spLocks noChangeArrowheads="1"/>
          </p:cNvSpPr>
          <p:nvPr/>
        </p:nvSpPr>
        <p:spPr bwMode="auto">
          <a:xfrm>
            <a:off x="381000" y="3925888"/>
            <a:ext cx="8353425" cy="193992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文件的分类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根据数据的组织方式分为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文本文件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----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存放的是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ASCII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码（或其它编码）表示的字符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二进制文件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----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具有特定结构的数据。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defRPr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914400"/>
            <a:ext cx="8229600" cy="5289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  while (true) {	</a:t>
            </a:r>
            <a:br>
              <a:rPr lang="en-US" altLang="zh-CN" smtClean="0"/>
            </a:br>
            <a:r>
              <a:rPr lang="en-US" altLang="zh-CN" smtClean="0"/>
              <a:t>         FileOutputStream outfile = 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      new FileOutputStream(</a:t>
            </a:r>
            <a:r>
              <a:rPr lang="en-US" altLang="zh-CN" smtClean="0">
                <a:solidFill>
                  <a:srgbClr val="CC3300"/>
                </a:solidFill>
              </a:rPr>
              <a:t>"file"+number</a:t>
            </a:r>
            <a:r>
              <a:rPr lang="en-US" altLang="zh-CN" smtClean="0"/>
              <a:t>); </a:t>
            </a:r>
            <a:br>
              <a:rPr lang="zh-CN" altLang="en-US" smtClean="0"/>
            </a:br>
            <a:r>
              <a:rPr lang="zh-CN" altLang="en-US" smtClean="0"/>
              <a:t>	         </a:t>
            </a:r>
            <a:r>
              <a:rPr lang="en-US" altLang="zh-CN" smtClean="0"/>
              <a:t>number++;</a:t>
            </a:r>
            <a:br>
              <a:rPr lang="en-US" altLang="zh-CN" smtClean="0"/>
            </a:br>
            <a:r>
              <a:rPr lang="en-US" altLang="zh-CN" smtClean="0"/>
              <a:t>             int </a:t>
            </a:r>
            <a:r>
              <a:rPr lang="en-US" altLang="zh-CN" smtClean="0">
                <a:solidFill>
                  <a:srgbClr val="FF0000"/>
                </a:solidFill>
              </a:rPr>
              <a:t>byteRead</a:t>
            </a:r>
            <a:r>
              <a:rPr lang="en-US" altLang="zh-CN" smtClean="0"/>
              <a:t> = </a:t>
            </a:r>
            <a:r>
              <a:rPr lang="en-US" altLang="zh-CN" smtClean="0">
                <a:solidFill>
                  <a:srgbClr val="0033CC"/>
                </a:solidFill>
              </a:rPr>
              <a:t>infile.read(b);</a:t>
            </a:r>
            <a:r>
              <a:rPr lang="en-US" altLang="zh-CN" smtClean="0"/>
              <a:t> </a:t>
            </a:r>
            <a:br>
              <a:rPr lang="zh-CN" altLang="en-US" smtClean="0"/>
            </a:br>
            <a:r>
              <a:rPr lang="zh-CN" altLang="en-US" smtClean="0"/>
              <a:t>             </a:t>
            </a:r>
            <a:r>
              <a:rPr lang="en-US" altLang="zh-CN" smtClean="0"/>
              <a:t>if (byteRead==-1) 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                    </a:t>
            </a:r>
            <a:r>
              <a:rPr lang="en-US" altLang="zh-CN" smtClean="0"/>
              <a:t>break; </a:t>
            </a:r>
            <a:r>
              <a:rPr lang="zh-CN" altLang="en-US" smtClean="0"/>
              <a:t>           	</a:t>
            </a:r>
            <a:br>
              <a:rPr lang="zh-CN" altLang="en-US" smtClean="0"/>
            </a:br>
            <a:r>
              <a:rPr lang="zh-CN" altLang="en-US" smtClean="0"/>
              <a:t> 	     </a:t>
            </a:r>
            <a:r>
              <a:rPr lang="en-US" altLang="zh-CN" smtClean="0"/>
              <a:t>outfile.</a:t>
            </a:r>
            <a:r>
              <a:rPr lang="en-US" altLang="zh-CN" smtClean="0">
                <a:solidFill>
                  <a:srgbClr val="FF0000"/>
                </a:solidFill>
              </a:rPr>
              <a:t>write(b,0,byteRead)</a:t>
            </a:r>
            <a:r>
              <a:rPr lang="en-US" altLang="zh-CN" smtClean="0"/>
              <a:t>; </a:t>
            </a:r>
            <a:r>
              <a:rPr lang="zh-CN" altLang="en-US" smtClean="0"/>
              <a:t>	</a:t>
            </a:r>
            <a:br>
              <a:rPr lang="zh-CN" altLang="en-US" smtClean="0"/>
            </a:br>
            <a:r>
              <a:rPr lang="zh-CN" altLang="en-US" smtClean="0"/>
              <a:t>             </a:t>
            </a:r>
            <a:r>
              <a:rPr lang="en-US" altLang="zh-CN" smtClean="0"/>
              <a:t>outfile.close();	</a:t>
            </a:r>
            <a:br>
              <a:rPr lang="en-US" altLang="zh-CN" smtClean="0"/>
            </a:br>
            <a:r>
              <a:rPr lang="en-US" altLang="zh-CN" smtClean="0"/>
              <a:t>        }	</a:t>
            </a:r>
            <a:br>
              <a:rPr lang="en-US" altLang="zh-CN" smtClean="0"/>
            </a:br>
            <a:r>
              <a:rPr lang="en-US" altLang="zh-CN" smtClean="0"/>
              <a:t>    }catch(IOException e) { }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} </a:t>
            </a:r>
            <a:endParaRPr lang="zh-CN" altLang="en-US" smtClean="0"/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5424488" y="4778375"/>
            <a:ext cx="2743200" cy="609600"/>
          </a:xfrm>
          <a:prstGeom prst="wedgeRectCallout">
            <a:avLst>
              <a:gd name="adj1" fmla="val -48875"/>
              <a:gd name="adj2" fmla="val -224079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171450" indent="-1714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</a:rPr>
              <a:t>以字节为单位写入数据</a:t>
            </a:r>
            <a:endParaRPr lang="zh-CN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6019800" y="2971800"/>
            <a:ext cx="2743200" cy="609600"/>
          </a:xfrm>
          <a:prstGeom prst="wedgeRectCallout">
            <a:avLst>
              <a:gd name="adj1" fmla="val -53741"/>
              <a:gd name="adj2" fmla="val -97060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171450" indent="-1714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</a:rPr>
              <a:t>以字节为单位读数据</a:t>
            </a:r>
            <a:endParaRPr lang="zh-CN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6172200" y="609600"/>
            <a:ext cx="2590800" cy="685800"/>
          </a:xfrm>
          <a:prstGeom prst="cloudCallout">
            <a:avLst>
              <a:gd name="adj1" fmla="val -44136"/>
              <a:gd name="adj2" fmla="val 104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/>
              <a:t>小文件的名称</a:t>
            </a:r>
            <a:endParaRPr lang="zh-CN" altLang="en-US" sz="1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55625"/>
            <a:ext cx="6237288" cy="641350"/>
          </a:xfrm>
        </p:spPr>
        <p:txBody>
          <a:bodyPr/>
          <a:lstStyle/>
          <a:p>
            <a:pPr marL="457200" indent="-457200" eaLnBrk="1" hangingPunct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CN" altLang="en-US" smtClean="0"/>
              <a:t>基本数据类型数据的读写问题 </a:t>
            </a:r>
            <a:endParaRPr lang="zh-CN" altLang="en-US" smtClean="0"/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258888"/>
            <a:ext cx="8534400" cy="49291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000" smtClean="0"/>
              <a:t>         </a:t>
            </a:r>
            <a:r>
              <a:rPr lang="zh-CN" altLang="en-US" smtClean="0"/>
              <a:t>类</a:t>
            </a:r>
            <a:r>
              <a:rPr lang="en-US" altLang="zh-CN" smtClean="0"/>
              <a:t>DataOutputStream</a:t>
            </a:r>
            <a:r>
              <a:rPr lang="zh-CN" altLang="en-US" smtClean="0"/>
              <a:t>实现各种类型数据的输出处理，它实现了</a:t>
            </a:r>
            <a:r>
              <a:rPr lang="en-US" altLang="zh-CN" smtClean="0"/>
              <a:t>DataOutput</a:t>
            </a:r>
            <a:r>
              <a:rPr lang="zh-CN" altLang="en-US" smtClean="0"/>
              <a:t>接口 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void writeByte(int x) 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void writeBytes(String x) 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void writeBoolean(boolean x) 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void writeChars(String x) 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void writeInt(int x) 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void writeLong(long x) 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void writeFloat(float x) 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void writeDouble(double x) 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void writeUTF(String x)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68338"/>
            <a:ext cx="8534400" cy="11430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例</a:t>
            </a:r>
            <a:r>
              <a:rPr lang="en-US" altLang="zh-CN" sz="2800" smtClean="0"/>
              <a:t>12-4  </a:t>
            </a:r>
            <a:r>
              <a:rPr lang="zh-CN" altLang="en-US" sz="2800" smtClean="0"/>
              <a:t>找出</a:t>
            </a:r>
            <a:r>
              <a:rPr lang="en-US" altLang="zh-CN" sz="2800" smtClean="0"/>
              <a:t>10</a:t>
            </a:r>
            <a:r>
              <a:rPr lang="zh-CN" altLang="en-US" sz="2800" smtClean="0"/>
              <a:t>～</a:t>
            </a:r>
            <a:r>
              <a:rPr lang="en-US" altLang="zh-CN" sz="2800" smtClean="0"/>
              <a:t>100</a:t>
            </a:r>
            <a:r>
              <a:rPr lang="zh-CN" altLang="en-US" sz="2800" smtClean="0"/>
              <a:t>之间的所有姐妹素数，写入到文件中。所谓姐妹素数是指相邻两个奇数均为素数 </a:t>
            </a:r>
            <a:endParaRPr lang="zh-CN" altLang="en-US" sz="2800" smtClean="0"/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42900" y="1811338"/>
            <a:ext cx="8305800" cy="40338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import java.io.*;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public class FindSisterPrime {</a:t>
            </a:r>
            <a:br>
              <a:rPr lang="en-US" altLang="zh-CN" smtClean="0"/>
            </a:br>
            <a:r>
              <a:rPr lang="en-US" altLang="zh-CN" smtClean="0"/>
              <a:t>     public static boolean </a:t>
            </a:r>
            <a:r>
              <a:rPr lang="en-US" altLang="zh-CN" smtClean="0">
                <a:solidFill>
                  <a:srgbClr val="0000CC"/>
                </a:solidFill>
              </a:rPr>
              <a:t>isPrime(int n)</a:t>
            </a:r>
            <a:r>
              <a:rPr lang="en-US" altLang="zh-CN" smtClean="0"/>
              <a:t> { </a:t>
            </a:r>
            <a:br>
              <a:rPr lang="en-US" altLang="zh-CN" smtClean="0"/>
            </a:br>
            <a:r>
              <a:rPr lang="en-US" altLang="zh-CN" smtClean="0"/>
              <a:t>         for (int k=2;k&lt;=Math.sqrt(n);k++) {</a:t>
            </a:r>
            <a:br>
              <a:rPr lang="en-US" altLang="zh-CN" smtClean="0"/>
            </a:br>
            <a:r>
              <a:rPr lang="en-US" altLang="zh-CN" smtClean="0"/>
              <a:t>              if (n%k==0)</a:t>
            </a:r>
            <a:br>
              <a:rPr lang="en-US" altLang="zh-CN" smtClean="0"/>
            </a:br>
            <a:r>
              <a:rPr lang="en-US" altLang="zh-CN" smtClean="0"/>
              <a:t>                   return false; </a:t>
            </a:r>
            <a:br>
              <a:rPr lang="zh-CN" altLang="en-US" smtClean="0"/>
            </a:br>
            <a:r>
              <a:rPr lang="zh-CN" altLang="en-US" smtClean="0"/>
              <a:t>         </a:t>
            </a: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>         return true; </a:t>
            </a:r>
            <a:br>
              <a:rPr lang="zh-CN" altLang="en-US" smtClean="0"/>
            </a:br>
            <a:r>
              <a:rPr lang="zh-CN" altLang="en-US" smtClean="0"/>
              <a:t>      </a:t>
            </a:r>
            <a:r>
              <a:rPr lang="en-US" altLang="zh-CN" smtClean="0"/>
              <a:t>} 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95288" y="836613"/>
            <a:ext cx="8293100" cy="58324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smtClean="0"/>
              <a:t> </a:t>
            </a:r>
            <a:r>
              <a:rPr lang="en-US" altLang="zh-CN" sz="2000" smtClean="0"/>
              <a:t>public static void main(String[] args) {</a:t>
            </a:r>
            <a:br>
              <a:rPr lang="en-US" altLang="zh-CN" sz="2000" smtClean="0"/>
            </a:br>
            <a:r>
              <a:rPr lang="en-US" altLang="zh-CN" sz="2000" smtClean="0"/>
              <a:t>  try {</a:t>
            </a:r>
            <a:br>
              <a:rPr lang="en-US" altLang="zh-CN" sz="2000" smtClean="0"/>
            </a:br>
            <a:r>
              <a:rPr lang="en-US" altLang="zh-CN" sz="2000" smtClean="0"/>
              <a:t>       FileOutputStream file = 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              new  FileOutputStream("x.dat"); </a:t>
            </a:r>
            <a:br>
              <a:rPr lang="zh-CN" altLang="en-US" sz="2000" smtClean="0"/>
            </a:br>
            <a:r>
              <a:rPr lang="zh-CN" altLang="en-US" sz="2000" smtClean="0"/>
              <a:t>       </a:t>
            </a:r>
            <a:r>
              <a:rPr lang="en-US" altLang="zh-CN" sz="2000" smtClean="0"/>
              <a:t>DataOutputStream out=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              new  </a:t>
            </a:r>
            <a:r>
              <a:rPr lang="en-US" altLang="zh-CN" sz="2000" smtClean="0">
                <a:solidFill>
                  <a:srgbClr val="0033CC"/>
                </a:solidFill>
              </a:rPr>
              <a:t>DataOutputStream(file);</a:t>
            </a:r>
            <a:r>
              <a:rPr lang="en-US" altLang="zh-CN" sz="2000" smtClean="0"/>
              <a:t>  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         for (int n=11;n&lt;100;n+=2) {</a:t>
            </a:r>
            <a:br>
              <a:rPr lang="en-US" altLang="zh-CN" sz="2000" smtClean="0"/>
            </a:br>
            <a:r>
              <a:rPr lang="en-US" altLang="zh-CN" sz="2000" smtClean="0"/>
              <a:t>            if (isPrime(n)&amp;&amp;isPrime(n+2)) {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                 </a:t>
            </a:r>
            <a:r>
              <a:rPr lang="en-US" altLang="zh-CN" sz="2000" smtClean="0">
                <a:solidFill>
                  <a:srgbClr val="0033CC"/>
                </a:solidFill>
              </a:rPr>
              <a:t>out.writeInt(n); </a:t>
            </a:r>
            <a:br>
              <a:rPr lang="zh-CN" altLang="en-US" sz="2000" smtClean="0">
                <a:solidFill>
                  <a:srgbClr val="0033CC"/>
                </a:solidFill>
              </a:rPr>
            </a:br>
            <a:r>
              <a:rPr lang="zh-CN" altLang="en-US" sz="2000" smtClean="0">
                <a:solidFill>
                  <a:srgbClr val="0033CC"/>
                </a:solidFill>
              </a:rPr>
              <a:t>                </a:t>
            </a:r>
            <a:r>
              <a:rPr lang="en-US" altLang="zh-CN" sz="2000" smtClean="0">
                <a:solidFill>
                  <a:srgbClr val="0033CC"/>
                </a:solidFill>
              </a:rPr>
              <a:t>out.writeInt(n+2);</a:t>
            </a:r>
            <a:br>
              <a:rPr lang="en-US" altLang="zh-CN" sz="2000" smtClean="0">
                <a:solidFill>
                  <a:srgbClr val="0033CC"/>
                </a:solidFill>
              </a:rPr>
            </a:br>
            <a:r>
              <a:rPr lang="en-US" altLang="zh-CN" sz="2000" smtClean="0"/>
              <a:t>           } 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       }</a:t>
            </a:r>
            <a:br>
              <a:rPr lang="en-US" altLang="zh-CN" sz="2000" smtClean="0"/>
            </a:br>
            <a:r>
              <a:rPr lang="en-US" altLang="zh-CN" sz="2000" smtClean="0"/>
              <a:t>         out.close();</a:t>
            </a:r>
            <a:br>
              <a:rPr lang="en-US" altLang="zh-CN" sz="2000" smtClean="0"/>
            </a:br>
            <a:r>
              <a:rPr lang="en-US" altLang="zh-CN" sz="2000" smtClean="0"/>
              <a:t>      } catch (IOException e) { };</a:t>
            </a:r>
            <a:br>
              <a:rPr lang="en-US" altLang="zh-CN" sz="2000" smtClean="0"/>
            </a:br>
            <a:r>
              <a:rPr lang="en-US" altLang="zh-CN" sz="2000" smtClean="0"/>
              <a:t>   }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} </a:t>
            </a:r>
            <a:endParaRPr lang="zh-CN" altLang="en-US" sz="2000" smtClean="0"/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7164388" y="482600"/>
            <a:ext cx="1800225" cy="576263"/>
          </a:xfrm>
          <a:prstGeom prst="horizontalScroll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x.Dat</a:t>
            </a:r>
            <a:r>
              <a:rPr lang="zh-CN" altLang="en-US" sz="2000" b="0">
                <a:latin typeface="Times New Roman" panose="02020603050405020304" pitchFamily="18" charset="0"/>
              </a:rPr>
              <a:t>文件</a:t>
            </a:r>
            <a:endParaRPr lang="zh-CN" altLang="en-US" sz="2000" b="0">
              <a:latin typeface="Times New Roman" panose="02020603050405020304" pitchFamily="18" charset="0"/>
            </a:endParaRP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7499350" y="990600"/>
            <a:ext cx="1035050" cy="2362200"/>
          </a:xfrm>
          <a:prstGeom prst="upArrow">
            <a:avLst>
              <a:gd name="adj1" fmla="val 50000"/>
              <a:gd name="adj2" fmla="val 4871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FileOutputStream</a:t>
            </a:r>
            <a:endParaRPr lang="zh-CN" altLang="en-US" sz="1800" b="0">
              <a:latin typeface="Times New Roman" panose="02020603050405020304" pitchFamily="18" charset="0"/>
            </a:endParaRP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7392988" y="3376613"/>
            <a:ext cx="1247775" cy="2414587"/>
          </a:xfrm>
          <a:prstGeom prst="upArrow">
            <a:avLst>
              <a:gd name="adj1" fmla="val 50000"/>
              <a:gd name="adj2" fmla="val 4660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DataOutputStream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6399213" y="5856288"/>
            <a:ext cx="2278062" cy="6683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521325" y="5683250"/>
            <a:ext cx="19446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写入数据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….</a:t>
            </a:r>
            <a:endParaRPr lang="en-US" altLang="zh-CN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584" name="AutoShape 9"/>
          <p:cNvSpPr>
            <a:spLocks noChangeArrowheads="1"/>
          </p:cNvSpPr>
          <p:nvPr/>
        </p:nvSpPr>
        <p:spPr bwMode="auto">
          <a:xfrm>
            <a:off x="4834255" y="3733800"/>
            <a:ext cx="1490345" cy="609600"/>
          </a:xfrm>
          <a:prstGeom prst="wedgeRectCallout">
            <a:avLst>
              <a:gd name="adj1" fmla="val -75948"/>
              <a:gd name="adj2" fmla="val -59479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171450" indent="-1714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zh-CN" altLang="en-US" sz="18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写入整数</a:t>
            </a:r>
            <a:endParaRPr lang="zh-CN" altLang="en-US" sz="18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6324283" y="2110740"/>
            <a:ext cx="1209675" cy="838200"/>
          </a:xfrm>
          <a:prstGeom prst="wedgeRoundRectCallout">
            <a:avLst>
              <a:gd name="adj1" fmla="val -90188"/>
              <a:gd name="adj2" fmla="val 6506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>
              <a:spcBef>
                <a:spcPts val="0"/>
              </a:spcBef>
              <a:defRPr/>
            </a:pPr>
            <a:r>
              <a:rPr lang="zh-CN" altLang="en-US" sz="2400" dirty="0">
                <a:solidFill>
                  <a:srgbClr val="3333FF"/>
                </a:solidFill>
                <a:latin typeface="+mn-ea"/>
                <a:ea typeface="+mn-ea"/>
              </a:rPr>
              <a:t>装饰</a:t>
            </a:r>
            <a:endParaRPr lang="en-US" altLang="zh-CN" sz="2400" dirty="0">
              <a:solidFill>
                <a:srgbClr val="3333FF"/>
              </a:solidFill>
              <a:latin typeface="+mn-ea"/>
              <a:ea typeface="+mn-ea"/>
            </a:endParaRPr>
          </a:p>
          <a:p>
            <a:pPr algn="ctr">
              <a:spcBef>
                <a:spcPts val="0"/>
              </a:spcBef>
              <a:defRPr/>
            </a:pPr>
            <a:r>
              <a:rPr lang="zh-CN" altLang="en-US" sz="2400" dirty="0">
                <a:solidFill>
                  <a:srgbClr val="3333FF"/>
                </a:solidFill>
                <a:latin typeface="+mn-ea"/>
                <a:ea typeface="+mn-ea"/>
              </a:rPr>
              <a:t>模式</a:t>
            </a:r>
            <a:endParaRPr lang="zh-CN" altLang="en-US" sz="2400" dirty="0">
              <a:solidFill>
                <a:srgbClr val="3333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8305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import java.io.*;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public class </a:t>
            </a:r>
            <a:r>
              <a:rPr lang="en-US" altLang="zh-CN" sz="2000" dirty="0" err="1" smtClean="0"/>
              <a:t>OutSisterPrime</a:t>
            </a:r>
            <a:r>
              <a:rPr lang="en-US" altLang="zh-CN" sz="2000" dirty="0" smtClean="0"/>
              <a:t> {</a:t>
            </a:r>
            <a:br>
              <a:rPr lang="en-US" altLang="zh-CN" sz="2000" dirty="0" smtClean="0"/>
            </a:br>
            <a:r>
              <a:rPr lang="en-US" altLang="zh-CN" sz="2000" dirty="0" smtClean="0"/>
              <a:t>  public static void main(String[] arguments) {</a:t>
            </a:r>
            <a:br>
              <a:rPr lang="en-US" altLang="zh-CN" sz="2000" dirty="0" smtClean="0"/>
            </a:br>
            <a:r>
              <a:rPr lang="en-US" altLang="zh-CN" sz="2000" dirty="0" smtClean="0"/>
              <a:t>     try {</a:t>
            </a:r>
            <a:br>
              <a:rPr lang="en-US" altLang="zh-CN" sz="2000" dirty="0" smtClean="0"/>
            </a:br>
            <a:r>
              <a:rPr lang="en-US" altLang="zh-CN" sz="2000" dirty="0" smtClean="0"/>
              <a:t>        </a:t>
            </a:r>
            <a:r>
              <a:rPr lang="en-US" altLang="zh-CN" sz="2000" dirty="0" err="1" smtClean="0"/>
              <a:t>FileInputStream</a:t>
            </a:r>
            <a:r>
              <a:rPr lang="en-US" altLang="zh-CN" sz="2000" dirty="0" smtClean="0"/>
              <a:t> file = new </a:t>
            </a:r>
            <a:r>
              <a:rPr lang="en-US" altLang="zh-CN" sz="2000" dirty="0" err="1" smtClean="0"/>
              <a:t>FileInputStream</a:t>
            </a:r>
            <a:r>
              <a:rPr lang="en-US" altLang="zh-CN" sz="2000" dirty="0" smtClean="0"/>
              <a:t>("x.dat"); 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 smtClean="0"/>
              <a:t>            </a:t>
            </a:r>
            <a:r>
              <a:rPr lang="en-US" altLang="zh-CN" sz="2000" dirty="0" err="1" smtClean="0"/>
              <a:t>DataInputStream</a:t>
            </a:r>
            <a:r>
              <a:rPr lang="en-US" altLang="zh-CN" sz="2000" dirty="0" smtClean="0"/>
              <a:t> in=new  </a:t>
            </a:r>
            <a:r>
              <a:rPr lang="en-US" altLang="zh-CN" sz="2000" dirty="0" err="1" smtClean="0">
                <a:solidFill>
                  <a:srgbClr val="0033CC"/>
                </a:solidFill>
              </a:rPr>
              <a:t>DataInputStream</a:t>
            </a:r>
            <a:r>
              <a:rPr lang="en-US" altLang="zh-CN" sz="2000" dirty="0" smtClean="0">
                <a:solidFill>
                  <a:srgbClr val="0033CC"/>
                </a:solidFill>
              </a:rPr>
              <a:t>(file);</a:t>
            </a:r>
            <a:br>
              <a:rPr lang="en-US" altLang="zh-CN" sz="2000" dirty="0" smtClean="0">
                <a:solidFill>
                  <a:srgbClr val="0033CC"/>
                </a:solidFill>
              </a:rPr>
            </a:br>
            <a:r>
              <a:rPr lang="en-US" altLang="zh-CN" sz="2000" dirty="0" smtClean="0"/>
              <a:t>        while(true)  {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</a:t>
            </a:r>
            <a:r>
              <a:rPr lang="en-US" altLang="zh-CN" sz="2000" dirty="0" err="1" smtClean="0">
                <a:solidFill>
                  <a:srgbClr val="0033CC"/>
                </a:solidFill>
              </a:rPr>
              <a:t>int</a:t>
            </a:r>
            <a:r>
              <a:rPr lang="en-US" altLang="zh-CN" sz="2000" dirty="0" smtClean="0">
                <a:solidFill>
                  <a:srgbClr val="0033CC"/>
                </a:solidFill>
              </a:rPr>
              <a:t> n1=</a:t>
            </a:r>
            <a:r>
              <a:rPr lang="en-US" altLang="zh-CN" sz="2000" dirty="0" err="1" smtClean="0">
                <a:solidFill>
                  <a:srgbClr val="0033CC"/>
                </a:solidFill>
              </a:rPr>
              <a:t>in.readInt</a:t>
            </a:r>
            <a:r>
              <a:rPr lang="en-US" altLang="zh-CN" sz="2000" dirty="0" smtClean="0">
                <a:solidFill>
                  <a:srgbClr val="0033CC"/>
                </a:solidFill>
              </a:rPr>
              <a:t>();</a:t>
            </a:r>
            <a:r>
              <a:rPr lang="en-US" altLang="zh-CN" sz="2000" dirty="0" smtClean="0">
                <a:solidFill>
                  <a:schemeClr val="accent2"/>
                </a:solidFill>
              </a:rPr>
              <a:t> </a:t>
            </a:r>
            <a:br>
              <a:rPr lang="zh-CN" altLang="en-US" sz="2000" dirty="0" smtClean="0">
                <a:solidFill>
                  <a:schemeClr val="accent2"/>
                </a:solidFill>
              </a:rPr>
            </a:br>
            <a:r>
              <a:rPr lang="zh-CN" altLang="en-US" sz="2000" dirty="0" smtClean="0"/>
              <a:t>       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n2=</a:t>
            </a:r>
            <a:r>
              <a:rPr lang="en-US" altLang="zh-CN" sz="2000" dirty="0" err="1" smtClean="0"/>
              <a:t>in.readInt</a:t>
            </a:r>
            <a:r>
              <a:rPr lang="en-US" altLang="zh-CN" sz="2000" dirty="0" smtClean="0"/>
              <a:t>();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(n1+","+n2); 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        }</a:t>
            </a:r>
            <a:br>
              <a:rPr lang="en-US" altLang="zh-CN" sz="2000" dirty="0" smtClean="0"/>
            </a:br>
            <a:r>
              <a:rPr lang="en-US" altLang="zh-CN" sz="2000" dirty="0" smtClean="0"/>
              <a:t>       } catch 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EOFException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e) {  }</a:t>
            </a:r>
            <a:br>
              <a:rPr lang="en-US" altLang="zh-CN" sz="2000" dirty="0" smtClean="0"/>
            </a:br>
            <a:r>
              <a:rPr lang="en-US" altLang="zh-CN" sz="2000" dirty="0" smtClean="0"/>
              <a:t>       catch (</a:t>
            </a:r>
            <a:r>
              <a:rPr lang="en-US" altLang="zh-CN" sz="2000" dirty="0" err="1" smtClean="0"/>
              <a:t>IOException</a:t>
            </a:r>
            <a:r>
              <a:rPr lang="en-US" altLang="zh-CN" sz="2000" dirty="0" smtClean="0"/>
              <a:t> e) { }</a:t>
            </a:r>
            <a:br>
              <a:rPr lang="en-US" altLang="zh-CN" sz="2000" dirty="0" smtClean="0"/>
            </a:br>
            <a:r>
              <a:rPr lang="en-US" altLang="zh-CN" sz="2000" dirty="0" smtClean="0"/>
              <a:t>    } 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} </a:t>
            </a:r>
            <a:endParaRPr lang="zh-CN" altLang="en-US" sz="2000" dirty="0" smtClean="0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524000" y="609600"/>
            <a:ext cx="3505200" cy="53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zh-CN" altLang="en-US" sz="3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显示写入的数据</a:t>
            </a:r>
            <a:endParaRPr lang="zh-CN" altLang="en-US" sz="32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604" name="AutoShape 5"/>
          <p:cNvSpPr>
            <a:spLocks noChangeArrowheads="1"/>
          </p:cNvSpPr>
          <p:nvPr/>
        </p:nvSpPr>
        <p:spPr bwMode="auto">
          <a:xfrm>
            <a:off x="6400800" y="3433011"/>
            <a:ext cx="2209800" cy="685800"/>
          </a:xfrm>
          <a:prstGeom prst="wedgeRectCallout">
            <a:avLst>
              <a:gd name="adj1" fmla="val -132065"/>
              <a:gd name="adj2" fmla="val -20390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171450" indent="-1714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zh-CN" altLang="en-US" sz="1800">
                <a:solidFill>
                  <a:srgbClr val="FFFF00"/>
                </a:solidFill>
                <a:latin typeface="Arial" panose="020B0604020202020204" pitchFamily="34" charset="0"/>
              </a:rPr>
              <a:t>以整数为单位读</a:t>
            </a:r>
            <a:endParaRPr lang="zh-CN" altLang="en-US" sz="18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6096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思考：</a:t>
            </a:r>
            <a:r>
              <a:rPr lang="zh-CN" altLang="zh-CN" sz="2800" smtClean="0"/>
              <a:t>将</a:t>
            </a:r>
            <a:r>
              <a:rPr lang="en-US" altLang="zh-CN" sz="2800" smtClean="0"/>
              <a:t>20</a:t>
            </a:r>
            <a:r>
              <a:rPr lang="zh-CN" altLang="zh-CN" sz="2800" smtClean="0"/>
              <a:t>个随机整数写入文件</a:t>
            </a:r>
            <a:r>
              <a:rPr lang="en-US" altLang="zh-CN" sz="2800" smtClean="0"/>
              <a:t>x.dat</a:t>
            </a:r>
            <a:r>
              <a:rPr lang="zh-CN" altLang="zh-CN" sz="2800" smtClean="0"/>
              <a:t>中</a:t>
            </a:r>
            <a:endParaRPr lang="zh-CN" altLang="en-US" sz="2800" smtClean="0"/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763000" cy="51816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/>
              <a:t>public </a:t>
            </a:r>
            <a:r>
              <a:rPr lang="en-US" altLang="zh-CN" dirty="0"/>
              <a:t>class </a:t>
            </a:r>
            <a:r>
              <a:rPr lang="en-US" altLang="zh-CN" dirty="0" err="1"/>
              <a:t>test1</a:t>
            </a:r>
            <a:r>
              <a:rPr lang="en-US" altLang="zh-CN" dirty="0"/>
              <a:t> {</a:t>
            </a:r>
            <a:endParaRPr lang="zh-CN" altLang="zh-CN" dirty="0"/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dirty="0"/>
              <a:t>  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  <a:endParaRPr lang="zh-CN" altLang="zh-CN" dirty="0"/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dirty="0"/>
              <a:t>   </a:t>
            </a:r>
            <a:r>
              <a:rPr lang="en-US" altLang="zh-CN" dirty="0" smtClean="0"/>
              <a:t>try </a:t>
            </a:r>
            <a:r>
              <a:rPr lang="en-US" altLang="zh-CN" dirty="0"/>
              <a:t>{</a:t>
            </a:r>
            <a:endParaRPr lang="zh-CN" altLang="zh-CN" dirty="0"/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3333FF"/>
                </a:solidFill>
              </a:rPr>
              <a:t>DataOutputStream</a:t>
            </a:r>
            <a:r>
              <a:rPr lang="en-US" altLang="zh-CN" dirty="0" smtClean="0"/>
              <a:t> </a:t>
            </a:r>
            <a:r>
              <a:rPr lang="en-US" altLang="zh-CN" dirty="0"/>
              <a:t>out = new </a:t>
            </a:r>
            <a:r>
              <a:rPr lang="en-US" altLang="zh-CN" dirty="0" smtClean="0"/>
              <a:t> __________________                  </a:t>
            </a:r>
            <a:endParaRPr lang="en-US" altLang="zh-CN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CN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/>
              <a:t>(new </a:t>
            </a:r>
            <a:r>
              <a:rPr lang="en-US" altLang="zh-CN" dirty="0" err="1"/>
              <a:t>FileOutputStream</a:t>
            </a:r>
            <a:r>
              <a:rPr lang="en-US" altLang="zh-CN" dirty="0"/>
              <a:t>("</a:t>
            </a:r>
            <a:r>
              <a:rPr lang="en-US" altLang="zh-CN" dirty="0" err="1"/>
              <a:t>x.dat</a:t>
            </a:r>
            <a:r>
              <a:rPr lang="en-US" altLang="zh-CN" dirty="0"/>
              <a:t>"));</a:t>
            </a:r>
            <a:endParaRPr lang="zh-CN" altLang="zh-CN" dirty="0"/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dirty="0"/>
              <a:t>        </a:t>
            </a: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/>
              <a:t>j=1; j&lt;=20; j++) {</a:t>
            </a:r>
            <a:endParaRPr lang="zh-CN" altLang="zh-CN" dirty="0"/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dirty="0"/>
              <a:t>          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3333FF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 x</a:t>
            </a:r>
            <a:r>
              <a:rPr lang="en-US" altLang="zh-CN" dirty="0"/>
              <a:t>=(</a:t>
            </a:r>
            <a:r>
              <a:rPr lang="en-US" altLang="zh-CN" u="sng" dirty="0"/>
              <a:t>    </a:t>
            </a:r>
            <a:r>
              <a:rPr lang="en-US" altLang="zh-CN" u="sng" dirty="0" smtClean="0"/>
              <a:t>          </a:t>
            </a:r>
            <a:r>
              <a:rPr lang="en-US" altLang="zh-CN" dirty="0"/>
              <a:t>)(</a:t>
            </a:r>
            <a:r>
              <a:rPr lang="en-US" altLang="zh-CN" dirty="0" err="1"/>
              <a:t>Math.random</a:t>
            </a:r>
            <a:r>
              <a:rPr lang="en-US" altLang="zh-CN" dirty="0"/>
              <a:t>()*100);</a:t>
            </a:r>
            <a:endParaRPr lang="zh-CN" altLang="zh-CN" dirty="0"/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dirty="0"/>
              <a:t>           </a:t>
            </a:r>
            <a:r>
              <a:rPr lang="en-US" altLang="zh-CN" dirty="0" smtClean="0"/>
              <a:t>out</a:t>
            </a:r>
            <a:r>
              <a:rPr lang="en-US" altLang="zh-CN" dirty="0"/>
              <a:t>.</a:t>
            </a:r>
            <a:r>
              <a:rPr lang="en-US" altLang="zh-CN" u="sng" dirty="0"/>
              <a:t>   </a:t>
            </a:r>
            <a:r>
              <a:rPr lang="en-US" altLang="zh-CN" u="sng" dirty="0" smtClean="0"/>
              <a:t>                  </a:t>
            </a:r>
            <a:r>
              <a:rPr lang="en-US" altLang="zh-CN" dirty="0"/>
              <a:t>(x);</a:t>
            </a:r>
            <a:endParaRPr lang="zh-CN" altLang="zh-CN" dirty="0"/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dirty="0"/>
              <a:t>        }</a:t>
            </a:r>
            <a:endParaRPr lang="zh-CN" altLang="zh-CN" dirty="0"/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dirty="0"/>
              <a:t>        out.</a:t>
            </a:r>
            <a:r>
              <a:rPr lang="en-US" altLang="zh-CN" u="sng" dirty="0"/>
              <a:t>    </a:t>
            </a:r>
            <a:r>
              <a:rPr lang="en-US" altLang="zh-CN" u="sng" dirty="0" smtClean="0"/>
              <a:t>                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smtClean="0"/>
              <a:t> }  catch(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> </a:t>
            </a:r>
            <a:r>
              <a:rPr lang="en-US" altLang="zh-CN" dirty="0"/>
              <a:t>e);</a:t>
            </a:r>
            <a:endParaRPr lang="zh-CN" altLang="zh-CN" dirty="0"/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dirty="0"/>
              <a:t>    }</a:t>
            </a:r>
            <a:endParaRPr lang="zh-CN" altLang="zh-CN" dirty="0"/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dirty="0"/>
              <a:t>}</a:t>
            </a:r>
            <a:endParaRPr lang="zh-CN" altLang="zh-CN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486400" y="2190750"/>
            <a:ext cx="251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DataOutputStream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67000" y="3733800"/>
            <a:ext cx="10229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int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14575" y="4114800"/>
            <a:ext cx="125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writeInt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05013" y="4800600"/>
            <a:ext cx="125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close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048375" cy="576263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12.4 </a:t>
            </a:r>
            <a:r>
              <a:rPr lang="zh-CN" altLang="en-US" sz="2800" dirty="0" smtClean="0"/>
              <a:t>对象串行化</a:t>
            </a:r>
            <a:endParaRPr lang="zh-CN" altLang="en-US" sz="2800" dirty="0" smtClean="0"/>
          </a:p>
        </p:txBody>
      </p:sp>
      <p:sp>
        <p:nvSpPr>
          <p:cNvPr id="4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228600" y="914400"/>
            <a:ext cx="85344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对象输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出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流的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writeObject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（）和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对象输入流的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readObject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()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方法实现了对象的串行化（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Serialized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）和反串行化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Deserialized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) 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000" dirty="0" smtClean="0"/>
              <a:t>   例</a:t>
            </a:r>
            <a:r>
              <a:rPr lang="en-US" altLang="zh-CN" sz="2000" dirty="0" smtClean="0"/>
              <a:t>12-5 </a:t>
            </a:r>
            <a:r>
              <a:rPr lang="zh-CN" altLang="en-US" sz="2000" dirty="0" smtClean="0"/>
              <a:t>系统对象的串行化处理 </a:t>
            </a:r>
            <a:endParaRPr lang="zh-CN" altLang="en-US" sz="2000" dirty="0" smtClean="0"/>
          </a:p>
          <a:p>
            <a:pPr eaLnBrk="1" hangingPunct="1">
              <a:buFontTx/>
              <a:buNone/>
            </a:pPr>
            <a:r>
              <a:rPr lang="zh-CN" altLang="en-US" sz="1800" dirty="0" smtClean="0"/>
              <a:t>  程序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：将系统对象写入文件</a:t>
            </a:r>
            <a:endParaRPr lang="zh-CN" altLang="en-US" sz="1800" dirty="0" smtClean="0"/>
          </a:p>
          <a:p>
            <a:pPr lvl="1" eaLnBrk="1" hangingPunct="1">
              <a:buFontTx/>
              <a:buNone/>
            </a:pPr>
            <a:r>
              <a:rPr lang="en-US" altLang="zh-CN" sz="2000" dirty="0" smtClean="0"/>
              <a:t>  import java.io.*;  import </a:t>
            </a:r>
            <a:r>
              <a:rPr lang="en-US" altLang="zh-CN" sz="2000" dirty="0" err="1" smtClean="0"/>
              <a:t>java.util</a:t>
            </a:r>
            <a:r>
              <a:rPr lang="en-US" altLang="zh-CN" sz="2000" dirty="0" smtClean="0"/>
              <a:t>.*;</a:t>
            </a:r>
            <a:endParaRPr lang="en-US" altLang="zh-CN" sz="2000" dirty="0" smtClean="0"/>
          </a:p>
          <a:p>
            <a:pPr lvl="1" eaLnBrk="1" hangingPunct="1">
              <a:buFontTx/>
              <a:buNone/>
            </a:pPr>
            <a:r>
              <a:rPr lang="en-US" altLang="zh-CN" sz="2000" dirty="0" smtClean="0"/>
              <a:t>  public class </a:t>
            </a:r>
            <a:r>
              <a:rPr lang="en-US" altLang="zh-CN" sz="2000" dirty="0" err="1" smtClean="0"/>
              <a:t>writedate</a:t>
            </a:r>
            <a:r>
              <a:rPr lang="en-US" altLang="zh-CN" sz="2000" dirty="0" smtClean="0"/>
              <a:t> {</a:t>
            </a:r>
            <a:br>
              <a:rPr lang="en-US" altLang="zh-CN" sz="2000" dirty="0" smtClean="0"/>
            </a:br>
            <a:r>
              <a:rPr lang="en-US" altLang="zh-CN" sz="2000" dirty="0" smtClean="0"/>
              <a:t>public static void main(String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[]) {</a:t>
            </a:r>
            <a:br>
              <a:rPr lang="en-US" altLang="zh-CN" sz="2000" dirty="0" smtClean="0"/>
            </a:br>
            <a:r>
              <a:rPr lang="en-US" altLang="zh-CN" sz="2000" dirty="0" smtClean="0"/>
              <a:t>   try {   </a:t>
            </a:r>
            <a:r>
              <a:rPr lang="en-US" altLang="zh-CN" sz="2000" dirty="0" err="1" smtClean="0"/>
              <a:t>ObjectOutputStream</a:t>
            </a:r>
            <a:r>
              <a:rPr lang="en-US" altLang="zh-CN" sz="2000" dirty="0" smtClean="0"/>
              <a:t> out=new     </a:t>
            </a:r>
            <a:endParaRPr lang="en-US" altLang="zh-CN" sz="2000" dirty="0" smtClean="0"/>
          </a:p>
          <a:p>
            <a:pPr lvl="1" eaLnBrk="1" hangingPunct="1">
              <a:buFontTx/>
              <a:buNone/>
            </a:pPr>
            <a:r>
              <a:rPr lang="en-US" altLang="zh-CN" sz="2000" dirty="0" err="1" smtClean="0"/>
              <a:t>ObjectOutputStream</a:t>
            </a:r>
            <a:r>
              <a:rPr lang="en-US" altLang="zh-CN" sz="2000" dirty="0" smtClean="0"/>
              <a:t>(new  </a:t>
            </a:r>
            <a:r>
              <a:rPr lang="en-US" altLang="zh-CN" sz="2000" dirty="0" err="1" smtClean="0"/>
              <a:t>FileOutputStream</a:t>
            </a:r>
            <a:r>
              <a:rPr lang="en-US" altLang="zh-CN" sz="2000" dirty="0" smtClean="0"/>
              <a:t>("storedate.dat")); </a:t>
            </a:r>
            <a:br>
              <a:rPr lang="en-US" altLang="zh-CN" sz="2000" dirty="0" smtClean="0"/>
            </a:br>
            <a:r>
              <a:rPr lang="en-US" altLang="zh-CN" sz="2000" dirty="0" smtClean="0"/>
              <a:t>      </a:t>
            </a:r>
            <a:r>
              <a:rPr lang="en-US" altLang="zh-CN" sz="2000" dirty="0" err="1" smtClean="0"/>
              <a:t>out.</a:t>
            </a:r>
            <a:r>
              <a:rPr lang="en-US" altLang="zh-CN" sz="2000" dirty="0" err="1" smtClean="0">
                <a:solidFill>
                  <a:srgbClr val="0033CC"/>
                </a:solidFill>
              </a:rPr>
              <a:t>writeObject</a:t>
            </a:r>
            <a:r>
              <a:rPr lang="en-US" altLang="zh-CN" sz="2000" dirty="0" smtClean="0"/>
              <a:t>(new Date()); </a:t>
            </a:r>
            <a:br>
              <a:rPr lang="zh-CN" altLang="en-US" sz="2000" dirty="0" smtClean="0"/>
            </a:br>
            <a:r>
              <a:rPr lang="zh-CN" altLang="en-US" sz="2000" dirty="0" smtClean="0"/>
              <a:t>      </a:t>
            </a:r>
            <a:r>
              <a:rPr lang="en-US" altLang="zh-CN" sz="2000" dirty="0" err="1" smtClean="0"/>
              <a:t>out.writeObject</a:t>
            </a:r>
            <a:r>
              <a:rPr lang="en-US" altLang="zh-CN" sz="2000" dirty="0" smtClean="0"/>
              <a:t>("hello world"); </a:t>
            </a:r>
            <a:br>
              <a:rPr lang="zh-CN" altLang="en-US" sz="2000" dirty="0" smtClean="0"/>
            </a:br>
            <a:r>
              <a:rPr lang="zh-CN" altLang="en-US" sz="2000" dirty="0" smtClean="0"/>
              <a:t>      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写入完毕</a:t>
            </a:r>
            <a:r>
              <a:rPr lang="en-US" altLang="zh-CN" sz="2000" dirty="0" smtClean="0"/>
              <a:t>");</a:t>
            </a:r>
            <a:br>
              <a:rPr lang="en-US" altLang="zh-CN" sz="2000" dirty="0" smtClean="0"/>
            </a:br>
            <a:r>
              <a:rPr lang="en-US" altLang="zh-CN" sz="2000" dirty="0" smtClean="0"/>
              <a:t>    } catch (</a:t>
            </a:r>
            <a:r>
              <a:rPr lang="en-US" altLang="zh-CN" sz="2000" dirty="0" err="1" smtClean="0"/>
              <a:t>IOException</a:t>
            </a:r>
            <a:r>
              <a:rPr lang="en-US" altLang="zh-CN" sz="2000" dirty="0" smtClean="0"/>
              <a:t> e) { } </a:t>
            </a:r>
            <a:br>
              <a:rPr lang="en-US" altLang="zh-CN" sz="2000" dirty="0" smtClean="0"/>
            </a:br>
            <a:r>
              <a:rPr lang="en-US" altLang="zh-CN" sz="2000" dirty="0" smtClean="0"/>
              <a:t>  } </a:t>
            </a:r>
            <a:endParaRPr lang="en-US" altLang="zh-CN" sz="2000" dirty="0" smtClean="0"/>
          </a:p>
          <a:p>
            <a:pPr lvl="1" eaLnBrk="1" hangingPunct="1">
              <a:buFontTx/>
              <a:buNone/>
            </a:pPr>
            <a:r>
              <a:rPr lang="en-US" altLang="zh-CN" sz="2000" dirty="0" smtClean="0"/>
              <a:t>} </a:t>
            </a:r>
            <a:endParaRPr lang="zh-CN" alt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85800"/>
            <a:ext cx="6237288" cy="4032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800" dirty="0" smtClean="0"/>
              <a:t>程序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：读取文件中的对象并显示出来 </a:t>
            </a:r>
            <a:endParaRPr lang="zh-CN" altLang="en-US" sz="2800" dirty="0" smtClean="0"/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10599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dirty="0" smtClean="0"/>
              <a:t>import java.io.*;  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 err="1" smtClean="0"/>
              <a:t>java.util</a:t>
            </a:r>
            <a:r>
              <a:rPr lang="en-US" altLang="zh-CN" sz="2000" dirty="0" smtClean="0"/>
              <a:t>.*;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public class </a:t>
            </a:r>
            <a:r>
              <a:rPr lang="en-US" altLang="zh-CN" sz="2000" dirty="0" err="1" smtClean="0"/>
              <a:t>readdate</a:t>
            </a:r>
            <a:r>
              <a:rPr lang="en-US" altLang="zh-CN" sz="2000" dirty="0" smtClean="0"/>
              <a:t> {</a:t>
            </a:r>
            <a:br>
              <a:rPr lang="en-US" altLang="zh-CN" sz="2000" dirty="0" smtClean="0"/>
            </a:br>
            <a:r>
              <a:rPr lang="en-US" altLang="zh-CN" sz="2000" dirty="0" smtClean="0"/>
              <a:t> public static void main(String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[]) {</a:t>
            </a:r>
            <a:br>
              <a:rPr lang="en-US" altLang="zh-CN" sz="2000" dirty="0" smtClean="0"/>
            </a:br>
            <a:r>
              <a:rPr lang="en-US" altLang="zh-CN" sz="2000" dirty="0" smtClean="0"/>
              <a:t>   try   { </a:t>
            </a:r>
            <a:br>
              <a:rPr lang="en-US" altLang="zh-CN" sz="2000" dirty="0" smtClean="0"/>
            </a:br>
            <a:r>
              <a:rPr lang="en-US" altLang="zh-CN" sz="2000" dirty="0" smtClean="0"/>
              <a:t>       </a:t>
            </a:r>
            <a:r>
              <a:rPr lang="en-US" altLang="zh-CN" sz="2000" dirty="0" err="1" smtClean="0"/>
              <a:t>ObjectInputStream</a:t>
            </a:r>
            <a:r>
              <a:rPr lang="en-US" altLang="zh-CN" sz="2000" dirty="0" smtClean="0"/>
              <a:t> in=new   </a:t>
            </a:r>
            <a:r>
              <a:rPr lang="en-US" altLang="zh-CN" sz="2000" dirty="0" err="1" smtClean="0"/>
              <a:t>ObjectInputStream</a:t>
            </a:r>
            <a:r>
              <a:rPr lang="en-US" altLang="zh-CN" sz="2000" dirty="0" smtClean="0"/>
              <a:t>(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new  </a:t>
            </a:r>
            <a:r>
              <a:rPr lang="en-US" altLang="zh-CN" sz="2000" dirty="0" err="1" smtClean="0"/>
              <a:t>FileInputStream</a:t>
            </a:r>
            <a:r>
              <a:rPr lang="en-US" altLang="zh-CN" sz="2000" dirty="0" smtClean="0"/>
              <a:t>("storedate.dat"));</a:t>
            </a:r>
            <a:br>
              <a:rPr lang="en-US" altLang="zh-CN" sz="2000" dirty="0" smtClean="0"/>
            </a:br>
            <a:r>
              <a:rPr lang="en-US" altLang="zh-CN" sz="2000" dirty="0" smtClean="0"/>
              <a:t>       Date current</a:t>
            </a:r>
            <a:r>
              <a:rPr lang="en-US" altLang="zh-CN" sz="2000" dirty="0" smtClean="0">
                <a:solidFill>
                  <a:srgbClr val="3333FF"/>
                </a:solidFill>
              </a:rPr>
              <a:t>=(Date)</a:t>
            </a:r>
            <a:r>
              <a:rPr lang="en-US" altLang="zh-CN" sz="2000" dirty="0" err="1" smtClean="0">
                <a:solidFill>
                  <a:srgbClr val="3333FF"/>
                </a:solidFill>
              </a:rPr>
              <a:t>in.readObject</a:t>
            </a:r>
            <a:r>
              <a:rPr lang="en-US" altLang="zh-CN" sz="2000" dirty="0" smtClean="0">
                <a:solidFill>
                  <a:srgbClr val="3333FF"/>
                </a:solidFill>
              </a:rPr>
              <a:t>();</a:t>
            </a:r>
            <a:br>
              <a:rPr lang="en-US" altLang="zh-CN" sz="2000" dirty="0" smtClean="0"/>
            </a:br>
            <a:r>
              <a:rPr lang="en-US" altLang="zh-CN" sz="2000" dirty="0" smtClean="0"/>
              <a:t>       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日期：</a:t>
            </a:r>
            <a:r>
              <a:rPr lang="en-US" altLang="zh-CN" sz="2000" dirty="0" smtClean="0"/>
              <a:t>"+current);</a:t>
            </a:r>
            <a:br>
              <a:rPr lang="en-US" altLang="zh-CN" sz="2000" dirty="0" smtClean="0"/>
            </a:br>
            <a:r>
              <a:rPr lang="en-US" altLang="zh-CN" sz="2000" dirty="0" smtClean="0"/>
              <a:t>       String 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=(String)</a:t>
            </a:r>
            <a:r>
              <a:rPr lang="en-US" altLang="zh-CN" sz="2000" dirty="0" err="1" smtClean="0"/>
              <a:t>in.readObject</a:t>
            </a:r>
            <a:r>
              <a:rPr lang="en-US" altLang="zh-CN" sz="2000" dirty="0" smtClean="0"/>
              <a:t>();</a:t>
            </a:r>
            <a:br>
              <a:rPr lang="en-US" altLang="zh-CN" sz="2000" dirty="0" smtClean="0"/>
            </a:br>
            <a:r>
              <a:rPr lang="en-US" altLang="zh-CN" sz="2000" dirty="0" smtClean="0"/>
              <a:t>       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字符串</a:t>
            </a:r>
            <a:r>
              <a:rPr lang="en-US" altLang="zh-CN" sz="2000" dirty="0" smtClean="0"/>
              <a:t>:"+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);</a:t>
            </a:r>
            <a:br>
              <a:rPr lang="en-US" altLang="zh-CN" sz="2000" dirty="0" smtClean="0"/>
            </a:br>
            <a:r>
              <a:rPr lang="en-US" altLang="zh-CN" sz="2000" dirty="0" smtClean="0"/>
              <a:t>  }   catch (</a:t>
            </a:r>
            <a:r>
              <a:rPr lang="en-US" altLang="zh-CN" sz="2000" dirty="0" err="1" smtClean="0"/>
              <a:t>IOException</a:t>
            </a:r>
            <a:r>
              <a:rPr lang="en-US" altLang="zh-CN" sz="2000" dirty="0" smtClean="0"/>
              <a:t> e) { } </a:t>
            </a:r>
            <a:br>
              <a:rPr lang="en-US" altLang="zh-CN" sz="2000" dirty="0" smtClean="0"/>
            </a:br>
            <a:r>
              <a:rPr lang="en-US" altLang="zh-CN" sz="2000" dirty="0" smtClean="0"/>
              <a:t>     </a:t>
            </a:r>
            <a:r>
              <a:rPr lang="en-US" altLang="zh-CN" sz="2000" dirty="0" smtClean="0">
                <a:solidFill>
                  <a:srgbClr val="FF0000"/>
                </a:solidFill>
              </a:rPr>
              <a:t>catch 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ClassNotFoundException</a:t>
            </a:r>
            <a:r>
              <a:rPr lang="en-US" altLang="zh-CN" sz="2000" dirty="0" smtClean="0">
                <a:solidFill>
                  <a:srgbClr val="FF0000"/>
                </a:solidFill>
              </a:rPr>
              <a:t> e) { }</a:t>
            </a:r>
            <a:br>
              <a:rPr lang="en-US" altLang="zh-CN" sz="2000" dirty="0" smtClean="0">
                <a:solidFill>
                  <a:srgbClr val="FF0000"/>
                </a:solidFill>
              </a:rPr>
            </a:br>
            <a:r>
              <a:rPr lang="en-US" altLang="zh-CN" sz="2000" dirty="0" smtClean="0"/>
              <a:t>  }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} </a:t>
            </a:r>
            <a:endParaRPr lang="zh-CN" alt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01650"/>
            <a:ext cx="5375275" cy="64135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♣ </a:t>
            </a:r>
            <a:r>
              <a:rPr lang="zh-CN" altLang="en-US" dirty="0" smtClean="0"/>
              <a:t>用户定义类的对象串行化 </a:t>
            </a:r>
            <a:endParaRPr lang="zh-CN" altLang="en-US" dirty="0" smtClean="0"/>
          </a:p>
        </p:txBody>
      </p:sp>
      <p:sp>
        <p:nvSpPr>
          <p:cNvPr id="5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143000"/>
            <a:ext cx="8153400" cy="51450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latin typeface="华文楷体" panose="02010600040101010101" charset="-122"/>
                <a:ea typeface="华文楷体" panose="02010600040101010101" charset="-122"/>
              </a:rPr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12-6</a:t>
            </a:r>
            <a:r>
              <a:rPr lang="en-US" altLang="zh-CN" smtClean="0">
                <a:latin typeface="华文楷体" panose="02010600040101010101" charset="-122"/>
                <a:ea typeface="华文楷体" panose="02010600040101010101" charset="-122"/>
              </a:rPr>
              <a:t>】</a:t>
            </a:r>
            <a:r>
              <a:rPr lang="en-US" altLang="zh-CN" smtClean="0"/>
              <a:t> </a:t>
            </a:r>
            <a:r>
              <a:rPr lang="zh-CN" altLang="en-US" smtClean="0"/>
              <a:t>利用对象串行化将各种图形元素以对象形式存储，从而实现图形的保存。</a:t>
            </a:r>
            <a:br>
              <a:rPr lang="zh-CN" altLang="en-US" smtClean="0"/>
            </a:br>
            <a:endParaRPr lang="zh-CN" altLang="en-US" smtClean="0"/>
          </a:p>
          <a:p>
            <a:pPr eaLnBrk="1" hangingPunct="1">
              <a:buFontTx/>
              <a:buNone/>
            </a:pPr>
            <a:r>
              <a:rPr lang="zh-CN" altLang="en-US" smtClean="0"/>
              <a:t>  </a:t>
            </a:r>
            <a:r>
              <a:rPr lang="zh-CN" altLang="en-US" smtClean="0">
                <a:solidFill>
                  <a:srgbClr val="C00000"/>
                </a:solidFill>
              </a:rPr>
              <a:t>程序</a:t>
            </a:r>
            <a:r>
              <a:rPr lang="en-US" altLang="zh-CN" smtClean="0">
                <a:solidFill>
                  <a:srgbClr val="C00000"/>
                </a:solidFill>
              </a:rPr>
              <a:t>1</a:t>
            </a:r>
            <a:r>
              <a:rPr lang="zh-CN" altLang="en-US" smtClean="0"/>
              <a:t>：图形对象的串行化设计</a:t>
            </a:r>
            <a:br>
              <a:rPr lang="zh-CN" altLang="en-US" smtClean="0"/>
            </a:br>
            <a:r>
              <a:rPr lang="en-US" altLang="zh-CN" smtClean="0"/>
              <a:t>import java.awt.Graphics;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import java.io.*;</a:t>
            </a:r>
            <a:br>
              <a:rPr lang="en-US" altLang="zh-CN" smtClean="0"/>
            </a:br>
            <a:r>
              <a:rPr lang="en-US" altLang="zh-CN" smtClean="0"/>
              <a:t>abstract class </a:t>
            </a:r>
            <a:r>
              <a:rPr lang="en-US" altLang="zh-CN" smtClean="0">
                <a:solidFill>
                  <a:srgbClr val="FF0000"/>
                </a:solidFill>
              </a:rPr>
              <a:t>Graph</a:t>
            </a:r>
            <a:r>
              <a:rPr lang="en-US" altLang="zh-CN" smtClean="0"/>
              <a:t> implements </a:t>
            </a:r>
            <a:r>
              <a:rPr lang="en-US" altLang="zh-CN" smtClean="0">
                <a:solidFill>
                  <a:srgbClr val="FF0000"/>
                </a:solidFill>
              </a:rPr>
              <a:t>Serializable </a:t>
            </a:r>
            <a:r>
              <a:rPr lang="en-US" altLang="zh-CN" smtClean="0"/>
              <a:t>{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             //</a:t>
            </a:r>
            <a:r>
              <a:rPr lang="zh-CN" altLang="en-US" smtClean="0"/>
              <a:t>抽象类</a:t>
            </a:r>
            <a:br>
              <a:rPr lang="zh-CN" altLang="en-US" smtClean="0"/>
            </a:br>
            <a:r>
              <a:rPr lang="zh-CN" altLang="en-US" smtClean="0"/>
              <a:t>   </a:t>
            </a:r>
            <a:r>
              <a:rPr lang="en-US" altLang="zh-CN" smtClean="0">
                <a:solidFill>
                  <a:srgbClr val="0000CC"/>
                </a:solidFill>
              </a:rPr>
              <a:t>public abstract void draw(Graphics g);</a:t>
            </a:r>
            <a:endParaRPr lang="en-US" altLang="zh-CN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CC"/>
                </a:solidFill>
              </a:rPr>
              <a:t>              </a:t>
            </a:r>
            <a:r>
              <a:rPr lang="en-US" altLang="zh-CN" smtClean="0"/>
              <a:t> //</a:t>
            </a:r>
            <a:r>
              <a:rPr lang="zh-CN" altLang="en-US" smtClean="0"/>
              <a:t>定义</a:t>
            </a:r>
            <a:r>
              <a:rPr lang="en-US" altLang="zh-CN" smtClean="0"/>
              <a:t>draw</a:t>
            </a:r>
            <a:r>
              <a:rPr lang="zh-CN" altLang="en-US" smtClean="0"/>
              <a:t>方法</a:t>
            </a:r>
            <a:br>
              <a:rPr lang="zh-CN" altLang="en-US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85800" y="685800"/>
            <a:ext cx="8229600" cy="5616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class </a:t>
            </a:r>
            <a:r>
              <a:rPr lang="en-US" altLang="zh-CN" smtClean="0">
                <a:solidFill>
                  <a:srgbClr val="FF0000"/>
                </a:solidFill>
              </a:rPr>
              <a:t>Line extends Graph </a:t>
            </a: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   int x1,y1;</a:t>
            </a:r>
            <a:br>
              <a:rPr lang="en-US" altLang="zh-CN" smtClean="0"/>
            </a:br>
            <a:r>
              <a:rPr lang="en-US" altLang="zh-CN" smtClean="0"/>
              <a:t>   int x2,y2; </a:t>
            </a:r>
            <a:br>
              <a:rPr lang="en-US" altLang="zh-CN" smtClean="0"/>
            </a:br>
            <a:r>
              <a:rPr lang="en-US" altLang="zh-CN" smtClean="0"/>
              <a:t>   </a:t>
            </a:r>
            <a:r>
              <a:rPr lang="en-US" altLang="zh-CN" smtClean="0">
                <a:solidFill>
                  <a:srgbClr val="0000CC"/>
                </a:solidFill>
              </a:rPr>
              <a:t>public void draw(Graphics g){</a:t>
            </a:r>
            <a:endParaRPr lang="en-US" altLang="zh-CN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           </a:t>
            </a:r>
            <a:r>
              <a:rPr lang="en-US" altLang="zh-CN" smtClean="0"/>
              <a:t>g.drawLine(x1,y1,x2,y2);</a:t>
            </a:r>
            <a:br>
              <a:rPr lang="en-US" altLang="zh-CN" smtClean="0"/>
            </a:br>
            <a:r>
              <a:rPr lang="en-US" altLang="zh-CN" smtClean="0"/>
              <a:t>   }</a:t>
            </a:r>
            <a:br>
              <a:rPr lang="en-US" altLang="zh-CN" smtClean="0"/>
            </a:br>
            <a:r>
              <a:rPr lang="en-US" altLang="zh-CN" smtClean="0"/>
              <a:t>   public Line(int x1,int y1,int x2,int y2) {</a:t>
            </a:r>
            <a:br>
              <a:rPr lang="en-US" altLang="zh-CN" smtClean="0"/>
            </a:br>
            <a:r>
              <a:rPr lang="en-US" altLang="zh-CN" smtClean="0"/>
              <a:t>        this.x1=x1;</a:t>
            </a:r>
            <a:br>
              <a:rPr lang="en-US" altLang="zh-CN" smtClean="0"/>
            </a:br>
            <a:r>
              <a:rPr lang="en-US" altLang="zh-CN" smtClean="0"/>
              <a:t>        this.y1=y1;</a:t>
            </a:r>
            <a:br>
              <a:rPr lang="en-US" altLang="zh-CN" smtClean="0"/>
            </a:br>
            <a:r>
              <a:rPr lang="en-US" altLang="zh-CN" smtClean="0"/>
              <a:t>        this.x2=x2;</a:t>
            </a:r>
            <a:br>
              <a:rPr lang="en-US" altLang="zh-CN" smtClean="0"/>
            </a:br>
            <a:r>
              <a:rPr lang="en-US" altLang="zh-CN" smtClean="0"/>
              <a:t>        this.y2=y2;</a:t>
            </a:r>
            <a:br>
              <a:rPr lang="en-US" altLang="zh-CN" smtClean="0"/>
            </a:br>
            <a:r>
              <a:rPr lang="en-US" altLang="zh-CN" smtClean="0"/>
              <a:t>   }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87363"/>
            <a:ext cx="4576763" cy="700087"/>
          </a:xfrm>
        </p:spPr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流的概念 </a:t>
            </a:r>
            <a:endParaRPr lang="zh-CN" altLang="en-US" smtClean="0"/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196975"/>
            <a:ext cx="8229600" cy="122396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）流的定义 </a:t>
            </a:r>
            <a:endParaRPr lang="zh-CN" altLang="en-US" dirty="0" smtClean="0"/>
          </a:p>
          <a:p>
            <a:pPr marL="533400" indent="-533400" eaLnBrk="1" hangingPunct="1">
              <a:buFontTx/>
              <a:buNone/>
              <a:defRPr/>
            </a:pPr>
            <a:r>
              <a:rPr lang="zh-CN" altLang="en-US" dirty="0" smtClean="0"/>
              <a:t>流是在计算机的输入输出操作中流动的数据系列 </a:t>
            </a:r>
            <a:endParaRPr lang="zh-CN" altLang="en-US" dirty="0" smtClean="0"/>
          </a:p>
          <a:p>
            <a:pPr marL="533400" indent="-533400" eaLnBrk="1" hangingPunct="1">
              <a:buFontTx/>
              <a:buNone/>
              <a:defRPr/>
            </a:pPr>
            <a:endParaRPr lang="zh-CN" altLang="en-US" dirty="0" smtClean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12139" y="4038600"/>
            <a:ext cx="80645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输出流</a:t>
            </a:r>
            <a:r>
              <a:rPr lang="zh-CN" altLang="en-US" dirty="0">
                <a:latin typeface="Times New Roman" panose="02020603050405020304" pitchFamily="18" charset="0"/>
              </a:rPr>
              <a:t>是往存储介质或数据通道中写入数据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输入流</a:t>
            </a:r>
            <a:r>
              <a:rPr lang="zh-CN" altLang="en-US" dirty="0">
                <a:latin typeface="Times New Roman" panose="02020603050405020304" pitchFamily="18" charset="0"/>
              </a:rPr>
              <a:t>是从存储介质或数据通道中读取数据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39" y="2209800"/>
            <a:ext cx="758511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09600" y="762000"/>
            <a:ext cx="7467600" cy="5505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class </a:t>
            </a:r>
            <a:r>
              <a:rPr lang="en-US" altLang="zh-CN" smtClean="0">
                <a:solidFill>
                  <a:srgbClr val="FF0000"/>
                </a:solidFill>
              </a:rPr>
              <a:t>Circle extends Graph </a:t>
            </a: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   int x,y;</a:t>
            </a:r>
            <a:br>
              <a:rPr lang="en-US" altLang="zh-CN" smtClean="0"/>
            </a:br>
            <a:r>
              <a:rPr lang="en-US" altLang="zh-CN" smtClean="0"/>
              <a:t>   int r;</a:t>
            </a:r>
            <a:br>
              <a:rPr lang="en-US" altLang="zh-CN" smtClean="0"/>
            </a:br>
            <a:r>
              <a:rPr lang="en-US" altLang="zh-CN" smtClean="0"/>
              <a:t>   </a:t>
            </a:r>
            <a:r>
              <a:rPr lang="en-US" altLang="zh-CN" smtClean="0">
                <a:solidFill>
                  <a:srgbClr val="0000CC"/>
                </a:solidFill>
              </a:rPr>
              <a:t>public void draw(Graphics g)</a:t>
            </a:r>
            <a:r>
              <a:rPr lang="en-US" altLang="zh-CN" smtClean="0"/>
              <a:t> {</a:t>
            </a:r>
            <a:r>
              <a:rPr lang="zh-CN" altLang="en-US" smtClean="0"/>
              <a:t>   </a:t>
            </a:r>
            <a:endParaRPr lang="zh-CN" altLang="en-US" smtClean="0"/>
          </a:p>
          <a:p>
            <a:pPr eaLnBrk="1" hangingPunct="1">
              <a:buFontTx/>
              <a:buNone/>
            </a:pPr>
            <a:r>
              <a:rPr lang="zh-CN" altLang="en-US" smtClean="0"/>
              <a:t>           </a:t>
            </a:r>
            <a:r>
              <a:rPr lang="en-US" altLang="zh-CN" smtClean="0"/>
              <a:t>g.drawOval(x,y,r,r);</a:t>
            </a:r>
            <a:br>
              <a:rPr lang="en-US" altLang="zh-CN" smtClean="0"/>
            </a:br>
            <a:r>
              <a:rPr lang="en-US" altLang="zh-CN" smtClean="0"/>
              <a:t>   }</a:t>
            </a:r>
            <a:br>
              <a:rPr lang="en-US" altLang="zh-CN" smtClean="0"/>
            </a:br>
            <a:r>
              <a:rPr lang="en-US" altLang="zh-CN" smtClean="0"/>
              <a:t>   public Circle(int x,int y,int r) {</a:t>
            </a:r>
            <a:br>
              <a:rPr lang="en-US" altLang="zh-CN" smtClean="0"/>
            </a:br>
            <a:r>
              <a:rPr lang="en-US" altLang="zh-CN" smtClean="0"/>
              <a:t>         this.x=x;</a:t>
            </a:r>
            <a:br>
              <a:rPr lang="en-US" altLang="zh-CN" smtClean="0"/>
            </a:br>
            <a:r>
              <a:rPr lang="en-US" altLang="zh-CN" smtClean="0"/>
              <a:t>         this.y=y;</a:t>
            </a:r>
            <a:br>
              <a:rPr lang="en-US" altLang="zh-CN" smtClean="0"/>
            </a:br>
            <a:r>
              <a:rPr lang="en-US" altLang="zh-CN" smtClean="0"/>
              <a:t>         this.r=r; </a:t>
            </a:r>
            <a:br>
              <a:rPr lang="en-US" altLang="zh-CN" smtClean="0"/>
            </a:br>
            <a:r>
              <a:rPr lang="en-US" altLang="zh-CN" smtClean="0"/>
              <a:t>   }</a:t>
            </a:r>
            <a:br>
              <a:rPr lang="en-US" altLang="zh-CN" smtClean="0"/>
            </a:br>
            <a:r>
              <a:rPr lang="en-US" altLang="zh-CN" smtClean="0"/>
              <a:t>} 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492125"/>
            <a:ext cx="7581900" cy="4635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4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程序</a:t>
            </a:r>
            <a:r>
              <a:rPr lang="en-US" altLang="zh-CN" sz="24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2800" dirty="0" smtClean="0"/>
              <a:t>：测试将图形对象串行化写入文件 </a:t>
            </a:r>
            <a:endParaRPr lang="zh-CN" altLang="en-US" sz="2800" dirty="0" smtClean="0"/>
          </a:p>
        </p:txBody>
      </p:sp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65150" y="990600"/>
            <a:ext cx="8229600" cy="5337175"/>
          </a:xfrm>
        </p:spPr>
        <p:txBody>
          <a:bodyPr/>
          <a:lstStyle/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2000" smtClean="0"/>
              <a:t>import java.io.*;</a:t>
            </a:r>
            <a:endParaRPr lang="en-US" altLang="zh-CN" sz="2000" smtClean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2000" smtClean="0"/>
              <a:t>public class WriteGraph {</a:t>
            </a:r>
            <a:br>
              <a:rPr lang="en-US" altLang="zh-CN" sz="2000" smtClean="0"/>
            </a:br>
            <a:r>
              <a:rPr lang="en-US" altLang="zh-CN" sz="2000" smtClean="0"/>
              <a:t>   public static void main(String a[]) {</a:t>
            </a:r>
            <a:br>
              <a:rPr lang="en-US" altLang="zh-CN" sz="2000" smtClean="0"/>
            </a:br>
            <a:r>
              <a:rPr lang="en-US" altLang="zh-CN" sz="2000" smtClean="0"/>
              <a:t>      Line k1=new Line(60,90,140,90);</a:t>
            </a:r>
            <a:endParaRPr lang="en-US" altLang="zh-CN" sz="2000" smtClean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2000" smtClean="0"/>
              <a:t>         Line k3=new Line(100,50,100,130);</a:t>
            </a:r>
            <a:endParaRPr lang="en-US" altLang="zh-CN" sz="2000" smtClean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2000" smtClean="0"/>
              <a:t>         Circle k2=new Circle(60,50,80); </a:t>
            </a:r>
            <a:endParaRPr lang="en-US" altLang="zh-CN" sz="2000" smtClean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2000" smtClean="0"/>
              <a:t>         try { </a:t>
            </a:r>
            <a:br>
              <a:rPr lang="en-US" altLang="zh-CN" sz="2000" smtClean="0"/>
            </a:br>
            <a:r>
              <a:rPr lang="en-US" altLang="zh-CN" sz="2000" smtClean="0"/>
              <a:t>          ObjectOutputStream out=new  ObjectOutputStream(</a:t>
            </a:r>
            <a:endParaRPr lang="en-US" altLang="zh-CN" sz="2000" smtClean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2000" smtClean="0"/>
              <a:t>                 new   FileOutputStream("storedate.dat"));</a:t>
            </a:r>
            <a:br>
              <a:rPr lang="en-US" altLang="zh-CN" sz="2000" smtClean="0"/>
            </a:br>
            <a:r>
              <a:rPr lang="en-US" altLang="zh-CN" sz="2000" smtClean="0"/>
              <a:t>          out.writeObject(k1);</a:t>
            </a:r>
            <a:r>
              <a:rPr lang="zh-CN" altLang="en-US" sz="2000" smtClean="0"/>
              <a:t>  </a:t>
            </a:r>
            <a:endParaRPr lang="en-US" altLang="zh-CN" sz="2000" smtClean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2000" smtClean="0"/>
              <a:t>             out.writeObject(k2); </a:t>
            </a:r>
            <a:endParaRPr lang="en-US" altLang="zh-CN" sz="2000" smtClean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2000" smtClean="0"/>
              <a:t>             out.writeObject(k3); </a:t>
            </a:r>
            <a:endParaRPr lang="en-US" altLang="zh-CN" sz="2000" smtClean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zh-CN" altLang="en-US" sz="2000" smtClean="0"/>
              <a:t>         </a:t>
            </a:r>
            <a:r>
              <a:rPr lang="en-US" altLang="zh-CN" sz="2000" smtClean="0"/>
              <a:t>} catch (IOException e) { System.out.println(e); } </a:t>
            </a:r>
            <a:br>
              <a:rPr lang="en-US" altLang="zh-CN" sz="2000" smtClean="0"/>
            </a:br>
            <a:r>
              <a:rPr lang="en-US" altLang="zh-CN" sz="2000" smtClean="0"/>
              <a:t>  }  </a:t>
            </a:r>
            <a:endParaRPr lang="en-US" altLang="zh-CN" sz="2000" smtClean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2000" smtClean="0"/>
              <a:t>} </a:t>
            </a:r>
            <a:endParaRPr lang="zh-CN" altLang="en-US" sz="2000" smtClean="0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143000"/>
            <a:ext cx="21018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632700" cy="5826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程序</a:t>
            </a:r>
            <a:r>
              <a:rPr lang="en-US" altLang="zh-CN" sz="24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2800" dirty="0" smtClean="0"/>
              <a:t>：对串行化图形对象的访问并绘制图形</a:t>
            </a:r>
            <a:endParaRPr lang="zh-CN" altLang="en-US" sz="2800" dirty="0" smtClean="0"/>
          </a:p>
        </p:txBody>
      </p:sp>
      <p:sp>
        <p:nvSpPr>
          <p:cNvPr id="55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1268413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    import java.awt.*;</a:t>
            </a:r>
            <a:br>
              <a:rPr lang="en-US" altLang="zh-CN" smtClean="0"/>
            </a:br>
            <a:r>
              <a:rPr lang="en-US" altLang="zh-CN" smtClean="0"/>
              <a:t> import java.io.*;</a:t>
            </a:r>
            <a:br>
              <a:rPr lang="en-US" altLang="zh-CN" smtClean="0"/>
            </a:br>
            <a:r>
              <a:rPr lang="en-US" altLang="zh-CN" smtClean="0"/>
              <a:t> public class DisplayGraph extends Frame{</a:t>
            </a:r>
            <a:br>
              <a:rPr lang="en-US" altLang="zh-CN" smtClean="0"/>
            </a:br>
            <a:r>
              <a:rPr lang="en-US" altLang="zh-CN" smtClean="0"/>
              <a:t>   public static void main(String a[]) {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        new DisplayGraph();  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    }</a:t>
            </a:r>
            <a:br>
              <a:rPr lang="en-US" altLang="zh-CN" smtClean="0"/>
            </a:br>
            <a:r>
              <a:rPr lang="en-US" altLang="zh-CN" smtClean="0"/>
              <a:t>   public DisplayGraph() {</a:t>
            </a:r>
            <a:br>
              <a:rPr lang="en-US" altLang="zh-CN" smtClean="0"/>
            </a:br>
            <a:r>
              <a:rPr lang="en-US" altLang="zh-CN" smtClean="0"/>
              <a:t>        super("</a:t>
            </a:r>
            <a:r>
              <a:rPr lang="zh-CN" altLang="en-US" smtClean="0"/>
              <a:t>读对象文件显示图形</a:t>
            </a:r>
            <a:r>
              <a:rPr lang="en-US" altLang="zh-CN" smtClean="0"/>
              <a:t>");</a:t>
            </a:r>
            <a:br>
              <a:rPr lang="en-US" altLang="zh-CN" smtClean="0"/>
            </a:br>
            <a:r>
              <a:rPr lang="en-US" altLang="zh-CN" smtClean="0"/>
              <a:t>        setSize(300,300);</a:t>
            </a:r>
            <a:br>
              <a:rPr lang="en-US" altLang="zh-CN" smtClean="0"/>
            </a:br>
            <a:r>
              <a:rPr lang="en-US" altLang="zh-CN" smtClean="0"/>
              <a:t>        setVisible(true);</a:t>
            </a:r>
            <a:br>
              <a:rPr lang="en-US" altLang="zh-CN" smtClean="0"/>
            </a:br>
            <a:r>
              <a:rPr lang="en-US" altLang="zh-CN" smtClean="0"/>
              <a:t>        Graphics g=getGraphics(); </a:t>
            </a:r>
            <a:br>
              <a:rPr lang="zh-CN" altLang="en-US" smtClean="0"/>
            </a:br>
            <a:r>
              <a:rPr lang="zh-CN" altLang="en-US" smtClean="0"/>
              <a:t>     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3400" y="685800"/>
            <a:ext cx="8229600" cy="5351463"/>
          </a:xfrm>
        </p:spPr>
        <p:txBody>
          <a:bodyPr/>
          <a:lstStyle/>
          <a:p>
            <a:pPr eaLnBrk="1" hangingPunct="1">
              <a:lnSpc>
                <a:spcPts val="27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/>
              <a:t>    try { </a:t>
            </a:r>
            <a:br>
              <a:rPr lang="en-US" altLang="zh-CN" sz="2000" dirty="0" smtClean="0"/>
            </a:b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ObjectInputStream</a:t>
            </a:r>
            <a:r>
              <a:rPr lang="en-US" altLang="zh-CN" sz="2000" dirty="0" smtClean="0"/>
              <a:t> in=new </a:t>
            </a:r>
            <a:r>
              <a:rPr lang="en-US" altLang="zh-CN" sz="2000" dirty="0" err="1" smtClean="0"/>
              <a:t>ObjectInputStream</a:t>
            </a:r>
            <a:r>
              <a:rPr lang="en-US" altLang="zh-CN" sz="2000" dirty="0" smtClean="0"/>
              <a:t>(</a:t>
            </a:r>
            <a:endParaRPr lang="en-US" altLang="zh-CN" sz="2000" dirty="0" smtClean="0"/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/>
              <a:t>                new    </a:t>
            </a:r>
            <a:r>
              <a:rPr lang="en-US" altLang="zh-CN" sz="2000" dirty="0" err="1" smtClean="0"/>
              <a:t>FileInputStream</a:t>
            </a:r>
            <a:r>
              <a:rPr lang="en-US" altLang="zh-CN" sz="2000" dirty="0" smtClean="0"/>
              <a:t>("storedate.dat"));</a:t>
            </a:r>
            <a:br>
              <a:rPr lang="en-US" altLang="zh-CN" sz="2000" dirty="0" smtClean="0"/>
            </a:br>
            <a:r>
              <a:rPr lang="zh-CN" altLang="en-US" sz="2000" dirty="0" smtClean="0"/>
              <a:t>        </a:t>
            </a:r>
            <a:r>
              <a:rPr lang="en-US" altLang="zh-CN" sz="2000" dirty="0" smtClean="0"/>
              <a:t>for (; ; ) {</a:t>
            </a:r>
            <a:br>
              <a:rPr lang="en-US" altLang="zh-CN" sz="2000" dirty="0" smtClean="0"/>
            </a:br>
            <a:r>
              <a:rPr lang="en-US" altLang="zh-CN" sz="2000" dirty="0" smtClean="0"/>
              <a:t>              </a:t>
            </a:r>
            <a:r>
              <a:rPr lang="en-US" altLang="zh-CN" sz="2000" dirty="0" smtClean="0">
                <a:solidFill>
                  <a:srgbClr val="0033CC"/>
                </a:solidFill>
              </a:rPr>
              <a:t>Graph me=(Graph)</a:t>
            </a:r>
            <a:r>
              <a:rPr lang="en-US" altLang="zh-CN" sz="2000" dirty="0" err="1" smtClean="0">
                <a:solidFill>
                  <a:srgbClr val="0033CC"/>
                </a:solidFill>
              </a:rPr>
              <a:t>in.readObject</a:t>
            </a:r>
            <a:r>
              <a:rPr lang="en-US" altLang="zh-CN" sz="2000" dirty="0" smtClean="0">
                <a:solidFill>
                  <a:srgbClr val="0033CC"/>
                </a:solidFill>
              </a:rPr>
              <a:t>(); </a:t>
            </a:r>
            <a:br>
              <a:rPr lang="zh-CN" altLang="en-US" sz="2000" dirty="0" smtClean="0">
                <a:solidFill>
                  <a:srgbClr val="0033CC"/>
                </a:solidFill>
              </a:rPr>
            </a:br>
            <a:r>
              <a:rPr lang="zh-CN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       </a:t>
            </a:r>
            <a:r>
              <a:rPr lang="zh-CN" altLang="en-US" sz="2000" dirty="0" smtClean="0">
                <a:solidFill>
                  <a:schemeClr val="accent2"/>
                </a:solidFill>
              </a:rPr>
              <a:t> </a:t>
            </a:r>
            <a:r>
              <a:rPr lang="zh-CN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       </a:t>
            </a:r>
            <a:r>
              <a:rPr lang="zh-CN" altLang="en-US" sz="2000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me.draw</a:t>
            </a:r>
            <a:r>
              <a:rPr lang="en-US" altLang="zh-CN" sz="2000" dirty="0" smtClean="0">
                <a:solidFill>
                  <a:srgbClr val="FF0000"/>
                </a:solidFill>
              </a:rPr>
              <a:t>(g)</a:t>
            </a:r>
            <a:r>
              <a:rPr lang="en-US" altLang="zh-CN" sz="2000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;</a:t>
            </a:r>
            <a:br>
              <a:rPr lang="zh-CN" altLang="en-US" sz="2000" dirty="0" smtClean="0">
                <a:solidFill>
                  <a:schemeClr val="accent2"/>
                </a:solidFill>
              </a:rPr>
            </a:br>
            <a:r>
              <a:rPr lang="zh-CN" altLang="en-US" sz="2000" dirty="0" smtClean="0"/>
              <a:t>        </a:t>
            </a:r>
            <a:r>
              <a:rPr lang="en-US" altLang="zh-CN" sz="2000" dirty="0" smtClean="0"/>
              <a:t>} </a:t>
            </a:r>
            <a:endParaRPr lang="en-US" altLang="zh-CN" sz="2000" dirty="0" smtClean="0"/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/>
              <a:t>       }</a:t>
            </a:r>
            <a:br>
              <a:rPr lang="en-US" altLang="zh-CN" sz="2000" dirty="0" smtClean="0"/>
            </a:br>
            <a:r>
              <a:rPr lang="en-US" altLang="zh-CN" sz="2000" dirty="0" smtClean="0"/>
              <a:t>     catch (</a:t>
            </a:r>
            <a:r>
              <a:rPr lang="en-US" altLang="zh-CN" sz="2000" dirty="0" err="1" smtClean="0"/>
              <a:t>IOException</a:t>
            </a:r>
            <a:r>
              <a:rPr lang="en-US" altLang="zh-CN" sz="2000" dirty="0" smtClean="0"/>
              <a:t> e) {  } </a:t>
            </a:r>
            <a:br>
              <a:rPr lang="en-US" altLang="zh-CN" sz="2000" dirty="0" smtClean="0"/>
            </a:br>
            <a:r>
              <a:rPr lang="en-US" altLang="zh-CN" sz="2000" dirty="0" smtClean="0"/>
              <a:t>     catch (</a:t>
            </a:r>
            <a:r>
              <a:rPr lang="en-US" altLang="zh-CN" sz="2000" dirty="0" err="1" smtClean="0"/>
              <a:t>ClassNotFoundException</a:t>
            </a:r>
            <a:r>
              <a:rPr lang="en-US" altLang="zh-CN" sz="2000" dirty="0" smtClean="0"/>
              <a:t> e) {    }  </a:t>
            </a:r>
            <a:endParaRPr lang="en-US" altLang="zh-CN" sz="2000" dirty="0" smtClean="0"/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/>
              <a:t>      } </a:t>
            </a:r>
            <a:endParaRPr lang="en-US" altLang="zh-CN" sz="2000" dirty="0" smtClean="0"/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/>
              <a:t>   } </a:t>
            </a:r>
            <a:endParaRPr lang="zh-CN" altLang="en-US" sz="2000" dirty="0" smtClean="0"/>
          </a:p>
          <a:p>
            <a:pPr eaLnBrk="1" hangingPunct="1">
              <a:lnSpc>
                <a:spcPts val="2700"/>
              </a:lnSpc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65539" name="AutoShape 3"/>
          <p:cNvSpPr>
            <a:spLocks noChangeArrowheads="1"/>
          </p:cNvSpPr>
          <p:nvPr/>
        </p:nvSpPr>
        <p:spPr bwMode="auto">
          <a:xfrm>
            <a:off x="4876800" y="2842169"/>
            <a:ext cx="3352800" cy="585787"/>
          </a:xfrm>
          <a:prstGeom prst="wedgeRoundRectCallout">
            <a:avLst>
              <a:gd name="adj1" fmla="val -79971"/>
              <a:gd name="adj2" fmla="val -7294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400">
                <a:latin typeface="Times New Roman" panose="02020603050405020304" pitchFamily="18" charset="0"/>
              </a:rPr>
              <a:t>调用对象的方法绘图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20763"/>
            <a:ext cx="5181600" cy="641350"/>
          </a:xfrm>
        </p:spPr>
        <p:txBody>
          <a:bodyPr/>
          <a:lstStyle/>
          <a:p>
            <a:pPr eaLnBrk="1" hangingPunct="1"/>
            <a:r>
              <a:rPr lang="en-US" altLang="zh-CN" smtClean="0"/>
              <a:t>12.5.1 </a:t>
            </a:r>
            <a:r>
              <a:rPr lang="zh-CN" altLang="en-US" smtClean="0"/>
              <a:t>面向字符的输入流</a:t>
            </a:r>
            <a:endParaRPr lang="zh-CN" altLang="en-US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71600" y="533400"/>
            <a:ext cx="56388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/>
              <a:t>12.5 </a:t>
            </a:r>
            <a:r>
              <a:rPr lang="zh-CN" altLang="en-US" kern="0" dirty="0" smtClean="0"/>
              <a:t>面向字符的输入</a:t>
            </a:r>
            <a:r>
              <a:rPr lang="en-US" altLang="zh-CN" kern="0" dirty="0" smtClean="0"/>
              <a:t>/</a:t>
            </a:r>
            <a:r>
              <a:rPr lang="zh-CN" altLang="en-US" kern="0" dirty="0" smtClean="0"/>
              <a:t>输出流</a:t>
            </a:r>
            <a:endParaRPr lang="zh-CN" altLang="en-US" kern="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69651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329488" cy="720725"/>
          </a:xfrm>
        </p:spPr>
        <p:txBody>
          <a:bodyPr/>
          <a:lstStyle/>
          <a:p>
            <a:pPr eaLnBrk="1" hangingPunct="1"/>
            <a:r>
              <a:rPr lang="zh-CN" altLang="en-US" smtClean="0"/>
              <a:t>表</a:t>
            </a:r>
            <a:r>
              <a:rPr lang="en-US" altLang="zh-CN" smtClean="0"/>
              <a:t>12-3 </a:t>
            </a:r>
            <a:r>
              <a:rPr lang="zh-CN" altLang="en-US" smtClean="0"/>
              <a:t>类</a:t>
            </a:r>
            <a:r>
              <a:rPr lang="en-US" altLang="zh-CN" smtClean="0"/>
              <a:t>Reader</a:t>
            </a:r>
            <a:r>
              <a:rPr lang="zh-CN" altLang="en-US" smtClean="0"/>
              <a:t>的主要子类及说明 </a:t>
            </a:r>
            <a:endParaRPr lang="zh-CN" altLang="en-US" smtClean="0"/>
          </a:p>
        </p:txBody>
      </p:sp>
      <p:graphicFrame>
        <p:nvGraphicFramePr>
          <p:cNvPr id="935939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295400"/>
          <a:ext cx="8229600" cy="4532315"/>
        </p:xfrm>
        <a:graphic>
          <a:graphicData uri="http://schemas.openxmlformats.org/drawingml/2006/table">
            <a:tbl>
              <a:tblPr/>
              <a:tblGrid>
                <a:gridCol w="3095625"/>
                <a:gridCol w="1871662"/>
                <a:gridCol w="3262313"/>
              </a:tblGrid>
              <a:tr h="1109513"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类名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构造方法的主要参数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功能描述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822948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CharArrayReader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字符数组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char[]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用于对字符数组中的数据进行转换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48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BufferedReader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类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Reader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的对象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为输入提供缓冲的功能，提高效率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48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LineNumberReader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类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Reader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的对象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为输入数据附加行号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3958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InputStreamReader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InputStream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的对象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将面向字节的输入流转换为字符输入流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6967538" cy="639763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表</a:t>
            </a:r>
            <a:r>
              <a:rPr lang="en-US" altLang="zh-CN" sz="2800" smtClean="0"/>
              <a:t>12-3  </a:t>
            </a:r>
            <a:r>
              <a:rPr lang="zh-CN" altLang="en-US" sz="2800" smtClean="0"/>
              <a:t>类</a:t>
            </a:r>
            <a:r>
              <a:rPr lang="en-US" altLang="zh-CN" sz="2800" smtClean="0"/>
              <a:t>Reader</a:t>
            </a:r>
            <a:r>
              <a:rPr lang="zh-CN" altLang="en-US" sz="2800" smtClean="0"/>
              <a:t>的主要子类及说明（续）</a:t>
            </a:r>
            <a:endParaRPr lang="zh-CN" altLang="en-US" sz="2800" smtClean="0"/>
          </a:p>
        </p:txBody>
      </p:sp>
      <p:graphicFrame>
        <p:nvGraphicFramePr>
          <p:cNvPr id="936963" name="Group 3"/>
          <p:cNvGraphicFramePr>
            <a:graphicFrameLocks noGrp="1"/>
          </p:cNvGraphicFramePr>
          <p:nvPr>
            <p:ph type="tbl" idx="1"/>
          </p:nvPr>
        </p:nvGraphicFramePr>
        <p:xfrm>
          <a:off x="395288" y="1268413"/>
          <a:ext cx="8291512" cy="4497386"/>
        </p:xfrm>
        <a:graphic>
          <a:graphicData uri="http://schemas.openxmlformats.org/drawingml/2006/table">
            <a:tbl>
              <a:tblPr/>
              <a:tblGrid>
                <a:gridCol w="2186094"/>
                <a:gridCol w="2277872"/>
                <a:gridCol w="3827546"/>
              </a:tblGrid>
              <a:tr h="1608137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FileReader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文件对象或字符串表示的文件名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文件作为输入源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2537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PipedReader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PipedWriter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的对象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与另一输出管道相连，读取另一管道写入的字符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6712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StringReader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字符串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以程序中的一字符串作为输入源，通常用于对字符串中的数据进行转换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533400"/>
            <a:ext cx="7083425" cy="520700"/>
          </a:xfrm>
        </p:spPr>
        <p:txBody>
          <a:bodyPr>
            <a:normAutofit fontScale="90000"/>
          </a:bodyPr>
          <a:lstStyle/>
          <a:p>
            <a:pPr marL="457200" indent="-457200" eaLnBrk="1" hangingPunct="1"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mtClean="0"/>
              <a:t>LineNumberReader</a:t>
            </a:r>
            <a:r>
              <a:rPr lang="zh-CN" altLang="en-US" smtClean="0"/>
              <a:t>类的使用 </a:t>
            </a:r>
            <a:endParaRPr lang="zh-CN" altLang="en-US" smtClean="0"/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196975"/>
            <a:ext cx="8686800" cy="4929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例</a:t>
            </a:r>
            <a:r>
              <a:rPr lang="en-US" altLang="zh-CN" smtClean="0"/>
              <a:t>12-7  </a:t>
            </a:r>
            <a:r>
              <a:rPr lang="zh-CN" altLang="en-US" smtClean="0"/>
              <a:t>从一个文本文件中读取数据加上行号后显示。 </a:t>
            </a:r>
            <a:endParaRPr lang="zh-CN" altLang="en-US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import java.io.*;</a:t>
            </a: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public class AddLineNo {</a:t>
            </a:r>
            <a:br>
              <a:rPr lang="en-US" altLang="zh-CN" sz="2000" smtClean="0"/>
            </a:br>
            <a:r>
              <a:rPr lang="en-US" altLang="zh-CN" sz="2000" smtClean="0"/>
              <a:t>public static void main(String[] args) {</a:t>
            </a:r>
            <a:br>
              <a:rPr lang="en-US" altLang="zh-CN" sz="2000" smtClean="0"/>
            </a:br>
            <a:r>
              <a:rPr lang="en-US" altLang="zh-CN" sz="2000" smtClean="0"/>
              <a:t>   try {</a:t>
            </a:r>
            <a:br>
              <a:rPr lang="en-US" altLang="zh-CN" sz="2000" smtClean="0"/>
            </a:br>
            <a:r>
              <a:rPr lang="en-US" altLang="zh-CN" sz="2000" smtClean="0"/>
              <a:t>     FileReader file= new  FileReader("AddLineNo.java"); </a:t>
            </a:r>
            <a:br>
              <a:rPr lang="en-US" altLang="zh-CN" sz="2000" smtClean="0"/>
            </a:br>
            <a:r>
              <a:rPr lang="en-US" altLang="zh-CN" sz="2000" smtClean="0"/>
              <a:t>     LineNumberReader  in=new LineNumberReader(file);</a:t>
            </a:r>
            <a:br>
              <a:rPr lang="en-US" altLang="zh-CN" sz="2000" smtClean="0"/>
            </a:br>
            <a:r>
              <a:rPr lang="en-US" altLang="zh-CN" sz="2000" smtClean="0"/>
              <a:t>     boolean eof = false;</a:t>
            </a:r>
            <a:br>
              <a:rPr lang="en-US" altLang="zh-CN" sz="2000" smtClean="0"/>
            </a:br>
            <a:endParaRPr lang="zh-CN" altLang="en-US" sz="2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1143000"/>
            <a:ext cx="8458200" cy="48244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         while (!eof) {</a:t>
            </a:r>
            <a:br>
              <a:rPr lang="en-US" altLang="zh-CN" smtClean="0"/>
            </a:br>
            <a:r>
              <a:rPr lang="en-US" altLang="zh-CN" smtClean="0"/>
              <a:t>            String  x= </a:t>
            </a:r>
            <a:r>
              <a:rPr lang="en-US" altLang="zh-CN" smtClean="0">
                <a:solidFill>
                  <a:srgbClr val="FF0000"/>
                </a:solidFill>
              </a:rPr>
              <a:t>in.readLine()</a:t>
            </a:r>
            <a:r>
              <a:rPr lang="en-US" altLang="zh-CN" smtClean="0"/>
              <a:t>;</a:t>
            </a:r>
            <a:br>
              <a:rPr lang="en-US" altLang="zh-CN" smtClean="0"/>
            </a:br>
            <a:r>
              <a:rPr lang="en-US" altLang="zh-CN" smtClean="0"/>
              <a:t>            </a:t>
            </a:r>
            <a:r>
              <a:rPr lang="en-US" altLang="zh-CN" smtClean="0">
                <a:solidFill>
                  <a:srgbClr val="0033CC"/>
                </a:solidFill>
              </a:rPr>
              <a:t>if (x == null)</a:t>
            </a:r>
            <a:r>
              <a:rPr lang="en-US" altLang="zh-CN" smtClean="0">
                <a:solidFill>
                  <a:srgbClr val="0033CC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smtClean="0">
                <a:solidFill>
                  <a:srgbClr val="0033CC"/>
                </a:solidFill>
              </a:rPr>
              <a:t> //</a:t>
            </a:r>
            <a:r>
              <a:rPr lang="zh-CN" altLang="en-US" smtClean="0">
                <a:solidFill>
                  <a:srgbClr val="0033CC"/>
                </a:solidFill>
              </a:rPr>
              <a:t>是否读至文件尾</a:t>
            </a:r>
            <a:br>
              <a:rPr lang="zh-CN" altLang="en-US" smtClean="0">
                <a:solidFill>
                  <a:srgbClr val="0033CC"/>
                </a:solidFill>
              </a:rPr>
            </a:br>
            <a:r>
              <a:rPr lang="zh-CN" altLang="en-US" smtClean="0"/>
              <a:t>                  </a:t>
            </a:r>
            <a:r>
              <a:rPr lang="en-US" altLang="zh-CN" smtClean="0"/>
              <a:t>eof = true;</a:t>
            </a:r>
            <a:br>
              <a:rPr lang="en-US" altLang="zh-CN" smtClean="0"/>
            </a:br>
            <a:r>
              <a:rPr lang="en-US" altLang="zh-CN" smtClean="0"/>
              <a:t>            else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     System.out.println(</a:t>
            </a:r>
            <a:r>
              <a:rPr lang="en-US" altLang="zh-CN" smtClean="0">
                <a:solidFill>
                  <a:srgbClr val="FF0000"/>
                </a:solidFill>
              </a:rPr>
              <a:t>in.getLineNumber()</a:t>
            </a:r>
            <a:r>
              <a:rPr lang="en-US" altLang="zh-CN" smtClean="0"/>
              <a:t>+":"+x);</a:t>
            </a:r>
            <a:br>
              <a:rPr lang="en-US" altLang="zh-CN" smtClean="0"/>
            </a:br>
            <a:r>
              <a:rPr lang="en-US" altLang="zh-CN" smtClean="0"/>
              <a:t>         }</a:t>
            </a:r>
            <a:br>
              <a:rPr lang="en-US" altLang="zh-CN" smtClean="0"/>
            </a:br>
            <a:r>
              <a:rPr lang="en-US" altLang="zh-CN" smtClean="0"/>
              <a:t>        in.close();</a:t>
            </a:r>
            <a:br>
              <a:rPr lang="en-US" altLang="zh-CN" smtClean="0"/>
            </a:br>
            <a:r>
              <a:rPr lang="en-US" altLang="zh-CN" smtClean="0"/>
              <a:t>      } catch (IOException e) { };</a:t>
            </a:r>
            <a:br>
              <a:rPr lang="en-US" altLang="zh-CN" smtClean="0"/>
            </a:br>
            <a:r>
              <a:rPr lang="en-US" altLang="zh-CN" smtClean="0"/>
              <a:t>    }</a:t>
            </a:r>
            <a:br>
              <a:rPr lang="en-US" altLang="zh-CN" smtClean="0"/>
            </a:br>
            <a:r>
              <a:rPr lang="en-US" altLang="zh-CN" smtClean="0"/>
              <a:t>  } 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5638800" cy="762000"/>
          </a:xfrm>
        </p:spPr>
        <p:txBody>
          <a:bodyPr/>
          <a:lstStyle/>
          <a:p>
            <a:pPr algn="ctr">
              <a:defRPr/>
            </a:pPr>
            <a:r>
              <a:rPr lang="zh-CN" altLang="en-US" dirty="0" smtClean="0">
                <a:solidFill>
                  <a:srgbClr val="00B050"/>
                </a:solidFill>
                <a:latin typeface="华文楷体" panose="02010600040101010101" charset="-122"/>
              </a:rPr>
              <a:t>♣ </a:t>
            </a:r>
            <a:r>
              <a:rPr lang="zh-CN" altLang="en-US" sz="3200" dirty="0" smtClean="0">
                <a:solidFill>
                  <a:srgbClr val="00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思考题</a:t>
            </a:r>
            <a:endParaRPr lang="zh-CN" altLang="en-US" sz="3200" dirty="0" smtClean="0">
              <a:solidFill>
                <a:srgbClr val="00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3400" y="1524000"/>
            <a:ext cx="7772400" cy="4114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     给</a:t>
            </a:r>
            <a:r>
              <a:rPr lang="zh-CN" altLang="en-US" dirty="0"/>
              <a:t>指定的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源程序所有行加上行号，行号和程序之间间隔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个空格。处理结果写入到另一个文件</a:t>
            </a:r>
            <a:r>
              <a:rPr lang="en-US" altLang="zh-CN" dirty="0" smtClean="0"/>
              <a:t>(target.txt)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源程序的文件名由命令行参数指定。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行号占用位数有命令行参数确定（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或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sz="2400" dirty="0"/>
              <a:t>如果</a:t>
            </a:r>
            <a:r>
              <a:rPr lang="en-US" altLang="zh-CN" sz="2400" dirty="0"/>
              <a:t>2</a:t>
            </a:r>
            <a:r>
              <a:rPr lang="zh-CN" altLang="en-US" sz="2400" dirty="0"/>
              <a:t>位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则一位数的行号前面补</a:t>
            </a:r>
            <a:r>
              <a:rPr lang="en-US" altLang="zh-CN" sz="2400" dirty="0"/>
              <a:t>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/>
              <a:t>如果为</a:t>
            </a:r>
            <a:r>
              <a:rPr lang="en-US" altLang="zh-CN" sz="2400" dirty="0"/>
              <a:t>3</a:t>
            </a:r>
            <a:r>
              <a:rPr lang="zh-CN" altLang="en-US" sz="2400" dirty="0"/>
              <a:t>位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则</a:t>
            </a:r>
            <a:r>
              <a:rPr lang="en-US" altLang="zh-CN" sz="2400" dirty="0"/>
              <a:t>1</a:t>
            </a:r>
            <a:r>
              <a:rPr lang="zh-CN" altLang="en-US" sz="2400" dirty="0"/>
              <a:t>位数补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位数补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5638800" cy="700088"/>
          </a:xfrm>
        </p:spPr>
        <p:txBody>
          <a:bodyPr/>
          <a:lstStyle/>
          <a:p>
            <a:pPr marL="457200" indent="-457200" eaLnBrk="1" hangingPunct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CN" altLang="en-US" smtClean="0"/>
              <a:t>流的特性与分类</a:t>
            </a:r>
            <a:endParaRPr lang="zh-CN" altLang="en-US" smtClean="0"/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35000" y="1371600"/>
            <a:ext cx="5545138" cy="19732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 </a:t>
            </a:r>
            <a:r>
              <a:rPr lang="zh-CN" altLang="en-US" smtClean="0"/>
              <a:t>流的特性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mtClean="0"/>
              <a:t>先进先出。 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mtClean="0"/>
              <a:t>顺序存取。 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mtClean="0"/>
              <a:t>只读或只写。 </a:t>
            </a:r>
            <a:endParaRPr lang="zh-CN" altLang="en-US" smtClean="0"/>
          </a:p>
        </p:txBody>
      </p:sp>
      <p:sp>
        <p:nvSpPr>
          <p:cNvPr id="916484" name="Rectangle 4"/>
          <p:cNvSpPr>
            <a:spLocks noChangeArrowheads="1"/>
          </p:cNvSpPr>
          <p:nvPr/>
        </p:nvSpPr>
        <p:spPr bwMode="auto">
          <a:xfrm>
            <a:off x="635000" y="3379788"/>
            <a:ext cx="8229600" cy="19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330" indent="-22733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Tx/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3</a:t>
            </a:r>
            <a:r>
              <a:rPr lang="zh-CN" altLang="en-US">
                <a:latin typeface="Arial" panose="020B0604020202020204" pitchFamily="34" charset="0"/>
              </a:rPr>
              <a:t>）</a:t>
            </a:r>
            <a:r>
              <a:rPr lang="en-US" altLang="zh-CN">
                <a:latin typeface="Arial" panose="020B0604020202020204" pitchFamily="34" charset="0"/>
              </a:rPr>
              <a:t> Java</a:t>
            </a:r>
            <a:r>
              <a:rPr lang="zh-CN" altLang="en-US">
                <a:latin typeface="Arial" panose="020B0604020202020204" pitchFamily="34" charset="0"/>
              </a:rPr>
              <a:t>流的处理分类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3333FF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>
                <a:latin typeface="Arial" panose="020B0604020202020204" pitchFamily="34" charset="0"/>
              </a:rPr>
              <a:t> </a:t>
            </a:r>
            <a:r>
              <a:rPr lang="zh-CN" altLang="en-US">
                <a:solidFill>
                  <a:srgbClr val="7030A0"/>
                </a:solidFill>
                <a:latin typeface="Arial" panose="020B0604020202020204" pitchFamily="34" charset="0"/>
              </a:rPr>
              <a:t>面向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字节</a:t>
            </a:r>
            <a:r>
              <a:rPr lang="zh-CN" altLang="en-US">
                <a:solidFill>
                  <a:srgbClr val="7030A0"/>
                </a:solidFill>
                <a:latin typeface="Arial" panose="020B0604020202020204" pitchFamily="34" charset="0"/>
              </a:rPr>
              <a:t>的流</a:t>
            </a:r>
            <a:r>
              <a:rPr lang="zh-CN" altLang="en-US">
                <a:latin typeface="Arial" panose="020B0604020202020204" pitchFamily="34" charset="0"/>
              </a:rPr>
              <a:t>，数据的处理是以字节为基本单位； 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3333FF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rgbClr val="7030A0"/>
                </a:solidFill>
                <a:latin typeface="Arial" panose="020B0604020202020204" pitchFamily="34" charset="0"/>
              </a:rPr>
              <a:t>面向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字符</a:t>
            </a:r>
            <a:r>
              <a:rPr lang="zh-CN" altLang="en-US">
                <a:solidFill>
                  <a:srgbClr val="7030A0"/>
                </a:solidFill>
                <a:latin typeface="Arial" panose="020B0604020202020204" pitchFamily="34" charset="0"/>
              </a:rPr>
              <a:t>的流</a:t>
            </a:r>
            <a:r>
              <a:rPr lang="zh-CN" altLang="en-US">
                <a:latin typeface="Arial" panose="020B0604020202020204" pitchFamily="34" charset="0"/>
              </a:rPr>
              <a:t>，用于字符数据的处理。</a:t>
            </a:r>
            <a:r>
              <a:rPr lang="zh-CN" altLang="en-US" b="0">
                <a:latin typeface="Arial" panose="020B0604020202020204" pitchFamily="34" charset="0"/>
              </a:rPr>
              <a:t> </a:t>
            </a:r>
            <a:endParaRPr lang="zh-CN" altLang="en-US" b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Tx/>
              <a:buFontTx/>
              <a:buChar char="•"/>
            </a:pPr>
            <a:endParaRPr lang="zh-CN" altLang="en-US" b="0">
              <a:latin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59374"/>
            <a:ext cx="5859379" cy="141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6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6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643688" cy="582613"/>
          </a:xfrm>
        </p:spPr>
        <p:txBody>
          <a:bodyPr/>
          <a:lstStyle/>
          <a:p>
            <a:pPr eaLnBrk="1" hangingPunct="1"/>
            <a:r>
              <a:rPr lang="en-US" altLang="zh-CN" smtClean="0"/>
              <a:t>12.5.2  </a:t>
            </a:r>
            <a:r>
              <a:rPr lang="zh-CN" altLang="en-US" smtClean="0"/>
              <a:t>面向字符的输出流</a:t>
            </a:r>
            <a:endParaRPr lang="zh-CN" altLang="en-US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924800" cy="533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685800"/>
            <a:ext cx="7289800" cy="774700"/>
          </a:xfrm>
        </p:spPr>
        <p:txBody>
          <a:bodyPr/>
          <a:lstStyle/>
          <a:p>
            <a:pPr eaLnBrk="1" hangingPunct="1"/>
            <a:r>
              <a:rPr lang="zh-CN" altLang="en-US" smtClean="0"/>
              <a:t>表</a:t>
            </a:r>
            <a:r>
              <a:rPr lang="en-US" altLang="zh-CN" smtClean="0"/>
              <a:t>12-4  </a:t>
            </a:r>
            <a:r>
              <a:rPr lang="zh-CN" altLang="en-US" smtClean="0"/>
              <a:t>类</a:t>
            </a:r>
            <a:r>
              <a:rPr lang="en-US" altLang="zh-CN" smtClean="0"/>
              <a:t>Writer</a:t>
            </a:r>
            <a:r>
              <a:rPr lang="zh-CN" altLang="en-US" smtClean="0"/>
              <a:t>的主要子类及说明</a:t>
            </a:r>
            <a:endParaRPr lang="zh-CN" altLang="en-US" smtClean="0"/>
          </a:p>
        </p:txBody>
      </p:sp>
      <p:graphicFrame>
        <p:nvGraphicFramePr>
          <p:cNvPr id="941059" name="Group 3"/>
          <p:cNvGraphicFramePr>
            <a:graphicFrameLocks noGrp="1"/>
          </p:cNvGraphicFramePr>
          <p:nvPr/>
        </p:nvGraphicFramePr>
        <p:xfrm>
          <a:off x="381000" y="1676400"/>
          <a:ext cx="8280400" cy="4479970"/>
        </p:xfrm>
        <a:graphic>
          <a:graphicData uri="http://schemas.openxmlformats.org/drawingml/2006/table">
            <a:tbl>
              <a:tblPr/>
              <a:tblGrid>
                <a:gridCol w="2952750"/>
                <a:gridCol w="2159000"/>
                <a:gridCol w="3168650"/>
              </a:tblGrid>
              <a:tr h="8228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类名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661" marB="4566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构造方法的主要参数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661" marB="45661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功能描述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661" marB="45661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822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CharArrayWriter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661" marB="4566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字符数组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char[]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661" marB="45661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用于对字符数组中的数据进行转换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661" marB="45661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BufferedWriter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661" marB="4566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类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Writer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的对象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661" marB="45661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为输出提供缓冲的功能，提高效率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661" marB="45661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OutputStreamWriter 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661" marB="4566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OutputStream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的对象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661" marB="45661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将面向字节的输出流转换为字符输出流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661" marB="45661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FileWriter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661" marB="4566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文件对象或字符串表示的文件名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661" marB="45661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文件作为输出源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661" marB="45661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083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130676"/>
        </p:xfrm>
        <a:graphic>
          <a:graphicData uri="http://schemas.openxmlformats.org/drawingml/2006/table">
            <a:tbl>
              <a:tblPr/>
              <a:tblGrid>
                <a:gridCol w="2459038"/>
                <a:gridCol w="2160587"/>
                <a:gridCol w="3609975"/>
              </a:tblGrid>
              <a:tr h="1050796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PipedWriter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PipedReader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的对象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与另一输出管道相连，写入数据给另一管道供其读取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3020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StringWriter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字符串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以程序中的一字符串作为输出源，用于对字符数组中的数据进行转换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30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FilterWriter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Writer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的对象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装饰另一输出流以提供附加的功能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830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PrinterWriter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Writer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的对象或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OutputStream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的对象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为所装饰的输出流提供打印输出，与类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PrintStream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只有细微差别。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8313" y="765175"/>
            <a:ext cx="8229600" cy="57927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   类</a:t>
            </a:r>
            <a:r>
              <a:rPr lang="en-US" altLang="zh-CN" smtClean="0"/>
              <a:t>Writer</a:t>
            </a:r>
            <a:r>
              <a:rPr lang="zh-CN" altLang="en-US" smtClean="0"/>
              <a:t>提供的方法与</a:t>
            </a:r>
            <a:r>
              <a:rPr lang="en-US" altLang="zh-CN" smtClean="0"/>
              <a:t>OutputStream</a:t>
            </a:r>
            <a:r>
              <a:rPr lang="zh-CN" altLang="en-US" smtClean="0"/>
              <a:t>类似，只是将基于</a:t>
            </a:r>
            <a:r>
              <a:rPr lang="en-US" altLang="zh-CN" smtClean="0"/>
              <a:t>byte</a:t>
            </a:r>
            <a:r>
              <a:rPr lang="zh-CN" altLang="en-US" smtClean="0"/>
              <a:t>的参数改为基于</a:t>
            </a:r>
            <a:r>
              <a:rPr lang="en-US" altLang="zh-CN" smtClean="0"/>
              <a:t>char </a:t>
            </a:r>
            <a:r>
              <a:rPr lang="zh-CN" altLang="en-US" smtClean="0"/>
              <a:t>，</a:t>
            </a:r>
            <a:r>
              <a:rPr lang="en-US" altLang="zh-CN" smtClean="0"/>
              <a:t>FileWriter</a:t>
            </a:r>
            <a:r>
              <a:rPr lang="zh-CN" altLang="en-US" smtClean="0"/>
              <a:t>继承</a:t>
            </a:r>
            <a:r>
              <a:rPr lang="en-US" altLang="zh-CN" smtClean="0"/>
              <a:t>Writer</a:t>
            </a:r>
            <a:r>
              <a:rPr lang="zh-CN" altLang="en-US" smtClean="0"/>
              <a:t>类，几种常用形态如下。 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  public void </a:t>
            </a:r>
            <a:r>
              <a:rPr lang="en-US" altLang="zh-CN" smtClean="0">
                <a:solidFill>
                  <a:srgbClr val="3333FF"/>
                </a:solidFill>
              </a:rPr>
              <a:t>write(int c) </a:t>
            </a:r>
            <a:endParaRPr lang="en-US" altLang="zh-CN" smtClean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  </a:t>
            </a:r>
            <a:r>
              <a:rPr lang="zh-CN" altLang="en-US" smtClean="0"/>
              <a:t>往文件写入一个字符，它是</a:t>
            </a:r>
            <a:r>
              <a:rPr lang="zh-CN" altLang="en-US" smtClean="0">
                <a:solidFill>
                  <a:srgbClr val="FF33CC"/>
                </a:solidFill>
              </a:rPr>
              <a:t>将整数的低</a:t>
            </a:r>
            <a:r>
              <a:rPr lang="en-US" altLang="zh-CN" smtClean="0">
                <a:solidFill>
                  <a:srgbClr val="FF33CC"/>
                </a:solidFill>
              </a:rPr>
              <a:t>16</a:t>
            </a:r>
            <a:r>
              <a:rPr lang="zh-CN" altLang="en-US" smtClean="0">
                <a:solidFill>
                  <a:srgbClr val="FF33CC"/>
                </a:solidFill>
              </a:rPr>
              <a:t>位对应的数据写入文件</a:t>
            </a:r>
            <a:r>
              <a:rPr lang="zh-CN" altLang="en-US" smtClean="0"/>
              <a:t>，高</a:t>
            </a:r>
            <a:r>
              <a:rPr lang="en-US" altLang="zh-CN" smtClean="0"/>
              <a:t>16</a:t>
            </a:r>
            <a:r>
              <a:rPr lang="zh-CN" altLang="en-US" smtClean="0"/>
              <a:t>位将忽略。 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public void </a:t>
            </a:r>
            <a:r>
              <a:rPr lang="en-US" altLang="zh-CN" smtClean="0">
                <a:solidFill>
                  <a:srgbClr val="3333FF"/>
                </a:solidFill>
              </a:rPr>
              <a:t>write(char[] cbuf) </a:t>
            </a:r>
            <a:endParaRPr lang="en-US" altLang="zh-CN" smtClean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将一个字符数组写入文件 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  public void </a:t>
            </a:r>
            <a:r>
              <a:rPr lang="en-US" altLang="zh-CN" smtClean="0">
                <a:solidFill>
                  <a:srgbClr val="3333FF"/>
                </a:solidFill>
              </a:rPr>
              <a:t>write(String str) </a:t>
            </a:r>
            <a:endParaRPr lang="en-US" altLang="zh-CN" smtClean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将一个字符串写入文件 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480300" cy="8191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12-8  </a:t>
            </a:r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FileWriter</a:t>
            </a:r>
            <a:r>
              <a:rPr lang="zh-CN" altLang="en-US" sz="2800" dirty="0" smtClean="0"/>
              <a:t>流将</a:t>
            </a:r>
            <a:r>
              <a:rPr lang="en-US" altLang="zh-CN" sz="2800" dirty="0" smtClean="0"/>
              <a:t>ASCII</a:t>
            </a:r>
            <a:r>
              <a:rPr lang="zh-CN" altLang="en-US" sz="2800" dirty="0" smtClean="0"/>
              <a:t>英文字符集字符写入到文件</a:t>
            </a:r>
            <a:endParaRPr lang="zh-CN" altLang="en-US" sz="2800" dirty="0" smtClean="0"/>
          </a:p>
        </p:txBody>
      </p:sp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3820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import java.io.*;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public class CharWrite {</a:t>
            </a:r>
            <a:br>
              <a:rPr lang="en-US" altLang="zh-CN" smtClean="0"/>
            </a:br>
            <a:r>
              <a:rPr lang="en-US" altLang="zh-CN" smtClean="0"/>
              <a:t> public static void main(String args[]) {	</a:t>
            </a:r>
            <a:br>
              <a:rPr lang="en-US" altLang="zh-CN" smtClean="0"/>
            </a:br>
            <a:r>
              <a:rPr lang="en-US" altLang="zh-CN" smtClean="0"/>
              <a:t>    try {</a:t>
            </a:r>
            <a:br>
              <a:rPr lang="en-US" altLang="zh-CN" smtClean="0"/>
            </a:br>
            <a:r>
              <a:rPr lang="en-US" altLang="zh-CN" smtClean="0"/>
              <a:t>      FileWriter fw=new FileWriter("charset.txt ");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      for  ( int i=32;i&lt;126;i++)</a:t>
            </a:r>
            <a:br>
              <a:rPr lang="en-US" altLang="zh-CN" smtClean="0"/>
            </a:br>
            <a:r>
              <a:rPr lang="en-US" altLang="zh-CN" smtClean="0"/>
              <a:t>          fw.write(i);</a:t>
            </a:r>
            <a:br>
              <a:rPr lang="en-US" altLang="zh-CN" smtClean="0"/>
            </a:br>
            <a:r>
              <a:rPr lang="en-US" altLang="zh-CN" smtClean="0"/>
              <a:t>      fw.close();	</a:t>
            </a:r>
            <a:br>
              <a:rPr lang="en-US" altLang="zh-CN" smtClean="0"/>
            </a:br>
            <a:r>
              <a:rPr lang="en-US" altLang="zh-CN" smtClean="0"/>
              <a:t>    } catch (IOException e)	{ }</a:t>
            </a:r>
            <a:br>
              <a:rPr lang="en-US" altLang="zh-CN" smtClean="0"/>
            </a:br>
            <a:r>
              <a:rPr lang="en-US" altLang="zh-CN" smtClean="0"/>
              <a:t>  }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} 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480300" cy="8191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12-9  </a:t>
            </a:r>
            <a:r>
              <a:rPr sz="2800" smtClean="0"/>
              <a:t>将一个文本文件中的内容简易加密后写入另一个文件中</a:t>
            </a:r>
            <a:endParaRPr sz="2800" smtClean="0"/>
          </a:p>
        </p:txBody>
      </p:sp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91515" y="1600200"/>
            <a:ext cx="7761605" cy="448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smtClean="0"/>
              <a:t>FileReader file1 = new FileReader("Ex12_9.java"); </a:t>
            </a: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 FileWriter file2 = new FileWriter("another.txt"); </a:t>
            </a: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 boolean eof = false; </a:t>
            </a: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 while (!eof) { </a:t>
            </a: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     int x= file1.read(); //从文件读一个字符</a:t>
            </a: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     if (x == -1 ) //是否读至文件尾</a:t>
            </a: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            eof = true; </a:t>
            </a: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     else { </a:t>
            </a: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           file2.write(</a:t>
            </a:r>
            <a:r>
              <a:rPr lang="en-US" altLang="zh-CN" sz="2000" smtClean="0">
                <a:solidFill>
                  <a:srgbClr val="FF0000"/>
                </a:solidFill>
              </a:rPr>
              <a:t>x ^ 'A'</a:t>
            </a:r>
            <a:r>
              <a:rPr lang="en-US" altLang="zh-CN" sz="2000" smtClean="0"/>
              <a:t>); //字符加密后写入另一个文件</a:t>
            </a: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       } </a:t>
            </a: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 } </a:t>
            </a: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 file2.close();</a:t>
            </a:r>
            <a:endParaRPr lang="en-US" altLang="zh-CN" sz="2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3888" y="530225"/>
            <a:ext cx="5972175" cy="701675"/>
          </a:xfrm>
        </p:spPr>
        <p:txBody>
          <a:bodyPr/>
          <a:lstStyle/>
          <a:p>
            <a:pPr eaLnBrk="1" hangingPunct="1"/>
            <a:r>
              <a:rPr lang="en-US" altLang="zh-CN" smtClean="0"/>
              <a:t>12.6 </a:t>
            </a:r>
            <a:r>
              <a:rPr lang="zh-CN" altLang="en-US" smtClean="0"/>
              <a:t>转换流 </a:t>
            </a:r>
            <a:endParaRPr lang="zh-CN" altLang="en-US" smtClean="0"/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9750" y="1371600"/>
            <a:ext cx="8147050" cy="1755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CC"/>
                </a:solidFill>
              </a:rPr>
              <a:t>转换输入流</a:t>
            </a:r>
            <a:r>
              <a:rPr lang="zh-CN" altLang="en-US" smtClean="0"/>
              <a:t>  </a:t>
            </a:r>
            <a:r>
              <a:rPr lang="en-US" altLang="zh-CN" smtClean="0"/>
              <a:t>InputStreamReader---</a:t>
            </a:r>
            <a:r>
              <a:rPr lang="zh-CN" altLang="en-US" smtClean="0"/>
              <a:t>在字节流和字符流间架起了一道桥梁。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BufferedReader in=new BufferedReader(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    new </a:t>
            </a:r>
            <a:r>
              <a:rPr lang="en-US" altLang="zh-CN" smtClean="0">
                <a:solidFill>
                  <a:srgbClr val="0000CC"/>
                </a:solidFill>
              </a:rPr>
              <a:t>InputStreamReader</a:t>
            </a:r>
            <a:r>
              <a:rPr lang="en-US" altLang="zh-CN" smtClean="0"/>
              <a:t>(System.in)); </a:t>
            </a:r>
            <a:endParaRPr lang="zh-CN" altLang="en-US" smtClean="0"/>
          </a:p>
        </p:txBody>
      </p:sp>
      <p:pic>
        <p:nvPicPr>
          <p:cNvPr id="44036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0"/>
            <a:ext cx="84582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56895" y="533400"/>
            <a:ext cx="7822565" cy="457200"/>
          </a:xfrm>
        </p:spPr>
        <p:txBody>
          <a:bodyPr/>
          <a:lstStyle/>
          <a:p>
            <a:pPr algn="ctr"/>
            <a:r>
              <a:rPr lang="zh-CN" altLang="zh-CN" sz="2800" dirty="0"/>
              <a:t>类</a:t>
            </a:r>
            <a:r>
              <a:rPr lang="en-US" altLang="zh-CN" sz="2800" dirty="0" err="1"/>
              <a:t>InputStreamReader</a:t>
            </a:r>
            <a:r>
              <a:rPr lang="zh-CN" altLang="zh-CN" sz="2800" dirty="0"/>
              <a:t>的常用构造方法</a:t>
            </a:r>
            <a:endParaRPr lang="zh-CN" altLang="en-US" sz="28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96516" y="1066800"/>
            <a:ext cx="8686800" cy="2514600"/>
          </a:xfrm>
        </p:spPr>
        <p:txBody>
          <a:bodyPr/>
          <a:lstStyle/>
          <a:p>
            <a:pPr lvl="0"/>
            <a:r>
              <a:rPr lang="en-US" altLang="zh-CN" sz="2000" dirty="0" smtClean="0"/>
              <a:t>public </a:t>
            </a:r>
            <a:r>
              <a:rPr lang="en-US" altLang="zh-CN" sz="2000" dirty="0" err="1">
                <a:solidFill>
                  <a:srgbClr val="3333FF"/>
                </a:solidFill>
              </a:rPr>
              <a:t>InputStreamReader</a:t>
            </a:r>
            <a:r>
              <a:rPr lang="en-US" altLang="zh-CN" sz="2000" dirty="0">
                <a:solidFill>
                  <a:srgbClr val="3333FF"/>
                </a:solidFill>
              </a:rPr>
              <a:t>(</a:t>
            </a:r>
            <a:r>
              <a:rPr lang="en-US" altLang="zh-CN" sz="2000" dirty="0" err="1">
                <a:solidFill>
                  <a:srgbClr val="3333FF"/>
                </a:solidFill>
              </a:rPr>
              <a:t>InputStream</a:t>
            </a:r>
            <a:r>
              <a:rPr lang="en-US" altLang="zh-CN" sz="2000" dirty="0">
                <a:solidFill>
                  <a:srgbClr val="3333FF"/>
                </a:solidFill>
              </a:rPr>
              <a:t> in)</a:t>
            </a:r>
            <a:r>
              <a:rPr lang="zh-CN" altLang="zh-CN" sz="2000" dirty="0"/>
              <a:t>：创建转换输入流，按</a:t>
            </a:r>
            <a:r>
              <a:rPr lang="zh-CN" altLang="zh-CN" sz="2000" dirty="0">
                <a:solidFill>
                  <a:srgbClr val="FF0000"/>
                </a:solidFill>
              </a:rPr>
              <a:t>默认字符集</a:t>
            </a:r>
            <a:r>
              <a:rPr lang="zh-CN" altLang="zh-CN" sz="2000" dirty="0"/>
              <a:t>的编码从输入流读数据；</a:t>
            </a:r>
            <a:endParaRPr lang="zh-CN" altLang="zh-CN" sz="2000" dirty="0"/>
          </a:p>
          <a:p>
            <a:pPr lvl="0"/>
            <a:r>
              <a:rPr lang="en-US" altLang="zh-CN" sz="2000" dirty="0"/>
              <a:t>public </a:t>
            </a:r>
            <a:r>
              <a:rPr lang="en-US" altLang="zh-CN" sz="2000" dirty="0" err="1">
                <a:solidFill>
                  <a:srgbClr val="3333FF"/>
                </a:solidFill>
              </a:rPr>
              <a:t>InputStreamReader</a:t>
            </a:r>
            <a:r>
              <a:rPr lang="en-US" altLang="zh-CN" sz="2000" dirty="0">
                <a:solidFill>
                  <a:srgbClr val="3333FF"/>
                </a:solidFill>
              </a:rPr>
              <a:t>(</a:t>
            </a:r>
            <a:r>
              <a:rPr lang="en-US" altLang="zh-CN" sz="2000" dirty="0" err="1">
                <a:solidFill>
                  <a:srgbClr val="3333FF"/>
                </a:solidFill>
              </a:rPr>
              <a:t>InputStream</a:t>
            </a:r>
            <a:r>
              <a:rPr lang="en-US" altLang="zh-CN" sz="2000" dirty="0">
                <a:solidFill>
                  <a:srgbClr val="3333FF"/>
                </a:solidFill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</a:rPr>
              <a:t>in,Charset</a:t>
            </a:r>
            <a:r>
              <a:rPr lang="en-US" altLang="zh-CN" sz="2000" dirty="0">
                <a:solidFill>
                  <a:srgbClr val="3333FF"/>
                </a:solidFill>
              </a:rPr>
              <a:t> c)</a:t>
            </a:r>
            <a:r>
              <a:rPr lang="zh-CN" altLang="zh-CN" sz="2000" dirty="0"/>
              <a:t>：创建转换输入流，按指定字符集的编码从输入流读数据；</a:t>
            </a:r>
            <a:endParaRPr lang="zh-CN" altLang="zh-CN" sz="2000" dirty="0"/>
          </a:p>
          <a:p>
            <a:pPr lvl="0"/>
            <a:r>
              <a:rPr lang="en-US" altLang="zh-CN" sz="2000" dirty="0"/>
              <a:t>public </a:t>
            </a:r>
            <a:r>
              <a:rPr lang="en-US" altLang="zh-CN" sz="2000" dirty="0" err="1">
                <a:solidFill>
                  <a:srgbClr val="3333FF"/>
                </a:solidFill>
              </a:rPr>
              <a:t>InputStreamReader</a:t>
            </a:r>
            <a:r>
              <a:rPr lang="en-US" altLang="zh-CN" sz="2000" dirty="0">
                <a:solidFill>
                  <a:srgbClr val="3333FF"/>
                </a:solidFill>
              </a:rPr>
              <a:t>(</a:t>
            </a:r>
            <a:r>
              <a:rPr lang="en-US" altLang="zh-CN" sz="2000" dirty="0" err="1">
                <a:solidFill>
                  <a:srgbClr val="3333FF"/>
                </a:solidFill>
              </a:rPr>
              <a:t>InputStream</a:t>
            </a:r>
            <a:r>
              <a:rPr lang="en-US" altLang="zh-CN" sz="2000" dirty="0">
                <a:solidFill>
                  <a:srgbClr val="3333FF"/>
                </a:solidFill>
              </a:rPr>
              <a:t> </a:t>
            </a:r>
            <a:r>
              <a:rPr lang="en-US" altLang="zh-CN" sz="2000" dirty="0" smtClean="0">
                <a:solidFill>
                  <a:srgbClr val="3333FF"/>
                </a:solidFill>
              </a:rPr>
              <a:t>in,  String </a:t>
            </a:r>
            <a:r>
              <a:rPr lang="en-US" altLang="zh-CN" sz="2000" dirty="0" err="1">
                <a:solidFill>
                  <a:srgbClr val="3333FF"/>
                </a:solidFill>
              </a:rPr>
              <a:t>enc</a:t>
            </a:r>
            <a:r>
              <a:rPr lang="en-US" altLang="zh-CN" sz="2000" dirty="0">
                <a:solidFill>
                  <a:srgbClr val="3333FF"/>
                </a:solidFill>
              </a:rPr>
              <a:t>)</a:t>
            </a:r>
            <a:r>
              <a:rPr lang="en-US" altLang="zh-CN" sz="2000" dirty="0"/>
              <a:t>throws </a:t>
            </a:r>
            <a:r>
              <a:rPr lang="en-US" altLang="zh-CN" sz="2000" dirty="0" err="1" smtClean="0"/>
              <a:t>UnsupportedEncodingException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marL="0" lvl="0" indent="0">
              <a:buNone/>
            </a:pPr>
            <a:r>
              <a:rPr lang="zh-CN" altLang="zh-CN" sz="2000" dirty="0" smtClean="0"/>
              <a:t>创建</a:t>
            </a:r>
            <a:r>
              <a:rPr lang="zh-CN" altLang="zh-CN" sz="2000" dirty="0"/>
              <a:t>转换输入流，按名称所指字符集的编码从输入流读数据。</a:t>
            </a:r>
            <a:endParaRPr lang="zh-CN" altLang="zh-CN" sz="2000" dirty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316832" y="3657600"/>
            <a:ext cx="8534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  </a:t>
            </a:r>
            <a:r>
              <a:rPr lang="zh-CN" altLang="en-US" sz="2000" dirty="0" smtClean="0"/>
              <a:t>以下 </a:t>
            </a:r>
            <a:r>
              <a:rPr lang="zh-CN" altLang="zh-CN" sz="2000" dirty="0" smtClean="0"/>
              <a:t>按</a:t>
            </a:r>
            <a:r>
              <a:rPr lang="zh-CN" altLang="zh-CN" sz="2000" dirty="0"/>
              <a:t>“</a:t>
            </a:r>
            <a:r>
              <a:rPr lang="en-US" altLang="zh-CN" sz="2000" dirty="0"/>
              <a:t>ISO-8859-1</a:t>
            </a:r>
            <a:r>
              <a:rPr lang="zh-CN" altLang="zh-CN" sz="2000" dirty="0"/>
              <a:t>”字符集编码从文件读数据，并将字节数据转换为相应的</a:t>
            </a:r>
            <a:r>
              <a:rPr lang="en-US" altLang="zh-CN" sz="2000" dirty="0"/>
              <a:t>UTF-16</a:t>
            </a:r>
            <a:r>
              <a:rPr lang="zh-CN" altLang="zh-CN" sz="2000" dirty="0"/>
              <a:t>字符。中文字符会变成“？？”</a:t>
            </a:r>
            <a:r>
              <a:rPr lang="en-US" altLang="zh-CN" sz="2000" dirty="0"/>
              <a:t>,</a:t>
            </a:r>
            <a:r>
              <a:rPr lang="zh-CN" altLang="zh-CN" sz="2000" dirty="0"/>
              <a:t>也就是出现乱码。</a:t>
            </a:r>
            <a:endParaRPr lang="zh-CN" altLang="zh-CN" sz="2000" dirty="0"/>
          </a:p>
          <a:p>
            <a:r>
              <a:rPr lang="en-US" altLang="zh-CN" sz="2000" dirty="0" err="1"/>
              <a:t>InputStream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filein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FileInputStream</a:t>
            </a:r>
            <a:r>
              <a:rPr lang="en-US" altLang="zh-CN" sz="2000" dirty="0"/>
              <a:t>(file);</a:t>
            </a:r>
            <a:endParaRPr lang="zh-CN" altLang="zh-CN" sz="2000" dirty="0"/>
          </a:p>
          <a:p>
            <a:r>
              <a:rPr lang="en-US" altLang="zh-CN" sz="2000" dirty="0"/>
              <a:t>Reader in = new </a:t>
            </a:r>
            <a:r>
              <a:rPr lang="en-US" altLang="zh-CN" sz="2000" dirty="0" err="1"/>
              <a:t>InputStreamReader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filein</a:t>
            </a:r>
            <a:r>
              <a:rPr lang="en-US" altLang="zh-CN" sz="2000" dirty="0"/>
              <a:t>, "ISO-8859-1");</a:t>
            </a:r>
            <a:endParaRPr lang="zh-CN" altLang="zh-CN" sz="2000" dirty="0"/>
          </a:p>
          <a:p>
            <a:r>
              <a:rPr lang="en-US" altLang="zh-CN" sz="2000" dirty="0" smtClean="0"/>
              <a:t>   </a:t>
            </a:r>
            <a:r>
              <a:rPr lang="zh-CN" altLang="zh-CN" sz="2000" dirty="0" smtClean="0"/>
              <a:t>支持</a:t>
            </a:r>
            <a:r>
              <a:rPr lang="zh-CN" altLang="zh-CN" sz="2000" dirty="0"/>
              <a:t>汉字的编码字符集有</a:t>
            </a:r>
            <a:r>
              <a:rPr lang="en-US" altLang="zh-CN" sz="2000" dirty="0"/>
              <a:t>GB2312</a:t>
            </a:r>
            <a:r>
              <a:rPr lang="zh-CN" altLang="zh-CN" sz="2000" dirty="0"/>
              <a:t>、</a:t>
            </a:r>
            <a:r>
              <a:rPr lang="en-US" altLang="zh-CN" sz="2000" dirty="0"/>
              <a:t>GBK</a:t>
            </a:r>
            <a:r>
              <a:rPr lang="zh-CN" altLang="zh-CN" sz="2000" dirty="0"/>
              <a:t>、</a:t>
            </a:r>
            <a:r>
              <a:rPr lang="en-US" altLang="zh-CN" sz="2000" dirty="0"/>
              <a:t>UTF-8</a:t>
            </a:r>
            <a:r>
              <a:rPr lang="zh-CN" altLang="zh-CN" sz="2000" dirty="0"/>
              <a:t>、</a:t>
            </a:r>
            <a:r>
              <a:rPr lang="en-US" altLang="zh-CN" sz="2000" dirty="0"/>
              <a:t>UTF-16</a:t>
            </a:r>
            <a:r>
              <a:rPr lang="zh-CN" altLang="zh-CN" sz="2000" dirty="0"/>
              <a:t>。其中</a:t>
            </a:r>
            <a:r>
              <a:rPr lang="en-US" altLang="zh-CN" sz="2000" dirty="0"/>
              <a:t>GBK</a:t>
            </a:r>
            <a:r>
              <a:rPr lang="zh-CN" altLang="zh-CN" sz="2000" dirty="0"/>
              <a:t>是</a:t>
            </a:r>
            <a:r>
              <a:rPr lang="en-US" altLang="zh-CN" sz="2000" dirty="0"/>
              <a:t>GB2312</a:t>
            </a:r>
            <a:r>
              <a:rPr lang="zh-CN" altLang="zh-CN" sz="2000" dirty="0"/>
              <a:t>的扩展，它们均是双字节编码，</a:t>
            </a:r>
            <a:r>
              <a:rPr lang="en-US" altLang="zh-CN" sz="2000" dirty="0"/>
              <a:t>UTF-16</a:t>
            </a:r>
            <a:r>
              <a:rPr lang="zh-CN" altLang="zh-CN" sz="2000" dirty="0"/>
              <a:t>采用定长的双字节，而</a:t>
            </a:r>
            <a:r>
              <a:rPr lang="en-US" altLang="zh-CN" sz="2000" dirty="0"/>
              <a:t>UTF-8</a:t>
            </a:r>
            <a:r>
              <a:rPr lang="zh-CN" altLang="zh-CN" sz="2000" dirty="0"/>
              <a:t>采用变长字节表示不同字符。</a:t>
            </a:r>
            <a:endParaRPr lang="zh-CN" altLang="zh-CN" sz="2000" dirty="0"/>
          </a:p>
        </p:txBody>
      </p:sp>
    </p:spTree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581900" cy="636588"/>
          </a:xfrm>
        </p:spPr>
        <p:txBody>
          <a:bodyPr/>
          <a:lstStyle/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CN" altLang="en-US" sz="2800" smtClean="0"/>
              <a:t>转换输出流（</a:t>
            </a:r>
            <a:r>
              <a:rPr lang="en-US" altLang="zh-CN" sz="2800" smtClean="0"/>
              <a:t>OutputStreamWriter</a:t>
            </a:r>
            <a:r>
              <a:rPr lang="zh-CN" altLang="en-US" sz="2800" smtClean="0"/>
              <a:t>）</a:t>
            </a:r>
            <a:endParaRPr lang="zh-CN" altLang="en-US" smtClean="0"/>
          </a:p>
        </p:txBody>
      </p:sp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86106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    类</a:t>
            </a:r>
            <a:r>
              <a:rPr lang="en-US" altLang="zh-CN" dirty="0" err="1" smtClean="0"/>
              <a:t>OutputStreamWriter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的子类。将</a:t>
            </a:r>
            <a:r>
              <a:rPr lang="en-US" altLang="zh-CN" dirty="0" smtClean="0"/>
              <a:t>UTF-16</a:t>
            </a:r>
            <a:r>
              <a:rPr lang="zh-CN" altLang="en-US" dirty="0" smtClean="0"/>
              <a:t>字符转换为指定的字符编码形式写入到字节输出流。</a:t>
            </a:r>
            <a:endParaRPr lang="zh-CN" altLang="en-US" dirty="0" smtClean="0"/>
          </a:p>
          <a:p>
            <a:pPr eaLnBrk="1" hangingPunct="1">
              <a:buFontTx/>
              <a:buNone/>
            </a:pPr>
            <a:r>
              <a:rPr lang="zh-CN" altLang="en-US" dirty="0" smtClean="0"/>
              <a:t>  构造方法有：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public </a:t>
            </a:r>
            <a:r>
              <a:rPr lang="en-US" altLang="zh-CN" dirty="0" err="1" smtClean="0">
                <a:solidFill>
                  <a:srgbClr val="3333FF"/>
                </a:solidFill>
              </a:rPr>
              <a:t>OutputStreamWriter</a:t>
            </a:r>
            <a:r>
              <a:rPr lang="en-US" altLang="zh-CN" dirty="0" smtClean="0">
                <a:solidFill>
                  <a:srgbClr val="3333FF"/>
                </a:solidFill>
              </a:rPr>
              <a:t> (</a:t>
            </a:r>
            <a:r>
              <a:rPr lang="en-US" altLang="zh-CN" dirty="0" err="1" smtClean="0">
                <a:solidFill>
                  <a:srgbClr val="3333FF"/>
                </a:solidFill>
              </a:rPr>
              <a:t>OutputStream</a:t>
            </a:r>
            <a:r>
              <a:rPr lang="en-US" altLang="zh-CN" dirty="0" smtClean="0">
                <a:solidFill>
                  <a:srgbClr val="3333FF"/>
                </a:solidFill>
              </a:rPr>
              <a:t> out)</a:t>
            </a:r>
            <a:r>
              <a:rPr lang="zh-CN" altLang="en-US" dirty="0" smtClean="0"/>
              <a:t>：创建转换输出流，按</a:t>
            </a:r>
            <a:r>
              <a:rPr lang="zh-CN" altLang="en-US" dirty="0" smtClean="0">
                <a:solidFill>
                  <a:srgbClr val="FF0000"/>
                </a:solidFill>
              </a:rPr>
              <a:t>默认字符集的编码</a:t>
            </a:r>
            <a:r>
              <a:rPr lang="zh-CN" altLang="en-US" dirty="0" smtClean="0"/>
              <a:t>往输出流写数据。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public </a:t>
            </a:r>
            <a:r>
              <a:rPr lang="en-US" altLang="zh-CN" dirty="0" err="1" smtClean="0">
                <a:solidFill>
                  <a:srgbClr val="3333FF"/>
                </a:solidFill>
              </a:rPr>
              <a:t>OutputStreamWriter</a:t>
            </a:r>
            <a:r>
              <a:rPr lang="en-US" altLang="zh-CN" dirty="0" smtClean="0">
                <a:solidFill>
                  <a:srgbClr val="3333FF"/>
                </a:solidFill>
              </a:rPr>
              <a:t> (</a:t>
            </a:r>
            <a:r>
              <a:rPr lang="en-US" altLang="zh-CN" dirty="0" err="1" smtClean="0">
                <a:solidFill>
                  <a:srgbClr val="3333FF"/>
                </a:solidFill>
              </a:rPr>
              <a:t>OutputStream</a:t>
            </a:r>
            <a:r>
              <a:rPr lang="en-US" altLang="zh-CN" dirty="0" smtClean="0">
                <a:solidFill>
                  <a:srgbClr val="3333FF"/>
                </a:solidFill>
              </a:rPr>
              <a:t> </a:t>
            </a:r>
            <a:r>
              <a:rPr lang="en-US" altLang="zh-CN" dirty="0" err="1" smtClean="0">
                <a:solidFill>
                  <a:srgbClr val="3333FF"/>
                </a:solidFill>
              </a:rPr>
              <a:t>out,</a:t>
            </a:r>
            <a:r>
              <a:rPr lang="en-US" altLang="zh-CN" dirty="0" err="1" smtClean="0">
                <a:solidFill>
                  <a:srgbClr val="7030A0"/>
                </a:solidFill>
              </a:rPr>
              <a:t>Charset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3333FF"/>
                </a:solidFill>
              </a:rPr>
              <a:t>c)</a:t>
            </a:r>
            <a:r>
              <a:rPr lang="zh-CN" altLang="en-US" dirty="0" smtClean="0"/>
              <a:t>：创建转换输出流，按</a:t>
            </a:r>
            <a:r>
              <a:rPr lang="zh-CN" altLang="en-US" dirty="0" smtClean="0">
                <a:solidFill>
                  <a:srgbClr val="FF0000"/>
                </a:solidFill>
              </a:rPr>
              <a:t>指定字符集的编码</a:t>
            </a:r>
            <a:r>
              <a:rPr lang="zh-CN" altLang="en-US" dirty="0" smtClean="0"/>
              <a:t>往输出流写数据。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public </a:t>
            </a:r>
            <a:r>
              <a:rPr lang="en-US" altLang="zh-CN" dirty="0" err="1" smtClean="0">
                <a:solidFill>
                  <a:srgbClr val="3333FF"/>
                </a:solidFill>
              </a:rPr>
              <a:t>OutputStreamWriter</a:t>
            </a:r>
            <a:r>
              <a:rPr lang="en-US" altLang="zh-CN" dirty="0" smtClean="0">
                <a:solidFill>
                  <a:srgbClr val="3333FF"/>
                </a:solidFill>
              </a:rPr>
              <a:t> (</a:t>
            </a:r>
            <a:r>
              <a:rPr lang="en-US" altLang="zh-CN" dirty="0" err="1" smtClean="0">
                <a:solidFill>
                  <a:srgbClr val="3333FF"/>
                </a:solidFill>
              </a:rPr>
              <a:t>OutputStream</a:t>
            </a:r>
            <a:r>
              <a:rPr lang="en-US" altLang="zh-CN" dirty="0" smtClean="0">
                <a:solidFill>
                  <a:srgbClr val="3333FF"/>
                </a:solidFill>
              </a:rPr>
              <a:t> </a:t>
            </a:r>
            <a:r>
              <a:rPr lang="en-US" altLang="zh-CN" dirty="0" err="1" smtClean="0">
                <a:solidFill>
                  <a:srgbClr val="3333FF"/>
                </a:solidFill>
              </a:rPr>
              <a:t>out,</a:t>
            </a:r>
            <a:r>
              <a:rPr lang="en-US" altLang="zh-CN" dirty="0" err="1" smtClean="0">
                <a:solidFill>
                  <a:srgbClr val="7030A0"/>
                </a:solidFill>
              </a:rPr>
              <a:t>String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dirty="0" err="1" smtClean="0">
                <a:solidFill>
                  <a:srgbClr val="7030A0"/>
                </a:solidFill>
              </a:rPr>
              <a:t>enc</a:t>
            </a:r>
            <a:r>
              <a:rPr lang="en-US" altLang="zh-CN" dirty="0" smtClean="0">
                <a:solidFill>
                  <a:srgbClr val="3333FF"/>
                </a:solidFill>
              </a:rPr>
              <a:t>) </a:t>
            </a:r>
            <a:r>
              <a:rPr lang="en-US" altLang="zh-CN" dirty="0" smtClean="0"/>
              <a:t>throws </a:t>
            </a:r>
            <a:r>
              <a:rPr lang="en-US" altLang="zh-CN" dirty="0" err="1" smtClean="0"/>
              <a:t>UnsupportedEncodingException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：创建转换输出流，按名称所指字符集的编码往输出流写数据。 </a:t>
            </a:r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5626100" cy="64135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12.7  </a:t>
            </a:r>
            <a:r>
              <a:rPr lang="zh-CN" altLang="en-US" sz="320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随 机 访 问 文 件 </a:t>
            </a:r>
            <a:endParaRPr lang="zh-CN" altLang="en-US" sz="320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534400" cy="4906963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 创建随机访问文件</a:t>
            </a:r>
            <a:endParaRPr lang="zh-CN" altLang="en-US" sz="2800" dirty="0" smtClean="0"/>
          </a:p>
          <a:p>
            <a:pPr marL="533400" indent="-533400" eaLnBrk="1" hangingPunct="1">
              <a:defRPr/>
            </a:pPr>
            <a:r>
              <a:rPr lang="zh-CN" altLang="en-US" dirty="0" smtClean="0"/>
              <a:t>用 文 件 名 </a:t>
            </a:r>
            <a:endParaRPr lang="zh-CN" altLang="en-US" dirty="0" smtClean="0"/>
          </a:p>
          <a:p>
            <a:pPr marL="533400" indent="-533400" eaLnBrk="1" hangingPunct="1">
              <a:buFontTx/>
              <a:buNone/>
              <a:defRPr/>
            </a:pPr>
            <a:r>
              <a:rPr lang="en-US" altLang="zh-CN" sz="2000" dirty="0" smtClean="0"/>
              <a:t>       public </a:t>
            </a:r>
            <a:r>
              <a:rPr lang="en-US" altLang="zh-CN" sz="2000" dirty="0" err="1" smtClean="0"/>
              <a:t>RandomAccessFile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3333FF"/>
                </a:solidFill>
              </a:rPr>
              <a:t>String </a:t>
            </a:r>
            <a:r>
              <a:rPr lang="en-US" altLang="zh-CN" sz="2000" dirty="0" err="1" smtClean="0">
                <a:solidFill>
                  <a:srgbClr val="3333FF"/>
                </a:solidFill>
              </a:rPr>
              <a:t>name</a:t>
            </a:r>
            <a:r>
              <a:rPr lang="en-US" altLang="zh-CN" sz="2000" dirty="0" err="1" smtClean="0"/>
              <a:t>,String</a:t>
            </a:r>
            <a:r>
              <a:rPr lang="en-US" altLang="zh-CN" sz="2000" dirty="0" smtClean="0"/>
              <a:t> mode); </a:t>
            </a:r>
            <a:endParaRPr lang="en-US" altLang="zh-CN" sz="2000" dirty="0" smtClean="0"/>
          </a:p>
          <a:p>
            <a:pPr marL="533400" indent="-533400" eaLnBrk="1" hangingPunct="1">
              <a:defRPr/>
            </a:pPr>
            <a:r>
              <a:rPr lang="zh-CN" altLang="en-US" dirty="0" smtClean="0"/>
              <a:t>用 文 件 对 象</a:t>
            </a:r>
            <a:endParaRPr lang="zh-CN" altLang="en-US" dirty="0" smtClean="0"/>
          </a:p>
          <a:p>
            <a:pPr marL="533400" indent="-533400" eaLnBrk="1" hangingPunct="1">
              <a:buFontTx/>
              <a:buNone/>
              <a:defRPr/>
            </a:pPr>
            <a:r>
              <a:rPr lang="en-US" altLang="zh-CN" sz="2000" dirty="0" smtClean="0"/>
              <a:t>       public </a:t>
            </a:r>
            <a:r>
              <a:rPr lang="en-US" altLang="zh-CN" sz="2000" dirty="0" err="1" smtClean="0"/>
              <a:t>RandomAccessFile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3333FF"/>
                </a:solidFill>
              </a:rPr>
              <a:t>File </a:t>
            </a:r>
            <a:r>
              <a:rPr lang="en-US" altLang="zh-CN" sz="2000" dirty="0" err="1" smtClean="0">
                <a:solidFill>
                  <a:srgbClr val="3333FF"/>
                </a:solidFill>
              </a:rPr>
              <a:t>file</a:t>
            </a:r>
            <a:r>
              <a:rPr lang="en-US" altLang="zh-CN" sz="2000" dirty="0" err="1" smtClean="0"/>
              <a:t>,String</a:t>
            </a:r>
            <a:r>
              <a:rPr lang="en-US" altLang="zh-CN" sz="2000" dirty="0" smtClean="0"/>
              <a:t> mode);</a:t>
            </a:r>
            <a:endParaRPr lang="en-US" altLang="zh-CN" sz="2000" dirty="0" smtClean="0"/>
          </a:p>
          <a:p>
            <a:pPr marL="533400" indent="-533400" eaLnBrk="1" hangingPunct="1">
              <a:buFontTx/>
              <a:buNone/>
              <a:defRPr/>
            </a:pPr>
            <a:r>
              <a:rPr lang="zh-CN" altLang="en-US" sz="2000" dirty="0" smtClean="0"/>
              <a:t>其中，</a:t>
            </a:r>
            <a:r>
              <a:rPr lang="en-US" altLang="zh-CN" sz="2000" dirty="0" smtClean="0"/>
              <a:t>mode</a:t>
            </a:r>
            <a:r>
              <a:rPr lang="zh-CN" altLang="en-US" sz="2000" dirty="0" smtClean="0"/>
              <a:t>参数决定了访问文件的权限，如只读</a:t>
            </a:r>
            <a:r>
              <a:rPr lang="en-US" altLang="zh-CN" sz="2000" dirty="0" smtClean="0"/>
              <a:t>'r'</a:t>
            </a:r>
            <a:r>
              <a:rPr lang="zh-CN" altLang="en-US" sz="2000" dirty="0" smtClean="0"/>
              <a:t>或读写</a:t>
            </a:r>
            <a:r>
              <a:rPr lang="en-US" altLang="zh-CN" sz="2000" dirty="0" smtClean="0"/>
              <a:t>'</a:t>
            </a:r>
            <a:r>
              <a:rPr lang="en-US" altLang="zh-CN" sz="2000" dirty="0" err="1" smtClean="0"/>
              <a:t>wr</a:t>
            </a:r>
            <a:r>
              <a:rPr lang="en-US" altLang="zh-CN" sz="2000" dirty="0" smtClean="0"/>
              <a:t>'</a:t>
            </a:r>
            <a:r>
              <a:rPr lang="zh-CN" altLang="en-US" sz="2000" dirty="0" smtClean="0"/>
              <a:t>等。 </a:t>
            </a:r>
            <a:endParaRPr lang="zh-CN" altLang="en-US" sz="2000" dirty="0" smtClean="0"/>
          </a:p>
          <a:p>
            <a:pPr marL="533400" indent="-533400" eaLnBrk="1" hangingPunct="1">
              <a:buFontTx/>
              <a:buNone/>
              <a:defRPr/>
            </a:pPr>
            <a:endParaRPr lang="zh-CN" altLang="en-US" dirty="0" smtClean="0"/>
          </a:p>
        </p:txBody>
      </p:sp>
      <p:sp>
        <p:nvSpPr>
          <p:cNvPr id="46084" name="Rectangle 1"/>
          <p:cNvSpPr>
            <a:spLocks noChangeArrowheads="1"/>
          </p:cNvSpPr>
          <p:nvPr/>
        </p:nvSpPr>
        <p:spPr bwMode="auto">
          <a:xfrm>
            <a:off x="1219200" y="4337050"/>
            <a:ext cx="66294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br>
              <a:rPr lang="en-US" altLang="zh-CN" sz="2800" b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b="0" u="sng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0" u="sng">
                <a:solidFill>
                  <a:srgbClr val="FF66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            </a:t>
            </a:r>
            <a:r>
              <a:rPr lang="en-US" altLang="zh-CN" sz="2800" b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altLang="zh-CN" sz="2800" b="0" u="sng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="0" u="sng">
                <a:solidFill>
                  <a:srgbClr val="FF66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           </a:t>
            </a:r>
            <a:r>
              <a:rPr lang="en-US" altLang="zh-CN" sz="2800" b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altLang="zh-CN" sz="2800" b="0" u="sng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altLang="zh-CN" sz="2800" b="0" u="sng">
                <a:solidFill>
                  <a:srgbClr val="FF66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          </a:t>
            </a:r>
            <a:r>
              <a:rPr lang="en-US" altLang="zh-CN" sz="2800" b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altLang="zh-CN" sz="2800" b="0" u="sng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altLang="zh-CN" sz="2800" b="0" u="sng">
                <a:solidFill>
                  <a:srgbClr val="FF66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          </a:t>
            </a:r>
            <a:r>
              <a:rPr lang="en-US" altLang="zh-CN" sz="2800" b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zh-CN" sz="2800" b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>
                <a:solidFill>
                  <a:srgbClr val="FF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（指针）</a:t>
            </a:r>
            <a:endParaRPr lang="zh-CN" altLang="en-US" sz="2800" b="0">
              <a:latin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886200" y="5181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5838825" cy="641350"/>
          </a:xfrm>
        </p:spPr>
        <p:txBody>
          <a:bodyPr/>
          <a:lstStyle/>
          <a:p>
            <a:pPr marL="457200" indent="-457200" eaLnBrk="1" hangingPunct="1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mtClean="0"/>
              <a:t>Java</a:t>
            </a:r>
            <a:r>
              <a:rPr lang="zh-CN" altLang="en-US" smtClean="0"/>
              <a:t>系统预定义的流对象 </a:t>
            </a:r>
            <a:endParaRPr lang="zh-CN" altLang="en-US" smtClean="0"/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152400" y="1295400"/>
            <a:ext cx="8839200" cy="4997450"/>
          </a:xfrm>
        </p:spPr>
        <p:txBody>
          <a:bodyPr/>
          <a:lstStyle/>
          <a:p>
            <a:pPr eaLnBrk="1" hangingPunct="1"/>
            <a:r>
              <a:rPr lang="zh-CN" altLang="en-US" smtClean="0"/>
              <a:t> 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标准输入（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System.in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InputStream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，代表键盘输入； 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mtClean="0">
                <a:ea typeface="楷体_GB2312" pitchFamily="49" charset="-122"/>
              </a:rPr>
              <a:t> 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标准输出（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System.out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PrintStream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，写往显示器； 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mtClean="0">
                <a:ea typeface="楷体_GB2312" pitchFamily="49" charset="-122"/>
              </a:rPr>
              <a:t> 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标准错误输出（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System.err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PrintStream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，写往显示器。 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System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类中提供了如下方法重新设置标准流对象：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mtClean="0">
                <a:ea typeface="楷体_GB2312" pitchFamily="49" charset="-122"/>
              </a:rPr>
              <a:t> 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static void setIn(InputStream in)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：设置标准输入流 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mtClean="0">
                <a:ea typeface="楷体_GB2312" pitchFamily="49" charset="-122"/>
              </a:rPr>
              <a:t> 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static void setErr(PrintStream err):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设置标准错误输出 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mtClean="0">
                <a:ea typeface="楷体_GB2312" pitchFamily="49" charset="-122"/>
              </a:rPr>
              <a:t> 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static void setOut(PrintStream out)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：设置标准输出 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68325"/>
            <a:ext cx="5972175" cy="700088"/>
          </a:xfrm>
        </p:spPr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2) </a:t>
            </a:r>
            <a:r>
              <a:rPr lang="zh-CN" altLang="en-US" smtClean="0"/>
              <a:t>定位及读写访问</a:t>
            </a:r>
            <a:endParaRPr lang="zh-CN" altLang="en-US" smtClean="0"/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在文件里移动指针：</a:t>
            </a:r>
            <a:endParaRPr lang="zh-CN" altLang="en-US" smtClean="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mtClean="0"/>
              <a:t>long getFilePointer(); </a:t>
            </a:r>
            <a:r>
              <a:rPr lang="zh-CN" altLang="en-US" smtClean="0"/>
              <a:t>返回当前指针 </a:t>
            </a:r>
            <a:endParaRPr lang="zh-CN" altLang="en-US" smtClean="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mtClean="0"/>
              <a:t>void seek(long pos); </a:t>
            </a:r>
            <a:r>
              <a:rPr lang="zh-CN" altLang="en-US" smtClean="0"/>
              <a:t>将文件指针定位到一个绝对地址。地址是相对于文件头的偏移量。地址</a:t>
            </a:r>
            <a:r>
              <a:rPr lang="en-US" altLang="zh-CN" smtClean="0"/>
              <a:t>0</a:t>
            </a:r>
            <a:r>
              <a:rPr lang="zh-CN" altLang="en-US" smtClean="0"/>
              <a:t>表示文件的开头。 </a:t>
            </a:r>
            <a:endParaRPr lang="zh-CN" altLang="en-US" smtClean="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mtClean="0"/>
              <a:t>long length(); </a:t>
            </a:r>
            <a:r>
              <a:rPr lang="zh-CN" altLang="en-US" smtClean="0"/>
              <a:t>返回文件的长度。</a:t>
            </a:r>
            <a:endParaRPr lang="en-US" altLang="zh-CN" smtClean="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mtClean="0"/>
              <a:t>skipBytes(long i):</a:t>
            </a:r>
            <a:r>
              <a:rPr lang="zh-CN" altLang="en-US" smtClean="0"/>
              <a:t>从前往后拨弄指针的位置，就是跳过多少个字节读取数据。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可以使用在</a:t>
            </a:r>
            <a:r>
              <a:rPr lang="en-US" altLang="zh-CN" smtClean="0"/>
              <a:t>DataInputStream </a:t>
            </a:r>
            <a:r>
              <a:rPr lang="zh-CN" altLang="en-US" smtClean="0"/>
              <a:t>和</a:t>
            </a:r>
            <a:r>
              <a:rPr lang="en-US" altLang="zh-CN" smtClean="0"/>
              <a:t>DataOutputStream</a:t>
            </a:r>
            <a:r>
              <a:rPr lang="zh-CN" altLang="en-US" smtClean="0"/>
              <a:t>里出现的所有</a:t>
            </a:r>
            <a:r>
              <a:rPr lang="en-US" altLang="zh-CN" smtClean="0"/>
              <a:t>read()</a:t>
            </a:r>
            <a:r>
              <a:rPr lang="zh-CN" altLang="en-US" smtClean="0"/>
              <a:t>和</a:t>
            </a:r>
            <a:r>
              <a:rPr lang="en-US" altLang="zh-CN" smtClean="0"/>
              <a:t>write()</a:t>
            </a:r>
            <a:r>
              <a:rPr lang="zh-CN" altLang="en-US" smtClean="0"/>
              <a:t>方法。</a:t>
            </a:r>
            <a:endParaRPr lang="zh-CN" altLang="en-US" smtClean="0"/>
          </a:p>
          <a:p>
            <a:pPr eaLnBrk="1" hangingPunct="1">
              <a:buFontTx/>
              <a:buNone/>
            </a:pP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6842125" cy="641350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12-10  </a:t>
            </a:r>
            <a:r>
              <a:rPr lang="zh-CN" altLang="en-US" smtClean="0"/>
              <a:t>用随机文件记录访问计数</a:t>
            </a:r>
            <a:endParaRPr lang="zh-CN" altLang="en-US" smtClean="0"/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8610600" cy="5089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 RandomAccessFile  fio =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             new RandomAccessFile("log.txt", "rw");</a:t>
            </a:r>
            <a:br>
              <a:rPr lang="en-US" altLang="zh-CN" smtClean="0"/>
            </a:br>
            <a:r>
              <a:rPr lang="en-US" altLang="zh-CN" smtClean="0"/>
              <a:t>  if (fio.length()==0) </a:t>
            </a:r>
            <a:br>
              <a:rPr lang="zh-CN" altLang="en-US" smtClean="0"/>
            </a:br>
            <a:r>
              <a:rPr lang="zh-CN" altLang="en-US" smtClean="0"/>
              <a:t>        </a:t>
            </a:r>
            <a:r>
              <a:rPr lang="en-US" altLang="zh-CN" smtClean="0"/>
              <a:t>count=1L; </a:t>
            </a:r>
            <a:br>
              <a:rPr lang="zh-CN" altLang="en-US" smtClean="0"/>
            </a:br>
            <a:r>
              <a:rPr lang="zh-CN" altLang="en-US" smtClean="0"/>
              <a:t>  </a:t>
            </a:r>
            <a:r>
              <a:rPr lang="en-US" altLang="zh-CN" smtClean="0"/>
              <a:t>else</a:t>
            </a:r>
            <a:br>
              <a:rPr lang="en-US" altLang="zh-CN" smtClean="0"/>
            </a:br>
            <a:r>
              <a:rPr lang="en-US" altLang="zh-CN" smtClean="0"/>
              <a:t>   {</a:t>
            </a:r>
            <a:br>
              <a:rPr lang="en-US" altLang="zh-CN" smtClean="0"/>
            </a:br>
            <a:r>
              <a:rPr lang="en-US" altLang="zh-CN" smtClean="0"/>
              <a:t>        </a:t>
            </a:r>
            <a:r>
              <a:rPr lang="en-US" altLang="zh-CN" smtClean="0">
                <a:solidFill>
                  <a:srgbClr val="FF0000"/>
                </a:solidFill>
              </a:rPr>
              <a:t>fio.seek(0)</a:t>
            </a:r>
            <a:r>
              <a:rPr lang="en-US" altLang="zh-CN" smtClean="0"/>
              <a:t>;</a:t>
            </a:r>
            <a:br>
              <a:rPr lang="en-US" altLang="zh-CN" smtClean="0"/>
            </a:br>
            <a:r>
              <a:rPr lang="en-US" altLang="zh-CN" smtClean="0"/>
              <a:t>        count = </a:t>
            </a:r>
            <a:r>
              <a:rPr lang="en-US" altLang="zh-CN" smtClean="0">
                <a:solidFill>
                  <a:srgbClr val="3333FF"/>
                </a:solidFill>
              </a:rPr>
              <a:t>fio.readLong()</a:t>
            </a:r>
            <a:r>
              <a:rPr lang="en-US" altLang="zh-CN" smtClean="0"/>
              <a:t>;</a:t>
            </a:r>
            <a:br>
              <a:rPr lang="en-US" altLang="zh-CN" smtClean="0"/>
            </a:br>
            <a:r>
              <a:rPr lang="en-US" altLang="zh-CN" smtClean="0"/>
              <a:t>        count=count+1L;</a:t>
            </a:r>
            <a:br>
              <a:rPr lang="en-US" altLang="zh-CN" smtClean="0"/>
            </a:br>
            <a:r>
              <a:rPr lang="en-US" altLang="zh-CN" smtClean="0"/>
              <a:t>   }</a:t>
            </a:r>
            <a:br>
              <a:rPr lang="en-US" altLang="zh-CN" smtClean="0"/>
            </a:br>
            <a:r>
              <a:rPr lang="en-US" altLang="zh-CN" smtClean="0"/>
              <a:t>   </a:t>
            </a:r>
            <a:r>
              <a:rPr lang="en-US" altLang="zh-CN" smtClean="0">
                <a:solidFill>
                  <a:srgbClr val="FF0000"/>
                </a:solidFill>
              </a:rPr>
              <a:t>fio.seek(0)</a:t>
            </a:r>
            <a:r>
              <a:rPr lang="en-US" altLang="zh-CN" smtClean="0"/>
              <a:t>;</a:t>
            </a:r>
            <a:br>
              <a:rPr lang="en-US" altLang="zh-CN" smtClean="0"/>
            </a:br>
            <a:r>
              <a:rPr lang="en-US" altLang="zh-CN" smtClean="0"/>
              <a:t>   </a:t>
            </a:r>
            <a:r>
              <a:rPr lang="en-US" altLang="zh-CN" smtClean="0">
                <a:solidFill>
                  <a:srgbClr val="3333FF"/>
                </a:solidFill>
              </a:rPr>
              <a:t>fio.writeLong(count)</a:t>
            </a:r>
            <a:r>
              <a:rPr lang="en-US" altLang="zh-CN" smtClean="0"/>
              <a:t>;</a:t>
            </a:r>
            <a:br>
              <a:rPr lang="en-US" altLang="zh-CN" smtClean="0"/>
            </a:br>
            <a:r>
              <a:rPr lang="en-US" altLang="zh-CN" smtClean="0"/>
              <a:t>   fio.close(); </a:t>
            </a:r>
            <a:endParaRPr lang="zh-CN" altLang="en-US" smtClean="0"/>
          </a:p>
        </p:txBody>
      </p:sp>
      <p:sp>
        <p:nvSpPr>
          <p:cNvPr id="2" name="圆角矩形标注 1"/>
          <p:cNvSpPr>
            <a:spLocks noChangeArrowheads="1"/>
          </p:cNvSpPr>
          <p:nvPr/>
        </p:nvSpPr>
        <p:spPr bwMode="auto">
          <a:xfrm>
            <a:off x="5410200" y="2406650"/>
            <a:ext cx="3352800" cy="914400"/>
          </a:xfrm>
          <a:prstGeom prst="wedgeRoundRectCallout">
            <a:avLst>
              <a:gd name="adj1" fmla="val -57337"/>
              <a:gd name="adj2" fmla="val 9153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1"/>
                </a:solidFill>
                <a:cs typeface="Arial" panose="020B0604020202020204" pitchFamily="34" charset="0"/>
              </a:rPr>
              <a:t>读原来的计数值</a:t>
            </a:r>
            <a:endParaRPr lang="zh-CN" altLang="en-US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5410200" y="4648200"/>
            <a:ext cx="3200400" cy="914400"/>
          </a:xfrm>
          <a:prstGeom prst="wedgeRoundRectCallout">
            <a:avLst>
              <a:gd name="adj1" fmla="val -80213"/>
              <a:gd name="adj2" fmla="val 337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1"/>
                </a:solidFill>
                <a:cs typeface="Arial" panose="020B0604020202020204" pitchFamily="34" charset="0"/>
              </a:rPr>
              <a:t>写入新的计数值</a:t>
            </a:r>
            <a:endParaRPr lang="zh-CN" altLang="en-US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6426200" cy="609600"/>
          </a:xfrm>
        </p:spPr>
        <p:txBody>
          <a:bodyPr/>
          <a:lstStyle/>
          <a:p>
            <a:pPr algn="ctr" eaLnBrk="1" hangingPunct="1"/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♣ </a:t>
            </a:r>
            <a:r>
              <a:rPr lang="zh-CN" altLang="en-US" sz="3200" dirty="0" smtClean="0">
                <a:solidFill>
                  <a:srgbClr val="CC3300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r>
              <a:rPr lang="zh-CN" altLang="en-US" sz="3200" dirty="0" smtClean="0">
                <a:solidFill>
                  <a:srgbClr val="CC3300"/>
                </a:solidFill>
              </a:rPr>
              <a:t>项目</a:t>
            </a:r>
            <a:endParaRPr lang="zh-CN" altLang="en-US" sz="3200" dirty="0" smtClean="0">
              <a:solidFill>
                <a:srgbClr val="CC3300"/>
              </a:solidFill>
            </a:endParaRP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382000" cy="4267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利用随机函数产生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个整数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按由小到大的顺序排序后写入到文件中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然后从文件中读取数显示。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统计一个文本文件中字符个数，不计空格。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从命令行输入一个带路径的文件夹</a:t>
            </a:r>
            <a:endParaRPr lang="en-US" altLang="zh-CN" dirty="0" smtClean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列出显示该文件夹下所有文件。</a:t>
            </a:r>
            <a:endParaRPr lang="en-US" altLang="zh-CN" b="1" dirty="0" smtClean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将所有文件的</a:t>
            </a:r>
            <a:r>
              <a:rPr lang="en-US" altLang="zh-CN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info</a:t>
            </a:r>
            <a:r>
              <a:rPr lang="zh-CN" altLang="en-US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信息（包括：文件名、大小、最后修改时间）按对象形式记录到文件中。</a:t>
            </a:r>
            <a:endParaRPr lang="en-US" altLang="zh-CN" b="1" dirty="0" smtClean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用实际文件状况与记录在文件中的状况比较，检查实际文件是否变化。</a:t>
            </a:r>
            <a:endParaRPr lang="zh-CN" altLang="en-US" b="1" dirty="0" smtClean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6618288" cy="582613"/>
          </a:xfrm>
        </p:spPr>
        <p:txBody>
          <a:bodyPr/>
          <a:lstStyle/>
          <a:p>
            <a:pPr eaLnBrk="1" hangingPunct="1"/>
            <a:r>
              <a:rPr lang="en-US" altLang="zh-CN" smtClean="0"/>
              <a:t>12.2   </a:t>
            </a:r>
            <a:r>
              <a:rPr lang="zh-CN" altLang="en-US" smtClean="0"/>
              <a:t>文件与目录操作</a:t>
            </a:r>
            <a:endParaRPr lang="zh-CN" altLang="en-US" smtClean="0"/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196975"/>
            <a:ext cx="8229600" cy="2952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1.  </a:t>
            </a:r>
            <a:r>
              <a:rPr lang="zh-CN" altLang="en-US" smtClean="0"/>
              <a:t>创建文件对象 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File(String path) 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File(String path,String name)</a:t>
            </a:r>
            <a:endParaRPr lang="en-US" altLang="zh-CN" smtClean="0"/>
          </a:p>
          <a:p>
            <a:pPr lvl="1" eaLnBrk="1" hangingPunct="1">
              <a:buFontTx/>
              <a:buNone/>
            </a:pPr>
            <a:r>
              <a:rPr lang="zh-CN" altLang="en-US" smtClean="0"/>
              <a:t>例：</a:t>
            </a:r>
            <a:r>
              <a:rPr lang="en-US" altLang="zh-CN" smtClean="0"/>
              <a:t>myFile = new File("/etc","motd");  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File(File dir,String name) </a:t>
            </a:r>
            <a:endParaRPr lang="en-US" altLang="zh-CN" smtClean="0"/>
          </a:p>
          <a:p>
            <a:pPr eaLnBrk="1" hangingPunct="1">
              <a:buFontTx/>
              <a:buNone/>
            </a:pP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6311900" cy="777875"/>
          </a:xfrm>
        </p:spPr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获取文件或目录属性 </a:t>
            </a:r>
            <a:endParaRPr lang="zh-CN" altLang="en-US" smtClean="0"/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09600" y="1385888"/>
            <a:ext cx="8229600" cy="4710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String getName()  </a:t>
            </a:r>
            <a:r>
              <a:rPr lang="zh-CN" altLang="en-US" smtClean="0"/>
              <a:t>返回文件名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buClr>
                <a:srgbClr val="16BA0E"/>
              </a:buClr>
              <a:buFont typeface="Wingdings" panose="05000000000000000000" pitchFamily="2" charset="2"/>
              <a:buChar char="Ø"/>
            </a:pPr>
            <a:r>
              <a:rPr lang="en-US" altLang="zh-CN" smtClean="0"/>
              <a:t>String getPath()  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Clr>
                <a:srgbClr val="16BA0E"/>
              </a:buClr>
              <a:buFont typeface="Wingdings" panose="05000000000000000000" pitchFamily="2" charset="2"/>
              <a:buChar char="Ø"/>
            </a:pPr>
            <a:r>
              <a:rPr lang="en-US" altLang="zh-CN" smtClean="0"/>
              <a:t>String getAbsolutePath()  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Clr>
                <a:srgbClr val="16BA0E"/>
              </a:buClr>
              <a:buFont typeface="Wingdings" panose="05000000000000000000" pitchFamily="2" charset="2"/>
              <a:buChar char="Ø"/>
            </a:pPr>
            <a:r>
              <a:rPr lang="en-US" altLang="zh-CN" smtClean="0"/>
              <a:t>String getParent() 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boolean exists() 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Clr>
                <a:srgbClr val="16BA0E"/>
              </a:buClr>
              <a:buFont typeface="Wingdings" panose="05000000000000000000" pitchFamily="2" charset="2"/>
              <a:buChar char="Ø"/>
            </a:pPr>
            <a:r>
              <a:rPr lang="en-US" altLang="zh-CN" smtClean="0"/>
              <a:t>boolean canWrite() 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Clr>
                <a:srgbClr val="16BA0E"/>
              </a:buClr>
              <a:buFont typeface="Wingdings" panose="05000000000000000000" pitchFamily="2" charset="2"/>
              <a:buChar char="Ø"/>
            </a:pPr>
            <a:r>
              <a:rPr lang="en-US" altLang="zh-CN" smtClean="0"/>
              <a:t>boolean canRead() 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Clr>
                <a:srgbClr val="16BA0E"/>
              </a:buClr>
              <a:buFont typeface="Wingdings" panose="05000000000000000000" pitchFamily="2" charset="2"/>
              <a:buChar char="Ø"/>
            </a:pPr>
            <a:r>
              <a:rPr lang="en-US" altLang="zh-CN" smtClean="0"/>
              <a:t>boolean </a:t>
            </a:r>
            <a:r>
              <a:rPr lang="en-US" altLang="zh-CN" smtClean="0">
                <a:solidFill>
                  <a:srgbClr val="3333FF"/>
                </a:solidFill>
              </a:rPr>
              <a:t>isFile() </a:t>
            </a:r>
            <a:endParaRPr lang="en-US" altLang="zh-CN" smtClean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16BA0E"/>
              </a:buClr>
              <a:buFont typeface="Wingdings" panose="05000000000000000000" pitchFamily="2" charset="2"/>
              <a:buChar char="Ø"/>
            </a:pPr>
            <a:r>
              <a:rPr lang="en-US" altLang="zh-CN" smtClean="0"/>
              <a:t>boolean </a:t>
            </a:r>
            <a:r>
              <a:rPr lang="en-US" altLang="zh-CN" smtClean="0">
                <a:solidFill>
                  <a:srgbClr val="3333FF"/>
                </a:solidFill>
              </a:rPr>
              <a:t>isDirectory()</a:t>
            </a:r>
            <a:r>
              <a:rPr lang="en-US" altLang="zh-CN" smtClean="0"/>
              <a:t>  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Clr>
                <a:srgbClr val="16BA0E"/>
              </a:buClr>
              <a:buFont typeface="Wingdings" panose="05000000000000000000" pitchFamily="2" charset="2"/>
              <a:buChar char="Ø"/>
            </a:pPr>
            <a:r>
              <a:rPr lang="en-US" altLang="zh-CN" smtClean="0"/>
              <a:t>long </a:t>
            </a:r>
            <a:r>
              <a:rPr lang="en-US" altLang="zh-CN" smtClean="0">
                <a:solidFill>
                  <a:srgbClr val="3333FF"/>
                </a:solidFill>
              </a:rPr>
              <a:t>lastModified()</a:t>
            </a:r>
            <a:r>
              <a:rPr lang="en-US" altLang="zh-CN" smtClean="0"/>
              <a:t>  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long </a:t>
            </a:r>
            <a:r>
              <a:rPr lang="en-US" altLang="zh-CN" smtClean="0">
                <a:solidFill>
                  <a:srgbClr val="3333FF"/>
                </a:solidFill>
              </a:rPr>
              <a:t>length()</a:t>
            </a:r>
            <a:endParaRPr lang="zh-CN" altLang="en-US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4445000" cy="758825"/>
          </a:xfrm>
        </p:spPr>
        <p:txBody>
          <a:bodyPr/>
          <a:lstStyle/>
          <a:p>
            <a:pPr eaLnBrk="1" hangingPunct="1"/>
            <a:r>
              <a:rPr lang="en-US" altLang="zh-CN" smtClean="0"/>
              <a:t>3.</a:t>
            </a:r>
            <a:r>
              <a:rPr lang="zh-CN" altLang="en-US" smtClean="0"/>
              <a:t>文件或目录操作 </a:t>
            </a:r>
            <a:endParaRPr lang="zh-CN" altLang="en-US" smtClean="0"/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537450" cy="3343275"/>
          </a:xfrm>
        </p:spPr>
        <p:txBody>
          <a:bodyPr/>
          <a:lstStyle/>
          <a:p>
            <a:pPr eaLnBrk="1" hangingPunct="1"/>
            <a:r>
              <a:rPr lang="en-US" altLang="zh-CN" smtClean="0"/>
              <a:t>boolean renameTo(File newName)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boolean </a:t>
            </a:r>
            <a:r>
              <a:rPr lang="en-US" altLang="zh-CN" smtClean="0">
                <a:solidFill>
                  <a:srgbClr val="3333FF"/>
                </a:solidFill>
              </a:rPr>
              <a:t>mkdir() </a:t>
            </a:r>
            <a:endParaRPr lang="en-US" altLang="zh-CN" smtClean="0">
              <a:solidFill>
                <a:srgbClr val="3333FF"/>
              </a:solidFill>
            </a:endParaRPr>
          </a:p>
          <a:p>
            <a:pPr eaLnBrk="1" hangingPunct="1"/>
            <a:r>
              <a:rPr lang="en-US" altLang="zh-CN" smtClean="0"/>
              <a:t>String[ ] </a:t>
            </a:r>
            <a:r>
              <a:rPr lang="en-US" altLang="zh-CN" smtClean="0">
                <a:solidFill>
                  <a:srgbClr val="3333FF"/>
                </a:solidFill>
              </a:rPr>
              <a:t>list() </a:t>
            </a:r>
            <a:endParaRPr lang="en-US" altLang="zh-CN" smtClean="0">
              <a:solidFill>
                <a:srgbClr val="3333FF"/>
              </a:solidFill>
            </a:endParaRPr>
          </a:p>
          <a:p>
            <a:pPr eaLnBrk="1" hangingPunct="1"/>
            <a:r>
              <a:rPr lang="en-US" altLang="zh-CN" smtClean="0"/>
              <a:t>File[ ] </a:t>
            </a:r>
            <a:r>
              <a:rPr lang="en-US" altLang="zh-CN" smtClean="0">
                <a:solidFill>
                  <a:srgbClr val="3333FF"/>
                </a:solidFill>
              </a:rPr>
              <a:t>listFiles()</a:t>
            </a:r>
            <a:endParaRPr lang="en-US" altLang="zh-CN" smtClean="0">
              <a:solidFill>
                <a:srgbClr val="3333FF"/>
              </a:solidFill>
            </a:endParaRPr>
          </a:p>
          <a:p>
            <a:pPr eaLnBrk="1" hangingPunct="1"/>
            <a:r>
              <a:rPr lang="en-US" altLang="zh-CN" smtClean="0"/>
              <a:t>void delete() 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boolean equals(File f) </a:t>
            </a:r>
            <a:endParaRPr lang="zh-CN" altLang="en-US" smtClean="0"/>
          </a:p>
        </p:txBody>
      </p:sp>
      <p:sp>
        <p:nvSpPr>
          <p:cNvPr id="2" name="云形标注 1"/>
          <p:cNvSpPr/>
          <p:nvPr/>
        </p:nvSpPr>
        <p:spPr>
          <a:xfrm>
            <a:off x="4724400" y="2590800"/>
            <a:ext cx="3962400" cy="1066800"/>
          </a:xfrm>
          <a:prstGeom prst="cloudCallout">
            <a:avLst>
              <a:gd name="adj1" fmla="val -76409"/>
              <a:gd name="adj2" fmla="val -74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/>
              <a:t>在当前目录下</a:t>
            </a:r>
            <a:r>
              <a:rPr lang="zh-CN" altLang="en-US" sz="2400" dirty="0" smtClean="0"/>
              <a:t>创建</a:t>
            </a:r>
            <a:r>
              <a:rPr lang="en-US" altLang="zh-CN" sz="2400" dirty="0" smtClean="0"/>
              <a:t>xyz</a:t>
            </a:r>
            <a:r>
              <a:rPr lang="zh-CN" altLang="en-US" sz="2400" dirty="0" smtClean="0"/>
              <a:t>子目录</a:t>
            </a:r>
            <a:endParaRPr lang="zh-CN" altLang="en-US" sz="2400" dirty="0"/>
          </a:p>
        </p:txBody>
      </p:sp>
      <p:sp>
        <p:nvSpPr>
          <p:cNvPr id="3" name="横卷形 2"/>
          <p:cNvSpPr/>
          <p:nvPr/>
        </p:nvSpPr>
        <p:spPr>
          <a:xfrm>
            <a:off x="3809683" y="4191000"/>
            <a:ext cx="4876800" cy="1524000"/>
          </a:xfrm>
          <a:prstGeom prst="horizont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File  d=new File("xyz")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d.mkdir</a:t>
            </a:r>
            <a:r>
              <a:rPr lang="en-US" altLang="zh-CN" sz="2400" dirty="0"/>
              <a:t>();</a:t>
            </a:r>
            <a:endParaRPr lang="zh-CN" altLang="en-US" sz="2400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5105400" y="3581534"/>
            <a:ext cx="457200" cy="725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67" name="TextBox 5"/>
          <p:cNvSpPr txBox="1">
            <a:spLocks noChangeArrowheads="1"/>
          </p:cNvSpPr>
          <p:nvPr/>
        </p:nvSpPr>
        <p:spPr bwMode="auto">
          <a:xfrm>
            <a:off x="5791200" y="3733800"/>
            <a:ext cx="129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latin typeface="Arial" panose="020B0604020202020204" pitchFamily="34" charset="0"/>
              </a:rPr>
              <a:t>举例</a:t>
            </a:r>
            <a:endParaRPr lang="zh-CN" altLang="en-US" sz="32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6400800" cy="64135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例</a:t>
            </a:r>
            <a:r>
              <a:rPr lang="en-US" altLang="zh-CN" sz="2400" smtClean="0"/>
              <a:t>12-1 </a:t>
            </a:r>
            <a:r>
              <a:rPr lang="zh-CN" altLang="en-US" sz="2400" smtClean="0"/>
              <a:t>显示某目录下所有子目录和文件信息</a:t>
            </a:r>
            <a:endParaRPr lang="zh-CN" altLang="en-US" sz="2400" smtClean="0"/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31190" y="1219200"/>
            <a:ext cx="7881620" cy="4822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dirty="0" smtClean="0"/>
              <a:t>Scanner scan = new Scanner(System.in);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System.out.print("请输入目录路径?");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String filepath = scan.nextLine();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File f = new File(filepath);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if (</a:t>
            </a:r>
            <a:r>
              <a:rPr lang="en-US" altLang="zh-CN" sz="2000" dirty="0" smtClean="0">
                <a:solidFill>
                  <a:schemeClr val="accent6"/>
                </a:solidFill>
              </a:rPr>
              <a:t>f.exists()</a:t>
            </a:r>
            <a:r>
              <a:rPr lang="en-US" altLang="zh-CN" sz="2000" dirty="0" smtClean="0"/>
              <a:t>) {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	File files[] = </a:t>
            </a:r>
            <a:r>
              <a:rPr lang="en-US" altLang="zh-CN" sz="2000" dirty="0" smtClean="0">
                <a:solidFill>
                  <a:schemeClr val="accent6"/>
                </a:solidFill>
              </a:rPr>
              <a:t>f.listFiles</a:t>
            </a:r>
            <a:r>
              <a:rPr lang="en-US" altLang="zh-CN" sz="2000" dirty="0" smtClean="0"/>
              <a:t>();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	for (var file : files) {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	     System.out.printf("%-16s%8s\n",</a:t>
            </a:r>
            <a:r>
              <a:rPr lang="en-US" altLang="zh-CN" sz="2000" dirty="0" smtClean="0">
                <a:solidFill>
                  <a:schemeClr val="accent6"/>
                </a:solidFill>
              </a:rPr>
              <a:t>file.getName()</a:t>
            </a:r>
            <a:r>
              <a:rPr lang="en-US" altLang="zh-CN" sz="2000" dirty="0" smtClean="0"/>
              <a:t>, 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               (</a:t>
            </a:r>
            <a:r>
              <a:rPr lang="en-US" altLang="zh-CN" sz="2000" dirty="0" smtClean="0">
                <a:solidFill>
                  <a:schemeClr val="accent6"/>
                </a:solidFill>
              </a:rPr>
              <a:t>file.isDirectory()</a:t>
            </a:r>
            <a:r>
              <a:rPr lang="en-US" altLang="zh-CN" sz="2000" dirty="0" smtClean="0"/>
              <a:t> ? "目录" : "文件"));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	}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} else {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	    System.out.println("目录不存在！");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}</a:t>
            </a:r>
            <a:endParaRPr lang="en-US" altLang="zh-CN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130fb3bd-e700-49e1-8108-81f2fe5bdb83}"/>
</p:tagLst>
</file>

<file path=ppt/tags/tag2.xml><?xml version="1.0" encoding="utf-8"?>
<p:tagLst xmlns:p="http://schemas.openxmlformats.org/presentationml/2006/main">
  <p:tag name="KSO_WM_UNIT_TABLE_BEAUTIFY" val="smartTable{6de28ed6-e063-4a56-9898-e92e6d853428}"/>
</p:tagLst>
</file>

<file path=ppt/tags/tag3.xml><?xml version="1.0" encoding="utf-8"?>
<p:tagLst xmlns:p="http://schemas.openxmlformats.org/presentationml/2006/main">
  <p:tag name="KSO_WM_UNIT_TABLE_BEAUTIFY" val="smartTable{24c0994e-1560-49a4-bb29-2a2e9cdce9c0}"/>
</p:tagLst>
</file>

<file path=ppt/tags/tag4.xml><?xml version="1.0" encoding="utf-8"?>
<p:tagLst xmlns:p="http://schemas.openxmlformats.org/presentationml/2006/main">
  <p:tag name="COMMONDATA" val="eyJoZGlkIjoiNTFmZGM0OGU1NjQ4NzZmMzQyOTJkYWViN2ViNzc4ZmQifQ=="/>
  <p:tag name="KSO_WPP_MARK_KEY" val="12d0c172-a49b-4fe8-91fd-007106a3c0ce"/>
</p:tagLst>
</file>

<file path=ppt/theme/theme1.xml><?xml version="1.0" encoding="utf-8"?>
<a:theme xmlns:a="http://schemas.openxmlformats.org/drawingml/2006/main" name="java">
  <a:themeElements>
    <a:clrScheme name="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主题java2</Template>
  <TotalTime>0</TotalTime>
  <Words>13757</Words>
  <Application>WPS 演示</Application>
  <PresentationFormat>全屏显示(4:3)</PresentationFormat>
  <Paragraphs>632</Paragraphs>
  <Slides>52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8" baseType="lpstr">
      <vt:lpstr>Arial</vt:lpstr>
      <vt:lpstr>宋体</vt:lpstr>
      <vt:lpstr>Wingdings</vt:lpstr>
      <vt:lpstr>Calibri</vt:lpstr>
      <vt:lpstr>隶书</vt:lpstr>
      <vt:lpstr>Wingdings 2</vt:lpstr>
      <vt:lpstr>微软雅黑</vt:lpstr>
      <vt:lpstr>楷体_GB2312</vt:lpstr>
      <vt:lpstr>新宋体</vt:lpstr>
      <vt:lpstr>Times New Roman</vt:lpstr>
      <vt:lpstr>Century Schoolbook</vt:lpstr>
      <vt:lpstr>黑体</vt:lpstr>
      <vt:lpstr>Arial Unicode MS</vt:lpstr>
      <vt:lpstr>Arial Black</vt:lpstr>
      <vt:lpstr>华文楷体</vt:lpstr>
      <vt:lpstr>java</vt:lpstr>
      <vt:lpstr>PowerPoint 演示文稿</vt:lpstr>
      <vt:lpstr>12.1 输入输出基本概念</vt:lpstr>
      <vt:lpstr>3. 流的概念 </vt:lpstr>
      <vt:lpstr>流的特性与分类</vt:lpstr>
      <vt:lpstr>Java系统预定义的流对象 </vt:lpstr>
      <vt:lpstr>12.2   文件与目录操作</vt:lpstr>
      <vt:lpstr>2. 获取文件或目录属性 </vt:lpstr>
      <vt:lpstr>3.文件或目录操作 </vt:lpstr>
      <vt:lpstr>例12-1 显示某目录下所有子目录和文件信息</vt:lpstr>
      <vt:lpstr>12.3  面向字节的输入流的类继承层次 </vt:lpstr>
      <vt:lpstr>  1. 类InputStream介绍 </vt:lpstr>
      <vt:lpstr>2．类InputStream的子类的使用 </vt:lpstr>
      <vt:lpstr>2．类InputStream的子类的使用（续表）</vt:lpstr>
      <vt:lpstr>类FilterInputStream的常见子类 </vt:lpstr>
      <vt:lpstr>例12-2  在屏幕上显示文件内容 </vt:lpstr>
      <vt:lpstr>数据输入流DataInputStream </vt:lpstr>
      <vt:lpstr>12.3.2 面向字节的输出流 </vt:lpstr>
      <vt:lpstr>类OutputStream的方法 </vt:lpstr>
      <vt:lpstr>以字节为单位写入数据 -----文件输入/输出流的使用 </vt:lpstr>
      <vt:lpstr>PowerPoint 演示文稿</vt:lpstr>
      <vt:lpstr>基本数据类型数据的读写问题 </vt:lpstr>
      <vt:lpstr>例12-4  找出10～100之间的所有姐妹素数，写入到文件中。所谓姐妹素数是指相邻两个奇数均为素数 </vt:lpstr>
      <vt:lpstr>PowerPoint 演示文稿</vt:lpstr>
      <vt:lpstr>PowerPoint 演示文稿</vt:lpstr>
      <vt:lpstr>思考：将20个随机整数写入文件x.dat中</vt:lpstr>
      <vt:lpstr>12.4 对象串行化</vt:lpstr>
      <vt:lpstr>程序2：读取文件中的对象并显示出来 </vt:lpstr>
      <vt:lpstr>♣ 用户定义类的对象串行化 </vt:lpstr>
      <vt:lpstr>PowerPoint 演示文稿</vt:lpstr>
      <vt:lpstr>PowerPoint 演示文稿</vt:lpstr>
      <vt:lpstr>程序2：测试将图形对象串行化写入文件 </vt:lpstr>
      <vt:lpstr>程序3：对串行化图形对象的访问并绘制图形</vt:lpstr>
      <vt:lpstr>PowerPoint 演示文稿</vt:lpstr>
      <vt:lpstr>12.5.1 面向字符的输入流</vt:lpstr>
      <vt:lpstr>表12-3 类Reader的主要子类及说明 </vt:lpstr>
      <vt:lpstr>表12-3  类Reader的主要子类及说明（续）</vt:lpstr>
      <vt:lpstr>LineNumberReader类的使用 </vt:lpstr>
      <vt:lpstr>PowerPoint 演示文稿</vt:lpstr>
      <vt:lpstr>♣ 思考题</vt:lpstr>
      <vt:lpstr>12.5.2  面向字符的输出流</vt:lpstr>
      <vt:lpstr>表12-4  类Writer的主要子类及说明</vt:lpstr>
      <vt:lpstr>PowerPoint 演示文稿</vt:lpstr>
      <vt:lpstr>PowerPoint 演示文稿</vt:lpstr>
      <vt:lpstr>例12-8  用FileWriter流将ASCII英文字符集字符写入到文件</vt:lpstr>
      <vt:lpstr>例12-8  用FileWriter流将ASCII英文字符集字符写入到文件</vt:lpstr>
      <vt:lpstr>12.6 转换流 </vt:lpstr>
      <vt:lpstr>类InputStreamReader的常用构造方法</vt:lpstr>
      <vt:lpstr>转换输出流（OutputStreamWriter）</vt:lpstr>
      <vt:lpstr>12.7  随 机 访 问 文 件 </vt:lpstr>
      <vt:lpstr>（2) 定位及读写访问</vt:lpstr>
      <vt:lpstr>例12-10  用随机文件记录访问计数</vt:lpstr>
      <vt:lpstr>♣  项目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Lenovo</cp:lastModifiedBy>
  <cp:revision>1607</cp:revision>
  <cp:lastPrinted>2113-01-01T00:00:00Z</cp:lastPrinted>
  <dcterms:created xsi:type="dcterms:W3CDTF">2113-01-01T00:00:00Z</dcterms:created>
  <dcterms:modified xsi:type="dcterms:W3CDTF">2022-10-31T22:38:01Z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2052-11.1.0.12598</vt:lpwstr>
  </property>
  <property fmtid="{D5CDD505-2E9C-101B-9397-08002B2CF9AE}" pid="4" name="ICV">
    <vt:lpwstr>960BE93AE6BD443494BAB85C2404C03D</vt:lpwstr>
  </property>
</Properties>
</file>