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41"/>
  </p:handoutMasterIdLst>
  <p:sldIdLst>
    <p:sldId id="354" r:id="rId3"/>
    <p:sldId id="334" r:id="rId4"/>
    <p:sldId id="335" r:id="rId5"/>
    <p:sldId id="336" r:id="rId6"/>
    <p:sldId id="366" r:id="rId7"/>
    <p:sldId id="365" r:id="rId8"/>
    <p:sldId id="349" r:id="rId9"/>
    <p:sldId id="350" r:id="rId10"/>
    <p:sldId id="351" r:id="rId11"/>
    <p:sldId id="352" r:id="rId12"/>
    <p:sldId id="337" r:id="rId13"/>
    <p:sldId id="328" r:id="rId15"/>
    <p:sldId id="355" r:id="rId16"/>
    <p:sldId id="324" r:id="rId17"/>
    <p:sldId id="325" r:id="rId18"/>
    <p:sldId id="326" r:id="rId19"/>
    <p:sldId id="338" r:id="rId20"/>
    <p:sldId id="339" r:id="rId21"/>
    <p:sldId id="397" r:id="rId22"/>
    <p:sldId id="341" r:id="rId23"/>
    <p:sldId id="364" r:id="rId24"/>
    <p:sldId id="398" r:id="rId25"/>
    <p:sldId id="425" r:id="rId26"/>
    <p:sldId id="399" r:id="rId27"/>
    <p:sldId id="367" r:id="rId28"/>
    <p:sldId id="347" r:id="rId29"/>
    <p:sldId id="348" r:id="rId30"/>
    <p:sldId id="371" r:id="rId31"/>
    <p:sldId id="416" r:id="rId32"/>
    <p:sldId id="373" r:id="rId33"/>
    <p:sldId id="344" r:id="rId34"/>
    <p:sldId id="330" r:id="rId35"/>
    <p:sldId id="331" r:id="rId36"/>
    <p:sldId id="332" r:id="rId37"/>
    <p:sldId id="368" r:id="rId38"/>
    <p:sldId id="363" r:id="rId39"/>
    <p:sldId id="353" r:id="rId40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7C5"/>
    <a:srgbClr val="93C9FB"/>
    <a:srgbClr val="BEC9BB"/>
    <a:srgbClr val="F537BA"/>
    <a:srgbClr val="F92F07"/>
    <a:srgbClr val="FF3300"/>
    <a:srgbClr val="0099FF"/>
    <a:srgbClr val="79C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0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4B003-202C-4C28-960D-31CE490CB57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80F8F8-D4B1-45EF-8353-96BEDB44F6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F3950C-00E1-47FA-8103-7430A33376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500067-B1EA-49E7-91A1-65C985487B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500067-B1EA-49E7-91A1-65C985487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0EC8A9-FC7F-4C23-A302-FF32B62B18AF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492E7B-1626-4AEA-8EA2-4439E26597D7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D05B57-1038-4745-BF7C-FF3F1A73D7B0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03350" y="765175"/>
            <a:ext cx="6172200" cy="7921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Java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泛型与收集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00113" y="1773238"/>
            <a:ext cx="7488237" cy="40322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/>
              <a:t>13.1 Java</a:t>
            </a:r>
            <a:r>
              <a:rPr lang="zh-CN" altLang="zh-CN" sz="3200" dirty="0"/>
              <a:t>泛型</a:t>
            </a:r>
            <a:endParaRPr lang="zh-CN" altLang="zh-CN" sz="3200" dirty="0"/>
          </a:p>
          <a:p>
            <a:pPr lvl="1" algn="l" eaLnBrk="1" hangingPunct="1">
              <a:defRPr/>
            </a:pPr>
            <a:r>
              <a:rPr lang="en-US" altLang="zh-CN" dirty="0" smtClean="0"/>
              <a:t>--Comparable&lt;T</a:t>
            </a:r>
            <a:r>
              <a:rPr lang="en-US" altLang="zh-CN" dirty="0"/>
              <a:t>&gt;</a:t>
            </a:r>
            <a:r>
              <a:rPr lang="zh-CN" altLang="zh-CN" dirty="0"/>
              <a:t>与</a:t>
            </a:r>
            <a:r>
              <a:rPr lang="en-US" altLang="zh-CN" dirty="0"/>
              <a:t>Comparator&lt;T&gt;</a:t>
            </a:r>
            <a:r>
              <a:rPr lang="zh-CN" altLang="zh-CN" dirty="0"/>
              <a:t>接口</a:t>
            </a:r>
            <a:endParaRPr lang="zh-CN" altLang="zh-CN" dirty="0"/>
          </a:p>
          <a:p>
            <a:pPr algn="l" eaLnBrk="1" hangingPunct="1">
              <a:defRPr/>
            </a:pPr>
            <a:r>
              <a:rPr lang="en-US" altLang="zh-CN" sz="3200" dirty="0"/>
              <a:t>13.2 Collection API</a:t>
            </a:r>
            <a:r>
              <a:rPr lang="zh-CN" altLang="zh-CN" sz="3200" dirty="0"/>
              <a:t>简介</a:t>
            </a:r>
            <a:endParaRPr lang="zh-CN" altLang="zh-CN" sz="3200" dirty="0"/>
          </a:p>
          <a:p>
            <a:pPr lvl="1" algn="l" eaLnBrk="1" hangingPunct="1">
              <a:defRPr/>
            </a:pPr>
            <a:r>
              <a:rPr lang="en-US" altLang="zh-CN" sz="2215" dirty="0"/>
              <a:t>13.2.1 Collection</a:t>
            </a:r>
            <a:r>
              <a:rPr lang="zh-CN" altLang="zh-CN" sz="2215" dirty="0"/>
              <a:t>接口</a:t>
            </a:r>
            <a:endParaRPr lang="zh-CN" altLang="zh-CN" sz="2215" dirty="0"/>
          </a:p>
          <a:p>
            <a:pPr lvl="1" algn="l" eaLnBrk="1" hangingPunct="1">
              <a:defRPr/>
            </a:pPr>
            <a:r>
              <a:rPr lang="en-US" altLang="zh-CN" sz="2215" dirty="0"/>
              <a:t>13.2.2 Set</a:t>
            </a:r>
            <a:r>
              <a:rPr lang="zh-CN" altLang="zh-CN" sz="2215" dirty="0"/>
              <a:t>接口</a:t>
            </a:r>
            <a:endParaRPr lang="zh-CN" altLang="zh-CN" sz="2215" dirty="0"/>
          </a:p>
          <a:p>
            <a:pPr lvl="1" algn="l" eaLnBrk="1" hangingPunct="1">
              <a:defRPr/>
            </a:pPr>
            <a:r>
              <a:rPr lang="en-US" altLang="zh-CN" sz="2215" dirty="0"/>
              <a:t>13.2.3 List</a:t>
            </a:r>
            <a:r>
              <a:rPr lang="zh-CN" altLang="zh-CN" sz="2215" dirty="0"/>
              <a:t>接口</a:t>
            </a:r>
            <a:endParaRPr lang="zh-CN" altLang="zh-CN" sz="2215" dirty="0"/>
          </a:p>
          <a:p>
            <a:pPr algn="l" eaLnBrk="1" hangingPunct="1">
              <a:defRPr/>
            </a:pPr>
            <a:r>
              <a:rPr lang="en-US" altLang="zh-CN" sz="3200" dirty="0"/>
              <a:t>13.3 Collections</a:t>
            </a:r>
            <a:r>
              <a:rPr lang="zh-CN" altLang="zh-CN" sz="3200" dirty="0"/>
              <a:t>类</a:t>
            </a:r>
            <a:endParaRPr lang="zh-CN" altLang="zh-CN" sz="3200" dirty="0"/>
          </a:p>
          <a:p>
            <a:pPr algn="l" eaLnBrk="1" hangingPunct="1">
              <a:defRPr/>
            </a:pPr>
            <a:r>
              <a:rPr lang="en-US" altLang="zh-CN" sz="3200" dirty="0"/>
              <a:t>13.4  Map</a:t>
            </a:r>
            <a:r>
              <a:rPr lang="zh-CN" altLang="zh-CN" sz="3200" dirty="0"/>
              <a:t>接口及实现层次</a:t>
            </a:r>
            <a:endParaRPr lang="zh-CN" altLang="zh-CN" sz="3200" dirty="0"/>
          </a:p>
          <a:p>
            <a:pPr algn="l" eaLnBrk="1" hangingPunct="1">
              <a:defRPr/>
            </a:pPr>
            <a:endParaRPr lang="zh-CN" altLang="en-US" sz="3200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23850" y="476250"/>
            <a:ext cx="8429625" cy="5857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2060"/>
                </a:solidFill>
              </a:rPr>
              <a:t>     假设</a:t>
            </a:r>
            <a:r>
              <a:rPr lang="en-US" altLang="zh-CN" smtClean="0">
                <a:solidFill>
                  <a:srgbClr val="002060"/>
                </a:solidFill>
              </a:rPr>
              <a:t>User</a:t>
            </a:r>
            <a:r>
              <a:rPr lang="zh-CN" altLang="en-US" smtClean="0">
                <a:solidFill>
                  <a:srgbClr val="002060"/>
                </a:solidFill>
              </a:rPr>
              <a:t>类没有实现</a:t>
            </a:r>
            <a:r>
              <a:rPr lang="en-US" altLang="zh-CN" smtClean="0">
                <a:solidFill>
                  <a:srgbClr val="002060"/>
                </a:solidFill>
              </a:rPr>
              <a:t>Comparable</a:t>
            </a:r>
            <a:r>
              <a:rPr lang="zh-CN" altLang="en-US" smtClean="0">
                <a:solidFill>
                  <a:srgbClr val="002060"/>
                </a:solidFill>
              </a:rPr>
              <a:t>接口，可采用</a:t>
            </a:r>
            <a:r>
              <a:rPr lang="en-US" altLang="zh-CN" smtClean="0">
                <a:solidFill>
                  <a:srgbClr val="002060"/>
                </a:solidFill>
              </a:rPr>
              <a:t>UserComparator</a:t>
            </a:r>
            <a:r>
              <a:rPr lang="zh-CN" altLang="en-US" smtClean="0">
                <a:solidFill>
                  <a:srgbClr val="002060"/>
                </a:solidFill>
              </a:rPr>
              <a:t>比较算子提供的方法实现排序</a:t>
            </a:r>
            <a:endParaRPr lang="zh-CN" altLang="en-US" smtClean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public class UserComparator implements Comparator&lt;User&gt; {</a:t>
            </a:r>
            <a:endParaRPr lang="zh-CN" altLang="en-US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1E07C5"/>
                </a:solidFill>
              </a:rPr>
              <a:t>public int compare(User obj1, User obj2) {</a:t>
            </a:r>
            <a:endParaRPr lang="zh-CN" altLang="en-US" sz="200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1E07C5"/>
                </a:solidFill>
              </a:rPr>
              <a:t>		return obj1.name. compareTo(obj2.name);</a:t>
            </a:r>
            <a:endParaRPr lang="zh-CN" altLang="en-US" sz="200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1E07C5"/>
                </a:solidFill>
              </a:rPr>
              <a:t>	} </a:t>
            </a:r>
            <a:endParaRPr lang="zh-CN" altLang="en-US" sz="200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public static void main(String[ ] args)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User[ ] users = { new User("mary", 25),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            new User("John", 40) };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</a:t>
            </a:r>
            <a:r>
              <a:rPr lang="en-US" altLang="zh-CN" sz="2000" smtClean="0">
                <a:solidFill>
                  <a:srgbClr val="FF0000"/>
                </a:solidFill>
              </a:rPr>
              <a:t>Arrays.sort(users, new UserComparator( ));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     // </a:t>
            </a:r>
            <a:r>
              <a:rPr lang="zh-CN" altLang="en-US" sz="2000" smtClean="0"/>
              <a:t>用比较算子排序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for (int i = 0; i &lt; users.length; i++)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	System.out.println(users[i]);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853" y="692825"/>
            <a:ext cx="7772400" cy="6032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hangingPunct="1"/>
            <a:r>
              <a:rPr lang="en-US" altLang="zh-CN" sz="2800" b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13.2  Collection API</a:t>
            </a:r>
            <a:r>
              <a:rPr lang="zh-CN" altLang="en-US" sz="2800" b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简介</a:t>
            </a:r>
            <a:endParaRPr lang="zh-CN" altLang="en-US" sz="2800" b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485265"/>
            <a:ext cx="8325485" cy="45999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571500"/>
            <a:ext cx="3878262" cy="4651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Iterator</a:t>
            </a:r>
            <a:r>
              <a:rPr lang="zh-CN" altLang="en-US" smtClean="0"/>
              <a:t>接口 </a:t>
            </a:r>
            <a:endParaRPr lang="zh-CN" altLang="en-US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196975"/>
            <a:ext cx="8229600" cy="4895850"/>
          </a:xfrm>
        </p:spPr>
        <p:txBody>
          <a:bodyPr/>
          <a:lstStyle/>
          <a:p>
            <a:pPr eaLnBrk="1" hangingPunct="1"/>
            <a:r>
              <a:rPr lang="en-US" altLang="zh-CN" smtClean="0"/>
              <a:t>boolean hasNext()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判断容器中是否存在下一个可访问元素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Object next</a:t>
            </a:r>
            <a:r>
              <a:rPr lang="zh-CN" altLang="en-US" smtClean="0"/>
              <a:t>（）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返回要访问的下一个元素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remove()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用于删除迭代子返回的最后一个元素。该方法只能在每次执行</a:t>
            </a:r>
            <a:r>
              <a:rPr lang="en-US" altLang="zh-CN" smtClean="0"/>
              <a:t>next()</a:t>
            </a:r>
            <a:r>
              <a:rPr lang="zh-CN" altLang="en-US" smtClean="0"/>
              <a:t>后执行一次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13" y="476250"/>
            <a:ext cx="7467600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0" dirty="0"/>
              <a:t>Iterators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3108325"/>
            <a:ext cx="8289925" cy="32416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1E07C5"/>
                </a:solidFill>
              </a:rPr>
              <a:t>for ( String </a:t>
            </a:r>
            <a:r>
              <a:rPr lang="en-US" altLang="zh-CN" dirty="0" err="1">
                <a:solidFill>
                  <a:srgbClr val="1E07C5"/>
                </a:solidFill>
              </a:rPr>
              <a:t>str</a:t>
            </a:r>
            <a:r>
              <a:rPr lang="en-US" altLang="zh-CN" dirty="0">
                <a:solidFill>
                  <a:srgbClr val="1E07C5"/>
                </a:solidFill>
              </a:rPr>
              <a:t> : items) </a:t>
            </a:r>
            <a:r>
              <a:rPr lang="en-US" altLang="zh-CN" dirty="0" err="1"/>
              <a:t>System.out.print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 + ", ");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Iterator&lt;String&gt;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items.iterator</a:t>
            </a:r>
            <a:r>
              <a:rPr lang="en-US" altLang="zh-CN" dirty="0"/>
              <a:t>();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while (</a:t>
            </a:r>
            <a:r>
              <a:rPr lang="en-US" altLang="zh-CN" dirty="0" err="1"/>
              <a:t>iter.hasNext</a:t>
            </a:r>
            <a:r>
              <a:rPr lang="en-US" altLang="zh-CN" dirty="0"/>
              <a:t>()){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iter.next</a:t>
            </a:r>
            <a:r>
              <a:rPr lang="en-US" altLang="zh-CN" dirty="0"/>
              <a:t>();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en-US" altLang="zh-CN" dirty="0"/>
              <a:t>+ ", ");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908050"/>
            <a:ext cx="6800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539750"/>
            <a:ext cx="5237163" cy="611188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Collection</a:t>
            </a:r>
            <a:r>
              <a:rPr lang="zh-CN" altLang="en-US" smtClean="0"/>
              <a:t>接口 </a:t>
            </a:r>
            <a:endParaRPr lang="zh-CN" altLang="en-US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11798" y="1268730"/>
            <a:ext cx="8229600" cy="50006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boolean</a:t>
            </a:r>
            <a:r>
              <a:rPr lang="en-US" altLang="zh-CN" dirty="0" smtClean="0"/>
              <a:t> add(Object o) 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1E07C5"/>
                </a:solidFill>
              </a:rPr>
              <a:t>contains(Object o)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Iterator iterator()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boolean</a:t>
            </a:r>
            <a:r>
              <a:rPr lang="en-US" altLang="zh-CN" dirty="0" smtClean="0"/>
              <a:t> remove(Object o) 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size()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Object[] </a:t>
            </a:r>
            <a:r>
              <a:rPr lang="en-US" altLang="zh-CN" dirty="0" err="1" smtClean="0"/>
              <a:t>toArray</a:t>
            </a:r>
            <a:r>
              <a:rPr lang="en-US" altLang="zh-CN" dirty="0" smtClean="0"/>
              <a:t>()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clear() </a:t>
            </a:r>
            <a:endParaRPr lang="zh-CN" altLang="en-US" dirty="0" smtClean="0"/>
          </a:p>
        </p:txBody>
      </p:sp>
      <p:sp>
        <p:nvSpPr>
          <p:cNvPr id="3" name="矩形标注 2"/>
          <p:cNvSpPr/>
          <p:nvPr/>
        </p:nvSpPr>
        <p:spPr>
          <a:xfrm>
            <a:off x="5292725" y="3500438"/>
            <a:ext cx="3455988" cy="865187"/>
          </a:xfrm>
          <a:prstGeom prst="wedgeRectCallout">
            <a:avLst>
              <a:gd name="adj1" fmla="val -61942"/>
              <a:gd name="adj2" fmla="val -8135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(whether it removed an item)</a:t>
            </a:r>
            <a:endParaRPr lang="zh-CN" altLang="en-US" sz="2000" dirty="0"/>
          </a:p>
        </p:txBody>
      </p:sp>
      <p:sp>
        <p:nvSpPr>
          <p:cNvPr id="4" name="圆角矩形标注 3"/>
          <p:cNvSpPr/>
          <p:nvPr/>
        </p:nvSpPr>
        <p:spPr>
          <a:xfrm>
            <a:off x="5580063" y="1150938"/>
            <a:ext cx="2879725" cy="792162"/>
          </a:xfrm>
          <a:prstGeom prst="wedgeRoundRectCallout">
            <a:avLst>
              <a:gd name="adj1" fmla="val -89617"/>
              <a:gd name="adj2" fmla="val -1443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(whether it succeeded)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642938"/>
            <a:ext cx="7296150" cy="407987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13.2.2  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接口 </a:t>
            </a:r>
            <a:endParaRPr lang="zh-CN" altLang="en-US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29600" cy="1008063"/>
          </a:xfrm>
        </p:spPr>
        <p:txBody>
          <a:bodyPr/>
          <a:lstStyle/>
          <a:p>
            <a:pPr eaLnBrk="1" hangingPunct="1"/>
            <a:r>
              <a:rPr lang="zh-CN" altLang="en-US" smtClean="0"/>
              <a:t>是数学上集合模型的抽象，特点有两个：一是</a:t>
            </a:r>
            <a:r>
              <a:rPr lang="zh-CN" altLang="en-US" smtClean="0">
                <a:solidFill>
                  <a:srgbClr val="FF3300"/>
                </a:solidFill>
              </a:rPr>
              <a:t>不含重复元素</a:t>
            </a:r>
            <a:r>
              <a:rPr lang="zh-CN" altLang="en-US" smtClean="0"/>
              <a:t>，二是</a:t>
            </a:r>
            <a:r>
              <a:rPr lang="zh-CN" altLang="en-US" smtClean="0">
                <a:solidFill>
                  <a:srgbClr val="FF0000"/>
                </a:solidFill>
              </a:rPr>
              <a:t>无序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827088" y="2420938"/>
            <a:ext cx="7726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13.2.3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 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468313" y="3141663"/>
            <a:ext cx="822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类似于数学上的数列模型，也称序列。其特点是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可含重复元素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，而且是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有序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的。用户可以控制向序列中某位置插入元素。并可按元素的顺序访问它们。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  <p:bldP spid="2549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63" y="428625"/>
            <a:ext cx="4760912" cy="5715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13-3  Set</a:t>
            </a:r>
            <a:r>
              <a:rPr lang="zh-CN" altLang="en-US" smtClean="0"/>
              <a:t>接口用法 </a:t>
            </a:r>
            <a:endParaRPr lang="zh-CN" altLang="en-US" smtClean="0"/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import </a:t>
            </a:r>
            <a:r>
              <a:rPr lang="en-US" altLang="zh-CN" b="0" dirty="0" err="1" smtClean="0"/>
              <a:t>java.util</a:t>
            </a:r>
            <a:r>
              <a:rPr lang="en-US" altLang="zh-CN" b="0" dirty="0" smtClean="0"/>
              <a:t>.*; </a:t>
            </a:r>
            <a:endParaRPr lang="en-US" altLang="zh-CN" b="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public class </a:t>
            </a:r>
            <a:r>
              <a:rPr lang="en-US" altLang="zh-CN" b="0" dirty="0" err="1" smtClean="0"/>
              <a:t>TestSet</a:t>
            </a:r>
            <a:r>
              <a:rPr lang="en-US" altLang="zh-CN" b="0" dirty="0" smtClean="0"/>
              <a:t> { </a:t>
            </a:r>
            <a:endParaRPr lang="en-US" altLang="zh-CN" b="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   public static void main(String </a:t>
            </a:r>
            <a:r>
              <a:rPr lang="en-US" altLang="zh-CN" b="0" dirty="0" err="1" smtClean="0"/>
              <a:t>args</a:t>
            </a:r>
            <a:r>
              <a:rPr lang="en-US" altLang="zh-CN" b="0" dirty="0" smtClean="0"/>
              <a:t>[]) { </a:t>
            </a:r>
            <a:endParaRPr lang="en-US" altLang="zh-CN" b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Set&lt;String&gt; h = new </a:t>
            </a:r>
            <a:r>
              <a:rPr lang="en-US" altLang="zh-CN" dirty="0" err="1"/>
              <a:t>HashSet</a:t>
            </a:r>
            <a:r>
              <a:rPr lang="en-US" altLang="zh-CN" dirty="0"/>
              <a:t>&lt;String&gt;();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h.add</a:t>
            </a:r>
            <a:r>
              <a:rPr lang="en-US" altLang="zh-CN" dirty="0"/>
              <a:t>("</a:t>
            </a:r>
            <a:r>
              <a:rPr lang="en-US" altLang="zh-CN" dirty="0" err="1"/>
              <a:t>Str1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h.add</a:t>
            </a:r>
            <a:r>
              <a:rPr lang="en-US" altLang="zh-CN" dirty="0"/>
              <a:t>("good");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h.add</a:t>
            </a:r>
            <a:r>
              <a:rPr lang="en-US" altLang="zh-CN" dirty="0"/>
              <a:t>("</a:t>
            </a:r>
            <a:r>
              <a:rPr lang="en-US" altLang="zh-CN" dirty="0" err="1"/>
              <a:t>Str1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h.add</a:t>
            </a:r>
            <a:r>
              <a:rPr lang="en-US" altLang="zh-CN" dirty="0"/>
              <a:t>(new String("</a:t>
            </a:r>
            <a:r>
              <a:rPr lang="en-US" altLang="zh-CN" dirty="0" err="1"/>
              <a:t>Str1</a:t>
            </a:r>
            <a:r>
              <a:rPr lang="en-US" altLang="zh-CN" dirty="0"/>
              <a:t>"));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(h);</a:t>
            </a:r>
            <a:endParaRPr lang="zh-CN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   } </a:t>
            </a:r>
            <a:endParaRPr lang="en-US" altLang="zh-CN" b="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} </a:t>
            </a:r>
            <a:endParaRPr lang="zh-CN" altLang="en-US" b="0" dirty="0" smtClean="0"/>
          </a:p>
        </p:txBody>
      </p:sp>
      <p:sp>
        <p:nvSpPr>
          <p:cNvPr id="256004" name="AutoShape 4"/>
          <p:cNvSpPr>
            <a:spLocks noChangeArrowheads="1"/>
          </p:cNvSpPr>
          <p:nvPr/>
        </p:nvSpPr>
        <p:spPr bwMode="auto">
          <a:xfrm>
            <a:off x="5157788" y="5805488"/>
            <a:ext cx="3159125" cy="576262"/>
          </a:xfrm>
          <a:prstGeom prst="wedgeRoundRectCallout">
            <a:avLst>
              <a:gd name="adj1" fmla="val -64190"/>
              <a:gd name="adj2" fmla="val -1629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1E07C5"/>
                </a:solidFill>
              </a:rPr>
              <a:t> [good ,Str1]</a:t>
            </a:r>
            <a:endParaRPr lang="zh-CN" altLang="zh-CN" sz="3200" b="1" dirty="0">
              <a:solidFill>
                <a:srgbClr val="1E07C5"/>
              </a:solidFill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716016" y="3356863"/>
            <a:ext cx="3744416" cy="648072"/>
          </a:xfrm>
          <a:prstGeom prst="cloudCallout">
            <a:avLst>
              <a:gd name="adj1" fmla="val -545"/>
              <a:gd name="adj2" fmla="val -1299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Java 7</a:t>
            </a:r>
            <a:r>
              <a:rPr lang="zh-CN" altLang="en-US" sz="2000" b="1" dirty="0" smtClean="0"/>
              <a:t>可简写 </a:t>
            </a:r>
            <a:r>
              <a:rPr lang="en-US" altLang="zh-CN" sz="2000" b="1" dirty="0" smtClean="0"/>
              <a:t>&lt;&gt;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467600" cy="720725"/>
          </a:xfrm>
        </p:spPr>
        <p:txBody>
          <a:bodyPr/>
          <a:lstStyle/>
          <a:p>
            <a:pPr eaLnBrk="1" hangingPunct="1"/>
            <a:r>
              <a:rPr lang="zh-CN" altLang="en-US" sz="2800" b="0" smtClean="0"/>
              <a:t>表</a:t>
            </a:r>
            <a:r>
              <a:rPr lang="it-IT" altLang="zh-CN" sz="2800" b="0" smtClean="0"/>
              <a:t>1</a:t>
            </a:r>
            <a:r>
              <a:rPr lang="en-US" altLang="it-IT" sz="2800" b="0" smtClean="0"/>
              <a:t>3</a:t>
            </a:r>
            <a:r>
              <a:rPr lang="it-IT" altLang="zh-CN" sz="2800" b="0" smtClean="0"/>
              <a:t>-2  List&lt;E&gt;</a:t>
            </a:r>
            <a:r>
              <a:rPr lang="zh-CN" altLang="it-IT" sz="2800" b="0" smtClean="0"/>
              <a:t>接口中定义</a:t>
            </a:r>
            <a:r>
              <a:rPr lang="zh-CN" altLang="en-US" sz="2800" b="0" smtClean="0"/>
              <a:t>的常用方法</a:t>
            </a:r>
            <a:endParaRPr lang="zh-CN" altLang="en-US" sz="2800" b="0" smtClean="0"/>
          </a:p>
        </p:txBody>
      </p:sp>
      <p:graphicFrame>
        <p:nvGraphicFramePr>
          <p:cNvPr id="269430" name="Group 118"/>
          <p:cNvGraphicFramePr>
            <a:graphicFrameLocks noGrp="1"/>
          </p:cNvGraphicFramePr>
          <p:nvPr/>
        </p:nvGraphicFramePr>
        <p:xfrm>
          <a:off x="250825" y="1052513"/>
          <a:ext cx="8569325" cy="5154611"/>
        </p:xfrm>
        <a:graphic>
          <a:graphicData uri="http://schemas.openxmlformats.org/drawingml/2006/table">
            <a:tbl>
              <a:tblPr/>
              <a:tblGrid>
                <a:gridCol w="4647503"/>
                <a:gridCol w="3921822"/>
              </a:tblGrid>
              <a:tr h="536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方    法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    能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void add(E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elem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在尾部添加元素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void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add(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 E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elem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在指定位置增加元素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sv-SE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 </a:t>
                      </a:r>
                      <a:r>
                        <a:rPr kumimoji="1" lang="sv-SE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获取指定位置元素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sv-SE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 set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 E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elem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修改指定位置元素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remove(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删除指定位置元素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indexOf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(Object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obj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start_pos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从某位置开始向后查找元素位置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lastIndexOf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(Object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obj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start_pos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从某位置开始由尾向前查找元素位置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ListIterator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&lt;E&gt;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listIterator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返回列表的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ListIterator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5076825" y="6161088"/>
            <a:ext cx="3919538" cy="396875"/>
          </a:xfrm>
          <a:prstGeom prst="wedgeRoundRectCallout">
            <a:avLst>
              <a:gd name="adj1" fmla="val -29932"/>
              <a:gd name="adj2" fmla="val -56882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(returns the item removed)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407988"/>
            <a:ext cx="7272337" cy="428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smtClean="0"/>
              <a:t>1</a:t>
            </a:r>
            <a:r>
              <a:rPr lang="zh-CN" altLang="en-US" sz="2800" smtClean="0"/>
              <a:t>．</a:t>
            </a:r>
            <a:r>
              <a:rPr lang="en-US" altLang="zh-CN" sz="2800" smtClean="0"/>
              <a:t>ArrayList</a:t>
            </a:r>
            <a:r>
              <a:rPr lang="zh-CN" altLang="en-US" sz="2800" smtClean="0"/>
              <a:t>类和</a:t>
            </a:r>
            <a:r>
              <a:rPr lang="en-US" altLang="zh-CN" sz="2800" smtClean="0"/>
              <a:t>LinkedList</a:t>
            </a:r>
            <a:r>
              <a:rPr lang="zh-CN" altLang="en-US" sz="2800" smtClean="0"/>
              <a:t>类</a:t>
            </a:r>
            <a:endParaRPr lang="zh-CN" altLang="en-US" sz="2800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630" y="1412875"/>
            <a:ext cx="8351520" cy="50520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import java.util.*;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public class TestList {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public static void main(String args[ ]) {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ArrayList&lt;Integer&gt; a=new ArrayList&lt;Integer&gt;( );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a.add(new Integer(12));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a.add(new Integer(15));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a.add(23);   //</a:t>
            </a:r>
            <a:r>
              <a:rPr lang="zh-CN" altLang="sv-SE" sz="2000" b="0" smtClean="0">
                <a:latin typeface="Arial" panose="020B0604020202020204" pitchFamily="34" charset="0"/>
              </a:rPr>
              <a:t>自动包装转换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1E07C5"/>
                </a:solidFill>
                <a:latin typeface="Arial" panose="020B0604020202020204" pitchFamily="34" charset="0"/>
              </a:rPr>
              <a:t>         System.out.println(a);</a:t>
            </a:r>
            <a:endParaRPr lang="en-US" altLang="zh-CN" sz="2000" b="0" smtClean="0">
              <a:solidFill>
                <a:srgbClr val="1E07C5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ArrayList&lt;Double&gt; b=new ArrayList&lt;Double&gt;( );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b.add(new Double(1.2));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     b.add(new Double(2.45));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1E07C5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000" b="0" smtClean="0">
                <a:solidFill>
                  <a:srgbClr val="1E07C5"/>
                </a:solidFill>
                <a:latin typeface="Arial" panose="020B0604020202020204" pitchFamily="34" charset="0"/>
                <a:sym typeface="+mn-ea"/>
              </a:rPr>
              <a:t>System.out.println</a:t>
            </a:r>
            <a:r>
              <a:rPr lang="en-US" altLang="zh-CN" sz="2000" b="0" smtClean="0">
                <a:solidFill>
                  <a:srgbClr val="1E07C5"/>
                </a:solidFill>
                <a:latin typeface="Arial" panose="020B0604020202020204" pitchFamily="34" charset="0"/>
              </a:rPr>
              <a:t>(b);</a:t>
            </a:r>
            <a:endParaRPr lang="en-US" altLang="zh-CN" sz="2000" b="0" smtClean="0">
              <a:solidFill>
                <a:srgbClr val="1E07C5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    }</a:t>
            </a:r>
            <a:endParaRPr lang="en-US" altLang="zh-CN" sz="2000" b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Arial" panose="020B0604020202020204" pitchFamily="34" charset="0"/>
              </a:rPr>
              <a:t>}</a:t>
            </a:r>
            <a:endParaRPr lang="en-US" altLang="zh-CN" sz="2000" b="0" smtClean="0">
              <a:latin typeface="Arial" panose="020B0604020202020204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835184"/>
            <a:ext cx="4611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Tahoma" panose="020B0604030504040204" pitchFamily="34" charset="0"/>
              </a:rPr>
              <a:t>【</a:t>
            </a:r>
            <a:r>
              <a:rPr lang="zh-CN" altLang="en-US" sz="2800" b="0" dirty="0">
                <a:latin typeface="Tahoma" panose="020B0604030504040204" pitchFamily="34" charset="0"/>
              </a:rPr>
              <a:t>例</a:t>
            </a:r>
            <a:r>
              <a:rPr lang="en-US" altLang="zh-CN" sz="2800" b="0" dirty="0">
                <a:latin typeface="Tahoma" panose="020B0604030504040204" pitchFamily="34" charset="0"/>
              </a:rPr>
              <a:t>13-4】  </a:t>
            </a:r>
            <a:r>
              <a:rPr lang="en-US" altLang="zh-CN" sz="2800" b="0" dirty="0" err="1">
                <a:latin typeface="Tahoma" panose="020B0604030504040204" pitchFamily="34" charset="0"/>
              </a:rPr>
              <a:t>ArrayList</a:t>
            </a:r>
            <a:r>
              <a:rPr lang="zh-CN" altLang="en-US" sz="2800" b="0" dirty="0">
                <a:latin typeface="Tahoma" panose="020B0604030504040204" pitchFamily="34" charset="0"/>
              </a:rPr>
              <a:t>的</a:t>
            </a:r>
            <a:r>
              <a:rPr lang="zh-CN" altLang="en-US" sz="2800" b="0" dirty="0" smtClean="0">
                <a:latin typeface="Tahoma" panose="020B0604030504040204" pitchFamily="34" charset="0"/>
              </a:rPr>
              <a:t>使用</a:t>
            </a:r>
            <a:endParaRPr lang="zh-CN" altLang="en-US" sz="2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52195"/>
            <a:ext cx="8229600" cy="229870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在Java8中，允许通过Arrays.asList()方法快速得到一个列表，该方法的参数为可变长类型，但这样形成的列表中数据是固定不变的，不允许再对列表进行增删改操作。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accent6"/>
                </a:solidFill>
              </a:rPr>
              <a:t>List&lt;String&gt; list = Arrays.asList("A", "B", "C");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6"/>
                </a:solidFill>
              </a:rPr>
              <a:t>list.add("D"); 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//操作会出现运行异常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3350895"/>
            <a:ext cx="79946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在Java9中，允许利用List接口的静态方法of()快速地构建List对象。但这样构建得到的列表的内容也是固定不变的。例如：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List&lt;String&gt; list = List.of("A", "B", "C"); 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5445125"/>
            <a:ext cx="8114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类似地，Set接口也同样支持of()方法构建Set类型的集合。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1245235"/>
            <a:ext cx="7772400" cy="502285"/>
          </a:xfrm>
        </p:spPr>
        <p:txBody>
          <a:bodyPr/>
          <a:lstStyle/>
          <a:p>
            <a:pPr algn="ctr" eaLnBrk="1" hangingPunct="1"/>
            <a:r>
              <a:rPr lang="zh-CN" altLang="en-US" sz="2800" b="0" dirty="0" smtClean="0"/>
              <a:t>                    </a:t>
            </a:r>
            <a:r>
              <a:rPr lang="en-US" altLang="zh-CN" sz="2800" b="0" dirty="0" smtClean="0">
                <a:solidFill>
                  <a:srgbClr val="0000CC"/>
                </a:solidFill>
              </a:rPr>
              <a:t>---</a:t>
            </a:r>
            <a:r>
              <a:rPr lang="zh-CN" altLang="en-US" sz="2800" b="0" dirty="0" smtClean="0">
                <a:solidFill>
                  <a:srgbClr val="0000CC"/>
                </a:solidFill>
              </a:rPr>
              <a:t>参数化类型</a:t>
            </a:r>
            <a:endParaRPr lang="zh-CN" altLang="en-US" sz="2800" b="0" dirty="0" smtClean="0">
              <a:solidFill>
                <a:srgbClr val="0000CC"/>
              </a:solidFill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2420888"/>
            <a:ext cx="8280400" cy="36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public  class  Example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&lt;T&gt; </a:t>
            </a:r>
            <a:r>
              <a:rPr lang="en-US" altLang="zh-CN" dirty="0" smtClean="0">
                <a:latin typeface="宋体" panose="02010600030101010101" pitchFamily="2" charset="-122"/>
              </a:rPr>
              <a:t>{    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	//T</a:t>
            </a:r>
            <a:r>
              <a:rPr lang="zh-CN" altLang="en-US" dirty="0" smtClean="0">
                <a:latin typeface="宋体" panose="02010600030101010101" pitchFamily="2" charset="-122"/>
              </a:rPr>
              <a:t>为类型参数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private 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en-US" altLang="zh-CN" dirty="0" smtClean="0">
                <a:latin typeface="宋体" panose="02010600030101010101" pitchFamily="2" charset="-122"/>
              </a:rPr>
              <a:t>; //</a:t>
            </a:r>
            <a:r>
              <a:rPr lang="zh-CN" altLang="en-US" dirty="0" smtClean="0">
                <a:latin typeface="宋体" panose="02010600030101010101" pitchFamily="2" charset="-122"/>
              </a:rPr>
              <a:t>定义泛型成员变量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public Example(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en-US" altLang="zh-CN" dirty="0" smtClean="0">
                <a:latin typeface="宋体" panose="02010600030101010101" pitchFamily="2" charset="-122"/>
              </a:rPr>
              <a:t>) {  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   this.obj = 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}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public 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getObj</a:t>
            </a:r>
            <a:r>
              <a:rPr lang="en-US" altLang="zh-CN" dirty="0" smtClean="0">
                <a:latin typeface="宋体" panose="02010600030101010101" pitchFamily="2" charset="-122"/>
              </a:rPr>
              <a:t>() {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   return 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}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76251" y="1675766"/>
            <a:ext cx="288448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【</a:t>
            </a:r>
            <a:r>
              <a:rPr lang="zh-CN" altLang="en-US" sz="2800" dirty="0"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latin typeface="宋体" panose="02010600030101010101" pitchFamily="2" charset="-122"/>
              </a:rPr>
              <a:t>13-1】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875" y="621030"/>
            <a:ext cx="29902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13.1  Java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泛型</a:t>
            </a:r>
            <a:endParaRPr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47675"/>
            <a:ext cx="7529513" cy="46037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例</a:t>
            </a:r>
            <a:r>
              <a:rPr lang="en-US" altLang="zh-CN" sz="2400" smtClean="0"/>
              <a:t>13-5】  ArrayList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LinkedList</a:t>
            </a:r>
            <a:r>
              <a:rPr lang="zh-CN" altLang="en-US" sz="2400" smtClean="0"/>
              <a:t>的使用测试。</a:t>
            </a:r>
            <a:endParaRPr lang="zh-CN" altLang="en-US" sz="240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908050"/>
            <a:ext cx="8351837" cy="57594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import java.util.*;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public class ListDemo {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static final int N = 50000;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static long timeList(List&lt;Integer&gt; st) {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long start = System.currentTimeMillis( );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for (int i = 0; i &lt; N; i++)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</a:t>
            </a:r>
            <a:r>
              <a:rPr lang="en-US" altLang="zh-CN" sz="2000" smtClean="0">
                <a:solidFill>
                  <a:srgbClr val="FF3300"/>
                </a:solidFill>
              </a:rPr>
              <a:t>st.add(0, new Integer(i)); 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return System.currentTimeMillis( ) - start;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}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public static void main(String args[ ]) {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System.out.println("time for ArrayList = " +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   timeList(new ArrayList&lt;Integer&gt;( )));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System.out.println("time for LinkedList = " +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  timeList(new LinkedList&lt;Integer&gt;( ))); </a:t>
            </a:r>
            <a:endParaRPr lang="fr-FR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fr-FR" altLang="zh-CN" sz="2000" smtClean="0"/>
              <a:t>   </a:t>
            </a:r>
            <a:r>
              <a:rPr lang="en-US" altLang="zh-CN" sz="2000" smtClean="0"/>
              <a:t>  } </a:t>
            </a:r>
            <a:endParaRPr lang="fr-FR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}</a:t>
            </a:r>
            <a:endParaRPr lang="zh-CN" altLang="en-US" sz="2000" smtClean="0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flipV="1">
            <a:off x="6875463" y="1557338"/>
            <a:ext cx="1944687" cy="1871662"/>
          </a:xfrm>
          <a:prstGeom prst="wedgeRoundRectCallout">
            <a:avLst>
              <a:gd name="adj1" fmla="val -131241"/>
              <a:gd name="adj2" fmla="val -37704"/>
              <a:gd name="adj3" fmla="val 16667"/>
            </a:avLst>
          </a:prstGeom>
          <a:noFill/>
          <a:ln w="22225" algn="ctr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2"/>
                </a:solidFill>
                <a:latin typeface="Tahoma" panose="020B0604030504040204" pitchFamily="34" charset="0"/>
              </a:rPr>
              <a:t>修改为</a:t>
            </a:r>
            <a:r>
              <a:rPr lang="en-US" altLang="zh-CN" b="0">
                <a:solidFill>
                  <a:schemeClr val="tx2"/>
                </a:solidFill>
                <a:latin typeface="Tahoma" panose="020B0604030504040204" pitchFamily="34" charset="0"/>
              </a:rPr>
              <a:t>add(obj),</a:t>
            </a:r>
            <a:r>
              <a:rPr lang="zh-CN" altLang="en-US" b="0">
                <a:solidFill>
                  <a:schemeClr val="tx2"/>
                </a:solidFill>
                <a:latin typeface="Tahoma" panose="020B0604030504040204" pitchFamily="34" charset="0"/>
              </a:rPr>
              <a:t>如何</a:t>
            </a:r>
            <a:r>
              <a:rPr lang="en-US" altLang="zh-CN" b="0">
                <a:solidFill>
                  <a:schemeClr val="tx2"/>
                </a:solidFill>
                <a:latin typeface="Tahoma" panose="020B0604030504040204" pitchFamily="34" charset="0"/>
              </a:rPr>
              <a:t>?</a:t>
            </a:r>
            <a:endParaRPr lang="en-US" altLang="zh-CN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592138"/>
          </a:xfrm>
        </p:spPr>
        <p:txBody>
          <a:bodyPr/>
          <a:lstStyle/>
          <a:p>
            <a:r>
              <a:rPr lang="zh-CN" altLang="en-US" smtClean="0"/>
              <a:t>写出程序运行结果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8313" y="1217613"/>
            <a:ext cx="74676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public  class Test2 {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public static void main(String[ 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&lt;Object&gt; a=new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&lt;Object&gt;();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a.add</a:t>
            </a:r>
            <a:r>
              <a:rPr lang="en-US" altLang="zh-CN" sz="2000" dirty="0"/>
              <a:t>(new Integer(12));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a.add</a:t>
            </a:r>
            <a:r>
              <a:rPr lang="en-US" altLang="zh-CN" sz="2000" dirty="0"/>
              <a:t>("hello");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a.add</a:t>
            </a:r>
            <a:r>
              <a:rPr lang="en-US" altLang="zh-CN" sz="2000" dirty="0"/>
              <a:t>(23); 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Iterator p=</a:t>
            </a:r>
            <a:r>
              <a:rPr lang="en-US" altLang="zh-CN" sz="2000" dirty="0" err="1"/>
              <a:t>a.iterator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while (</a:t>
            </a:r>
            <a:r>
              <a:rPr lang="en-US" altLang="zh-CN" sz="2000" dirty="0" err="1"/>
              <a:t>p.hasNext</a:t>
            </a:r>
            <a:r>
              <a:rPr lang="en-US" altLang="zh-CN" sz="2000" dirty="0"/>
              <a:t>()) {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p.next</a:t>
            </a:r>
            <a:r>
              <a:rPr lang="en-US" altLang="zh-CN" sz="2000" dirty="0"/>
              <a:t>());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/>
              <a:t>}	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}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795963" y="5037455"/>
            <a:ext cx="2520950" cy="1055370"/>
            <a:chOff x="2483768" y="4659123"/>
            <a:chExt cx="4104456" cy="1918490"/>
          </a:xfrm>
        </p:grpSpPr>
        <p:sp>
          <p:nvSpPr>
            <p:cNvPr id="6" name="矩形 5"/>
            <p:cNvSpPr/>
            <p:nvPr/>
          </p:nvSpPr>
          <p:spPr bwMode="auto">
            <a:xfrm>
              <a:off x="2483768" y="4840352"/>
              <a:ext cx="4104456" cy="173726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</a:rPr>
                <a:t>12hello23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483768" y="4659123"/>
              <a:ext cx="4104456" cy="6718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557020"/>
            <a:ext cx="7872730" cy="415607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Queue&lt;E&gt;接口定义的方法如下：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boolean add(E e)：添加元素至队列尾;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E element()：返回队列的队首元素，但元素保留在队列中;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boolean offer(E e)：添加元素至队列尾;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E peek()：返回队列的队首元素，但元素保留在队列中;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E poll()：返回队列的队首元素，且元素从队列删除;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E remove()：返回队列的队首元素，且元素从队列删除。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</a:t>
            </a:r>
            <a:r>
              <a:rPr lang="zh-CN" altLang="en-US" sz="2000"/>
              <a:t>作为Queue接口的子接口，Deque接口定义了双端队列。ArrayDeque是Deque接口的一个实现类。</a:t>
            </a:r>
            <a:endParaRPr lang="zh-CN" altLang="en-US" sz="2000"/>
          </a:p>
        </p:txBody>
      </p:sp>
      <p:sp>
        <p:nvSpPr>
          <p:cNvPr id="100" name="文本框 99"/>
          <p:cNvSpPr txBox="1"/>
          <p:nvPr/>
        </p:nvSpPr>
        <p:spPr>
          <a:xfrm>
            <a:off x="1691640" y="8369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13.2.4  Queue接口</a:t>
            </a:r>
            <a:endParaRPr lang="zh-CN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1485265"/>
            <a:ext cx="7854315" cy="438912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早期集合框架用Stack类描述堆栈,现在一般用ArrayDeque代替。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ArrayDeque&lt;String&gt;  stack = new ArrayDeque&lt;&gt;();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stack.push("柚子");  //压栈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stack.push("橙子");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stack.pop();         //出栈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stack.push("梨子");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while (!stack.isEmpty())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    System.out.print(stack.pop()+"；");  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【运行结果】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梨子；柚子；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2987675" y="765175"/>
            <a:ext cx="22542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堆栈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030" y="1268730"/>
            <a:ext cx="8156575" cy="49771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    </a:t>
            </a:r>
            <a:r>
              <a:rPr lang="zh-CN" altLang="en-US" sz="2000"/>
              <a:t>队列（Queue）是先进先出的一种数据结构，它在一端（称为队尾）添加元素，而在另一端（称为队头）删除元素。ArrayDeque 也可以作为队列使用。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Queue&lt;String&gt;  queue = new ArrayDeque&lt;&gt;();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queue.offer("苹果");  //进队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queue.offer("桃子");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queue.offer("香蕉");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while (!queue.isEmpty())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</a:rPr>
              <a:t>    System.out.print(queue.poll()+"；");   //出队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【运行结果】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苹果；桃子；香蕉；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2771775" y="692785"/>
            <a:ext cx="276352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队列(Queue)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755650" y="476250"/>
            <a:ext cx="7129463" cy="623888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13.3 Collections</a:t>
            </a:r>
            <a:r>
              <a:rPr lang="zh-CN" altLang="en-US" sz="3200" smtClean="0"/>
              <a:t>类</a:t>
            </a:r>
            <a:endParaRPr lang="zh-CN" altLang="en-US" sz="3200" smtClean="0">
              <a:solidFill>
                <a:srgbClr val="C00000"/>
              </a:solidFill>
            </a:endParaRPr>
          </a:p>
        </p:txBody>
      </p:sp>
      <p:sp>
        <p:nvSpPr>
          <p:cNvPr id="28675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179388" y="1125538"/>
            <a:ext cx="8569325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它包含有针对</a:t>
            </a:r>
            <a:r>
              <a:rPr lang="en-US" altLang="zh-CN" smtClean="0"/>
              <a:t>Collection(</a:t>
            </a:r>
            <a:r>
              <a:rPr lang="zh-CN" altLang="en-US" smtClean="0"/>
              <a:t>收集</a:t>
            </a:r>
            <a:r>
              <a:rPr lang="en-US" altLang="zh-CN" smtClean="0"/>
              <a:t>)</a:t>
            </a:r>
            <a:r>
              <a:rPr lang="zh-CN" altLang="en-US" smtClean="0"/>
              <a:t>操作的众多静态方法</a:t>
            </a:r>
            <a:endParaRPr lang="en-US" altLang="zh-CN" smtClean="0"/>
          </a:p>
          <a:p>
            <a:pPr eaLnBrk="1" hangingPunct="1"/>
            <a:r>
              <a:rPr lang="en-US" altLang="zh-CN" sz="2000" smtClean="0">
                <a:solidFill>
                  <a:srgbClr val="1E07C5"/>
                </a:solidFill>
              </a:rPr>
              <a:t>addAll(Collection&lt;? super T&gt; c, T... elements)</a:t>
            </a:r>
            <a:r>
              <a:rPr lang="zh-CN" altLang="en-US" sz="2000" smtClean="0"/>
              <a:t>： 将指定元素添加到指定收集中。</a:t>
            </a:r>
            <a:endParaRPr lang="zh-CN" altLang="en-US" sz="2000" smtClean="0"/>
          </a:p>
          <a:p>
            <a:pPr eaLnBrk="1" hangingPunct="1"/>
            <a:r>
              <a:rPr lang="en-US" altLang="zh-CN" sz="2000" smtClean="0">
                <a:solidFill>
                  <a:srgbClr val="FF0000"/>
                </a:solidFill>
              </a:rPr>
              <a:t>sort(List&lt;T&gt; list)</a:t>
            </a:r>
            <a:r>
              <a:rPr lang="zh-CN" altLang="en-US" sz="2000" smtClean="0"/>
              <a:t>： 根据元素的自然顺序对指定列表按升序进行排序。</a:t>
            </a:r>
            <a:endParaRPr lang="zh-CN" altLang="en-US" sz="2000" smtClean="0"/>
          </a:p>
          <a:p>
            <a:pPr eaLnBrk="1" hangingPunct="1"/>
            <a:r>
              <a:rPr lang="en-US" altLang="zh-CN" sz="2000" smtClean="0">
                <a:solidFill>
                  <a:srgbClr val="FF0000"/>
                </a:solidFill>
              </a:rPr>
              <a:t>sort(List&lt;T&gt; list, Comparator&lt;? super T&gt; c)</a:t>
            </a:r>
            <a:r>
              <a:rPr lang="zh-CN" altLang="en-US" sz="2000" smtClean="0"/>
              <a:t>： 根据指定比较器产生的顺序对指定列表进行排序。</a:t>
            </a:r>
            <a:endParaRPr lang="zh-CN" altLang="en-US" sz="2000" smtClean="0"/>
          </a:p>
          <a:p>
            <a:pPr eaLnBrk="1" hangingPunct="1"/>
            <a:r>
              <a:rPr lang="en-US" altLang="zh-CN" sz="2000" smtClean="0">
                <a:solidFill>
                  <a:srgbClr val="1E07C5"/>
                </a:solidFill>
              </a:rPr>
              <a:t>max(Collection&lt;? extends T&gt; coll)</a:t>
            </a:r>
            <a:r>
              <a:rPr lang="zh-CN" altLang="en-US" sz="2000" smtClean="0"/>
              <a:t>：根据元素的自然顺序，返回给定收集的最大元素。</a:t>
            </a:r>
            <a:endParaRPr lang="zh-CN" altLang="en-US" sz="2000" smtClean="0"/>
          </a:p>
          <a:p>
            <a:pPr eaLnBrk="1" hangingPunct="1"/>
            <a:r>
              <a:rPr lang="en-US" altLang="zh-CN" sz="2000" smtClean="0">
                <a:solidFill>
                  <a:srgbClr val="1E07C5"/>
                </a:solidFill>
              </a:rPr>
              <a:t>min(Collection&lt;? extends T&gt; coll)</a:t>
            </a:r>
            <a:r>
              <a:rPr lang="zh-CN" altLang="en-US" sz="2000" smtClean="0"/>
              <a:t>： 根据元素的自然顺序返回给定收集的最小元素。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disjoint(Collection&lt;?&gt; c1, Collection&lt;?&gt; c2)</a:t>
            </a:r>
            <a:r>
              <a:rPr lang="zh-CN" altLang="zh-CN" sz="2000" smtClean="0"/>
              <a:t>： 如果两个指定收集中没有相同的元素，则返回</a:t>
            </a:r>
            <a:r>
              <a:rPr lang="en-US" altLang="zh-CN" sz="2000" smtClean="0"/>
              <a:t> true</a:t>
            </a:r>
            <a:r>
              <a:rPr lang="zh-CN" altLang="zh-CN" sz="2000" smtClean="0"/>
              <a:t>，否则返回</a:t>
            </a:r>
            <a:r>
              <a:rPr lang="en-US" altLang="zh-CN" sz="2000" smtClean="0"/>
              <a:t>false</a:t>
            </a:r>
            <a:endParaRPr lang="en-US" altLang="zh-CN" sz="2000" smtClean="0"/>
          </a:p>
          <a:p>
            <a:r>
              <a:rPr lang="en-US" altLang="zh-CN" sz="2000" smtClean="0"/>
              <a:t>frequency(Collection&lt;?&gt; c, Object o)</a:t>
            </a:r>
            <a:r>
              <a:rPr lang="zh-CN" altLang="zh-CN" sz="2000" smtClean="0"/>
              <a:t>：返回指定收集中等于指定对象的元素数。</a:t>
            </a:r>
            <a:endParaRPr lang="zh-CN" altLang="zh-CN" sz="20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7772400" cy="642938"/>
          </a:xfrm>
        </p:spPr>
        <p:txBody>
          <a:bodyPr/>
          <a:lstStyle/>
          <a:p>
            <a:pPr eaLnBrk="1" hangingPunct="1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13-6】 </a:t>
            </a:r>
            <a:r>
              <a:rPr lang="zh-CN" altLang="en-US" smtClean="0"/>
              <a:t>列表元素的排序测试</a:t>
            </a:r>
            <a:endParaRPr lang="zh-CN" altLang="en-US" smtClean="0"/>
          </a:p>
        </p:txBody>
      </p:sp>
      <p:sp>
        <p:nvSpPr>
          <p:cNvPr id="29699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00075" y="1071563"/>
            <a:ext cx="7672388" cy="5429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java.util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CollectionsTest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public static void main(String[ 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List&lt;String&gt; 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 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for (char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'a';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'g';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{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      </a:t>
            </a:r>
            <a:r>
              <a:rPr lang="en-US" altLang="zh-CN" sz="2000" dirty="0" err="1" smtClean="0"/>
              <a:t>mylist.add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String.valueOf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}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Collections.addAll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, "S", "12");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Collections.sort</a:t>
            </a:r>
            <a:r>
              <a:rPr lang="en-US" altLang="zh-CN" sz="2000" dirty="0" smtClean="0">
                <a:solidFill>
                  <a:srgbClr val="1E07C5"/>
                </a:solidFill>
              </a:rPr>
              <a:t>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mylist</a:t>
            </a:r>
            <a:r>
              <a:rPr lang="en-US" altLang="zh-CN" sz="2000" dirty="0" smtClean="0">
                <a:solidFill>
                  <a:srgbClr val="1E07C5"/>
                </a:solidFill>
              </a:rPr>
              <a:t>);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Collections.sort</a:t>
            </a:r>
            <a:r>
              <a:rPr lang="en-US" altLang="zh-CN" sz="2000" dirty="0" smtClean="0">
                <a:solidFill>
                  <a:srgbClr val="1E07C5"/>
                </a:solidFill>
              </a:rPr>
              <a:t>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mylist</a:t>
            </a:r>
            <a:r>
              <a:rPr lang="en-US" altLang="zh-CN" sz="2000" dirty="0" smtClean="0">
                <a:solidFill>
                  <a:srgbClr val="1E07C5"/>
                </a:solidFill>
              </a:rPr>
              <a:t>, new Comparator1( ));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}	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4643438" y="5876925"/>
            <a:ext cx="3024187" cy="623888"/>
          </a:xfrm>
          <a:prstGeom prst="wedgeRoundRectCallout">
            <a:avLst>
              <a:gd name="adj1" fmla="val -18670"/>
              <a:gd name="adj2" fmla="val -1548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用比较算子排序</a:t>
            </a:r>
            <a:endParaRPr lang="zh-CN" altLang="en-US" sz="2800" b="0" dirty="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372225" y="3794125"/>
            <a:ext cx="2232025" cy="623888"/>
          </a:xfrm>
          <a:prstGeom prst="wedgeRoundRectCallout">
            <a:avLst>
              <a:gd name="adj1" fmla="val -120569"/>
              <a:gd name="adj2" fmla="val 2149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自然排序</a:t>
            </a:r>
            <a:endParaRPr lang="zh-CN" altLang="en-US" sz="2800" b="0" dirty="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71500" y="692150"/>
            <a:ext cx="8358188" cy="4968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class Comparator1 implements Comparator&lt;String&gt; {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public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compare(String s1, String s2) {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	s1 = s1.toLowerCase( ); //</a:t>
            </a:r>
            <a:r>
              <a:rPr lang="zh-CN" altLang="en-US" sz="2000" dirty="0" smtClean="0"/>
              <a:t>字符串全部字符换小写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s2 = s2.toLowerCase( 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	return s1.compareTo(s2);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}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}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运行结果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[12, S, a, b, c, d, e, f]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[12, a, b, c, d, e, f, S]</a:t>
            </a:r>
            <a:endParaRPr lang="zh-CN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1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1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971233" y="765175"/>
            <a:ext cx="7632700" cy="576263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13-7 </a:t>
            </a:r>
            <a:r>
              <a:rPr lang="zh-CN" altLang="en-US" sz="2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在列表中去掉有重复的元素</a:t>
            </a:r>
            <a:endParaRPr lang="zh-CN" altLang="en-US" sz="280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8064500" cy="35274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设计一个方法</a:t>
            </a:r>
            <a:r>
              <a:rPr lang="en-US" altLang="zh-CN" dirty="0" err="1" smtClean="0">
                <a:solidFill>
                  <a:srgbClr val="1E07C5"/>
                </a:solidFill>
              </a:rPr>
              <a:t>remDup</a:t>
            </a:r>
            <a:r>
              <a:rPr lang="en-US" altLang="zh-CN" dirty="0" smtClean="0">
                <a:solidFill>
                  <a:srgbClr val="1E07C5"/>
                </a:solidFill>
              </a:rPr>
              <a:t>,</a:t>
            </a:r>
            <a:r>
              <a:rPr lang="zh-CN" altLang="en-US" dirty="0" smtClean="0">
                <a:solidFill>
                  <a:srgbClr val="1E07C5"/>
                </a:solidFill>
              </a:rPr>
              <a:t>返回子列表</a:t>
            </a:r>
            <a:r>
              <a:rPr lang="zh-CN" altLang="en-US" dirty="0" smtClean="0"/>
              <a:t>，只包含原来列表中不重复出现的那些元素。例如，原来列表中有：</a:t>
            </a:r>
            <a:r>
              <a:rPr lang="en-US" altLang="zh-CN" dirty="0" smtClean="0"/>
              <a:t>“cat”, “cat”, “panda”, “cat”, “dog”, “elephant”, “dog”, “lion”, “tiger”, “panda”,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“tiger” ,</a:t>
            </a:r>
            <a:r>
              <a:rPr lang="zh-CN" altLang="en-US" dirty="0" smtClean="0"/>
              <a:t>方法返回结果中只有 </a:t>
            </a:r>
            <a:r>
              <a:rPr lang="en-US" altLang="zh-CN" dirty="0" smtClean="0"/>
              <a:t>“elephant”, “lion”. 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注意：方法返回新列表，不修改来自方法参数的列表的内容，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remDup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方法也可用于</a:t>
            </a:r>
            <a:r>
              <a:rPr lang="en-US" altLang="zh-CN" dirty="0" smtClean="0"/>
              <a:t>integer </a:t>
            </a:r>
            <a:r>
              <a:rPr lang="zh-CN" altLang="en-US" dirty="0" smtClean="0"/>
              <a:t>类型元素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980758"/>
            <a:ext cx="8229600" cy="4389437"/>
          </a:xfrm>
        </p:spPr>
        <p:txBody>
          <a:bodyPr/>
          <a:p>
            <a:pPr marL="0" indent="0">
              <a:buNone/>
            </a:pPr>
            <a:r>
              <a:rPr lang="zh-CN" altLang="en-US"/>
              <a:t>public static &lt;E&gt; List&lt;E&gt; removeDup(List&lt;E&gt;  me){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List&lt;E&gt;  r = new ArrayList&lt;E&gt;();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  </a:t>
            </a:r>
            <a:r>
              <a:rPr lang="zh-CN" altLang="en-US"/>
              <a:t>//存放求解结果的列表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for (int i=0; i&lt;me.size(); i++){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E  x = me.get(i);    //获取第i个元素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if ( Collections.frequency(me,x)==1)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              </a:t>
            </a:r>
            <a:r>
              <a:rPr lang="zh-CN" altLang="en-US"/>
              <a:t>//是否出现频度为1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r.add(x);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 </a:t>
            </a:r>
            <a:r>
              <a:rPr lang="zh-CN" altLang="en-US"/>
              <a:t> return r;  //返回求解结果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   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0" smtClean="0"/>
              <a:t>【</a:t>
            </a:r>
            <a:r>
              <a:rPr lang="zh-CN" altLang="en-US" b="0" smtClean="0"/>
              <a:t>例</a:t>
            </a:r>
            <a:r>
              <a:rPr lang="en-US" altLang="zh-CN" b="0" smtClean="0"/>
              <a:t>13-1】</a:t>
            </a:r>
            <a:r>
              <a:rPr lang="zh-CN" altLang="en-US" b="0" smtClean="0"/>
              <a:t>续</a:t>
            </a:r>
            <a:endParaRPr lang="zh-CN" altLang="en-US" b="0" smtClean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981075"/>
            <a:ext cx="8424862" cy="5688013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public void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showType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() {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System.out.println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("T</a:t>
            </a:r>
            <a:r>
              <a: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的实际类型是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: " +  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obj.getClass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().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getName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());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}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public static void main(String[ ]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args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){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Example&lt;String&gt;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str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=new 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      Example&lt;</a:t>
            </a:r>
            <a:r>
              <a:rPr lang="en-US" altLang="zh-CN" b="0" dirty="0" smtClean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String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&gt;("Generic class example!");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str.showType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String s =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str.getObj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System.out.println</a:t>
            </a: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("value= " + s);</a:t>
            </a:r>
            <a:endParaRPr lang="fr-FR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 }</a:t>
            </a:r>
            <a:endParaRPr lang="fr-FR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zh-CN" altLang="en-US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6156176" y="4509120"/>
            <a:ext cx="2664296" cy="1152128"/>
          </a:xfrm>
          <a:prstGeom prst="cloudCallout">
            <a:avLst>
              <a:gd name="adj1" fmla="val -122025"/>
              <a:gd name="adj2" fmla="val -7943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在实例化时确定类型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sz="quarter" idx="1"/>
          </p:nvPr>
        </p:nvSpPr>
        <p:spPr>
          <a:xfrm>
            <a:off x="684213" y="620713"/>
            <a:ext cx="7848600" cy="54721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[]){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</a:t>
            </a:r>
            <a:r>
              <a:rPr lang="en-US" altLang="zh-CN" sz="2000" dirty="0" smtClean="0">
                <a:solidFill>
                  <a:schemeClr val="accent6"/>
                </a:solidFill>
              </a:rPr>
              <a:t>  // </a:t>
            </a:r>
            <a:r>
              <a:rPr lang="zh-CN" altLang="en-US" sz="2000" dirty="0" smtClean="0">
                <a:solidFill>
                  <a:schemeClr val="accent6"/>
                </a:solidFill>
              </a:rPr>
              <a:t>以下测试串类型数据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List&lt;String&gt;  you=new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Collections.addAll</a:t>
            </a:r>
            <a:r>
              <a:rPr lang="en-US" altLang="zh-CN" sz="2000" dirty="0" smtClean="0"/>
              <a:t>(you, "cat", "cat", "panda", "cat", "dog", "elephant", "dog", "lion", "tiger", "panda", "tiger");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remDup</a:t>
            </a:r>
            <a:r>
              <a:rPr lang="en-US" altLang="zh-CN" sz="2000" dirty="0" smtClean="0">
                <a:solidFill>
                  <a:srgbClr val="1E07C5"/>
                </a:solidFill>
              </a:rPr>
              <a:t>(you)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</a:t>
            </a:r>
            <a:r>
              <a:rPr lang="en-US" altLang="zh-CN" sz="2000" dirty="0" smtClean="0">
                <a:solidFill>
                  <a:schemeClr val="accent6"/>
                </a:solidFill>
              </a:rPr>
              <a:t>//</a:t>
            </a:r>
            <a:r>
              <a:rPr lang="zh-CN" altLang="en-US" sz="2000" dirty="0" smtClean="0">
                <a:solidFill>
                  <a:schemeClr val="accent6"/>
                </a:solidFill>
              </a:rPr>
              <a:t>以下测试整数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List&lt;Integer&gt; you2=new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&lt;Integer&gt;();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Collections.addAll</a:t>
            </a:r>
            <a:r>
              <a:rPr lang="en-US" altLang="zh-CN" sz="2000" dirty="0" smtClean="0"/>
              <a:t>(you2, 1,11,1,15);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altLang="zh-CN" sz="2000" dirty="0" smtClean="0">
                <a:solidFill>
                  <a:srgbClr val="1E07C5"/>
                </a:solidFill>
              </a:rPr>
              <a:t>remDup(you2)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 );       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}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785" y="765175"/>
            <a:ext cx="6593160" cy="8842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13.4  Map</a:t>
            </a:r>
            <a:r>
              <a:rPr lang="zh-CN" altLang="en-US" dirty="0" smtClean="0"/>
              <a:t>接口及实现层次 </a:t>
            </a:r>
            <a:endParaRPr lang="zh-CN" altLang="en-US" dirty="0" smtClean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695" y="2132330"/>
            <a:ext cx="6277610" cy="285178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8366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Map</a:t>
            </a:r>
            <a:r>
              <a:rPr lang="zh-CN" altLang="en-US" dirty="0" smtClean="0"/>
              <a:t>中实际上包括了关键字、值以及它们的映射关系的集合，可分别使用如下方法得到：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Set&lt;K&gt; </a:t>
            </a:r>
            <a:r>
              <a:rPr lang="en-US" altLang="zh-CN" dirty="0" err="1" smtClean="0"/>
              <a:t>keySet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：关键字的集合。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Collection&lt;V&gt; values()</a:t>
            </a:r>
            <a:r>
              <a:rPr lang="zh-CN" altLang="en-US" dirty="0" smtClean="0"/>
              <a:t>：值的集合。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Set&lt;</a:t>
            </a:r>
            <a:r>
              <a:rPr lang="en-US" altLang="zh-CN" dirty="0" err="1" smtClean="0"/>
              <a:t>Map.Entry</a:t>
            </a:r>
            <a:r>
              <a:rPr lang="en-US" altLang="zh-CN" dirty="0" smtClean="0"/>
              <a:t>&lt;K,V&gt;&gt; </a:t>
            </a:r>
            <a:r>
              <a:rPr lang="en-US" altLang="zh-CN" dirty="0" err="1" smtClean="0"/>
              <a:t>entrySet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：关键字和值的映射关系的集合。</a:t>
            </a: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5785" y="3573145"/>
          <a:ext cx="4819015" cy="201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20"/>
                <a:gridCol w="2804795"/>
              </a:tblGrid>
              <a:tr h="3981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  <a:endParaRPr lang="zh-CN" altLang="en-US" dirty="0"/>
                    </a:p>
                  </a:txBody>
                  <a:tcPr/>
                </a:tc>
              </a:tr>
              <a:tr h="4038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/>
                </a:tc>
              </a:tr>
              <a:tr h="4038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</a:tr>
              <a:tr h="4038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1650"/>
            <a:ext cx="7772400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smtClean="0"/>
              <a:t>Map</a:t>
            </a:r>
            <a:r>
              <a:rPr lang="zh-CN" altLang="en-US" sz="2800" smtClean="0"/>
              <a:t>中还定义了对</a:t>
            </a:r>
            <a:r>
              <a:rPr lang="en-US" altLang="zh-CN" sz="2800" smtClean="0"/>
              <a:t>Map</a:t>
            </a:r>
            <a:r>
              <a:rPr lang="zh-CN" altLang="en-US" sz="2800" smtClean="0"/>
              <a:t>数据集合的操作方法</a:t>
            </a:r>
            <a:endParaRPr lang="zh-CN" altLang="en-US" sz="2800" smtClean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1124744"/>
            <a:ext cx="8229600" cy="511175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void clear(): </a:t>
            </a:r>
            <a:r>
              <a:rPr lang="zh-CN" altLang="en-US" b="0" dirty="0" smtClean="0">
                <a:latin typeface="Arial" panose="020B0604020202020204" pitchFamily="34" charset="0"/>
              </a:rPr>
              <a:t>清空整个数据集合；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V </a:t>
            </a:r>
            <a:r>
              <a:rPr lang="en-US" altLang="zh-CN" b="0" dirty="0" smtClean="0">
                <a:solidFill>
                  <a:srgbClr val="1E07C5"/>
                </a:solidFill>
                <a:latin typeface="Arial" panose="020B0604020202020204" pitchFamily="34" charset="0"/>
              </a:rPr>
              <a:t>get(K key):</a:t>
            </a:r>
            <a:r>
              <a:rPr lang="zh-CN" altLang="en-US" b="0" dirty="0" smtClean="0">
                <a:latin typeface="Arial" panose="020B0604020202020204" pitchFamily="34" charset="0"/>
              </a:rPr>
              <a:t>根据关键字得到对应值；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V </a:t>
            </a:r>
            <a:r>
              <a:rPr lang="en-US" altLang="zh-CN" b="0" dirty="0" smtClean="0">
                <a:solidFill>
                  <a:srgbClr val="1E07C5"/>
                </a:solidFill>
                <a:latin typeface="Arial" panose="020B0604020202020204" pitchFamily="34" charset="0"/>
              </a:rPr>
              <a:t>put(K </a:t>
            </a:r>
            <a:r>
              <a:rPr lang="en-US" altLang="zh-CN" b="0" dirty="0" err="1" smtClean="0">
                <a:solidFill>
                  <a:srgbClr val="1E07C5"/>
                </a:solidFill>
                <a:latin typeface="Arial" panose="020B0604020202020204" pitchFamily="34" charset="0"/>
              </a:rPr>
              <a:t>key,V</a:t>
            </a:r>
            <a:r>
              <a:rPr lang="en-US" altLang="zh-CN" b="0" dirty="0" smtClean="0">
                <a:solidFill>
                  <a:srgbClr val="1E07C5"/>
                </a:solidFill>
                <a:latin typeface="Arial" panose="020B0604020202020204" pitchFamily="34" charset="0"/>
              </a:rPr>
              <a:t> value):</a:t>
            </a:r>
            <a:r>
              <a:rPr lang="zh-CN" altLang="en-US" b="0" dirty="0" smtClean="0">
                <a:latin typeface="Arial" panose="020B0604020202020204" pitchFamily="34" charset="0"/>
              </a:rPr>
              <a:t>加入新的“关键字</a:t>
            </a:r>
            <a:r>
              <a:rPr lang="en-US" altLang="zh-CN" b="0" dirty="0" smtClean="0">
                <a:latin typeface="Arial" panose="020B0604020202020204" pitchFamily="34" charset="0"/>
              </a:rPr>
              <a:t>-</a:t>
            </a:r>
            <a:r>
              <a:rPr lang="zh-CN" altLang="en-US" b="0" dirty="0" smtClean="0">
                <a:latin typeface="Arial" panose="020B0604020202020204" pitchFamily="34" charset="0"/>
              </a:rPr>
              <a:t>值”；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V remove(Object key):</a:t>
            </a:r>
            <a:r>
              <a:rPr lang="zh-CN" altLang="en-US" b="0" dirty="0" smtClean="0">
                <a:latin typeface="Arial" panose="020B0604020202020204" pitchFamily="34" charset="0"/>
              </a:rPr>
              <a:t>删除</a:t>
            </a:r>
            <a:r>
              <a:rPr lang="en-US" altLang="zh-CN" b="0" dirty="0" smtClean="0">
                <a:latin typeface="Arial" panose="020B0604020202020204" pitchFamily="34" charset="0"/>
              </a:rPr>
              <a:t>Map</a:t>
            </a:r>
            <a:r>
              <a:rPr lang="zh-CN" altLang="en-US" b="0" dirty="0" smtClean="0">
                <a:latin typeface="Arial" panose="020B0604020202020204" pitchFamily="34" charset="0"/>
              </a:rPr>
              <a:t>中关键字所对应的映射关系；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</a:t>
            </a:r>
            <a:r>
              <a:rPr lang="en-US" altLang="zh-CN" b="0" dirty="0" err="1" smtClean="0">
                <a:latin typeface="Arial" panose="020B0604020202020204" pitchFamily="34" charset="0"/>
              </a:rPr>
              <a:t>boolean</a:t>
            </a:r>
            <a:r>
              <a:rPr lang="en-US" altLang="zh-CN" b="0" dirty="0" smtClean="0">
                <a:latin typeface="Arial" panose="020B0604020202020204" pitchFamily="34" charset="0"/>
              </a:rPr>
              <a:t> equals(Object </a:t>
            </a:r>
            <a:r>
              <a:rPr lang="en-US" altLang="zh-CN" b="0" dirty="0" err="1" smtClean="0">
                <a:latin typeface="Arial" panose="020B0604020202020204" pitchFamily="34" charset="0"/>
              </a:rPr>
              <a:t>obj</a:t>
            </a:r>
            <a:r>
              <a:rPr lang="en-US" altLang="zh-CN" b="0" dirty="0" smtClean="0">
                <a:latin typeface="Arial" panose="020B0604020202020204" pitchFamily="34" charset="0"/>
              </a:rPr>
              <a:t>): </a:t>
            </a:r>
            <a:r>
              <a:rPr lang="zh-CN" altLang="en-US" b="0" dirty="0" smtClean="0">
                <a:latin typeface="Arial" panose="020B0604020202020204" pitchFamily="34" charset="0"/>
              </a:rPr>
              <a:t>判断</a:t>
            </a:r>
            <a:r>
              <a:rPr lang="en-US" altLang="zh-CN" b="0" dirty="0" smtClean="0">
                <a:latin typeface="Arial" panose="020B0604020202020204" pitchFamily="34" charset="0"/>
              </a:rPr>
              <a:t>Map</a:t>
            </a:r>
            <a:r>
              <a:rPr lang="zh-CN" altLang="en-US" b="0" dirty="0" smtClean="0">
                <a:latin typeface="Arial" panose="020B0604020202020204" pitchFamily="34" charset="0"/>
              </a:rPr>
              <a:t>对象与参数对象是否等价，两个</a:t>
            </a:r>
            <a:r>
              <a:rPr lang="en-US" altLang="zh-CN" b="0" dirty="0" smtClean="0">
                <a:latin typeface="Arial" panose="020B0604020202020204" pitchFamily="34" charset="0"/>
              </a:rPr>
              <a:t>Map</a:t>
            </a:r>
            <a:r>
              <a:rPr lang="zh-CN" altLang="en-US" b="0" dirty="0" smtClean="0">
                <a:latin typeface="Arial" panose="020B0604020202020204" pitchFamily="34" charset="0"/>
              </a:rPr>
              <a:t>相等，当且仅当其</a:t>
            </a:r>
            <a:r>
              <a:rPr lang="en-US" altLang="zh-CN" b="0" dirty="0" err="1" smtClean="0">
                <a:latin typeface="Arial" panose="020B0604020202020204" pitchFamily="34" charset="0"/>
              </a:rPr>
              <a:t>entrySet</a:t>
            </a:r>
            <a:r>
              <a:rPr lang="en-US" altLang="zh-CN" b="0" dirty="0" smtClean="0">
                <a:latin typeface="Arial" panose="020B0604020202020204" pitchFamily="34" charset="0"/>
              </a:rPr>
              <a:t>()</a:t>
            </a:r>
            <a:r>
              <a:rPr lang="zh-CN" altLang="en-US" b="0" dirty="0" smtClean="0">
                <a:latin typeface="Arial" panose="020B0604020202020204" pitchFamily="34" charset="0"/>
              </a:rPr>
              <a:t>得到的集合是一致的。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</a:t>
            </a:r>
            <a:r>
              <a:rPr lang="en-US" altLang="zh-CN" b="0" dirty="0" err="1" smtClean="0">
                <a:latin typeface="Arial" panose="020B0604020202020204" pitchFamily="34" charset="0"/>
              </a:rPr>
              <a:t>boolean</a:t>
            </a:r>
            <a:r>
              <a:rPr lang="en-US" altLang="zh-CN" b="0" dirty="0" smtClean="0">
                <a:latin typeface="Arial" panose="020B0604020202020204" pitchFamily="34" charset="0"/>
              </a:rPr>
              <a:t> </a:t>
            </a:r>
            <a:r>
              <a:rPr lang="en-US" altLang="zh-CN" b="0" dirty="0" err="1" smtClean="0">
                <a:latin typeface="Arial" panose="020B0604020202020204" pitchFamily="34" charset="0"/>
              </a:rPr>
              <a:t>containsKey</a:t>
            </a:r>
            <a:r>
              <a:rPr lang="en-US" altLang="zh-CN" b="0" dirty="0" smtClean="0">
                <a:latin typeface="Arial" panose="020B0604020202020204" pitchFamily="34" charset="0"/>
              </a:rPr>
              <a:t>(Object key)</a:t>
            </a:r>
            <a:r>
              <a:rPr lang="zh-CN" altLang="en-US" b="0" dirty="0" smtClean="0">
                <a:latin typeface="Arial" panose="020B0604020202020204" pitchFamily="34" charset="0"/>
              </a:rPr>
              <a:t>：判断在</a:t>
            </a:r>
            <a:r>
              <a:rPr lang="en-US" altLang="zh-CN" b="0" dirty="0" smtClean="0">
                <a:latin typeface="Arial" panose="020B0604020202020204" pitchFamily="34" charset="0"/>
              </a:rPr>
              <a:t>Map</a:t>
            </a:r>
            <a:r>
              <a:rPr lang="zh-CN" altLang="en-US" b="0" dirty="0" smtClean="0">
                <a:latin typeface="Arial" panose="020B0604020202020204" pitchFamily="34" charset="0"/>
              </a:rPr>
              <a:t>中是否存在与关键字匹配的映射关系。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dirty="0" smtClean="0">
                <a:latin typeface="Arial" panose="020B0604020202020204" pitchFamily="34" charset="0"/>
              </a:rPr>
              <a:t>public </a:t>
            </a:r>
            <a:r>
              <a:rPr lang="en-US" altLang="zh-CN" b="0" dirty="0" err="1" smtClean="0">
                <a:latin typeface="Arial" panose="020B0604020202020204" pitchFamily="34" charset="0"/>
              </a:rPr>
              <a:t>boolean</a:t>
            </a:r>
            <a:r>
              <a:rPr lang="en-US" altLang="zh-CN" b="0" dirty="0" smtClean="0">
                <a:latin typeface="Arial" panose="020B0604020202020204" pitchFamily="34" charset="0"/>
              </a:rPr>
              <a:t> </a:t>
            </a:r>
            <a:r>
              <a:rPr lang="en-US" altLang="zh-CN" b="0" dirty="0" err="1" smtClean="0">
                <a:latin typeface="Arial" panose="020B0604020202020204" pitchFamily="34" charset="0"/>
              </a:rPr>
              <a:t>containsValues</a:t>
            </a:r>
            <a:r>
              <a:rPr lang="en-US" altLang="zh-CN" b="0" dirty="0" smtClean="0">
                <a:latin typeface="Arial" panose="020B0604020202020204" pitchFamily="34" charset="0"/>
              </a:rPr>
              <a:t>(Object value)</a:t>
            </a:r>
            <a:r>
              <a:rPr lang="zh-CN" altLang="en-US" b="0" dirty="0" smtClean="0">
                <a:latin typeface="Arial" panose="020B0604020202020204" pitchFamily="34" charset="0"/>
              </a:rPr>
              <a:t>：判断在</a:t>
            </a:r>
            <a:r>
              <a:rPr lang="en-US" altLang="zh-CN" b="0" dirty="0" smtClean="0">
                <a:latin typeface="Arial" panose="020B0604020202020204" pitchFamily="34" charset="0"/>
              </a:rPr>
              <a:t>Map</a:t>
            </a:r>
            <a:r>
              <a:rPr lang="zh-CN" altLang="en-US" b="0" dirty="0" smtClean="0">
                <a:latin typeface="Arial" panose="020B0604020202020204" pitchFamily="34" charset="0"/>
              </a:rPr>
              <a:t>中是否存在与键值匹配的映射关系。</a:t>
            </a:r>
            <a:endParaRPr lang="zh-CN" altLang="en-US" b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接口的类有很多，其中最常用的有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HashMap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HashTable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两者使用上的最大差别是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HashTable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是线程访问安全的。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HashTable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还有个子类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Properties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，关键字和值只能是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String,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经常被用来读取配置信息。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405" y="620395"/>
            <a:ext cx="6429375" cy="500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例</a:t>
            </a:r>
            <a:r>
              <a:rPr lang="en-US" altLang="zh-CN" smtClean="0"/>
              <a:t>13-8 Map</a:t>
            </a:r>
            <a:r>
              <a:rPr lang="zh-CN" altLang="en-US" smtClean="0"/>
              <a:t>接口的使用</a:t>
            </a:r>
            <a:endParaRPr lang="zh-CN" altLang="en-US" smtClean="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605" y="1340485"/>
            <a:ext cx="8501380" cy="471297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Map&lt;String,Object&gt; m = new Hashtable&lt;&gt;();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m.put("name","张三");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m.put("age",20);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m.put("sex",Sex.男);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m.put("name", "李四"); 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System.out.println(m.get("name"));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System.out.println(m.keySet()); </a:t>
            </a:r>
            <a:endParaRPr lang="en-US" altLang="zh-CN" sz="2000" smtClean="0"/>
          </a:p>
          <a:p>
            <a:pPr eaLnBrk="1" hangingPunct="1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System.out.println(m.values());</a:t>
            </a:r>
            <a:endParaRPr lang="en-US" altLang="zh-CN" sz="200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403985" y="4725035"/>
            <a:ext cx="3390900" cy="13379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eaLnBrk="1" latinLnBrk="0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sz="2000" dirty="0"/>
              <a:t>李四</a:t>
            </a:r>
            <a:endParaRPr sz="2000" dirty="0"/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sz="2000" dirty="0"/>
              <a:t>[sex, name, age]</a:t>
            </a:r>
            <a:endParaRPr sz="2000" dirty="0"/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sz="2000" dirty="0"/>
              <a:t>[男, 李四, 20]</a:t>
            </a:r>
            <a:endParaRPr sz="2000" dirty="0"/>
          </a:p>
        </p:txBody>
      </p:sp>
      <p:sp>
        <p:nvSpPr>
          <p:cNvPr id="37893" name="圆角矩形标注 1"/>
          <p:cNvSpPr>
            <a:spLocks noChangeArrowheads="1"/>
          </p:cNvSpPr>
          <p:nvPr/>
        </p:nvSpPr>
        <p:spPr bwMode="auto">
          <a:xfrm>
            <a:off x="5219700" y="2317750"/>
            <a:ext cx="3006725" cy="680085"/>
          </a:xfrm>
          <a:prstGeom prst="wedgeRoundRectCallout">
            <a:avLst>
              <a:gd name="adj1" fmla="val -93312"/>
              <a:gd name="adj2" fmla="val 5411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</a:rPr>
              <a:t>关键词重复则修改</a:t>
            </a:r>
            <a:endParaRPr lang="zh-CN" altLang="en-US" dirty="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7467600" cy="5921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mtClean="0">
                <a:solidFill>
                  <a:srgbClr val="C00000"/>
                </a:solidFill>
              </a:rPr>
              <a:t>也可以按以下方式给</a:t>
            </a:r>
            <a:r>
              <a:rPr lang="en-US" altLang="zh-CN" smtClean="0">
                <a:solidFill>
                  <a:srgbClr val="C00000"/>
                </a:solidFill>
              </a:rPr>
              <a:t>map</a:t>
            </a:r>
            <a:r>
              <a:rPr lang="zh-CN" altLang="en-US" smtClean="0">
                <a:solidFill>
                  <a:srgbClr val="C00000"/>
                </a:solidFill>
              </a:rPr>
              <a:t>赋初值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36867" name="内容占位符 3"/>
          <p:cNvSpPr>
            <a:spLocks noGrp="1"/>
          </p:cNvSpPr>
          <p:nvPr>
            <p:ph sz="quarter" idx="1"/>
          </p:nvPr>
        </p:nvSpPr>
        <p:spPr>
          <a:xfrm>
            <a:off x="611505" y="1165225"/>
            <a:ext cx="8143875" cy="316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Map&lt;String, String&gt; m = new   HashMap&lt;String, String&gt;( )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{ 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    </a:t>
            </a:r>
            <a:r>
              <a:rPr lang="en-US" altLang="zh-CN" sz="2000" smtClean="0">
                <a:solidFill>
                  <a:srgbClr val="1E07C5"/>
                </a:solidFill>
              </a:rPr>
              <a:t>{</a:t>
            </a:r>
            <a:endParaRPr lang="en-US" altLang="zh-CN" sz="200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put("</a:t>
            </a:r>
            <a:r>
              <a:rPr lang="zh-CN" altLang="en-US" sz="2000" smtClean="0"/>
              <a:t>张三</a:t>
            </a:r>
            <a:r>
              <a:rPr lang="en-US" altLang="zh-CN" sz="2000" smtClean="0"/>
              <a:t>", "2003011");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put("</a:t>
            </a:r>
            <a:r>
              <a:rPr lang="zh-CN" altLang="en-US" sz="2000" smtClean="0"/>
              <a:t>李四</a:t>
            </a:r>
            <a:r>
              <a:rPr lang="en-US" altLang="zh-CN" sz="2000" smtClean="0"/>
              <a:t>", "2003012");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put("</a:t>
            </a:r>
            <a:r>
              <a:rPr lang="zh-CN" altLang="en-US" sz="2000" smtClean="0"/>
              <a:t>王五</a:t>
            </a:r>
            <a:r>
              <a:rPr lang="en-US" altLang="zh-CN" sz="2000" smtClean="0"/>
              <a:t>", "2003013");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	</a:t>
            </a:r>
            <a:r>
              <a:rPr lang="en-US" altLang="zh-CN" sz="2000" smtClean="0">
                <a:solidFill>
                  <a:srgbClr val="1E07C5"/>
                </a:solidFill>
              </a:rPr>
              <a:t>put("</a:t>
            </a:r>
            <a:r>
              <a:rPr lang="zh-CN" altLang="en-US" sz="2000" smtClean="0">
                <a:solidFill>
                  <a:srgbClr val="1E07C5"/>
                </a:solidFill>
              </a:rPr>
              <a:t>张三</a:t>
            </a:r>
            <a:r>
              <a:rPr lang="en-US" altLang="zh-CN" sz="2000" smtClean="0">
                <a:solidFill>
                  <a:srgbClr val="1E07C5"/>
                </a:solidFill>
              </a:rPr>
              <a:t>", "2004101");</a:t>
            </a:r>
            <a:endParaRPr lang="en-US" altLang="zh-CN" sz="2000" b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1E07C5"/>
                </a:solidFill>
              </a:rPr>
              <a:t>}</a:t>
            </a:r>
            <a:r>
              <a:rPr lang="en-US" altLang="zh-CN" sz="2000" smtClean="0">
                <a:solidFill>
                  <a:srgbClr val="FF0000"/>
                </a:solidFill>
              </a:rPr>
              <a:t> }; 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539750" y="4316413"/>
            <a:ext cx="6553200" cy="1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前面的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赋初值也可以如此：</a:t>
            </a:r>
            <a:endParaRPr lang="en-US" altLang="zh-CN" sz="28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 list = new ArrayList&lt;String&gt;() { {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add(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  add(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}} ;</a:t>
            </a:r>
            <a:b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5147945" y="1628775"/>
            <a:ext cx="3019425" cy="863600"/>
          </a:xfrm>
          <a:prstGeom prst="cloudCallout">
            <a:avLst>
              <a:gd name="adj1" fmla="val -176540"/>
              <a:gd name="adj2" fmla="val -2904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对应内嵌类类体</a:t>
            </a:r>
            <a:endParaRPr lang="zh-CN" altLang="en-US" sz="2000" b="1" dirty="0"/>
          </a:p>
        </p:txBody>
      </p:sp>
      <p:sp>
        <p:nvSpPr>
          <p:cNvPr id="7" name="云形标注 6"/>
          <p:cNvSpPr/>
          <p:nvPr/>
        </p:nvSpPr>
        <p:spPr>
          <a:xfrm>
            <a:off x="5652135" y="2781300"/>
            <a:ext cx="2675890" cy="863600"/>
          </a:xfrm>
          <a:prstGeom prst="cloudCallout">
            <a:avLst>
              <a:gd name="adj1" fmla="val -78286"/>
              <a:gd name="adj2" fmla="val -3911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初始化代码块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979613" y="620713"/>
            <a:ext cx="3887787" cy="552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CC00"/>
                </a:solidFill>
                <a:cs typeface="Arial" panose="020B0604020202020204" pitchFamily="34" charset="0"/>
              </a:rPr>
              <a:t>♣ </a:t>
            </a: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</a:t>
            </a:r>
            <a:endParaRPr lang="zh-CN" alt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496300" cy="4752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存储颜色与串的对应关系，编写一个窗体应用，在窗体中安排若干获取颜色的按钮，按钮名称与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中颜色串名称一致，点击按钮，则窗体的背景色设为指定的颜色。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Map&lt;</a:t>
            </a:r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String,Color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中含红色、绿色、蓝色、黄色、白色、橙色等。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写一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个学生成绩分析程序，学生成绩由文件输入获取，每个学生成绩包括学号、姓名、数学、物理、英语。一个学生数据占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行。数据导入到数组列表中。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按总分由高到低排序输出；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统计数学不及格学生人数。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利用随机函数产生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不重复整数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。将这些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数放到数组列表中，最后对列表排序输出。 </a:t>
            </a:r>
            <a:endParaRPr lang="zh-CN" altLang="en-US" sz="2000" dirty="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620713"/>
            <a:ext cx="7993063" cy="5761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泛型在使用中的规则和限制：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泛型的类型参数只能是类类型（包括自定义类），不能是简单类型。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泛型的类型参数可以有多个，如</a:t>
            </a:r>
            <a:r>
              <a:rPr lang="de-DE" altLang="zh-CN" b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Map&lt;K,V&gt;</a:t>
            </a:r>
            <a:r>
              <a:rPr lang="zh-CN" altLang="de-DE" b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de-DE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de-DE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de-DE" altLang="zh-CN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de-DE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de-DE" b="0" smtClean="0">
                <a:latin typeface="黑体" panose="02010609060101010101" pitchFamily="49" charset="-122"/>
                <a:ea typeface="黑体" panose="02010609060101010101" pitchFamily="49" charset="-122"/>
              </a:rPr>
              <a:t>泛型的参数类型可以使用</a:t>
            </a:r>
            <a:r>
              <a:rPr lang="de-DE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extends</a:t>
            </a:r>
            <a:r>
              <a:rPr lang="zh-CN" altLang="de-DE" b="0" smtClean="0">
                <a:latin typeface="黑体" panose="02010609060101010101" pitchFamily="49" charset="-122"/>
                <a:ea typeface="黑体" panose="02010609060101010101" pitchFamily="49" charset="-122"/>
              </a:rPr>
              <a:t>语句。例如，</a:t>
            </a:r>
            <a:r>
              <a:rPr lang="de-DE" altLang="zh-CN" b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&lt;T extends Number&gt;</a:t>
            </a:r>
            <a:r>
              <a:rPr lang="zh-CN" altLang="de-DE" b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de-DE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extends</a:t>
            </a:r>
            <a:r>
              <a:rPr lang="zh-CN" altLang="de-DE" b="0" smtClean="0">
                <a:latin typeface="黑体" panose="02010609060101010101" pitchFamily="49" charset="-122"/>
                <a:ea typeface="黑体" panose="02010609060101010101" pitchFamily="49" charset="-122"/>
              </a:rPr>
              <a:t>并不代表继承，它是类型范围限制，表示</a:t>
            </a:r>
            <a:r>
              <a:rPr lang="de-DE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T≤Number</a:t>
            </a:r>
            <a:r>
              <a:rPr lang="zh-CN" altLang="de-DE" b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泛型的参数类型还可以是通配符类型。例如，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ArrayList</a:t>
            </a:r>
            <a:r>
              <a:rPr lang="en-US" altLang="zh-CN" b="0" smtClean="0">
                <a:solidFill>
                  <a:srgbClr val="1E07C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&lt;? extends Number&gt;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，表示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Number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范围的某个类型，其中，</a:t>
            </a:r>
            <a:r>
              <a:rPr lang="zh-CN" altLang="en-US" b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b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代表未定类型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mtClean="0"/>
              <a:t>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en-US" altLang="zh-CN" b="0" smtClean="0">
                <a:solidFill>
                  <a:srgbClr val="F92F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泛型的参数类型还可以使用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super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子句。例如，</a:t>
            </a:r>
            <a:endParaRPr lang="en-US" altLang="zh-CN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smtClean="0">
                <a:solidFill>
                  <a:srgbClr val="1E07C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&lt;? super T&gt;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，表示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的父类型。</a:t>
            </a:r>
            <a:r>
              <a:rPr lang="zh-CN" altLang="en-US" smtClean="0"/>
              <a:t>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23850" y="549275"/>
            <a:ext cx="8686800" cy="8064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泛型方法：</a:t>
            </a:r>
            <a:r>
              <a:rPr lang="zh-CN" altLang="en-US" sz="2400" dirty="0" smtClean="0"/>
              <a:t>与其所在的类是否泛型没有关系。</a:t>
            </a:r>
            <a:br>
              <a:rPr lang="en-US" altLang="zh-CN" sz="2400" dirty="0" smtClean="0"/>
            </a:b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要定义泛型方法，只需将</a:t>
            </a:r>
            <a:r>
              <a:rPr lang="zh-CN" altLang="en-US" sz="2400" dirty="0" smtClean="0">
                <a:solidFill>
                  <a:srgbClr val="FF0000"/>
                </a:solidFill>
              </a:rPr>
              <a:t>泛型参数列表置于返回值前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  <p:sp>
        <p:nvSpPr>
          <p:cNvPr id="8195" name="内容占位符 3"/>
          <p:cNvSpPr>
            <a:spLocks noGrp="1"/>
          </p:cNvSpPr>
          <p:nvPr>
            <p:ph sz="quarter" idx="1"/>
          </p:nvPr>
        </p:nvSpPr>
        <p:spPr>
          <a:xfrm>
            <a:off x="371475" y="1435100"/>
            <a:ext cx="8496300" cy="45148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ExampleA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1E07C5"/>
                </a:solidFill>
              </a:rPr>
              <a:t>   public </a:t>
            </a:r>
            <a:r>
              <a:rPr lang="en-US" altLang="zh-CN" dirty="0" smtClean="0">
                <a:solidFill>
                  <a:srgbClr val="FF0000"/>
                </a:solidFill>
              </a:rPr>
              <a:t>&lt;T&gt; </a:t>
            </a:r>
            <a:r>
              <a:rPr lang="en-US" altLang="zh-CN" dirty="0" smtClean="0">
                <a:solidFill>
                  <a:srgbClr val="1E07C5"/>
                </a:solidFill>
              </a:rPr>
              <a:t>void f(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1E07C5"/>
                </a:solidFill>
              </a:rPr>
              <a:t> x){</a:t>
            </a:r>
            <a:endParaRPr lang="en-US" altLang="zh-CN" dirty="0" smtClean="0">
              <a:solidFill>
                <a:srgbClr val="1E07C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x.getClass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());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} 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ExampleA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ExampleA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ea.f</a:t>
            </a:r>
            <a:r>
              <a:rPr lang="en-US" altLang="zh-CN" dirty="0" smtClean="0"/>
              <a:t>(" ");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ea.f</a:t>
            </a:r>
            <a:r>
              <a:rPr lang="en-US" altLang="zh-CN" dirty="0" smtClean="0"/>
              <a:t>(10);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}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4356100" y="4725353"/>
            <a:ext cx="3030538" cy="1398587"/>
            <a:chOff x="2123143" y="4980040"/>
            <a:chExt cx="4934655" cy="1504198"/>
          </a:xfrm>
        </p:grpSpPr>
        <p:sp>
          <p:nvSpPr>
            <p:cNvPr id="7" name="矩形 6"/>
            <p:cNvSpPr/>
            <p:nvPr/>
          </p:nvSpPr>
          <p:spPr bwMode="auto">
            <a:xfrm>
              <a:off x="2130899" y="4980040"/>
              <a:ext cx="4926899" cy="15041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400" dirty="0" err="1"/>
                <a:t>java.lang.String</a:t>
              </a:r>
              <a:endParaRPr lang="en-US" altLang="zh-CN" sz="2400" dirty="0"/>
            </a:p>
            <a:p>
              <a:pPr>
                <a:defRPr/>
              </a:pPr>
              <a:r>
                <a:rPr lang="en-US" altLang="zh-CN" sz="2400" dirty="0" err="1"/>
                <a:t>java.lang.Integer</a:t>
              </a:r>
              <a:endParaRPr lang="en-US" altLang="zh-CN" sz="2400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123143" y="4980040"/>
              <a:ext cx="4926899" cy="4063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733425" y="1123950"/>
            <a:ext cx="7858125" cy="4464050"/>
          </a:xfrm>
        </p:spPr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 Example&lt;T&gt; {  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public String add(T a,T b) {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return  a.toString()+b.toString();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}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public  class Test {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public static void main(String[ ] args){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Example&lt;String&gt; x= new Example&lt;String&gt;();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System.out.println(x.add("123","543"));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Example&lt;Integer&gt; y= new Example&lt;Integer&gt;();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System.out.println(y.add(12,25));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}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br>
              <a:rPr lang="zh-CN" altLang="zh-CN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zh-CN" sz="20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1116013" y="692150"/>
            <a:ext cx="6408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dirty="0"/>
              <a:t>写出程序运行结果</a:t>
            </a:r>
            <a:endParaRPr kumimoji="0" lang="zh-CN" altLang="en-US" dirty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083618" y="4838700"/>
            <a:ext cx="2520632" cy="1572260"/>
            <a:chOff x="2481699" y="4776864"/>
            <a:chExt cx="4106525" cy="1690983"/>
          </a:xfrm>
        </p:grpSpPr>
        <p:sp>
          <p:nvSpPr>
            <p:cNvPr id="5" name="矩形 4"/>
            <p:cNvSpPr/>
            <p:nvPr/>
          </p:nvSpPr>
          <p:spPr bwMode="auto">
            <a:xfrm>
              <a:off x="2481699" y="4963651"/>
              <a:ext cx="4104456" cy="15041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</a:rPr>
                <a:t>123543</a:t>
              </a:r>
              <a:b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</a:rPr>
                <a:t>1225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483768" y="4776864"/>
              <a:ext cx="4104456" cy="4063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258888" y="549275"/>
            <a:ext cx="6481762" cy="8207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smtClean="0"/>
              <a:t>13.1.2 </a:t>
            </a:r>
            <a:r>
              <a:rPr lang="zh-CN" altLang="en-US" sz="2800" smtClean="0"/>
              <a:t>关于</a:t>
            </a:r>
            <a:r>
              <a:rPr lang="en-US" altLang="zh-CN" sz="2800" smtClean="0"/>
              <a:t>Comparable&lt;T&gt;</a:t>
            </a:r>
            <a:r>
              <a:rPr lang="zh-CN" altLang="en-US" sz="2800" smtClean="0"/>
              <a:t>与</a:t>
            </a:r>
            <a:r>
              <a:rPr lang="en-US" altLang="zh-CN" sz="2800" smtClean="0"/>
              <a:t>Comparator&lt;T&gt;</a:t>
            </a:r>
            <a:r>
              <a:rPr lang="zh-CN" altLang="en-US" sz="2800" smtClean="0"/>
              <a:t>接口</a:t>
            </a:r>
            <a:endParaRPr lang="zh-CN" altLang="en-US" sz="2800" smtClean="0"/>
          </a:p>
        </p:txBody>
      </p:sp>
      <p:sp>
        <p:nvSpPr>
          <p:cNvPr id="1024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71500" y="1571625"/>
            <a:ext cx="8143875" cy="4643438"/>
          </a:xfrm>
        </p:spPr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提供了两个接口定义对数组或集合中对象进行排序，实现此接口的对象数组或列表可以通过</a:t>
            </a:r>
            <a:r>
              <a:rPr lang="en-US" altLang="zh-CN" smtClean="0"/>
              <a:t>Arrays.sort</a:t>
            </a:r>
            <a:r>
              <a:rPr lang="zh-CN" altLang="en-US" smtClean="0"/>
              <a:t>或</a:t>
            </a:r>
            <a:r>
              <a:rPr lang="en-US" altLang="zh-CN" smtClean="0"/>
              <a:t>Collections.sort</a:t>
            </a:r>
            <a:r>
              <a:rPr lang="zh-CN" altLang="en-US" smtClean="0"/>
              <a:t>进行自动排序。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1. Comparable&lt;T&gt;</a:t>
            </a:r>
            <a:r>
              <a:rPr lang="zh-CN" altLang="en-US" smtClean="0"/>
              <a:t>接口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Comparable&lt;T&gt;</a:t>
            </a:r>
            <a:r>
              <a:rPr lang="zh-CN" altLang="en-US" smtClean="0"/>
              <a:t>接口定义了如下方法：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int compareTo(T obj);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功能是将当前对象与参数</a:t>
            </a:r>
            <a:r>
              <a:rPr lang="en-US" altLang="zh-CN" smtClean="0"/>
              <a:t>obj</a:t>
            </a:r>
            <a:r>
              <a:rPr lang="zh-CN" altLang="en-US" smtClean="0"/>
              <a:t>进行比较，在当前对象小于、等于或大于指定对象</a:t>
            </a:r>
            <a:r>
              <a:rPr lang="en-US" altLang="zh-CN" smtClean="0"/>
              <a:t>obj</a:t>
            </a:r>
            <a:r>
              <a:rPr lang="zh-CN" altLang="en-US" smtClean="0"/>
              <a:t>时，分别返回负整数、零或正整数。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42938" y="428625"/>
            <a:ext cx="7772400" cy="4810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13-2】 </a:t>
            </a:r>
            <a:r>
              <a:rPr lang="zh-CN" altLang="en-US" smtClean="0"/>
              <a:t>让</a:t>
            </a:r>
            <a:r>
              <a:rPr lang="en-US" altLang="zh-CN" smtClean="0"/>
              <a:t>User</a:t>
            </a:r>
            <a:r>
              <a:rPr lang="zh-CN" altLang="en-US" smtClean="0"/>
              <a:t>对象按年龄排序</a:t>
            </a:r>
            <a:endParaRPr lang="zh-CN" altLang="en-US" smtClean="0"/>
          </a:p>
        </p:txBody>
      </p:sp>
      <p:sp>
        <p:nvSpPr>
          <p:cNvPr id="11267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7715250" cy="5643563"/>
          </a:xfrm>
        </p:spPr>
        <p:txBody>
          <a:bodyPr/>
          <a:lstStyle/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1E07C5"/>
                </a:solidFill>
              </a:rPr>
              <a:t>public class User implements Comparable&lt;User&gt; </a:t>
            </a:r>
            <a:r>
              <a:rPr lang="en-US" altLang="zh-CN" sz="2000" dirty="0" smtClean="0"/>
              <a:t>{</a:t>
            </a:r>
            <a:endParaRPr lang="zh-CN" altLang="zh-CN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......  //</a:t>
            </a:r>
            <a:r>
              <a:rPr lang="zh-CN" altLang="en-US" sz="2000" dirty="0" smtClean="0"/>
              <a:t>省略属性、构造方法、</a:t>
            </a:r>
            <a:r>
              <a:rPr lang="en-US" altLang="zh-CN" sz="2000" dirty="0" err="1" smtClean="0"/>
              <a:t>toString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1E07C5"/>
                </a:solidFill>
              </a:rPr>
              <a:t>public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int</a:t>
            </a:r>
            <a:r>
              <a:rPr lang="en-US" altLang="zh-CN" sz="2000" dirty="0" smtClean="0">
                <a:solidFill>
                  <a:srgbClr val="1E07C5"/>
                </a:solidFill>
              </a:rPr>
              <a:t>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compareTo</a:t>
            </a:r>
            <a:r>
              <a:rPr lang="en-US" altLang="zh-CN" sz="2000" dirty="0" smtClean="0">
                <a:solidFill>
                  <a:srgbClr val="1E07C5"/>
                </a:solidFill>
              </a:rPr>
              <a:t>(User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obj</a:t>
            </a:r>
            <a:r>
              <a:rPr lang="en-US" altLang="zh-CN" sz="2000" dirty="0" smtClean="0">
                <a:solidFill>
                  <a:srgbClr val="1E07C5"/>
                </a:solidFill>
              </a:rPr>
              <a:t>) </a:t>
            </a:r>
            <a:r>
              <a:rPr lang="en-US" altLang="zh-CN" sz="2000" dirty="0" smtClean="0"/>
              <a:t>{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return 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- </a:t>
            </a:r>
            <a:r>
              <a:rPr lang="en-US" altLang="zh-CN" sz="2000" dirty="0" err="1" smtClean="0"/>
              <a:t>obj.age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public static void main(String[ 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User[ ] users = { new User("</a:t>
            </a:r>
            <a:r>
              <a:rPr lang="zh-CN" altLang="en-US" sz="2000" dirty="0" smtClean="0"/>
              <a:t>张三</a:t>
            </a:r>
            <a:r>
              <a:rPr lang="en-US" altLang="zh-CN" sz="2000" dirty="0" smtClean="0"/>
              <a:t>", 30), </a:t>
            </a:r>
            <a:endParaRPr lang="en-US" altLang="zh-CN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                 new User("</a:t>
            </a:r>
            <a:r>
              <a:rPr lang="zh-CN" altLang="en-US" sz="2000" dirty="0" smtClean="0"/>
              <a:t>李四</a:t>
            </a:r>
            <a:r>
              <a:rPr lang="en-US" altLang="zh-CN" sz="2000" dirty="0" smtClean="0"/>
              <a:t>", 20) };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Arrays.sort</a:t>
            </a:r>
            <a:r>
              <a:rPr lang="en-US" altLang="zh-CN" sz="2000" dirty="0" smtClean="0">
                <a:solidFill>
                  <a:srgbClr val="FF0000"/>
                </a:solidFill>
              </a:rPr>
              <a:t>(users)</a:t>
            </a:r>
            <a:r>
              <a:rPr lang="en-US" altLang="zh-CN" sz="2000" dirty="0" smtClean="0"/>
              <a:t>; 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</a:t>
            </a:r>
            <a:r>
              <a:rPr lang="en-US" altLang="zh-CN" sz="2000" dirty="0" err="1" smtClean="0"/>
              <a:t>users.length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(users[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  <a:endParaRPr lang="zh-CN" altLang="en-US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eaLnBrk="1" hangingPunct="1">
              <a:lnSpc>
                <a:spcPts val="2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运行结果</a:t>
            </a:r>
            <a:r>
              <a:rPr lang="en-US" altLang="zh-CN" sz="2000" dirty="0" smtClean="0"/>
              <a:t>】</a:t>
            </a:r>
            <a:endParaRPr lang="en-US" altLang="zh-CN" sz="2000" dirty="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李四</a:t>
            </a:r>
            <a:r>
              <a:rPr lang="en-US" altLang="zh-CN" sz="2000" dirty="0" smtClean="0"/>
              <a:t>: 20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张三</a:t>
            </a:r>
            <a:r>
              <a:rPr lang="en-US" altLang="zh-CN" sz="2000" dirty="0" smtClean="0"/>
              <a:t>: 30</a:t>
            </a:r>
            <a:endParaRPr lang="zh-CN" altLang="en-US" sz="2000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71500" y="642938"/>
            <a:ext cx="7772400" cy="5000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2. Comparator&lt;T&gt;</a:t>
            </a:r>
            <a:r>
              <a:rPr lang="zh-CN" altLang="en-US" smtClean="0"/>
              <a:t>接口</a:t>
            </a:r>
            <a:endParaRPr lang="zh-CN" altLang="en-US" smtClean="0"/>
          </a:p>
        </p:txBody>
      </p:sp>
      <p:sp>
        <p:nvSpPr>
          <p:cNvPr id="12291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28625" y="1285875"/>
            <a:ext cx="8286750" cy="49291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Comparator&lt;T&gt; </a:t>
            </a:r>
            <a:r>
              <a:rPr lang="zh-CN" altLang="en-US" dirty="0" smtClean="0"/>
              <a:t>接口中定义了如下方法：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compare(T obj1, T obj2);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obj1</a:t>
            </a:r>
            <a:r>
              <a:rPr lang="zh-CN" altLang="en-US" dirty="0" smtClean="0"/>
              <a:t>小于、等于或大于</a:t>
            </a:r>
            <a:r>
              <a:rPr lang="en-US" altLang="zh-CN" dirty="0" smtClean="0"/>
              <a:t>obj2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分别返回负整数、零或正整数。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  Comparator</a:t>
            </a:r>
            <a:r>
              <a:rPr lang="zh-CN" altLang="en-US" dirty="0" smtClean="0"/>
              <a:t>接口可以看成一种对象比较算法的实现，不妨称为“比较算子”，它将算法和数据分离。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Comparator</a:t>
            </a:r>
            <a:r>
              <a:rPr lang="zh-CN" altLang="en-US" dirty="0" smtClean="0"/>
              <a:t>接口常用于以下两种环境：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类的设计师没有考虑到比较问题，因而没有实现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Comparable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接口，可以通过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Comparator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比较算子来实现排序而不必改变对象本身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对象排序时要用多种排序标准，比如升序、降序等，只要在执行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方法时用不同的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Comparator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比较算子就可适应变化。</a:t>
            </a:r>
            <a:endParaRPr lang="zh-CN" altLang="en-US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65,&quot;width&quot;:18855}"/>
</p:tagLst>
</file>

<file path=ppt/tags/tag2.xml><?xml version="1.0" encoding="utf-8"?>
<p:tagLst xmlns:p="http://schemas.openxmlformats.org/presentationml/2006/main">
  <p:tag name="KSO_WM_UNIT_TABLE_BEAUTIFY" val="smartTable{1c5acfc2-2c60-413e-b04a-84a0d5533217}"/>
  <p:tag name="TABLE_ENDDRAG_ORIGIN_RECT" val="379*158"/>
  <p:tag name="TABLE_ENDDRAG_RECT" val="144*281*379*158"/>
</p:tagLst>
</file>

<file path=ppt/tags/tag3.xml><?xml version="1.0" encoding="utf-8"?>
<p:tagLst xmlns:p="http://schemas.openxmlformats.org/presentationml/2006/main">
  <p:tag name="COMMONDATA" val="eyJoZGlkIjoiNTFmZGM0OGU1NjQ4NzZmMzQyOTJkYWViN2ViNzc4ZmQifQ=="/>
  <p:tag name="KSO_WPP_MARK_KEY" val="677f85ef-fae3-423a-ac81-df0d9264b6fc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10775</Words>
  <Application>WPS 演示</Application>
  <PresentationFormat>全屏显示(4:3)</PresentationFormat>
  <Paragraphs>509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华文中宋</vt:lpstr>
      <vt:lpstr>Century Schoolbook</vt:lpstr>
      <vt:lpstr>黑体</vt:lpstr>
      <vt:lpstr>Times New Roman</vt:lpstr>
      <vt:lpstr>华文楷体</vt:lpstr>
      <vt:lpstr>Arial Unicode MS</vt:lpstr>
      <vt:lpstr>Arial Black</vt:lpstr>
      <vt:lpstr>java</vt:lpstr>
      <vt:lpstr>第13 章 Java泛型与收集API</vt:lpstr>
      <vt:lpstr>                    ---参数化类型</vt:lpstr>
      <vt:lpstr>【例13-1】续</vt:lpstr>
      <vt:lpstr>PowerPoint 演示文稿</vt:lpstr>
      <vt:lpstr>泛型方法：与其所在的类是否泛型没有关系。        要定义泛型方法，只需将泛型参数列表置于返回值前。</vt:lpstr>
      <vt:lpstr>class Example&lt;T&gt; {      public String add(T a,T b) {        return  a.toString()+b.toString();    } } public  class Test {    public static void main(String[ ] args){         Example&lt;String&gt; x= new Example&lt;String&gt;();         System.out.println(x.add("123","543"));         Example&lt;Integer&gt; y= new Example&lt;Integer&gt;();         System.out.println(y.add(12,25));    } } </vt:lpstr>
      <vt:lpstr>13.1.2 关于Comparable&lt;T&gt;与Comparator&lt;T&gt;接口</vt:lpstr>
      <vt:lpstr>【例13-2】 让User对象按年龄排序</vt:lpstr>
      <vt:lpstr>2. Comparator&lt;T&gt;接口</vt:lpstr>
      <vt:lpstr>PowerPoint 演示文稿</vt:lpstr>
      <vt:lpstr>13.2  Collection API简介</vt:lpstr>
      <vt:lpstr>Iterator接口 </vt:lpstr>
      <vt:lpstr>Iterators</vt:lpstr>
      <vt:lpstr>（1）Collection接口 </vt:lpstr>
      <vt:lpstr>13.2.2   Set接口 </vt:lpstr>
      <vt:lpstr>例13-3  Set接口用法 </vt:lpstr>
      <vt:lpstr>表13-2  List&lt;E&gt;接口中定义的常用方法</vt:lpstr>
      <vt:lpstr>1．ArrayList类和LinkedList类</vt:lpstr>
      <vt:lpstr>PowerPoint 演示文稿</vt:lpstr>
      <vt:lpstr>【例13-5】  ArrayList和LinkedList的使用测试。</vt:lpstr>
      <vt:lpstr>写出程序运行结果</vt:lpstr>
      <vt:lpstr>PowerPoint 演示文稿</vt:lpstr>
      <vt:lpstr>PowerPoint 演示文稿</vt:lpstr>
      <vt:lpstr>PowerPoint 演示文稿</vt:lpstr>
      <vt:lpstr>13.3 Collections类</vt:lpstr>
      <vt:lpstr>【例13-6】 列表元素的排序测试</vt:lpstr>
      <vt:lpstr>PowerPoint 演示文稿</vt:lpstr>
      <vt:lpstr>例13-7 在列表中去掉有重复的元素</vt:lpstr>
      <vt:lpstr>PowerPoint 演示文稿</vt:lpstr>
      <vt:lpstr>PowerPoint 演示文稿</vt:lpstr>
      <vt:lpstr>13.4  Map接口及实现层次 </vt:lpstr>
      <vt:lpstr>PowerPoint 演示文稿</vt:lpstr>
      <vt:lpstr>Map中还定义了对Map数据集合的操作方法</vt:lpstr>
      <vt:lpstr>PowerPoint 演示文稿</vt:lpstr>
      <vt:lpstr>例13-8 Map接口的使用</vt:lpstr>
      <vt:lpstr>也可以按以下方式给map赋初值</vt:lpstr>
      <vt:lpstr>♣ 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798</cp:revision>
  <dcterms:created xsi:type="dcterms:W3CDTF">2113-01-01T00:00:00Z</dcterms:created>
  <dcterms:modified xsi:type="dcterms:W3CDTF">2022-11-15T23:47:18Z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482CEBDB38AC4C9E8B0F49A8E1BC62F0</vt:lpwstr>
  </property>
  <property fmtid="{D5CDD505-2E9C-101B-9397-08002B2CF9AE}" pid="3" name="KSOProductBuildVer">
    <vt:lpwstr>2052-11.1.0.12763</vt:lpwstr>
  </property>
</Properties>
</file>