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4"/>
  </p:handoutMasterIdLst>
  <p:sldIdLst>
    <p:sldId id="354" r:id="rId3"/>
    <p:sldId id="440" r:id="rId4"/>
    <p:sldId id="441" r:id="rId5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79" r:id="rId16"/>
    <p:sldId id="480" r:id="rId17"/>
    <p:sldId id="481" r:id="rId18"/>
    <p:sldId id="514" r:id="rId19"/>
    <p:sldId id="5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516" r:id="rId43"/>
    <p:sldId id="439" r:id="rId44"/>
    <p:sldId id="517" r:id="rId45"/>
    <p:sldId id="471" r:id="rId46"/>
    <p:sldId id="472" r:id="rId47"/>
    <p:sldId id="473" r:id="rId48"/>
    <p:sldId id="474" r:id="rId49"/>
    <p:sldId id="475" r:id="rId50"/>
    <p:sldId id="476" r:id="rId51"/>
    <p:sldId id="477" r:id="rId52"/>
    <p:sldId id="478" r:id="rId53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7C5"/>
    <a:srgbClr val="93C9FB"/>
    <a:srgbClr val="BEC9BB"/>
    <a:srgbClr val="F537BA"/>
    <a:srgbClr val="F92F07"/>
    <a:srgbClr val="FF3300"/>
    <a:srgbClr val="0099FF"/>
    <a:srgbClr val="79C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90" autoAdjust="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9" Type="http://schemas.openxmlformats.org/officeDocument/2006/relationships/tags" Target="tags/tag1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2T08:53:35.368" idx="1">
    <p:pos x="2763" y="2533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4B003-202C-4C28-960D-31CE490CB57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80F8F8-D4B1-45EF-8353-96BEDB44F6C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F3950C-00E1-47FA-8103-7430A33376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500067-B1EA-49E7-91A1-65C985487B7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D8257-56CC-4958-A57B-B21D3B9F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CF9FE-FE97-4A96-95B4-7D67B7629C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7450" y="1124585"/>
            <a:ext cx="6172200" cy="7921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 </a:t>
            </a:r>
            <a:r>
              <a:rPr lang="zh-CN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zh-CN" sz="3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λ表达式与Stream</a:t>
            </a:r>
            <a:endParaRPr altLang="zh-CN" sz="36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4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00430" y="2268220"/>
            <a:ext cx="7487920" cy="3537585"/>
          </a:xfrm>
        </p:spPr>
        <p:txBody>
          <a:bodyPr/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熟悉Lambda表达式的使用。</a:t>
            </a:r>
            <a:endParaRPr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了解Stream API。</a:t>
            </a:r>
            <a:endParaRPr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了解枚举类型的使用。</a:t>
            </a:r>
            <a:endParaRPr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eaLnBrk="1" hangingPunct="1">
              <a:defRPr/>
            </a:pPr>
            <a:endParaRPr lang="zh-CN" alt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360" y="1772920"/>
            <a:ext cx="8213090" cy="3970655"/>
          </a:xfrm>
        </p:spPr>
        <p:txBody>
          <a:bodyPr/>
          <a:lstStyle/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import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java.util.function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.*;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public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class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TestFun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public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static void main(String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[])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Predicate&lt;Integer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= (x) -&gt; {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for 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k = 2; k &lt; x - 1; k++)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if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(x % k == 0)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	return false;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return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true;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};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//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定义判断整数是否为素数的函数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pre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.test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(17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)); //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pre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268760"/>
            <a:ext cx="806489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Predicate&lt;T&gt;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——其中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方法接收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类型对象并返回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980443"/>
            <a:ext cx="7355711" cy="515513"/>
          </a:xfrm>
        </p:spPr>
        <p:txBody>
          <a:bodyPr/>
          <a:lstStyle/>
          <a:p>
            <a:pPr algn="ctr"/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Predicate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类型的函数参数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247015" y="1772920"/>
            <a:ext cx="8649335" cy="38252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import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java.util.function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.*;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public class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TestPre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public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static void filter(String s[],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Predicate&lt;String&gt; condition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for (String  name : s)   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遍历处理数组元素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  if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condition.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(name))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System.out.print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(name + "\t");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}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36252" y="4508856"/>
            <a:ext cx="2880320" cy="544510"/>
          </a:xfrm>
          <a:prstGeom prst="wedgeRoundRectCallout">
            <a:avLst>
              <a:gd name="adj1" fmla="val -72950"/>
              <a:gd name="adj2" fmla="val -16505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</a:rPr>
              <a:t>将满足条件的输出</a:t>
            </a:r>
            <a:endParaRPr lang="zh-CN" altLang="en-US" sz="2400" dirty="0">
              <a:solidFill>
                <a:srgbClr val="00206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8917" y="1125452"/>
            <a:ext cx="8164610" cy="36553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public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static void main(String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[])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[] languages = { "Java", "basic", "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fortran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" };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("Languages which starts with J: ");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filter(languages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, (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) -&gt; 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str.startsWith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("J"))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("Languages which ends with c: ");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filter(languages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, (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) -&gt; 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str.endsWith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("c"))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("Print all languages: ");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filter(languages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, (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str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) -&gt; true)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496" y="4780844"/>
            <a:ext cx="5269865" cy="10147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Languages which starts with J: Java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Languages which ends with c: basic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Print all languages: Java       basic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fortran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874" y="1052607"/>
            <a:ext cx="6408712" cy="5760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14.1.3 </a:t>
            </a:r>
            <a:r>
              <a:rPr lang="zh-CN" altLang="zh-CN" sz="2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zh-CN" sz="2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引用（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Method reference</a:t>
            </a:r>
            <a:r>
              <a:rPr lang="zh-CN" altLang="zh-CN" sz="2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23850" y="1844675"/>
            <a:ext cx="8594090" cy="4179570"/>
          </a:xfrm>
        </p:spPr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λ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表达式也可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某个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具体方法</a:t>
            </a:r>
            <a:r>
              <a:rPr lang="zh-CN" altLang="en-US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描述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叫做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方法引用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操作符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将方法名称与其所属类型名称间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分开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类型的实例方法是针对泛型的，则要在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分隔符前提供泛型参数类型。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具体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表示举例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  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Integer::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parseInt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 //</a:t>
            </a:r>
            <a:r>
              <a:rPr lang="zh-CN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静态方法引用</a:t>
            </a:r>
            <a:b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    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System.out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::print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实例方法引用</a:t>
            </a:r>
            <a:b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    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Person::new  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    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 //</a:t>
            </a:r>
            <a:r>
              <a:rPr lang="zh-CN" altLang="zh-CN" sz="20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构造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zh-CN" sz="20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  <a:endParaRPr lang="en-US" altLang="zh-CN" sz="2000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还有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其它的方法引用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，例如：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  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super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::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toString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引用对象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的父类方法</a:t>
            </a:r>
            <a:b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 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[]::new   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引用一个数组的构造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器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7744" y="3537012"/>
            <a:ext cx="7326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423" y="981167"/>
            <a:ext cx="7467600" cy="497511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】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表达式操作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3767" y="1788852"/>
            <a:ext cx="8165835" cy="18362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List&lt;String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&gt; features=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Arrays.asList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("Lambdas", 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        "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Default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Method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","Stream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 API", "Date and Time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API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");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features.</a:t>
            </a:r>
            <a:r>
              <a:rPr lang="en-US" altLang="zh-CN" sz="18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forEach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(n-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&gt;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System.out.println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(n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));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pPr marL="0" indent="0">
              <a:buNone/>
            </a:pP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或者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features.</a:t>
            </a:r>
            <a:r>
              <a:rPr lang="en-US" altLang="zh-CN" sz="18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forEach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System.out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::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println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);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148064" y="3659577"/>
            <a:ext cx="2448271" cy="1793310"/>
            <a:chOff x="5262691" y="4419600"/>
            <a:chExt cx="2647952" cy="1867297"/>
          </a:xfrm>
        </p:grpSpPr>
        <p:sp>
          <p:nvSpPr>
            <p:cNvPr id="6" name="矩形 5"/>
            <p:cNvSpPr/>
            <p:nvPr/>
          </p:nvSpPr>
          <p:spPr bwMode="auto">
            <a:xfrm>
              <a:off x="5262692" y="4910035"/>
              <a:ext cx="2647951" cy="137686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Lambdas</a:t>
              </a:r>
              <a:endPara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Default </a:t>
              </a: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Method</a:t>
              </a:r>
              <a:endPara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Stream </a:t>
              </a: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API</a:t>
              </a:r>
              <a:endPara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Date and Time API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62691" y="4419600"/>
              <a:ext cx="2647950" cy="4547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运行结果</a:t>
              </a:r>
              <a:endParaRPr lang="en-US" altLang="zh-CN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9299" y="4130688"/>
            <a:ext cx="4824536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等价于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for (String n:features)</a:t>
            </a:r>
            <a:endParaRPr lang="en-US" altLang="zh-CN" sz="2000" b="1" dirty="0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b="1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b="1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(n);</a:t>
            </a:r>
            <a:endParaRPr lang="zh-CN" altLang="en-US" sz="2000" b="1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5868036" y="2636600"/>
            <a:ext cx="2761456" cy="777702"/>
          </a:xfrm>
          <a:prstGeom prst="cloudCallout">
            <a:avLst>
              <a:gd name="adj1" fmla="val -72768"/>
              <a:gd name="adj2" fmla="val -1594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将参数中函数作用于所有成员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05" y="1124585"/>
            <a:ext cx="8195945" cy="447548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下面代码中的方法引用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(String::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toUpperCase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）有一个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由赋值号左边函数类型的泛型参数可知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，这个参数会被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类的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toUpperCase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它将全部字符变为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大写。</a:t>
            </a:r>
            <a:endParaRPr lang="zh-CN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import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java.util.function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.*;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public class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RefTest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public static void main(String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[])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Function&lt;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String,String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&gt; f =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String::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toUpperCase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f.apply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("java"));       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508105" y="4436699"/>
            <a:ext cx="2088232" cy="962521"/>
            <a:chOff x="5262691" y="4419600"/>
            <a:chExt cx="2647952" cy="1867297"/>
          </a:xfrm>
        </p:grpSpPr>
        <p:sp>
          <p:nvSpPr>
            <p:cNvPr id="5" name="矩形 4"/>
            <p:cNvSpPr/>
            <p:nvPr/>
          </p:nvSpPr>
          <p:spPr bwMode="auto">
            <a:xfrm>
              <a:off x="5262692" y="4910035"/>
              <a:ext cx="2647951" cy="137686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JAVA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262691" y="4419600"/>
              <a:ext cx="2647950" cy="8007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运行结果</a:t>
              </a:r>
              <a:endParaRPr lang="en-US" altLang="zh-CN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00050"/>
          </a:xfrm>
        </p:spPr>
        <p:txBody>
          <a:bodyPr/>
          <a:p>
            <a:r>
              <a:rPr lang="zh-CN" altLang="en-US" sz="2400"/>
              <a:t>【例 14-3】 求函数 f(x)在区间[a,b]上的最大值。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268730"/>
            <a:ext cx="8229600" cy="491109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import java.util.function.*;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public class Ex14_3 {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</a:t>
            </a:r>
            <a:r>
              <a:rPr lang="zh-CN" altLang="en-US" sz="2000"/>
              <a:t> </a:t>
            </a:r>
            <a:r>
              <a:rPr lang="en-US" altLang="zh-CN" sz="2000"/>
              <a:t> </a:t>
            </a:r>
            <a:r>
              <a:rPr lang="zh-CN" altLang="en-US" sz="2000"/>
              <a:t>static double findMax(Function&lt;Double, Double&gt; f,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</a:t>
            </a:r>
            <a:r>
              <a:rPr lang="en-US" altLang="zh-CN" sz="2000"/>
              <a:t>                 </a:t>
            </a:r>
            <a:r>
              <a:rPr lang="zh-CN" altLang="en-US" sz="2000"/>
              <a:t>double a,double b)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</a:t>
            </a:r>
            <a:r>
              <a:rPr lang="en-US" altLang="zh-CN" sz="2000"/>
              <a:t>  </a:t>
            </a:r>
            <a:r>
              <a:rPr lang="zh-CN" altLang="en-US" sz="2000"/>
              <a:t>{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 double r = f.apply(a); //求 r=f(a)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for (double x=a; x&lt;=b; x+=0.1) {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    </a:t>
            </a:r>
            <a:r>
              <a:rPr lang="zh-CN" altLang="en-US" sz="2000"/>
              <a:t>double y = f.apply(x); //求 y=f(x)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    </a:t>
            </a:r>
            <a:r>
              <a:rPr lang="zh-CN" altLang="en-US" sz="2000"/>
              <a:t>if (r &lt;y)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</a:t>
            </a:r>
            <a:r>
              <a:rPr lang="en-US" altLang="zh-CN" sz="2000"/>
              <a:t>                 </a:t>
            </a:r>
            <a:r>
              <a:rPr lang="zh-CN" altLang="en-US" sz="2000"/>
              <a:t>r=y;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}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 return r;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zh-CN" alt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908368"/>
            <a:ext cx="8229600" cy="4389437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public static void main(String args[ ]) {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</a:t>
            </a:r>
            <a:r>
              <a:rPr lang="zh-CN" altLang="en-US" sz="2000"/>
              <a:t>System.out.printf("%f\n",findMax(</a:t>
            </a:r>
            <a:r>
              <a:rPr lang="zh-CN" altLang="en-US" sz="2000">
                <a:solidFill>
                  <a:srgbClr val="FF0000"/>
                </a:solidFill>
              </a:rPr>
              <a:t>Math::sqrt</a:t>
            </a:r>
            <a:r>
              <a:rPr lang="zh-CN" altLang="en-US" sz="2000"/>
              <a:t>,1.0,5.0));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//求 sqrt(x)在区间[1,5]上的最大值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</a:t>
            </a:r>
            <a:r>
              <a:rPr lang="zh-CN" altLang="en-US" sz="2000"/>
              <a:t>System.out.printf("%f\n",findMax(</a:t>
            </a:r>
            <a:r>
              <a:rPr lang="zh-CN" altLang="en-US" sz="2000">
                <a:solidFill>
                  <a:srgbClr val="FF0000"/>
                </a:solidFill>
              </a:rPr>
              <a:t>Math::exp</a:t>
            </a:r>
            <a:r>
              <a:rPr lang="zh-CN" altLang="en-US" sz="2000"/>
              <a:t>,0,1));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</a:t>
            </a:r>
            <a:r>
              <a:rPr lang="zh-CN" altLang="en-US" sz="2000"/>
              <a:t>//求 exp(x)在区间[0,1]上的最大值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</a:t>
            </a:r>
            <a:r>
              <a:rPr lang="zh-CN" altLang="en-US" sz="2000"/>
              <a:t>System.out.printf("%f\n",findMax(</a:t>
            </a:r>
            <a:r>
              <a:rPr lang="zh-CN" altLang="en-US" sz="2000">
                <a:solidFill>
                  <a:srgbClr val="FF0000"/>
                </a:solidFill>
              </a:rPr>
              <a:t>x-&gt;x*x+2*x+1</a:t>
            </a:r>
            <a:r>
              <a:rPr lang="zh-CN" altLang="en-US" sz="2000"/>
              <a:t>,0,1));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 </a:t>
            </a:r>
            <a:r>
              <a:rPr lang="zh-CN" altLang="en-US" sz="2000"/>
              <a:t>//求 f(x)= x</a:t>
            </a:r>
            <a:r>
              <a:rPr lang="zh-CN" altLang="en-US" sz="2000" baseline="30000"/>
              <a:t>2</a:t>
            </a:r>
            <a:r>
              <a:rPr lang="zh-CN" altLang="en-US" sz="2000"/>
              <a:t>+2x+1 在区间[0,1]上的最大值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zh-CN" altLang="en-US" sz="2000"/>
              <a:t>}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}</a:t>
            </a:r>
            <a:endParaRPr lang="zh-CN" altLang="en-US" sz="2000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872" y="2060785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由收集对象创建流</a:t>
            </a:r>
            <a:endParaRPr lang="zh-CN" altLang="en-US" sz="28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046" y="2636411"/>
            <a:ext cx="8229600" cy="3024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java.util.stream.Stream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表示某一种元素的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序列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Collection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接口的默认方法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stream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parallelStream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List&lt;String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words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Arrays.asList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("bird",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     "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boy","word","book","work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");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Stream&lt;String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&gt;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strStream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words.stream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rgbClr val="6600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899795" y="1132205"/>
            <a:ext cx="6172200" cy="6534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14.2.1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Stream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endParaRPr 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115695" y="548640"/>
            <a:ext cx="6172200" cy="5835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Stream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662" y="1438485"/>
            <a:ext cx="510388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ClrTx/>
              <a:buSzTx/>
              <a:buFontTx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2、由数组创建流</a:t>
            </a:r>
            <a:endParaRPr lang="en-US" altLang="zh-CN" sz="28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812224" y="2144431"/>
            <a:ext cx="7619938" cy="3024188"/>
          </a:xfrm>
        </p:spPr>
        <p:txBody>
          <a:bodyPr/>
          <a:lstStyle/>
          <a:p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Arrays.stream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(T array)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由数组创建流对象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[ ]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= {1,2,3,4,5,6,7,8};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IntStream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stream3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Arrays.stream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);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反之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由流也可转化为数组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[] strArray1 = stream1.toArray(String[]::new);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zh-CN" altLang="en-US" sz="2000" dirty="0" smtClean="0">
              <a:solidFill>
                <a:srgbClr val="6600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323215" y="1845310"/>
            <a:ext cx="8374380" cy="4176395"/>
          </a:xfrm>
        </p:spPr>
        <p:txBody>
          <a:bodyPr/>
          <a:lstStyle/>
          <a:p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Java 8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的新特性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λ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表达式针对的目标类型是</a:t>
            </a:r>
            <a:r>
              <a:rPr lang="zh-CN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函数接口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functional interface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），如果一个接口只有一个显式声明的抽象方法，那么它符合函数接口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@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FunctionalInterface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注解标注出来（也可以不标）。例如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@</a:t>
            </a:r>
            <a:r>
              <a:rPr lang="en-US" altLang="zh-CN" sz="18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FunctionalInterface</a:t>
            </a:r>
            <a:endParaRPr lang="zh-CN" altLang="zh-CN" sz="1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interface A{            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 public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add(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a,int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b);        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Java API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中符合函数接口的例子不少。例如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public interface Runnable { void run(); } //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多线程程序要实现的接口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   </a:t>
            </a:r>
            <a:b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public interface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ActionListener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{ void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actionPerformed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ActionEvent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e); } 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图形界面中动作事件监听者要实现的接口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3440" y="692150"/>
            <a:ext cx="40233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14.1 </a:t>
            </a:r>
            <a:r>
              <a:rPr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Lambda表达式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50" y="1275715"/>
            <a:ext cx="4780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14.1.1 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何为</a:t>
            </a:r>
            <a:r>
              <a:rPr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Lambda表达式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662" y="1438485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ClrTx/>
              <a:buSzTx/>
              <a:buFontTx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3、利用Stream&lt;T&gt;接口创建流</a:t>
            </a:r>
            <a:endParaRPr lang="en-US" altLang="zh-CN" sz="28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536" y="2132856"/>
            <a:ext cx="8229600" cy="3024188"/>
          </a:xfrm>
        </p:spPr>
        <p:txBody>
          <a:bodyPr/>
          <a:lstStyle/>
          <a:p>
            <a:r>
              <a:rPr lang="zh-CN" altLang="zh-CN" sz="2000" dirty="0"/>
              <a:t>利用</a:t>
            </a:r>
            <a:r>
              <a:rPr lang="en-US" altLang="zh-CN" sz="2000" dirty="0"/>
              <a:t>Stream&lt;T&gt;</a:t>
            </a:r>
            <a:r>
              <a:rPr lang="zh-CN" altLang="zh-CN" sz="2000" dirty="0"/>
              <a:t>接口提供的</a:t>
            </a:r>
            <a:r>
              <a:rPr lang="en-US" altLang="zh-CN" sz="2000" dirty="0">
                <a:solidFill>
                  <a:srgbClr val="1E07C5"/>
                </a:solidFill>
              </a:rPr>
              <a:t>of(T)</a:t>
            </a:r>
            <a:r>
              <a:rPr lang="zh-CN" altLang="zh-CN" sz="2000" dirty="0"/>
              <a:t>方法也可创建流对象等。例如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Stream&lt;String&gt;  stream1 = </a:t>
            </a:r>
            <a:r>
              <a:rPr lang="en-US" altLang="zh-CN" sz="2000" dirty="0" err="1"/>
              <a:t>Stream.of</a:t>
            </a:r>
            <a:r>
              <a:rPr lang="en-US" altLang="zh-CN" sz="2000" dirty="0"/>
              <a:t>("a", "b", "c");</a:t>
            </a:r>
            <a:endParaRPr lang="zh-CN" altLang="zh-CN" sz="2000" dirty="0"/>
          </a:p>
          <a:p>
            <a:r>
              <a:rPr lang="zh-CN" altLang="zh-CN" sz="2000" dirty="0"/>
              <a:t>要创建不含任何元素的</a:t>
            </a:r>
            <a:r>
              <a:rPr lang="en-US" altLang="zh-CN" sz="2000" dirty="0"/>
              <a:t>Stream,</a:t>
            </a:r>
            <a:r>
              <a:rPr lang="zh-CN" altLang="zh-CN" sz="2000" dirty="0"/>
              <a:t>可以使用</a:t>
            </a:r>
            <a:r>
              <a:rPr lang="en-US" altLang="zh-CN" sz="2000" dirty="0" err="1"/>
              <a:t>Stream.empty</a:t>
            </a:r>
            <a:r>
              <a:rPr lang="en-US" altLang="zh-CN" sz="2000" dirty="0"/>
              <a:t>()</a:t>
            </a:r>
            <a:r>
              <a:rPr lang="zh-CN" altLang="zh-CN" sz="2000" dirty="0"/>
              <a:t>方法。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Stream&lt;String&gt; silence = </a:t>
            </a:r>
            <a:r>
              <a:rPr lang="en-US" altLang="zh-CN" sz="2000" dirty="0" err="1"/>
              <a:t>Stream.empty</a:t>
            </a:r>
            <a:r>
              <a:rPr lang="en-US" altLang="zh-CN" sz="2000" dirty="0"/>
              <a:t>()</a:t>
            </a:r>
            <a:endParaRPr lang="zh-CN" altLang="en-US" sz="2000" b="0" dirty="0" smtClean="0">
              <a:solidFill>
                <a:srgbClr val="6600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447" y="836124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ClrTx/>
              <a:buSzTx/>
              <a:buFontTx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4、创建无限流</a:t>
            </a:r>
            <a:endParaRPr lang="en-US" altLang="zh-CN" sz="28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360" y="1484630"/>
            <a:ext cx="8342630" cy="4779010"/>
          </a:xfrm>
        </p:spPr>
        <p:txBody>
          <a:bodyPr/>
          <a:lstStyle/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接口有两个用来创建无限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的静态方法。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第一个方法是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generate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它接受一个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Supplier&lt;T&gt;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接口的对象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以下产生一个常量值的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Stream&lt;String&gt;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echos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Stream.generate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(()-&gt;"Echo");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而以下方法则产生含有随机数的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Stream&lt;Double&gt;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randoms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Stream.generate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(Math::random);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个方法是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iterate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要创建一个诸如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0,1,2,3,...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这样的无穷序列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可使用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iterate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方法。它接受一个种子和一个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UnaryOperator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&lt;T&gt;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接口的函数对象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并且对之前的值重复应用该函数。例如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Stream&lt;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BigInteger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&gt; integers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Stream.iterate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BigInteger.ZERO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n -&gt;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n.add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(BigInteger.ONE));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340768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创建原生流</a:t>
            </a:r>
            <a:endParaRPr lang="zh-CN" altLang="en-US" sz="28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360" y="1917065"/>
            <a:ext cx="8229600" cy="3538855"/>
          </a:xfrm>
        </p:spPr>
        <p:txBody>
          <a:bodyPr/>
          <a:lstStyle/>
          <a:p>
            <a:r>
              <a:rPr lang="zh-CN" altLang="zh-CN" sz="1800" dirty="0"/>
              <a:t>对于基本数据类型的数据</a:t>
            </a:r>
            <a:r>
              <a:rPr lang="en-US" altLang="zh-CN" sz="1800" dirty="0"/>
              <a:t>,</a:t>
            </a:r>
            <a:r>
              <a:rPr lang="zh-CN" altLang="zh-CN" sz="1800" dirty="0"/>
              <a:t>还有</a:t>
            </a:r>
            <a:r>
              <a:rPr lang="en-US" altLang="zh-CN" sz="1800" dirty="0" err="1"/>
              <a:t>IntStream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LongStream</a:t>
            </a:r>
            <a:r>
              <a:rPr lang="en-US" altLang="zh-CN" sz="1800" dirty="0"/>
              <a:t> 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DoubleStream</a:t>
            </a:r>
            <a:r>
              <a:rPr lang="en-US" altLang="zh-CN" sz="1800" dirty="0"/>
              <a:t> </a:t>
            </a:r>
            <a:r>
              <a:rPr lang="zh-CN" altLang="zh-CN" sz="1800" dirty="0"/>
              <a:t>等原生流。以下代码创建一个</a:t>
            </a:r>
            <a:r>
              <a:rPr lang="en-US" altLang="zh-CN" sz="1800" dirty="0"/>
              <a:t>Stream&lt;Integer&gt;,</a:t>
            </a:r>
            <a:r>
              <a:rPr lang="zh-CN" altLang="zh-CN" sz="1800" dirty="0"/>
              <a:t>然后转换为原生流</a:t>
            </a:r>
            <a:r>
              <a:rPr lang="en-US" altLang="zh-CN" sz="1800" dirty="0" err="1"/>
              <a:t>IntStream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Stream&lt;Integer&gt; stream2 = </a:t>
            </a:r>
            <a:r>
              <a:rPr lang="en-US" altLang="zh-CN" sz="1800" dirty="0" err="1"/>
              <a:t>Stream.of</a:t>
            </a:r>
            <a:r>
              <a:rPr lang="en-US" altLang="zh-CN" sz="1800" dirty="0"/>
              <a:t>(1,2,3);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IntStream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intstream</a:t>
            </a:r>
            <a:r>
              <a:rPr lang="en-US" altLang="zh-CN" sz="1800" dirty="0"/>
              <a:t> = stream2.mapToInt(</a:t>
            </a:r>
            <a:r>
              <a:rPr lang="en-US" altLang="zh-CN" sz="1800" dirty="0" err="1"/>
              <a:t>Integer::parseInt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marL="0" indent="0">
              <a:buNone/>
            </a:pPr>
            <a:endParaRPr lang="zh-CN" altLang="zh-CN" sz="1800" dirty="0"/>
          </a:p>
          <a:p>
            <a:r>
              <a:rPr lang="zh-CN" altLang="zh-CN" sz="1800" dirty="0"/>
              <a:t>也可以直接构建原生流</a:t>
            </a:r>
            <a:r>
              <a:rPr lang="en-US" altLang="zh-CN" sz="1800" dirty="0"/>
              <a:t>,</a:t>
            </a:r>
            <a:r>
              <a:rPr lang="zh-CN" altLang="zh-CN" sz="1800" dirty="0"/>
              <a:t>例如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IntStream.of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[]{1,2,3}).</a:t>
            </a:r>
            <a:r>
              <a:rPr lang="en-US" altLang="zh-CN" sz="1800" dirty="0" err="1"/>
              <a:t>forEach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System.out</a:t>
            </a:r>
            <a:r>
              <a:rPr lang="en-US" altLang="zh-CN" sz="1800" dirty="0"/>
              <a:t>::print); //</a:t>
            </a:r>
            <a:r>
              <a:rPr lang="zh-CN" altLang="zh-CN" sz="1800" dirty="0"/>
              <a:t>输出</a:t>
            </a:r>
            <a:r>
              <a:rPr lang="en-US" altLang="zh-CN" sz="1800" dirty="0"/>
              <a:t>123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IntStream.range</a:t>
            </a:r>
            <a:r>
              <a:rPr lang="en-US" altLang="zh-CN" sz="1800" dirty="0"/>
              <a:t>(1,3).</a:t>
            </a:r>
            <a:r>
              <a:rPr lang="en-US" altLang="zh-CN" sz="1800" dirty="0" err="1"/>
              <a:t>forEach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System.out</a:t>
            </a:r>
            <a:r>
              <a:rPr lang="en-US" altLang="zh-CN" sz="1800" dirty="0"/>
              <a:t>::print);  //</a:t>
            </a:r>
            <a:r>
              <a:rPr lang="zh-CN" altLang="zh-CN" sz="1800" dirty="0"/>
              <a:t>输出</a:t>
            </a:r>
            <a:r>
              <a:rPr lang="en-US" altLang="zh-CN" sz="1800" dirty="0"/>
              <a:t>12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IntStream.rangeClosed</a:t>
            </a:r>
            <a:r>
              <a:rPr lang="en-US" altLang="zh-CN" sz="1800" dirty="0"/>
              <a:t>(1,3).</a:t>
            </a:r>
            <a:r>
              <a:rPr lang="en-US" altLang="zh-CN" sz="1800" dirty="0" err="1"/>
              <a:t>forEach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System.out</a:t>
            </a:r>
            <a:r>
              <a:rPr lang="en-US" altLang="zh-CN" sz="1800" dirty="0"/>
              <a:t>::print); //</a:t>
            </a:r>
            <a:r>
              <a:rPr lang="zh-CN" altLang="zh-CN" sz="1800" dirty="0"/>
              <a:t>输出</a:t>
            </a:r>
            <a:r>
              <a:rPr lang="en-US" altLang="zh-CN" sz="1800" dirty="0"/>
              <a:t>123</a:t>
            </a:r>
            <a:endParaRPr lang="zh-CN" altLang="en-US" sz="18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137" y="1340695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由缓冲输入流创建流</a:t>
            </a:r>
            <a:endParaRPr lang="zh-CN" altLang="en-US" sz="28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552" y="2060848"/>
            <a:ext cx="7744700" cy="3024188"/>
          </a:xfrm>
        </p:spPr>
        <p:txBody>
          <a:bodyPr/>
          <a:lstStyle/>
          <a:p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对于来自文件的数据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可以通过缓冲输入流的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lines()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方法得到由若干行字符串数据构成的流对象。例如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FileReader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file = new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FileReader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("example.java");        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BufferedReader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reader = new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BufferedReader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(file);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Stream&lt;String&gt; stream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reader.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lines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();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340485"/>
            <a:ext cx="6890385" cy="646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Stream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操作可以是中间操作，也可以是最终操作。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 flipV="1">
            <a:off x="755654" y="4076695"/>
            <a:ext cx="800634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Stream 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操作如果有参数的话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必须是</a:t>
            </a:r>
            <a:r>
              <a:rPr lang="en-US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Lambda </a:t>
            </a:r>
            <a:r>
              <a:rPr lang="zh-CN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形式</a:t>
            </a:r>
            <a:r>
              <a:rPr lang="zh-CN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最终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操作会返回一个某种类型的</a:t>
            </a:r>
            <a:r>
              <a:rPr lang="zh-CN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中间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操作可有多个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它们返回变换后的流对象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" y="2132330"/>
            <a:ext cx="7674610" cy="140462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/>
        </p:nvSpPr>
        <p:spPr>
          <a:xfrm>
            <a:off x="971550" y="687070"/>
            <a:ext cx="6172200" cy="6534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14.2.2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Stream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505" y="1556385"/>
            <a:ext cx="8042910" cy="3193415"/>
          </a:xfrm>
        </p:spPr>
        <p:txBody>
          <a:bodyPr/>
          <a:lstStyle/>
          <a:p>
            <a:r>
              <a:rPr lang="zh-CN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中间操作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filter()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sorted()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map()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distinct()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等，一般是针对数据集的整理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过滤、排序、匹配、抽取等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，返回值也是数据集。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最终操作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forEach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allMatch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anyMatch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findAny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findFirst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count()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max()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min()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reduce()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collect()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forEach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接受一个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Function&lt;T,R&gt;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接口类型的参数，用来对流的每一个元素执行指定的操作。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544" y="1392076"/>
            <a:ext cx="8352928" cy="3981140"/>
          </a:xfrm>
        </p:spPr>
        <p:txBody>
          <a:bodyPr/>
          <a:lstStyle/>
          <a:p>
            <a:r>
              <a:rPr lang="zh-CN" altLang="zh-CN" sz="2000" dirty="0" smtClean="0"/>
              <a:t>对于</a:t>
            </a:r>
            <a:r>
              <a:rPr lang="zh-CN" altLang="zh-CN" sz="2000" dirty="0"/>
              <a:t>无限流</a:t>
            </a:r>
            <a:r>
              <a:rPr lang="en-US" altLang="zh-CN" sz="2000" dirty="0" smtClean="0"/>
              <a:t>,</a:t>
            </a:r>
            <a:r>
              <a:rPr lang="zh-CN" altLang="zh-CN" sz="2000" dirty="0" smtClean="0"/>
              <a:t> 可以</a:t>
            </a:r>
            <a:r>
              <a:rPr lang="zh-CN" altLang="zh-CN" sz="2000" dirty="0"/>
              <a:t>进一步用</a:t>
            </a:r>
            <a:r>
              <a:rPr lang="en-US" altLang="zh-CN" sz="2000" dirty="0"/>
              <a:t>limit</a:t>
            </a:r>
            <a:r>
              <a:rPr lang="zh-CN" altLang="zh-CN" sz="2000" dirty="0"/>
              <a:t>操作来限制流的数据的数量。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Stream&lt;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&gt; integers =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Stream.iterate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BigInteger.ZERO</a:t>
            </a:r>
            <a:r>
              <a:rPr lang="en-US" altLang="zh-CN" sz="2000" dirty="0"/>
              <a:t>,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   n </a:t>
            </a:r>
            <a:r>
              <a:rPr lang="en-US" altLang="zh-CN" sz="2000" dirty="0"/>
              <a:t>-&gt; </a:t>
            </a:r>
            <a:r>
              <a:rPr lang="en-US" altLang="zh-CN" sz="2000" dirty="0" err="1"/>
              <a:t>n.add</a:t>
            </a:r>
            <a:r>
              <a:rPr lang="en-US" altLang="zh-CN" sz="2000" dirty="0"/>
              <a:t>(BigInteger.ONE)).</a:t>
            </a:r>
            <a:r>
              <a:rPr lang="en-US" altLang="zh-CN" sz="2000" dirty="0">
                <a:solidFill>
                  <a:srgbClr val="0070C0"/>
                </a:solidFill>
              </a:rPr>
              <a:t>limit(10)</a:t>
            </a:r>
            <a:r>
              <a:rPr lang="en-US" altLang="zh-CN" sz="2000" dirty="0"/>
              <a:t>;       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integers.forEach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System.out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println</a:t>
            </a:r>
            <a:r>
              <a:rPr lang="en-US" altLang="zh-CN" sz="2000" dirty="0"/>
              <a:t>); //</a:t>
            </a:r>
            <a:r>
              <a:rPr lang="zh-CN" altLang="zh-CN" sz="2000" dirty="0"/>
              <a:t>输出</a:t>
            </a:r>
            <a:r>
              <a:rPr lang="en-US" altLang="zh-CN" sz="2000" dirty="0"/>
              <a:t>0,1,2,3,...,9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integers.count</a:t>
            </a:r>
            <a:r>
              <a:rPr lang="en-US" altLang="zh-CN" sz="2000" dirty="0"/>
              <a:t>());  //</a:t>
            </a:r>
            <a:r>
              <a:rPr lang="zh-CN" altLang="zh-CN" sz="2000" dirty="0"/>
              <a:t>输出结果为</a:t>
            </a:r>
            <a:r>
              <a:rPr lang="en-US" altLang="zh-CN" sz="2000" dirty="0"/>
              <a:t>10</a:t>
            </a:r>
            <a:endParaRPr lang="zh-CN" altLang="zh-CN" sz="2000" dirty="0"/>
          </a:p>
          <a:p>
            <a:r>
              <a:rPr lang="zh-CN" altLang="zh-CN" sz="2000" dirty="0"/>
              <a:t>【注意】</a:t>
            </a:r>
            <a:r>
              <a:rPr lang="en-US" altLang="zh-CN" sz="2000" dirty="0" err="1"/>
              <a:t>stream.limit</a:t>
            </a:r>
            <a:r>
              <a:rPr lang="en-US" altLang="zh-CN" sz="2000" dirty="0"/>
              <a:t>(n)</a:t>
            </a:r>
            <a:r>
              <a:rPr lang="zh-CN" altLang="zh-CN" sz="2000" dirty="0"/>
              <a:t>会返回一个包含</a:t>
            </a:r>
            <a:r>
              <a:rPr lang="en-US" altLang="zh-CN" sz="2000" dirty="0"/>
              <a:t>n</a:t>
            </a:r>
            <a:r>
              <a:rPr lang="zh-CN" altLang="zh-CN" sz="2000" dirty="0"/>
              <a:t>个元素的新流</a:t>
            </a:r>
            <a:r>
              <a:rPr lang="en-US" altLang="zh-CN" sz="2000" dirty="0"/>
              <a:t>,</a:t>
            </a:r>
            <a:r>
              <a:rPr lang="zh-CN" altLang="zh-CN" sz="2000" dirty="0"/>
              <a:t>该方法适合裁剪流</a:t>
            </a:r>
            <a:r>
              <a:rPr lang="en-US" altLang="zh-CN" sz="2000" dirty="0"/>
              <a:t>,</a:t>
            </a:r>
            <a:r>
              <a:rPr lang="en-US" altLang="zh-CN" sz="2000" dirty="0" err="1"/>
              <a:t>stream.skip</a:t>
            </a:r>
            <a:r>
              <a:rPr lang="en-US" altLang="zh-CN" sz="2000" dirty="0"/>
              <a:t>(n)</a:t>
            </a:r>
            <a:r>
              <a:rPr lang="zh-CN" altLang="zh-CN" sz="2000" dirty="0"/>
              <a:t>方法正好相反</a:t>
            </a:r>
            <a:r>
              <a:rPr lang="en-US" altLang="zh-CN" sz="2000" dirty="0"/>
              <a:t>,</a:t>
            </a:r>
            <a:r>
              <a:rPr lang="zh-CN" altLang="zh-CN" sz="2000" dirty="0"/>
              <a:t>它将返回丢弃前</a:t>
            </a:r>
            <a:r>
              <a:rPr lang="en-US" altLang="zh-CN" sz="2000" dirty="0"/>
              <a:t>n</a:t>
            </a:r>
            <a:r>
              <a:rPr lang="zh-CN" altLang="zh-CN" sz="2000" dirty="0"/>
              <a:t>个元素的新流。此外</a:t>
            </a:r>
            <a:r>
              <a:rPr lang="en-US" altLang="zh-CN" sz="2000" dirty="0"/>
              <a:t>,Stream</a:t>
            </a:r>
            <a:r>
              <a:rPr lang="zh-CN" altLang="zh-CN" sz="2000" dirty="0"/>
              <a:t>类中还有一个静态方法</a:t>
            </a:r>
            <a:r>
              <a:rPr lang="en-US" altLang="zh-CN" sz="2000" dirty="0" err="1"/>
              <a:t>concat</a:t>
            </a:r>
            <a:r>
              <a:rPr lang="zh-CN" altLang="zh-CN" sz="2000" dirty="0"/>
              <a:t>用于将参数指定的两个流连接起来。</a:t>
            </a:r>
            <a:endParaRPr lang="zh-CN" altLang="zh-CN" sz="2000" dirty="0"/>
          </a:p>
          <a:p>
            <a:pPr eaLnBrk="1" hangingPunct="1"/>
            <a:endParaRPr lang="zh-CN" altLang="en-US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81" y="621303"/>
            <a:ext cx="5508625" cy="5643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zh-C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中间操作</a:t>
            </a:r>
            <a:endParaRPr lang="zh-CN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242570" y="1790700"/>
            <a:ext cx="8812530" cy="35286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     filter</a:t>
            </a:r>
            <a:r>
              <a:rPr lang="zh-CN" altLang="zh-CN" sz="2000" dirty="0"/>
              <a:t>方法接受</a:t>
            </a:r>
            <a:r>
              <a:rPr lang="en-US" altLang="zh-CN" sz="2000" dirty="0"/>
              <a:t>Predicate&lt;T&gt;</a:t>
            </a:r>
            <a:r>
              <a:rPr lang="zh-CN" altLang="zh-CN" sz="2000" dirty="0"/>
              <a:t>类型的参数，将过滤流对象中的所有元素。例如</a:t>
            </a:r>
            <a:r>
              <a:rPr lang="en-US" altLang="zh-CN" sz="2000" dirty="0"/>
              <a:t>:    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1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List&lt;String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 </a:t>
            </a:r>
            <a:r>
              <a:rPr lang="en-US" altLang="zh-CN" sz="1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words 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1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800" dirty="0" err="1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Arrays.asList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("bird", </a:t>
            </a:r>
            <a:r>
              <a:rPr lang="en-US" altLang="zh-CN" sz="1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en-US" altLang="zh-CN" sz="1800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"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boy","word","book","work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");</a:t>
            </a:r>
            <a:endParaRPr lang="zh-CN" altLang="zh-CN" sz="18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Stream&lt;String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  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strStream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words.stream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();</a:t>
            </a:r>
            <a:endParaRPr lang="zh-CN" altLang="zh-CN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strStream.filter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(s) -&gt; </a:t>
            </a:r>
            <a:r>
              <a:rPr lang="en-US" altLang="zh-CN" sz="2000" dirty="0" err="1">
                <a:solidFill>
                  <a:srgbClr val="FF0000"/>
                </a:solidFill>
              </a:rPr>
              <a:t>s.startsWith</a:t>
            </a:r>
            <a:r>
              <a:rPr lang="en-US" altLang="zh-CN" sz="2000" dirty="0">
                <a:solidFill>
                  <a:srgbClr val="FF0000"/>
                </a:solidFill>
              </a:rPr>
              <a:t>("w")</a:t>
            </a:r>
            <a:r>
              <a:rPr lang="en-US" altLang="zh-CN" sz="2000" dirty="0"/>
              <a:t>)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// </a:t>
            </a:r>
            <a:r>
              <a:rPr lang="zh-CN" altLang="zh-CN" sz="2000" dirty="0"/>
              <a:t>以字符</a:t>
            </a:r>
            <a:r>
              <a:rPr lang="en-US" altLang="zh-CN" sz="2000" dirty="0"/>
              <a:t>w</a:t>
            </a:r>
            <a:r>
              <a:rPr lang="zh-CN" altLang="zh-CN" sz="2000" dirty="0"/>
              <a:t>开头的单词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.</a:t>
            </a:r>
            <a:r>
              <a:rPr lang="en-US" altLang="zh-CN" sz="2000" dirty="0" err="1"/>
              <a:t>forEach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System.out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println</a:t>
            </a:r>
            <a:r>
              <a:rPr lang="en-US" altLang="zh-CN" sz="2000" dirty="0"/>
              <a:t>);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输出结果中包含的单词有</a:t>
            </a:r>
            <a:r>
              <a:rPr lang="en-US" altLang="zh-CN" sz="2000" dirty="0"/>
              <a:t>: "word", "work" </a:t>
            </a:r>
            <a:r>
              <a:rPr lang="zh-CN" altLang="zh-CN" sz="2000" dirty="0"/>
              <a:t>。</a:t>
            </a:r>
            <a:endParaRPr lang="zh-CN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987358" y="1268730"/>
            <a:ext cx="2353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ctr">
              <a:buNone/>
            </a:pPr>
            <a:r>
              <a:rPr lang="en-US" altLang="zh-CN" sz="2800" b="1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 filter</a:t>
            </a:r>
            <a:r>
              <a:rPr lang="zh-CN" altLang="zh-CN" sz="28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</a:t>
            </a:r>
            <a:endParaRPr lang="zh-CN" altLang="zh-CN" sz="2800" b="1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4653280"/>
            <a:ext cx="3364230" cy="17119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8730"/>
            <a:ext cx="4381500" cy="7829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555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 map</a:t>
            </a:r>
            <a:r>
              <a:rPr lang="en-US" altLang="zh-CN" sz="3555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</a:t>
            </a:r>
            <a:endParaRPr lang="en-US" altLang="zh-CN" sz="3555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384" y="2349014"/>
            <a:ext cx="8229600" cy="3744416"/>
          </a:xfrm>
        </p:spPr>
        <p:txBody>
          <a:bodyPr/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方法含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Function&lt;T,R&gt;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类型的参数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对流中每个元素按指定的函数进行转换。例如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18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strStream.map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(String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::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toUpperCase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//</a:t>
            </a:r>
            <a:r>
              <a:rPr lang="zh-CN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所有字符转为大写</a:t>
            </a:r>
            <a:endParaRPr lang="zh-CN" altLang="zh-CN" sz="1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.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forEach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::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println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 </a:t>
            </a:r>
            <a:endParaRPr lang="zh-CN" altLang="zh-CN" sz="1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在输出结果中单词依次为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"BIRD", "BOY","WORD","BOOK","WORK"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类似的操作还有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mapToInt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mapToLong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mapToDouble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它们会通过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ToIntFunction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&lt;T&gt;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ToLongFunction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&lt;T&gt;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ToDoubleFunction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&lt;T&gt;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类型的参数将流转换为原生流。每个转换会接受一个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T,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并返回相应的基本类型值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List&lt;String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8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Arrays.asList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("12", "13","32","45","23");</a:t>
            </a:r>
            <a:endParaRPr lang="en-US" altLang="zh-CN" sz="1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fr-FR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Stream&lt;String</a:t>
            </a:r>
            <a:r>
              <a:rPr lang="fr-FR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 strStream =  </a:t>
            </a:r>
            <a:r>
              <a:rPr lang="fr-FR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str.stream();       </a:t>
            </a:r>
            <a:endParaRPr lang="fr-FR" altLang="zh-CN" sz="1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fr-FR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fr-FR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IntStream </a:t>
            </a:r>
            <a:r>
              <a:rPr lang="fr-FR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is=strStream.mapToInt(Integer::parseInt);</a:t>
            </a:r>
            <a:endParaRPr lang="fr-FR" altLang="zh-CN" sz="18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0" y="765175"/>
            <a:ext cx="2809240" cy="144018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916" y="981109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flatMap</a:t>
            </a:r>
            <a:endParaRPr lang="en-US" altLang="zh-CN" sz="2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560" y="1478300"/>
            <a:ext cx="7763954" cy="302418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上面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map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生成的是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1:1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映射，每个输入元素，都按照规则转换成为另外一个元素。还有一些场景，是一对多映射关系的，这时需要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flatMap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Stream&lt;List&lt;Integer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&gt;&gt; 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inputStream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Stream.of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endParaRPr lang="zh-CN" altLang="zh-CN" sz="1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Arrays.asList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(1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),  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Arrays.asList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(2, 3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),  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Arrays.asList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(4, 5, 6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) );</a:t>
            </a:r>
            <a:endParaRPr lang="zh-CN" altLang="zh-CN" sz="18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 Stream&lt;Integer&gt; </a:t>
            </a:r>
            <a:r>
              <a:rPr lang="en-US" altLang="zh-CN" sz="18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outputStream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8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inputStream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zh-CN" sz="18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18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flatMap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((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childList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) -&gt; 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childList.stream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());</a:t>
            </a:r>
            <a:endParaRPr lang="zh-CN" altLang="zh-CN" sz="1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8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outputStream.forEach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8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System.out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::print); //</a:t>
            </a:r>
            <a:r>
              <a:rPr lang="zh-CN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123456</a:t>
            </a:r>
            <a:endParaRPr lang="zh-CN" altLang="zh-CN" sz="1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flatMap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把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inputStream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中的层级结构扁平化，就是将最底层元素抽出来放到一起，最终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outputStream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里面已经没有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了，都是直接的数字。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4293235"/>
            <a:ext cx="3691890" cy="195770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568" y="1845116"/>
            <a:ext cx="7704856" cy="3655314"/>
          </a:xfrm>
        </p:spPr>
        <p:txBody>
          <a:bodyPr/>
          <a:lstStyle/>
          <a:p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λ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表达式本质上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匿名方法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λ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表达式由三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部分组成：</a:t>
            </a:r>
            <a:r>
              <a:rPr lang="zh-CN" altLang="en-US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参数列表，箭头（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），以及一个表达式或语句块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举例：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   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public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add(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x,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y) {</a:t>
            </a:r>
            <a:b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       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return x + y;</a:t>
            </a:r>
            <a:b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   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转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λ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表达式：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   </a:t>
            </a:r>
            <a:b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   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x,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y) -&gt; { return x + y; }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参数类型也可以省略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，编译器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会根据上下文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推断：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x, y) -&gt; x + y;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b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0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5364088" y="3012703"/>
            <a:ext cx="2941984" cy="810090"/>
          </a:xfrm>
          <a:prstGeom prst="cloudCallout">
            <a:avLst>
              <a:gd name="adj1" fmla="val -69106"/>
              <a:gd name="adj2" fmla="val 974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会自动根据上下文的类型联想方法名</a:t>
            </a:r>
            <a:endParaRPr lang="zh-CN" altLang="en-US" sz="1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843530" y="3211195"/>
            <a:ext cx="684530" cy="8655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700020" y="3568700"/>
            <a:ext cx="1511935" cy="5803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5616624" cy="4435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en-US" altLang="zh-CN" dirty="0">
                <a:solidFill>
                  <a:srgbClr val="1E07C5"/>
                </a:solidFill>
              </a:rPr>
              <a:t>λ</a:t>
            </a:r>
            <a:r>
              <a:rPr lang="zh-CN" altLang="en-US" dirty="0">
                <a:solidFill>
                  <a:srgbClr val="1E07C5"/>
                </a:solidFill>
              </a:rPr>
              <a:t>表达式表示</a:t>
            </a:r>
            <a:endParaRPr lang="zh-CN" altLang="en-US" dirty="0">
              <a:solidFill>
                <a:srgbClr val="1E07C5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052830"/>
            <a:ext cx="5744210" cy="6318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en-US" altLang="zh-CN" sz="3555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555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(3)distinct</a:t>
            </a:r>
            <a:r>
              <a:rPr lang="en-US" altLang="zh-CN" sz="3555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</a:t>
            </a:r>
            <a:endParaRPr lang="en-US" altLang="zh-CN" sz="3555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360" y="1845310"/>
            <a:ext cx="8430260" cy="304355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从流中删除重复元素。根据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equals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所有重复元素只保留一个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strStream.map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((s)-&gt;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s.substring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(0,1)) //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结果串为原始串中的首字符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.distinct()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forEach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System.out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::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println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);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输出内容按次序为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 "b", "w"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4221480"/>
            <a:ext cx="3655695" cy="1905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281" y="1196374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en-US" altLang="zh-CN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(4)sorted</a:t>
            </a:r>
            <a:r>
              <a:rPr lang="zh-CN" altLang="zh-CN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sz="2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505" y="1916430"/>
            <a:ext cx="7764145" cy="345186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用于对流数据排序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返回一个排过序的流对象。该操作有两种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形态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种是无参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会默认按照自然顺序对流中的元素进行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排序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strStream.sorted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  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按自然顺序排序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.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forEach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System.out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::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println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);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在输出结果中单词依次为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 "bird", "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book","boy","word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", "work"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种形态是含有一个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Comparator&lt;T&gt;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类型的参数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按指定的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Comparator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所定义的规则进行排序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31" y="1629058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en-US" altLang="zh-CN" sz="2800" dirty="0" smtClean="0">
                <a:solidFill>
                  <a:srgbClr val="1E07C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lang="en-US" altLang="zh-CN" sz="2800" dirty="0" smtClean="0">
                <a:solidFill>
                  <a:srgbClr val="1E07C5"/>
                </a:solidFill>
              </a:rPr>
              <a:t>match</a:t>
            </a:r>
            <a:r>
              <a:rPr lang="zh-CN" altLang="zh-CN" sz="2800" dirty="0" smtClean="0">
                <a:solidFill>
                  <a:srgbClr val="1E07C5"/>
                </a:solidFill>
              </a:rPr>
              <a:t>操作</a:t>
            </a:r>
            <a:endParaRPr lang="zh-CN" altLang="zh-CN" sz="2800" dirty="0">
              <a:solidFill>
                <a:srgbClr val="1E07C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2132965"/>
            <a:ext cx="8229600" cy="4043680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altLang="zh-CN" sz="1800" dirty="0"/>
              <a:t>match</a:t>
            </a:r>
            <a:r>
              <a:rPr lang="zh-CN" altLang="zh-CN" sz="1800" dirty="0"/>
              <a:t>操作有多种不同的类型，分别是</a:t>
            </a:r>
            <a:r>
              <a:rPr lang="en-US" altLang="zh-CN" sz="2000" dirty="0" err="1"/>
              <a:t>allMatch</a:t>
            </a:r>
            <a:r>
              <a:rPr lang="en-US" altLang="zh-CN" sz="1800" dirty="0"/>
              <a:t>()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anyMatch</a:t>
            </a:r>
            <a:r>
              <a:rPr lang="en-US" altLang="zh-CN" sz="1800" dirty="0"/>
              <a:t>()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noneMatch</a:t>
            </a:r>
            <a:r>
              <a:rPr lang="en-US" altLang="zh-CN" sz="1800" dirty="0"/>
              <a:t>(),</a:t>
            </a:r>
            <a:r>
              <a:rPr lang="zh-CN" altLang="zh-CN" sz="1800" dirty="0"/>
              <a:t>其中均含有</a:t>
            </a:r>
            <a:r>
              <a:rPr lang="en-US" altLang="zh-CN" sz="1800" dirty="0"/>
              <a:t>Predicate&lt;T&gt;</a:t>
            </a:r>
            <a:r>
              <a:rPr lang="zh-CN" altLang="zh-CN" sz="1800" dirty="0"/>
              <a:t>类型的参数</a:t>
            </a:r>
            <a:r>
              <a:rPr lang="en-US" altLang="zh-CN" sz="1800" dirty="0"/>
              <a:t>, </a:t>
            </a:r>
            <a:r>
              <a:rPr lang="zh-CN" altLang="zh-CN" sz="1800" dirty="0">
                <a:solidFill>
                  <a:srgbClr val="FF0000"/>
                </a:solidFill>
              </a:rPr>
              <a:t>所有的</a:t>
            </a:r>
            <a:r>
              <a:rPr lang="en-US" altLang="zh-CN" sz="1800" dirty="0">
                <a:solidFill>
                  <a:srgbClr val="FF0000"/>
                </a:solidFill>
              </a:rPr>
              <a:t>match</a:t>
            </a:r>
            <a:r>
              <a:rPr lang="zh-CN" altLang="zh-CN" sz="1800" dirty="0">
                <a:solidFill>
                  <a:srgbClr val="FF0000"/>
                </a:solidFill>
              </a:rPr>
              <a:t>操作返回一个</a:t>
            </a:r>
            <a:r>
              <a:rPr lang="en-US" altLang="zh-CN" sz="1800" dirty="0" err="1">
                <a:solidFill>
                  <a:srgbClr val="FF0000"/>
                </a:solidFill>
              </a:rPr>
              <a:t>boolean</a:t>
            </a:r>
            <a:r>
              <a:rPr lang="zh-CN" altLang="zh-CN" sz="1800" dirty="0">
                <a:solidFill>
                  <a:srgbClr val="FF0000"/>
                </a:solidFill>
              </a:rPr>
              <a:t>类型的结果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ts val="24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anyMatch: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</a:rPr>
              <a:t>有任何元素满足规则时返回true, 否则返回false;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allMatch: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</a:rPr>
              <a:t>所有元素均满足规则时返回true,否则返回false</a:t>
            </a:r>
            <a:endParaRPr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noneMatch: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</a:rPr>
              <a:t>所有元素均不满足规则时返回true,否则返回false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zh-CN" altLang="zh-CN" sz="1800" dirty="0" smtClean="0"/>
              <a:t>例如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boolean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r1 = </a:t>
            </a:r>
            <a:r>
              <a:rPr lang="en-US" altLang="zh-CN" sz="1800" dirty="0" err="1"/>
              <a:t>strStream.anyMatch</a:t>
            </a:r>
            <a:r>
              <a:rPr lang="en-US" altLang="zh-CN" sz="1800" dirty="0"/>
              <a:t>((s) -&gt; </a:t>
            </a:r>
            <a:r>
              <a:rPr lang="en-US" altLang="zh-CN" sz="1800" dirty="0" err="1"/>
              <a:t>s.startsWith</a:t>
            </a:r>
            <a:r>
              <a:rPr lang="en-US" altLang="zh-CN" sz="1800" dirty="0"/>
              <a:t>("w")); </a:t>
            </a:r>
            <a:endParaRPr lang="zh-CN" altLang="zh-CN" sz="1800" dirty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(r1</a:t>
            </a:r>
            <a:r>
              <a:rPr lang="en-US" altLang="zh-CN" sz="1800" dirty="0"/>
              <a:t>);      // </a:t>
            </a:r>
            <a:r>
              <a:rPr lang="zh-CN" altLang="zh-CN" sz="1800" dirty="0"/>
              <a:t>结果为</a:t>
            </a:r>
            <a:r>
              <a:rPr lang="en-US" altLang="zh-CN" sz="1800" dirty="0" smtClean="0"/>
              <a:t>true</a:t>
            </a:r>
            <a:endParaRPr lang="en-US" altLang="zh-CN" sz="1800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 err="1" smtClean="0"/>
              <a:t>     boolean b2 = strStream.allMatch((s) -&gt; s.startsWith("b")); </a:t>
            </a:r>
            <a:endParaRPr lang="en-US" altLang="zh-CN" sz="1800" dirty="0" err="1" smtClean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800" dirty="0" err="1" smtClean="0"/>
              <a:t>     System.out.println(b2);      // 结果为false</a:t>
            </a:r>
            <a:endParaRPr lang="en-US" altLang="zh-CN" sz="1800" dirty="0" err="1" smtClean="0"/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1475926" y="762908"/>
            <a:ext cx="5508625" cy="56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scene3d>
              <a:camera prst="orthographicFront"/>
              <a:lightRig rig="threePt" dir="t"/>
            </a:scene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zh-C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</a:t>
            </a:r>
            <a:r>
              <a:rPr lang="zh-CN" altLang="zh-C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终操作</a:t>
            </a:r>
            <a:endParaRPr lang="zh-CN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71" y="908751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en-US" altLang="zh-CN" sz="2800" dirty="0" smtClean="0">
                <a:solidFill>
                  <a:srgbClr val="1E07C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lang="zh-CN" altLang="zh-CN" sz="2800" dirty="0">
                <a:solidFill>
                  <a:srgbClr val="1E07C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汇集方法</a:t>
            </a:r>
            <a:endParaRPr lang="zh-CN" altLang="en-US" sz="2800" dirty="0">
              <a:solidFill>
                <a:srgbClr val="1E07C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560" y="1628542"/>
            <a:ext cx="7763954" cy="3324663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该类方法完成数据的各类统计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操作返回一个数值，用来标识当前流对象中包含的元素数量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long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x1 =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strStream.filter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((s) -&gt;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s.startsWith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("b")).count();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18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(x1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  //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输出结果为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</a:t>
            </a:r>
            <a:r>
              <a:rPr lang="fr-FR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IntStream</a:t>
            </a:r>
            <a:r>
              <a:rPr lang="zh-CN" altLang="fr-FR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fr-FR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LongStream 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fr-FR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DoubleStream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等原类型流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sum()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用于求和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它返回的是相应类型的数据值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max()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min()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average()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则分别用于求最大、最小和平均值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这几个方法返回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Optional 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8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Optional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是一个可以包含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值在内的容器对象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用其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get()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方法可获取容器的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对象。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7155" y="1412875"/>
            <a:ext cx="8950325" cy="474281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import java.util.*;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import java.util.stream.*;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public class AverageScore{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public static void main(String[ ] args) {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int [ ] score = new int[10];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for (int k=0;k&lt;score.length;;k++) {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      score[k]=(int)(Math.random()*101);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       System.out.printf("%4d",score[k]);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}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System.out.println();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IntStream stream = Arrays.stream(score);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System.out.println("平均分="+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stream.average()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.getAsDouble());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}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" y="765175"/>
            <a:ext cx="8448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spcBef>
                <a:spcPts val="0"/>
              </a:spcBef>
              <a:buNone/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【例14-4】利用随机函数产生 10 个学生的成绩，求其平均分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05" y="1268730"/>
            <a:ext cx="7923530" cy="4075430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特别地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IntStream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等原生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ts val="27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max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操作不带参数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其结果为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OptionalInt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可通过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getAsInt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方法获取整数值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ts val="27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average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操作的结果是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OptionalDouble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要获取其中的数据需要通过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getAsDouble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以下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代码求一组整数的平均值。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IntStream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stream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IntStream.of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(1, 2, 3, 4); 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原生流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OptionalDouble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stream.average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double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x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r.getAsDouble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();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("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平均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: " + x);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412776"/>
            <a:ext cx="5508625" cy="41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zh-CN" altLang="zh-CN" sz="2800" dirty="0">
                <a:solidFill>
                  <a:srgbClr val="1E07C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1E07C5"/>
                </a:solidFill>
              </a:rPr>
              <a:t>(3) reduce</a:t>
            </a:r>
            <a:r>
              <a:rPr lang="zh-CN" altLang="zh-CN" sz="2800" dirty="0">
                <a:solidFill>
                  <a:srgbClr val="1E07C5"/>
                </a:solidFill>
              </a:rPr>
              <a:t>操作</a:t>
            </a:r>
            <a:endParaRPr lang="zh-CN" altLang="en-US" sz="2800" dirty="0">
              <a:solidFill>
                <a:srgbClr val="1E07C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559" y="2060848"/>
            <a:ext cx="7872683" cy="3102184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reduce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方法的参数为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BinaryOperator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&lt;T&gt;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 reduce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方法用于通过某一个方法，对元素进行归并处理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最后的结果为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Optional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类型的值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reduce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方法是用来计算流中某个值的一种通用机制。它将二元函数从前两个元素开始进行运算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并反复将前面运算结果与流中的剩余元素进行同样运算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许多实际问题求解中可以采用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求累加和、字符串拼接、求累乘、求最大值、求最小值、求集合的并集以及集合的交集等。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12115" y="1844675"/>
            <a:ext cx="8323580" cy="39147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java.util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.*;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class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GetSum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public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static void main(String[]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List&lt;Integer&gt; values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Arrays.asList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(100, 200, 300, 400);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bill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values.stream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().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reduce((x, y) -&gt; x + y)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//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累加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.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get();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("Total : " + bill);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}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【运行结果】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Total : 1000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935" y="1101090"/>
            <a:ext cx="8413750" cy="4368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zh-CN" sz="2400" b="1" dirty="0">
                <a:solidFill>
                  <a:srgbClr val="1E07C5"/>
                </a:solidFill>
                <a:latin typeface="黑体" panose="02010609060101010101" charset="-122"/>
                <a:ea typeface="黑体" panose="02010609060101010101" charset="-122"/>
              </a:rPr>
              <a:t>【例</a:t>
            </a:r>
            <a:r>
              <a:rPr lang="en-US" altLang="zh-CN" sz="2400" b="1" dirty="0">
                <a:solidFill>
                  <a:srgbClr val="1E07C5"/>
                </a:solidFill>
                <a:latin typeface="黑体" panose="02010609060101010101" charset="-122"/>
                <a:ea typeface="黑体" panose="02010609060101010101" charset="-122"/>
              </a:rPr>
              <a:t>14-5</a:t>
            </a:r>
            <a:r>
              <a:rPr lang="zh-CN" altLang="zh-CN" sz="2400" b="1" dirty="0">
                <a:solidFill>
                  <a:srgbClr val="1E07C5"/>
                </a:solidFill>
                <a:latin typeface="黑体" panose="02010609060101010101" charset="-122"/>
                <a:ea typeface="黑体" panose="02010609060101010101" charset="-122"/>
              </a:rPr>
              <a:t>】 利用</a:t>
            </a:r>
            <a:r>
              <a:rPr lang="en-US" altLang="zh-CN" sz="2400" b="1" dirty="0">
                <a:solidFill>
                  <a:srgbClr val="1E07C5"/>
                </a:solidFill>
                <a:latin typeface="黑体" panose="02010609060101010101" charset="-122"/>
                <a:ea typeface="黑体" panose="02010609060101010101" charset="-122"/>
              </a:rPr>
              <a:t>reduce</a:t>
            </a:r>
            <a:r>
              <a:rPr lang="zh-CN" altLang="zh-CN" sz="2400" b="1" dirty="0">
                <a:solidFill>
                  <a:srgbClr val="1E07C5"/>
                </a:solidFill>
                <a:latin typeface="黑体" panose="02010609060101010101" charset="-122"/>
                <a:ea typeface="黑体" panose="02010609060101010101" charset="-122"/>
              </a:rPr>
              <a:t>操作实现一组整数的累加</a:t>
            </a:r>
            <a:endParaRPr lang="zh-CN" altLang="zh-CN" sz="2400" b="1" dirty="0">
              <a:solidFill>
                <a:srgbClr val="1E07C5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038" y="836196"/>
            <a:ext cx="5508625" cy="476250"/>
          </a:xfrm>
        </p:spPr>
        <p:txBody>
          <a:bodyPr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(4) collect</a:t>
            </a:r>
            <a:r>
              <a:rPr kumimoji="1" lang="zh-CN" altLang="zh-CN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操作</a:t>
            </a:r>
            <a:endParaRPr kumimoji="1" lang="zh-CN" altLang="en-US" sz="2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605" y="1557020"/>
            <a:ext cx="8596630" cy="4512310"/>
          </a:xfrm>
        </p:spPr>
        <p:txBody>
          <a:bodyPr/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collect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将流所有数据值收集到可变容器中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该方法的参数是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Collector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接口的实例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通常采用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Collectors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类的如下几个静态方法作为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collect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操作的参数。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Collectors.toSet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结果收集到集合中。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Collectors.toList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结果收集到列表中。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Collectors.toMap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(Function&lt;T,K&gt;, Function&lt;T,U&gt;):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结果收集到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中。流的每个成员均接收一个从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的键抽取函数以及从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的值抽取函数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以下代码将前面定义流的数据收集到列表中。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List&lt;String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&gt; r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strStream.collect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Collectors.toList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输出结果为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 [bird, boy, word, book, work]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38917" y="1988840"/>
            <a:ext cx="7848872" cy="3384376"/>
          </a:xfrm>
        </p:spPr>
        <p:txBody>
          <a:bodyPr/>
          <a:lstStyle/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想将上面流中的所有字符串拼接并收集起来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可以用如下方法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String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result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strStream.collect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Collectors.joining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如果想在元素之间插入分隔符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则可将分隔符传入给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joining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String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result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strStream.collect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Collectors.joining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(","));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如果某个流中包含字符串以外的对象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则做上面收集前先将其转换为串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如下所示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String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result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stream.map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(Object::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toString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())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  .collect(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Collectors.joining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(","));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696" y="1340768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流中的所有字符串拼接并收集</a:t>
            </a:r>
            <a:endParaRPr lang="zh-CN" altLang="en-US" sz="2400" b="1" dirty="0">
              <a:solidFill>
                <a:srgbClr val="1E07C5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331" y="980470"/>
            <a:ext cx="5616624" cy="4435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zh-CN" altLang="en-US" dirty="0">
                <a:solidFill>
                  <a:srgbClr val="1E07C5"/>
                </a:solidFill>
              </a:rPr>
              <a:t>具体应用举例</a:t>
            </a:r>
            <a:endParaRPr lang="zh-CN" altLang="en-US" dirty="0">
              <a:solidFill>
                <a:srgbClr val="1E07C5"/>
              </a:solidFill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sz="quarter" idx="1"/>
          </p:nvPr>
        </p:nvSpPr>
        <p:spPr>
          <a:xfrm>
            <a:off x="694055" y="1790700"/>
            <a:ext cx="6758305" cy="43630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@</a:t>
            </a:r>
            <a:r>
              <a:rPr lang="en-US" altLang="zh-CN" sz="2000" dirty="0" err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FunctionalInterface</a:t>
            </a:r>
            <a:endParaRPr lang="en-US" altLang="zh-CN" sz="2000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interface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{            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public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add(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a,int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b);   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public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class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B  {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public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static void main(String[]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){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x,y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)-&gt; </a:t>
            </a:r>
            <a:r>
              <a:rPr lang="en-US" altLang="zh-CN" sz="20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x+y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;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//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不会产生匿名内嵌类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a.add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(5,3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));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6228184" y="4761519"/>
            <a:ext cx="2098454" cy="720822"/>
            <a:chOff x="5262691" y="4419600"/>
            <a:chExt cx="2660913" cy="961096"/>
          </a:xfrm>
        </p:grpSpPr>
        <p:sp>
          <p:nvSpPr>
            <p:cNvPr id="6" name="矩形 5"/>
            <p:cNvSpPr/>
            <p:nvPr/>
          </p:nvSpPr>
          <p:spPr bwMode="auto">
            <a:xfrm>
              <a:off x="5275653" y="4948648"/>
              <a:ext cx="2647951" cy="4320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</a:rPr>
                <a:t>8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262691" y="4419600"/>
              <a:ext cx="2647950" cy="4962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运行结果</a:t>
              </a:r>
              <a:endParaRPr lang="en-US" altLang="zh-CN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627630" y="4004945"/>
            <a:ext cx="1742440" cy="3600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标注 7"/>
          <p:cNvSpPr/>
          <p:nvPr/>
        </p:nvSpPr>
        <p:spPr>
          <a:xfrm>
            <a:off x="6083945" y="3645566"/>
            <a:ext cx="2941984" cy="810090"/>
          </a:xfrm>
          <a:prstGeom prst="cloudCallout">
            <a:avLst>
              <a:gd name="adj1" fmla="val -106482"/>
              <a:gd name="adj2" fmla="val 203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会自动根据上下文的类型联想方法名</a:t>
            </a:r>
            <a:endParaRPr lang="zh-CN" altLang="en-US" sz="16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387350"/>
          </a:xfrm>
        </p:spPr>
        <p:txBody>
          <a:bodyPr/>
          <a:p>
            <a:r>
              <a:rPr lang="zh-CN" altLang="en-US" sz="2400"/>
              <a:t>【例 14-6】 统计一组单词中各个单词的出现次数。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234123"/>
            <a:ext cx="8229600" cy="4389437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import java.util.stream.*;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import java.util.*;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public class WordFrequency {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</a:t>
            </a:r>
            <a:r>
              <a:rPr lang="zh-CN" altLang="en-US" sz="2000"/>
              <a:t> public static void main(String[ ] args) {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 List&lt;String&gt; words = Arrays.asList("bear",boy","baby",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"book","bear", "boy","baby","boy");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</a:t>
            </a:r>
            <a:r>
              <a:rPr lang="zh-CN" altLang="en-US" sz="2000"/>
              <a:t> Map&lt;String,Integer&gt; result = words.stream().distinct()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</a:t>
            </a:r>
            <a:r>
              <a:rPr lang="zh-CN" altLang="en-US" sz="2000"/>
              <a:t> .collect(</a:t>
            </a:r>
            <a:r>
              <a:rPr lang="zh-CN" altLang="en-US" sz="2000">
                <a:solidFill>
                  <a:srgbClr val="FF0000"/>
                </a:solidFill>
              </a:rPr>
              <a:t>Collectors.toMap</a:t>
            </a:r>
            <a:r>
              <a:rPr lang="zh-CN" altLang="en-US" sz="2000"/>
              <a:t>(e-&gt;e,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</a:t>
            </a:r>
            <a:r>
              <a:rPr lang="en-US" altLang="zh-CN" sz="2000"/>
              <a:t>                </a:t>
            </a:r>
            <a:r>
              <a:rPr lang="zh-CN" altLang="en-US" sz="2000"/>
              <a:t>e-&gt;Collections.frequency(words,e)));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</a:t>
            </a:r>
            <a:r>
              <a:rPr lang="zh-CN" altLang="en-US" sz="2000"/>
              <a:t> System.out.println(result);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</a:t>
            </a:r>
            <a:r>
              <a:rPr lang="zh-CN" altLang="en-US" sz="2000"/>
              <a:t> }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411730" y="5229225"/>
            <a:ext cx="5676900" cy="829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 sz="2400"/>
              <a:t>【运行结果】</a:t>
            </a:r>
            <a:endParaRPr lang="zh-CN" altLang="en-US" sz="2400"/>
          </a:p>
          <a:p>
            <a:r>
              <a:rPr lang="zh-CN" altLang="en-US" sz="2400"/>
              <a:t>{book=1, baby=2, bear=2, boy=3}</a:t>
            </a:r>
            <a:endParaRPr lang="zh-CN" altLang="en-US" sz="2400"/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23850" y="1125220"/>
            <a:ext cx="8583295" cy="399224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如果想将流结果规约为求总和、平均值、最大值或最小值</a:t>
            </a:r>
            <a:r>
              <a:rPr lang="en-US" altLang="zh-CN" sz="2000" dirty="0"/>
              <a:t>,</a:t>
            </a:r>
            <a:r>
              <a:rPr lang="zh-CN" altLang="zh-CN" sz="2000" dirty="0"/>
              <a:t>可以使用</a:t>
            </a:r>
            <a:r>
              <a:rPr lang="en-US" altLang="zh-CN" sz="2000" dirty="0"/>
              <a:t>summarizing(</a:t>
            </a:r>
            <a:r>
              <a:rPr lang="en-US" altLang="zh-CN" sz="2000" dirty="0" err="1"/>
              <a:t>Int|Long|Double</a:t>
            </a:r>
            <a:r>
              <a:rPr lang="en-US" altLang="zh-CN" sz="2000" dirty="0"/>
              <a:t>)</a:t>
            </a:r>
            <a:r>
              <a:rPr lang="zh-CN" altLang="zh-CN" sz="2000" dirty="0"/>
              <a:t>方法中的一个</a:t>
            </a:r>
            <a:r>
              <a:rPr lang="en-US" altLang="zh-CN" sz="2000" dirty="0"/>
              <a:t>,</a:t>
            </a:r>
            <a:r>
              <a:rPr lang="zh-CN" altLang="zh-CN" sz="2000" dirty="0"/>
              <a:t>这些方法将流对象映射为数字值</a:t>
            </a:r>
            <a:r>
              <a:rPr lang="en-US" altLang="zh-CN" sz="2000" dirty="0"/>
              <a:t>,</a:t>
            </a:r>
            <a:r>
              <a:rPr lang="zh-CN" altLang="zh-CN" sz="2000" dirty="0"/>
              <a:t>并产生一个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Int|Long|Double</a:t>
            </a:r>
            <a:r>
              <a:rPr lang="en-US" altLang="zh-CN" sz="2000" dirty="0"/>
              <a:t>)</a:t>
            </a:r>
            <a:r>
              <a:rPr lang="en-US" altLang="zh-CN" sz="2000" dirty="0" err="1"/>
              <a:t>SummaryStatistics</a:t>
            </a:r>
            <a:r>
              <a:rPr lang="zh-CN" altLang="zh-CN" sz="2000" dirty="0"/>
              <a:t>类型的结果</a:t>
            </a:r>
            <a:r>
              <a:rPr lang="en-US" altLang="zh-CN" sz="2000" dirty="0"/>
              <a:t>,</a:t>
            </a:r>
            <a:r>
              <a:rPr lang="zh-CN" altLang="zh-CN" sz="2000" dirty="0"/>
              <a:t>统计结果对象给我们提供了计算总和、平均值、最大值或最小值的函数。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IntSummaryStatistics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summary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strStream.collect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Collectors.summarizingInt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(String::length));  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统计字符串长度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double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averageLength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summary.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getAverage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;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求长度平均值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double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maxlength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summary.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getMax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;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求长度最大值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387350"/>
          </a:xfrm>
        </p:spPr>
        <p:txBody>
          <a:bodyPr/>
          <a:p>
            <a:r>
              <a:rPr sz="2400"/>
              <a:t>【例 14-7】 将一篇文章中的单词找出来</a:t>
            </a:r>
            <a:endParaRPr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24903"/>
            <a:ext cx="8229600" cy="4389437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 import java.util.stream.*;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import java.util.*;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import java.io.*;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public class PickWords {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zh-CN" altLang="en-US" sz="2000"/>
              <a:t> public static void main(String[ ] args) throws Exception{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 FileReader file = new FileReader("paper.txt");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 BufferedReader reader = new BufferedReader(file);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 List&lt;String&gt; output = reader.lines()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.flatMap(line -&gt; Stream.of(</a:t>
            </a:r>
            <a:r>
              <a:rPr lang="zh-CN" altLang="en-US" sz="2000">
                <a:solidFill>
                  <a:srgbClr val="FF0000"/>
                </a:solidFill>
              </a:rPr>
              <a:t>line.split(" |,|\\.")</a:t>
            </a:r>
            <a:r>
              <a:rPr lang="zh-CN" altLang="en-US" sz="2000"/>
              <a:t>))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.filter(word -&gt; word.length() &gt; 0)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    </a:t>
            </a:r>
            <a:r>
              <a:rPr lang="zh-CN" altLang="en-US" sz="2000"/>
              <a:t>.collect(Collectors.toList());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   </a:t>
            </a:r>
            <a:r>
              <a:rPr lang="zh-CN" altLang="en-US" sz="2000"/>
              <a:t> </a:t>
            </a:r>
            <a:r>
              <a:rPr lang="en-US" altLang="zh-CN" sz="2000"/>
              <a:t> </a:t>
            </a:r>
            <a:r>
              <a:rPr lang="zh-CN" altLang="en-US" sz="2000"/>
              <a:t>System.out.println(output); 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    </a:t>
            </a:r>
            <a:r>
              <a:rPr lang="zh-CN" altLang="en-US" sz="2000"/>
              <a:t>}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}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868035" y="4797425"/>
            <a:ext cx="2499995" cy="829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 sz="2400"/>
              <a:t>单词之间用空格、逗号或句点隔开</a:t>
            </a:r>
            <a:endParaRPr lang="zh-CN" altLang="en-US" sz="2400"/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560" y="2277130"/>
            <a:ext cx="7920880" cy="3384376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public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enum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Weekday {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MON,TUS,WED,THU,FRI,SAT,SUN;  // 1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天全部列出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class Test{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public static void main(String[]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    Weekday  x =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Weekday.MON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;  //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访问枚举成员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(x);     //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输出时将调用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toString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【运行结果】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MON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957" y="1484913"/>
            <a:ext cx="7128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14.3.1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枚举类型的</a:t>
            </a:r>
            <a:r>
              <a:rPr lang="zh-CN" altLang="zh-CN" sz="28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endParaRPr lang="fr-FR" altLang="zh-CN" sz="2800" b="1" dirty="0" smtClean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115695" y="692150"/>
            <a:ext cx="6172200" cy="5835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14.3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836930"/>
            <a:ext cx="7414895" cy="524510"/>
          </a:xfrm>
        </p:spPr>
        <p:txBody>
          <a:bodyPr/>
          <a:lstStyle/>
          <a:p>
            <a:r>
              <a:rPr lang="zh-CN" altLang="zh-CN" sz="2400" dirty="0" smtClean="0"/>
              <a:t>【例</a:t>
            </a:r>
            <a:r>
              <a:rPr lang="en-US" altLang="zh-CN" sz="2400" dirty="0" smtClean="0"/>
              <a:t>14-8</a:t>
            </a:r>
            <a:r>
              <a:rPr lang="zh-CN" altLang="zh-CN" sz="2400" dirty="0" smtClean="0"/>
              <a:t>】</a:t>
            </a:r>
            <a:r>
              <a:rPr lang="zh-CN" altLang="zh-CN" sz="2400" dirty="0"/>
              <a:t>利用枚举类型描述13张扑克牌的点值</a:t>
            </a:r>
            <a:endParaRPr lang="zh-CN" altLang="en-US" sz="2400" dirty="0" smtClean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2915" y="1412875"/>
            <a:ext cx="8236585" cy="4367530"/>
          </a:xfrm>
        </p:spPr>
        <p:txBody>
          <a:bodyPr/>
          <a:lstStyle/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import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java.util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.*;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public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enum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Card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_A, _2, _3 ,_4 ,_5, _6, _7 ,_8 ,_9, _10, _J ,_Q, _K ;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public static void main(String[]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args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 {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Card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x[] ={ _A,_7,_K,_8,_5,_Q}; 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Arrays.toString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(x));  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排序前输出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Arrays.sort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(x);  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数组排序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Arrays.toString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(x));  //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排序后输出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【运行结果】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[_A, _7, _K, _8, _5, _Q]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[_A, _5, _7, _8, _Q, _K]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130" y="1052220"/>
            <a:ext cx="6907807" cy="414655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在</a:t>
            </a:r>
            <a:r>
              <a:rPr kumimoji="1"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switch</a:t>
            </a:r>
            <a:r>
              <a:rPr kumimoji="1" lang="zh-CN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语句中直接使用枚举常量</a:t>
            </a:r>
            <a:endParaRPr kumimoji="1" lang="zh-CN" altLang="en-US" sz="24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02268" y="1628800"/>
            <a:ext cx="7921625" cy="410445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zh-CN" sz="16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/>
              <a:t>public </a:t>
            </a:r>
            <a:r>
              <a:rPr lang="en-US" altLang="zh-CN" sz="1600" dirty="0" err="1"/>
              <a:t>enum</a:t>
            </a:r>
            <a:r>
              <a:rPr lang="en-US" altLang="zh-CN" sz="1600" dirty="0"/>
              <a:t> Season{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          SPRING,SUMMER,FALL,WINTER</a:t>
            </a:r>
            <a:r>
              <a:rPr lang="en-US" altLang="zh-CN" sz="1600" dirty="0"/>
              <a:t>;    //</a:t>
            </a:r>
            <a:r>
              <a:rPr lang="zh-CN" altLang="zh-CN" sz="1600" dirty="0"/>
              <a:t>一年四季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smtClean="0">
                <a:solidFill>
                  <a:srgbClr val="1E07C5"/>
                </a:solidFill>
              </a:rPr>
              <a:t>public  static  String  description(Season </a:t>
            </a:r>
            <a:r>
              <a:rPr lang="en-US" altLang="zh-CN" sz="1600" dirty="0">
                <a:solidFill>
                  <a:srgbClr val="1E07C5"/>
                </a:solidFill>
              </a:rPr>
              <a:t>s) </a:t>
            </a:r>
            <a:r>
              <a:rPr lang="en-US" altLang="zh-CN" sz="1600" dirty="0"/>
              <a:t>{ //</a:t>
            </a:r>
            <a:r>
              <a:rPr lang="zh-CN" altLang="zh-CN" sz="1600" dirty="0"/>
              <a:t>静态方法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 </a:t>
            </a:r>
            <a:r>
              <a:rPr lang="en-US" altLang="zh-CN" sz="1600" dirty="0" smtClean="0"/>
              <a:t>   </a:t>
            </a:r>
            <a:r>
              <a:rPr lang="en-US" altLang="zh-CN" sz="1600" dirty="0" smtClean="0">
                <a:solidFill>
                  <a:srgbClr val="FF3300"/>
                </a:solidFill>
              </a:rPr>
              <a:t> </a:t>
            </a:r>
            <a:r>
              <a:rPr lang="en-US" altLang="zh-CN" sz="1600" dirty="0">
                <a:solidFill>
                  <a:srgbClr val="FF3300"/>
                </a:solidFill>
              </a:rPr>
              <a:t>switch(s) </a:t>
            </a:r>
            <a:r>
              <a:rPr lang="en-US" altLang="zh-CN" sz="1600" dirty="0"/>
              <a:t> {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 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case SPRING:  return "</a:t>
            </a:r>
            <a:r>
              <a:rPr lang="zh-CN" altLang="zh-CN" sz="1600" dirty="0"/>
              <a:t>天气潮湿</a:t>
            </a:r>
            <a:r>
              <a:rPr lang="en-US" altLang="zh-CN" sz="1600" dirty="0"/>
              <a:t>!";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smtClean="0"/>
              <a:t>  case </a:t>
            </a:r>
            <a:r>
              <a:rPr lang="en-US" altLang="zh-CN" sz="1600" dirty="0"/>
              <a:t>SUMMER:  return "</a:t>
            </a:r>
            <a:r>
              <a:rPr lang="zh-CN" altLang="zh-CN" sz="1600" dirty="0"/>
              <a:t>天气炎热</a:t>
            </a:r>
            <a:r>
              <a:rPr lang="en-US" altLang="zh-CN" sz="1600" dirty="0"/>
              <a:t>!";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smtClean="0"/>
              <a:t>  case </a:t>
            </a:r>
            <a:r>
              <a:rPr lang="en-US" altLang="zh-CN" sz="1600" dirty="0"/>
              <a:t>FALL:    return "</a:t>
            </a:r>
            <a:r>
              <a:rPr lang="zh-CN" altLang="zh-CN" sz="1600" dirty="0"/>
              <a:t>天气干燥</a:t>
            </a:r>
            <a:r>
              <a:rPr lang="en-US" altLang="zh-CN" sz="1600" dirty="0"/>
              <a:t>!";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smtClean="0"/>
              <a:t>  case </a:t>
            </a:r>
            <a:r>
              <a:rPr lang="en-US" altLang="zh-CN" sz="1600" dirty="0"/>
              <a:t>WINTER:  return "</a:t>
            </a:r>
            <a:r>
              <a:rPr lang="zh-CN" altLang="zh-CN" sz="1600" dirty="0"/>
              <a:t>天气寒冷</a:t>
            </a:r>
            <a:r>
              <a:rPr lang="en-US" altLang="zh-CN" sz="1600" dirty="0"/>
              <a:t>!";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   }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   return </a:t>
            </a:r>
            <a:r>
              <a:rPr lang="en-US" altLang="zh-CN" sz="1600" dirty="0"/>
              <a:t>null; </a:t>
            </a:r>
            <a:r>
              <a:rPr lang="en-US" altLang="zh-CN" sz="1600" dirty="0" smtClean="0"/>
              <a:t> //</a:t>
            </a:r>
            <a:r>
              <a:rPr lang="zh-CN" altLang="zh-CN" sz="1600" dirty="0"/>
              <a:t>此行是为了编译通过</a:t>
            </a:r>
            <a:r>
              <a:rPr lang="en-US" altLang="zh-CN" sz="1600" dirty="0"/>
              <a:t>,case</a:t>
            </a:r>
            <a:r>
              <a:rPr lang="zh-CN" altLang="zh-CN" sz="1600" dirty="0"/>
              <a:t>外情形也要有返回值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    }   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    public  </a:t>
            </a:r>
            <a:r>
              <a:rPr lang="en-US" altLang="zh-CN" sz="1600" dirty="0"/>
              <a:t>static </a:t>
            </a:r>
            <a:r>
              <a:rPr lang="en-US" altLang="zh-CN" sz="1600" dirty="0" smtClean="0"/>
              <a:t>  void   main(String</a:t>
            </a:r>
            <a:r>
              <a:rPr lang="en-US" altLang="zh-CN" sz="1600" dirty="0"/>
              <a:t>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       </a:t>
            </a:r>
            <a:r>
              <a:rPr lang="en-US" altLang="zh-CN" sz="1600" dirty="0"/>
              <a:t>Season s = </a:t>
            </a:r>
            <a:r>
              <a:rPr lang="en-US" altLang="zh-CN" sz="1600" dirty="0" err="1"/>
              <a:t>Season.SPRING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Season.description</a:t>
            </a:r>
            <a:r>
              <a:rPr lang="en-US" altLang="zh-CN" sz="1600" dirty="0"/>
              <a:t>(s));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   }</a:t>
            </a:r>
            <a:endParaRPr lang="zh-CN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444229"/>
            <a:ext cx="7467600" cy="476250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values()</a:t>
            </a:r>
            <a:r>
              <a:rPr kumimoji="1"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方法返回包括所有枚举变量的数组</a:t>
            </a:r>
            <a:endParaRPr kumimoji="1" lang="zh-CN" altLang="en-US" sz="28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9244" y="2092124"/>
            <a:ext cx="7587205" cy="28741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Weekday[] all = 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Weekday.values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(); 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0" dirty="0" err="1">
                <a:latin typeface="微软雅黑" panose="020B0503020204020204" charset="-122"/>
                <a:ea typeface="微软雅黑" panose="020B0503020204020204" charset="-122"/>
              </a:rPr>
              <a:t>java.util.Arrays.toString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(all));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2000" b="0" dirty="0">
                <a:latin typeface="微软雅黑" panose="020B0503020204020204" charset="-122"/>
                <a:ea typeface="微软雅黑" panose="020B0503020204020204" charset="-122"/>
              </a:rPr>
              <a:t>【运行结果】</a:t>
            </a: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微软雅黑" panose="020B0503020204020204" charset="-122"/>
                <a:ea typeface="微软雅黑" panose="020B0503020204020204" charset="-122"/>
              </a:rPr>
              <a:t>[MON, TUS, WED, THU, FRI, SAT, SUN]</a:t>
            </a:r>
            <a:endParaRPr lang="zh-CN" altLang="zh-CN" sz="20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43479" y="1052635"/>
            <a:ext cx="6120680" cy="476250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14.3.2 Enum</a:t>
            </a:r>
            <a:r>
              <a:rPr kumimoji="1"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类</a:t>
            </a:r>
            <a:r>
              <a:rPr kumimoji="1"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的常用</a:t>
            </a:r>
            <a:r>
              <a:rPr kumimoji="1"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方法</a:t>
            </a:r>
            <a:endParaRPr kumimoji="1" lang="zh-CN" altLang="en-US" sz="28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360" y="1772920"/>
            <a:ext cx="8372475" cy="4361815"/>
          </a:xfrm>
        </p:spPr>
        <p:txBody>
          <a:bodyPr/>
          <a:lstStyle/>
          <a:p>
            <a:pPr lvl="0"/>
            <a:r>
              <a:rPr lang="en-US" altLang="zh-CN" sz="20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int 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compareTo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(E o)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比较当前枚举与指定对象的顺序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返回次序相减结果。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equals(Object 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other)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当前对象等于参数时，返回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true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。枚举类型对象之间的比较也可不用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equals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方法，直接使用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来进行比较。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&lt;?&gt;  </a:t>
            </a:r>
            <a:r>
              <a:rPr lang="en-US" altLang="zh-CN" sz="20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getDeclaringClass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返回枚举对象相对应的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Class 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对象。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String   name()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枚举对象的名称。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	ordinal()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返回当前枚举对象的序数（第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个常量序数为零）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String  </a:t>
            </a:r>
            <a:r>
              <a:rPr lang="en-US" altLang="zh-CN" sz="20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toString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枚举对象的描述。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static T 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valueOf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(Class&lt;T&gt; 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enumType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, String name)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返回指定枚举类型中指定名称的枚举常量。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452" y="1916596"/>
            <a:ext cx="7759496" cy="36553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Weekday  x = </a:t>
            </a:r>
            <a:r>
              <a:rPr lang="en-US" altLang="zh-CN" sz="1800" dirty="0" err="1"/>
              <a:t>Weekday.MON</a:t>
            </a:r>
            <a:r>
              <a:rPr lang="en-US" altLang="zh-CN" sz="1800" dirty="0"/>
              <a:t>;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x.compareTo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Weekday.SUN</a:t>
            </a:r>
            <a:r>
              <a:rPr lang="en-US" altLang="zh-CN" sz="1800" dirty="0"/>
              <a:t>));  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//</a:t>
            </a:r>
            <a:r>
              <a:rPr lang="zh-CN" altLang="zh-CN" sz="1800" dirty="0"/>
              <a:t>结果为</a:t>
            </a:r>
            <a:r>
              <a:rPr lang="en-US" altLang="zh-CN" sz="1800" dirty="0"/>
              <a:t>-6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x.getDeclaringClass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//</a:t>
            </a:r>
            <a:r>
              <a:rPr lang="zh-CN" altLang="zh-CN" sz="1800" dirty="0"/>
              <a:t>结果为</a:t>
            </a:r>
            <a:r>
              <a:rPr lang="en-US" altLang="zh-CN" sz="1800" dirty="0"/>
              <a:t>Weekday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(x.name());                       //</a:t>
            </a:r>
            <a:r>
              <a:rPr lang="zh-CN" altLang="zh-CN" sz="1800" dirty="0"/>
              <a:t>结果为</a:t>
            </a:r>
            <a:r>
              <a:rPr lang="en-US" altLang="zh-CN" sz="1800" dirty="0"/>
              <a:t>MON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x.ordinal</a:t>
            </a:r>
            <a:r>
              <a:rPr lang="en-US" altLang="zh-CN" sz="1800" dirty="0"/>
              <a:t>());                    //</a:t>
            </a:r>
            <a:r>
              <a:rPr lang="zh-CN" altLang="zh-CN" sz="1800" dirty="0"/>
              <a:t>结果为</a:t>
            </a:r>
            <a:r>
              <a:rPr lang="en-US" altLang="zh-CN" sz="1800" dirty="0"/>
              <a:t>0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555875" y="119634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buNone/>
            </a:pP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枚举方法的调用演示</a:t>
            </a:r>
            <a:endParaRPr lang="zh-CN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1127" y="1644328"/>
            <a:ext cx="7759496" cy="359738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Weekday  y = </a:t>
            </a:r>
            <a:r>
              <a:rPr lang="en-US" altLang="zh-CN" sz="1800" dirty="0" err="1" smtClean="0"/>
              <a:t>Enum.valueOf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Weekday.class</a:t>
            </a:r>
            <a:r>
              <a:rPr lang="en-US" altLang="zh-CN" sz="1800" dirty="0" smtClean="0"/>
              <a:t>,  "FRI</a:t>
            </a:r>
            <a:r>
              <a:rPr lang="en-US" altLang="zh-CN" sz="1800" dirty="0"/>
              <a:t>");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(y);           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//</a:t>
            </a:r>
            <a:r>
              <a:rPr lang="zh-CN" altLang="zh-CN" sz="1800" dirty="0"/>
              <a:t>结果为 </a:t>
            </a:r>
            <a:r>
              <a:rPr lang="en-US" altLang="zh-CN" sz="1800" dirty="0"/>
              <a:t>FRI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      </a:t>
            </a:r>
            <a:r>
              <a:rPr lang="zh-CN" altLang="zh-CN" sz="1800" dirty="0" smtClean="0"/>
              <a:t>此外</a:t>
            </a:r>
            <a:r>
              <a:rPr lang="en-US" altLang="zh-CN" sz="1800" dirty="0"/>
              <a:t>,</a:t>
            </a:r>
            <a:r>
              <a:rPr lang="en-US" altLang="zh-CN" sz="1800" dirty="0" err="1"/>
              <a:t>valueOf</a:t>
            </a:r>
            <a:r>
              <a:rPr lang="zh-CN" altLang="zh-CN" sz="1800" dirty="0"/>
              <a:t>方法的另一种形态是通过具体枚举类来调用</a:t>
            </a:r>
            <a:r>
              <a:rPr lang="en-US" altLang="zh-CN" sz="1800" dirty="0"/>
              <a:t>,</a:t>
            </a:r>
            <a:r>
              <a:rPr lang="zh-CN" altLang="zh-CN" sz="1800" dirty="0"/>
              <a:t>只需指定一个参数。例如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Weekday  y2 = </a:t>
            </a:r>
            <a:r>
              <a:rPr lang="en-US" altLang="zh-CN" sz="1800" dirty="0" err="1"/>
              <a:t>Weekday.valueOf</a:t>
            </a:r>
            <a:r>
              <a:rPr lang="en-US" altLang="zh-CN" sz="1800" dirty="0"/>
              <a:t>("SAT");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System.out.println</a:t>
            </a:r>
            <a:r>
              <a:rPr lang="en-US" altLang="zh-CN" sz="1800" dirty="0"/>
              <a:t>(y2);          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//</a:t>
            </a:r>
            <a:r>
              <a:rPr lang="zh-CN" altLang="zh-CN" sz="1800" dirty="0"/>
              <a:t>结果为</a:t>
            </a:r>
            <a:r>
              <a:rPr lang="en-US" altLang="zh-CN" sz="1800" dirty="0"/>
              <a:t>SAT</a:t>
            </a:r>
            <a:endParaRPr lang="zh-CN" altLang="zh-CN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307" y="1124500"/>
            <a:ext cx="7467600" cy="60552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en-US" altLang="zh-CN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zh-CN" altLang="en-US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Lambda</a:t>
            </a:r>
            <a:r>
              <a:rPr lang="zh-CN" altLang="en-US" sz="2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表达式写事件监听程序 </a:t>
            </a:r>
            <a:endParaRPr lang="zh-CN" altLang="en-US" sz="2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315" y="1917214"/>
            <a:ext cx="7776864" cy="35473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show.addActionListener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e) -&gt; {  </a:t>
            </a:r>
            <a:endParaRPr lang="en-US" altLang="zh-CN" sz="1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    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8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(" Event handling");  </a:t>
            </a:r>
            <a:endParaRPr lang="en-US" altLang="zh-CN" sz="1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等价于：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show.addActionListener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en-US" altLang="zh-CN" sz="18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sz="18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ActionListener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() {  </a:t>
            </a:r>
            <a:endParaRPr lang="en-US" altLang="zh-CN" sz="1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   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public 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void </a:t>
            </a:r>
            <a:r>
              <a:rPr lang="en-US" altLang="zh-CN" sz="18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actionPerformed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8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ActionEvent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sz="18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e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) {  </a:t>
            </a:r>
            <a:endParaRPr lang="en-US" altLang="zh-CN" sz="1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       </a:t>
            </a:r>
            <a:r>
              <a:rPr lang="en-US" altLang="zh-CN" sz="18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8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("Event </a:t>
            </a:r>
            <a:r>
              <a:rPr lang="en-US" altLang="zh-CN" sz="18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handling");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 </a:t>
            </a:r>
            <a:endParaRPr lang="en-US" altLang="zh-CN" sz="1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   }  </a:t>
            </a:r>
            <a:endParaRPr lang="en-US" altLang="zh-CN" sz="18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);  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224558"/>
            <a:ext cx="7467600" cy="476250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枚举类</a:t>
            </a:r>
            <a:r>
              <a:rPr kumimoji="1"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中定义</a:t>
            </a:r>
            <a:r>
              <a:rPr kumimoji="1" lang="zh-CN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构造方法</a:t>
            </a:r>
            <a:endParaRPr kumimoji="1" lang="zh-CN" altLang="en-US" sz="28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1505" y="1844675"/>
            <a:ext cx="8076565" cy="36550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public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enum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Season{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SPRING("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春天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"),SUMMER("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夏天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"),FALL("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秋天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"),WINTER("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冬天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");    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private final String name;          //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private Season(String name) {       //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    this.name = name;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public String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getName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() {           //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实例方法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    return name;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   }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7824" y="4437112"/>
            <a:ext cx="5092420" cy="1198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public static void main(String </a:t>
            </a:r>
            <a:r>
              <a:rPr lang="en-US" altLang="zh-CN" sz="1800" b="1" dirty="0" err="1"/>
              <a:t>args</a:t>
            </a:r>
            <a:r>
              <a:rPr lang="en-US" altLang="zh-CN" sz="1800" b="1" dirty="0"/>
              <a:t>[]) {</a:t>
            </a:r>
            <a:endParaRPr lang="en-US" altLang="zh-CN" sz="1800" b="1" dirty="0"/>
          </a:p>
          <a:p>
            <a:r>
              <a:rPr lang="fr-FR" altLang="zh-CN" sz="1800" dirty="0"/>
              <a:t>    Season x=</a:t>
            </a:r>
            <a:r>
              <a:rPr lang="fr-FR" altLang="zh-CN" sz="1800" b="1" i="1" dirty="0"/>
              <a:t>SPRING;</a:t>
            </a:r>
            <a:endParaRPr lang="fr-FR" altLang="zh-CN" sz="1800" b="1" i="1" dirty="0"/>
          </a:p>
          <a:p>
            <a:r>
              <a:rPr lang="fr-FR" altLang="zh-CN" sz="1800" dirty="0"/>
              <a:t>    System.</a:t>
            </a:r>
            <a:r>
              <a:rPr lang="fr-FR" altLang="zh-CN" sz="1800" b="1" i="1" dirty="0"/>
              <a:t>out.println(x.getName());</a:t>
            </a:r>
            <a:endParaRPr lang="fr-FR" altLang="zh-CN" sz="1800" b="1" i="1" dirty="0"/>
          </a:p>
          <a:p>
            <a:r>
              <a:rPr lang="zh-CN" altLang="en-US" sz="1800" dirty="0"/>
              <a:t> </a:t>
            </a: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115616" y="5037276"/>
            <a:ext cx="1872208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1268761"/>
            <a:ext cx="3672408" cy="50405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ctr"/>
            <a:r>
              <a:rPr lang="zh-CN" altLang="en-US" dirty="0">
                <a:solidFill>
                  <a:srgbClr val="1E07C5"/>
                </a:solidFill>
              </a:rPr>
              <a:t>特殊情形</a:t>
            </a:r>
            <a:endParaRPr lang="zh-CN" altLang="en-US" dirty="0">
              <a:solidFill>
                <a:srgbClr val="1E07C5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83110" y="1916217"/>
            <a:ext cx="7344816" cy="30243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没有返回类型和无参方法的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例如，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Runnable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-&gt;{  ….. }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只有一个参数且可以被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推断出类型，那么参数列表的括号也可以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省略。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show.addActionListener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-&gt; {  </a:t>
            </a:r>
            <a:endParaRPr lang="en-US" altLang="zh-CN" sz="20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  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sz="20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System.out.println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("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Event 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handling");</a:t>
            </a: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  </a:t>
            </a:r>
            <a:endParaRPr lang="en-US" altLang="zh-CN" sz="20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});</a:t>
            </a:r>
            <a:endParaRPr lang="en-US" altLang="zh-CN" sz="2000" dirty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5651996" y="1700808"/>
            <a:ext cx="2664296" cy="936104"/>
          </a:xfrm>
          <a:prstGeom prst="borderCallout1">
            <a:avLst>
              <a:gd name="adj1" fmla="val 66973"/>
              <a:gd name="adj2" fmla="val 151"/>
              <a:gd name="adj3" fmla="val 93503"/>
              <a:gd name="adj4" fmla="val -5440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interface Runnable {</a:t>
            </a:r>
            <a:endParaRPr lang="en-US" altLang="zh-CN" sz="1800" dirty="0" smtClean="0"/>
          </a:p>
          <a:p>
            <a:pPr algn="ctr"/>
            <a:r>
              <a:rPr lang="en-US" altLang="zh-CN" sz="1800" dirty="0" smtClean="0"/>
              <a:t>  public void run() ;</a:t>
            </a:r>
            <a:endParaRPr lang="en-US" altLang="zh-CN" sz="1800" dirty="0" smtClean="0"/>
          </a:p>
          <a:p>
            <a:r>
              <a:rPr lang="en-US" altLang="zh-CN" sz="1800" dirty="0" smtClean="0"/>
              <a:t>  }</a:t>
            </a:r>
            <a:endParaRPr lang="zh-CN" alt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7207" y="1196623"/>
            <a:ext cx="7048321" cy="58135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1E07C5"/>
                </a:solidFill>
              </a:rPr>
              <a:t>Lambda</a:t>
            </a:r>
            <a:r>
              <a:rPr lang="zh-CN" altLang="zh-CN" dirty="0">
                <a:solidFill>
                  <a:srgbClr val="1E07C5"/>
                </a:solidFill>
              </a:rPr>
              <a:t>表达式中与泛型相关的情形</a:t>
            </a:r>
            <a:endParaRPr lang="zh-CN" altLang="en-US" dirty="0">
              <a:solidFill>
                <a:srgbClr val="1E07C5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78284" y="2060719"/>
            <a:ext cx="7787208" cy="2880320"/>
          </a:xfrm>
        </p:spPr>
        <p:txBody>
          <a:bodyPr/>
          <a:lstStyle/>
          <a:p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泛型参数可推导出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Lambda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表达式的参数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以下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代码编译器可以推导出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s1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s2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的类型是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Comparator&lt;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&gt; c = (s1, s2) -&gt;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      s1.compareToIgnoreCase(s2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950" y="1629058"/>
            <a:ext cx="7467600" cy="587521"/>
          </a:xfrm>
        </p:spPr>
        <p:txBody>
          <a:bodyPr/>
          <a:lstStyle/>
          <a:p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java.util.function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包中定义了如下常用函数式接口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23528" y="2420511"/>
            <a:ext cx="8496944" cy="2880320"/>
          </a:xfrm>
        </p:spPr>
        <p:txBody>
          <a:bodyPr/>
          <a:lstStyle/>
          <a:p>
            <a:pPr lvl="0"/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Predicate&lt;T&gt;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——其中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方法接收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类型对象并返回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Consumer&lt;T&gt;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——其中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accept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方法接收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类型对象，不返回值。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Function&lt;T, R&gt;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——其中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apply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方法接收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类型对象，返回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类型对象。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Supplier&lt;T&gt;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——其中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方法没有任何输入，返回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类型。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  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en-US" altLang="zh-CN" sz="18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BinaryOperator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&lt;T&gt;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——其中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apply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方法接收两个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类型对象，返回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类型对象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对于“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”操作很有用。</a:t>
            </a: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UnaryOperator</a:t>
            </a:r>
            <a:r>
              <a:rPr lang="en-US" altLang="zh-CN" sz="18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&lt;T&gt;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——其中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apply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接收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类型对象，返回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1800" dirty="0">
                <a:latin typeface="微软雅黑" panose="020B0503020204020204" charset="-122"/>
                <a:ea typeface="微软雅黑" panose="020B0503020204020204" charset="-122"/>
              </a:rPr>
              <a:t>类型对象。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840" y="1052195"/>
            <a:ext cx="5859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14.1.2  Java8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常用函数式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62469" y="1681611"/>
            <a:ext cx="8402019" cy="374441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 </a:t>
            </a:r>
            <a:r>
              <a:rPr lang="en-US" altLang="zh-CN" sz="2000" dirty="0"/>
              <a:t>import </a:t>
            </a:r>
            <a:r>
              <a:rPr lang="en-US" altLang="zh-CN" sz="2000" dirty="0" err="1"/>
              <a:t>java.util.function</a:t>
            </a:r>
            <a:r>
              <a:rPr lang="en-US" altLang="zh-CN" sz="2000" dirty="0"/>
              <a:t>.*;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class </a:t>
            </a:r>
            <a:r>
              <a:rPr lang="en-US" altLang="zh-CN" sz="2000" dirty="0" err="1"/>
              <a:t>TestFun</a:t>
            </a:r>
            <a:r>
              <a:rPr lang="en-US" altLang="zh-CN" sz="2000" dirty="0"/>
              <a:t>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 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Function&lt;String</a:t>
            </a:r>
            <a:r>
              <a:rPr lang="en-US" altLang="zh-CN" sz="2000" dirty="0"/>
              <a:t>, String&gt;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f </a:t>
            </a:r>
            <a:r>
              <a:rPr lang="en-US" altLang="zh-CN" sz="2000" dirty="0"/>
              <a:t>= (x)-&gt; {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	return </a:t>
            </a:r>
            <a:r>
              <a:rPr lang="en-US" altLang="zh-CN" sz="2000" dirty="0" err="1"/>
              <a:t>x.substring</a:t>
            </a:r>
            <a:r>
              <a:rPr lang="en-US" altLang="zh-CN" sz="2000" dirty="0"/>
              <a:t>(0, 1).</a:t>
            </a:r>
            <a:r>
              <a:rPr lang="en-US" altLang="zh-CN" sz="2000" dirty="0" err="1"/>
              <a:t>toUpperCase</a:t>
            </a:r>
            <a:r>
              <a:rPr lang="en-US" altLang="zh-CN" sz="2000" dirty="0"/>
              <a:t>() +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</a:t>
            </a:r>
            <a:r>
              <a:rPr lang="en-US" altLang="zh-CN" sz="2000" dirty="0" err="1" smtClean="0"/>
              <a:t>x.substring</a:t>
            </a:r>
            <a:r>
              <a:rPr lang="en-US" altLang="zh-CN" sz="2000" dirty="0" smtClean="0"/>
              <a:t>(1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};     // </a:t>
            </a:r>
            <a:r>
              <a:rPr lang="zh-CN" altLang="zh-CN" sz="2000" dirty="0"/>
              <a:t>定义函数将串的首字母变大写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f.</a:t>
            </a:r>
            <a:r>
              <a:rPr lang="en-US" altLang="zh-CN" sz="2000" dirty="0" err="1" smtClean="0"/>
              <a:t>apply</a:t>
            </a:r>
            <a:r>
              <a:rPr lang="en-US" altLang="zh-CN" sz="2000" dirty="0"/>
              <a:t>("java</a:t>
            </a:r>
            <a:r>
              <a:rPr lang="en-US" altLang="zh-CN" sz="2000" dirty="0" smtClean="0"/>
              <a:t>"));  </a:t>
            </a:r>
            <a:r>
              <a:rPr lang="en-US" altLang="zh-CN" sz="2000" dirty="0"/>
              <a:t>// </a:t>
            </a:r>
            <a:r>
              <a:rPr lang="zh-CN" altLang="zh-CN" sz="2000" dirty="0"/>
              <a:t>调用</a:t>
            </a:r>
            <a:r>
              <a:rPr lang="en-US" altLang="zh-CN" sz="2000" dirty="0"/>
              <a:t>f</a:t>
            </a:r>
            <a:r>
              <a:rPr lang="zh-CN" altLang="zh-CN" sz="2000" dirty="0"/>
              <a:t>对象的</a:t>
            </a:r>
            <a:r>
              <a:rPr lang="en-US" altLang="zh-CN" sz="2000" dirty="0"/>
              <a:t>apply</a:t>
            </a:r>
            <a:r>
              <a:rPr lang="zh-CN" altLang="zh-CN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}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611560" y="1268760"/>
            <a:ext cx="8064896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Function&lt;T, R&gt;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——其中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apply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方法接收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类型对象，返回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类型对象。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TFmZGM0OGU1NjQ4NzZmMzQyOTJkYWViN2ViNzc4ZmQifQ=="/>
  <p:tag name="KSO_WPP_MARK_KEY" val="485780d5-eab9-4e7c-bf83-12e30a0dc55d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16462</Words>
  <Application>WPS 演示</Application>
  <PresentationFormat>全屏显示(4:3)</PresentationFormat>
  <Paragraphs>618</Paragraphs>
  <Slides>50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微软雅黑</vt:lpstr>
      <vt:lpstr>Arial Unicode MS</vt:lpstr>
      <vt:lpstr>Arial Black</vt:lpstr>
      <vt:lpstr>黑体</vt:lpstr>
      <vt:lpstr>华文中宋</vt:lpstr>
      <vt:lpstr>方正姚体</vt:lpstr>
      <vt:lpstr>java</vt:lpstr>
      <vt:lpstr>第14 章  λ表达式与Stream</vt:lpstr>
      <vt:lpstr>PowerPoint 演示文稿</vt:lpstr>
      <vt:lpstr>λ表达式表示</vt:lpstr>
      <vt:lpstr>具体应用举例</vt:lpstr>
      <vt:lpstr>【例】用Lambda表达式写事件监听程序 </vt:lpstr>
      <vt:lpstr>特殊情形</vt:lpstr>
      <vt:lpstr>Lambda表达式中与泛型相关的情形</vt:lpstr>
      <vt:lpstr>java.util.function包中定义了如下常用函数式接口</vt:lpstr>
      <vt:lpstr>PowerPoint 演示文稿</vt:lpstr>
      <vt:lpstr>PowerPoint 演示文稿</vt:lpstr>
      <vt:lpstr>使用Predicate类型的函数参数</vt:lpstr>
      <vt:lpstr>PowerPoint 演示文稿</vt:lpstr>
      <vt:lpstr>14.1.3 方法引用（Method reference）</vt:lpstr>
      <vt:lpstr>【例】用Lambda表达式操作List元素 </vt:lpstr>
      <vt:lpstr>PowerPoint 演示文稿</vt:lpstr>
      <vt:lpstr>PowerPoint 演示文稿</vt:lpstr>
      <vt:lpstr>PowerPoint 演示文稿</vt:lpstr>
      <vt:lpstr>1、由收集对象创建流</vt:lpstr>
      <vt:lpstr>2、由数组创建流</vt:lpstr>
      <vt:lpstr>3、利用Stream&lt;T&gt;接口创建流</vt:lpstr>
      <vt:lpstr>4、创建无限流</vt:lpstr>
      <vt:lpstr>5、 创建原生流</vt:lpstr>
      <vt:lpstr>6、由缓冲输入流创建流</vt:lpstr>
      <vt:lpstr>Stream操作可以是中间操作，也可以是最终操作。</vt:lpstr>
      <vt:lpstr>PowerPoint 演示文稿</vt:lpstr>
      <vt:lpstr>PowerPoint 演示文稿</vt:lpstr>
      <vt:lpstr>1. 中间操作</vt:lpstr>
      <vt:lpstr>(2) map操作</vt:lpstr>
      <vt:lpstr>flatMap</vt:lpstr>
      <vt:lpstr> (3)distinct操作</vt:lpstr>
      <vt:lpstr>(4)sorted操作</vt:lpstr>
      <vt:lpstr>(1) match操作</vt:lpstr>
      <vt:lpstr>(2) 汇集方法</vt:lpstr>
      <vt:lpstr>PowerPoint 演示文稿</vt:lpstr>
      <vt:lpstr>PowerPoint 演示文稿</vt:lpstr>
      <vt:lpstr> (3) reduce操作</vt:lpstr>
      <vt:lpstr>PowerPoint 演示文稿</vt:lpstr>
      <vt:lpstr>(4) collect操作</vt:lpstr>
      <vt:lpstr>PowerPoint 演示文稿</vt:lpstr>
      <vt:lpstr>PowerPoint 演示文稿</vt:lpstr>
      <vt:lpstr>PowerPoint 演示文稿</vt:lpstr>
      <vt:lpstr>【例 14-6】 统计一组单词中各个单词的出现次数。</vt:lpstr>
      <vt:lpstr>PowerPoint 演示文稿</vt:lpstr>
      <vt:lpstr>【例14-8】利用枚举类型描述13张扑克牌的点值</vt:lpstr>
      <vt:lpstr>在switch语句中直接使用枚举常量</vt:lpstr>
      <vt:lpstr>values()方法返回包括所有枚举变量的数组</vt:lpstr>
      <vt:lpstr>14.3.2 Enum类的常用方法</vt:lpstr>
      <vt:lpstr>PowerPoint 演示文稿</vt:lpstr>
      <vt:lpstr>PowerPoint 演示文稿</vt:lpstr>
      <vt:lpstr>枚举类中定义构造方法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864</cp:revision>
  <dcterms:created xsi:type="dcterms:W3CDTF">2113-01-01T00:00:00Z</dcterms:created>
  <dcterms:modified xsi:type="dcterms:W3CDTF">2022-11-16T00:16:38Z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CBCC4C09C2BB42489CC01D159FEDD0A4</vt:lpwstr>
  </property>
  <property fmtid="{D5CDD505-2E9C-101B-9397-08002B2CF9AE}" pid="3" name="KSOProductBuildVer">
    <vt:lpwstr>2052-11.1.0.12763</vt:lpwstr>
  </property>
</Properties>
</file>