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6"/>
  </p:notesMasterIdLst>
  <p:sldIdLst>
    <p:sldId id="590" r:id="rId3"/>
    <p:sldId id="591" r:id="rId4"/>
    <p:sldId id="592" r:id="rId5"/>
    <p:sldId id="593" r:id="rId6"/>
    <p:sldId id="594" r:id="rId7"/>
    <p:sldId id="595" r:id="rId8"/>
    <p:sldId id="596" r:id="rId9"/>
    <p:sldId id="597" r:id="rId10"/>
    <p:sldId id="598" r:id="rId11"/>
    <p:sldId id="599" r:id="rId12"/>
    <p:sldId id="600" r:id="rId13"/>
    <p:sldId id="615" r:id="rId14"/>
    <p:sldId id="601" r:id="rId15"/>
    <p:sldId id="619" r:id="rId17"/>
    <p:sldId id="620" r:id="rId18"/>
    <p:sldId id="605" r:id="rId19"/>
    <p:sldId id="606" r:id="rId20"/>
    <p:sldId id="607" r:id="rId21"/>
    <p:sldId id="609" r:id="rId22"/>
    <p:sldId id="616" r:id="rId23"/>
    <p:sldId id="617" r:id="rId24"/>
    <p:sldId id="621" r:id="rId25"/>
    <p:sldId id="622" r:id="rId26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3366FF"/>
    <a:srgbClr val="13957C"/>
    <a:srgbClr val="CC0099"/>
    <a:srgbClr val="16BA0E"/>
    <a:srgbClr val="0033CC"/>
    <a:srgbClr val="CC3300"/>
    <a:srgbClr val="FF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6" autoAdjust="0"/>
    <p:restoredTop sz="87500" autoAdjust="0"/>
  </p:normalViewPr>
  <p:slideViewPr>
    <p:cSldViewPr>
      <p:cViewPr>
        <p:scale>
          <a:sx n="75" d="100"/>
          <a:sy n="75" d="100"/>
        </p:scale>
        <p:origin x="-10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0"/>
            </a:lvl1pPr>
          </a:lstStyle>
          <a:p>
            <a:pPr>
              <a:defRPr/>
            </a:pPr>
            <a:fld id="{6A830DBD-BFC5-453E-B9B9-66F4C25419C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7F4727-FA67-41F1-A54E-6CB43E645A8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2FC72-4A9F-4496-990B-C0872628CD6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198E9-33A1-4C00-B81A-7002A94D9FCC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C4DE5-996B-4F24-B7B0-E20771EEB61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7F8E6-DC14-481F-8A54-ECF55B986D6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D30F3-1778-4D9A-A8CE-7F4FE45CB003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D92E-B211-4670-B52E-EC5EA9EE08C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1188" y="17002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5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6545E-A31D-46E7-90AC-01DC61A41A9E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F213-BA55-4047-8109-C8E6E4DDE34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C5A9-43C3-4D09-90E6-1F742A05FCE9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59FE4-2CBA-4F66-AB29-DF39CEA1E80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0DFD1-64C4-412E-82C7-65A068CE7892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0AF3-9145-4BFE-BD24-35D107F6BDA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C5B33-1D74-42C0-B491-DA59CA8A8893}" type="datetimeFigureOut">
              <a:rPr lang="en-US"/>
            </a:fld>
            <a:endParaRPr lang="en-US"/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1D56E-2034-4747-8AE4-CCF3945A5E0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815F4-D9D8-4998-85C9-293FE2F1F6DB}" type="datetimeFigureOut">
              <a:rPr lang="en-US"/>
            </a:fld>
            <a:endParaRPr 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66C27-9B48-4400-A30C-770DD1B1F9C0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AE3A-894A-4F8A-813A-50025D4099F6}" type="datetimeFigureOut">
              <a:rPr lang="en-US" smtClean="0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9A7EB-3506-427A-9790-56412C322DC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688A-B787-4872-8CAB-65CB60A2ED4E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451C-3851-4057-8A77-68C438BCC6E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0A8DC-6AE2-47B7-8115-56A30F1CA534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4A65-ED81-4BEF-8190-82F65EA319B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31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" name="日期占位符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3E51D0-9D17-4B8C-B1ED-BE69C07D797F}" type="datetimeFigureOut">
              <a:rPr lang="en-US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灯片编号占位符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 algn="r"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FC466AE-3EDB-4D34-B7EF-75FF6F00AC63}" type="slidenum">
              <a:rPr lang="en-US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448" y="-4452"/>
            <a:ext cx="9126080" cy="9396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b="1">
          <a:solidFill>
            <a:schemeClr val="tx1"/>
          </a:solidFill>
          <a:latin typeface="+mn-lt"/>
          <a:ea typeface="+mn-ea"/>
        </a:defRPr>
      </a:lvl2pPr>
      <a:lvl3pPr marL="914400" indent="-2463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b="1">
          <a:solidFill>
            <a:schemeClr val="tx1"/>
          </a:solidFill>
          <a:latin typeface="+mn-lt"/>
          <a:ea typeface="+mn-ea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4pPr>
      <a:lvl5pPr marL="14624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5pPr>
      <a:lvl6pPr marL="19196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8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40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12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247774" y="1905000"/>
            <a:ext cx="5991225" cy="244792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/>
              <a:t>1.1  Java</a:t>
            </a:r>
            <a:r>
              <a:rPr lang="zh-CN" altLang="en-US" sz="3200" dirty="0" smtClean="0"/>
              <a:t>线程的概念 </a:t>
            </a:r>
            <a:endParaRPr lang="zh-CN" altLang="en-US" sz="3200" dirty="0" smtClean="0"/>
          </a:p>
          <a:p>
            <a:pPr algn="l" eaLnBrk="1" hangingPunct="1"/>
            <a:r>
              <a:rPr lang="en-US" altLang="zh-CN" sz="3200" dirty="0" smtClean="0"/>
              <a:t>1.2  Java</a:t>
            </a:r>
            <a:r>
              <a:rPr lang="zh-CN" altLang="en-US" sz="3200" dirty="0" smtClean="0"/>
              <a:t>多线程编程方法 </a:t>
            </a:r>
            <a:endParaRPr lang="zh-CN" altLang="en-US" sz="3200" dirty="0" smtClean="0"/>
          </a:p>
          <a:p>
            <a:pPr algn="l" eaLnBrk="1" hangingPunct="1"/>
            <a:r>
              <a:rPr lang="en-US" altLang="zh-CN" sz="3200" dirty="0" smtClean="0"/>
              <a:t>1.3  </a:t>
            </a:r>
            <a:r>
              <a:rPr lang="zh-CN" altLang="en-US" sz="3200" dirty="0" smtClean="0"/>
              <a:t>线程资源的同步处理</a:t>
            </a:r>
            <a:endParaRPr lang="zh-CN" altLang="en-US" sz="3200" dirty="0" smtClean="0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781175" y="914400"/>
            <a:ext cx="49244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>
            <a:lvl1pPr marL="171450" indent="-1714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ü"/>
              <a:defRPr kumimoji="1" sz="28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p"/>
              <a:defRPr kumimoji="1" sz="2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9C30B"/>
              </a:buClr>
              <a:buChar char="•"/>
              <a:defRPr kumimoji="1" sz="2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99FF"/>
              </a:buClr>
              <a:buFont typeface="Wingdings" panose="05000000000000000000" pitchFamily="2" charset="2"/>
              <a:buChar char="ü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  <a:defRPr/>
            </a:pP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</a:t>
            </a: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r>
              <a:rPr lang="en-US" altLang="zh-CN" sz="4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多线程机制</a:t>
            </a:r>
            <a:endParaRPr lang="zh-CN" altLang="en-US" sz="40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1066800"/>
            <a:ext cx="8462963" cy="3581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mtClean="0"/>
              <a:t>   </a:t>
            </a:r>
            <a:r>
              <a:rPr lang="en-US" altLang="zh-CN" sz="2000" smtClean="0"/>
              <a:t>public  static void main(String args[]) {</a:t>
            </a:r>
            <a:br>
              <a:rPr lang="en-US" altLang="zh-CN" sz="2000" smtClean="0"/>
            </a:br>
            <a:r>
              <a:rPr lang="en-US" altLang="zh-CN" sz="2000" smtClean="0"/>
              <a:t>     TimePrinter tp1 = new TimePrinter(1000, "Fast Guy");</a:t>
            </a:r>
            <a:br>
              <a:rPr lang="en-US" altLang="zh-CN" sz="2000" smtClean="0"/>
            </a:br>
            <a:r>
              <a:rPr lang="en-US" altLang="zh-CN" sz="2000" smtClean="0"/>
              <a:t>     </a:t>
            </a:r>
            <a:r>
              <a:rPr lang="en-US" altLang="zh-CN" sz="2000" smtClean="0">
                <a:solidFill>
                  <a:srgbClr val="3333FF"/>
                </a:solidFill>
              </a:rPr>
              <a:t>tp1.start();</a:t>
            </a:r>
            <a:br>
              <a:rPr lang="en-US" altLang="zh-CN" sz="2000" smtClean="0"/>
            </a:br>
            <a:r>
              <a:rPr lang="en-US" altLang="zh-CN" sz="2000" smtClean="0"/>
              <a:t>     TimePrinter tp2 = new TimePrinter(3000, "Slow Guy");</a:t>
            </a:r>
            <a:br>
              <a:rPr lang="en-US" altLang="zh-CN" sz="2000" smtClean="0"/>
            </a:br>
            <a:r>
              <a:rPr lang="en-US" altLang="zh-CN" sz="2000" smtClean="0"/>
              <a:t>     tp2.start();</a:t>
            </a:r>
            <a:br>
              <a:rPr lang="en-US" altLang="zh-CN" sz="2000" smtClean="0"/>
            </a:br>
            <a:r>
              <a:rPr lang="en-US" altLang="zh-CN" sz="2000" smtClean="0"/>
              <a:t>}</a:t>
            </a:r>
            <a:endParaRPr lang="en-US" altLang="zh-CN" sz="200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000" smtClean="0"/>
              <a:t>} </a:t>
            </a:r>
            <a:endParaRPr lang="zh-CN" altLang="en-US" sz="2000" smtClean="0"/>
          </a:p>
        </p:txBody>
      </p:sp>
      <p:sp>
        <p:nvSpPr>
          <p:cNvPr id="922628" name="Rectangle 4"/>
          <p:cNvSpPr>
            <a:spLocks noChangeArrowheads="1"/>
          </p:cNvSpPr>
          <p:nvPr/>
        </p:nvSpPr>
        <p:spPr bwMode="auto">
          <a:xfrm>
            <a:off x="596900" y="4724400"/>
            <a:ext cx="329905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b="1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b="1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b="1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b="1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b="1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</a:rPr>
              <a:t>【</a:t>
            </a:r>
            <a:r>
              <a:rPr lang="zh-CN" altLang="en-US" dirty="0" smtClean="0">
                <a:latin typeface="Times New Roman" panose="02020603050405020304" pitchFamily="18" charset="0"/>
              </a:rPr>
              <a:t>思考</a:t>
            </a:r>
            <a:r>
              <a:rPr lang="en-US" altLang="zh-CN" dirty="0" smtClean="0">
                <a:latin typeface="Times New Roman" panose="02020603050405020304" pitchFamily="18" charset="0"/>
              </a:rPr>
              <a:t>】</a:t>
            </a:r>
            <a:r>
              <a:rPr lang="zh-CN" altLang="en-US" dirty="0" smtClean="0">
                <a:latin typeface="Times New Roman" panose="02020603050405020304" pitchFamily="18" charset="0"/>
              </a:rPr>
              <a:t>不通过</a:t>
            </a:r>
            <a:r>
              <a:rPr lang="en-US" altLang="zh-CN" dirty="0" smtClean="0">
                <a:latin typeface="Times New Roman" panose="02020603050405020304" pitchFamily="18" charset="0"/>
              </a:rPr>
              <a:t>start</a:t>
            </a:r>
            <a:r>
              <a:rPr lang="zh-CN" altLang="en-US" dirty="0" smtClean="0">
                <a:latin typeface="Times New Roman" panose="02020603050405020304" pitchFamily="18" charset="0"/>
              </a:rPr>
              <a:t>方法，直接执行</a:t>
            </a:r>
            <a:r>
              <a:rPr lang="en-US" altLang="zh-CN" dirty="0" smtClean="0">
                <a:latin typeface="Times New Roman" panose="02020603050405020304" pitchFamily="18" charset="0"/>
              </a:rPr>
              <a:t>run()</a:t>
            </a:r>
            <a:r>
              <a:rPr lang="zh-CN" altLang="en-US" dirty="0" smtClean="0">
                <a:latin typeface="Times New Roman" panose="02020603050405020304" pitchFamily="18" charset="0"/>
              </a:rPr>
              <a:t>方法，会产生什么问题？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3200400"/>
            <a:ext cx="4284253" cy="304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077200" cy="2362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 </a:t>
            </a:r>
            <a:r>
              <a:rPr lang="en-US" altLang="zh-CN" dirty="0" smtClean="0"/>
              <a:t>15.2.3  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Runnable </a:t>
            </a:r>
            <a:r>
              <a:rPr lang="zh-CN" altLang="en-US" dirty="0" smtClean="0"/>
              <a:t>接口编写多线程应用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zh-CN" altLang="en-US" sz="2400" dirty="0" smtClean="0">
                <a:solidFill>
                  <a:srgbClr val="3333FF"/>
                </a:solidFill>
              </a:rPr>
              <a:t>通过 </a:t>
            </a:r>
            <a:r>
              <a:rPr lang="en-US" altLang="zh-CN" sz="2400" dirty="0" smtClean="0">
                <a:solidFill>
                  <a:srgbClr val="3333FF"/>
                </a:solidFill>
              </a:rPr>
              <a:t>Thread </a:t>
            </a:r>
            <a:r>
              <a:rPr lang="zh-CN" altLang="en-US" sz="2400" dirty="0" smtClean="0">
                <a:solidFill>
                  <a:srgbClr val="3333FF"/>
                </a:solidFill>
              </a:rPr>
              <a:t>类的构造函数</a:t>
            </a:r>
            <a:br>
              <a:rPr lang="zh-CN" altLang="en-US" sz="2400" dirty="0" smtClean="0">
                <a:solidFill>
                  <a:srgbClr val="3333FF"/>
                </a:solidFill>
              </a:rPr>
            </a:br>
            <a:r>
              <a:rPr lang="zh-CN" altLang="en-US" sz="24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public Thread(Runnable target)</a:t>
            </a:r>
            <a:br>
              <a:rPr lang="en-US" altLang="zh-CN" sz="2400" dirty="0" smtClean="0">
                <a:solidFill>
                  <a:srgbClr val="3333FF"/>
                </a:solidFill>
              </a:rPr>
            </a:br>
            <a:r>
              <a:rPr lang="en-US" altLang="zh-CN" sz="2400" dirty="0" smtClean="0">
                <a:solidFill>
                  <a:srgbClr val="3333FF"/>
                </a:solidFill>
              </a:rPr>
              <a:t>     </a:t>
            </a:r>
            <a:r>
              <a:rPr lang="zh-CN" altLang="en-US" sz="2400" dirty="0" smtClean="0">
                <a:solidFill>
                  <a:srgbClr val="3333FF"/>
                </a:solidFill>
              </a:rPr>
              <a:t>可以将一个</a:t>
            </a:r>
            <a:r>
              <a:rPr lang="en-US" altLang="zh-CN" sz="2400" dirty="0" smtClean="0">
                <a:solidFill>
                  <a:srgbClr val="3333FF"/>
                </a:solidFill>
              </a:rPr>
              <a:t>Runnable </a:t>
            </a:r>
            <a:r>
              <a:rPr lang="zh-CN" altLang="en-US" sz="2400" dirty="0" smtClean="0">
                <a:solidFill>
                  <a:srgbClr val="3333FF"/>
                </a:solidFill>
              </a:rPr>
              <a:t>接口对象传递给线程，线程在调度时将自动调用</a:t>
            </a:r>
            <a:r>
              <a:rPr lang="en-US" altLang="zh-CN" sz="2400" dirty="0" smtClean="0">
                <a:solidFill>
                  <a:srgbClr val="3333FF"/>
                </a:solidFill>
              </a:rPr>
              <a:t>Runnable </a:t>
            </a:r>
            <a:r>
              <a:rPr lang="zh-CN" altLang="en-US" sz="2400" dirty="0" smtClean="0">
                <a:solidFill>
                  <a:srgbClr val="3333FF"/>
                </a:solidFill>
              </a:rPr>
              <a:t>接口对象的</a:t>
            </a:r>
            <a:r>
              <a:rPr lang="en-US" altLang="zh-CN" sz="2400" dirty="0" smtClean="0">
                <a:solidFill>
                  <a:srgbClr val="3333FF"/>
                </a:solidFill>
              </a:rPr>
              <a:t>run</a:t>
            </a:r>
            <a:r>
              <a:rPr lang="zh-CN" altLang="en-US" sz="2400" dirty="0" smtClean="0">
                <a:solidFill>
                  <a:srgbClr val="3333FF"/>
                </a:solidFill>
              </a:rPr>
              <a:t>方法。</a:t>
            </a:r>
            <a:r>
              <a:rPr lang="zh-CN" altLang="en-US" sz="2400" dirty="0" smtClean="0"/>
              <a:t> </a:t>
            </a:r>
            <a:br>
              <a:rPr lang="zh-CN" altLang="en-US" sz="2400" dirty="0" smtClean="0"/>
            </a:br>
            <a:endParaRPr lang="zh-CN" altLang="en-US" sz="2400" dirty="0" smtClean="0"/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85800" y="2895600"/>
            <a:ext cx="7467600" cy="3124200"/>
          </a:xfrm>
        </p:spPr>
        <p:txBody>
          <a:bodyPr/>
          <a:lstStyle/>
          <a:p>
            <a:pPr eaLnBrk="1" hangingPunct="1">
              <a:lnSpc>
                <a:spcPts val="2600"/>
              </a:lnSpc>
              <a:buFontTx/>
              <a:buNone/>
            </a:pPr>
            <a:r>
              <a:rPr lang="en-US" altLang="zh-CN" sz="2000" smtClean="0"/>
              <a:t>public class </a:t>
            </a:r>
            <a:r>
              <a:rPr lang="en-US" altLang="zh-CN" sz="2000" smtClean="0">
                <a:solidFill>
                  <a:srgbClr val="FF0066"/>
                </a:solidFill>
              </a:rPr>
              <a:t>Thread</a:t>
            </a:r>
            <a:r>
              <a:rPr lang="en-US" altLang="zh-CN" sz="2000" smtClean="0"/>
              <a:t> implements Runnable {</a:t>
            </a:r>
            <a:br>
              <a:rPr lang="en-US" altLang="zh-CN" sz="2000" smtClean="0"/>
            </a:br>
            <a:r>
              <a:rPr lang="en-US" altLang="zh-CN" sz="2000" smtClean="0"/>
              <a:t>  </a:t>
            </a:r>
            <a:r>
              <a:rPr lang="en-US" altLang="zh-CN" sz="2000" smtClean="0">
                <a:solidFill>
                  <a:srgbClr val="CC0099"/>
                </a:solidFill>
              </a:rPr>
              <a:t>private Runnable target;</a:t>
            </a:r>
            <a:br>
              <a:rPr lang="en-US" altLang="zh-CN" sz="2000" smtClean="0">
                <a:solidFill>
                  <a:srgbClr val="CC0099"/>
                </a:solidFill>
              </a:rPr>
            </a:br>
            <a:r>
              <a:rPr lang="en-US" altLang="zh-CN" sz="2000" smtClean="0"/>
              <a:t>  public Thread() {…}</a:t>
            </a:r>
            <a:br>
              <a:rPr lang="en-US" altLang="zh-CN" sz="2000" smtClean="0"/>
            </a:br>
            <a:r>
              <a:rPr lang="en-US" altLang="zh-CN" sz="2000" smtClean="0"/>
              <a:t>  public Thread( </a:t>
            </a:r>
            <a:r>
              <a:rPr lang="en-US" altLang="zh-CN" sz="2000" smtClean="0">
                <a:solidFill>
                  <a:srgbClr val="CC0099"/>
                </a:solidFill>
              </a:rPr>
              <a:t>Runnable target</a:t>
            </a:r>
            <a:r>
              <a:rPr lang="en-US" altLang="zh-CN" sz="2000" smtClean="0"/>
              <a:t> )  {…..}</a:t>
            </a:r>
            <a:br>
              <a:rPr lang="en-US" altLang="zh-CN" sz="2000" smtClean="0"/>
            </a:br>
            <a:r>
              <a:rPr lang="en-US" altLang="zh-CN" sz="2000" smtClean="0"/>
              <a:t>  public void run() {</a:t>
            </a:r>
            <a:br>
              <a:rPr lang="en-US" altLang="zh-CN" sz="2000" smtClean="0"/>
            </a:br>
            <a:r>
              <a:rPr lang="en-US" altLang="zh-CN" sz="2000" smtClean="0"/>
              <a:t>      if (target!=null) </a:t>
            </a:r>
            <a:br>
              <a:rPr lang="en-US" altLang="zh-CN" sz="2000" smtClean="0"/>
            </a:br>
            <a:r>
              <a:rPr lang="en-US" altLang="zh-CN" sz="2000" smtClean="0"/>
              <a:t>          </a:t>
            </a:r>
            <a:r>
              <a:rPr lang="en-US" altLang="zh-CN" sz="2000" smtClean="0">
                <a:solidFill>
                  <a:srgbClr val="CC0099"/>
                </a:solidFill>
              </a:rPr>
              <a:t>target.run();</a:t>
            </a:r>
            <a:br>
              <a:rPr lang="en-US" altLang="zh-CN" sz="2000" smtClean="0">
                <a:solidFill>
                  <a:srgbClr val="CC0099"/>
                </a:solidFill>
              </a:rPr>
            </a:br>
            <a:r>
              <a:rPr lang="en-US" altLang="zh-CN" sz="2000" smtClean="0"/>
              <a:t>      }</a:t>
            </a:r>
            <a:br>
              <a:rPr lang="en-US" altLang="zh-CN" sz="2000" smtClean="0"/>
            </a:br>
            <a:r>
              <a:rPr lang="en-US" altLang="zh-CN" sz="2000" smtClean="0"/>
              <a:t>  } </a:t>
            </a:r>
            <a:endParaRPr lang="zh-CN" altLang="en-US" sz="2000" smtClean="0"/>
          </a:p>
        </p:txBody>
      </p:sp>
      <p:sp>
        <p:nvSpPr>
          <p:cNvPr id="2" name="云形标注 1"/>
          <p:cNvSpPr/>
          <p:nvPr/>
        </p:nvSpPr>
        <p:spPr>
          <a:xfrm>
            <a:off x="5715000" y="4343400"/>
            <a:ext cx="3200400" cy="1600200"/>
          </a:xfrm>
          <a:prstGeom prst="cloudCallout">
            <a:avLst>
              <a:gd name="adj1" fmla="val -114162"/>
              <a:gd name="adj2" fmla="val 33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转而执行</a:t>
            </a:r>
            <a:r>
              <a:rPr lang="en-US" altLang="zh-CN" dirty="0">
                <a:solidFill>
                  <a:schemeClr val="bg1"/>
                </a:solidFill>
              </a:rPr>
              <a:t>Runnable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target</a:t>
            </a:r>
            <a:r>
              <a:rPr lang="zh-CN" altLang="en-US" dirty="0">
                <a:solidFill>
                  <a:schemeClr val="bg1"/>
                </a:solidFill>
              </a:rPr>
              <a:t>对象的</a:t>
            </a:r>
            <a:r>
              <a:rPr lang="en-US" altLang="zh-CN" dirty="0">
                <a:solidFill>
                  <a:schemeClr val="bg1"/>
                </a:solidFill>
              </a:rPr>
              <a:t>run()</a:t>
            </a:r>
            <a:r>
              <a:rPr lang="zh-CN" altLang="en-US" dirty="0">
                <a:solidFill>
                  <a:schemeClr val="bg1"/>
                </a:solidFill>
              </a:rPr>
              <a:t>方法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162800" cy="6096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将例</a:t>
            </a:r>
            <a:r>
              <a:rPr lang="en-US" altLang="zh-CN" sz="2400" smtClean="0"/>
              <a:t>15-1</a:t>
            </a:r>
            <a:r>
              <a:rPr lang="zh-CN" altLang="en-US" sz="2400" smtClean="0"/>
              <a:t>改用实现</a:t>
            </a:r>
            <a:r>
              <a:rPr lang="en-US" altLang="zh-CN" sz="2400" smtClean="0"/>
              <a:t>Runnable</a:t>
            </a:r>
            <a:r>
              <a:rPr lang="zh-CN" altLang="en-US" sz="2400" smtClean="0"/>
              <a:t>接口的方式实现</a:t>
            </a:r>
            <a:endParaRPr lang="zh-CN" altLang="en-US" sz="2400" smtClean="0"/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152400" y="1219200"/>
            <a:ext cx="8991600" cy="5105400"/>
          </a:xfrm>
        </p:spPr>
        <p:txBody>
          <a:bodyPr/>
          <a:lstStyle/>
          <a:p>
            <a:pPr eaLnBrk="1" hangingPunct="1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 err="1" smtClean="0"/>
              <a:t>java.util</a:t>
            </a:r>
            <a:r>
              <a:rPr lang="en-US" altLang="zh-CN" sz="2000" dirty="0" smtClean="0"/>
              <a:t>.*;</a:t>
            </a:r>
            <a:endParaRPr lang="en-US" altLang="zh-CN" sz="2000" dirty="0" smtClean="0"/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class </a:t>
            </a:r>
            <a:r>
              <a:rPr lang="en-US" altLang="zh-CN" sz="2000" dirty="0" err="1" smtClean="0">
                <a:solidFill>
                  <a:srgbClr val="3366FF"/>
                </a:solidFill>
              </a:rPr>
              <a:t>TimePrinter</a:t>
            </a:r>
            <a:r>
              <a:rPr lang="en-US" altLang="zh-CN" sz="2000" dirty="0" smtClean="0">
                <a:solidFill>
                  <a:srgbClr val="3366FF"/>
                </a:solidFill>
              </a:rPr>
              <a:t> implements Runnable</a:t>
            </a:r>
            <a:r>
              <a:rPr lang="en-US" altLang="zh-CN" sz="2000" dirty="0" smtClean="0"/>
              <a:t> {</a:t>
            </a:r>
            <a:br>
              <a:rPr lang="en-US" altLang="zh-CN" sz="2000" dirty="0" smtClean="0"/>
            </a:br>
            <a:r>
              <a:rPr lang="en-US" altLang="zh-CN" sz="2000" dirty="0" smtClean="0"/>
              <a:t>  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pauseTime</a:t>
            </a:r>
            <a:r>
              <a:rPr lang="en-US" altLang="zh-CN" sz="2000" dirty="0" smtClean="0"/>
              <a:t>;  // </a:t>
            </a:r>
            <a:r>
              <a:rPr lang="zh-CN" altLang="en-US" sz="2000" dirty="0" smtClean="0"/>
              <a:t>中间休息时间</a:t>
            </a:r>
            <a:br>
              <a:rPr lang="zh-CN" altLang="en-US" sz="2000" dirty="0" smtClean="0"/>
            </a:br>
            <a:r>
              <a:rPr lang="zh-CN" altLang="en-US" sz="2000" dirty="0" smtClean="0"/>
              <a:t>   </a:t>
            </a:r>
            <a:r>
              <a:rPr lang="en-US" altLang="zh-CN" sz="2000" dirty="0" smtClean="0"/>
              <a:t>String name;    // </a:t>
            </a:r>
            <a:r>
              <a:rPr lang="zh-CN" altLang="en-US" sz="2000" dirty="0" smtClean="0"/>
              <a:t>名称标识</a:t>
            </a:r>
            <a:br>
              <a:rPr lang="zh-CN" altLang="en-US" sz="2000" dirty="0" smtClean="0"/>
            </a:br>
            <a:r>
              <a:rPr lang="zh-CN" altLang="en-US" sz="2000" dirty="0" smtClean="0"/>
              <a:t>   </a:t>
            </a:r>
            <a:r>
              <a:rPr lang="en-US" altLang="zh-CN" sz="2000" dirty="0" smtClean="0"/>
              <a:t>public </a:t>
            </a:r>
            <a:r>
              <a:rPr lang="en-US" altLang="zh-CN" sz="2000" dirty="0" err="1" smtClean="0"/>
              <a:t>TimePrinter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 , String n) { … }  //</a:t>
            </a:r>
            <a:r>
              <a:rPr lang="zh-CN" altLang="en-US" sz="2000" dirty="0" smtClean="0"/>
              <a:t>同例</a:t>
            </a:r>
            <a:r>
              <a:rPr lang="en-US" altLang="zh-CN" sz="2000" dirty="0" smtClean="0"/>
              <a:t>15-1</a:t>
            </a:r>
            <a:br>
              <a:rPr lang="en-US" altLang="zh-CN" sz="2000" dirty="0" smtClean="0"/>
            </a:br>
            <a:r>
              <a:rPr lang="en-US" altLang="zh-CN" sz="2000" dirty="0" smtClean="0"/>
              <a:t>   </a:t>
            </a:r>
            <a:r>
              <a:rPr lang="en-US" altLang="zh-CN" sz="2000" dirty="0" smtClean="0">
                <a:solidFill>
                  <a:srgbClr val="3366FF"/>
                </a:solidFill>
              </a:rPr>
              <a:t>public void run() { …  }                      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同例</a:t>
            </a:r>
            <a:r>
              <a:rPr lang="en-US" altLang="zh-CN" sz="2000" dirty="0" smtClean="0"/>
              <a:t>15-1</a:t>
            </a:r>
            <a:br>
              <a:rPr lang="en-US" altLang="zh-CN" sz="2000" dirty="0" smtClean="0"/>
            </a:br>
            <a:r>
              <a:rPr lang="en-US" altLang="zh-CN" sz="2000" dirty="0" smtClean="0"/>
              <a:t>   public static void main(String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[ ]) {</a:t>
            </a:r>
            <a:br>
              <a:rPr lang="en-US" altLang="zh-CN" sz="2000" dirty="0" smtClean="0"/>
            </a:br>
            <a:r>
              <a:rPr lang="en-US" altLang="zh-CN" sz="2000" dirty="0" smtClean="0"/>
              <a:t>       Thread tp1 = new </a:t>
            </a:r>
            <a:r>
              <a:rPr lang="en-US" altLang="zh-CN" sz="2000" dirty="0" smtClean="0">
                <a:solidFill>
                  <a:srgbClr val="3366FF"/>
                </a:solidFill>
              </a:rPr>
              <a:t>Thread( </a:t>
            </a:r>
            <a:r>
              <a:rPr lang="en-US" altLang="zh-CN" sz="2000" dirty="0" smtClean="0">
                <a:solidFill>
                  <a:srgbClr val="FF0000"/>
                </a:solidFill>
              </a:rPr>
              <a:t>new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TimePrinter</a:t>
            </a:r>
            <a:r>
              <a:rPr lang="en-US" altLang="zh-CN" sz="2000" dirty="0" smtClean="0">
                <a:solidFill>
                  <a:srgbClr val="FF0000"/>
                </a:solidFill>
              </a:rPr>
              <a:t>(1000,  "Fast")</a:t>
            </a:r>
            <a:r>
              <a:rPr lang="en-US" altLang="zh-CN" sz="2000" dirty="0" smtClean="0">
                <a:solidFill>
                  <a:srgbClr val="3366FF"/>
                </a:solidFill>
              </a:rPr>
              <a:t> );</a:t>
            </a:r>
            <a:br>
              <a:rPr lang="en-US" altLang="zh-CN" sz="2000" dirty="0" smtClean="0"/>
            </a:br>
            <a:r>
              <a:rPr lang="en-US" altLang="zh-CN" sz="2000" dirty="0" smtClean="0"/>
              <a:t>       tp1.start();</a:t>
            </a:r>
            <a:br>
              <a:rPr lang="en-US" altLang="zh-CN" sz="2000" dirty="0" smtClean="0"/>
            </a:br>
            <a:r>
              <a:rPr lang="en-US" altLang="zh-CN" sz="2000" dirty="0" smtClean="0"/>
              <a:t>       Thread tp2 = new Thread(new </a:t>
            </a:r>
            <a:r>
              <a:rPr lang="en-US" altLang="zh-CN" sz="2000" dirty="0" err="1" smtClean="0"/>
              <a:t>TimePrinter</a:t>
            </a:r>
            <a:r>
              <a:rPr lang="en-US" altLang="zh-CN" sz="2000" dirty="0" smtClean="0"/>
              <a:t>(3000,  "Slow"));</a:t>
            </a:r>
            <a:br>
              <a:rPr lang="en-US" altLang="zh-CN" sz="2000" dirty="0" smtClean="0"/>
            </a:br>
            <a:r>
              <a:rPr lang="en-US" altLang="zh-CN" sz="2000" dirty="0" smtClean="0"/>
              <a:t>       tp2.start();</a:t>
            </a:r>
            <a:br>
              <a:rPr lang="en-US" altLang="zh-CN" sz="2000" dirty="0" smtClean="0"/>
            </a:br>
            <a:r>
              <a:rPr lang="en-US" altLang="zh-CN" sz="2000" dirty="0" smtClean="0"/>
              <a:t>   }</a:t>
            </a:r>
            <a:endParaRPr lang="en-US" altLang="zh-CN" sz="2000" dirty="0" smtClean="0"/>
          </a:p>
          <a:p>
            <a:pPr eaLnBrk="1" hangingPunct="1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}</a:t>
            </a:r>
            <a:endParaRPr lang="zh-CN" alt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5257800" cy="64135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【</a:t>
            </a:r>
            <a:r>
              <a:rPr lang="zh-CN" altLang="en-US" sz="2800" smtClean="0"/>
              <a:t>例</a:t>
            </a:r>
            <a:r>
              <a:rPr lang="en-US" altLang="zh-CN" sz="2800" smtClean="0"/>
              <a:t>15-2】 </a:t>
            </a:r>
            <a:r>
              <a:rPr lang="zh-CN" altLang="en-US" sz="2800" smtClean="0"/>
              <a:t>一个随机选号程序</a:t>
            </a:r>
            <a:endParaRPr lang="zh-CN" altLang="en-US" sz="2800" smtClean="0"/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71475" y="1022350"/>
            <a:ext cx="8588375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altLang="zh-CN" sz="2000" smtClean="0"/>
              <a:t>import java.awt.*;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import java.awt.event.*;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public class Winning extends Frame implements Runnable {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String phoneNumber[ ] = { "15031204532", "13014156678", "13870953214", “13943123322”,“18114156528 };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TextArea disp = new TextArea(4, 50);  // </a:t>
            </a:r>
            <a:r>
              <a:rPr lang="zh-CN" altLang="zh-CN" sz="2000" smtClean="0"/>
              <a:t>用来显示滚动号码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int pos = 0;   //</a:t>
            </a:r>
            <a:r>
              <a:rPr lang="zh-CN" altLang="zh-CN" sz="2000" smtClean="0"/>
              <a:t>记录滚动到的索引位置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boolean flag;  // </a:t>
            </a:r>
            <a:r>
              <a:rPr lang="zh-CN" altLang="zh-CN" sz="2000" smtClean="0"/>
              <a:t>控制线程停止的标记变量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Button onoff;  //</a:t>
            </a:r>
            <a:r>
              <a:rPr lang="zh-CN" altLang="zh-CN" sz="2000" smtClean="0"/>
              <a:t>启动、停止按钮</a:t>
            </a:r>
            <a:endParaRPr lang="en-US" altLang="zh-CN" sz="2000" smtClean="0"/>
          </a:p>
          <a:p>
            <a:pPr eaLnBrk="1" hangingPunct="1">
              <a:buFontTx/>
              <a:buNone/>
            </a:pP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public static void main(String[ ] args) {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	new Winning( );</a:t>
            </a:r>
            <a:endParaRPr lang="zh-CN" altLang="zh-CN" sz="2000" smtClean="0"/>
          </a:p>
          <a:p>
            <a:pPr eaLnBrk="1" hangingPunct="1">
              <a:buFontTx/>
              <a:buNone/>
            </a:pPr>
            <a:r>
              <a:rPr lang="fr-FR" altLang="zh-CN" sz="2000" smtClean="0"/>
              <a:t>	}</a:t>
            </a:r>
            <a:endParaRPr lang="zh-CN" altLang="en-US" sz="2000" smtClean="0"/>
          </a:p>
        </p:txBody>
      </p:sp>
      <p:pic>
        <p:nvPicPr>
          <p:cNvPr id="-214748262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4800600"/>
            <a:ext cx="2679700" cy="13500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924800" cy="5943600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fr-FR" altLang="zh-CN" sz="2000" smtClean="0"/>
              <a:t>	</a:t>
            </a:r>
            <a:r>
              <a:rPr lang="fr-FR" altLang="zh-CN" sz="2000" smtClean="0">
                <a:solidFill>
                  <a:srgbClr val="0070C0"/>
                </a:solidFill>
              </a:rPr>
              <a:t>public Winning( ) {</a:t>
            </a:r>
            <a:endParaRPr lang="zh-CN" altLang="zh-CN" sz="2000" smtClean="0">
              <a:solidFill>
                <a:srgbClr val="0070C0"/>
              </a:solidFill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fr-FR" altLang="zh-CN" sz="2000" smtClean="0"/>
              <a:t>	     add("Center", disp); </a:t>
            </a:r>
            <a:endParaRPr lang="zh-CN" altLang="zh-CN" sz="2000" smtClean="0"/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fr-FR" altLang="zh-CN" sz="2000" smtClean="0"/>
              <a:t>	     </a:t>
            </a:r>
            <a:r>
              <a:rPr lang="en-US" altLang="zh-CN" sz="2000" smtClean="0"/>
              <a:t>onoff</a:t>
            </a:r>
            <a:r>
              <a:rPr lang="fr-FR" altLang="zh-CN" sz="2000" smtClean="0"/>
              <a:t> = new Button("begin");</a:t>
            </a:r>
            <a:endParaRPr lang="zh-CN" altLang="zh-CN" sz="2000" smtClean="0"/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fr-FR" altLang="zh-CN" sz="2000" smtClean="0"/>
              <a:t>	    add("South", </a:t>
            </a:r>
            <a:r>
              <a:rPr lang="en-US" altLang="zh-CN" sz="2000" smtClean="0"/>
              <a:t>onoff</a:t>
            </a:r>
            <a:r>
              <a:rPr lang="fr-FR" altLang="zh-CN" sz="2000" smtClean="0"/>
              <a:t>);</a:t>
            </a:r>
            <a:endParaRPr lang="zh-CN" altLang="zh-CN" sz="2000" smtClean="0"/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fr-FR" altLang="zh-CN" sz="2000" smtClean="0"/>
              <a:t>	    </a:t>
            </a:r>
            <a:r>
              <a:rPr lang="en-US" altLang="zh-CN" sz="2000" smtClean="0"/>
              <a:t>onoff</a:t>
            </a:r>
            <a:r>
              <a:rPr lang="fr-FR" altLang="zh-CN" sz="2000" smtClean="0"/>
              <a:t>.addActionListener(new ActionListener( ) {</a:t>
            </a:r>
            <a:endParaRPr lang="zh-CN" altLang="zh-CN" sz="2000" smtClean="0"/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fr-FR" altLang="zh-CN" sz="2000" smtClean="0"/>
              <a:t>	       public void actionPerformed(ActionEvent e) {</a:t>
            </a:r>
            <a:endParaRPr lang="zh-CN" altLang="zh-CN" sz="2000" smtClean="0"/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fr-FR" altLang="zh-CN" sz="2000" smtClean="0"/>
              <a:t>		  if (e.getActionCommand( ).equals("begin"))</a:t>
            </a:r>
            <a:r>
              <a:rPr lang="fr-FR" altLang="zh-CN" sz="2000" smtClean="0">
                <a:solidFill>
                  <a:srgbClr val="0070C0"/>
                </a:solidFill>
              </a:rPr>
              <a:t> {</a:t>
            </a:r>
            <a:endParaRPr lang="zh-CN" altLang="zh-CN" sz="2000" smtClean="0">
              <a:solidFill>
                <a:srgbClr val="0070C0"/>
              </a:solidFill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fr-FR" altLang="zh-CN" sz="2000" smtClean="0"/>
              <a:t>			flag = true;</a:t>
            </a:r>
            <a:endParaRPr lang="zh-CN" altLang="zh-CN" sz="2000" smtClean="0"/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fr-FR" altLang="zh-CN" sz="2000" smtClean="0"/>
              <a:t>			onoff.</a:t>
            </a:r>
            <a:r>
              <a:rPr lang="fr-FR" altLang="zh-CN" sz="2000" smtClean="0">
                <a:solidFill>
                  <a:srgbClr val="0033CC"/>
                </a:solidFill>
              </a:rPr>
              <a:t>setLabel</a:t>
            </a:r>
            <a:r>
              <a:rPr lang="fr-FR" altLang="zh-CN" sz="2000" smtClean="0"/>
              <a:t>("end"); </a:t>
            </a:r>
            <a:endParaRPr lang="zh-CN" altLang="zh-CN" sz="2000" smtClean="0"/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fr-FR" altLang="zh-CN" sz="2000" smtClean="0"/>
              <a:t>			</a:t>
            </a:r>
            <a:r>
              <a:rPr lang="fr-FR" altLang="zh-CN" sz="2000" smtClean="0">
                <a:solidFill>
                  <a:srgbClr val="FF0000"/>
                </a:solidFill>
              </a:rPr>
              <a:t> (new Thread(Winning.this)).start( ); </a:t>
            </a:r>
            <a:endParaRPr lang="zh-CN" altLang="zh-CN" sz="2000" smtClean="0">
              <a:solidFill>
                <a:srgbClr val="FF0000"/>
              </a:solidFill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fr-FR" altLang="zh-CN" sz="2000" smtClean="0"/>
              <a:t>		  } else {</a:t>
            </a:r>
            <a:endParaRPr lang="zh-CN" altLang="zh-CN" sz="2000" smtClean="0"/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fr-FR" altLang="zh-CN" sz="2000" smtClean="0"/>
              <a:t>			flag = false;  //</a:t>
            </a:r>
            <a:r>
              <a:rPr lang="zh-CN" altLang="zh-CN" sz="2000" smtClean="0"/>
              <a:t>设置线程停止标记</a:t>
            </a:r>
            <a:endParaRPr lang="zh-CN" altLang="zh-CN" sz="2000" smtClean="0"/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fr-FR" altLang="zh-CN" sz="2000" smtClean="0"/>
              <a:t>			</a:t>
            </a:r>
            <a:r>
              <a:rPr lang="en-US" altLang="zh-CN" sz="2000" smtClean="0"/>
              <a:t>onoff</a:t>
            </a:r>
            <a:r>
              <a:rPr lang="fr-FR" altLang="zh-CN" sz="2000" smtClean="0"/>
              <a:t>.</a:t>
            </a:r>
            <a:r>
              <a:rPr lang="fr-FR" altLang="zh-CN" sz="2000" smtClean="0">
                <a:solidFill>
                  <a:srgbClr val="0033CC"/>
                </a:solidFill>
              </a:rPr>
              <a:t>setLabel</a:t>
            </a:r>
            <a:r>
              <a:rPr lang="fr-FR" altLang="zh-CN" sz="2000" smtClean="0"/>
              <a:t>("begin");</a:t>
            </a:r>
            <a:endParaRPr lang="zh-CN" altLang="zh-CN" sz="2000" smtClean="0"/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fr-FR" altLang="zh-CN" sz="2000" smtClean="0"/>
              <a:t>		     }</a:t>
            </a:r>
            <a:endParaRPr lang="zh-CN" altLang="zh-CN" sz="2000" smtClean="0"/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fr-FR" altLang="zh-CN" sz="2000" smtClean="0">
                <a:solidFill>
                  <a:srgbClr val="0070C0"/>
                </a:solidFill>
              </a:rPr>
              <a:t>     }</a:t>
            </a:r>
            <a:r>
              <a:rPr lang="fr-FR" altLang="zh-CN" sz="2000" smtClean="0"/>
              <a:t>   </a:t>
            </a:r>
            <a:br>
              <a:rPr lang="fr-FR" altLang="zh-CN" sz="2000" smtClean="0"/>
            </a:br>
            <a:r>
              <a:rPr lang="fr-FR" altLang="zh-CN" sz="2000" smtClean="0"/>
              <a:t>});</a:t>
            </a:r>
            <a:endParaRPr lang="zh-CN" altLang="zh-CN" sz="2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304800" y="931863"/>
            <a:ext cx="8382000" cy="50117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altLang="zh-CN" sz="2000" dirty="0" smtClean="0"/>
              <a:t>		setSize(200, 100);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	setVisible(true);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}</a:t>
            </a:r>
            <a:endParaRPr lang="fr-FR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</a:t>
            </a:r>
            <a:r>
              <a:rPr lang="fr-FR" altLang="zh-CN" sz="2000" dirty="0" smtClean="0">
                <a:solidFill>
                  <a:srgbClr val="0033CC"/>
                </a:solidFill>
              </a:rPr>
              <a:t>public void run( ) {</a:t>
            </a:r>
            <a:endParaRPr lang="zh-CN" altLang="zh-CN" sz="2000" dirty="0" smtClean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	while (</a:t>
            </a:r>
            <a:r>
              <a:rPr lang="en-US" altLang="zh-CN" sz="2000" dirty="0" smtClean="0"/>
              <a:t>flag</a:t>
            </a:r>
            <a:r>
              <a:rPr lang="fr-FR" altLang="zh-CN" sz="2000" dirty="0" smtClean="0"/>
              <a:t>) {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	      int  n = phoneNumber.length;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	      pos = (int) (Math.random( ) * n); </a:t>
            </a:r>
            <a:endParaRPr lang="fr-FR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	      String message = phoneNumber[pos] + "\n"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		+ phoneNumber[</a:t>
            </a:r>
            <a:r>
              <a:rPr lang="fr-FR" altLang="zh-CN" sz="2000" dirty="0" smtClean="0">
                <a:solidFill>
                  <a:srgbClr val="FF0000"/>
                </a:solidFill>
              </a:rPr>
              <a:t>(pos + 1) % n</a:t>
            </a:r>
            <a:r>
              <a:rPr lang="fr-FR" altLang="zh-CN" sz="2000" dirty="0" smtClean="0"/>
              <a:t>];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	      disp.setText(message);</a:t>
            </a:r>
            <a:endParaRPr lang="fr-FR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 </a:t>
            </a:r>
            <a:r>
              <a:rPr lang="en-US" altLang="fr-FR" sz="2000" dirty="0" smtClean="0"/>
              <a:t>                  </a:t>
            </a:r>
            <a:r>
              <a:rPr lang="en-US" altLang="fr-FR" sz="2000" dirty="0" smtClean="0">
                <a:solidFill>
                  <a:schemeClr val="accent1"/>
                </a:solidFill>
              </a:rPr>
              <a:t> try { Thread.sleep(20);}</a:t>
            </a:r>
            <a:endParaRPr lang="en-US" altLang="fr-FR" sz="2000" dirty="0" smtClean="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fr-FR" sz="2000" dirty="0" smtClean="0"/>
              <a:t>                    catch(Exception e) { }</a:t>
            </a:r>
            <a:endParaRPr lang="fr-FR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		}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}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r>
              <a:rPr lang="fr-FR" altLang="zh-CN" sz="2000" dirty="0" smtClean="0"/>
              <a:t>}</a:t>
            </a:r>
            <a:endParaRPr lang="zh-CN" altLang="zh-CN" sz="2000" dirty="0" smtClean="0"/>
          </a:p>
          <a:p>
            <a:pPr eaLnBrk="1" hangingPunct="1">
              <a:buFontTx/>
              <a:buNone/>
            </a:pPr>
            <a:endParaRPr lang="zh-CN" altLang="en-US" sz="2000" dirty="0" smtClean="0"/>
          </a:p>
          <a:p>
            <a:pPr eaLnBrk="1" hangingPunct="1"/>
            <a:endParaRPr lang="zh-CN" alt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5572125" cy="5222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/>
              <a:t>15.3.1 </a:t>
            </a:r>
            <a:r>
              <a:rPr lang="zh-CN" altLang="en-US" smtClean="0"/>
              <a:t>临界资源问题 </a:t>
            </a:r>
            <a:endParaRPr lang="zh-CN" altLang="en-US" smtClean="0"/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3400" y="938213"/>
            <a:ext cx="8229600" cy="55387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 public class Stack {</a:t>
            </a:r>
            <a:br>
              <a:rPr lang="en-US" altLang="zh-CN" smtClean="0"/>
            </a:br>
            <a:r>
              <a:rPr lang="en-US" altLang="zh-CN" smtClean="0"/>
              <a:t>  int idx=0;</a:t>
            </a:r>
            <a:br>
              <a:rPr lang="en-US" altLang="zh-CN" smtClean="0"/>
            </a:br>
            <a:r>
              <a:rPr lang="en-US" altLang="zh-CN" smtClean="0"/>
              <a:t>  char[] data=new char[10];</a:t>
            </a:r>
            <a:br>
              <a:rPr lang="en-US" altLang="zh-CN" smtClean="0"/>
            </a:br>
            <a:r>
              <a:rPr lang="en-US" altLang="zh-CN" smtClean="0"/>
              <a:t>  public void push(char c) {</a:t>
            </a:r>
            <a:br>
              <a:rPr lang="en-US" altLang="zh-CN" smtClean="0"/>
            </a:br>
            <a:r>
              <a:rPr lang="en-US" altLang="zh-CN" smtClean="0"/>
              <a:t>    </a:t>
            </a:r>
            <a:r>
              <a:rPr lang="en-US" altLang="zh-CN" smtClean="0">
                <a:solidFill>
                  <a:srgbClr val="FF0000"/>
                </a:solidFill>
              </a:rPr>
              <a:t>synchronized </a:t>
            </a:r>
            <a:r>
              <a:rPr lang="en-US" altLang="zh-CN" smtClean="0">
                <a:solidFill>
                  <a:srgbClr val="0033CC"/>
                </a:solidFill>
              </a:rPr>
              <a:t>(this)</a:t>
            </a:r>
            <a:r>
              <a:rPr lang="en-US" altLang="zh-CN" smtClean="0"/>
              <a:t> {</a:t>
            </a:r>
            <a:br>
              <a:rPr lang="zh-CN" altLang="en-US" smtClean="0"/>
            </a:br>
            <a:r>
              <a:rPr lang="zh-CN" altLang="en-US" smtClean="0"/>
              <a:t>       </a:t>
            </a:r>
            <a:r>
              <a:rPr lang="en-US" altLang="zh-CN" smtClean="0"/>
              <a:t>data[idx]=c; </a:t>
            </a:r>
            <a:br>
              <a:rPr lang="zh-CN" altLang="en-US" smtClean="0"/>
            </a:br>
            <a:r>
              <a:rPr lang="zh-CN" altLang="en-US" smtClean="0"/>
              <a:t>       </a:t>
            </a:r>
            <a:r>
              <a:rPr lang="en-US" altLang="zh-CN" smtClean="0"/>
              <a:t>idx++; </a:t>
            </a:r>
            <a:br>
              <a:rPr lang="zh-CN" altLang="en-US" smtClean="0"/>
            </a:br>
            <a:r>
              <a:rPr lang="zh-CN" altLang="en-US" smtClean="0"/>
              <a:t>    </a:t>
            </a:r>
            <a:r>
              <a:rPr lang="en-US" altLang="zh-CN" smtClean="0"/>
              <a:t>} 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 }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33CC"/>
                </a:solidFill>
              </a:rPr>
              <a:t>public</a:t>
            </a:r>
            <a:r>
              <a:rPr lang="en-US" altLang="zh-CN" smtClean="0">
                <a:solidFill>
                  <a:schemeClr val="accent2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synchronized</a:t>
            </a:r>
            <a:r>
              <a:rPr lang="en-US" altLang="zh-CN" smtClean="0">
                <a:solidFill>
                  <a:schemeClr val="accent2"/>
                </a:solidFill>
              </a:rPr>
              <a:t> </a:t>
            </a:r>
            <a:r>
              <a:rPr lang="en-US" altLang="zh-CN" smtClean="0">
                <a:solidFill>
                  <a:srgbClr val="0033CC"/>
                </a:solidFill>
              </a:rPr>
              <a:t>char pop()</a:t>
            </a:r>
            <a:r>
              <a:rPr lang="en-US" altLang="zh-CN" smtClean="0"/>
              <a:t> {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zh-CN" altLang="en-US" smtClean="0"/>
              <a:t>          </a:t>
            </a:r>
            <a:r>
              <a:rPr lang="en-US" altLang="zh-CN" smtClean="0"/>
              <a:t>idx--;</a:t>
            </a:r>
            <a:br>
              <a:rPr lang="en-US" altLang="zh-CN" smtClean="0"/>
            </a:br>
            <a:r>
              <a:rPr lang="en-US" altLang="zh-CN" smtClean="0"/>
              <a:t>       return data[idx];</a:t>
            </a:r>
            <a:br>
              <a:rPr lang="en-US" altLang="zh-CN" smtClean="0"/>
            </a:br>
            <a:r>
              <a:rPr lang="en-US" altLang="zh-CN" smtClean="0"/>
              <a:t>  } 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}</a:t>
            </a:r>
            <a:endParaRPr lang="zh-CN" altLang="en-US" smtClean="0"/>
          </a:p>
        </p:txBody>
      </p:sp>
      <p:sp>
        <p:nvSpPr>
          <p:cNvPr id="928772" name="AutoShape 4"/>
          <p:cNvSpPr/>
          <p:nvPr/>
        </p:nvSpPr>
        <p:spPr bwMode="auto">
          <a:xfrm>
            <a:off x="5435600" y="3048000"/>
            <a:ext cx="3095625" cy="1008063"/>
          </a:xfrm>
          <a:prstGeom prst="borderCallout2">
            <a:avLst>
              <a:gd name="adj1" fmla="val 11338"/>
              <a:gd name="adj2" fmla="val -2463"/>
              <a:gd name="adj3" fmla="val 11338"/>
              <a:gd name="adj4" fmla="val -14153"/>
              <a:gd name="adj5" fmla="val -15134"/>
              <a:gd name="adj6" fmla="val -320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在执行该代码段时必须取得对象锁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928773" name="AutoShape 5"/>
          <p:cNvSpPr/>
          <p:nvPr/>
        </p:nvSpPr>
        <p:spPr bwMode="auto">
          <a:xfrm>
            <a:off x="5435600" y="5157788"/>
            <a:ext cx="3095625" cy="1008062"/>
          </a:xfrm>
          <a:prstGeom prst="borderCallout2">
            <a:avLst>
              <a:gd name="adj1" fmla="val 11338"/>
              <a:gd name="adj2" fmla="val -2463"/>
              <a:gd name="adj3" fmla="val 11338"/>
              <a:gd name="adj4" fmla="val -16204"/>
              <a:gd name="adj5" fmla="val -39671"/>
              <a:gd name="adj6" fmla="val -389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800">
                <a:latin typeface="Times New Roman" panose="02020603050405020304" pitchFamily="18" charset="0"/>
              </a:rPr>
              <a:t>在执行该方法时必须取得对象锁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33408" y="88213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idx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09600"/>
            <a:ext cx="21907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>
          <a:xfrm>
            <a:off x="5715000" y="1066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53400" y="1337846"/>
            <a:ext cx="704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pop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6200" y="1968500"/>
            <a:ext cx="704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push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2" grpId="0" animBg="1"/>
      <p:bldP spid="9287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27075"/>
            <a:ext cx="6781800" cy="12573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00000"/>
                </a:solidFill>
              </a:rPr>
              <a:t>synchronized </a:t>
            </a:r>
            <a:r>
              <a:rPr lang="zh-CN" altLang="en-US" smtClean="0">
                <a:solidFill>
                  <a:srgbClr val="C00000"/>
                </a:solidFill>
              </a:rPr>
              <a:t>的作用</a:t>
            </a:r>
            <a:br>
              <a:rPr lang="en-US" altLang="zh-CN" smtClean="0"/>
            </a:br>
            <a:r>
              <a:rPr lang="en-US" altLang="zh-CN" smtClean="0"/>
              <a:t>    ---</a:t>
            </a:r>
            <a:r>
              <a:rPr lang="zh-CN" altLang="en-US" smtClean="0"/>
              <a:t>执行同步代码的过程</a:t>
            </a:r>
            <a:endParaRPr lang="zh-CN" altLang="en-US" smtClean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17557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1984375"/>
            <a:ext cx="3473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Char char="•"/>
            </a:pPr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52578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cai-from-d\images\resetpw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16560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0538" y="530225"/>
            <a:ext cx="6369050" cy="652463"/>
          </a:xfrm>
        </p:spPr>
        <p:txBody>
          <a:bodyPr/>
          <a:lstStyle/>
          <a:p>
            <a:pPr eaLnBrk="1" hangingPunct="1"/>
            <a:r>
              <a:rPr lang="en-US" altLang="zh-CN" smtClean="0"/>
              <a:t>15.3.2 wait()</a:t>
            </a:r>
            <a:r>
              <a:rPr lang="zh-CN" altLang="en-US" smtClean="0"/>
              <a:t>和</a:t>
            </a:r>
            <a:r>
              <a:rPr lang="en-US" altLang="zh-CN" smtClean="0"/>
              <a:t>notify() </a:t>
            </a:r>
            <a:r>
              <a:rPr lang="zh-CN" altLang="en-US" smtClean="0"/>
              <a:t>方法 </a:t>
            </a:r>
            <a:endParaRPr lang="zh-CN" altLang="en-US" smtClean="0"/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2906713"/>
            <a:ext cx="8001000" cy="2743200"/>
          </a:xfrm>
        </p:spPr>
        <p:txBody>
          <a:bodyPr/>
          <a:lstStyle/>
          <a:p>
            <a:pPr eaLnBrk="1" hangingPunct="1"/>
            <a:r>
              <a:rPr lang="zh-CN" altLang="en-US" smtClean="0"/>
              <a:t>这两个方法配套使用 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使用要求： 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必须在 </a:t>
            </a:r>
            <a:r>
              <a:rPr lang="en-US" altLang="zh-CN" smtClean="0"/>
              <a:t>synchronized </a:t>
            </a:r>
            <a:r>
              <a:rPr lang="zh-CN" altLang="en-US" smtClean="0"/>
              <a:t>方法或块中调用。因为只有在同步代码段中才存在资源锁定。 </a:t>
            </a:r>
            <a:endParaRPr lang="zh-CN" altLang="en-US" smtClean="0"/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这对方法直接隶属于</a:t>
            </a:r>
            <a:r>
              <a:rPr lang="en-US" altLang="zh-CN" smtClean="0">
                <a:solidFill>
                  <a:srgbClr val="FF0000"/>
                </a:solidFill>
              </a:rPr>
              <a:t>Object </a:t>
            </a:r>
            <a:r>
              <a:rPr lang="zh-CN" altLang="en-US" smtClean="0">
                <a:solidFill>
                  <a:srgbClr val="FF0000"/>
                </a:solidFill>
              </a:rPr>
              <a:t>类</a:t>
            </a:r>
            <a:r>
              <a:rPr lang="zh-CN" altLang="en-US" smtClean="0"/>
              <a:t>，而不是</a:t>
            </a:r>
            <a:r>
              <a:rPr lang="en-US" altLang="zh-CN" smtClean="0"/>
              <a:t>Thread</a:t>
            </a:r>
            <a:r>
              <a:rPr lang="zh-CN" altLang="en-US" smtClean="0"/>
              <a:t>类。 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采用</a:t>
            </a:r>
            <a:r>
              <a:rPr lang="en-US" altLang="zh-CN" smtClean="0"/>
              <a:t>wait</a:t>
            </a:r>
            <a:r>
              <a:rPr lang="zh-CN" altLang="en-US" smtClean="0"/>
              <a:t>和</a:t>
            </a:r>
            <a:r>
              <a:rPr lang="en-US" altLang="zh-CN" smtClean="0"/>
              <a:t>notify</a:t>
            </a:r>
            <a:r>
              <a:rPr lang="zh-CN" altLang="en-US" smtClean="0"/>
              <a:t>可以解决很多临界访问控制问题 </a:t>
            </a:r>
            <a:endParaRPr lang="zh-CN" altLang="en-US" smtClean="0"/>
          </a:p>
        </p:txBody>
      </p:sp>
      <p:sp>
        <p:nvSpPr>
          <p:cNvPr id="31748" name="AutoShape 4"/>
          <p:cNvSpPr/>
          <p:nvPr/>
        </p:nvSpPr>
        <p:spPr bwMode="auto">
          <a:xfrm>
            <a:off x="5486400" y="2438400"/>
            <a:ext cx="3048000" cy="936625"/>
          </a:xfrm>
          <a:prstGeom prst="borderCallout2">
            <a:avLst>
              <a:gd name="adj1" fmla="val 12204"/>
              <a:gd name="adj2" fmla="val -2500"/>
              <a:gd name="adj3" fmla="val 12204"/>
              <a:gd name="adj4" fmla="val -21616"/>
              <a:gd name="adj5" fmla="val -141523"/>
              <a:gd name="adj6" fmla="val -6463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800">
                <a:solidFill>
                  <a:srgbClr val="3333FF"/>
                </a:solidFill>
                <a:latin typeface="Times New Roman" panose="02020603050405020304" pitchFamily="18" charset="0"/>
              </a:rPr>
              <a:t>释放对象锁</a:t>
            </a:r>
            <a:r>
              <a:rPr lang="zh-CN" altLang="en-US" sz="2800">
                <a:latin typeface="Times New Roman" panose="02020603050405020304" pitchFamily="18" charset="0"/>
              </a:rPr>
              <a:t>，进入等待阻塞状态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1749" name="AutoShape 5"/>
          <p:cNvSpPr/>
          <p:nvPr/>
        </p:nvSpPr>
        <p:spPr bwMode="auto">
          <a:xfrm>
            <a:off x="5867400" y="1371600"/>
            <a:ext cx="2808288" cy="752475"/>
          </a:xfrm>
          <a:prstGeom prst="borderCallout2">
            <a:avLst>
              <a:gd name="adj1" fmla="val 15190"/>
              <a:gd name="adj2" fmla="val -2713"/>
              <a:gd name="adj3" fmla="val 15190"/>
              <a:gd name="adj4" fmla="val -15940"/>
              <a:gd name="adj5" fmla="val -44514"/>
              <a:gd name="adj6" fmla="val -293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通知等待者执行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04813"/>
            <a:ext cx="5410200" cy="457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2800" smtClean="0"/>
              <a:t>15.3.3  </a:t>
            </a:r>
            <a:r>
              <a:rPr lang="zh-CN" altLang="en-US" sz="2800" smtClean="0"/>
              <a:t>过桥问题</a:t>
            </a:r>
            <a:endParaRPr lang="en-US" altLang="zh-CN" smtClean="0"/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838200"/>
            <a:ext cx="8610600" cy="5638800"/>
          </a:xfrm>
        </p:spPr>
        <p:txBody>
          <a:bodyPr/>
          <a:lstStyle/>
          <a:p>
            <a:pPr eaLnBrk="1" hangingPunct="1">
              <a:lnSpc>
                <a:spcPts val="2200"/>
              </a:lnSpc>
              <a:buFontTx/>
              <a:buNone/>
            </a:pPr>
            <a:r>
              <a:rPr lang="en-US" altLang="zh-CN" sz="2000" dirty="0" smtClean="0"/>
              <a:t>class  </a:t>
            </a:r>
            <a:r>
              <a:rPr lang="en-US" altLang="zh-CN" sz="2000" dirty="0" err="1" smtClean="0"/>
              <a:t>PersonPassBridge</a:t>
            </a:r>
            <a:r>
              <a:rPr lang="en-US" altLang="zh-CN" sz="2000" dirty="0" smtClean="0"/>
              <a:t>  extends Thread {</a:t>
            </a:r>
            <a:endParaRPr lang="en-US" altLang="zh-CN" sz="2000" dirty="0" smtClean="0"/>
          </a:p>
          <a:p>
            <a:pPr eaLnBrk="1" hangingPunct="1">
              <a:lnSpc>
                <a:spcPts val="2200"/>
              </a:lnSpc>
              <a:buFontTx/>
              <a:buNone/>
            </a:pPr>
            <a:r>
              <a:rPr lang="en-US" altLang="zh-CN" sz="2000" dirty="0" smtClean="0"/>
              <a:t>      private Bridge </a:t>
            </a:r>
            <a:r>
              <a:rPr lang="en-US" altLang="zh-CN" sz="2000" dirty="0" err="1" smtClean="0"/>
              <a:t>bridge</a:t>
            </a:r>
            <a:r>
              <a:rPr lang="en-US" altLang="zh-CN" sz="2000" dirty="0" smtClean="0"/>
              <a:t>;   //</a:t>
            </a:r>
            <a:r>
              <a:rPr lang="zh-CN" altLang="en-US" sz="2000" dirty="0" smtClean="0"/>
              <a:t>桥对象</a:t>
            </a:r>
            <a:endParaRPr lang="zh-CN" altLang="en-US" sz="2000" dirty="0" smtClean="0"/>
          </a:p>
          <a:p>
            <a:pPr eaLnBrk="1" hangingPunct="1">
              <a:lnSpc>
                <a:spcPts val="2200"/>
              </a:lnSpc>
              <a:buFontTx/>
              <a:buNone/>
            </a:pPr>
            <a:r>
              <a:rPr lang="en-US" altLang="zh-CN" sz="2000" dirty="0" smtClean="0"/>
              <a:t>      String id; 	//</a:t>
            </a:r>
            <a:r>
              <a:rPr lang="zh-CN" altLang="en-US" sz="2000" dirty="0" smtClean="0"/>
              <a:t>人的标识</a:t>
            </a:r>
            <a:endParaRPr lang="zh-CN" altLang="en-US" sz="2000" dirty="0" smtClean="0"/>
          </a:p>
          <a:p>
            <a:pPr eaLnBrk="1" hangingPunct="1">
              <a:lnSpc>
                <a:spcPts val="2200"/>
              </a:lnSpc>
              <a:buFontTx/>
              <a:buNone/>
            </a:pPr>
            <a:r>
              <a:rPr lang="en-US" altLang="zh-CN" sz="2000" dirty="0" smtClean="0"/>
              <a:t>      public </a:t>
            </a:r>
            <a:r>
              <a:rPr lang="en-US" altLang="zh-CN" sz="2000" dirty="0" err="1" smtClean="0"/>
              <a:t>PersonPassBridge</a:t>
            </a:r>
            <a:r>
              <a:rPr lang="en-US" altLang="zh-CN" sz="2000" dirty="0" smtClean="0"/>
              <a:t> (String id, Bridge  b )  {</a:t>
            </a:r>
            <a:endParaRPr lang="en-US" altLang="zh-CN" sz="2000" dirty="0" smtClean="0"/>
          </a:p>
          <a:p>
            <a:pPr eaLnBrk="1" hangingPunct="1">
              <a:lnSpc>
                <a:spcPts val="2200"/>
              </a:lnSpc>
              <a:buFontTx/>
              <a:buNone/>
            </a:pPr>
            <a:r>
              <a:rPr lang="en-US" altLang="zh-CN" sz="2000" dirty="0" smtClean="0"/>
              <a:t>          bridge = b;</a:t>
            </a:r>
            <a:endParaRPr lang="en-US" altLang="zh-CN" sz="2000" dirty="0" smtClean="0"/>
          </a:p>
          <a:p>
            <a:pPr eaLnBrk="1" hangingPunct="1">
              <a:lnSpc>
                <a:spcPts val="2200"/>
              </a:lnSpc>
              <a:buFontTx/>
              <a:buNone/>
            </a:pPr>
            <a:r>
              <a:rPr lang="en-US" altLang="zh-CN" sz="2000" dirty="0" smtClean="0"/>
              <a:t>          this.id=id;</a:t>
            </a:r>
            <a:endParaRPr lang="en-US" altLang="zh-CN" sz="2000" dirty="0" smtClean="0"/>
          </a:p>
          <a:p>
            <a:pPr eaLnBrk="1" hangingPunct="1">
              <a:lnSpc>
                <a:spcPts val="2200"/>
              </a:lnSpc>
              <a:buFontTx/>
              <a:buNone/>
            </a:pPr>
            <a:r>
              <a:rPr lang="en-US" altLang="zh-CN" sz="2000" dirty="0" smtClean="0"/>
              <a:t>      }</a:t>
            </a:r>
            <a:endParaRPr lang="en-US" altLang="zh-CN" sz="2000" dirty="0" smtClean="0"/>
          </a:p>
          <a:p>
            <a:pPr eaLnBrk="1" hangingPunct="1">
              <a:lnSpc>
                <a:spcPts val="2200"/>
              </a:lnSpc>
              <a:buFontTx/>
              <a:buNone/>
            </a:pPr>
            <a:r>
              <a:rPr lang="en-US" altLang="zh-CN" sz="2000" dirty="0" smtClean="0"/>
              <a:t>     public void run( )  { </a:t>
            </a:r>
            <a:endParaRPr lang="en-US" altLang="zh-CN" sz="2000" dirty="0" smtClean="0"/>
          </a:p>
          <a:p>
            <a:pPr eaLnBrk="1" hangingPunct="1">
              <a:lnSpc>
                <a:spcPts val="2200"/>
              </a:lnSpc>
              <a:buFontTx/>
              <a:buNone/>
            </a:pPr>
            <a:r>
              <a:rPr lang="en-US" altLang="zh-CN" sz="2000" dirty="0" smtClean="0"/>
              <a:t>   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bridge.getBridge</a:t>
            </a:r>
            <a:r>
              <a:rPr lang="en-US" altLang="zh-CN" sz="2000" dirty="0" smtClean="0">
                <a:solidFill>
                  <a:srgbClr val="FF0000"/>
                </a:solidFill>
              </a:rPr>
              <a:t>(); </a:t>
            </a:r>
            <a:r>
              <a:rPr lang="en-US" altLang="zh-CN" sz="2000" dirty="0" smtClean="0"/>
              <a:t>	//</a:t>
            </a:r>
            <a:r>
              <a:rPr lang="zh-CN" altLang="en-US" sz="2000" dirty="0" smtClean="0"/>
              <a:t>等待过桥</a:t>
            </a:r>
            <a:endParaRPr lang="zh-CN" altLang="en-US" sz="2000" dirty="0" smtClean="0"/>
          </a:p>
          <a:p>
            <a:pPr eaLnBrk="1" hangingPunct="1">
              <a:lnSpc>
                <a:spcPts val="2200"/>
              </a:lnSpc>
              <a:buFontTx/>
              <a:buNone/>
            </a:pPr>
            <a:r>
              <a:rPr lang="en-US" altLang="zh-CN" sz="2000" dirty="0" smtClean="0"/>
              <a:t>         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(id +"</a:t>
            </a:r>
            <a:r>
              <a:rPr lang="zh-CN" altLang="en-US" sz="2000" dirty="0" smtClean="0"/>
              <a:t>正过桥</a:t>
            </a:r>
            <a:r>
              <a:rPr lang="en-US" altLang="zh-CN" sz="2000" dirty="0" smtClean="0"/>
              <a:t>…");</a:t>
            </a:r>
            <a:endParaRPr lang="en-US" altLang="zh-CN" sz="2000" dirty="0" smtClean="0"/>
          </a:p>
          <a:p>
            <a:pPr eaLnBrk="1" hangingPunct="1">
              <a:lnSpc>
                <a:spcPts val="2200"/>
              </a:lnSpc>
              <a:buFontTx/>
              <a:buNone/>
            </a:pPr>
            <a:r>
              <a:rPr lang="en-US" altLang="zh-CN" sz="2000" dirty="0" smtClean="0"/>
              <a:t>          try {</a:t>
            </a:r>
            <a:endParaRPr lang="en-US" altLang="zh-CN" sz="2000" dirty="0" smtClean="0"/>
          </a:p>
          <a:p>
            <a:pPr eaLnBrk="1" hangingPunct="1">
              <a:lnSpc>
                <a:spcPts val="2200"/>
              </a:lnSpc>
              <a:buFontTx/>
              <a:buNone/>
            </a:pPr>
            <a:r>
              <a:rPr lang="en-US" altLang="zh-CN" sz="2000" dirty="0" smtClean="0"/>
              <a:t>             </a:t>
            </a:r>
            <a:r>
              <a:rPr lang="en-US" altLang="zh-CN" sz="2000" dirty="0" err="1" smtClean="0"/>
              <a:t>Thread.sleep</a:t>
            </a:r>
            <a:r>
              <a:rPr lang="en-US" altLang="zh-CN" sz="2000" dirty="0" smtClean="0"/>
              <a:t>((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)(</a:t>
            </a:r>
            <a:r>
              <a:rPr lang="en-US" altLang="zh-CN" sz="2000" dirty="0" err="1" smtClean="0"/>
              <a:t>Math.random</a:t>
            </a:r>
            <a:r>
              <a:rPr lang="en-US" altLang="zh-CN" sz="2000" dirty="0" smtClean="0"/>
              <a:t>()* 1000)); </a:t>
            </a:r>
            <a:endParaRPr lang="en-US" altLang="zh-CN" sz="2000" dirty="0" smtClean="0"/>
          </a:p>
          <a:p>
            <a:pPr eaLnBrk="1" hangingPunct="1">
              <a:lnSpc>
                <a:spcPts val="2200"/>
              </a:lnSpc>
              <a:buFontTx/>
              <a:buNone/>
            </a:pPr>
            <a:r>
              <a:rPr lang="en-US" altLang="zh-CN" sz="2000" dirty="0" smtClean="0"/>
              <a:t>          } catch( </a:t>
            </a:r>
            <a:r>
              <a:rPr lang="en-US" altLang="zh-CN" sz="2000" dirty="0" err="1" smtClean="0"/>
              <a:t>InterruptedException</a:t>
            </a:r>
            <a:r>
              <a:rPr lang="en-US" altLang="zh-CN" sz="2000" dirty="0" smtClean="0"/>
              <a:t> exception ) {  } </a:t>
            </a:r>
            <a:endParaRPr lang="en-US" altLang="zh-CN" sz="2000" dirty="0" smtClean="0"/>
          </a:p>
          <a:p>
            <a:pPr eaLnBrk="1" hangingPunct="1">
              <a:lnSpc>
                <a:spcPts val="2200"/>
              </a:lnSpc>
              <a:buFontTx/>
              <a:buNone/>
            </a:pPr>
            <a:r>
              <a:rPr lang="en-US" altLang="zh-CN" sz="2000" dirty="0" smtClean="0"/>
              <a:t>   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bridge.goDownBridge</a:t>
            </a:r>
            <a:r>
              <a:rPr lang="en-US" altLang="zh-CN" sz="2000" dirty="0" smtClean="0">
                <a:solidFill>
                  <a:srgbClr val="FF0000"/>
                </a:solidFill>
              </a:rPr>
              <a:t>( );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下桥</a:t>
            </a:r>
            <a:endParaRPr lang="zh-CN" altLang="en-US" sz="2000" dirty="0" smtClean="0"/>
          </a:p>
          <a:p>
            <a:pPr eaLnBrk="1" hangingPunct="1">
              <a:lnSpc>
                <a:spcPts val="2200"/>
              </a:lnSpc>
              <a:buFontTx/>
              <a:buNone/>
            </a:pPr>
            <a:r>
              <a:rPr lang="en-US" altLang="zh-CN" sz="2000" dirty="0" smtClean="0"/>
              <a:t>      }</a:t>
            </a:r>
            <a:endParaRPr lang="en-US" altLang="zh-CN" sz="2000" dirty="0" smtClean="0"/>
          </a:p>
          <a:p>
            <a:pPr eaLnBrk="1" hangingPunct="1">
              <a:lnSpc>
                <a:spcPts val="2200"/>
              </a:lnSpc>
              <a:buFontTx/>
              <a:buNone/>
            </a:pPr>
            <a:r>
              <a:rPr lang="en-US" altLang="zh-CN" sz="2000" dirty="0" smtClean="0"/>
              <a:t> } </a:t>
            </a:r>
            <a:endParaRPr lang="zh-CN" altLang="en-US" sz="2000" dirty="0" smtClean="0"/>
          </a:p>
        </p:txBody>
      </p:sp>
      <p:sp>
        <p:nvSpPr>
          <p:cNvPr id="2" name="云形标注 1"/>
          <p:cNvSpPr/>
          <p:nvPr/>
        </p:nvSpPr>
        <p:spPr>
          <a:xfrm>
            <a:off x="6553200" y="533400"/>
            <a:ext cx="2438400" cy="914400"/>
          </a:xfrm>
          <a:prstGeom prst="cloudCallout">
            <a:avLst>
              <a:gd name="adj1" fmla="val 4688"/>
              <a:gd name="adj2" fmla="val 163889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假设桥只能承载一个人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648" y="2478089"/>
            <a:ext cx="2363252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09600"/>
            <a:ext cx="4841875" cy="593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．多进程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96913" y="1295400"/>
            <a:ext cx="7532687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  <a:cs typeface="楷体_GB2312"/>
              </a:rPr>
              <a:t>多进程的缺点：</a:t>
            </a:r>
            <a:endParaRPr lang="zh-CN" altLang="en-US" sz="2800" smtClean="0">
              <a:latin typeface="宋体" panose="02010600030101010101" pitchFamily="2" charset="-122"/>
              <a:cs typeface="楷体_GB2312"/>
            </a:endParaRPr>
          </a:p>
          <a:p>
            <a:pPr eaLnBrk="1" hangingPunct="1"/>
            <a:r>
              <a:rPr lang="zh-CN" altLang="en-US" sz="2800" smtClean="0">
                <a:latin typeface="宋体" panose="02010600030101010101" pitchFamily="2" charset="-122"/>
                <a:cs typeface="楷体_GB2312"/>
              </a:rPr>
              <a:t>进程切换开销大；</a:t>
            </a:r>
            <a:endParaRPr lang="zh-CN" altLang="en-US" sz="2800" smtClean="0">
              <a:latin typeface="宋体" panose="02010600030101010101" pitchFamily="2" charset="-122"/>
              <a:cs typeface="楷体_GB2312"/>
            </a:endParaRPr>
          </a:p>
          <a:p>
            <a:pPr eaLnBrk="1" hangingPunct="1"/>
            <a:r>
              <a:rPr lang="zh-CN" altLang="en-US" sz="2800" smtClean="0">
                <a:latin typeface="宋体" panose="02010600030101010101" pitchFamily="2" charset="-122"/>
                <a:cs typeface="楷体_GB2312"/>
              </a:rPr>
              <a:t>进程间的通信很不方便。</a:t>
            </a:r>
            <a:endParaRPr lang="zh-CN" altLang="en-US" sz="2800" smtClean="0">
              <a:latin typeface="宋体" panose="02010600030101010101" pitchFamily="2" charset="-122"/>
              <a:cs typeface="楷体_GB2312"/>
            </a:endParaRPr>
          </a:p>
          <a:p>
            <a:pPr eaLnBrk="1" hangingPunct="1"/>
            <a:endParaRPr lang="zh-CN" altLang="en-US" smtClean="0">
              <a:cs typeface="楷体_GB2312"/>
            </a:endParaRPr>
          </a:p>
        </p:txBody>
      </p:sp>
      <p:sp>
        <p:nvSpPr>
          <p:cNvPr id="914436" name="Rectangle 4"/>
          <p:cNvSpPr>
            <a:spLocks noChangeArrowheads="1"/>
          </p:cNvSpPr>
          <p:nvPr/>
        </p:nvSpPr>
        <p:spPr bwMode="auto">
          <a:xfrm>
            <a:off x="1447800" y="3048000"/>
            <a:ext cx="52562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  <a:r>
              <a:rPr lang="zh-CN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．多线程 </a:t>
            </a:r>
            <a:endParaRPr lang="zh-CN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14437" name="Rectangle 5"/>
          <p:cNvSpPr>
            <a:spLocks noChangeArrowheads="1"/>
          </p:cNvSpPr>
          <p:nvPr/>
        </p:nvSpPr>
        <p:spPr bwMode="auto">
          <a:xfrm>
            <a:off x="565150" y="3778250"/>
            <a:ext cx="822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330" indent="-22733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Tx/>
              <a:buFontTx/>
              <a:buChar char="•"/>
            </a:pP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多线程则指的是在单个程序中可以同时运行多个不同的线程；</a:t>
            </a:r>
            <a:endParaRPr lang="zh-CN" altLang="en-US" sz="2800">
              <a:latin typeface="宋体" panose="02010600030101010101" pitchFamily="2" charset="-122"/>
              <a:ea typeface="楷体_GB2312"/>
              <a:cs typeface="楷体_GB2312"/>
            </a:endParaRPr>
          </a:p>
          <a:p>
            <a:pPr eaLnBrk="1" hangingPunct="1">
              <a:spcBef>
                <a:spcPct val="20000"/>
              </a:spcBef>
              <a:buSzTx/>
              <a:buFontTx/>
              <a:buChar char="•"/>
            </a:pPr>
            <a:r>
              <a:rPr lang="zh-CN" altLang="en-US" sz="2800">
                <a:latin typeface="宋体" panose="02010600030101010101" pitchFamily="2" charset="-122"/>
                <a:ea typeface="楷体_GB2312"/>
                <a:cs typeface="楷体_GB2312"/>
              </a:rPr>
              <a:t>线程切换的开销小 </a:t>
            </a:r>
            <a:r>
              <a:rPr lang="zh-CN" altLang="en-US" sz="2800" b="0">
                <a:latin typeface="楷体_GB2312"/>
                <a:ea typeface="楷体_GB2312"/>
                <a:cs typeface="楷体_GB2312"/>
              </a:rPr>
              <a:t>。</a:t>
            </a:r>
            <a:endParaRPr lang="zh-CN" altLang="en-US" sz="2800" b="0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20000"/>
              </a:spcBef>
              <a:buSzTx/>
              <a:buFontTx/>
              <a:buChar char="•"/>
            </a:pPr>
            <a:endParaRPr lang="zh-CN" altLang="en-US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36" grpId="0"/>
      <p:bldP spid="9144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85800" y="685800"/>
            <a:ext cx="8305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class  Bridge {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   private boolean engaged = false;  //</a:t>
            </a:r>
            <a:r>
              <a:rPr lang="zh-CN" altLang="en-US" sz="2000" smtClean="0"/>
              <a:t>桥的占用状态</a:t>
            </a:r>
            <a:endParaRPr lang="zh-CN" alt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   public synchronized void getBridge( ) {  //</a:t>
            </a:r>
            <a:r>
              <a:rPr lang="zh-CN" altLang="en-US" sz="2000" smtClean="0"/>
              <a:t>取得上桥资格</a:t>
            </a:r>
            <a:endParaRPr lang="zh-CN" alt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      while (engaged ) {  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       try {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           wait( );   	//</a:t>
            </a:r>
            <a:r>
              <a:rPr lang="zh-CN" altLang="en-US" sz="2000" smtClean="0"/>
              <a:t>如果桥被占用就循环等待</a:t>
            </a:r>
            <a:endParaRPr lang="zh-CN" alt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        } catch ( InterruptedException exception ) {   }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     }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      engaged = true;   	//</a:t>
            </a:r>
            <a:r>
              <a:rPr lang="zh-CN" altLang="en-US" sz="2000" smtClean="0"/>
              <a:t>占用桥</a:t>
            </a:r>
            <a:endParaRPr lang="zh-CN" alt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  }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   public synchronized void goDownBridge( )  {//</a:t>
            </a:r>
            <a:r>
              <a:rPr lang="zh-CN" altLang="en-US" sz="2000" smtClean="0"/>
              <a:t>下桥</a:t>
            </a:r>
            <a:endParaRPr lang="zh-CN" alt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      engaged = false; 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      notifyAll( );    //</a:t>
            </a:r>
            <a:r>
              <a:rPr lang="zh-CN" altLang="en-US" sz="2000" smtClean="0"/>
              <a:t>唤醒其他等待线程</a:t>
            </a:r>
            <a:endParaRPr lang="zh-CN" alt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    }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/>
              <a:t>  } </a:t>
            </a:r>
            <a:endParaRPr lang="zh-CN" altLang="en-US" sz="2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06425" y="762000"/>
            <a:ext cx="8080375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public class Test{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public static void main( String </a:t>
            </a:r>
            <a:r>
              <a:rPr lang="en-US" altLang="zh-CN" sz="2000" dirty="0" err="1" smtClean="0"/>
              <a:t>args</a:t>
            </a:r>
            <a:r>
              <a:rPr lang="en-US" altLang="zh-CN" sz="2000" dirty="0" smtClean="0"/>
              <a:t>[ ] )  {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smtClean="0">
                <a:solidFill>
                  <a:srgbClr val="0033CC"/>
                </a:solidFill>
              </a:rPr>
              <a:t>Bridge </a:t>
            </a:r>
            <a:r>
              <a:rPr lang="en-US" altLang="zh-CN" sz="2000" dirty="0" smtClean="0">
                <a:solidFill>
                  <a:srgbClr val="FF0000"/>
                </a:solidFill>
              </a:rPr>
              <a:t>b</a:t>
            </a:r>
            <a:r>
              <a:rPr lang="en-US" altLang="zh-CN" sz="2000" dirty="0" smtClean="0">
                <a:solidFill>
                  <a:srgbClr val="0033CC"/>
                </a:solidFill>
              </a:rPr>
              <a:t> =new  Bridge( );</a:t>
            </a:r>
            <a:endParaRPr lang="en-US" altLang="zh-CN" sz="2000" dirty="0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PersonPassBridge</a:t>
            </a:r>
            <a:r>
              <a:rPr lang="en-US" altLang="zh-CN" sz="2000" dirty="0" smtClean="0"/>
              <a:t> x;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k=1;k&lt;=4;k++) {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     x = new </a:t>
            </a:r>
            <a:r>
              <a:rPr lang="en-US" altLang="zh-CN" sz="2000" dirty="0" err="1" smtClean="0"/>
              <a:t>PersonPassBridge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南边，第</a:t>
            </a:r>
            <a:r>
              <a:rPr lang="en-US" altLang="zh-CN" sz="2000" dirty="0" smtClean="0"/>
              <a:t>"+k+"</a:t>
            </a:r>
            <a:r>
              <a:rPr lang="zh-CN" altLang="en-US" sz="2000" dirty="0" smtClean="0"/>
              <a:t>人</a:t>
            </a:r>
            <a:r>
              <a:rPr lang="en-US" altLang="zh-CN" sz="2000" dirty="0" smtClean="0"/>
              <a:t>", </a:t>
            </a:r>
            <a:r>
              <a:rPr lang="en-US" altLang="zh-CN" sz="2000" dirty="0" smtClean="0">
                <a:solidFill>
                  <a:srgbClr val="FF0000"/>
                </a:solidFill>
              </a:rPr>
              <a:t>b</a:t>
            </a:r>
            <a:r>
              <a:rPr lang="en-US" altLang="zh-CN" sz="2000" dirty="0" smtClean="0"/>
              <a:t>);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     </a:t>
            </a:r>
            <a:r>
              <a:rPr lang="en-US" altLang="zh-CN" sz="2000" dirty="0" err="1" smtClean="0"/>
              <a:t>x.start</a:t>
            </a:r>
            <a:r>
              <a:rPr lang="en-US" altLang="zh-CN" sz="2000" dirty="0" smtClean="0"/>
              <a:t>( );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  }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k=1;k&lt;=3;k++) {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     x = new </a:t>
            </a:r>
            <a:r>
              <a:rPr lang="en-US" altLang="zh-CN" sz="2000" dirty="0" err="1" smtClean="0"/>
              <a:t>PersonPassBridge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北边，第</a:t>
            </a:r>
            <a:r>
              <a:rPr lang="en-US" altLang="zh-CN" sz="2000" dirty="0" smtClean="0"/>
              <a:t>"+k+"</a:t>
            </a:r>
            <a:r>
              <a:rPr lang="zh-CN" altLang="en-US" sz="2000" dirty="0" smtClean="0"/>
              <a:t>人</a:t>
            </a:r>
            <a:r>
              <a:rPr lang="en-US" altLang="zh-CN" sz="2000" dirty="0" smtClean="0"/>
              <a:t>", </a:t>
            </a:r>
            <a:r>
              <a:rPr lang="en-US" altLang="zh-CN" sz="2000" dirty="0" smtClean="0">
                <a:solidFill>
                  <a:srgbClr val="FF0000"/>
                </a:solidFill>
              </a:rPr>
              <a:t>b</a:t>
            </a:r>
            <a:r>
              <a:rPr lang="en-US" altLang="zh-CN" sz="2000" dirty="0" smtClean="0"/>
              <a:t>);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     </a:t>
            </a:r>
            <a:r>
              <a:rPr lang="en-US" altLang="zh-CN" sz="2000" dirty="0" err="1" smtClean="0"/>
              <a:t>x.start</a:t>
            </a:r>
            <a:r>
              <a:rPr lang="en-US" altLang="zh-CN" sz="2000" dirty="0" smtClean="0"/>
              <a:t>( );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  }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}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} </a:t>
            </a:r>
            <a:endParaRPr lang="zh-CN" altLang="en-US" sz="2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76600"/>
            <a:ext cx="3278571" cy="29527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2590800" y="709613"/>
            <a:ext cx="2895600" cy="712787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思考</a:t>
            </a:r>
            <a:endParaRPr lang="zh-CN" altLang="en-US" sz="3600" dirty="0" smtClean="0"/>
          </a:p>
        </p:txBody>
      </p:sp>
      <p:sp>
        <p:nvSpPr>
          <p:cNvPr id="25603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7467600" cy="16764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实现多线程编程通常有哪两种做法</a:t>
            </a:r>
            <a:r>
              <a:rPr lang="en-US" altLang="zh-CN" sz="2800" dirty="0" smtClean="0"/>
              <a:t>?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Java</a:t>
            </a:r>
            <a:r>
              <a:rPr lang="zh-CN" altLang="en-US" sz="2800" dirty="0" smtClean="0"/>
              <a:t>线程的状态有哪些</a:t>
            </a:r>
            <a:r>
              <a:rPr lang="en-US" altLang="zh-CN" sz="2800" dirty="0" smtClean="0"/>
              <a:t>?</a:t>
            </a:r>
            <a:r>
              <a:rPr lang="zh-CN" altLang="en-US" sz="2800" dirty="0" smtClean="0"/>
              <a:t>如何变换</a:t>
            </a:r>
            <a:r>
              <a:rPr lang="en-US" altLang="zh-CN" sz="2800" dirty="0" smtClean="0"/>
              <a:t>?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线程的资源控制如何实现</a:t>
            </a:r>
            <a:r>
              <a:rPr lang="en-US" altLang="zh-CN" sz="2800" dirty="0" smtClean="0"/>
              <a:t>?</a:t>
            </a:r>
            <a:endParaRPr lang="zh-CN" altLang="en-US" sz="2800" dirty="0" smtClean="0"/>
          </a:p>
        </p:txBody>
      </p:sp>
      <p:pic>
        <p:nvPicPr>
          <p:cNvPr id="25604" name="Picture 5" descr="c:\DOCUME~1\ding\APPLIC~1\360se6\USERDA~1\Temp\r6s1g1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58825"/>
            <a:ext cx="6286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42900" y="1219200"/>
            <a:ext cx="82105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640080" indent="-2730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indent="-18288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187450" indent="-18288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1462405" indent="-18288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1919605" indent="-18288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376805" indent="-18288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2834005" indent="-18288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291205" indent="-18288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利用多线程技术模拟出龟兔赛跑的场面，设计一个线程类模拟参与赛跑的角色，创建该类的两个对象分别代表乌龟和兔子，让兔子跑快些，但在路上睡眠休息时间长些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到终点时线程运行结束。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编写一个窗体应用，在窗体中安排一个按钮“清除”用来清理画面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安排一个画布用来绘制画面。用一个线程给窗体画布中绘制填充圆，圆的数量不断增加，每个圆的位置（窗体内）和大小（半径５～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）、颜色随机确定。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438400" y="565150"/>
            <a:ext cx="2895600" cy="577850"/>
          </a:xfrm>
          <a:prstGeom prst="rect">
            <a:avLst/>
          </a:prstGeom>
        </p:spPr>
        <p:txBody>
          <a:bodyPr anchor="b">
            <a:normAutofit fontScale="92500" lnSpcReduction="1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>
              <a:defRPr/>
            </a:pPr>
            <a:r>
              <a:rPr lang="zh-CN" altLang="en-US" sz="3600" dirty="0" smtClean="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</a:rPr>
              <a:t>♣ </a:t>
            </a:r>
            <a:r>
              <a:rPr lang="zh-CN" altLang="en-US" sz="3600" dirty="0" smtClean="0">
                <a:solidFill>
                  <a:srgbClr val="0033CC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zh-CN" altLang="en-US" sz="3600" dirty="0" smtClean="0">
                <a:solidFill>
                  <a:srgbClr val="0033CC"/>
                </a:solidFill>
              </a:rPr>
              <a:t>上机</a:t>
            </a:r>
            <a:endParaRPr lang="zh-CN" altLang="en-US" sz="3600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85800"/>
            <a:ext cx="4711700" cy="64135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15.1.2  </a:t>
            </a:r>
            <a:r>
              <a:rPr lang="zh-CN" altLang="en-US" sz="3200" smtClean="0"/>
              <a:t>线程的状态</a:t>
            </a:r>
            <a:endParaRPr lang="zh-CN" altLang="en-US" sz="3200" smtClean="0"/>
          </a:p>
        </p:txBody>
      </p:sp>
      <p:pic>
        <p:nvPicPr>
          <p:cNvPr id="6147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651000"/>
            <a:ext cx="8366125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375" y="468313"/>
            <a:ext cx="6975475" cy="609600"/>
          </a:xfrm>
        </p:spPr>
        <p:txBody>
          <a:bodyPr/>
          <a:lstStyle/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采用抢占式调度策略 </a:t>
            </a:r>
            <a:endParaRPr lang="zh-CN" altLang="en-US" smtClean="0"/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8686800" cy="2592388"/>
          </a:xfrm>
        </p:spPr>
        <p:txBody>
          <a:bodyPr/>
          <a:lstStyle/>
          <a:p>
            <a:pPr eaLnBrk="1" hangingPunct="1"/>
            <a:r>
              <a:rPr lang="zh-CN" altLang="en-US" smtClean="0"/>
              <a:t>下面几种情况下，当前线程会放弃</a:t>
            </a:r>
            <a:r>
              <a:rPr lang="en-US" altLang="zh-CN" smtClean="0"/>
              <a:t>CPU</a:t>
            </a:r>
            <a:r>
              <a:rPr lang="zh-CN" altLang="en-US" smtClean="0"/>
              <a:t>：　　</a:t>
            </a:r>
            <a:endParaRPr lang="zh-CN" altLang="en-US" smtClean="0"/>
          </a:p>
          <a:p>
            <a:pPr eaLnBrk="1" hangingPunct="1">
              <a:buFontTx/>
              <a:buNone/>
            </a:pPr>
            <a:r>
              <a:rPr lang="zh-CN" altLang="en-US" smtClean="0"/>
              <a:t> （</a:t>
            </a:r>
            <a:r>
              <a:rPr lang="en-US" altLang="zh-CN" smtClean="0"/>
              <a:t>1</a:t>
            </a:r>
            <a:r>
              <a:rPr lang="zh-CN" altLang="en-US" smtClean="0"/>
              <a:t>）当前时间片用完； </a:t>
            </a:r>
            <a:endParaRPr lang="zh-CN" altLang="en-US" smtClean="0"/>
          </a:p>
          <a:p>
            <a:pPr eaLnBrk="1" hangingPunct="1">
              <a:buFontTx/>
              <a:buNone/>
            </a:pPr>
            <a:r>
              <a:rPr lang="zh-CN" altLang="en-US" smtClean="0"/>
              <a:t> （</a:t>
            </a:r>
            <a:r>
              <a:rPr lang="en-US" altLang="zh-CN" smtClean="0"/>
              <a:t>2</a:t>
            </a:r>
            <a:r>
              <a:rPr lang="zh-CN" altLang="en-US" smtClean="0"/>
              <a:t>）线程在执行时调用了</a:t>
            </a:r>
            <a:r>
              <a:rPr lang="en-US" altLang="zh-CN" smtClean="0"/>
              <a:t>yield() </a:t>
            </a:r>
            <a:r>
              <a:rPr lang="zh-CN" altLang="en-US" smtClean="0"/>
              <a:t>或</a:t>
            </a:r>
            <a:r>
              <a:rPr lang="en-US" altLang="zh-CN" smtClean="0"/>
              <a:t>sleep() </a:t>
            </a:r>
            <a:r>
              <a:rPr lang="zh-CN" altLang="en-US" smtClean="0"/>
              <a:t>方法主动放弃；　</a:t>
            </a:r>
            <a:endParaRPr lang="zh-CN" altLang="en-US" smtClean="0"/>
          </a:p>
          <a:p>
            <a:pPr eaLnBrk="1" hangingPunct="1">
              <a:buFontTx/>
              <a:buNone/>
            </a:pPr>
            <a:r>
              <a:rPr lang="zh-CN" altLang="en-US" smtClean="0"/>
              <a:t> （</a:t>
            </a:r>
            <a:r>
              <a:rPr lang="en-US" altLang="zh-CN" smtClean="0"/>
              <a:t>3</a:t>
            </a:r>
            <a:r>
              <a:rPr lang="zh-CN" altLang="en-US" smtClean="0"/>
              <a:t>）进行</a:t>
            </a:r>
            <a:r>
              <a:rPr lang="en-US" altLang="zh-CN" smtClean="0"/>
              <a:t>I/O </a:t>
            </a:r>
            <a:r>
              <a:rPr lang="zh-CN" altLang="en-US" smtClean="0"/>
              <a:t>访问，等待用户输入，导致线程阻塞；或者为等候一个条件变量，线程调用</a:t>
            </a:r>
            <a:r>
              <a:rPr lang="en-US" altLang="zh-CN" smtClean="0"/>
              <a:t>wait</a:t>
            </a:r>
            <a:r>
              <a:rPr lang="zh-CN" altLang="en-US" smtClean="0"/>
              <a:t>（）方法；　　</a:t>
            </a:r>
            <a:endParaRPr lang="zh-CN" altLang="en-US" smtClean="0"/>
          </a:p>
          <a:p>
            <a:pPr eaLnBrk="1" hangingPunct="1">
              <a:buFontTx/>
              <a:buNone/>
            </a:pPr>
            <a:r>
              <a:rPr lang="zh-CN" altLang="en-US" smtClean="0"/>
              <a:t>  （</a:t>
            </a:r>
            <a:r>
              <a:rPr lang="en-US" altLang="zh-CN" smtClean="0"/>
              <a:t>4</a:t>
            </a:r>
            <a:r>
              <a:rPr lang="zh-CN" altLang="en-US" smtClean="0"/>
              <a:t>）有高优先级的线程参与调度。  </a:t>
            </a:r>
            <a:endParaRPr lang="zh-CN" altLang="en-US" smtClean="0"/>
          </a:p>
        </p:txBody>
      </p:sp>
      <p:sp>
        <p:nvSpPr>
          <p:cNvPr id="916484" name="Rectangle 4"/>
          <p:cNvSpPr>
            <a:spLocks noChangeArrowheads="1"/>
          </p:cNvSpPr>
          <p:nvPr/>
        </p:nvSpPr>
        <p:spPr bwMode="auto">
          <a:xfrm>
            <a:off x="381000" y="3886200"/>
            <a:ext cx="83820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330" indent="-22733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b="0">
                <a:latin typeface="Arial Black" panose="020B0A04020102020204" pitchFamily="34" charset="0"/>
              </a:rPr>
              <a:t>线程的优先级用数字来表示，范围从</a:t>
            </a:r>
            <a:r>
              <a:rPr lang="en-US" altLang="zh-CN" b="0">
                <a:latin typeface="Arial Black" panose="020B0A04020102020204" pitchFamily="34" charset="0"/>
              </a:rPr>
              <a:t>1~10</a:t>
            </a:r>
            <a:r>
              <a:rPr lang="zh-CN" altLang="en-US" b="0">
                <a:latin typeface="Arial Black" panose="020B0A04020102020204" pitchFamily="34" charset="0"/>
              </a:rPr>
              <a:t>。主线程的默认优先级为</a:t>
            </a:r>
            <a:r>
              <a:rPr lang="en-US" altLang="zh-CN" b="0">
                <a:latin typeface="Arial Black" panose="020B0A04020102020204" pitchFamily="34" charset="0"/>
              </a:rPr>
              <a:t>5 </a:t>
            </a:r>
            <a:endParaRPr lang="en-US" altLang="zh-CN" b="0">
              <a:latin typeface="Arial Black" panose="020B0A04020102020204" pitchFamily="34" charset="0"/>
            </a:endParaRPr>
          </a:p>
          <a:p>
            <a:pPr lvl="1" eaLnBrk="1" hangingPunct="1">
              <a:buClr>
                <a:srgbClr val="0033CC"/>
              </a:buClr>
              <a:buSzTx/>
              <a:buFontTx/>
              <a:buChar char="•"/>
            </a:pPr>
            <a:r>
              <a:rPr lang="en-US" altLang="zh-CN" sz="2400" b="0">
                <a:latin typeface="Arial Black" panose="020B0A04020102020204" pitchFamily="34" charset="0"/>
              </a:rPr>
              <a:t>Thread.MIN_PRIORITY=1</a:t>
            </a:r>
            <a:endParaRPr lang="en-US" altLang="zh-CN" sz="2400" b="0">
              <a:latin typeface="Arial Black" panose="020B0A04020102020204" pitchFamily="34" charset="0"/>
            </a:endParaRPr>
          </a:p>
          <a:p>
            <a:pPr lvl="1" eaLnBrk="1" hangingPunct="1">
              <a:buClr>
                <a:srgbClr val="0033CC"/>
              </a:buClr>
              <a:buSzTx/>
              <a:buFontTx/>
              <a:buChar char="•"/>
            </a:pPr>
            <a:r>
              <a:rPr lang="en-US" altLang="zh-CN" sz="2400" b="0">
                <a:latin typeface="Arial Black" panose="020B0A04020102020204" pitchFamily="34" charset="0"/>
              </a:rPr>
              <a:t>Thread.MAX_PRIORITY=10</a:t>
            </a:r>
            <a:endParaRPr lang="en-US" altLang="zh-CN" sz="2400" b="0">
              <a:latin typeface="Arial Black" panose="020B0A04020102020204" pitchFamily="34" charset="0"/>
            </a:endParaRPr>
          </a:p>
          <a:p>
            <a:pPr lvl="1" eaLnBrk="1" hangingPunct="1">
              <a:buClr>
                <a:srgbClr val="0033CC"/>
              </a:buClr>
              <a:buSzTx/>
              <a:buFontTx/>
              <a:buChar char="•"/>
            </a:pPr>
            <a:r>
              <a:rPr lang="en-US" altLang="zh-CN" sz="2400" b="0">
                <a:latin typeface="Arial Black" panose="020B0A04020102020204" pitchFamily="34" charset="0"/>
              </a:rPr>
              <a:t>Thread.NORM_PRIORITY=5 </a:t>
            </a:r>
            <a:endParaRPr lang="zh-CN" altLang="en-US" sz="2400" b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6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6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219200"/>
            <a:ext cx="7258050" cy="609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构造方法 </a:t>
            </a:r>
            <a:endParaRPr lang="zh-CN" altLang="en-US" dirty="0" smtClean="0"/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2057400"/>
            <a:ext cx="8458200" cy="3505200"/>
          </a:xfrm>
        </p:spPr>
        <p:txBody>
          <a:bodyPr/>
          <a:lstStyle/>
          <a:p>
            <a:pPr eaLnBrk="1" hangingPunct="1"/>
            <a:r>
              <a:rPr lang="en-US" altLang="zh-CN" sz="2000" dirty="0" smtClean="0"/>
              <a:t>public Thread 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ThreadGroup</a:t>
            </a:r>
            <a:r>
              <a:rPr lang="en-US" altLang="zh-CN" sz="2000" dirty="0" smtClean="0"/>
              <a:t> group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Runnable target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String name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;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>
                <a:solidFill>
                  <a:srgbClr val="0033CC"/>
                </a:solidFill>
              </a:rPr>
              <a:t>public Thread</a:t>
            </a:r>
            <a:r>
              <a:rPr lang="zh-CN" altLang="en-US" sz="2000" dirty="0" smtClean="0">
                <a:solidFill>
                  <a:srgbClr val="0033CC"/>
                </a:solidFill>
              </a:rPr>
              <a:t>（）；</a:t>
            </a:r>
            <a:endParaRPr lang="zh-CN" altLang="en-US" sz="2000" dirty="0" smtClean="0">
              <a:solidFill>
                <a:srgbClr val="0033CC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srgbClr val="0033CC"/>
                </a:solidFill>
              </a:rPr>
              <a:t>public Thread</a:t>
            </a:r>
            <a:r>
              <a:rPr lang="zh-CN" altLang="en-US" sz="2000" dirty="0" smtClean="0">
                <a:solidFill>
                  <a:srgbClr val="0033CC"/>
                </a:solidFill>
              </a:rPr>
              <a:t>（</a:t>
            </a:r>
            <a:r>
              <a:rPr lang="en-US" altLang="zh-CN" sz="2000" dirty="0" smtClean="0">
                <a:solidFill>
                  <a:srgbClr val="0033CC"/>
                </a:solidFill>
              </a:rPr>
              <a:t>Runnable target</a:t>
            </a:r>
            <a:r>
              <a:rPr lang="zh-CN" altLang="en-US" sz="2000" dirty="0" smtClean="0">
                <a:solidFill>
                  <a:srgbClr val="0033CC"/>
                </a:solidFill>
              </a:rPr>
              <a:t>）</a:t>
            </a:r>
            <a:r>
              <a:rPr lang="zh-CN" altLang="en-US" sz="2000" dirty="0" smtClean="0"/>
              <a:t>；</a:t>
            </a:r>
            <a:endParaRPr lang="zh-CN" altLang="en-US" sz="2000" dirty="0" smtClean="0"/>
          </a:p>
          <a:p>
            <a:pPr eaLnBrk="1" hangingPunct="1"/>
            <a:r>
              <a:rPr lang="en-US" altLang="zh-CN" sz="2000" dirty="0" smtClean="0"/>
              <a:t>public Thread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Runnable target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String name</a:t>
            </a:r>
            <a:r>
              <a:rPr lang="zh-CN" altLang="en-US" sz="2000" dirty="0" smtClean="0"/>
              <a:t>）；</a:t>
            </a:r>
            <a:endParaRPr lang="zh-CN" altLang="en-US" sz="2000" dirty="0" smtClean="0"/>
          </a:p>
          <a:p>
            <a:pPr eaLnBrk="1" hangingPunct="1"/>
            <a:r>
              <a:rPr lang="en-US" altLang="zh-CN" sz="2000" dirty="0" smtClean="0"/>
              <a:t>public Thread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String name</a:t>
            </a:r>
            <a:r>
              <a:rPr lang="zh-CN" altLang="en-US" sz="2000" dirty="0" smtClean="0"/>
              <a:t>）；</a:t>
            </a:r>
            <a:endParaRPr lang="zh-CN" altLang="en-US" sz="2000" dirty="0" smtClean="0"/>
          </a:p>
          <a:p>
            <a:pPr eaLnBrk="1" hangingPunct="1"/>
            <a:r>
              <a:rPr lang="en-US" altLang="zh-CN" sz="2000" dirty="0" smtClean="0"/>
              <a:t>public Thread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ThreadGroup</a:t>
            </a:r>
            <a:r>
              <a:rPr lang="en-US" altLang="zh-CN" sz="2000" dirty="0" smtClean="0"/>
              <a:t> group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Runnable target</a:t>
            </a:r>
            <a:r>
              <a:rPr lang="zh-CN" altLang="en-US" sz="2000" dirty="0" smtClean="0"/>
              <a:t>）；</a:t>
            </a:r>
            <a:endParaRPr lang="zh-CN" altLang="en-US" sz="2000" dirty="0" smtClean="0"/>
          </a:p>
          <a:p>
            <a:pPr eaLnBrk="1" hangingPunct="1"/>
            <a:r>
              <a:rPr lang="en-US" altLang="zh-CN" sz="2000" dirty="0" smtClean="0"/>
              <a:t>public Thread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ThreadGroup</a:t>
            </a:r>
            <a:r>
              <a:rPr lang="en-US" altLang="zh-CN" sz="2000" dirty="0" smtClean="0"/>
              <a:t> group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String name</a:t>
            </a:r>
            <a:r>
              <a:rPr lang="zh-CN" altLang="en-US" sz="2000" dirty="0" smtClean="0"/>
              <a:t>）；  </a:t>
            </a:r>
            <a:endParaRPr lang="en-US" altLang="zh-CN" sz="2000" dirty="0" smtClean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950913" y="598964"/>
            <a:ext cx="6477000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3200">
                <a:solidFill>
                  <a:srgbClr val="002060"/>
                </a:solidFill>
                <a:latin typeface="Times New Roman" panose="02020603050405020304" pitchFamily="18" charset="0"/>
              </a:rPr>
              <a:t>15.2 Java</a:t>
            </a:r>
            <a:r>
              <a:rPr lang="zh-CN" altLang="en-US" sz="3200">
                <a:solidFill>
                  <a:srgbClr val="002060"/>
                </a:solidFill>
                <a:latin typeface="Times New Roman" panose="02020603050405020304" pitchFamily="18" charset="0"/>
              </a:rPr>
              <a:t>多线程编程方法</a:t>
            </a:r>
            <a:endParaRPr lang="zh-CN" altLang="en-US" sz="32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581900" cy="609600"/>
          </a:xfrm>
        </p:spPr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Thread</a:t>
            </a:r>
            <a:r>
              <a:rPr lang="zh-CN" altLang="en-US" smtClean="0"/>
              <a:t>类的主要方法 </a:t>
            </a:r>
            <a:endParaRPr lang="zh-CN" altLang="en-US" smtClean="0"/>
          </a:p>
        </p:txBody>
      </p:sp>
      <p:graphicFrame>
        <p:nvGraphicFramePr>
          <p:cNvPr id="918531" name="Group 3"/>
          <p:cNvGraphicFramePr>
            <a:graphicFrameLocks noGrp="1"/>
          </p:cNvGraphicFramePr>
          <p:nvPr>
            <p:ph type="tbl" idx="1"/>
          </p:nvPr>
        </p:nvGraphicFramePr>
        <p:xfrm>
          <a:off x="323850" y="1447800"/>
          <a:ext cx="8591550" cy="3870385"/>
        </p:xfrm>
        <a:graphic>
          <a:graphicData uri="http://schemas.openxmlformats.org/drawingml/2006/table">
            <a:tbl>
              <a:tblPr/>
              <a:tblGrid>
                <a:gridCol w="2282420"/>
                <a:gridCol w="6309130"/>
              </a:tblGrid>
              <a:tr h="396182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     方法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                      功能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96182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CurrentThread()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返回当前运行的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Thread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对象 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2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start()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启动线程 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871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run()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由调度程序调用，当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run()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方法返回时，该线程停止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2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stop()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使调用它的线程立即停止执行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sleep(int n)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使线程睡眠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毫秒，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毫秒后，线程可以再次运行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2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suspend()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使线程挂起，暂停运行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Not Runnable 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2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resume()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恢复挂起的线程，使处于可运行状态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Runnable 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82"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yield()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控制权主动移交到下一个可运行线程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1" marB="45691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6843713" cy="641350"/>
          </a:xfrm>
        </p:spPr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Thread</a:t>
            </a:r>
            <a:r>
              <a:rPr lang="zh-CN" altLang="en-US" smtClean="0"/>
              <a:t>类的主要方法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graphicFrame>
        <p:nvGraphicFramePr>
          <p:cNvPr id="919555" name="Group 3"/>
          <p:cNvGraphicFramePr>
            <a:graphicFrameLocks noGrp="1"/>
          </p:cNvGraphicFramePr>
          <p:nvPr>
            <p:ph type="tbl" idx="1"/>
          </p:nvPr>
        </p:nvGraphicFramePr>
        <p:xfrm>
          <a:off x="304800" y="1219200"/>
          <a:ext cx="8458200" cy="483393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832100"/>
                <a:gridCol w="5626100"/>
              </a:tblGrid>
              <a:tr h="47134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p"/>
                      </a:pP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setName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(String)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赋予线程一个名字 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/>
                </a:tc>
              </a:tr>
              <a:tr h="82308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p"/>
                      </a:pP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getName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取得由</a:t>
                      </a: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setName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</a:t>
                      </a: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方法设置的线程名字的字符串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/>
                </a:tc>
              </a:tr>
              <a:tr h="47134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p"/>
                      </a:pP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getPriority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返回线程优先级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/>
                </a:tc>
              </a:tr>
              <a:tr h="47134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p"/>
                      </a:pP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setPriority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设置线程优先级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/>
                </a:tc>
              </a:tr>
              <a:tr h="10275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p"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join()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当前线程等待调用该方法的线程结束后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再往下执行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/>
                </a:tc>
              </a:tr>
              <a:tr h="156921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p"/>
                      </a:pP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setDaemon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boolean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227330" marR="0" lvl="0" indent="-2273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设置该线程是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daemon</a:t>
                      </a: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线程还是用户线程，</a:t>
                      </a: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Daemon</a:t>
                      </a: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线程也称服务线程，通常编成无限循环，在后台持续运行。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173913" cy="641350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15-1 </a:t>
            </a:r>
            <a:r>
              <a:rPr lang="zh-CN" altLang="en-US" smtClean="0"/>
              <a:t>直接继承</a:t>
            </a:r>
            <a:r>
              <a:rPr lang="en-US" altLang="zh-CN" smtClean="0"/>
              <a:t>Thread</a:t>
            </a:r>
            <a:r>
              <a:rPr lang="zh-CN" altLang="en-US" smtClean="0"/>
              <a:t>类实现多线程 </a:t>
            </a:r>
            <a:endParaRPr lang="zh-CN" altLang="en-US" smtClean="0"/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196975"/>
            <a:ext cx="8229600" cy="41036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 import java.util.*;</a:t>
            </a:r>
            <a:br>
              <a:rPr lang="en-US" altLang="zh-CN" smtClean="0"/>
            </a:br>
            <a:r>
              <a:rPr lang="en-US" altLang="zh-CN" smtClean="0"/>
              <a:t>class TimePrinter extends Thread {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</a:t>
            </a:r>
            <a:r>
              <a:rPr lang="en-US" altLang="zh-CN" smtClean="0"/>
              <a:t>   int pauseTime; //</a:t>
            </a:r>
            <a:r>
              <a:rPr lang="zh-CN" altLang="en-US" smtClean="0"/>
              <a:t>中间休息时间</a:t>
            </a:r>
            <a:br>
              <a:rPr lang="zh-CN" altLang="en-US" smtClean="0"/>
            </a:br>
            <a:r>
              <a:rPr lang="zh-CN" altLang="en-US" smtClean="0">
                <a:latin typeface="Times New Roman" panose="02020603050405020304" pitchFamily="18" charset="0"/>
              </a:rPr>
              <a:t>    </a:t>
            </a:r>
            <a:r>
              <a:rPr lang="zh-CN" altLang="en-US" smtClean="0"/>
              <a:t> </a:t>
            </a:r>
            <a:r>
              <a:rPr lang="en-US" altLang="zh-CN" smtClean="0"/>
              <a:t>String name; //</a:t>
            </a:r>
            <a:r>
              <a:rPr lang="zh-CN" altLang="en-US" smtClean="0"/>
              <a:t>名称标识</a:t>
            </a:r>
            <a:endParaRPr lang="en-US" altLang="zh-CN" smtClean="0"/>
          </a:p>
          <a:p>
            <a:pPr eaLnBrk="1" hangingPunct="1">
              <a:buFontTx/>
              <a:buNone/>
            </a:pPr>
            <a:br>
              <a:rPr lang="zh-CN" altLang="en-US" smtClean="0"/>
            </a:br>
            <a:r>
              <a:rPr lang="zh-CN" altLang="en-US" smtClean="0">
                <a:latin typeface="Times New Roman" panose="02020603050405020304" pitchFamily="18" charset="0"/>
              </a:rPr>
              <a:t>    </a:t>
            </a:r>
            <a:r>
              <a:rPr lang="zh-CN" altLang="en-US" smtClean="0"/>
              <a:t> </a:t>
            </a:r>
            <a:r>
              <a:rPr lang="en-US" altLang="zh-CN" smtClean="0"/>
              <a:t>public TimePrinter(int x , String n) {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    </a:t>
            </a:r>
            <a:r>
              <a:rPr lang="en-US" altLang="zh-CN" smtClean="0"/>
              <a:t> pauseTime = x;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 </a:t>
            </a:r>
            <a:r>
              <a:rPr lang="en-US" altLang="zh-CN" smtClean="0"/>
              <a:t>    name = n;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  </a:t>
            </a:r>
            <a:r>
              <a:rPr lang="en-US" altLang="zh-CN" smtClean="0"/>
              <a:t> }</a:t>
            </a:r>
            <a:br>
              <a:rPr lang="en-US" altLang="zh-CN" smtClean="0"/>
            </a:b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81000" y="1219200"/>
            <a:ext cx="8534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 public void run() {</a:t>
            </a:r>
            <a:br>
              <a:rPr lang="en-US" altLang="zh-CN" dirty="0" smtClean="0"/>
            </a:br>
            <a:r>
              <a:rPr lang="en-US" altLang="zh-CN" dirty="0" smtClean="0"/>
              <a:t>      while(true) {</a:t>
            </a:r>
            <a:br>
              <a:rPr lang="en-US" altLang="zh-CN" dirty="0" smtClean="0"/>
            </a:br>
            <a:r>
              <a:rPr lang="en-US" altLang="zh-CN" dirty="0" smtClean="0"/>
              <a:t>         try {</a:t>
            </a:r>
            <a:br>
              <a:rPr lang="en-US" altLang="zh-CN" dirty="0" smtClean="0"/>
            </a:br>
            <a:r>
              <a:rPr lang="en-US" altLang="zh-CN" dirty="0" smtClean="0"/>
              <a:t>            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(name + ":</a:t>
            </a:r>
            <a:r>
              <a:rPr lang="zh-CN" altLang="en-US" dirty="0" smtClean="0"/>
              <a:t>　</a:t>
            </a:r>
            <a:r>
              <a:rPr lang="en-US" altLang="zh-CN" dirty="0" smtClean="0"/>
              <a:t>" +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                     </a:t>
            </a:r>
            <a:r>
              <a:rPr lang="en-US" altLang="zh-CN" dirty="0" err="1" smtClean="0"/>
              <a:t>Calendar.getInstance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getTime</a:t>
            </a:r>
            <a:r>
              <a:rPr lang="en-US" altLang="zh-CN" dirty="0" smtClean="0"/>
              <a:t>());</a:t>
            </a:r>
            <a:br>
              <a:rPr lang="en-US" altLang="zh-CN" dirty="0" smtClean="0"/>
            </a:br>
            <a:r>
              <a:rPr lang="en-US" altLang="zh-CN" dirty="0" smtClean="0"/>
              <a:t>             </a:t>
            </a:r>
            <a:r>
              <a:rPr lang="en-US" altLang="zh-CN" dirty="0" err="1" smtClean="0">
                <a:solidFill>
                  <a:srgbClr val="FF0000"/>
                </a:solidFill>
              </a:rPr>
              <a:t>Thread.sleep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pauseTime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          </a:t>
            </a:r>
            <a:r>
              <a:rPr lang="en-US" altLang="zh-CN" dirty="0" smtClean="0"/>
              <a:t>}  catch(Exception e) {</a:t>
            </a:r>
            <a:br>
              <a:rPr lang="en-US" altLang="zh-CN" dirty="0" smtClean="0"/>
            </a:br>
            <a:r>
              <a:rPr lang="en-US" altLang="zh-CN" dirty="0" smtClean="0"/>
              <a:t> 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(e);</a:t>
            </a:r>
            <a:br>
              <a:rPr lang="en-US" altLang="zh-CN" dirty="0" smtClean="0"/>
            </a:br>
            <a:r>
              <a:rPr lang="en-US" altLang="zh-CN" dirty="0" smtClean="0"/>
              <a:t>          }</a:t>
            </a:r>
            <a:br>
              <a:rPr lang="en-US" altLang="zh-CN" dirty="0" smtClean="0"/>
            </a:br>
            <a:r>
              <a:rPr lang="en-US" altLang="zh-CN" dirty="0" smtClean="0"/>
              <a:t>       }</a:t>
            </a:r>
            <a:br>
              <a:rPr lang="en-US" altLang="zh-CN" dirty="0" smtClean="0"/>
            </a:br>
            <a:r>
              <a:rPr lang="en-US" altLang="zh-CN" dirty="0" smtClean="0"/>
              <a:t>   }</a:t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4572000" y="4498975"/>
            <a:ext cx="3671888" cy="531813"/>
          </a:xfrm>
          <a:prstGeom prst="wedgeRoundRectCallout">
            <a:avLst>
              <a:gd name="adj1" fmla="val 3246"/>
              <a:gd name="adj2" fmla="val -32760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输出当前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日期</a:t>
            </a:r>
            <a:r>
              <a:rPr lang="zh-CN" altLang="en-US" sz="28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时间</a:t>
            </a:r>
            <a:endParaRPr lang="zh-CN" altLang="en-US" sz="2800" dirty="0" smtClean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5105400" y="1066800"/>
            <a:ext cx="3429000" cy="990600"/>
          </a:xfrm>
          <a:prstGeom prst="cloudCallout">
            <a:avLst>
              <a:gd name="adj1" fmla="val -93425"/>
              <a:gd name="adj2" fmla="val -6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覆盖</a:t>
            </a:r>
            <a:r>
              <a:rPr lang="en-US" altLang="zh-CN" sz="2400" dirty="0" smtClean="0"/>
              <a:t>Thread</a:t>
            </a:r>
            <a:r>
              <a:rPr lang="zh-CN" altLang="en-US" sz="2400" dirty="0" smtClean="0"/>
              <a:t>类的</a:t>
            </a:r>
            <a:r>
              <a:rPr lang="en-US" altLang="zh-CN" sz="2400" dirty="0" smtClean="0"/>
              <a:t>run()</a:t>
            </a:r>
            <a:r>
              <a:rPr lang="zh-CN" altLang="en-US" sz="2400" dirty="0" smtClean="0"/>
              <a:t>方法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39559525-63cf-4b8a-9d6f-8637adb64e5d"/>
  <p:tag name="COMMONDATA" val="eyJoZGlkIjoiNTFmZGM0OGU1NjQ4NzZmMzQyOTJkYWViN2ViNzc4ZmQifQ=="/>
</p:tagLst>
</file>

<file path=ppt/theme/theme1.xml><?xml version="1.0" encoding="utf-8"?>
<a:theme xmlns:a="http://schemas.openxmlformats.org/drawingml/2006/main" name="java">
  <a:themeElements>
    <a:clrScheme name="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主题java2</Template>
  <TotalTime>0</TotalTime>
  <Words>6115</Words>
  <Application>WPS 演示</Application>
  <PresentationFormat>全屏显示(4:3)</PresentationFormat>
  <Paragraphs>283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隶书</vt:lpstr>
      <vt:lpstr>Wingdings 2</vt:lpstr>
      <vt:lpstr>Tahoma</vt:lpstr>
      <vt:lpstr>微软雅黑</vt:lpstr>
      <vt:lpstr>楷体_GB2312</vt:lpstr>
      <vt:lpstr>新宋体</vt:lpstr>
      <vt:lpstr>Century Schoolbook</vt:lpstr>
      <vt:lpstr>Arial Black</vt:lpstr>
      <vt:lpstr>Times New Roman</vt:lpstr>
      <vt:lpstr>黑体</vt:lpstr>
      <vt:lpstr>Arial Unicode MS</vt:lpstr>
      <vt:lpstr>仿宋</vt:lpstr>
      <vt:lpstr>华文楷体</vt:lpstr>
      <vt:lpstr>java</vt:lpstr>
      <vt:lpstr>PowerPoint 演示文稿</vt:lpstr>
      <vt:lpstr>1．多进程 </vt:lpstr>
      <vt:lpstr>15.1.2  线程的状态</vt:lpstr>
      <vt:lpstr>Java采用抢占式调度策略 </vt:lpstr>
      <vt:lpstr>1、 Thread构造方法 </vt:lpstr>
      <vt:lpstr>2、Thread类的主要方法 </vt:lpstr>
      <vt:lpstr>2、Thread类的主要方法(续)</vt:lpstr>
      <vt:lpstr>例15-1 直接继承Thread类实现多线程 </vt:lpstr>
      <vt:lpstr>PowerPoint 演示文稿</vt:lpstr>
      <vt:lpstr>PowerPoint 演示文稿</vt:lpstr>
      <vt:lpstr> 15.2.3  实现Runnable 接口编写多线程应用      通过 Thread 类的构造函数          public Thread(Runnable target)      可以将一个Runnable 接口对象传递给线程，线程在调度时将自动调用Runnable 接口对象的run方法。  </vt:lpstr>
      <vt:lpstr>将例15-1改用实现Runnable接口的方式实现</vt:lpstr>
      <vt:lpstr>【例15-3】 一个随机选号程序</vt:lpstr>
      <vt:lpstr>PowerPoint 演示文稿</vt:lpstr>
      <vt:lpstr>PowerPoint 演示文稿</vt:lpstr>
      <vt:lpstr>15.3.1 临界资源问题 </vt:lpstr>
      <vt:lpstr>synchronized 的作用     ---执行同步代码的过程</vt:lpstr>
      <vt:lpstr>15.3.2 wait()和notify() 方法 </vt:lpstr>
      <vt:lpstr>15.3.3  过桥问题</vt:lpstr>
      <vt:lpstr>PowerPoint 演示文稿</vt:lpstr>
      <vt:lpstr>PowerPoint 演示文稿</vt:lpstr>
      <vt:lpstr>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1474</cp:revision>
  <cp:lastPrinted>2113-01-01T00:00:00Z</cp:lastPrinted>
  <dcterms:created xsi:type="dcterms:W3CDTF">2113-01-01T00:00:00Z</dcterms:created>
  <dcterms:modified xsi:type="dcterms:W3CDTF">2022-10-31T23:22:34Z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2052-11.1.0.12598</vt:lpwstr>
  </property>
  <property fmtid="{D5CDD505-2E9C-101B-9397-08002B2CF9AE}" pid="4" name="ICV">
    <vt:lpwstr>9845C9EA3E024003B55CFF69BEFE8602</vt:lpwstr>
  </property>
</Properties>
</file>