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sldIdLst>
    <p:sldId id="689" r:id="rId3"/>
    <p:sldId id="590" r:id="rId4"/>
    <p:sldId id="649" r:id="rId5"/>
    <p:sldId id="650" r:id="rId6"/>
    <p:sldId id="631" r:id="rId7"/>
    <p:sldId id="632" r:id="rId8"/>
    <p:sldId id="633" r:id="rId9"/>
    <p:sldId id="699" r:id="rId10"/>
    <p:sldId id="635" r:id="rId12"/>
    <p:sldId id="691" r:id="rId13"/>
    <p:sldId id="692" r:id="rId14"/>
    <p:sldId id="638" r:id="rId15"/>
    <p:sldId id="639" r:id="rId16"/>
    <p:sldId id="640" r:id="rId17"/>
    <p:sldId id="641" r:id="rId18"/>
    <p:sldId id="642" r:id="rId19"/>
    <p:sldId id="643" r:id="rId20"/>
    <p:sldId id="653" r:id="rId21"/>
    <p:sldId id="654" r:id="rId22"/>
    <p:sldId id="694" r:id="rId23"/>
    <p:sldId id="695" r:id="rId24"/>
    <p:sldId id="696" r:id="rId25"/>
    <p:sldId id="591" r:id="rId26"/>
    <p:sldId id="592" r:id="rId27"/>
    <p:sldId id="646" r:id="rId28"/>
    <p:sldId id="698" r:id="rId29"/>
    <p:sldId id="647" r:id="rId30"/>
    <p:sldId id="648" r:id="rId31"/>
    <p:sldId id="598" r:id="rId32"/>
    <p:sldId id="690" r:id="rId33"/>
    <p:sldId id="599" r:id="rId34"/>
    <p:sldId id="600" r:id="rId35"/>
    <p:sldId id="601" r:id="rId36"/>
    <p:sldId id="602" r:id="rId37"/>
    <p:sldId id="603" r:id="rId38"/>
    <p:sldId id="663" r:id="rId39"/>
    <p:sldId id="664" r:id="rId40"/>
    <p:sldId id="665" r:id="rId41"/>
    <p:sldId id="666" r:id="rId42"/>
    <p:sldId id="770" r:id="rId43"/>
    <p:sldId id="771" r:id="rId44"/>
    <p:sldId id="772" r:id="rId45"/>
    <p:sldId id="773" r:id="rId46"/>
    <p:sldId id="673" r:id="rId47"/>
    <p:sldId id="674" r:id="rId48"/>
    <p:sldId id="684" r:id="rId49"/>
    <p:sldId id="675" r:id="rId50"/>
    <p:sldId id="676" r:id="rId51"/>
    <p:sldId id="677" r:id="rId52"/>
    <p:sldId id="678" r:id="rId53"/>
    <p:sldId id="697" r:id="rId54"/>
    <p:sldId id="681" r:id="rId55"/>
    <p:sldId id="682" r:id="rId56"/>
    <p:sldId id="683" r:id="rId57"/>
    <p:sldId id="687" r:id="rId58"/>
    <p:sldId id="688" r:id="rId59"/>
    <p:sldId id="686" r:id="rId60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00"/>
    <a:srgbClr val="010103"/>
    <a:srgbClr val="F26336"/>
    <a:srgbClr val="2D8CE3"/>
    <a:srgbClr val="6699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0" autoAdjust="0"/>
    <p:restoredTop sz="87125" autoAdjust="0"/>
  </p:normalViewPr>
  <p:slideViewPr>
    <p:cSldViewPr>
      <p:cViewPr varScale="1">
        <p:scale>
          <a:sx n="71" d="100"/>
          <a:sy n="71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2CA2A5-D4BB-4CF4-84E5-9E401EE0EB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66C731-F56D-4EA0-B672-6414629ECE45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CA2A5-D4BB-4CF4-84E5-9E401EE0EBE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90600" y="838200"/>
            <a:ext cx="73914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 Swing</a:t>
            </a: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图形界面编程</a:t>
            </a:r>
            <a:endParaRPr lang="zh-CN" altLang="zh-CN" sz="36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99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1219200" y="1905000"/>
            <a:ext cx="6781800" cy="4267200"/>
          </a:xfrm>
        </p:spPr>
        <p:txBody>
          <a:bodyPr/>
          <a:lstStyle/>
          <a:p>
            <a:pPr algn="l" eaLnBrk="1" hangingPunct="1"/>
            <a:r>
              <a:rPr lang="en-US" altLang="zh-CN" sz="2800" smtClean="0"/>
              <a:t>16.1  Swing</a:t>
            </a:r>
            <a:r>
              <a:rPr lang="zh-CN" altLang="zh-CN" sz="2800" smtClean="0"/>
              <a:t>包简介</a:t>
            </a:r>
            <a:endParaRPr lang="zh-CN" altLang="zh-CN" sz="2800" smtClean="0"/>
          </a:p>
          <a:p>
            <a:pPr algn="l" eaLnBrk="1" hangingPunct="1"/>
            <a:r>
              <a:rPr lang="en-US" altLang="zh-CN" sz="2800" smtClean="0"/>
              <a:t>16.2  Swing</a:t>
            </a:r>
            <a:r>
              <a:rPr lang="zh-CN" altLang="zh-CN" sz="2800" smtClean="0"/>
              <a:t>对话框的使用</a:t>
            </a:r>
            <a:endParaRPr lang="zh-CN" altLang="zh-CN" sz="2400" smtClean="0"/>
          </a:p>
          <a:p>
            <a:pPr algn="l" eaLnBrk="1" hangingPunct="1"/>
            <a:r>
              <a:rPr lang="en-US" altLang="zh-CN" sz="2800" smtClean="0"/>
              <a:t>16.3  Swing</a:t>
            </a:r>
            <a:r>
              <a:rPr lang="zh-CN" altLang="zh-CN" sz="2800" smtClean="0"/>
              <a:t>典型容器及部件</a:t>
            </a:r>
            <a:endParaRPr lang="zh-CN" altLang="zh-CN" sz="2800" smtClean="0"/>
          </a:p>
          <a:p>
            <a:pPr algn="l" eaLnBrk="1" hangingPunct="1"/>
            <a:r>
              <a:rPr lang="en-US" altLang="zh-CN" sz="2800" smtClean="0"/>
              <a:t>16.4  Swing</a:t>
            </a:r>
            <a:r>
              <a:rPr lang="zh-CN" altLang="zh-CN" sz="2800" smtClean="0"/>
              <a:t>选择部件的使用</a:t>
            </a:r>
            <a:endParaRPr lang="zh-CN" altLang="zh-CN" sz="2800" smtClean="0"/>
          </a:p>
          <a:p>
            <a:pPr algn="l" eaLnBrk="1" hangingPunct="1"/>
            <a:r>
              <a:rPr lang="en-US" altLang="zh-CN" sz="2800" smtClean="0"/>
              <a:t>16.5 Swing</a:t>
            </a:r>
            <a:r>
              <a:rPr lang="zh-CN" altLang="zh-CN" sz="2800" smtClean="0"/>
              <a:t>界面部署利器</a:t>
            </a:r>
            <a:endParaRPr lang="zh-CN" altLang="zh-CN" sz="2800" smtClean="0"/>
          </a:p>
          <a:p>
            <a:pPr algn="l" eaLnBrk="1" hangingPunct="1"/>
            <a:r>
              <a:rPr lang="en-US" altLang="zh-CN" sz="2800" smtClean="0"/>
              <a:t>16.6  Swing</a:t>
            </a:r>
            <a:r>
              <a:rPr lang="zh-CN" altLang="zh-CN" sz="2800" smtClean="0"/>
              <a:t>滑动杆</a:t>
            </a:r>
            <a:endParaRPr lang="zh-CN" altLang="zh-CN" sz="2800" smtClean="0"/>
          </a:p>
          <a:p>
            <a:pPr algn="l" eaLnBrk="1" hangingPunct="1"/>
            <a:endParaRPr lang="zh-CN" altLang="en-US" sz="2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06425"/>
            <a:ext cx="7696200" cy="581025"/>
          </a:xfrm>
        </p:spPr>
        <p:txBody>
          <a:bodyPr/>
          <a:lstStyle/>
          <a:p>
            <a:pPr>
              <a:defRPr/>
            </a:pPr>
            <a:r>
              <a:rPr lang="zh-CN" altLang="en-US" sz="2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z="2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）确认对话框</a:t>
            </a:r>
            <a:r>
              <a:rPr lang="en-US" altLang="zh-CN" sz="27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showConfirmDialog</a:t>
            </a:r>
            <a:r>
              <a:rPr lang="en-US" altLang="zh-CN" sz="2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 </a:t>
            </a:r>
            <a:endParaRPr lang="zh-CN" altLang="en-US" sz="27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188" y="1196975"/>
            <a:ext cx="8229600" cy="52847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最简单只包含两个参数。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static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 smtClean="0">
                <a:solidFill>
                  <a:srgbClr val="1E07C5"/>
                </a:solidFill>
                <a:latin typeface="楷体_GB2312" pitchFamily="49" charset="-122"/>
                <a:ea typeface="楷体_GB2312" pitchFamily="49" charset="-122"/>
              </a:rPr>
              <a:t>showConfirmDialog</a:t>
            </a:r>
            <a:r>
              <a:rPr lang="en-US" altLang="zh-CN" dirty="0" smtClean="0">
                <a:solidFill>
                  <a:srgbClr val="1E07C5"/>
                </a:solidFill>
                <a:latin typeface="楷体_GB2312" pitchFamily="49" charset="-122"/>
                <a:ea typeface="楷体_GB2312" pitchFamily="49" charset="-122"/>
              </a:rPr>
              <a:t>(Component </a:t>
            </a:r>
            <a:r>
              <a:rPr lang="en-US" altLang="zh-CN" dirty="0" err="1" smtClean="0">
                <a:solidFill>
                  <a:srgbClr val="1E07C5"/>
                </a:solidFill>
                <a:latin typeface="楷体_GB2312" pitchFamily="49" charset="-122"/>
                <a:ea typeface="楷体_GB2312" pitchFamily="49" charset="-122"/>
              </a:rPr>
              <a:t>parentComponent</a:t>
            </a:r>
            <a:r>
              <a:rPr lang="en-US" altLang="zh-CN" dirty="0" smtClean="0">
                <a:solidFill>
                  <a:srgbClr val="1E07C5"/>
                </a:solidFill>
                <a:latin typeface="楷体_GB2312" pitchFamily="49" charset="-122"/>
                <a:ea typeface="楷体_GB2312" pitchFamily="49" charset="-122"/>
              </a:rPr>
              <a:t>, Object message) </a:t>
            </a:r>
            <a:endParaRPr lang="en-US" altLang="zh-CN" dirty="0" smtClean="0">
              <a:solidFill>
                <a:srgbClr val="1E07C5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该对话框显示时包含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个选项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Yes, No and Cancel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，标题默认为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Select an Option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最复杂的形式有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个参数，具体格式如下：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static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showConfirmDialog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(Component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parentComponent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 Object message, String title,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optionType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messageType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 Icon icon)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62224"/>
            <a:ext cx="3168352" cy="145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9448" y="5275381"/>
            <a:ext cx="4912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B050"/>
                </a:solidFill>
              </a:rPr>
              <a:t>JOptionPane.YES_OPTION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635896" y="2924944"/>
            <a:ext cx="1187624" cy="2534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6781800" cy="582613"/>
          </a:xfrm>
        </p:spPr>
        <p:txBody>
          <a:bodyPr/>
          <a:lstStyle/>
          <a:p>
            <a:pPr>
              <a:defRPr/>
            </a:pPr>
            <a:r>
              <a:rPr lang="en-US" altLang="zh-CN" sz="2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(4)</a:t>
            </a:r>
            <a:r>
              <a:rPr lang="zh-CN" altLang="en-US" sz="2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选项对话框</a:t>
            </a:r>
            <a:r>
              <a:rPr lang="en-US" altLang="zh-CN" sz="27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showOptionDialog</a:t>
            </a:r>
            <a:r>
              <a:rPr lang="en-US" altLang="zh-CN" sz="2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 </a:t>
            </a:r>
            <a:endParaRPr lang="zh-CN" altLang="en-US" sz="27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435975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格式：</a:t>
            </a:r>
            <a:r>
              <a:rPr lang="en-US" altLang="zh-CN" sz="2000" dirty="0" smtClean="0"/>
              <a:t>static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showOptionDialog</a:t>
            </a:r>
            <a:r>
              <a:rPr lang="en-US" altLang="zh-CN" sz="2000" dirty="0" smtClean="0"/>
              <a:t>(Component </a:t>
            </a:r>
            <a:r>
              <a:rPr lang="en-US" altLang="zh-CN" sz="2000" dirty="0" err="1" smtClean="0"/>
              <a:t>parentComponent</a:t>
            </a:r>
            <a:r>
              <a:rPr lang="en-US" altLang="zh-CN" sz="2000" dirty="0" smtClean="0"/>
              <a:t>, Object message, String title,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optionType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messageType</a:t>
            </a:r>
            <a:r>
              <a:rPr lang="en-US" altLang="zh-CN" sz="2000" dirty="0" smtClean="0"/>
              <a:t>, Icon </a:t>
            </a:r>
            <a:r>
              <a:rPr lang="en-US" altLang="zh-CN" sz="2000" dirty="0" err="1" smtClean="0"/>
              <a:t>icon</a:t>
            </a:r>
            <a:r>
              <a:rPr lang="en-US" altLang="zh-CN" sz="2000" dirty="0" smtClean="0"/>
              <a:t>, Object[] options, Object </a:t>
            </a:r>
            <a:r>
              <a:rPr lang="en-US" altLang="zh-CN" sz="2000" dirty="0" err="1" smtClean="0"/>
              <a:t>initialValue</a:t>
            </a:r>
            <a:r>
              <a:rPr lang="en-US" altLang="zh-CN" sz="2000" dirty="0" smtClean="0"/>
              <a:t>)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使用举例：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Object[] options = { "OK", "CANCEL" };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JOptionPane.showOptionDialog</a:t>
            </a:r>
            <a:r>
              <a:rPr lang="en-US" altLang="zh-CN" sz="2000" dirty="0" smtClean="0"/>
              <a:t>(null, "Click OK to continue",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"Warning", </a:t>
            </a:r>
            <a:r>
              <a:rPr lang="en-US" altLang="zh-CN" sz="2000" dirty="0" err="1" smtClean="0"/>
              <a:t>JOptionPane.DEFAULT_OPTION</a:t>
            </a:r>
            <a:r>
              <a:rPr lang="en-US" altLang="zh-CN" sz="2000" dirty="0" smtClean="0"/>
              <a:t>,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JOptionPane.WARNING_MESSAGE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null, options, options[0]);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369678"/>
                </a:solidFill>
              </a:rPr>
              <a:t>显示一个警告对话框，包括 </a:t>
            </a:r>
            <a:r>
              <a:rPr lang="en-US" altLang="zh-CN" sz="2000" dirty="0" smtClean="0">
                <a:solidFill>
                  <a:srgbClr val="369678"/>
                </a:solidFill>
              </a:rPr>
              <a:t>OK, CANCEL</a:t>
            </a:r>
            <a:r>
              <a:rPr lang="zh-CN" altLang="en-US" sz="2000" dirty="0" smtClean="0">
                <a:solidFill>
                  <a:srgbClr val="369678"/>
                </a:solidFill>
              </a:rPr>
              <a:t>两个选项</a:t>
            </a:r>
            <a:r>
              <a:rPr lang="en-US" altLang="zh-CN" sz="2000" dirty="0" smtClean="0">
                <a:solidFill>
                  <a:srgbClr val="369678"/>
                </a:solidFill>
              </a:rPr>
              <a:t>, </a:t>
            </a:r>
            <a:r>
              <a:rPr lang="zh-CN" altLang="en-US" sz="2000" dirty="0" smtClean="0">
                <a:solidFill>
                  <a:srgbClr val="369678"/>
                </a:solidFill>
              </a:rPr>
              <a:t>标题为“</a:t>
            </a:r>
            <a:r>
              <a:rPr lang="en-US" altLang="zh-CN" sz="2000" dirty="0" smtClean="0">
                <a:solidFill>
                  <a:srgbClr val="369678"/>
                </a:solidFill>
              </a:rPr>
              <a:t>Warning”,</a:t>
            </a:r>
            <a:r>
              <a:rPr lang="zh-CN" altLang="en-US" sz="2000" dirty="0" smtClean="0">
                <a:solidFill>
                  <a:srgbClr val="369678"/>
                </a:solidFill>
              </a:rPr>
              <a:t>显示消息为 “</a:t>
            </a:r>
            <a:r>
              <a:rPr lang="en-US" altLang="zh-CN" sz="2000" dirty="0" smtClean="0">
                <a:solidFill>
                  <a:srgbClr val="369678"/>
                </a:solidFill>
              </a:rPr>
              <a:t>Click OK to continue”</a:t>
            </a:r>
            <a:r>
              <a:rPr lang="zh-CN" altLang="en-US" sz="2000" dirty="0" smtClean="0">
                <a:solidFill>
                  <a:srgbClr val="369678"/>
                </a:solidFill>
              </a:rPr>
              <a:t>。</a:t>
            </a:r>
            <a:endParaRPr lang="zh-CN" altLang="en-US" sz="2000" dirty="0" smtClean="0">
              <a:solidFill>
                <a:srgbClr val="369678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56395"/>
            <a:ext cx="2880320" cy="13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5181600" cy="639763"/>
          </a:xfrm>
        </p:spPr>
        <p:txBody>
          <a:bodyPr/>
          <a:lstStyle/>
          <a:p>
            <a:pPr eaLnBrk="1" hangingPunct="1"/>
            <a:r>
              <a:rPr lang="zh-CN" altLang="en-US" smtClean="0"/>
              <a:t>等级考试上机题 </a:t>
            </a:r>
            <a:endParaRPr lang="zh-CN" altLang="en-US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import javax.swing.JOptionPane; 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public class Java_1 {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 public static void main( String args[] ){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 //</a:t>
            </a:r>
            <a:r>
              <a:rPr lang="zh-CN" altLang="en-US" smtClean="0"/>
              <a:t>变量初始化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        </a:t>
            </a:r>
            <a:r>
              <a:rPr lang="en-US" altLang="zh-CN" smtClean="0"/>
              <a:t>int passes = 0,             //</a:t>
            </a:r>
            <a:r>
              <a:rPr lang="zh-CN" altLang="en-US" smtClean="0"/>
              <a:t>考生通过的数目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        </a:t>
            </a:r>
            <a:r>
              <a:rPr lang="en-US" altLang="zh-CN" smtClean="0"/>
              <a:t>failures = 0,           //</a:t>
            </a:r>
            <a:r>
              <a:rPr lang="zh-CN" altLang="en-US" smtClean="0"/>
              <a:t>考生不通过的数目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        </a:t>
            </a:r>
            <a:r>
              <a:rPr lang="en-US" altLang="zh-CN" smtClean="0"/>
              <a:t>student = 1,            //</a:t>
            </a:r>
            <a:r>
              <a:rPr lang="zh-CN" altLang="en-US" smtClean="0"/>
              <a:t>学生计数器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        </a:t>
            </a:r>
            <a:r>
              <a:rPr lang="en-US" altLang="zh-CN" smtClean="0"/>
              <a:t>result;                 //</a:t>
            </a:r>
            <a:r>
              <a:rPr lang="zh-CN" altLang="en-US" smtClean="0"/>
              <a:t>一门考生结果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        </a:t>
            </a:r>
            <a:r>
              <a:rPr lang="en-US" altLang="zh-CN" smtClean="0"/>
              <a:t>String input,               //</a:t>
            </a:r>
            <a:r>
              <a:rPr lang="zh-CN" altLang="en-US" smtClean="0"/>
              <a:t>用户输入的值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            </a:t>
            </a:r>
            <a:r>
              <a:rPr lang="en-US" altLang="zh-CN" smtClean="0"/>
              <a:t>output;              //</a:t>
            </a:r>
            <a:r>
              <a:rPr lang="zh-CN" altLang="en-US" smtClean="0"/>
              <a:t>输出字符串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609600"/>
            <a:ext cx="8001000" cy="5619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处理</a:t>
            </a:r>
            <a:r>
              <a:rPr lang="en-US" altLang="zh-CN" smtClean="0"/>
              <a:t>10</a:t>
            </a:r>
            <a:r>
              <a:rPr lang="zh-CN" altLang="en-US" smtClean="0"/>
              <a:t>名学生</a:t>
            </a:r>
            <a:r>
              <a:rPr lang="en-US" altLang="zh-CN" smtClean="0"/>
              <a:t>,</a:t>
            </a:r>
            <a:r>
              <a:rPr lang="zh-CN" altLang="en-US" smtClean="0"/>
              <a:t>用计数器控制循环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      </a:t>
            </a:r>
            <a:r>
              <a:rPr lang="en-US" altLang="zh-CN" smtClean="0"/>
              <a:t>while ( student &lt;= 10 ) {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    input = </a:t>
            </a:r>
            <a:r>
              <a:rPr lang="en-US" altLang="zh-CN" smtClean="0">
                <a:solidFill>
                  <a:srgbClr val="FF0000"/>
                </a:solidFill>
              </a:rPr>
              <a:t>JOptionPane.showInputDialog</a:t>
            </a:r>
            <a:r>
              <a:rPr lang="en-US" altLang="zh-CN" smtClean="0"/>
              <a:t>(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               "</a:t>
            </a:r>
            <a:r>
              <a:rPr lang="zh-CN" altLang="en-US" smtClean="0"/>
              <a:t>输入结果</a:t>
            </a:r>
            <a:r>
              <a:rPr lang="en-US" altLang="zh-CN" smtClean="0"/>
              <a:t>(1=</a:t>
            </a:r>
            <a:r>
              <a:rPr lang="zh-CN" altLang="en-US" smtClean="0"/>
              <a:t>通过</a:t>
            </a:r>
            <a:r>
              <a:rPr lang="en-US" altLang="zh-CN" smtClean="0"/>
              <a:t>,2=</a:t>
            </a:r>
            <a:r>
              <a:rPr lang="zh-CN" altLang="en-US" smtClean="0"/>
              <a:t>不通过</a:t>
            </a:r>
            <a:r>
              <a:rPr lang="en-US" altLang="zh-CN" smtClean="0"/>
              <a:t>)" 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//*********Found**********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    result = Integer.__________________( input 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    if ( result == 1 )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          </a:t>
            </a:r>
            <a:r>
              <a:rPr lang="fr-FR" altLang="zh-CN" smtClean="0"/>
              <a:t>passes = passes + 1;</a:t>
            </a:r>
            <a:endParaRPr lang="fr-FR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mtClean="0"/>
              <a:t>         else</a:t>
            </a:r>
            <a:endParaRPr lang="fr-FR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mtClean="0"/>
              <a:t>               failures = failures + 1;</a:t>
            </a:r>
            <a:endParaRPr lang="fr-FR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mtClean="0"/>
              <a:t>         student = student + 1;</a:t>
            </a:r>
            <a:endParaRPr lang="fr-FR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mtClean="0"/>
              <a:t>      }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762000"/>
            <a:ext cx="8229600" cy="5289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fr-FR" smtClean="0"/>
              <a:t>    </a:t>
            </a:r>
            <a:r>
              <a:rPr lang="fr-FR" altLang="zh-CN" smtClean="0"/>
              <a:t>//</a:t>
            </a:r>
            <a:r>
              <a:rPr lang="zh-CN" altLang="en-US" smtClean="0"/>
              <a:t>结果处理</a:t>
            </a:r>
            <a:endParaRPr lang="zh-CN" altLang="fr-FR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fr-FR" smtClean="0"/>
              <a:t>      </a:t>
            </a:r>
            <a:r>
              <a:rPr lang="fr-FR" altLang="zh-CN" smtClean="0"/>
              <a:t>output = "</a:t>
            </a:r>
            <a:r>
              <a:rPr lang="zh-CN" altLang="en-US" smtClean="0"/>
              <a:t>通过</a:t>
            </a:r>
            <a:r>
              <a:rPr lang="fr-FR" altLang="zh-CN" smtClean="0"/>
              <a:t>: " + passes + "\n</a:t>
            </a:r>
            <a:r>
              <a:rPr lang="zh-CN" altLang="en-US" smtClean="0"/>
              <a:t>不通过</a:t>
            </a:r>
            <a:r>
              <a:rPr lang="fr-FR" altLang="zh-CN" smtClean="0"/>
              <a:t>: " + failures;</a:t>
            </a:r>
            <a:endParaRPr lang="fr-FR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mtClean="0"/>
              <a:t>      if( passes &gt; 8 )</a:t>
            </a:r>
            <a:endParaRPr lang="fr-FR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mtClean="0"/>
              <a:t>          output = output + "\n</a:t>
            </a:r>
            <a:r>
              <a:rPr lang="zh-CN" altLang="en-US" smtClean="0"/>
              <a:t>提高学费</a:t>
            </a:r>
            <a:r>
              <a:rPr lang="fr-FR" altLang="zh-CN" smtClean="0"/>
              <a:t>";</a:t>
            </a:r>
            <a:endParaRPr lang="fr-FR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mtClean="0"/>
              <a:t>    //*********Found**********</a:t>
            </a:r>
            <a:endParaRPr lang="fr-FR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mtClean="0"/>
              <a:t>      </a:t>
            </a:r>
            <a:r>
              <a:rPr lang="fr-FR" altLang="zh-CN" smtClean="0">
                <a:solidFill>
                  <a:srgbClr val="FF0000"/>
                </a:solidFill>
              </a:rPr>
              <a:t>JOptionPane._________________________</a:t>
            </a:r>
            <a:r>
              <a:rPr lang="fr-FR" altLang="zh-CN" smtClean="0"/>
              <a:t> ( null,  </a:t>
            </a:r>
            <a:endParaRPr lang="fr-FR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mtClean="0"/>
              <a:t>           output,    </a:t>
            </a:r>
            <a:r>
              <a:rPr lang="en-US" altLang="zh-CN" smtClean="0"/>
              <a:t>"</a:t>
            </a:r>
            <a:r>
              <a:rPr lang="zh-CN" altLang="en-US" smtClean="0"/>
              <a:t>对考试结果的分析示例</a:t>
            </a:r>
            <a:r>
              <a:rPr lang="en-US" altLang="zh-CN" smtClean="0"/>
              <a:t>",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      </a:t>
            </a:r>
            <a:r>
              <a:rPr lang="en-US" altLang="zh-CN" smtClean="0">
                <a:solidFill>
                  <a:srgbClr val="FF0000"/>
                </a:solidFill>
              </a:rPr>
              <a:t>  JOptionPane.INFORMATION_MESSAGE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/>
              <a:t>);     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//*********Found**********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    System._______________( 0 );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 }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25450"/>
            <a:ext cx="5640388" cy="641350"/>
          </a:xfrm>
        </p:spPr>
        <p:txBody>
          <a:bodyPr/>
          <a:lstStyle/>
          <a:p>
            <a:pPr eaLnBrk="1" hangingPunct="1"/>
            <a:r>
              <a:rPr lang="zh-CN" altLang="en-US" smtClean="0"/>
              <a:t>等级考试试题</a:t>
            </a:r>
            <a:r>
              <a:rPr lang="en-US" altLang="zh-CN" smtClean="0"/>
              <a:t>2 </a:t>
            </a:r>
            <a:endParaRPr lang="zh-CN" altLang="en-US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8229600" cy="5267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import </a:t>
            </a:r>
            <a:r>
              <a:rPr lang="en-US" altLang="zh-CN" dirty="0" err="1" smtClean="0">
                <a:latin typeface="+mn-ea"/>
              </a:rPr>
              <a:t>javax.swing</a:t>
            </a:r>
            <a:r>
              <a:rPr lang="en-US" altLang="zh-CN" dirty="0" smtClean="0">
                <a:latin typeface="+mn-ea"/>
              </a:rPr>
              <a:t>.*;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public class Java_2{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 public static void main( String </a:t>
            </a:r>
            <a:r>
              <a:rPr lang="en-US" altLang="zh-CN" dirty="0" err="1" smtClean="0">
                <a:latin typeface="+mn-ea"/>
              </a:rPr>
              <a:t>args</a:t>
            </a:r>
            <a:r>
              <a:rPr lang="en-US" altLang="zh-CN" dirty="0" smtClean="0">
                <a:latin typeface="+mn-ea"/>
              </a:rPr>
              <a:t>[] ){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frequency1 = 0, frequency2 = 0,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  frequency3 = 0, frequency4 = 0,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  frequency5 = 0, frequency6 = 0, face; 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 //</a:t>
            </a:r>
            <a:r>
              <a:rPr lang="zh-CN" altLang="en-US" dirty="0" smtClean="0">
                <a:latin typeface="+mn-ea"/>
              </a:rPr>
              <a:t>骰子旋转</a:t>
            </a:r>
            <a:r>
              <a:rPr lang="en-US" altLang="zh-CN" dirty="0" smtClean="0">
                <a:latin typeface="+mn-ea"/>
              </a:rPr>
              <a:t>500</a:t>
            </a:r>
            <a:r>
              <a:rPr lang="zh-CN" altLang="en-US" dirty="0" smtClean="0">
                <a:latin typeface="+mn-ea"/>
              </a:rPr>
              <a:t>次的代码</a:t>
            </a:r>
            <a:endParaRPr lang="zh-CN" altLang="en-US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+mn-ea"/>
              </a:rPr>
              <a:t>      </a:t>
            </a:r>
            <a:r>
              <a:rPr lang="en-US" altLang="zh-CN" dirty="0" smtClean="0">
                <a:latin typeface="+mn-ea"/>
              </a:rPr>
              <a:t>for (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roll = 1; roll &lt;= 500; roll++ ) {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 face = 1 + 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) ( </a:t>
            </a:r>
            <a:r>
              <a:rPr lang="en-US" altLang="zh-CN" dirty="0" err="1" smtClean="0">
                <a:latin typeface="+mn-ea"/>
              </a:rPr>
              <a:t>Math.random</a:t>
            </a:r>
            <a:r>
              <a:rPr lang="en-US" altLang="zh-CN" dirty="0" smtClean="0">
                <a:latin typeface="+mn-ea"/>
              </a:rPr>
              <a:t>() * 6 );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      //*********Found**********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 switch ( __________________ ) {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    case 1: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         ++frequency1;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          break;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         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620713"/>
            <a:ext cx="82296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      </a:t>
            </a:r>
            <a:r>
              <a:rPr lang="en-US" altLang="zh-CN" sz="2000" smtClean="0"/>
              <a:t>   case 2: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++frequency2;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break;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case 3: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++frequency3;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break;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 case 4: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++frequency4;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break;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 case 5: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++frequency5;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    break;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 case 6: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++frequency6;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       break;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    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      }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36538" y="457200"/>
            <a:ext cx="8915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//*********Found**********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    JTextArea outputArea = _________JTextArea( 7, 10 );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    outputArea.setText(   "</a:t>
            </a:r>
            <a:r>
              <a:rPr lang="zh-CN" altLang="en-US" smtClean="0"/>
              <a:t>面</a:t>
            </a:r>
            <a:r>
              <a:rPr lang="en-US" altLang="zh-CN" smtClean="0"/>
              <a:t>\t</a:t>
            </a:r>
            <a:r>
              <a:rPr lang="zh-CN" altLang="en-US" smtClean="0"/>
              <a:t>频率</a:t>
            </a:r>
            <a:r>
              <a:rPr lang="en-US" altLang="zh-CN" smtClean="0"/>
              <a:t>" +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       "\n1\t" + frequency1 +   "\n2\t" + frequency2 +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       "\n3\t" + frequency3 +  "\n4\t" + frequency4 +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         "\n5\t" + frequency5 +   "\n6\t" + frequency6 );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//*********Found**********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 JOptionPane.showMessageDialog( null, ___________________,     "</a:t>
            </a:r>
            <a:r>
              <a:rPr lang="zh-CN" altLang="en-US" smtClean="0"/>
              <a:t>骰子旋转</a:t>
            </a:r>
            <a:r>
              <a:rPr lang="en-US" altLang="zh-CN" smtClean="0"/>
              <a:t>500</a:t>
            </a:r>
            <a:r>
              <a:rPr lang="zh-CN" altLang="en-US" smtClean="0"/>
              <a:t>次</a:t>
            </a:r>
            <a:r>
              <a:rPr lang="en-US" altLang="zh-CN" smtClean="0"/>
              <a:t>",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    JOptionPane.INFORMATION_MESSAGE 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//*********Found**********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    System.____________________( 0 );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   }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81900" cy="5334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16-1】  </a:t>
            </a:r>
            <a:r>
              <a:rPr lang="zh-CN" altLang="en-US" sz="2800" smtClean="0"/>
              <a:t>计算输出杨辉三角形。 </a:t>
            </a:r>
            <a:endParaRPr lang="zh-CN" altLang="en-US" sz="2800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001000" cy="5410200"/>
          </a:xfrm>
        </p:spPr>
        <p:txBody>
          <a:bodyPr/>
          <a:lstStyle/>
          <a:p>
            <a:pPr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javax.swing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PascalTriangle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 ]) {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String no, output="";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n;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no=</a:t>
            </a:r>
            <a:r>
              <a:rPr lang="en-US" altLang="zh-CN" sz="2000" dirty="0" err="1" smtClean="0"/>
              <a:t>JOptionPane.showInputDialog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输入一个数字：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n=</a:t>
            </a:r>
            <a:r>
              <a:rPr lang="en-US" altLang="zh-CN" sz="2000" dirty="0" err="1" smtClean="0"/>
              <a:t>Integer.parseInt</a:t>
            </a:r>
            <a:r>
              <a:rPr lang="en-US" altLang="zh-CN" sz="2000" dirty="0" smtClean="0"/>
              <a:t>(no);</a:t>
            </a:r>
            <a:endParaRPr lang="en-US" altLang="zh-CN" sz="2000" dirty="0" smtClean="0"/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c[][] = new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[n][n];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&lt;n; i++) {</a:t>
            </a:r>
            <a:endParaRPr lang="zh-CN" altLang="zh-CN" sz="2000" dirty="0"/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    c[i</a:t>
            </a:r>
            <a:r>
              <a:rPr lang="en-US" altLang="zh-CN" sz="2000" dirty="0">
                <a:solidFill>
                  <a:srgbClr val="FF0000"/>
                </a:solidFill>
              </a:rPr>
              <a:t>][0]=1; c[i][i]=1;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    for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=0; j &lt;= i; j++){</a:t>
            </a:r>
            <a:endParaRPr lang="zh-CN" altLang="zh-CN" sz="2000" dirty="0"/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       if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j&gt;0&amp;&amp; j&lt;i)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            c[i</a:t>
            </a:r>
            <a:r>
              <a:rPr lang="en-US" altLang="zh-CN" sz="2000" dirty="0">
                <a:solidFill>
                  <a:srgbClr val="FF0000"/>
                </a:solidFill>
              </a:rPr>
              <a:t>][j]=c[i-1][j-1]+c[i-1][j];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output += </a:t>
            </a:r>
            <a:r>
              <a:rPr lang="en-US" altLang="zh-CN" sz="2000" dirty="0">
                <a:solidFill>
                  <a:srgbClr val="FF0000"/>
                </a:solidFill>
              </a:rPr>
              <a:t>c[i][j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dirty="0" smtClean="0"/>
              <a:t>+" " ;</a:t>
            </a:r>
            <a:endParaRPr lang="en-US" altLang="zh-CN" sz="2000" dirty="0" smtClean="0"/>
          </a:p>
          <a:p>
            <a:pPr marL="0" indent="0" eaLnBrk="1" hangingPunct="1">
              <a:lnSpc>
                <a:spcPts val="2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}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    </a:t>
            </a:r>
            <a:endParaRPr lang="zh-CN" altLang="en-US" sz="2000" dirty="0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7110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609600"/>
            <a:ext cx="8537575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      </a:t>
            </a:r>
            <a:r>
              <a:rPr lang="en-US" altLang="zh-CN" sz="2000" smtClean="0"/>
              <a:t>output += "\n";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JTextArea outArea= new JTextArea(5,20);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JScrollPane scroll=new JScrollPane(outArea);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       </a:t>
            </a:r>
            <a:r>
              <a:rPr lang="en-US" altLang="zh-CN" sz="2000" smtClean="0"/>
              <a:t>outArea.setText(output);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JOptionPane.showMessageDialog(null, scroll, "</a:t>
            </a:r>
            <a:r>
              <a:rPr lang="zh-CN" altLang="en-US" sz="2000" smtClean="0"/>
              <a:t>杨辉三角形</a:t>
            </a:r>
            <a:r>
              <a:rPr lang="en-US" altLang="zh-CN" sz="2000" smtClean="0"/>
              <a:t>",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JOptionPane.INFORMATION_ MESSAGE);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System.exit(0);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56075"/>
            <a:ext cx="35814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9438"/>
            <a:ext cx="342900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762000"/>
            <a:ext cx="6267450" cy="746125"/>
          </a:xfrm>
        </p:spPr>
        <p:txBody>
          <a:bodyPr/>
          <a:lstStyle/>
          <a:p>
            <a:pPr eaLnBrk="1" hangingPunct="1"/>
            <a:r>
              <a:rPr lang="en-US" altLang="zh-CN" smtClean="0"/>
              <a:t>16.1 Swing</a:t>
            </a:r>
            <a:r>
              <a:rPr lang="zh-CN" altLang="en-US" smtClean="0"/>
              <a:t>包简介 </a:t>
            </a:r>
            <a:endParaRPr lang="zh-CN" altLang="en-US" smtClean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752600"/>
            <a:ext cx="79248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mtClean="0"/>
              <a:t>JDK1.2</a:t>
            </a:r>
            <a:r>
              <a:rPr lang="zh-CN" altLang="en-US" smtClean="0"/>
              <a:t>以后在支持</a:t>
            </a:r>
            <a:r>
              <a:rPr lang="en-US" altLang="zh-CN" smtClean="0"/>
              <a:t>javax.swing</a:t>
            </a:r>
            <a:r>
              <a:rPr lang="zh-CN" altLang="en-US" smtClean="0"/>
              <a:t>包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mtClean="0"/>
              <a:t>Swing</a:t>
            </a:r>
            <a:r>
              <a:rPr lang="zh-CN" altLang="en-US" smtClean="0"/>
              <a:t>包在图形界面设计上比</a:t>
            </a:r>
            <a:r>
              <a:rPr lang="en-US" altLang="zh-CN" smtClean="0"/>
              <a:t>AWT</a:t>
            </a:r>
            <a:r>
              <a:rPr lang="zh-CN" altLang="en-US" smtClean="0"/>
              <a:t>更丰富，更美观。</a:t>
            </a:r>
            <a:r>
              <a:rPr lang="en-US" altLang="zh-CN" smtClean="0"/>
              <a:t>Swing</a:t>
            </a:r>
            <a:r>
              <a:rPr lang="zh-CN" altLang="en-US" smtClean="0"/>
              <a:t>拥有</a:t>
            </a:r>
            <a:r>
              <a:rPr lang="en-US" altLang="zh-CN" smtClean="0"/>
              <a:t>4</a:t>
            </a:r>
            <a:r>
              <a:rPr lang="zh-CN" altLang="en-US" smtClean="0"/>
              <a:t>倍于</a:t>
            </a:r>
            <a:r>
              <a:rPr lang="en-US" altLang="zh-CN" smtClean="0"/>
              <a:t>AWT</a:t>
            </a:r>
            <a:r>
              <a:rPr lang="zh-CN" altLang="en-US" smtClean="0"/>
              <a:t>的用户界面组件。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mtClean="0"/>
              <a:t>是</a:t>
            </a:r>
            <a:r>
              <a:rPr lang="en-US" altLang="zh-CN" smtClean="0"/>
              <a:t>AWT</a:t>
            </a:r>
            <a:r>
              <a:rPr lang="zh-CN" altLang="en-US" smtClean="0"/>
              <a:t>包基础上的扩展，在很多情况下在</a:t>
            </a:r>
            <a:r>
              <a:rPr lang="en-US" altLang="zh-CN" smtClean="0"/>
              <a:t>AWT</a:t>
            </a:r>
            <a:r>
              <a:rPr lang="zh-CN" altLang="en-US" smtClean="0"/>
              <a:t>包的部件前加上字母</a:t>
            </a:r>
            <a:r>
              <a:rPr lang="en-US" altLang="zh-CN" smtClean="0"/>
              <a:t>J</a:t>
            </a:r>
            <a:r>
              <a:rPr lang="zh-CN" altLang="en-US" smtClean="0"/>
              <a:t>即为</a:t>
            </a:r>
            <a:r>
              <a:rPr lang="en-US" altLang="zh-CN" smtClean="0"/>
              <a:t>Swing</a:t>
            </a:r>
            <a:r>
              <a:rPr lang="zh-CN" altLang="en-US" smtClean="0"/>
              <a:t>部件的名称，如：</a:t>
            </a:r>
            <a:r>
              <a:rPr lang="en-US" altLang="zh-CN" smtClean="0"/>
              <a:t>JFrame</a:t>
            </a:r>
            <a:r>
              <a:rPr lang="zh-CN" altLang="en-US" smtClean="0"/>
              <a:t>、</a:t>
            </a:r>
            <a:r>
              <a:rPr lang="en-US" altLang="zh-CN" smtClean="0"/>
              <a:t>JApplet</a:t>
            </a:r>
            <a:r>
              <a:rPr lang="zh-CN" altLang="en-US" smtClean="0"/>
              <a:t>、</a:t>
            </a:r>
            <a:r>
              <a:rPr lang="en-US" altLang="zh-CN" smtClean="0"/>
              <a:t>JButton</a:t>
            </a:r>
            <a:r>
              <a:rPr lang="zh-CN" altLang="en-US" smtClean="0"/>
              <a:t>等。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5450" y="530225"/>
            <a:ext cx="5505450" cy="65246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颜色对话框 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89836" y="1142542"/>
            <a:ext cx="8371452" cy="279051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JColorChooser</a:t>
            </a:r>
            <a:r>
              <a:rPr lang="zh-CN" altLang="en-US" dirty="0" smtClean="0"/>
              <a:t>类中有一个静态方法可以弹出对话框选择颜色。具体格式如下：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static Color </a:t>
            </a:r>
            <a:r>
              <a:rPr lang="en-US" altLang="zh-CN" dirty="0" err="1" smtClean="0">
                <a:solidFill>
                  <a:srgbClr val="0070C0"/>
                </a:solidFill>
              </a:rPr>
              <a:t>showDialog</a:t>
            </a:r>
            <a:r>
              <a:rPr lang="en-US" altLang="zh-CN" dirty="0" smtClean="0"/>
              <a:t>(Component </a:t>
            </a:r>
            <a:r>
              <a:rPr lang="en-US" altLang="zh-CN" dirty="0" err="1" smtClean="0"/>
              <a:t>component</a:t>
            </a:r>
            <a:r>
              <a:rPr lang="en-US" altLang="zh-CN" dirty="0" smtClean="0"/>
              <a:t>, String title, Color </a:t>
            </a:r>
            <a:r>
              <a:rPr lang="en-US" altLang="zh-CN" dirty="0" err="1" smtClean="0"/>
              <a:t>initialColor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其中，参数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指出对话框依赖的组件，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为对话框的标题，</a:t>
            </a:r>
            <a:r>
              <a:rPr lang="en-US" altLang="zh-CN" dirty="0" err="1" smtClean="0"/>
              <a:t>initialColor</a:t>
            </a:r>
            <a:r>
              <a:rPr lang="zh-CN" altLang="en-US" dirty="0" smtClean="0"/>
              <a:t>指定对话框显示时的初始颜色设置。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367311" y="4149080"/>
            <a:ext cx="4890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zh-CN" altLang="en-US" sz="2400" dirty="0" smtClean="0">
                <a:solidFill>
                  <a:srgbClr val="002060"/>
                </a:solidFill>
              </a:rPr>
              <a:t>：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JColorChooser.showDialog</a:t>
            </a:r>
            <a:r>
              <a:rPr lang="en-US" altLang="zh-CN" sz="2400" dirty="0" smtClean="0">
                <a:solidFill>
                  <a:srgbClr val="002060"/>
                </a:solidFill>
              </a:rPr>
              <a:t>(null</a:t>
            </a:r>
            <a:r>
              <a:rPr lang="en-US" altLang="zh-CN" sz="2400" dirty="0">
                <a:solidFill>
                  <a:srgbClr val="002060"/>
                </a:solidFill>
              </a:rPr>
              <a:t>, "</a:t>
            </a:r>
            <a:r>
              <a:rPr lang="zh-CN" altLang="en-US" sz="2400" dirty="0">
                <a:solidFill>
                  <a:srgbClr val="002060"/>
                </a:solidFill>
              </a:rPr>
              <a:t>选颜色</a:t>
            </a:r>
            <a:r>
              <a:rPr lang="en-US" altLang="zh-CN" sz="2400" dirty="0">
                <a:solidFill>
                  <a:srgbClr val="002060"/>
                </a:solidFill>
              </a:rPr>
              <a:t>", </a:t>
            </a:r>
            <a:r>
              <a:rPr lang="en-US" altLang="zh-CN" sz="2400" dirty="0" err="1">
                <a:solidFill>
                  <a:srgbClr val="002060"/>
                </a:solidFill>
              </a:rPr>
              <a:t>Color.red</a:t>
            </a:r>
            <a:r>
              <a:rPr lang="en-US" altLang="zh-CN" sz="2400" dirty="0">
                <a:solidFill>
                  <a:srgbClr val="002060"/>
                </a:solidFill>
              </a:rPr>
              <a:t>);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42" y="3756212"/>
            <a:ext cx="3680111" cy="24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50863"/>
            <a:ext cx="6624736" cy="439737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．文件选择对话框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JFileChooser</a:t>
            </a:r>
            <a:r>
              <a:rPr lang="zh-CN" altLang="en-US" sz="2000" dirty="0" smtClean="0"/>
              <a:t>类用于选择文件。常用的构造方法介绍如下。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err="1" smtClean="0"/>
              <a:t>JFileChooser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：创建一个指向用户默认目录的</a:t>
            </a:r>
            <a:r>
              <a:rPr lang="en-US" altLang="zh-CN" sz="2000" dirty="0" err="1" smtClean="0"/>
              <a:t>JFileChooser</a:t>
            </a:r>
            <a:r>
              <a:rPr lang="zh-CN" altLang="en-US" sz="2000" dirty="0" smtClean="0"/>
              <a:t>对象。 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err="1" smtClean="0"/>
              <a:t>JFileChooser</a:t>
            </a:r>
            <a:r>
              <a:rPr lang="en-US" altLang="zh-CN" sz="2000" dirty="0" smtClean="0"/>
              <a:t>(File </a:t>
            </a:r>
            <a:r>
              <a:rPr lang="en-US" altLang="zh-CN" sz="2000" dirty="0" err="1" smtClean="0"/>
              <a:t>currentDirectory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：创建一个</a:t>
            </a:r>
            <a:r>
              <a:rPr lang="en-US" altLang="zh-CN" sz="2000" dirty="0" err="1" smtClean="0"/>
              <a:t>JFileChooser</a:t>
            </a:r>
            <a:r>
              <a:rPr lang="zh-CN" altLang="en-US" sz="2000" dirty="0" smtClean="0"/>
              <a:t>对象指向参数所指目录。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JFileChooser</a:t>
            </a:r>
            <a:r>
              <a:rPr lang="zh-CN" altLang="en-US" sz="2000" dirty="0" smtClean="0"/>
              <a:t>类的常用方法介绍如下。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showOpenDialog</a:t>
            </a:r>
            <a:r>
              <a:rPr lang="en-US" altLang="zh-CN" sz="2000" dirty="0" smtClean="0">
                <a:solidFill>
                  <a:srgbClr val="0000CC"/>
                </a:solidFill>
              </a:rPr>
              <a:t>(Component parent)</a:t>
            </a:r>
            <a:r>
              <a:rPr lang="zh-CN" altLang="en-US" sz="2000" dirty="0" smtClean="0"/>
              <a:t>：显示文件选择对话框。其返回值决定用户的选择，可用如下常量来判定。 </a:t>
            </a:r>
            <a:endParaRPr lang="zh-CN" altLang="en-US" sz="2000" dirty="0" smtClean="0"/>
          </a:p>
          <a:p>
            <a:pPr lvl="1" eaLnBrk="1" hangingPunct="1"/>
            <a:r>
              <a:rPr lang="en-US" altLang="zh-CN" sz="1800" dirty="0" err="1" smtClean="0"/>
              <a:t>JFileChooser.CANCEL_OPTION</a:t>
            </a:r>
            <a:r>
              <a:rPr lang="zh-CN" altLang="en-US" sz="1800" dirty="0" smtClean="0"/>
              <a:t>：放弃选择。</a:t>
            </a:r>
            <a:endParaRPr lang="zh-CN" altLang="en-US" sz="1800" dirty="0" smtClean="0"/>
          </a:p>
          <a:p>
            <a:pPr lvl="1" eaLnBrk="1" hangingPunct="1"/>
            <a:r>
              <a:rPr lang="en-US" altLang="zh-CN" sz="1800" dirty="0" err="1" smtClean="0"/>
              <a:t>JFileChooser.APPROVE_OPTION</a:t>
            </a:r>
            <a:r>
              <a:rPr lang="zh-CN" altLang="en-US" sz="1800" dirty="0" smtClean="0"/>
              <a:t>：确认选择。</a:t>
            </a:r>
            <a:endParaRPr lang="zh-CN" altLang="en-US" sz="1800" dirty="0" smtClean="0"/>
          </a:p>
          <a:p>
            <a:pPr lvl="1" eaLnBrk="1" hangingPunct="1"/>
            <a:r>
              <a:rPr lang="en-US" altLang="zh-CN" sz="1800" dirty="0" err="1" smtClean="0"/>
              <a:t>JFileChooser.ERROR_OPTION</a:t>
            </a:r>
            <a:r>
              <a:rPr lang="zh-CN" altLang="en-US" sz="1800" dirty="0" smtClean="0"/>
              <a:t>：出错或对话框关闭。</a:t>
            </a:r>
            <a:endParaRPr lang="en-US" altLang="zh-CN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3"/>
            <a:ext cx="3755134" cy="26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4630119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2060"/>
                </a:solidFill>
              </a:rPr>
              <a:t>JFileChooser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c=new </a:t>
            </a:r>
            <a:r>
              <a:rPr lang="en-US" altLang="zh-CN" sz="2400" dirty="0" err="1">
                <a:solidFill>
                  <a:srgbClr val="002060"/>
                </a:solidFill>
              </a:rPr>
              <a:t>JFileChooser</a:t>
            </a:r>
            <a:r>
              <a:rPr lang="en-US" altLang="zh-CN" sz="2400" dirty="0">
                <a:solidFill>
                  <a:srgbClr val="002060"/>
                </a:solidFill>
              </a:rPr>
              <a:t>();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2400" dirty="0" smtClean="0">
                <a:solidFill>
                  <a:srgbClr val="002060"/>
                </a:solidFill>
              </a:rPr>
              <a:t> x=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c.showOpenDialog</a:t>
            </a:r>
            <a:r>
              <a:rPr lang="en-US" altLang="zh-CN" sz="2400" dirty="0" smtClean="0">
                <a:solidFill>
                  <a:srgbClr val="002060"/>
                </a:solidFill>
              </a:rPr>
              <a:t>(null</a:t>
            </a:r>
            <a:r>
              <a:rPr lang="en-US" altLang="zh-CN" sz="2400" dirty="0">
                <a:solidFill>
                  <a:srgbClr val="002060"/>
                </a:solidFill>
              </a:rPr>
              <a:t>);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35417" y="548680"/>
            <a:ext cx="8291264" cy="2664296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CC"/>
                </a:solidFill>
              </a:rPr>
              <a:t>showSaveDialog</a:t>
            </a:r>
            <a:r>
              <a:rPr lang="en-US" altLang="zh-CN" dirty="0">
                <a:solidFill>
                  <a:srgbClr val="0000CC"/>
                </a:solidFill>
              </a:rPr>
              <a:t>(Component parent)</a:t>
            </a:r>
            <a:r>
              <a:rPr lang="en-US" altLang="zh-CN" dirty="0"/>
              <a:t>: </a:t>
            </a:r>
            <a:r>
              <a:rPr lang="zh-CN" altLang="zh-CN" dirty="0"/>
              <a:t>文件保存的选择对话框。</a:t>
            </a:r>
            <a:endParaRPr lang="zh-CN" altLang="en-US" dirty="0"/>
          </a:p>
          <a:p>
            <a:pPr eaLnBrk="1" hangingPunct="1"/>
            <a:r>
              <a:rPr lang="en-US" altLang="zh-CN" dirty="0"/>
              <a:t>File </a:t>
            </a:r>
            <a:r>
              <a:rPr lang="en-US" altLang="zh-CN" dirty="0" err="1">
                <a:solidFill>
                  <a:srgbClr val="0000CC"/>
                </a:solidFill>
              </a:rPr>
              <a:t>getSelectedFile</a:t>
            </a:r>
            <a:r>
              <a:rPr lang="en-US" altLang="zh-CN" dirty="0">
                <a:solidFill>
                  <a:srgbClr val="0000CC"/>
                </a:solidFill>
              </a:rPr>
              <a:t>()</a:t>
            </a:r>
            <a:r>
              <a:rPr lang="zh-CN" altLang="en-US" dirty="0"/>
              <a:t>：返回选中的一个文件对象。</a:t>
            </a:r>
            <a:endParaRPr lang="zh-CN" altLang="en-US" dirty="0"/>
          </a:p>
          <a:p>
            <a:pPr eaLnBrk="1" hangingPunct="1"/>
            <a:r>
              <a:rPr lang="en-US" altLang="zh-CN" dirty="0"/>
              <a:t>File[] </a:t>
            </a:r>
            <a:r>
              <a:rPr lang="en-US" altLang="zh-CN" dirty="0" err="1">
                <a:solidFill>
                  <a:srgbClr val="0000CC"/>
                </a:solidFill>
              </a:rPr>
              <a:t>getSelectedFiles</a:t>
            </a:r>
            <a:r>
              <a:rPr lang="en-US" altLang="zh-CN" dirty="0">
                <a:solidFill>
                  <a:srgbClr val="0000CC"/>
                </a:solidFill>
              </a:rPr>
              <a:t>()</a:t>
            </a:r>
            <a:r>
              <a:rPr lang="zh-CN" altLang="en-US" dirty="0"/>
              <a:t>：返回选中的若干文件。</a:t>
            </a:r>
            <a:endParaRPr lang="zh-CN" altLang="en-US" dirty="0"/>
          </a:p>
          <a:p>
            <a:pPr eaLnBrk="1" hangingPunct="1"/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CC"/>
                </a:solidFill>
              </a:rPr>
              <a:t>setMultiSelectionEnabled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 err="1">
                <a:solidFill>
                  <a:srgbClr val="0000CC"/>
                </a:solidFill>
              </a:rPr>
              <a:t>boolean</a:t>
            </a:r>
            <a:r>
              <a:rPr lang="en-US" altLang="zh-CN" dirty="0">
                <a:solidFill>
                  <a:srgbClr val="0000CC"/>
                </a:solidFill>
              </a:rPr>
              <a:t> b)</a:t>
            </a:r>
            <a:r>
              <a:rPr lang="zh-CN" altLang="en-US" dirty="0"/>
              <a:t>：设置是否支持多选。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3105527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JFileChooser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c=new </a:t>
            </a:r>
            <a:r>
              <a:rPr lang="en-US" altLang="zh-CN" sz="2400" dirty="0" err="1">
                <a:solidFill>
                  <a:srgbClr val="C00000"/>
                </a:solidFill>
              </a:rPr>
              <a:t>JFileChooser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</a:rPr>
              <a:t> x=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c.showSaveDialog</a:t>
            </a:r>
            <a:r>
              <a:rPr lang="en-US" altLang="zh-CN" sz="2400" dirty="0" smtClean="0">
                <a:solidFill>
                  <a:srgbClr val="C00000"/>
                </a:solidFill>
              </a:rPr>
              <a:t>(null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906788" cy="27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85838"/>
            <a:ext cx="4711700" cy="641350"/>
          </a:xfrm>
        </p:spPr>
        <p:txBody>
          <a:bodyPr/>
          <a:lstStyle/>
          <a:p>
            <a:pPr eaLnBrk="1" hangingPunct="1"/>
            <a:r>
              <a:rPr lang="en-US" altLang="zh-CN" smtClean="0"/>
              <a:t>16.3.1  JFrame </a:t>
            </a:r>
            <a:endParaRPr lang="zh-CN" altLang="en-US" smtClean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321675" cy="24098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JFrame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中不能直接调用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add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方法加入部件，而是要通过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getContentPane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获得一个容器（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Container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）对象，再调用这个容器对象的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add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方法加入其它部件。这点是所有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Swing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的容器部件均有的特性。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JFrame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中可以设置用户关闭窗体时在执行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windowClosing()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方法后的默认处理操作。如果没有注册窗体关闭处理，也将执行默认处理操作。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057400" y="226854"/>
            <a:ext cx="5151755" cy="9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253920" bIns="253920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16.3  Swing</a:t>
            </a:r>
            <a:r>
              <a:rPr lang="zh-CN" altLang="en-US" sz="32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典型容器及部件</a:t>
            </a:r>
            <a:endParaRPr lang="zh-CN" altLang="en-US" sz="1800" b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6" descr="A root pane manages four other panes: a layered pane, a menu bar, a content pane, and a glass pane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72000"/>
            <a:ext cx="599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7283450" cy="603250"/>
          </a:xfrm>
        </p:spPr>
        <p:txBody>
          <a:bodyPr/>
          <a:lstStyle/>
          <a:p>
            <a:pPr eaLnBrk="1" hangingPunct="1"/>
            <a:r>
              <a:rPr lang="zh-CN" altLang="en-US" smtClean="0"/>
              <a:t>默认处理操作的设置方法</a:t>
            </a:r>
            <a:endParaRPr lang="zh-CN" altLang="en-US" smtClean="0"/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4963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void setDefaultCloseOperation(int operation) 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其中参数</a:t>
            </a:r>
            <a:r>
              <a:rPr lang="en-US" altLang="zh-CN" smtClean="0"/>
              <a:t>operation</a:t>
            </a:r>
            <a:r>
              <a:rPr lang="zh-CN" altLang="en-US" smtClean="0"/>
              <a:t>为一个整数，可以是以下常量：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DO_NOTHING_ON_CLOSE:</a:t>
            </a:r>
            <a:r>
              <a:rPr lang="zh-CN" altLang="en-US" smtClean="0"/>
              <a:t>不做任何处理；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HIDE_ON_CLOSE: </a:t>
            </a:r>
            <a:r>
              <a:rPr lang="zh-CN" altLang="en-US" smtClean="0"/>
              <a:t>为默认处理情形，自动隐藏窗体。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DISPOSE_ON_CLOSE:</a:t>
            </a:r>
            <a:r>
              <a:rPr lang="zh-CN" altLang="en-US" smtClean="0"/>
              <a:t>自动隐藏和关闭窗体。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EXIT_ON_CLOSE: </a:t>
            </a:r>
            <a:r>
              <a:rPr lang="zh-CN" altLang="en-US" smtClean="0"/>
              <a:t>仅用于应用程序中，关闭窗体、结束程序运行。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135937" cy="12096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Swing</a:t>
            </a:r>
            <a:r>
              <a:rPr lang="zh-CN" altLang="en-US" dirty="0" smtClean="0"/>
              <a:t>中的按钮和标签 </a:t>
            </a:r>
            <a:r>
              <a:rPr lang="en-US" altLang="zh-CN" dirty="0" smtClean="0"/>
              <a:t>–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标签和各种按钮均允许设置图标 </a:t>
            </a:r>
            <a:endParaRPr lang="en-US" altLang="zh-CN" sz="28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构造方法的一种： 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JLabel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str,Icon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icon,int</a:t>
            </a:r>
            <a:r>
              <a:rPr lang="en-US" altLang="zh-CN" dirty="0" smtClean="0"/>
              <a:t> align) 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也可以在创建了标签对象后通过</a:t>
            </a:r>
            <a:r>
              <a:rPr lang="en-US" altLang="zh-CN" dirty="0" err="1" smtClean="0"/>
              <a:t>setIcon</a:t>
            </a:r>
            <a:r>
              <a:rPr lang="zh-CN" altLang="en-US" dirty="0" smtClean="0"/>
              <a:t>方法设置标签的图标。 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setIcon</a:t>
            </a:r>
            <a:r>
              <a:rPr lang="en-US" altLang="zh-CN" dirty="0" smtClean="0"/>
              <a:t>(Icon icon) 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在所有图形部件的父类</a:t>
            </a:r>
            <a:r>
              <a:rPr lang="en-US" altLang="zh-CN" dirty="0" err="1" smtClean="0"/>
              <a:t>JComponent</a:t>
            </a:r>
            <a:r>
              <a:rPr lang="zh-CN" altLang="en-US" dirty="0" smtClean="0"/>
              <a:t>类中定义了如下方法： 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setToolTipText</a:t>
            </a:r>
            <a:r>
              <a:rPr lang="en-US" altLang="zh-CN" dirty="0" smtClean="0"/>
              <a:t>(String text) 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功能：设置鼠标移到部件上时的提示文字。 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482600"/>
            <a:ext cx="8135937" cy="12096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中的按钮和标签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标签和各种按钮均允许设置图标 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1" y="1701800"/>
            <a:ext cx="7924799" cy="4525963"/>
          </a:xfrm>
        </p:spPr>
        <p:txBody>
          <a:bodyPr/>
          <a:lstStyle/>
          <a:p>
            <a:pPr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JLabel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构造方法的一种：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JLabel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 </a:t>
            </a:r>
            <a:r>
              <a:rPr lang="en-US" altLang="zh-CN" sz="2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align)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也可以在创建了标签对象后通过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setIcon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方法设置标签的图标。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setIcon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(Icon icon)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JComponent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类中定义了如下方法：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void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setToolTipText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text)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功能：设置鼠标移到部件上时的提示文字。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4419600"/>
            <a:ext cx="2982163" cy="18356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3400" y="3395553"/>
            <a:ext cx="7620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JButton</a:t>
            </a:r>
            <a:r>
              <a:rPr lang="en-US" altLang="zh-CN" dirty="0"/>
              <a:t> </a:t>
            </a:r>
            <a:r>
              <a:rPr lang="en-US" altLang="zh-CN" dirty="0" smtClean="0"/>
              <a:t>x1 = new </a:t>
            </a:r>
            <a:r>
              <a:rPr lang="en-US" altLang="zh-CN" dirty="0" err="1"/>
              <a:t>JButton</a:t>
            </a:r>
            <a:r>
              <a:rPr lang="en-US" altLang="zh-CN" dirty="0"/>
              <a:t>("</a:t>
            </a:r>
            <a:r>
              <a:rPr lang="zh-CN" altLang="en-US" dirty="0"/>
              <a:t>联系人</a:t>
            </a:r>
            <a:r>
              <a:rPr lang="en-US" altLang="zh-CN" dirty="0"/>
              <a:t>",new </a:t>
            </a:r>
            <a:r>
              <a:rPr lang="en-US" altLang="zh-CN" dirty="0" err="1"/>
              <a:t>ImageIcon</a:t>
            </a:r>
            <a:r>
              <a:rPr lang="en-US" altLang="zh-CN" dirty="0" smtClean="0"/>
              <a:t>("img1.gif"));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6119813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smtClean="0"/>
              <a:t>例</a:t>
            </a:r>
            <a:r>
              <a:rPr lang="en-US" altLang="zh-CN" sz="2800" smtClean="0"/>
              <a:t>16-2  </a:t>
            </a:r>
            <a:r>
              <a:rPr lang="zh-CN" altLang="en-US" sz="2800" smtClean="0"/>
              <a:t>用户登录界面设计 </a:t>
            </a:r>
            <a:endParaRPr lang="zh-CN" altLang="en-US" sz="2800" smtClean="0"/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1038" y="1143000"/>
            <a:ext cx="7250112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java.awt</a:t>
            </a:r>
            <a:r>
              <a:rPr lang="en-US" altLang="zh-CN" sz="2000" dirty="0" smtClean="0"/>
              <a:t>.*;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javax.swing</a:t>
            </a:r>
            <a:r>
              <a:rPr lang="en-US" altLang="zh-CN" sz="2000" dirty="0" smtClean="0"/>
              <a:t>.*;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ContentDemo</a:t>
            </a:r>
            <a:r>
              <a:rPr lang="en-US" altLang="zh-CN" sz="2000" dirty="0" smtClean="0"/>
              <a:t> extends </a:t>
            </a:r>
            <a:r>
              <a:rPr lang="en-US" altLang="zh-CN" sz="2000" dirty="0" err="1" smtClean="0"/>
              <a:t>JFrame</a:t>
            </a:r>
            <a:r>
              <a:rPr lang="en-US" altLang="zh-CN" sz="2000" dirty="0" smtClean="0"/>
              <a:t> {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JTextField</a:t>
            </a:r>
            <a:r>
              <a:rPr lang="en-US" altLang="zh-CN" sz="2000" dirty="0" smtClean="0"/>
              <a:t> username;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JPasswordField</a:t>
            </a:r>
            <a:r>
              <a:rPr lang="en-US" altLang="zh-CN" sz="2000" dirty="0" smtClean="0"/>
              <a:t> password;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JButton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login,register</a:t>
            </a:r>
            <a:r>
              <a:rPr lang="en-US" altLang="zh-CN" sz="2000" dirty="0" smtClean="0"/>
              <a:t>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public </a:t>
            </a:r>
            <a:r>
              <a:rPr lang="en-US" altLang="zh-CN" sz="2000" dirty="0" err="1" smtClean="0"/>
              <a:t>ContentDemo</a:t>
            </a:r>
            <a:r>
              <a:rPr lang="en-US" altLang="zh-CN" sz="2000" dirty="0" smtClean="0"/>
              <a:t>() {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     super("login frame");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Container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cont</a:t>
            </a:r>
            <a:r>
              <a:rPr lang="en-US" altLang="zh-CN" sz="2000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getContentPane</a:t>
            </a:r>
            <a:r>
              <a:rPr lang="en-US" altLang="zh-CN" sz="2000" dirty="0" smtClean="0">
                <a:solidFill>
                  <a:srgbClr val="FF0000"/>
                </a:solidFill>
              </a:rPr>
              <a:t>();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cont.setLayout</a:t>
            </a:r>
            <a:r>
              <a:rPr lang="en-US" altLang="zh-CN" sz="2000" dirty="0" smtClean="0"/>
              <a:t>(new </a:t>
            </a:r>
            <a:r>
              <a:rPr lang="en-US" altLang="zh-CN" sz="2000" dirty="0" err="1" smtClean="0"/>
              <a:t>GridLayout</a:t>
            </a:r>
            <a:r>
              <a:rPr lang="en-US" altLang="zh-CN" sz="2000" dirty="0" smtClean="0"/>
              <a:t>(3,2));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cont.add</a:t>
            </a:r>
            <a:r>
              <a:rPr lang="en-US" altLang="zh-CN" sz="2000" dirty="0" smtClean="0"/>
              <a:t>(new </a:t>
            </a:r>
            <a:r>
              <a:rPr lang="en-US" altLang="zh-CN" sz="2000" dirty="0" err="1" smtClean="0"/>
              <a:t>JLabel</a:t>
            </a:r>
            <a:r>
              <a:rPr lang="en-US" altLang="zh-CN" sz="2000" dirty="0" smtClean="0"/>
              <a:t>("username:"));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     username=new </a:t>
            </a:r>
            <a:r>
              <a:rPr lang="en-US" altLang="zh-CN" sz="2000" dirty="0" err="1" smtClean="0"/>
              <a:t>JTextField</a:t>
            </a:r>
            <a:r>
              <a:rPr lang="en-US" altLang="zh-CN" sz="2000" dirty="0" smtClean="0"/>
              <a:t>(10);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     </a:t>
            </a:r>
            <a:r>
              <a:rPr lang="en-US" altLang="zh-CN" sz="2000" dirty="0" err="1" smtClean="0"/>
              <a:t>cont.add</a:t>
            </a:r>
            <a:r>
              <a:rPr lang="en-US" altLang="zh-CN" sz="2000" dirty="0" smtClean="0"/>
              <a:t>(username);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cont.add</a:t>
            </a:r>
            <a:r>
              <a:rPr lang="en-US" altLang="zh-CN" sz="2000" dirty="0" smtClean="0"/>
              <a:t>(new </a:t>
            </a:r>
            <a:r>
              <a:rPr lang="en-US" altLang="zh-CN" sz="2000" dirty="0" err="1" smtClean="0"/>
              <a:t>JLabel</a:t>
            </a:r>
            <a:r>
              <a:rPr lang="en-US" altLang="zh-CN" sz="2000" dirty="0" smtClean="0"/>
              <a:t>("password:"));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password=new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JPasswordField</a:t>
            </a:r>
            <a:r>
              <a:rPr lang="en-US" altLang="zh-CN" sz="2000" dirty="0" smtClean="0"/>
              <a:t>(10);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     </a:t>
            </a:r>
            <a:r>
              <a:rPr lang="en-US" altLang="zh-CN" sz="2000" dirty="0" err="1" smtClean="0"/>
              <a:t>cont.add</a:t>
            </a:r>
            <a:r>
              <a:rPr lang="en-US" altLang="zh-CN" sz="2000" dirty="0" smtClean="0"/>
              <a:t>(password); </a:t>
            </a:r>
            <a:endParaRPr lang="zh-CN" altLang="en-US" sz="2000" dirty="0" smtClean="0"/>
          </a:p>
        </p:txBody>
      </p:sp>
      <p:sp>
        <p:nvSpPr>
          <p:cNvPr id="2" name="云形标注 1"/>
          <p:cNvSpPr/>
          <p:nvPr/>
        </p:nvSpPr>
        <p:spPr>
          <a:xfrm>
            <a:off x="5943600" y="2209800"/>
            <a:ext cx="2438400" cy="914400"/>
          </a:xfrm>
          <a:prstGeom prst="cloudCallout">
            <a:avLst>
              <a:gd name="adj1" fmla="val -63296"/>
              <a:gd name="adj2" fmla="val 9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部件</a:t>
            </a:r>
            <a:r>
              <a:rPr lang="zh-CN" altLang="en-US" dirty="0" smtClean="0"/>
              <a:t>加到内容</a:t>
            </a:r>
            <a:r>
              <a:rPr lang="zh-CN" altLang="en-US" dirty="0"/>
              <a:t>面板上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login=new </a:t>
            </a:r>
            <a:r>
              <a:rPr lang="en-US" altLang="zh-CN" dirty="0" err="1" smtClean="0">
                <a:solidFill>
                  <a:srgbClr val="0000CC"/>
                </a:solidFill>
              </a:rPr>
              <a:t>JButton</a:t>
            </a:r>
            <a:r>
              <a:rPr lang="en-US" altLang="zh-CN" dirty="0" smtClean="0">
                <a:solidFill>
                  <a:srgbClr val="0000CC"/>
                </a:solidFill>
              </a:rPr>
              <a:t>(new </a:t>
            </a:r>
            <a:r>
              <a:rPr lang="en-US" altLang="zh-CN" dirty="0" err="1" smtClean="0">
                <a:solidFill>
                  <a:srgbClr val="0000CC"/>
                </a:solidFill>
              </a:rPr>
              <a:t>ImageIcon</a:t>
            </a:r>
            <a:r>
              <a:rPr lang="en-US" altLang="zh-CN" dirty="0" smtClean="0">
                <a:solidFill>
                  <a:srgbClr val="0000CC"/>
                </a:solidFill>
              </a:rPr>
              <a:t>("enter.gif")); 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register=new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ImageIcon</a:t>
            </a:r>
            <a:r>
              <a:rPr lang="en-US" altLang="zh-CN" dirty="0" smtClean="0"/>
              <a:t>("register.gif"));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</a:t>
            </a:r>
            <a:r>
              <a:rPr lang="en-US" altLang="zh-CN" dirty="0" err="1" smtClean="0"/>
              <a:t>cont.add</a:t>
            </a:r>
            <a:r>
              <a:rPr lang="en-US" altLang="zh-CN" dirty="0" smtClean="0"/>
              <a:t>(login);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cont.add</a:t>
            </a:r>
            <a:r>
              <a:rPr lang="en-US" altLang="zh-CN" dirty="0" smtClean="0"/>
              <a:t>(register);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setSize</a:t>
            </a:r>
            <a:r>
              <a:rPr lang="en-US" altLang="zh-CN" dirty="0" smtClean="0"/>
              <a:t>(200,200);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setVisible</a:t>
            </a:r>
            <a:r>
              <a:rPr lang="en-US" altLang="zh-CN" dirty="0" smtClean="0"/>
              <a:t>(true);   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}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new </a:t>
            </a:r>
            <a:r>
              <a:rPr lang="en-US" altLang="zh-CN" dirty="0" err="1" smtClean="0"/>
              <a:t>ContentDemo</a:t>
            </a:r>
            <a:r>
              <a:rPr lang="en-US" altLang="zh-CN" dirty="0" smtClean="0"/>
              <a:t>();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}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 </a:t>
            </a:r>
            <a:endParaRPr lang="zh-CN" altLang="en-US" dirty="0" smtClean="0"/>
          </a:p>
        </p:txBody>
      </p:sp>
      <p:pic>
        <p:nvPicPr>
          <p:cNvPr id="31747" name="Picture 3" descr="text1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3400"/>
            <a:ext cx="261302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5891213" cy="6524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16.3.2  JPanel</a:t>
            </a:r>
            <a:r>
              <a:rPr lang="zh-CN" altLang="zh-CN" sz="2800" smtClean="0"/>
              <a:t>及</a:t>
            </a:r>
            <a:r>
              <a:rPr lang="en-US" altLang="zh-CN" sz="2800" smtClean="0"/>
              <a:t>Swing</a:t>
            </a:r>
            <a:r>
              <a:rPr lang="zh-CN" altLang="zh-CN" sz="2800" smtClean="0"/>
              <a:t>部件绘制</a:t>
            </a:r>
            <a:endParaRPr lang="zh-CN" altLang="zh-CN" sz="2800" smtClean="0"/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28013" cy="4114800"/>
          </a:xfrm>
        </p:spPr>
        <p:txBody>
          <a:bodyPr/>
          <a:lstStyle/>
          <a:p>
            <a:pPr eaLnBrk="1" hangingPunct="1"/>
            <a:r>
              <a:rPr smtClean="0"/>
              <a:t>JPanel是一个使用广泛的Swing容器,JPanel默认布局管理器是FlowLayout，这点与awt中的Panel一致，但与Panel相比,JPanel可以有更好的外观(如：边框)。</a:t>
            </a:r>
            <a:endParaRPr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581900" cy="609600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16.1  Swing</a:t>
            </a:r>
            <a:r>
              <a:rPr lang="zh-CN" altLang="en-US" b="0" smtClean="0"/>
              <a:t>包简介 </a:t>
            </a:r>
            <a:r>
              <a:rPr lang="en-US" altLang="zh-CN" b="0" smtClean="0"/>
              <a:t>(</a:t>
            </a:r>
            <a:r>
              <a:rPr lang="zh-CN" altLang="en-US" b="0" smtClean="0"/>
              <a:t>续）</a:t>
            </a:r>
            <a:endParaRPr lang="zh-CN" altLang="en-US" b="0" smtClean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537450" cy="4343400"/>
          </a:xfrm>
        </p:spPr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部件都是</a:t>
            </a:r>
            <a:r>
              <a:rPr lang="en-US" altLang="zh-CN" smtClean="0"/>
              <a:t>AWT</a:t>
            </a:r>
            <a:r>
              <a:rPr lang="zh-CN" altLang="en-US" smtClean="0"/>
              <a:t>的</a:t>
            </a:r>
            <a:r>
              <a:rPr lang="en-US" altLang="zh-CN" smtClean="0"/>
              <a:t>Container</a:t>
            </a:r>
            <a:r>
              <a:rPr lang="zh-CN" altLang="en-US" smtClean="0"/>
              <a:t>类的直接子类或间接子类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与</a:t>
            </a:r>
            <a:r>
              <a:rPr lang="en-US" altLang="zh-CN" smtClean="0"/>
              <a:t>AWT</a:t>
            </a:r>
            <a:r>
              <a:rPr lang="zh-CN" altLang="en-US" smtClean="0"/>
              <a:t>的事件处理机制相同。处理</a:t>
            </a:r>
            <a:r>
              <a:rPr lang="en-US" altLang="zh-CN" smtClean="0"/>
              <a:t>Swing</a:t>
            </a:r>
            <a:r>
              <a:rPr lang="zh-CN" altLang="en-US" smtClean="0"/>
              <a:t>中的事件一般仍用</a:t>
            </a:r>
            <a:r>
              <a:rPr lang="en-US" altLang="zh-CN" smtClean="0"/>
              <a:t>java.awt.event</a:t>
            </a:r>
            <a:r>
              <a:rPr lang="zh-CN" altLang="en-US" smtClean="0"/>
              <a:t>包，但有的要用到</a:t>
            </a:r>
            <a:r>
              <a:rPr lang="en-US" altLang="zh-CN" smtClean="0"/>
              <a:t>javax.swing.event</a:t>
            </a:r>
            <a:r>
              <a:rPr lang="zh-CN" altLang="en-US" smtClean="0"/>
              <a:t>包。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比</a:t>
            </a:r>
            <a:r>
              <a:rPr lang="en-US" altLang="zh-CN" smtClean="0"/>
              <a:t>AWT</a:t>
            </a:r>
            <a:r>
              <a:rPr lang="zh-CN" altLang="en-US" smtClean="0"/>
              <a:t>部件具有更强的实用性。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设置边框。 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使用图标（</a:t>
            </a:r>
            <a:r>
              <a:rPr lang="en-US" altLang="zh-CN" smtClean="0"/>
              <a:t>Icon</a:t>
            </a:r>
            <a:r>
              <a:rPr lang="zh-CN" altLang="en-US" smtClean="0"/>
              <a:t>） 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提示信息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424738" cy="635000"/>
          </a:xfrm>
        </p:spPr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部件的图形绘制</a:t>
            </a:r>
            <a:endParaRPr lang="zh-CN" altLang="en-US" smtClean="0"/>
          </a:p>
        </p:txBody>
      </p:sp>
      <p:sp>
        <p:nvSpPr>
          <p:cNvPr id="4" name="内容占位符 2" descr="Rectangle: Click to edit Master text styles&#10;Second level&#10;Third level&#10;Fourth level&#10;Fifth level"/>
          <p:cNvSpPr txBox="1"/>
          <p:nvPr/>
        </p:nvSpPr>
        <p:spPr bwMode="auto">
          <a:xfrm>
            <a:off x="323528" y="1340768"/>
            <a:ext cx="838041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mtClean="0"/>
              <a:t>Swing</a:t>
            </a:r>
            <a:r>
              <a:rPr lang="zh-CN" altLang="zh-CN" smtClean="0"/>
              <a:t>部件均是靠图形绘制实现其优美的外观。</a:t>
            </a:r>
            <a:r>
              <a:rPr lang="en-US" altLang="zh-CN" smtClean="0"/>
              <a:t>Swing</a:t>
            </a:r>
            <a:r>
              <a:rPr lang="zh-CN" altLang="zh-CN" smtClean="0"/>
              <a:t>部件的默认</a:t>
            </a:r>
            <a:r>
              <a:rPr lang="en-US" altLang="zh-CN" smtClean="0">
                <a:solidFill>
                  <a:srgbClr val="FF0000"/>
                </a:solidFill>
              </a:rPr>
              <a:t>paint</a:t>
            </a:r>
            <a:r>
              <a:rPr lang="zh-CN" altLang="zh-CN" smtClean="0">
                <a:solidFill>
                  <a:srgbClr val="FF0000"/>
                </a:solidFill>
              </a:rPr>
              <a:t>方法中，将顺序调用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smtClean="0">
                <a:solidFill>
                  <a:srgbClr val="002060"/>
                </a:solidFill>
              </a:rPr>
              <a:t>paintComponent ------</a:t>
            </a:r>
            <a:r>
              <a:rPr lang="zh-CN" altLang="zh-CN" sz="2400" smtClean="0">
                <a:solidFill>
                  <a:srgbClr val="002060"/>
                </a:solidFill>
              </a:rPr>
              <a:t>部件绘制</a:t>
            </a:r>
            <a:endParaRPr lang="en-US" altLang="zh-CN" sz="2400" smtClean="0">
              <a:solidFill>
                <a:srgbClr val="002060"/>
              </a:solidFill>
            </a:endParaRPr>
          </a:p>
          <a:p>
            <a:pPr lvl="1"/>
            <a:r>
              <a:rPr lang="en-US" altLang="zh-CN" sz="2400" smtClean="0">
                <a:solidFill>
                  <a:srgbClr val="002060"/>
                </a:solidFill>
              </a:rPr>
              <a:t>paintBorder ------</a:t>
            </a:r>
            <a:r>
              <a:rPr lang="zh-CN" altLang="zh-CN" sz="2400" smtClean="0">
                <a:solidFill>
                  <a:srgbClr val="002060"/>
                </a:solidFill>
              </a:rPr>
              <a:t>边框绘制</a:t>
            </a:r>
            <a:endParaRPr lang="en-US" altLang="zh-CN" sz="2400" smtClean="0">
              <a:solidFill>
                <a:srgbClr val="002060"/>
              </a:solidFill>
            </a:endParaRPr>
          </a:p>
          <a:p>
            <a:pPr lvl="1"/>
            <a:r>
              <a:rPr lang="en-US" altLang="zh-CN" sz="2400" smtClean="0">
                <a:solidFill>
                  <a:srgbClr val="002060"/>
                </a:solidFill>
              </a:rPr>
              <a:t>paintChildren ------</a:t>
            </a:r>
            <a:r>
              <a:rPr lang="zh-CN" altLang="en-US" sz="2400" smtClean="0">
                <a:solidFill>
                  <a:srgbClr val="002060"/>
                </a:solidFill>
              </a:rPr>
              <a:t>内部</a:t>
            </a:r>
            <a:r>
              <a:rPr lang="zh-CN" altLang="zh-CN" sz="2400" smtClean="0">
                <a:solidFill>
                  <a:srgbClr val="002060"/>
                </a:solidFill>
              </a:rPr>
              <a:t>部件的绘制。</a:t>
            </a:r>
            <a:endParaRPr lang="zh-CN" altLang="zh-CN" sz="2400" smtClean="0">
              <a:solidFill>
                <a:srgbClr val="002060"/>
              </a:solidFill>
            </a:endParaRPr>
          </a:p>
          <a:p>
            <a:pPr eaLnBrk="1" hangingPunct="1"/>
            <a:r>
              <a:rPr lang="zh-CN" altLang="zh-CN" smtClean="0"/>
              <a:t>在</a:t>
            </a:r>
            <a:r>
              <a:rPr lang="en-US" altLang="zh-CN" smtClean="0"/>
              <a:t>JPanel</a:t>
            </a:r>
            <a:r>
              <a:rPr lang="zh-CN" altLang="zh-CN" smtClean="0"/>
              <a:t>中进行图形绘制，可通过</a:t>
            </a:r>
            <a:r>
              <a:rPr lang="zh-CN" altLang="zh-CN" smtClean="0">
                <a:solidFill>
                  <a:srgbClr val="0000CC"/>
                </a:solidFill>
              </a:rPr>
              <a:t>重写</a:t>
            </a:r>
            <a:r>
              <a:rPr lang="en-US" altLang="zh-CN" smtClean="0">
                <a:solidFill>
                  <a:srgbClr val="0000CC"/>
                </a:solidFill>
              </a:rPr>
              <a:t>paintComponent</a:t>
            </a:r>
            <a:r>
              <a:rPr lang="zh-CN" altLang="zh-CN" smtClean="0"/>
              <a:t>方法实现</a:t>
            </a:r>
            <a:r>
              <a:rPr lang="en-US" altLang="zh-CN" smtClean="0"/>
              <a:t>, </a:t>
            </a:r>
            <a:r>
              <a:rPr lang="zh-CN" altLang="zh-CN" smtClean="0"/>
              <a:t>在其</a:t>
            </a:r>
            <a:r>
              <a:rPr lang="zh-CN" altLang="zh-CN" smtClean="0">
                <a:solidFill>
                  <a:srgbClr val="FF0000"/>
                </a:solidFill>
              </a:rPr>
              <a:t>第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zh-CN" smtClean="0">
                <a:solidFill>
                  <a:srgbClr val="FF0000"/>
                </a:solidFill>
              </a:rPr>
              <a:t>行安排</a:t>
            </a:r>
            <a:r>
              <a:rPr lang="en-US" altLang="zh-CN" smtClean="0">
                <a:solidFill>
                  <a:srgbClr val="FF0000"/>
                </a:solidFill>
              </a:rPr>
              <a:t>super.paintComponent(g)</a:t>
            </a:r>
            <a:r>
              <a:rPr lang="zh-CN" altLang="zh-CN" smtClean="0"/>
              <a:t>调用，从而保证先行绘制</a:t>
            </a:r>
            <a:r>
              <a:rPr lang="en-US" altLang="zh-CN" smtClean="0"/>
              <a:t>JPanel</a:t>
            </a:r>
            <a:r>
              <a:rPr lang="zh-CN" altLang="zh-CN" smtClean="0"/>
              <a:t>部件原本的外观。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回顾</a:t>
            </a:r>
            <a:r>
              <a:rPr lang="en-US" altLang="zh-CN" smtClean="0"/>
              <a:t>repaint()</a:t>
            </a:r>
            <a:r>
              <a:rPr lang="zh-CN" altLang="en-US" smtClean="0"/>
              <a:t>执行次序</a:t>
            </a:r>
            <a:endParaRPr lang="en-US" altLang="zh-CN" smtClean="0"/>
          </a:p>
          <a:p>
            <a:pPr marL="367030" lvl="1" indent="0">
              <a:buFont typeface="Wingdings 2" panose="05020102010507070707" pitchFamily="18" charset="2"/>
              <a:buNone/>
            </a:pPr>
            <a:r>
              <a:rPr lang="en-US" altLang="zh-CN" sz="2800" smtClean="0">
                <a:solidFill>
                  <a:srgbClr val="1E07C5"/>
                </a:solidFill>
              </a:rPr>
              <a:t>  repaint()  →  update(g) → paint(g)</a:t>
            </a:r>
            <a:endParaRPr lang="zh-CN" altLang="zh-CN" sz="2800" smtClean="0">
              <a:solidFill>
                <a:srgbClr val="1E07C5"/>
              </a:solidFill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581900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16-3: </a:t>
            </a:r>
            <a:r>
              <a:rPr lang="zh-CN" altLang="en-US" smtClean="0"/>
              <a:t>投掷筛子的程序 </a:t>
            </a:r>
            <a:endParaRPr lang="zh-CN" altLang="en-US" smtClean="0"/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1280795"/>
            <a:ext cx="8763000" cy="512000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000" dirty="0" smtClean="0"/>
              <a:t>import java.awt.*; </a:t>
            </a:r>
            <a:endParaRPr lang="fr-FR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000" dirty="0" smtClean="0"/>
              <a:t>import java.awt.event.*;</a:t>
            </a:r>
            <a:endParaRPr lang="fr-FR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javax.swing</a:t>
            </a:r>
            <a:r>
              <a:rPr lang="en-US" altLang="zh-CN" sz="2000" dirty="0" smtClean="0"/>
              <a:t>.*;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ClickableDice</a:t>
            </a:r>
            <a:r>
              <a:rPr lang="en-US" altLang="zh-CN" sz="2000" dirty="0" smtClean="0"/>
              <a:t> extends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JFrame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value1= 4;  //</a:t>
            </a:r>
            <a:r>
              <a:rPr lang="zh-CN" altLang="en-US" sz="2000" dirty="0" smtClean="0"/>
              <a:t>筛子的初始点数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value2= 4;  //</a:t>
            </a:r>
            <a:r>
              <a:rPr lang="zh-CN" altLang="en-US" sz="2000" dirty="0" smtClean="0"/>
              <a:t>筛子的初始点数</a:t>
            </a:r>
            <a:r>
              <a:rPr lang="en-US" altLang="zh-CN" sz="2000" dirty="0" smtClean="0"/>
              <a:t>.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MyPanel</a:t>
            </a:r>
            <a:r>
              <a:rPr lang="en-US" altLang="zh-CN" sz="2000" dirty="0" smtClean="0"/>
              <a:t> dice;  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public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ClickableDice</a:t>
            </a:r>
            <a:r>
              <a:rPr lang="en-US" altLang="zh-CN" sz="2000" dirty="0" smtClean="0"/>
              <a:t> () {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dice = new </a:t>
            </a:r>
            <a:r>
              <a:rPr lang="en-US" altLang="zh-CN" sz="2000" dirty="0" err="1" smtClean="0"/>
              <a:t>MyPanel</a:t>
            </a:r>
            <a:r>
              <a:rPr lang="en-US" altLang="zh-CN" sz="2000" dirty="0" smtClean="0"/>
              <a:t>();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dice.setBackground</a:t>
            </a:r>
            <a:r>
              <a:rPr lang="en-US" altLang="zh-CN" sz="2000" dirty="0" smtClean="0">
                <a:solidFill>
                  <a:srgbClr val="7030A0"/>
                </a:solidFill>
              </a:rPr>
              <a:t>(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Color.cyan</a:t>
            </a:r>
            <a:r>
              <a:rPr lang="en-US" altLang="zh-CN" sz="2000" dirty="0" smtClean="0">
                <a:solidFill>
                  <a:srgbClr val="7030A0"/>
                </a:solidFill>
              </a:rPr>
              <a:t>);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dice.setBorder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BorderFactory.createTitledBorder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投掷色子面板</a:t>
            </a:r>
            <a:r>
              <a:rPr lang="en-US" altLang="zh-CN" sz="2000" dirty="0" smtClean="0"/>
              <a:t>") );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setContentPane</a:t>
            </a:r>
            <a:r>
              <a:rPr lang="en-US" altLang="zh-CN" sz="2000" dirty="0" smtClean="0">
                <a:solidFill>
                  <a:srgbClr val="FF0000"/>
                </a:solidFill>
              </a:rPr>
              <a:t>(dice);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设置创建的面板为内容面板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setSize</a:t>
            </a:r>
            <a:r>
              <a:rPr lang="en-US" altLang="zh-CN" sz="2000" dirty="0" smtClean="0"/>
              <a:t>(300,200);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setVisible</a:t>
            </a:r>
            <a:r>
              <a:rPr lang="en-US" altLang="zh-CN" sz="2000" dirty="0" smtClean="0"/>
              <a:t>(true);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44036" name="圆角矩形标注 1"/>
          <p:cNvSpPr>
            <a:spLocks noChangeArrowheads="1"/>
          </p:cNvSpPr>
          <p:nvPr/>
        </p:nvSpPr>
        <p:spPr bwMode="auto">
          <a:xfrm>
            <a:off x="5737412" y="2819400"/>
            <a:ext cx="2590800" cy="609600"/>
          </a:xfrm>
          <a:prstGeom prst="wedgeRoundRectCallout">
            <a:avLst>
              <a:gd name="adj1" fmla="val -20261"/>
              <a:gd name="adj2" fmla="val 16176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b="0" dirty="0">
                <a:solidFill>
                  <a:schemeClr val="tx2"/>
                </a:solidFill>
                <a:latin typeface="Tahoma" panose="020B0604030504040204" pitchFamily="34" charset="0"/>
              </a:rPr>
              <a:t>设置面板边框</a:t>
            </a:r>
            <a:endParaRPr kumimoji="1" lang="zh-CN" altLang="en-US" sz="2400" b="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101725"/>
            <a:ext cx="8402638" cy="4959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0000CC"/>
                </a:solidFill>
              </a:rPr>
              <a:t>dice.</a:t>
            </a:r>
            <a:r>
              <a:rPr lang="en-US" altLang="zh-CN" dirty="0" err="1" smtClean="0"/>
              <a:t>addMouseListener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MouseAdapter</a:t>
            </a:r>
            <a:r>
              <a:rPr lang="en-US" altLang="zh-CN" dirty="0" smtClean="0"/>
              <a:t>()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mousePressed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MouseEvent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evt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value1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()*6) + 1;	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  value2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()*6) + 1;  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dice.repaint</a:t>
            </a:r>
            <a:r>
              <a:rPr lang="en-US" altLang="zh-CN" dirty="0" smtClean="0"/>
              <a:t>();  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}  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10103"/>
                </a:solidFill>
              </a:rPr>
              <a:t>} 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new  </a:t>
            </a:r>
            <a:r>
              <a:rPr lang="en-US" altLang="zh-CN" dirty="0" err="1" smtClean="0"/>
              <a:t>ClickableDice</a:t>
            </a:r>
            <a:r>
              <a:rPr lang="en-US" altLang="zh-CN" dirty="0" smtClean="0"/>
              <a:t> ();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}</a:t>
            </a:r>
            <a:endParaRPr lang="zh-CN" altLang="en-US" dirty="0" smtClean="0"/>
          </a:p>
        </p:txBody>
      </p:sp>
      <p:sp>
        <p:nvSpPr>
          <p:cNvPr id="35844" name="圆角矩形标注 3"/>
          <p:cNvSpPr>
            <a:spLocks noChangeArrowheads="1"/>
          </p:cNvSpPr>
          <p:nvPr/>
        </p:nvSpPr>
        <p:spPr bwMode="auto">
          <a:xfrm>
            <a:off x="5943600" y="3838341"/>
            <a:ext cx="2667000" cy="531813"/>
          </a:xfrm>
          <a:prstGeom prst="wedgeRoundRectCallout">
            <a:avLst>
              <a:gd name="adj1" fmla="val 2107"/>
              <a:gd name="adj2" fmla="val -374846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鼠标事件处理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8486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void draw(Graphics g, int val, int x, int y) {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g.setColor(Color.white);  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g.fillRect(x, y, 35, 35); //</a:t>
            </a:r>
            <a:r>
              <a:rPr lang="zh-CN" altLang="en-US" smtClean="0"/>
              <a:t>色子画面清除 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g.setColor(Color.black);    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g.drawRect(x, y, 34, 34);  //</a:t>
            </a:r>
            <a:r>
              <a:rPr lang="zh-CN" altLang="en-US" smtClean="0"/>
              <a:t>绘制色子边框  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if (val &gt; 1)  // </a:t>
            </a:r>
            <a:r>
              <a:rPr lang="zh-CN" altLang="en-US" smtClean="0"/>
              <a:t>左上角的点    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    </a:t>
            </a:r>
            <a:r>
              <a:rPr lang="en-US" altLang="zh-CN" smtClean="0"/>
              <a:t>g.fillOval(x+3, y+3, 9, 9);        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if (val &gt; 3)  // </a:t>
            </a:r>
            <a:r>
              <a:rPr lang="zh-CN" altLang="en-US" smtClean="0"/>
              <a:t>右上角的点    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    </a:t>
            </a:r>
            <a:r>
              <a:rPr lang="en-US" altLang="zh-CN" smtClean="0"/>
              <a:t>g.fillOval(x+23, y+3, 9, 9); </a:t>
            </a:r>
            <a:endParaRPr lang="zh-CN" altLang="en-US" smtClean="0"/>
          </a:p>
        </p:txBody>
      </p:sp>
      <p:sp>
        <p:nvSpPr>
          <p:cNvPr id="36868" name="圆角矩形标注 3"/>
          <p:cNvSpPr>
            <a:spLocks noChangeArrowheads="1"/>
          </p:cNvSpPr>
          <p:nvPr/>
        </p:nvSpPr>
        <p:spPr bwMode="auto">
          <a:xfrm>
            <a:off x="6705600" y="5181600"/>
            <a:ext cx="2133600" cy="531813"/>
          </a:xfrm>
          <a:prstGeom prst="wedgeRoundRectCallout">
            <a:avLst>
              <a:gd name="adj1" fmla="val -80505"/>
              <a:gd name="adj2" fmla="val -224472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绘制色子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if (val == 6) // </a:t>
            </a:r>
            <a:r>
              <a:rPr lang="zh-CN" altLang="en-US" smtClean="0"/>
              <a:t>中间左边的点    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 </a:t>
            </a:r>
            <a:r>
              <a:rPr lang="en-US" altLang="zh-CN" smtClean="0"/>
              <a:t>g.fillOval(x+3, y+13, 9, 9);   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if (val % 2 == 1) // </a:t>
            </a:r>
            <a:r>
              <a:rPr lang="zh-CN" altLang="en-US" smtClean="0"/>
              <a:t>正中央   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 </a:t>
            </a:r>
            <a:r>
              <a:rPr lang="en-US" altLang="zh-CN" smtClean="0"/>
              <a:t>g.fillOval(x+13, y+13, 9, 9);  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if (val == 6) // </a:t>
            </a:r>
            <a:r>
              <a:rPr lang="zh-CN" altLang="en-US" smtClean="0"/>
              <a:t>中间右边的点       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</a:t>
            </a:r>
            <a:r>
              <a:rPr lang="en-US" altLang="zh-CN" smtClean="0"/>
              <a:t>g.fillOval(x+23, y+13, 9, 9);       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if (val &gt; 3)  // </a:t>
            </a:r>
            <a:r>
              <a:rPr lang="zh-CN" altLang="en-US" smtClean="0"/>
              <a:t>底部左边的点       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</a:t>
            </a:r>
            <a:r>
              <a:rPr lang="en-US" altLang="zh-CN" smtClean="0"/>
              <a:t>g.fillOval(x+3, y+23, 9, 9);    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if (val &gt; 1)  // </a:t>
            </a:r>
            <a:r>
              <a:rPr lang="zh-CN" altLang="en-US" smtClean="0"/>
              <a:t>底部右边的点    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</a:t>
            </a:r>
            <a:r>
              <a:rPr lang="en-US" altLang="zh-CN" smtClean="0"/>
              <a:t>g.fillOval(x+23, y+23, 9,9);  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} </a:t>
            </a:r>
            <a:endParaRPr lang="zh-CN" altLang="en-US" smtClean="0"/>
          </a:p>
        </p:txBody>
      </p:sp>
      <p:sp>
        <p:nvSpPr>
          <p:cNvPr id="37892" name="圆角矩形标注 3"/>
          <p:cNvSpPr>
            <a:spLocks noChangeArrowheads="1"/>
          </p:cNvSpPr>
          <p:nvPr/>
        </p:nvSpPr>
        <p:spPr bwMode="auto">
          <a:xfrm>
            <a:off x="6629400" y="4800600"/>
            <a:ext cx="2133600" cy="531813"/>
          </a:xfrm>
          <a:prstGeom prst="wedgeRoundRectCallout">
            <a:avLst>
              <a:gd name="adj1" fmla="val -63222"/>
              <a:gd name="adj2" fmla="val -249431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绘制色子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610600" cy="4875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MyPanel</a:t>
            </a:r>
            <a:r>
              <a:rPr lang="en-US" altLang="zh-CN" sz="2000" dirty="0" smtClean="0"/>
              <a:t> extends </a:t>
            </a:r>
            <a:r>
              <a:rPr lang="en-US" altLang="zh-CN" sz="2000" dirty="0" err="1" smtClean="0"/>
              <a:t>JPanel</a:t>
            </a:r>
            <a:r>
              <a:rPr lang="en-US" altLang="zh-CN" sz="2000" dirty="0" smtClean="0"/>
              <a:t> {            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public void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paintComponent</a:t>
            </a:r>
            <a:r>
              <a:rPr lang="en-US" altLang="zh-CN" sz="2000" dirty="0" smtClean="0">
                <a:solidFill>
                  <a:srgbClr val="0070C0"/>
                </a:solidFill>
              </a:rPr>
              <a:t>(Graphics g) </a:t>
            </a:r>
            <a:r>
              <a:rPr lang="en-US" altLang="zh-CN" sz="2000" dirty="0" smtClean="0"/>
              <a:t>{ 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super.paintComponent</a:t>
            </a:r>
            <a:r>
              <a:rPr lang="en-US" altLang="zh-CN" sz="2000" dirty="0" smtClean="0">
                <a:solidFill>
                  <a:srgbClr val="FF0000"/>
                </a:solidFill>
              </a:rPr>
              <a:t>(g);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//</a:t>
            </a:r>
            <a:r>
              <a:rPr lang="zh-CN" altLang="en-US" sz="2000" dirty="0" smtClean="0"/>
              <a:t>调用父类方法绘制背景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draw(g, value1, 40, 40);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//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位置绘制筛子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draw(g, value2, 120, 40); //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120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位置绘制筛子       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}      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}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} </a:t>
            </a:r>
            <a:endParaRPr lang="zh-CN" altLang="en-US" sz="2000" dirty="0" smtClean="0"/>
          </a:p>
        </p:txBody>
      </p:sp>
      <p:sp>
        <p:nvSpPr>
          <p:cNvPr id="38916" name="圆角矩形标注 1"/>
          <p:cNvSpPr>
            <a:spLocks noChangeArrowheads="1"/>
          </p:cNvSpPr>
          <p:nvPr/>
        </p:nvSpPr>
        <p:spPr bwMode="auto">
          <a:xfrm>
            <a:off x="4800600" y="519113"/>
            <a:ext cx="3657600" cy="533400"/>
          </a:xfrm>
          <a:prstGeom prst="wedgeRoundRectCallout">
            <a:avLst>
              <a:gd name="adj1" fmla="val 2176"/>
              <a:gd name="adj2" fmla="val 158079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部件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repaint()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时调用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-2147482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4038600"/>
            <a:ext cx="3310255" cy="2225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5819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b="0" dirty="0" smtClean="0"/>
              <a:t>16.4  Swing</a:t>
            </a:r>
            <a:r>
              <a:rPr lang="zh-CN" altLang="en-US" sz="3200" b="0" dirty="0" smtClean="0"/>
              <a:t>的选择部件</a:t>
            </a:r>
            <a:endParaRPr lang="zh-CN" altLang="en-US" sz="3200" b="0" dirty="0" smtClean="0"/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2133600"/>
            <a:ext cx="8153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JComboBox</a:t>
            </a:r>
            <a:r>
              <a:rPr lang="en-US" altLang="zh-CN" sz="2000" dirty="0" smtClean="0"/>
              <a:t>(Object[] items)</a:t>
            </a:r>
            <a:r>
              <a:rPr lang="zh-CN" altLang="en-US" sz="2000" dirty="0" smtClean="0"/>
              <a:t>：由对象数组创建</a:t>
            </a:r>
            <a:r>
              <a:rPr lang="zh-CN" altLang="fr-FR" sz="2000" dirty="0" smtClean="0"/>
              <a:t>下拉组合框。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JComboBox</a:t>
            </a:r>
            <a:r>
              <a:rPr lang="en-US" altLang="zh-CN" sz="2000" dirty="0" smtClean="0"/>
              <a:t>(Vector&lt;?&gt; items)</a:t>
            </a:r>
            <a:r>
              <a:rPr lang="zh-CN" altLang="en-US" sz="2000" dirty="0" smtClean="0"/>
              <a:t>：由向量元素创建</a:t>
            </a:r>
            <a:r>
              <a:rPr lang="zh-CN" altLang="fr-FR" sz="2000" dirty="0" smtClean="0"/>
              <a:t>下拉组合框。</a:t>
            </a:r>
            <a:endParaRPr lang="zh-CN" altLang="fr-FR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fr-FR" sz="2000" dirty="0"/>
              <a:t>下拉组合框支持选择输入和编辑输入，存在选择和动作两类事件 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fr-FR" sz="2000" dirty="0" smtClean="0"/>
              <a:t>下</a:t>
            </a:r>
            <a:r>
              <a:rPr lang="zh-CN" altLang="fr-FR" sz="2000" dirty="0" smtClean="0"/>
              <a:t>拉组合框常用的操作方法介绍如下。</a:t>
            </a:r>
            <a:endParaRPr lang="zh-CN" alt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altLang="zh-CN" sz="2000" dirty="0" smtClean="0"/>
              <a:t>void addItem(Object anObject)</a:t>
            </a:r>
            <a:r>
              <a:rPr lang="zh-CN" altLang="fr-FR" sz="2000" dirty="0" smtClean="0"/>
              <a:t>：添加一项。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removeItem</a:t>
            </a:r>
            <a:r>
              <a:rPr lang="en-US" altLang="zh-CN" sz="2000" dirty="0" smtClean="0"/>
              <a:t>(Object </a:t>
            </a:r>
            <a:r>
              <a:rPr lang="en-US" altLang="zh-CN" sz="2000" dirty="0" err="1" smtClean="0"/>
              <a:t>anObject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：删除某项。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setEditable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aFlag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：设置是否为可编辑状态。</a:t>
            </a:r>
            <a:endParaRPr lang="zh-CN" alt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altLang="zh-CN" sz="2000" dirty="0" smtClean="0"/>
              <a:t>int getSelectedIndex()</a:t>
            </a:r>
            <a:r>
              <a:rPr lang="zh-CN" altLang="fr-FR" sz="2000" dirty="0" smtClean="0"/>
              <a:t>：获取选中项序号</a:t>
            </a:r>
            <a:r>
              <a:rPr lang="zh-CN" altLang="fr-FR" sz="2000" dirty="0" smtClean="0"/>
              <a:t>。</a:t>
            </a:r>
            <a:r>
              <a:rPr lang="zh-CN" altLang="en-US" sz="2000" dirty="0"/>
              <a:t>编辑输入的项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其序号为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。</a:t>
            </a:r>
            <a:endParaRPr lang="zh-CN" alt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altLang="zh-CN" sz="2000" dirty="0" smtClean="0"/>
              <a:t>Object getSelectedItem()</a:t>
            </a:r>
            <a:r>
              <a:rPr lang="zh-CN" altLang="fr-FR" sz="2000" dirty="0" smtClean="0"/>
              <a:t>：获取选中的项目对象</a:t>
            </a:r>
            <a:r>
              <a:rPr lang="zh-CN" altLang="fr-FR" sz="2000" dirty="0" smtClean="0"/>
              <a:t>。</a:t>
            </a:r>
            <a:endParaRPr lang="zh-CN" altLang="fr-FR" sz="2000" dirty="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5800" y="1358153"/>
            <a:ext cx="460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．下拉组合框（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JComboBox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2</a:t>
            </a:r>
            <a:r>
              <a:rPr lang="zh-CN" altLang="en-US" sz="2800" smtClean="0"/>
              <a:t>．</a:t>
            </a:r>
            <a:r>
              <a:rPr lang="zh-CN" altLang="de-DE" sz="2800" smtClean="0"/>
              <a:t>单选按钮（</a:t>
            </a:r>
            <a:r>
              <a:rPr lang="en-US" altLang="zh-CN" sz="2800" smtClean="0"/>
              <a:t>JRadioButton</a:t>
            </a:r>
            <a:r>
              <a:rPr lang="zh-CN" altLang="en-US" sz="2800" smtClean="0"/>
              <a:t>）与复选框（</a:t>
            </a:r>
            <a:r>
              <a:rPr lang="en-US" altLang="zh-CN" sz="2800" smtClean="0"/>
              <a:t>JCheckBox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1380613"/>
            <a:ext cx="8534400" cy="4873625"/>
          </a:xfrm>
        </p:spPr>
        <p:txBody>
          <a:bodyPr/>
          <a:lstStyle/>
          <a:p>
            <a:pPr eaLnBrk="1" hangingPunct="1"/>
            <a:r>
              <a:rPr lang="en-US" altLang="zh-CN" sz="2000" dirty="0" err="1" smtClean="0"/>
              <a:t>JRadioButton</a:t>
            </a:r>
            <a:r>
              <a:rPr lang="en-US" altLang="zh-CN" sz="2000" dirty="0" smtClean="0"/>
              <a:t>(String text, Icon </a:t>
            </a:r>
            <a:r>
              <a:rPr lang="en-US" altLang="zh-CN" sz="2000" dirty="0" err="1" smtClean="0"/>
              <a:t>icon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 selected)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err="1" smtClean="0"/>
              <a:t>JCheckBox</a:t>
            </a:r>
            <a:r>
              <a:rPr lang="en-US" altLang="zh-CN" sz="2000" dirty="0" smtClean="0"/>
              <a:t>(String text, Icon </a:t>
            </a:r>
            <a:r>
              <a:rPr lang="en-US" altLang="zh-CN" sz="2000" dirty="0" err="1" smtClean="0"/>
              <a:t>icon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 selected)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注意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每个</a:t>
            </a:r>
            <a:r>
              <a:rPr lang="en-US" altLang="zh-CN" sz="2000" dirty="0" err="1" smtClean="0"/>
              <a:t>JRadioButton</a:t>
            </a:r>
            <a:r>
              <a:rPr lang="zh-CN" altLang="en-US" sz="2000" dirty="0" smtClean="0"/>
              <a:t>是独立的，布局时必须将每个单选按钮单独加入容器。要形成单选效果，需要创建一个</a:t>
            </a:r>
            <a:r>
              <a:rPr lang="en-US" altLang="zh-CN" sz="2000" dirty="0" err="1" smtClean="0"/>
              <a:t>ButtonGroup</a:t>
            </a:r>
            <a:r>
              <a:rPr lang="zh-CN" altLang="en-US" sz="2000" dirty="0" smtClean="0"/>
              <a:t>对象，利用</a:t>
            </a:r>
            <a:r>
              <a:rPr lang="en-US" altLang="zh-CN" sz="2000" dirty="0" err="1" smtClean="0"/>
              <a:t>ButtonGroup</a:t>
            </a:r>
            <a:r>
              <a:rPr lang="zh-CN" altLang="en-US" sz="2000" dirty="0" smtClean="0"/>
              <a:t>对象的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方法将每个单选按钮加入到按钮组（</a:t>
            </a:r>
            <a:r>
              <a:rPr lang="en-US" altLang="zh-CN" sz="2000" dirty="0" err="1" smtClean="0"/>
              <a:t>ButtonGroup</a:t>
            </a:r>
            <a:r>
              <a:rPr lang="zh-CN" altLang="en-US" sz="2000" dirty="0" smtClean="0"/>
              <a:t>）中。</a:t>
            </a:r>
            <a:endParaRPr lang="zh-CN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28" y="3411071"/>
            <a:ext cx="6186207" cy="288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72012"/>
            <a:ext cx="2200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60" y="4644558"/>
            <a:ext cx="1581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642938"/>
            <a:ext cx="7772400" cy="4238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主要方法介绍</a:t>
            </a:r>
            <a:endParaRPr lang="zh-CN" altLang="en-US" smtClean="0"/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71500" y="1085850"/>
            <a:ext cx="8302625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getText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：返回按钮的文本。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isSelected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：返回按钮是否处于选中状态。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setSelected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b)</a:t>
            </a:r>
            <a:r>
              <a:rPr lang="zh-CN" altLang="en-US" dirty="0" smtClean="0"/>
              <a:t>：设置按钮的状态。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CC"/>
                </a:solidFill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所有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AbstractButton</a:t>
            </a:r>
            <a:r>
              <a:rPr lang="zh-CN" altLang="en-US" sz="2000" dirty="0" smtClean="0">
                <a:solidFill>
                  <a:srgbClr val="FF0000"/>
                </a:solidFill>
              </a:rPr>
              <a:t>的子类对象均</a:t>
            </a:r>
            <a:r>
              <a:rPr lang="zh-CN" altLang="fr-FR" sz="2000" dirty="0" smtClean="0">
                <a:solidFill>
                  <a:srgbClr val="FF0000"/>
                </a:solidFill>
              </a:rPr>
              <a:t>存在选择、动作和更改</a:t>
            </a:r>
            <a:r>
              <a:rPr lang="fr-FR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fr-FR" sz="2000" dirty="0" smtClean="0">
                <a:solidFill>
                  <a:srgbClr val="FF0000"/>
                </a:solidFill>
              </a:rPr>
              <a:t>类事件</a:t>
            </a:r>
            <a:r>
              <a:rPr lang="zh-CN" altLang="fr-FR" sz="2000" dirty="0" smtClean="0">
                <a:solidFill>
                  <a:srgbClr val="0000CC"/>
                </a:solidFill>
              </a:rPr>
              <a:t>，在进行事件编程处理中，可根据需要注册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ItemListener</a:t>
            </a:r>
            <a:r>
              <a:rPr lang="zh-CN" altLang="fr-FR" sz="2000" dirty="0" smtClean="0">
                <a:solidFill>
                  <a:srgbClr val="0000CC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ActionListener</a:t>
            </a:r>
            <a:r>
              <a:rPr lang="zh-CN" altLang="en-US" sz="2000" dirty="0" smtClean="0">
                <a:solidFill>
                  <a:srgbClr val="0000CC"/>
                </a:solidFill>
              </a:rPr>
              <a:t>和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ChangeListener</a:t>
            </a:r>
            <a:r>
              <a:rPr lang="zh-CN" altLang="fr-FR" sz="2000" dirty="0" smtClean="0">
                <a:solidFill>
                  <a:srgbClr val="0000CC"/>
                </a:solidFill>
              </a:rPr>
              <a:t>。方法如下：</a:t>
            </a:r>
            <a:endParaRPr lang="zh-CN" altLang="fr-FR" sz="20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zh-CN" sz="2000" dirty="0" smtClean="0"/>
              <a:t>addItemListener(ItemListener aListener)</a:t>
            </a:r>
            <a:r>
              <a:rPr lang="zh-CN" altLang="fr-FR" sz="2000" dirty="0" smtClean="0"/>
              <a:t>。</a:t>
            </a:r>
            <a:endParaRPr lang="zh-CN" alt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altLang="zh-CN" sz="2000" dirty="0" smtClean="0"/>
              <a:t>addActionListener(ActionListener aListener)</a:t>
            </a:r>
            <a:r>
              <a:rPr lang="zh-CN" altLang="fr-FR" sz="2000" dirty="0" smtClean="0"/>
              <a:t>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addChangeListener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ChangeListener</a:t>
            </a:r>
            <a:r>
              <a:rPr lang="en-US" altLang="zh-CN" sz="2000" dirty="0" smtClean="0"/>
              <a:t> </a:t>
            </a:r>
            <a:r>
              <a:rPr lang="fr-FR" altLang="zh-CN" sz="2000" dirty="0" smtClean="0"/>
              <a:t>aListener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其中，</a:t>
            </a:r>
            <a:r>
              <a:rPr lang="en-US" altLang="zh-CN" dirty="0" err="1" smtClean="0"/>
              <a:t>ChangeListener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javax.Swing.event</a:t>
            </a:r>
            <a:r>
              <a:rPr lang="zh-CN" altLang="en-US" dirty="0" smtClean="0"/>
              <a:t>包中定义的接口，接口中有如下方法：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stateChanged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ChangeEvent</a:t>
            </a:r>
            <a:r>
              <a:rPr lang="en-US" altLang="zh-CN" dirty="0" smtClean="0"/>
              <a:t> e)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82613"/>
            <a:ext cx="5715000" cy="4841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de-DE" altLang="zh-CN" sz="2800" smtClean="0">
                <a:solidFill>
                  <a:srgbClr val="CC3300"/>
                </a:solidFill>
              </a:rPr>
              <a:t>3</a:t>
            </a:r>
            <a:r>
              <a:rPr lang="zh-CN" altLang="de-DE" sz="2800" smtClean="0">
                <a:solidFill>
                  <a:srgbClr val="CC3300"/>
                </a:solidFill>
              </a:rPr>
              <a:t>．列表</a:t>
            </a:r>
            <a:endParaRPr lang="zh-CN" altLang="en-US" sz="2800" smtClean="0">
              <a:solidFill>
                <a:srgbClr val="CC3300"/>
              </a:solidFill>
            </a:endParaRP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4582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在</a:t>
            </a:r>
            <a:r>
              <a:rPr lang="de-DE" altLang="zh-CN" sz="2000" dirty="0" smtClean="0">
                <a:ea typeface="楷体_GB2312" pitchFamily="49" charset="-122"/>
              </a:rPr>
              <a:t>Swing</a:t>
            </a:r>
            <a:r>
              <a:rPr lang="zh-CN" altLang="de-DE" sz="2000" dirty="0" smtClean="0">
                <a:ea typeface="楷体_GB2312" pitchFamily="49" charset="-122"/>
              </a:rPr>
              <a:t>中对应有</a:t>
            </a:r>
            <a:r>
              <a:rPr lang="de-DE" altLang="zh-CN" sz="2000" dirty="0" smtClean="0">
                <a:ea typeface="楷体_GB2312" pitchFamily="49" charset="-122"/>
              </a:rPr>
              <a:t>JList</a:t>
            </a:r>
            <a:r>
              <a:rPr lang="zh-CN" altLang="de-DE" sz="2000" dirty="0" smtClean="0">
                <a:ea typeface="楷体_GB2312" pitchFamily="49" charset="-122"/>
              </a:rPr>
              <a:t>控件实现列表功能。常用的构造方法介绍如下。</a:t>
            </a:r>
            <a:endParaRPr lang="zh-CN" altLang="de-DE" sz="2000" dirty="0" smtClean="0">
              <a:ea typeface="楷体_GB2312" pitchFamily="49" charset="-122"/>
            </a:endParaRPr>
          </a:p>
          <a:p>
            <a:pPr eaLnBrk="1" hangingPunct="1"/>
            <a:r>
              <a:rPr lang="de-DE" altLang="zh-CN" sz="2000" dirty="0" smtClean="0">
                <a:ea typeface="楷体_GB2312" pitchFamily="49" charset="-122"/>
              </a:rPr>
              <a:t>JList(Object[]  listData)</a:t>
            </a:r>
            <a:r>
              <a:rPr lang="zh-CN" altLang="de-DE" sz="2000" dirty="0" smtClean="0">
                <a:ea typeface="楷体_GB2312" pitchFamily="49" charset="-122"/>
              </a:rPr>
              <a:t>：由对象数组创建列表。</a:t>
            </a:r>
            <a:endParaRPr lang="zh-CN" altLang="de-DE" sz="2000" dirty="0" smtClean="0">
              <a:ea typeface="楷体_GB2312" pitchFamily="49" charset="-122"/>
            </a:endParaRPr>
          </a:p>
          <a:p>
            <a:pPr eaLnBrk="1" hangingPunct="1"/>
            <a:r>
              <a:rPr lang="de-DE" altLang="zh-CN" sz="2000" dirty="0" smtClean="0">
                <a:ea typeface="楷体_GB2312" pitchFamily="49" charset="-122"/>
              </a:rPr>
              <a:t>JList(Vector&lt;?&gt;  listData)</a:t>
            </a:r>
            <a:r>
              <a:rPr lang="zh-CN" altLang="de-DE" sz="2000" dirty="0" smtClean="0">
                <a:ea typeface="楷体_GB2312" pitchFamily="49" charset="-122"/>
              </a:rPr>
              <a:t>：由向量元素创建列表。</a:t>
            </a:r>
            <a:endParaRPr lang="zh-CN" altLang="de-DE" sz="2000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de-DE" altLang="zh-CN" sz="2000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de-DE" altLang="zh-CN" sz="2000" dirty="0" smtClean="0">
                <a:ea typeface="楷体_GB2312" pitchFamily="49" charset="-122"/>
              </a:rPr>
              <a:t>JList</a:t>
            </a:r>
            <a:r>
              <a:rPr lang="zh-CN" altLang="de-DE" sz="2000" dirty="0" smtClean="0">
                <a:ea typeface="楷体_GB2312" pitchFamily="49" charset="-122"/>
              </a:rPr>
              <a:t>类中定义了如下的常用方法。</a:t>
            </a:r>
            <a:endParaRPr lang="zh-CN" altLang="de-DE" sz="2000" dirty="0" smtClean="0">
              <a:ea typeface="楷体_GB2312" pitchFamily="49" charset="-122"/>
            </a:endParaRPr>
          </a:p>
          <a:p>
            <a:pPr eaLnBrk="1" hangingPunct="1"/>
            <a:r>
              <a:rPr lang="de-DE" altLang="zh-CN" sz="2000" dirty="0" smtClean="0">
                <a:ea typeface="楷体_GB2312" pitchFamily="49" charset="-122"/>
              </a:rPr>
              <a:t>Object[] getSelectedValues()</a:t>
            </a:r>
            <a:r>
              <a:rPr lang="zh-CN" altLang="de-DE" sz="2000" dirty="0" smtClean="0">
                <a:ea typeface="楷体_GB2312" pitchFamily="49" charset="-122"/>
              </a:rPr>
              <a:t>：返回的数组可获取</a:t>
            </a:r>
            <a:r>
              <a:rPr lang="de-DE" altLang="zh-CN" sz="2000" dirty="0" smtClean="0">
                <a:ea typeface="楷体_GB2312" pitchFamily="49" charset="-122"/>
              </a:rPr>
              <a:t>JList</a:t>
            </a:r>
            <a:r>
              <a:rPr lang="zh-CN" altLang="de-DE" sz="2000" dirty="0" smtClean="0">
                <a:ea typeface="楷体_GB2312" pitchFamily="49" charset="-122"/>
              </a:rPr>
              <a:t>中的数据项。</a:t>
            </a:r>
            <a:endParaRPr lang="zh-CN" altLang="de-DE" sz="2000" dirty="0" smtClean="0">
              <a:ea typeface="楷体_GB2312" pitchFamily="49" charset="-122"/>
            </a:endParaRPr>
          </a:p>
          <a:p>
            <a:pPr eaLnBrk="1" hangingPunct="1"/>
            <a:r>
              <a:rPr lang="de-DE" altLang="zh-CN" sz="2000" dirty="0" smtClean="0">
                <a:ea typeface="楷体_GB2312" pitchFamily="49" charset="-122"/>
              </a:rPr>
              <a:t>boolean isSelectedIndex(int index)</a:t>
            </a:r>
            <a:r>
              <a:rPr lang="zh-CN" altLang="de-DE" sz="2000" dirty="0" smtClean="0">
                <a:ea typeface="楷体_GB2312" pitchFamily="49" charset="-122"/>
              </a:rPr>
              <a:t>：判别某序号的选项是否选中。</a:t>
            </a:r>
            <a:endParaRPr lang="zh-CN" altLang="de-DE" sz="2000" dirty="0" smtClean="0">
              <a:ea typeface="楷体_GB2312" pitchFamily="49" charset="-122"/>
            </a:endParaRPr>
          </a:p>
          <a:p>
            <a:pPr eaLnBrk="1" hangingPunct="1"/>
            <a:r>
              <a:rPr lang="de-DE" altLang="zh-CN" sz="2000" dirty="0" smtClean="0">
                <a:ea typeface="楷体_GB2312" pitchFamily="49" charset="-122"/>
              </a:rPr>
              <a:t>void setSelectedIndex(int index)</a:t>
            </a:r>
            <a:r>
              <a:rPr lang="zh-CN" altLang="de-DE" sz="2000" dirty="0" smtClean="0">
                <a:ea typeface="楷体_GB2312" pitchFamily="49" charset="-122"/>
              </a:rPr>
              <a:t>：将某序号的列表项设置为选中。</a:t>
            </a:r>
            <a:endParaRPr lang="en-US" altLang="zh-CN" sz="2000" dirty="0" smtClean="0"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zh-CN" altLang="de-DE" sz="2000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de-DE" sz="2000" dirty="0" smtClean="0">
                <a:ea typeface="楷体_GB2312" pitchFamily="49" charset="-122"/>
              </a:rPr>
              <a:t>对列表进行操作会触发列表选择事件，</a:t>
            </a:r>
            <a:r>
              <a:rPr lang="zh-CN" altLang="en-US" sz="2000" dirty="0" smtClean="0">
                <a:ea typeface="楷体_GB2312" pitchFamily="49" charset="-122"/>
              </a:rPr>
              <a:t>以下</a:t>
            </a:r>
            <a:r>
              <a:rPr lang="zh-CN" altLang="de-DE" sz="2000" dirty="0" smtClean="0">
                <a:ea typeface="楷体_GB2312" pitchFamily="49" charset="-122"/>
              </a:rPr>
              <a:t>注册列表选择事件监听者。</a:t>
            </a:r>
            <a:endParaRPr lang="zh-CN" altLang="de-DE" sz="2000" dirty="0" smtClean="0">
              <a:ea typeface="楷体_GB2312" pitchFamily="49" charset="-122"/>
            </a:endParaRPr>
          </a:p>
          <a:p>
            <a:pPr lvl="1" eaLnBrk="1" hangingPunct="1"/>
            <a:r>
              <a:rPr lang="de-DE" altLang="zh-CN" sz="1700" dirty="0" smtClean="0">
                <a:solidFill>
                  <a:srgbClr val="0000CC"/>
                </a:solidFill>
                <a:ea typeface="楷体_GB2312" pitchFamily="49" charset="-122"/>
              </a:rPr>
              <a:t>void addListSelectionListener(ListSelectionListener listener)</a:t>
            </a:r>
            <a:endParaRPr lang="de-DE" altLang="zh-CN" sz="1700" dirty="0" smtClean="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de-DE" sz="2000" dirty="0" smtClean="0">
                <a:ea typeface="楷体_GB2312" pitchFamily="49" charset="-122"/>
              </a:rPr>
              <a:t>在</a:t>
            </a:r>
            <a:r>
              <a:rPr lang="de-DE" altLang="zh-CN" sz="2000" dirty="0" smtClean="0">
                <a:ea typeface="楷体_GB2312" pitchFamily="49" charset="-122"/>
              </a:rPr>
              <a:t>ListSelectionListener</a:t>
            </a:r>
            <a:r>
              <a:rPr lang="zh-CN" altLang="de-DE" sz="2000" dirty="0" smtClean="0">
                <a:ea typeface="楷体_GB2312" pitchFamily="49" charset="-122"/>
              </a:rPr>
              <a:t>接口中定义如下方法：</a:t>
            </a:r>
            <a:endParaRPr lang="zh-CN" altLang="de-DE" sz="2000" dirty="0" smtClean="0">
              <a:ea typeface="楷体_GB2312" pitchFamily="49" charset="-122"/>
            </a:endParaRPr>
          </a:p>
          <a:p>
            <a:pPr lvl="1" eaLnBrk="1" hangingPunct="1"/>
            <a:r>
              <a:rPr lang="de-DE" altLang="zh-CN" sz="2000" dirty="0" smtClean="0">
                <a:ea typeface="楷体_GB2312" pitchFamily="49" charset="-122"/>
              </a:rPr>
              <a:t>void valueChanged(ListSelectionEvent e)</a:t>
            </a:r>
            <a:endParaRPr lang="zh-CN" altLang="en-US" sz="2000" dirty="0" smtClean="0">
              <a:ea typeface="楷体_GB2312" pitchFamily="49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5" y="1676400"/>
            <a:ext cx="1257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Swing</a:t>
            </a:r>
            <a:r>
              <a:rPr lang="zh-CN" altLang="en-US" smtClean="0"/>
              <a:t>部件从功能上可分为以下几种 </a:t>
            </a:r>
            <a:endParaRPr lang="zh-CN" altLang="en-US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顶层容器：</a:t>
            </a:r>
            <a:r>
              <a:rPr lang="en-US" altLang="zh-CN" sz="2000" smtClean="0"/>
              <a:t>JFrame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JApplet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JDialog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JWindow</a:t>
            </a:r>
            <a:r>
              <a:rPr lang="zh-CN" altLang="en-US" sz="2000" smtClean="0"/>
              <a:t>共</a:t>
            </a:r>
            <a:r>
              <a:rPr lang="en-US" altLang="zh-CN" sz="2000" smtClean="0"/>
              <a:t>4</a:t>
            </a:r>
            <a:r>
              <a:rPr lang="zh-CN" altLang="en-US" sz="2000" smtClean="0"/>
              <a:t>个。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中间容器：</a:t>
            </a:r>
            <a:r>
              <a:rPr lang="en-US" altLang="zh-CN" sz="2000" smtClean="0"/>
              <a:t>JPanel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JScrollPane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JSplitPane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JToolBar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JTabbedPane</a:t>
            </a:r>
            <a:r>
              <a:rPr lang="zh-CN" altLang="en-US" sz="2000" smtClean="0"/>
              <a:t>。　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特殊容器：在</a:t>
            </a:r>
            <a:r>
              <a:rPr lang="en-US" altLang="zh-CN" sz="2000" smtClean="0"/>
              <a:t>GUI</a:t>
            </a:r>
            <a:r>
              <a:rPr lang="zh-CN" altLang="en-US" sz="2000" smtClean="0"/>
              <a:t>上起特殊作用的中间层，如</a:t>
            </a:r>
            <a:r>
              <a:rPr lang="en-US" altLang="zh-CN" sz="2000" smtClean="0"/>
              <a:t>JInternalFrame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JLayeredPane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JRootPane</a:t>
            </a:r>
            <a:r>
              <a:rPr lang="zh-CN" altLang="en-US" sz="2000" smtClean="0"/>
              <a:t>。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基本控件：实现人机交互的部件，如</a:t>
            </a:r>
            <a:r>
              <a:rPr lang="en-US" altLang="zh-CN" sz="2000" smtClean="0"/>
              <a:t>JButton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JComboBox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JList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JMenu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JSlider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JTextField</a:t>
            </a:r>
            <a:r>
              <a:rPr lang="zh-CN" altLang="en-US" sz="2000" smtClean="0"/>
              <a:t>。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不可编辑信息的显示：向用户显示不可编辑信息的部件，如</a:t>
            </a:r>
            <a:r>
              <a:rPr lang="en-US" altLang="zh-CN" sz="2000" smtClean="0"/>
              <a:t>JLabel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JProgressBar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JToolTip</a:t>
            </a:r>
            <a:r>
              <a:rPr lang="zh-CN" altLang="en-US" sz="2000" smtClean="0"/>
              <a:t>。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可编辑信息的显示：向用户显示能被编辑的格式化信息的部件，如</a:t>
            </a:r>
            <a:r>
              <a:rPr lang="en-US" altLang="zh-CN" sz="2000" smtClean="0"/>
              <a:t>JColorChooser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JFileChooser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JTable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JTextArea</a:t>
            </a:r>
            <a:r>
              <a:rPr lang="zh-CN" altLang="en-US" sz="2000" smtClean="0"/>
              <a:t>。 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20000" cy="5000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de-DE" dirty="0" smtClean="0"/>
              <a:t>4.  </a:t>
            </a:r>
            <a:r>
              <a:rPr lang="de-DE" altLang="zh-CN" dirty="0" smtClean="0"/>
              <a:t>Swing</a:t>
            </a:r>
            <a:r>
              <a:rPr lang="zh-CN" altLang="de-DE" dirty="0" smtClean="0"/>
              <a:t>选项卡（</a:t>
            </a:r>
            <a:r>
              <a:rPr lang="de-DE" altLang="zh-CN" dirty="0" smtClean="0"/>
              <a:t>JTabbedPane</a:t>
            </a:r>
            <a:r>
              <a:rPr lang="zh-CN" altLang="de-DE" dirty="0" smtClean="0"/>
              <a:t>）</a:t>
            </a:r>
            <a:endParaRPr lang="zh-CN" altLang="en-US" dirty="0" smtClean="0"/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8975" y="1295400"/>
            <a:ext cx="753745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在</a:t>
            </a:r>
            <a:r>
              <a:rPr lang="en-US" altLang="zh-CN" smtClean="0"/>
              <a:t>Swing</a:t>
            </a:r>
            <a:r>
              <a:rPr lang="zh-CN" altLang="en-US" smtClean="0"/>
              <a:t>包中提供有</a:t>
            </a:r>
            <a:r>
              <a:rPr lang="en-US" altLang="zh-CN" smtClean="0"/>
              <a:t>JTabbedPane</a:t>
            </a:r>
            <a:r>
              <a:rPr lang="zh-CN" altLang="en-US" smtClean="0"/>
              <a:t>选项卡控件。通过选项卡的</a:t>
            </a:r>
            <a:r>
              <a:rPr lang="en-US" altLang="zh-CN" smtClean="0"/>
              <a:t>addTab</a:t>
            </a:r>
            <a:r>
              <a:rPr lang="zh-CN" altLang="en-US" smtClean="0"/>
              <a:t>方法可以给选项卡添加选项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addTab(String title, Component component)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addTab(String title, Icon icon, Component component)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选择选项卡的选项会发生状态改变事件。为处理事件，必须给选项卡注册</a:t>
            </a:r>
            <a:r>
              <a:rPr lang="en-US" altLang="zh-CN" smtClean="0">
                <a:solidFill>
                  <a:srgbClr val="0000CC"/>
                </a:solidFill>
              </a:rPr>
              <a:t>ChangeListener</a:t>
            </a:r>
            <a:r>
              <a:rPr lang="zh-CN" altLang="en-US" smtClean="0"/>
              <a:t>监听者。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在监听者的事件代码中，可以利用</a:t>
            </a:r>
            <a:r>
              <a:rPr lang="en-US" altLang="zh-CN" smtClean="0"/>
              <a:t>JTabbedPane</a:t>
            </a:r>
            <a:r>
              <a:rPr lang="zh-CN" altLang="en-US" smtClean="0"/>
              <a:t>提供的</a:t>
            </a:r>
            <a:r>
              <a:rPr lang="en-US" altLang="zh-CN" smtClean="0">
                <a:solidFill>
                  <a:srgbClr val="0000CC"/>
                </a:solidFill>
              </a:rPr>
              <a:t>getSelectedIndex()</a:t>
            </a:r>
            <a:r>
              <a:rPr lang="zh-CN" altLang="en-US" smtClean="0"/>
              <a:t>方法获取当前选中的选项卡序号。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46100"/>
            <a:ext cx="3848100" cy="639763"/>
          </a:xfrm>
        </p:spPr>
        <p:txBody>
          <a:bodyPr/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C00000"/>
                </a:solidFill>
              </a:rPr>
              <a:t>选项卡的应用 </a:t>
            </a:r>
            <a:endParaRPr lang="zh-CN" altLang="en-US" sz="2800" smtClean="0">
              <a:solidFill>
                <a:srgbClr val="C00000"/>
              </a:solidFill>
            </a:endParaRP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363663"/>
            <a:ext cx="8610600" cy="4960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java.awt</a:t>
            </a:r>
            <a:r>
              <a:rPr lang="en-US" altLang="zh-CN" dirty="0" smtClean="0"/>
              <a:t>.*;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javax.swing</a:t>
            </a:r>
            <a:r>
              <a:rPr lang="en-US" altLang="zh-CN" dirty="0" smtClean="0"/>
              <a:t>.*;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javax.swing.event</a:t>
            </a:r>
            <a:r>
              <a:rPr lang="en-US" altLang="zh-CN" dirty="0" smtClean="0"/>
              <a:t>.*;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TestTabbedPane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ChangeListener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JTabbedPane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jtp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jp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[4]; //4</a:t>
            </a:r>
            <a:r>
              <a:rPr lang="zh-CN" altLang="en-US" dirty="0" smtClean="0"/>
              <a:t>个元素的面板数组</a:t>
            </a:r>
            <a:endParaRPr lang="zh-CN" altLang="en-US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Color color[]=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{</a:t>
            </a:r>
            <a:r>
              <a:rPr lang="en-US" altLang="zh-CN" dirty="0" err="1" smtClean="0"/>
              <a:t>Color.red,Color.green,Color.blue,Color.white</a:t>
            </a:r>
            <a:r>
              <a:rPr lang="en-US" altLang="zh-CN" dirty="0" smtClean="0"/>
              <a:t>};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String des[]={"</a:t>
            </a:r>
            <a:r>
              <a:rPr lang="zh-CN" altLang="en-US" dirty="0" smtClean="0"/>
              <a:t>红色卡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绿色卡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兰色卡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白色卡</a:t>
            </a:r>
            <a:r>
              <a:rPr lang="en-US" altLang="zh-CN" dirty="0" smtClean="0"/>
              <a:t>"};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  </a:t>
            </a:r>
            <a:endParaRPr lang="zh-CN" altLang="en-US" dirty="0" smtClean="0"/>
          </a:p>
        </p:txBody>
      </p:sp>
      <p:pic>
        <p:nvPicPr>
          <p:cNvPr id="2" name="图片 -21474825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609600"/>
            <a:ext cx="3260725" cy="163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533400"/>
            <a:ext cx="8382000" cy="5761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TestTabbedPane</a:t>
            </a:r>
            <a:r>
              <a:rPr lang="en-US" altLang="zh-CN" dirty="0" smtClean="0"/>
              <a:t>()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Container 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getContentPane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00CC"/>
                </a:solidFill>
              </a:rPr>
              <a:t>jtp</a:t>
            </a:r>
            <a:r>
              <a:rPr lang="en-US" altLang="zh-CN" dirty="0" smtClean="0">
                <a:solidFill>
                  <a:srgbClr val="0000CC"/>
                </a:solidFill>
              </a:rPr>
              <a:t>=new </a:t>
            </a:r>
            <a:r>
              <a:rPr lang="en-US" altLang="zh-CN" dirty="0" err="1" smtClean="0">
                <a:solidFill>
                  <a:srgbClr val="0000CC"/>
                </a:solidFill>
              </a:rPr>
              <a:t>JTabbedPane</a:t>
            </a:r>
            <a:r>
              <a:rPr lang="en-US" altLang="zh-CN" dirty="0" smtClean="0">
                <a:solidFill>
                  <a:srgbClr val="0000CC"/>
                </a:solidFill>
              </a:rPr>
              <a:t>();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=0;i&lt;4;i++)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jp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]=new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();   //</a:t>
            </a:r>
            <a:r>
              <a:rPr lang="zh-CN" altLang="en-US" dirty="0" smtClean="0"/>
              <a:t>创建面板对象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   </a:t>
            </a:r>
            <a:r>
              <a:rPr lang="en-US" altLang="zh-CN" dirty="0" err="1" smtClean="0"/>
              <a:t>jp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setBackground</a:t>
            </a:r>
            <a:r>
              <a:rPr lang="en-US" altLang="zh-CN" dirty="0" smtClean="0"/>
              <a:t>(color[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 //</a:t>
            </a:r>
            <a:r>
              <a:rPr lang="zh-CN" altLang="en-US" dirty="0" smtClean="0"/>
              <a:t>设置面板的背景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   </a:t>
            </a:r>
            <a:r>
              <a:rPr lang="en-US" altLang="zh-CN" dirty="0" err="1" smtClean="0">
                <a:solidFill>
                  <a:srgbClr val="0000CC"/>
                </a:solidFill>
              </a:rPr>
              <a:t>jtp.addTab</a:t>
            </a:r>
            <a:r>
              <a:rPr lang="en-US" altLang="zh-CN" dirty="0" smtClean="0">
                <a:solidFill>
                  <a:srgbClr val="0000CC"/>
                </a:solidFill>
              </a:rPr>
              <a:t>(des[</a:t>
            </a:r>
            <a:r>
              <a:rPr lang="en-US" altLang="zh-CN" dirty="0" err="1" smtClean="0">
                <a:solidFill>
                  <a:srgbClr val="0000CC"/>
                </a:solidFill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</a:rPr>
              <a:t>],</a:t>
            </a:r>
            <a:r>
              <a:rPr lang="en-US" altLang="zh-CN" dirty="0" err="1" smtClean="0">
                <a:solidFill>
                  <a:srgbClr val="0000CC"/>
                </a:solidFill>
              </a:rPr>
              <a:t>jp</a:t>
            </a:r>
            <a:r>
              <a:rPr lang="en-US" altLang="zh-CN" dirty="0" smtClean="0">
                <a:solidFill>
                  <a:srgbClr val="0000CC"/>
                </a:solidFill>
              </a:rPr>
              <a:t>[</a:t>
            </a:r>
            <a:r>
              <a:rPr lang="en-US" altLang="zh-CN" dirty="0" err="1" smtClean="0">
                <a:solidFill>
                  <a:srgbClr val="0000CC"/>
                </a:solidFill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</a:rPr>
              <a:t>]);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将面板加入选项卡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jtp.addChangeListener</a:t>
            </a:r>
            <a:r>
              <a:rPr lang="en-US" altLang="zh-CN" dirty="0" smtClean="0">
                <a:solidFill>
                  <a:srgbClr val="FF0000"/>
                </a:solidFill>
              </a:rPr>
              <a:t>(this);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cont.add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jtp</a:t>
            </a:r>
            <a:r>
              <a:rPr lang="en-US" altLang="zh-CN" dirty="0" smtClean="0"/>
              <a:t>);  //</a:t>
            </a:r>
            <a:r>
              <a:rPr lang="zh-CN" altLang="en-US" dirty="0" smtClean="0"/>
              <a:t>将选项卡加入窗体中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setSize</a:t>
            </a:r>
            <a:r>
              <a:rPr lang="en-US" altLang="zh-CN" dirty="0" smtClean="0"/>
              <a:t>(300,150);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setVisible</a:t>
            </a:r>
            <a:r>
              <a:rPr lang="en-US" altLang="zh-CN" dirty="0" smtClean="0"/>
              <a:t>(true);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}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762000"/>
            <a:ext cx="8572500" cy="4684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public void </a:t>
            </a:r>
            <a:r>
              <a:rPr lang="en-US" altLang="zh-CN" dirty="0" err="1" smtClean="0">
                <a:solidFill>
                  <a:srgbClr val="FF0000"/>
                </a:solidFill>
              </a:rPr>
              <a:t>stateChanged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ChangeEvent</a:t>
            </a:r>
            <a:r>
              <a:rPr lang="en-US" altLang="zh-CN" dirty="0" smtClean="0">
                <a:solidFill>
                  <a:srgbClr val="FF0000"/>
                </a:solidFill>
              </a:rPr>
              <a:t> e){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if (</a:t>
            </a:r>
            <a:r>
              <a:rPr lang="en-US" altLang="zh-CN" dirty="0" err="1" smtClean="0"/>
              <a:t>e.getSource</a:t>
            </a:r>
            <a:r>
              <a:rPr lang="en-US" altLang="zh-CN" dirty="0" smtClean="0"/>
              <a:t>()==</a:t>
            </a:r>
            <a:r>
              <a:rPr lang="en-US" altLang="zh-CN" dirty="0" err="1" smtClean="0"/>
              <a:t>jtp</a:t>
            </a:r>
            <a:r>
              <a:rPr lang="en-US" altLang="zh-CN" dirty="0" smtClean="0"/>
              <a:t>) {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 </a:t>
            </a:r>
            <a:r>
              <a:rPr lang="en-US" altLang="zh-CN" u="wavyHeavy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((</a:t>
            </a:r>
            <a:r>
              <a:rPr lang="en-US" altLang="zh-CN" u="wavyHeavy" dirty="0" err="1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JTabbedPane</a:t>
            </a:r>
            <a:r>
              <a:rPr lang="en-US" altLang="zh-CN" u="wavyHeavy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)</a:t>
            </a:r>
            <a:r>
              <a:rPr lang="en-US" altLang="zh-CN" u="wavyHeavy" dirty="0" err="1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e.getSource</a:t>
            </a:r>
            <a:r>
              <a:rPr lang="en-US" altLang="zh-CN" u="wavyHeavy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())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0000CC"/>
                </a:solidFill>
              </a:rPr>
              <a:t>getSelectedIndex</a:t>
            </a:r>
            <a:r>
              <a:rPr lang="en-US" altLang="zh-CN" dirty="0" smtClean="0">
                <a:solidFill>
                  <a:srgbClr val="0000CC"/>
                </a:solidFill>
              </a:rPr>
              <a:t>();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this.setTitle</a:t>
            </a:r>
            <a:r>
              <a:rPr lang="en-US" altLang="zh-CN" dirty="0" smtClean="0"/>
              <a:t>("</a:t>
            </a:r>
            <a:r>
              <a:rPr lang="zh-CN" altLang="en-US" dirty="0" smtClean="0"/>
              <a:t>选择了</a:t>
            </a:r>
            <a:r>
              <a:rPr lang="en-US" altLang="zh-CN" dirty="0" smtClean="0"/>
              <a:t>"+des[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  //</a:t>
            </a:r>
            <a:r>
              <a:rPr lang="zh-CN" altLang="en-US" dirty="0" smtClean="0"/>
              <a:t>设置窗体的标题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}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new </a:t>
            </a:r>
            <a:r>
              <a:rPr lang="en-US" altLang="zh-CN" dirty="0" err="1" smtClean="0"/>
              <a:t>TestTabbedPane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}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" name="圆角矩形标注 1"/>
          <p:cNvSpPr/>
          <p:nvPr/>
        </p:nvSpPr>
        <p:spPr>
          <a:xfrm>
            <a:off x="3048001" y="3048000"/>
            <a:ext cx="5257800" cy="533400"/>
          </a:xfrm>
          <a:prstGeom prst="wedgeRoundRectCallout">
            <a:avLst>
              <a:gd name="adj1" fmla="val -21549"/>
              <a:gd name="adj2" fmla="val -16407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也</a:t>
            </a:r>
            <a:r>
              <a:rPr lang="zh-CN" altLang="en-US" sz="2000" dirty="0" smtClean="0">
                <a:solidFill>
                  <a:srgbClr val="00B050"/>
                </a:solidFill>
              </a:rPr>
              <a:t>可用：</a:t>
            </a:r>
            <a:r>
              <a:rPr lang="en-US" altLang="zh-CN" sz="2000" dirty="0" err="1" smtClean="0"/>
              <a:t>jtp</a:t>
            </a:r>
            <a:r>
              <a:rPr lang="en-US" altLang="zh-CN" sz="2000" dirty="0"/>
              <a:t>.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getSelectedIndex</a:t>
            </a:r>
            <a:r>
              <a:rPr lang="en-US" altLang="zh-CN" sz="2000" dirty="0">
                <a:solidFill>
                  <a:srgbClr val="0000CC"/>
                </a:solidFill>
              </a:rPr>
              <a:t>();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57115"/>
            <a:ext cx="2889885" cy="16617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458788"/>
            <a:ext cx="6518275" cy="642937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16.5.1  </a:t>
            </a:r>
            <a:r>
              <a:rPr lang="zh-CN" altLang="en-US" sz="2800" smtClean="0"/>
              <a:t>下拉</a:t>
            </a:r>
            <a:r>
              <a:rPr lang="zh-CN" altLang="en-US" sz="2800" smtClean="0"/>
              <a:t>菜单</a:t>
            </a:r>
            <a:endParaRPr lang="zh-CN" altLang="en-US" sz="2800" smtClean="0"/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838200" y="2971800"/>
            <a:ext cx="8001000" cy="3200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创建菜单条（</a:t>
            </a:r>
            <a:r>
              <a:rPr lang="en-US" altLang="zh-CN" sz="2000" dirty="0" err="1" smtClean="0"/>
              <a:t>MenuBar</a:t>
            </a:r>
            <a:r>
              <a:rPr lang="zh-CN" altLang="en-US" sz="2000" dirty="0" smtClean="0"/>
              <a:t>）。例如：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MenuBar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m_MenuBar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MenuBar</a:t>
            </a:r>
            <a:r>
              <a:rPr lang="en-US" altLang="zh-CN" sz="2000" dirty="0" smtClean="0"/>
              <a:t>( );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创建不同的菜单项（</a:t>
            </a:r>
            <a:r>
              <a:rPr lang="en-US" altLang="zh-CN" sz="2000" dirty="0" smtClean="0"/>
              <a:t>Menu</a:t>
            </a:r>
            <a:r>
              <a:rPr lang="zh-CN" altLang="en-US" sz="2000" dirty="0" smtClean="0"/>
              <a:t>）并加入到菜单条中。例如：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Menu </a:t>
            </a:r>
            <a:r>
              <a:rPr lang="en-US" altLang="zh-CN" sz="2000" dirty="0" err="1" smtClean="0"/>
              <a:t>menuEdit</a:t>
            </a:r>
            <a:r>
              <a:rPr lang="en-US" altLang="zh-CN" sz="2000" dirty="0" smtClean="0"/>
              <a:t> = new Menu("</a:t>
            </a:r>
            <a:r>
              <a:rPr lang="zh-CN" altLang="en-US" sz="2000" dirty="0" smtClean="0"/>
              <a:t>编辑</a:t>
            </a:r>
            <a:r>
              <a:rPr lang="en-US" altLang="zh-CN" sz="2000" dirty="0" smtClean="0"/>
              <a:t>");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m_MenuBar.add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menuEdit</a:t>
            </a:r>
            <a:r>
              <a:rPr lang="en-US" altLang="zh-CN" sz="2000" dirty="0" smtClean="0"/>
              <a:t>);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创建菜单子项（</a:t>
            </a:r>
            <a:r>
              <a:rPr lang="en-US" altLang="zh-CN" sz="2000" dirty="0" err="1" smtClean="0"/>
              <a:t>MenuItem</a:t>
            </a:r>
            <a:r>
              <a:rPr lang="zh-CN" altLang="en-US" sz="2000" dirty="0" smtClean="0"/>
              <a:t>）加入菜单项。例如：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MenuItem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mi_Edit_Copy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MenuItem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复制</a:t>
            </a:r>
            <a:r>
              <a:rPr lang="en-US" altLang="zh-CN" sz="2000" dirty="0" smtClean="0"/>
              <a:t>");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menuEdit.add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mi_Edit_copy</a:t>
            </a:r>
            <a:r>
              <a:rPr lang="en-US" altLang="zh-CN" sz="2000" dirty="0" smtClean="0"/>
              <a:t>); </a:t>
            </a:r>
            <a:endParaRPr lang="zh-CN" altLang="en-US" sz="2000" dirty="0" smtClean="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401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685800"/>
            <a:ext cx="8382000" cy="5181600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Menu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 err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addSeparator</a:t>
            </a:r>
            <a:r>
              <a:rPr lang="en-US" altLang="zh-CN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方法可以在各菜单项之间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加入分隔线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也可以给菜单子项定义快捷键。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具体有以下两种方法。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方法一：创建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MenuItem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对象时设定。例如：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MenuItem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mi_File_Open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= new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MenuItem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", new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MenuShortcut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('o'));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方法二：通过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MenuItem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对象的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setShortCut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方法。例如：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mi_File_Open.setShortcut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(new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MenuShortcut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('o'));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给窗体设定菜单条。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执行窗体对象的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setMenuBar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方法可将菜单条绑定给窗体。 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给各菜单子项注册动作事件监听者。例如：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mi_Edit_Copy.addActionListener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(this); 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在监听者的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actionPerformed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e)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方法中实现事件处理。</a:t>
            </a:r>
            <a:r>
              <a:rPr lang="zh-CN" altLang="en-US" sz="2000" dirty="0" smtClean="0"/>
              <a:t> 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95300"/>
            <a:ext cx="441960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例</a:t>
            </a:r>
            <a:r>
              <a:rPr lang="en-US" altLang="zh-CN" smtClean="0"/>
              <a:t>16-5 Java</a:t>
            </a:r>
            <a:r>
              <a:rPr lang="zh-CN" altLang="en-US" smtClean="0"/>
              <a:t>多级菜单 </a:t>
            </a:r>
            <a:endParaRPr lang="zh-CN" altLang="en-US" smtClean="0"/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382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Frame f=new Frame("</a:t>
            </a:r>
            <a:r>
              <a:rPr lang="zh-CN" altLang="en-US" smtClean="0"/>
              <a:t>多级菜单演示</a:t>
            </a:r>
            <a:r>
              <a:rPr lang="en-US" altLang="zh-CN" smtClean="0"/>
              <a:t>");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MenuBar mb=new MenuBar( 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Menu m1=new Menu("File");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Menu m2=new Menu("View");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MenuItem m21=new MenuItem("Screen font");</a:t>
            </a:r>
            <a:endParaRPr lang="fr-FR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mtClean="0">
                <a:solidFill>
                  <a:srgbClr val="FF0000"/>
                </a:solidFill>
              </a:rPr>
              <a:t>Menu m22=new Menu("printer font");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CheckboxMenuItem m221=new CheckboxMenuItem("Mirror Screen font");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MenuItem m222=new MenuItem("set printer font");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f.setMenuBar(mb);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mb.add(m1); mb.add(m2);    m2.add(m21);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m2.add(m22);</a:t>
            </a:r>
            <a:r>
              <a:rPr lang="en-US" altLang="zh-CN" smtClean="0"/>
              <a:t>    m22.add(m221);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m22.add(m222);</a:t>
            </a:r>
            <a:endParaRPr lang="en-US" altLang="zh-CN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381000"/>
            <a:ext cx="31289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533400"/>
            <a:ext cx="4238625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b="0" smtClean="0"/>
              <a:t>16.5.2  Swing</a:t>
            </a:r>
            <a:r>
              <a:rPr lang="zh-CN" altLang="en-US" sz="2800" b="0" smtClean="0"/>
              <a:t>下拉菜单</a:t>
            </a:r>
            <a:endParaRPr lang="zh-CN" altLang="en-US" sz="2800" b="0" smtClean="0"/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95300" y="914400"/>
            <a:ext cx="7848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的下拉菜单所设计的部件与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AWT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类似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16-6】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简单的文本文件读写编辑器。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import java.awt.event.*;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import javax.swing.*;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import java.awt.*;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import java.io.*;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public class FileEdit extends JFrame implements ActionListener {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JTextArea input;       		//</a:t>
            </a:r>
            <a:r>
              <a:rPr lang="zh-CN" altLang="fr-FR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定义显示内容的文本域</a:t>
            </a:r>
            <a:endParaRPr lang="zh-CN" altLang="fr-FR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JMenuItem open;        		//</a:t>
            </a:r>
            <a:r>
              <a:rPr lang="zh-CN" altLang="fr-FR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打开文件的菜单项</a:t>
            </a:r>
            <a:endParaRPr lang="zh-CN" altLang="fr-FR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JMenuItem save;        		//</a:t>
            </a:r>
            <a:r>
              <a:rPr lang="zh-CN" altLang="fr-FR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关闭文件的菜单项</a:t>
            </a:r>
            <a:endParaRPr lang="zh-CN" altLang="fr-FR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public FileEdit( ) {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Container cont=getContentPane( );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input= new JTextArea (12,40);       </a:t>
            </a:r>
            <a:endParaRPr lang="zh-CN" altLang="fr-FR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input.setFont(new Font("</a:t>
            </a:r>
            <a:r>
              <a:rPr lang="zh-CN" altLang="fr-FR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宋体</a:t>
            </a: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",Font.PLAIN,16)); 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JScrollPane scroll=new JScrollPane(input); </a:t>
            </a:r>
            <a:endParaRPr lang="fr-FR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cont.add(scroll);          	</a:t>
            </a:r>
            <a:endParaRPr lang="zh-CN" altLang="fr-FR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342900"/>
            <a:ext cx="23796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圆角矩形标注 4"/>
          <p:cNvSpPr>
            <a:spLocks noChangeArrowheads="1"/>
          </p:cNvSpPr>
          <p:nvPr/>
        </p:nvSpPr>
        <p:spPr bwMode="auto">
          <a:xfrm>
            <a:off x="6719888" y="4648200"/>
            <a:ext cx="2100262" cy="469900"/>
          </a:xfrm>
          <a:prstGeom prst="wedgeRoundRectCallout">
            <a:avLst>
              <a:gd name="adj1" fmla="val -118995"/>
              <a:gd name="adj2" fmla="val 39259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数据显示区域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609600"/>
            <a:ext cx="80010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     JMenuBar menubar = new JMenuBar( ); </a:t>
            </a:r>
            <a:endParaRPr lang="fr-FR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     JMenu file = new JMenu("File"); </a:t>
            </a:r>
            <a:endParaRPr lang="fr-FR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     menubar.add(file); </a:t>
            </a:r>
            <a:endParaRPr lang="fr-FR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     </a:t>
            </a:r>
            <a:r>
              <a:rPr lang="en-US" altLang="zh-CN" sz="2000" dirty="0" smtClean="0"/>
              <a:t>open = new </a:t>
            </a:r>
            <a:r>
              <a:rPr lang="en-US" altLang="zh-CN" sz="2000" dirty="0" err="1" smtClean="0"/>
              <a:t>JMenuItem</a:t>
            </a:r>
            <a:r>
              <a:rPr lang="en-US" altLang="zh-CN" sz="2000" dirty="0" smtClean="0"/>
              <a:t>("Open");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file.add</a:t>
            </a:r>
            <a:r>
              <a:rPr lang="en-US" altLang="zh-CN" sz="2000" dirty="0" smtClean="0"/>
              <a:t>(open); 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save = new </a:t>
            </a:r>
            <a:r>
              <a:rPr lang="en-US" altLang="zh-CN" sz="2000" dirty="0" err="1" smtClean="0"/>
              <a:t>JMenuItem</a:t>
            </a:r>
            <a:r>
              <a:rPr lang="en-US" altLang="zh-CN" sz="2000" dirty="0" smtClean="0"/>
              <a:t>("Save As");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file.add</a:t>
            </a:r>
            <a:r>
              <a:rPr lang="en-US" altLang="zh-CN" sz="2000" dirty="0" smtClean="0"/>
              <a:t>(save);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open.addActionListener</a:t>
            </a:r>
            <a:r>
              <a:rPr lang="en-US" altLang="zh-CN" sz="2000" dirty="0" smtClean="0"/>
              <a:t>(this);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save.addActionListener</a:t>
            </a:r>
            <a:r>
              <a:rPr lang="en-US" altLang="zh-CN" sz="2000" dirty="0" smtClean="0"/>
              <a:t>(this);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setJMenuBar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menubar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setSize</a:t>
            </a:r>
            <a:r>
              <a:rPr lang="en-US" altLang="zh-CN" sz="2000" dirty="0" smtClean="0"/>
              <a:t>(400,500);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setVisible</a:t>
            </a:r>
            <a:r>
              <a:rPr lang="en-US" altLang="zh-CN" sz="2000" dirty="0" smtClean="0"/>
              <a:t>(true);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setDefaultCloseOperation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JFrame.EXIT_ON_CLOSE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}</a:t>
            </a:r>
            <a:endParaRPr lang="zh-CN" altLang="en-US" sz="2000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60419" name="圆角矩形标注 2"/>
          <p:cNvSpPr>
            <a:spLocks noChangeArrowheads="1"/>
          </p:cNvSpPr>
          <p:nvPr/>
        </p:nvSpPr>
        <p:spPr bwMode="auto">
          <a:xfrm>
            <a:off x="6248400" y="1524000"/>
            <a:ext cx="2438400" cy="469900"/>
          </a:xfrm>
          <a:prstGeom prst="wedgeRoundRectCallout">
            <a:avLst>
              <a:gd name="adj1" fmla="val -77329"/>
              <a:gd name="adj2" fmla="val 24593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菜单界面部署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0" y="609600"/>
            <a:ext cx="8763000" cy="5638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public void actionPerformed(ActionEvent e) {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if (e.getSource( )==open) {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try   {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 JFileChooser chooser = new JFileChooser( );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 int returnVal = </a:t>
            </a:r>
            <a:r>
              <a:rPr lang="en-US" altLang="zh-CN" sz="2000" smtClean="0">
                <a:solidFill>
                  <a:srgbClr val="FF0000"/>
                </a:solidFill>
              </a:rPr>
              <a:t>chooser.showOpenDialog(this); 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 if(returnVal == JFileChooser.APPROVE_OPTION) {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CC"/>
                </a:solidFill>
              </a:rPr>
              <a:t>                File f = chooser.getSelectedFile( );</a:t>
            </a:r>
            <a:r>
              <a:rPr lang="en-US" altLang="zh-CN" sz="2000" smtClean="0"/>
              <a:t>	//</a:t>
            </a:r>
            <a:r>
              <a:rPr lang="zh-CN" altLang="en-US" sz="2000" smtClean="0"/>
              <a:t>得到选中的文件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CC"/>
                </a:solidFill>
              </a:rPr>
              <a:t>                int size=(int)f.length( );       </a:t>
            </a:r>
            <a:r>
              <a:rPr lang="en-US" altLang="zh-CN" sz="2000" smtClean="0"/>
              <a:t>		//</a:t>
            </a:r>
            <a:r>
              <a:rPr lang="zh-CN" altLang="en-US" sz="2000" smtClean="0"/>
              <a:t>求文件大小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CC"/>
                </a:solidFill>
              </a:rPr>
              <a:t>                FileReader file= new FileReader(f); 	</a:t>
            </a:r>
            <a:endParaRPr lang="en-US" altLang="zh-CN" sz="2000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CC"/>
                </a:solidFill>
              </a:rPr>
              <a:t>                char buf[ ]=new char[size]; </a:t>
            </a:r>
            <a:endParaRPr lang="en-US" altLang="zh-CN" sz="2000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                file.read(buf);  	</a:t>
            </a:r>
            <a:endParaRPr lang="en-US" altLang="zh-CN" sz="2000" smtClean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CC"/>
                </a:solidFill>
              </a:rPr>
              <a:t>                input.setText(new String(buf)); </a:t>
            </a:r>
            <a:endParaRPr lang="en-US" altLang="zh-CN" sz="2000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 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} catch (IOException e1)  {  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}</a:t>
            </a:r>
            <a:endParaRPr lang="zh-CN" altLang="en-US" sz="2000" smtClean="0"/>
          </a:p>
        </p:txBody>
      </p:sp>
      <p:sp>
        <p:nvSpPr>
          <p:cNvPr id="61443" name="圆角矩形标注 2"/>
          <p:cNvSpPr>
            <a:spLocks noChangeArrowheads="1"/>
          </p:cNvSpPr>
          <p:nvPr/>
        </p:nvSpPr>
        <p:spPr bwMode="auto">
          <a:xfrm>
            <a:off x="6019800" y="4591050"/>
            <a:ext cx="2286000" cy="1041400"/>
          </a:xfrm>
          <a:prstGeom prst="wedgeRoundRectCallout">
            <a:avLst>
              <a:gd name="adj1" fmla="val -53032"/>
              <a:gd name="adj2" fmla="val -107000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打开文件</a:t>
            </a:r>
            <a:endParaRPr lang="en-US" altLang="zh-CN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读数据显示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47800"/>
            <a:ext cx="5108575" cy="700088"/>
          </a:xfrm>
        </p:spPr>
        <p:txBody>
          <a:bodyPr/>
          <a:lstStyle/>
          <a:p>
            <a:pPr eaLnBrk="1" hangingPunct="1"/>
            <a:r>
              <a:rPr lang="en-US" altLang="zh-CN" smtClean="0"/>
              <a:t>1. JOptionPane</a:t>
            </a:r>
            <a:r>
              <a:rPr lang="zh-CN" altLang="en-US" smtClean="0"/>
              <a:t>对话框 </a:t>
            </a:r>
            <a:endParaRPr lang="zh-CN" altLang="en-US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37185" y="2209800"/>
            <a:ext cx="8469313" cy="39624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JOptionPane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的对话框可分为四类：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showMessageDialog :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向用户显示一些消息； 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showInputDialog :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提示用户进行输入； 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showConfirmDialog :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向用户确认，含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yes/no/cancel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响应； 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showOptionDialog :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选项对话框，该对话框是前面几种形态的综合。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295400" y="533559"/>
            <a:ext cx="5486400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0440" bIns="190440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16.2  Swing</a:t>
            </a:r>
            <a:r>
              <a:rPr lang="zh-CN" altLang="en-US" sz="3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对话框</a:t>
            </a:r>
            <a:endParaRPr lang="zh-CN" altLang="en-US" sz="320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457200"/>
            <a:ext cx="753745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      else {   //</a:t>
            </a:r>
            <a:r>
              <a:rPr lang="zh-CN" altLang="en-US" sz="2000" dirty="0" smtClean="0"/>
              <a:t>保存文件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        try { 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</a:t>
            </a:r>
            <a:r>
              <a:rPr lang="en-US" altLang="zh-CN" sz="2000" dirty="0" err="1" smtClean="0"/>
              <a:t>JFileChooser</a:t>
            </a:r>
            <a:r>
              <a:rPr lang="en-US" altLang="zh-CN" sz="2000" dirty="0" smtClean="0"/>
              <a:t> chooser = new </a:t>
            </a:r>
            <a:r>
              <a:rPr lang="en-US" altLang="zh-CN" sz="2000" dirty="0" err="1" smtClean="0"/>
              <a:t>JFileChooser</a:t>
            </a:r>
            <a:r>
              <a:rPr lang="en-US" altLang="zh-CN" sz="2000" dirty="0" smtClean="0"/>
              <a:t>( 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returnVal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chooser.showSaveDialog</a:t>
            </a:r>
            <a:r>
              <a:rPr lang="en-US" altLang="zh-CN" sz="2000" dirty="0" smtClean="0">
                <a:solidFill>
                  <a:srgbClr val="FF0000"/>
                </a:solidFill>
              </a:rPr>
              <a:t>(this);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if(</a:t>
            </a:r>
            <a:r>
              <a:rPr lang="en-US" altLang="zh-CN" sz="2000" dirty="0" err="1" smtClean="0"/>
              <a:t>returnVal</a:t>
            </a:r>
            <a:r>
              <a:rPr lang="en-US" altLang="zh-CN" sz="2000" dirty="0" smtClean="0"/>
              <a:t> == </a:t>
            </a:r>
            <a:r>
              <a:rPr lang="en-US" altLang="zh-CN" sz="2000" dirty="0" err="1" smtClean="0"/>
              <a:t>JFileChooser.APPROVE_OPTION</a:t>
            </a:r>
            <a:r>
              <a:rPr lang="en-US" altLang="zh-CN" sz="2000" dirty="0" smtClean="0"/>
              <a:t>)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    </a:t>
            </a:r>
            <a:r>
              <a:rPr lang="en-US" altLang="zh-CN" sz="2000" dirty="0" smtClean="0">
                <a:solidFill>
                  <a:srgbClr val="0000CC"/>
                </a:solidFill>
              </a:rPr>
              <a:t>File f =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chooser.getSelectedFile</a:t>
            </a:r>
            <a:r>
              <a:rPr lang="en-US" altLang="zh-CN" sz="2000" dirty="0" smtClean="0">
                <a:solidFill>
                  <a:srgbClr val="0000CC"/>
                </a:solidFill>
              </a:rPr>
              <a:t>( );</a:t>
            </a:r>
            <a:endParaRPr lang="en-US" altLang="zh-CN" sz="20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FileWriter</a:t>
            </a:r>
            <a:r>
              <a:rPr lang="en-US" altLang="zh-CN" sz="2000" dirty="0" smtClean="0">
                <a:solidFill>
                  <a:srgbClr val="0000CC"/>
                </a:solidFill>
              </a:rPr>
              <a:t> file= new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FileWriter</a:t>
            </a:r>
            <a:r>
              <a:rPr lang="en-US" altLang="zh-CN" sz="2000" dirty="0" smtClean="0">
                <a:solidFill>
                  <a:srgbClr val="0000CC"/>
                </a:solidFill>
              </a:rPr>
              <a:t>(f); </a:t>
            </a:r>
            <a:endParaRPr lang="en-US" altLang="zh-CN" sz="20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file.write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input.getText</a:t>
            </a:r>
            <a:r>
              <a:rPr lang="en-US" altLang="zh-CN" sz="2000" dirty="0" smtClean="0">
                <a:solidFill>
                  <a:srgbClr val="C00000"/>
                </a:solidFill>
              </a:rPr>
              <a:t>( )); 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    </a:t>
            </a:r>
            <a:r>
              <a:rPr lang="en-US" altLang="zh-CN" sz="2000" dirty="0" err="1" smtClean="0"/>
              <a:t>file.close</a:t>
            </a:r>
            <a:r>
              <a:rPr lang="en-US" altLang="zh-CN" sz="2000" dirty="0" smtClean="0"/>
              <a:t>( );   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} catch (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 smtClean="0"/>
              <a:t> e1)  {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    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 ])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new </a:t>
            </a:r>
            <a:r>
              <a:rPr lang="en-US" altLang="zh-CN" sz="2000" dirty="0" err="1" smtClean="0"/>
              <a:t>FileEdit</a:t>
            </a:r>
            <a:r>
              <a:rPr lang="en-US" altLang="zh-CN" sz="2000" dirty="0" smtClean="0"/>
              <a:t>( 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  <p:sp>
        <p:nvSpPr>
          <p:cNvPr id="62467" name="圆角矩形标注 1"/>
          <p:cNvSpPr>
            <a:spLocks noChangeArrowheads="1"/>
          </p:cNvSpPr>
          <p:nvPr/>
        </p:nvSpPr>
        <p:spPr bwMode="auto">
          <a:xfrm>
            <a:off x="6400800" y="1981200"/>
            <a:ext cx="2514600" cy="469900"/>
          </a:xfrm>
          <a:prstGeom prst="wedgeRoundRectCallout">
            <a:avLst>
              <a:gd name="adj1" fmla="val -52043"/>
              <a:gd name="adj2" fmla="val 145661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保存文本到文件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961604" cy="27432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556250" cy="60960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/>
              <a:t>16.5.3  Swing</a:t>
            </a:r>
            <a:r>
              <a:rPr lang="zh-CN" altLang="en-US" sz="2400" dirty="0"/>
              <a:t>工具栏 </a:t>
            </a:r>
            <a:endParaRPr lang="en-US" altLang="zh-CN" sz="2400" dirty="0">
              <a:solidFill>
                <a:srgbClr val="0101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14350" y="1062037"/>
            <a:ext cx="8362950" cy="5262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java.awt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javax.swing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.*;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ToolBarDemo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JFrame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ToolBarDemo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getContentPane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cont.setLayout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BorderLayout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));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JToolBar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tool = new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JToolBar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endParaRPr lang="zh-CN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JButton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 = new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JButton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ImageIcon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("fun1.gif"));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JButton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 = new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JButton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ImageIcon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("fun2.gif "));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tool.add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(b1);</a:t>
            </a:r>
            <a:endParaRPr lang="zh-CN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tool.add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(b2);</a:t>
            </a:r>
            <a:endParaRPr lang="zh-CN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FontTx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cont.add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North",tool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}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6324600" y="3048000"/>
            <a:ext cx="1676400" cy="609600"/>
          </a:xfrm>
          <a:prstGeom prst="borderCallout1">
            <a:avLst>
              <a:gd name="adj1" fmla="val 54193"/>
              <a:gd name="adj2" fmla="val -4881"/>
              <a:gd name="adj3" fmla="val 72356"/>
              <a:gd name="adj4" fmla="val -5741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默认水平方向</a:t>
            </a:r>
            <a:endParaRPr lang="zh-CN" altLang="en-US" dirty="0"/>
          </a:p>
        </p:txBody>
      </p:sp>
      <p:sp>
        <p:nvSpPr>
          <p:cNvPr id="3" name="横卷形 2"/>
          <p:cNvSpPr/>
          <p:nvPr/>
        </p:nvSpPr>
        <p:spPr>
          <a:xfrm>
            <a:off x="4271329" y="4648200"/>
            <a:ext cx="4191000" cy="1016000"/>
          </a:xfrm>
          <a:prstGeom prst="horizontalScrol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垂直工具栏用带参数的构造方法指定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SwingConstant.VERTICAL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953000" y="3657600"/>
            <a:ext cx="609600" cy="1114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-2147482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685800"/>
            <a:ext cx="2576195" cy="1670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6629400" cy="70993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16.6  JSlider</a:t>
            </a:r>
            <a:r>
              <a:rPr lang="zh-CN" altLang="en-US" sz="2800" smtClean="0"/>
              <a:t>类</a:t>
            </a:r>
            <a:endParaRPr lang="zh-CN" altLang="en-US" sz="2800" smtClean="0"/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71500" y="1371600"/>
            <a:ext cx="8001000" cy="4716145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JSlider()</a:t>
            </a:r>
            <a:r>
              <a:rPr lang="zh-CN" altLang="en-US" sz="2000" smtClean="0"/>
              <a:t>：创建一个垂直方向的滑动杆，取值范围为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100</a:t>
            </a:r>
            <a:r>
              <a:rPr lang="zh-CN" altLang="en-US" sz="2000" smtClean="0"/>
              <a:t>，初始值为</a:t>
            </a:r>
            <a:r>
              <a:rPr lang="en-US" altLang="zh-CN" sz="2000" smtClean="0"/>
              <a:t>50</a:t>
            </a:r>
            <a:r>
              <a:rPr lang="zh-CN" altLang="en-US" sz="2000" smtClean="0"/>
              <a:t>。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JSlider(int orientation)</a:t>
            </a:r>
            <a:r>
              <a:rPr lang="zh-CN" altLang="en-US" sz="2000" smtClean="0"/>
              <a:t>：创建一个参数指定方向的滑动杆，取值范围为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100</a:t>
            </a:r>
            <a:r>
              <a:rPr lang="zh-CN" altLang="en-US" sz="2000" smtClean="0"/>
              <a:t>，初始值为</a:t>
            </a:r>
            <a:r>
              <a:rPr lang="en-US" altLang="zh-CN" sz="2000" smtClean="0"/>
              <a:t>50</a:t>
            </a:r>
            <a:r>
              <a:rPr lang="zh-CN" altLang="en-US" sz="2000" smtClean="0"/>
              <a:t>。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JSlider(int orientation, int min, int max, int value)</a:t>
            </a:r>
            <a:r>
              <a:rPr lang="zh-CN" altLang="en-US" sz="2000" smtClean="0"/>
              <a:t>：</a:t>
            </a:r>
            <a:r>
              <a:rPr lang="zh-CN" altLang="sv-SE" sz="2000" smtClean="0"/>
              <a:t>创建由参数指定方向、范围、初始值的滑动杆。</a:t>
            </a:r>
            <a:r>
              <a:rPr lang="en-US" altLang="zh-CN" sz="2000" smtClean="0"/>
              <a:t>orientation</a:t>
            </a:r>
            <a:r>
              <a:rPr lang="zh-CN" altLang="en-US" sz="2000" smtClean="0"/>
              <a:t>参数为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代表水平方向，为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代表垂直方向。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用户调整滑动杆时，将产生</a:t>
            </a:r>
            <a:r>
              <a:rPr lang="en-US" altLang="zh-CN" sz="2000" smtClean="0"/>
              <a:t>ChangeEvent</a:t>
            </a:r>
            <a:r>
              <a:rPr lang="zh-CN" altLang="en-US" sz="2000" smtClean="0"/>
              <a:t>事件 </a:t>
            </a:r>
            <a:endParaRPr lang="zh-CN" altLang="en-US" sz="2000" smtClean="0"/>
          </a:p>
          <a:p>
            <a:pPr eaLnBrk="1" hangingPunct="1"/>
            <a:r>
              <a:rPr lang="zh-CN" altLang="de-DE" sz="2000" smtClean="0"/>
              <a:t>滑动杆的常用方法介绍如下。</a:t>
            </a:r>
            <a:endParaRPr lang="zh-CN" altLang="de-DE" sz="2000" smtClean="0"/>
          </a:p>
          <a:p>
            <a:pPr lvl="1" eaLnBrk="1" hangingPunct="1"/>
            <a:r>
              <a:rPr lang="de-DE" altLang="zh-CN" sz="2000" smtClean="0"/>
              <a:t>int getValue()</a:t>
            </a:r>
            <a:r>
              <a:rPr lang="zh-CN" altLang="de-DE" sz="2000" smtClean="0"/>
              <a:t>：返回滑动杆的当前值。</a:t>
            </a:r>
            <a:endParaRPr lang="zh-CN" altLang="de-DE" sz="2000" smtClean="0"/>
          </a:p>
          <a:p>
            <a:pPr lvl="1" eaLnBrk="1" hangingPunct="1"/>
            <a:r>
              <a:rPr lang="de-DE" altLang="zh-CN" sz="2000" smtClean="0"/>
              <a:t>int getMaximum()</a:t>
            </a:r>
            <a:r>
              <a:rPr lang="zh-CN" altLang="de-DE" sz="2000" smtClean="0"/>
              <a:t>：返回滑动杆的最大值。</a:t>
            </a:r>
            <a:endParaRPr lang="zh-CN" altLang="de-DE" sz="2000" smtClean="0"/>
          </a:p>
          <a:p>
            <a:pPr lvl="1" eaLnBrk="1" hangingPunct="1"/>
            <a:r>
              <a:rPr lang="de-DE" altLang="zh-CN" sz="2000" smtClean="0"/>
              <a:t>void setValue(int n)</a:t>
            </a:r>
            <a:r>
              <a:rPr lang="zh-CN" altLang="de-DE" sz="2000" smtClean="0"/>
              <a:t>：设置滑动杆的当前值。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81900" cy="788988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16-7】  </a:t>
            </a:r>
            <a:r>
              <a:rPr lang="zh-CN" altLang="en-US" sz="2800" smtClean="0"/>
              <a:t>用滚动条调整窗体的背景颜色。</a:t>
            </a:r>
            <a:endParaRPr lang="zh-CN" altLang="en-US" sz="2800" smtClean="0"/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184275"/>
            <a:ext cx="85344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import java.awt.*;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import java.awt.event.*;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import javax.swing.*;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import javax.swing.event.*;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public class TestSlider extends JFrame implements AdjustmentListener,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		ChangeListener {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	    Scrollbar redSlider = new Scrollbar(Scrollbar.HORIZONTAL, 0, 40, 0, 255);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	    Scrollbar greenSlider = new    Scrollbar(Scrollbar.HORIZONTAL,0,40,0,255);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	   JSlider blueSlider = new JSlider(0, 0, 255, 0);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dirty="0" smtClean="0"/>
              <a:t>  	   int value1, value2, value3; // </a:t>
            </a:r>
            <a:r>
              <a:rPr lang="zh-CN" altLang="zh-CN" sz="2000" dirty="0" smtClean="0"/>
              <a:t>红、绿、蓝</a:t>
            </a:r>
            <a:r>
              <a:rPr lang="fr-FR" altLang="zh-CN" sz="2000" dirty="0" smtClean="0"/>
              <a:t>3</a:t>
            </a:r>
            <a:r>
              <a:rPr lang="zh-CN" altLang="zh-CN" sz="2000" dirty="0" smtClean="0"/>
              <a:t>种颜色分量的值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Container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cont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getContentPane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75310"/>
            <a:ext cx="2400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609600"/>
            <a:ext cx="8153400" cy="5715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public TestSlider( ) {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Panel x = new Panel( ); // </a:t>
            </a:r>
            <a:r>
              <a:rPr lang="zh-CN" altLang="zh-CN" sz="2000" smtClean="0"/>
              <a:t>创建一个放置调整部件的面板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x.setLayout(new GridLayout(3, 2, 1, 1)); 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x.add(new Label("red"));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x.add(redSlider);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x.add(new Label("green"));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x.add(greenSlider);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x.add(new Label("blue"));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x.add(blueSlider);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fr-FR" altLang="zh-CN" sz="2000" smtClean="0">
                <a:solidFill>
                  <a:srgbClr val="FF0000"/>
                </a:solidFill>
              </a:rPr>
              <a:t>cont.add("South", x);</a:t>
            </a:r>
            <a:endParaRPr lang="zh-CN" altLang="zh-CN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redSlider.addAdjustmentListener(this); 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greenSlider.addAdjustmentListener(this);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blueSlider.addChangeListener(this); 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}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820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/* </a:t>
            </a:r>
            <a:r>
              <a:rPr lang="zh-CN" altLang="zh-CN" sz="2000" smtClean="0"/>
              <a:t>滚动条调整时，根据调整值改变窗体背景颜色</a:t>
            </a:r>
            <a:r>
              <a:rPr lang="fr-FR" altLang="zh-CN" sz="2000" smtClean="0"/>
              <a:t> */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public void adjustmentValueChanged(AdjustmentEvent e) {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value1 = redSlider.getValue( 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value2 = greenSlider.getValue( 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Color color = new Color(value1, value2, value3);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fr-FR" altLang="zh-CN" sz="2000" smtClean="0">
                <a:solidFill>
                  <a:srgbClr val="FF0000"/>
                </a:solidFill>
              </a:rPr>
              <a:t>cont.setBackground(color);</a:t>
            </a:r>
            <a:endParaRPr lang="zh-CN" altLang="zh-CN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}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public void stateChanged(ChangeEvent e) {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value3 = blueSlider.getValue( 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Color color = new Color(value1, value2, value3);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fr-FR" altLang="zh-CN" sz="2000" smtClean="0">
                <a:solidFill>
                  <a:srgbClr val="FF0000"/>
                </a:solidFill>
              </a:rPr>
              <a:t>cont.setBackground(color);</a:t>
            </a:r>
            <a:endParaRPr lang="zh-CN" altLang="zh-CN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}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1365" cy="434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public static void main(String args[ ]) {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JFrame me = new TestSlider( 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me.setSize(300, 200);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me.setVisible(true);  		me.setDefaultCloseOperation(JFrame.EXIT_ON_CLOSE);</a:t>
            </a:r>
            <a:endParaRPr lang="zh-CN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 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}</a:t>
            </a:r>
            <a:endParaRPr lang="zh-CN" altLang="zh-CN" sz="2000" smtClean="0"/>
          </a:p>
          <a:p>
            <a:pPr eaLnBrk="1" hangingPunct="1"/>
            <a:endParaRPr lang="zh-CN" altLang="en-US" sz="2000" smtClean="0"/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71800"/>
            <a:ext cx="4038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5029200" cy="636588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</a:t>
            </a:r>
            <a:r>
              <a:rPr lang="zh-CN" altLang="en-US" sz="3600" dirty="0" smtClean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3600" dirty="0" smtClean="0">
                <a:solidFill>
                  <a:srgbClr val="0070C0"/>
                </a:solidFill>
              </a:rPr>
              <a:t>项目</a:t>
            </a:r>
            <a:endParaRPr lang="zh-CN" alt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7168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实现一个简易的工具栏应用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上部安排工具栏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中间安排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个文本域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工具栏中安排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个按钮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点击一个按钮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弹出消息框输入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n,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文本域显示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n!;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点击另一个按钮弹出消息框输入一个字符串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文本域统计该字符串的字母字符个数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实现一个简单的文本编辑器，操作按钮安排在工具栏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和菜单中</a:t>
            </a:r>
            <a:r>
              <a:rPr lang="zh-CN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，包括打开文件、保存文件、文本替换等功能。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利用选项卡实现一个游戏平台，支持人机对拿火柴、人机对弈五子棋、猜数游戏等。</a:t>
            </a:r>
            <a:endParaRPr lang="zh-CN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5975350" cy="1008062"/>
          </a:xfrm>
        </p:spPr>
        <p:txBody>
          <a:bodyPr/>
          <a:lstStyle/>
          <a:p>
            <a:pPr eaLnBrk="1" hangingPunct="1"/>
            <a:r>
              <a:rPr lang="zh-CN" altLang="en-US" smtClean="0"/>
              <a:t>对话框的外观 </a:t>
            </a:r>
            <a:endParaRPr lang="zh-CN" altLang="en-US" smtClean="0"/>
          </a:p>
        </p:txBody>
      </p:sp>
      <p:pic>
        <p:nvPicPr>
          <p:cNvPr id="11267" name="Picture 3" descr="t13-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 b="17741"/>
          <a:stretch>
            <a:fillRect/>
          </a:stretch>
        </p:blipFill>
        <p:spPr bwMode="auto">
          <a:xfrm>
            <a:off x="1116013" y="1916113"/>
            <a:ext cx="6046787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438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mtClean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）显示消息对话框</a:t>
            </a:r>
            <a:r>
              <a:rPr lang="en-US" altLang="zh-CN" smtClean="0">
                <a:latin typeface="楷体_GB2312"/>
                <a:ea typeface="楷体_GB2312"/>
                <a:cs typeface="楷体_GB2312"/>
              </a:rPr>
              <a:t>showMessageDialog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686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格式：</a:t>
            </a:r>
            <a:endParaRPr lang="zh-CN" altLang="en-US" sz="20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static void </a:t>
            </a:r>
            <a:r>
              <a:rPr lang="en-US" altLang="zh-CN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showMessageDialog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Component parentComponent, 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Object message,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String title, 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int messageType, 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Icon icon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) 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其中，</a:t>
            </a:r>
            <a:endParaRPr lang="zh-CN" altLang="en-US" sz="20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定义对话框的父窗体，如果该参数为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，一个运行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程序的默认窗体作为父窗体，并且在父窗体中居中显示对话框；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为消息内容，可以是任何存放数据的部件或数据对象本身；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为对话框的标题；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850" y="838202"/>
            <a:ext cx="8210550" cy="4956175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为消息类型，内定的消息类型包括：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ERROR_MESSAGE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（错误消息）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INFORMATION_MESSAGE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（信息）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WARNING_MESSAGE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（警告消息）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QUESTION_MESSAGE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（询问消息）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PLAIN_MESSAGE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（一般消息）；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为显示图标，缺少该参数时，根据消息类型有默认的显示图标。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26" y="1154624"/>
            <a:ext cx="1737648" cy="111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97" y="2080671"/>
            <a:ext cx="189977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4891271" y="2855259"/>
            <a:ext cx="6713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1026" idx="1"/>
          </p:cNvCxnSpPr>
          <p:nvPr/>
        </p:nvCxnSpPr>
        <p:spPr>
          <a:xfrm flipV="1">
            <a:off x="5282952" y="1712201"/>
            <a:ext cx="594174" cy="6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8840"/>
            <a:ext cx="189977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226935" y="2588151"/>
            <a:ext cx="362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82" y="694556"/>
            <a:ext cx="1828031" cy="112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 flipV="1">
            <a:off x="4667266" y="1220755"/>
            <a:ext cx="59932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97" y="1712199"/>
            <a:ext cx="1686616" cy="103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>
            <a:endCxn id="11" idx="1"/>
          </p:cNvCxnSpPr>
          <p:nvPr/>
        </p:nvCxnSpPr>
        <p:spPr>
          <a:xfrm>
            <a:off x="5174900" y="2229913"/>
            <a:ext cx="259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2353408" y="3810000"/>
            <a:ext cx="2534191" cy="672075"/>
          </a:xfrm>
          <a:prstGeom prst="borderCallout1">
            <a:avLst>
              <a:gd name="adj1" fmla="val 18750"/>
              <a:gd name="adj2" fmla="val -8333"/>
              <a:gd name="adj3" fmla="val -36274"/>
              <a:gd name="adj4" fmla="val -2474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自定义图标用参数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1488"/>
            <a:ext cx="6996113" cy="6524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）提示输入对话框</a:t>
            </a:r>
            <a:r>
              <a:rPr lang="en-US" altLang="zh-CN" sz="2800" smtClean="0"/>
              <a:t>showInputDialog </a:t>
            </a:r>
            <a:endParaRPr lang="zh-CN" altLang="en-US" sz="2800" smtClean="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155700"/>
            <a:ext cx="8721725" cy="4911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static String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showInputDialog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(Object message)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最复杂的形态涉及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个参数，分别表示父窗体、消息、标题、消息类型、图标、可选值、初始值。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static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showInputDialog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   Component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parentComponent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   Object message,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   String title, 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messageType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 Icon icon,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   Object[]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selectionValues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 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   Object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initialSelectionValue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 )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92e138c2-9765-44b8-ad37-bc2df5fef921"/>
  <p:tag name="COMMONDATA" val="eyJoZGlkIjoiNTFmZGM0OGU1NjQ4NzZmMzQyOTJkYWViN2ViNzc4ZmQifQ==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新java</Template>
  <TotalTime>0</TotalTime>
  <Words>19399</Words>
  <Application>WPS 演示</Application>
  <PresentationFormat>全屏显示(4:3)</PresentationFormat>
  <Paragraphs>722</Paragraphs>
  <Slides>57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Arial</vt:lpstr>
      <vt:lpstr>宋体</vt:lpstr>
      <vt:lpstr>Wingdings</vt:lpstr>
      <vt:lpstr>Calibri</vt:lpstr>
      <vt:lpstr>隶书</vt:lpstr>
      <vt:lpstr>Wingdings 2</vt:lpstr>
      <vt:lpstr>微软雅黑</vt:lpstr>
      <vt:lpstr>楷体_GB2312</vt:lpstr>
      <vt:lpstr>新宋体</vt:lpstr>
      <vt:lpstr>Century Schoolbook</vt:lpstr>
      <vt:lpstr>楷体_GB2312</vt:lpstr>
      <vt:lpstr>黑体</vt:lpstr>
      <vt:lpstr>Arial Unicode MS</vt:lpstr>
      <vt:lpstr>Arial Black</vt:lpstr>
      <vt:lpstr>仿宋</vt:lpstr>
      <vt:lpstr>Wingdings</vt:lpstr>
      <vt:lpstr>Tahoma</vt:lpstr>
      <vt:lpstr>华文楷体</vt:lpstr>
      <vt:lpstr>java</vt:lpstr>
      <vt:lpstr>第16章  Swing图形界面编程</vt:lpstr>
      <vt:lpstr>16.1 Swing包简介 </vt:lpstr>
      <vt:lpstr>16.1  Swing包简介 (续）</vt:lpstr>
      <vt:lpstr>Swing部件从功能上可分为以下几种 </vt:lpstr>
      <vt:lpstr>1. JOptionPane对话框 </vt:lpstr>
      <vt:lpstr>对话框的外观 </vt:lpstr>
      <vt:lpstr>（1）显示消息对话框showMessageDialog </vt:lpstr>
      <vt:lpstr>PowerPoint 演示文稿</vt:lpstr>
      <vt:lpstr>（2）提示输入对话框showInputDialog </vt:lpstr>
      <vt:lpstr>（3）确认对话框showConfirmDialog </vt:lpstr>
      <vt:lpstr>(4)选项对话框showOptionDialog </vt:lpstr>
      <vt:lpstr>等级考试上机题 </vt:lpstr>
      <vt:lpstr>PowerPoint 演示文稿</vt:lpstr>
      <vt:lpstr>PowerPoint 演示文稿</vt:lpstr>
      <vt:lpstr>等级考试试题2 </vt:lpstr>
      <vt:lpstr>PowerPoint 演示文稿</vt:lpstr>
      <vt:lpstr>PowerPoint 演示文稿</vt:lpstr>
      <vt:lpstr>【例16-1】  计算输出杨辉三角形。 </vt:lpstr>
      <vt:lpstr>PowerPoint 演示文稿</vt:lpstr>
      <vt:lpstr>2. 颜色对话框 </vt:lpstr>
      <vt:lpstr>3．文件选择对话框</vt:lpstr>
      <vt:lpstr>PowerPoint 演示文稿</vt:lpstr>
      <vt:lpstr>16.3.1  JFrame </vt:lpstr>
      <vt:lpstr>默认处理操作的设置方法</vt:lpstr>
      <vt:lpstr>Swing中的按钮和标签 –      标签和各种按钮均允许设置图标 </vt:lpstr>
      <vt:lpstr>Swing中的按钮和标签 –      标签和各种按钮均允许设置图标 </vt:lpstr>
      <vt:lpstr>例16-2  用户登录界面设计 </vt:lpstr>
      <vt:lpstr>PowerPoint 演示文稿</vt:lpstr>
      <vt:lpstr>16.3.2  JPanel及Swing部件绘制</vt:lpstr>
      <vt:lpstr>Swing部件的图形绘制</vt:lpstr>
      <vt:lpstr>例16-3: 投掷筛子的程序 </vt:lpstr>
      <vt:lpstr>PowerPoint 演示文稿</vt:lpstr>
      <vt:lpstr>PowerPoint 演示文稿</vt:lpstr>
      <vt:lpstr>PowerPoint 演示文稿</vt:lpstr>
      <vt:lpstr>PowerPoint 演示文稿</vt:lpstr>
      <vt:lpstr>16.4  Swing的选择部件</vt:lpstr>
      <vt:lpstr>2．单选按钮（JRadioButton）与复选框（JCheckBox）</vt:lpstr>
      <vt:lpstr>主要方法介绍</vt:lpstr>
      <vt:lpstr>3．列表</vt:lpstr>
      <vt:lpstr>4.  Swing选项卡（JTabbedPane）</vt:lpstr>
      <vt:lpstr>选项卡的应用 </vt:lpstr>
      <vt:lpstr>PowerPoint 演示文稿</vt:lpstr>
      <vt:lpstr>PowerPoint 演示文稿</vt:lpstr>
      <vt:lpstr>16.5.1  下拉菜单</vt:lpstr>
      <vt:lpstr>PowerPoint 演示文稿</vt:lpstr>
      <vt:lpstr>例16-5 Java多级菜单 </vt:lpstr>
      <vt:lpstr>16.5.2  Swing下拉菜单</vt:lpstr>
      <vt:lpstr>PowerPoint 演示文稿</vt:lpstr>
      <vt:lpstr>PowerPoint 演示文稿</vt:lpstr>
      <vt:lpstr>PowerPoint 演示文稿</vt:lpstr>
      <vt:lpstr>16.5.3  Swing工具栏 </vt:lpstr>
      <vt:lpstr>16.6  JSlider类</vt:lpstr>
      <vt:lpstr>【例16-7】  用滚动条调整窗体的背景颜色。</vt:lpstr>
      <vt:lpstr>PowerPoint 演示文稿</vt:lpstr>
      <vt:lpstr>PowerPoint 演示文稿</vt:lpstr>
      <vt:lpstr>PowerPoint 演示文稿</vt:lpstr>
      <vt:lpstr>♣ 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1595</cp:revision>
  <cp:lastPrinted>2113-01-01T00:00:00Z</cp:lastPrinted>
  <dcterms:created xsi:type="dcterms:W3CDTF">2113-01-01T00:00:00Z</dcterms:created>
  <dcterms:modified xsi:type="dcterms:W3CDTF">2022-11-16T00:43:16Z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2052-11.1.0.12763</vt:lpwstr>
  </property>
  <property fmtid="{D5CDD505-2E9C-101B-9397-08002B2CF9AE}" pid="4" name="ICV">
    <vt:lpwstr>0C4609A0979646278CA7DA7249200415</vt:lpwstr>
  </property>
</Properties>
</file>