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9" r:id="rId3"/>
    <p:sldId id="313" r:id="rId4"/>
    <p:sldId id="404" r:id="rId5"/>
    <p:sldId id="405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22" r:id="rId14"/>
    <p:sldId id="423" r:id="rId15"/>
    <p:sldId id="424" r:id="rId16"/>
    <p:sldId id="425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339" r:id="rId26"/>
    <p:sldId id="352" r:id="rId27"/>
    <p:sldId id="353" r:id="rId28"/>
    <p:sldId id="354" r:id="rId29"/>
    <p:sldId id="341" r:id="rId30"/>
    <p:sldId id="356" r:id="rId31"/>
    <p:sldId id="342" r:id="rId32"/>
    <p:sldId id="343" r:id="rId33"/>
    <p:sldId id="344" r:id="rId34"/>
    <p:sldId id="345" r:id="rId35"/>
    <p:sldId id="357" r:id="rId36"/>
    <p:sldId id="346" r:id="rId37"/>
    <p:sldId id="347" r:id="rId38"/>
    <p:sldId id="348" r:id="rId39"/>
    <p:sldId id="349" r:id="rId40"/>
    <p:sldId id="350" r:id="rId41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7C5"/>
    <a:srgbClr val="0099FF"/>
    <a:srgbClr val="F537BA"/>
    <a:srgbClr val="B2CAC7"/>
    <a:srgbClr val="000000"/>
    <a:srgbClr val="FF3300"/>
    <a:srgbClr val="F92F07"/>
    <a:srgbClr val="79C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4" autoAdjust="0"/>
    <p:restoredTop sz="91954" autoAdjust="0"/>
  </p:normalViewPr>
  <p:slideViewPr>
    <p:cSldViewPr>
      <p:cViewPr varScale="1">
        <p:scale>
          <a:sx n="65" d="100"/>
          <a:sy n="65" d="100"/>
        </p:scale>
        <p:origin x="-1458" y="-102"/>
      </p:cViewPr>
      <p:guideLst>
        <p:guide orient="horz" pos="2145"/>
        <p:guide pos="2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gs" Target="tags/tag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2FC72-4A9F-4496-990B-C0872628CD6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198E9-33A1-4C00-B81A-7002A94D9FCC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C4DE5-996B-4F24-B7B0-E20771EEB61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7F8E6-DC14-481F-8A54-ECF55B986D6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D30F3-1778-4D9A-A8CE-7F4FE45CB003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D92E-B211-4670-B52E-EC5EA9EE08C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5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6545E-A31D-46E7-90AC-01DC61A41A9E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F213-BA55-4047-8109-C8E6E4DDE34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C5A9-43C3-4D09-90E6-1F742A05FCE9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59FE4-2CBA-4F66-AB29-DF39CEA1E80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0DFD1-64C4-412E-82C7-65A068CE7892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0AF3-9145-4BFE-BD24-35D107F6BDA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C5B33-1D74-42C0-B491-DA59CA8A8893}" type="datetimeFigureOut">
              <a:rPr lang="en-US"/>
            </a:fld>
            <a:endParaRPr lang="en-US"/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1D56E-2034-4747-8AE4-CCF3945A5E0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815F4-D9D8-4998-85C9-293FE2F1F6DB}" type="datetimeFigureOut">
              <a:rPr lang="en-US"/>
            </a:fld>
            <a:endParaRPr 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6C27-9B48-4400-A30C-770DD1B1F9C0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AE3A-894A-4F8A-813A-50025D4099F6}" type="datetimeFigureOut">
              <a:rPr lang="en-US" smtClean="0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9A7EB-3506-427A-9790-56412C322DC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688A-B787-4872-8CAB-65CB60A2ED4E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451C-3851-4057-8A77-68C438BCC6E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0A8DC-6AE2-47B7-8115-56A30F1CA534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4A65-ED81-4BEF-8190-82F65EA319B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3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" name="日期占位符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3E51D0-9D17-4B8C-B1ED-BE69C07D797F}" type="datetimeFigureOut">
              <a:rPr lang="en-US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r"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FC466AE-3EDB-4D34-B7EF-75FF6F00AC63}" type="slidenum">
              <a:rPr lang="en-US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448" y="-4452"/>
            <a:ext cx="9126080" cy="9396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b="1">
          <a:solidFill>
            <a:schemeClr val="tx1"/>
          </a:solidFill>
          <a:latin typeface="+mn-lt"/>
          <a:ea typeface="+mn-ea"/>
        </a:defRPr>
      </a:lvl2pPr>
      <a:lvl3pPr marL="914400" indent="-2463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b="1">
          <a:solidFill>
            <a:schemeClr val="tx1"/>
          </a:solidFill>
          <a:latin typeface="+mn-lt"/>
          <a:ea typeface="+mn-ea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4pPr>
      <a:lvl5pPr marL="14624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5pPr>
      <a:lvl6pPr marL="19196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8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40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12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"/>
          <p:cNvSpPr>
            <a:spLocks noGrp="1"/>
          </p:cNvSpPr>
          <p:nvPr>
            <p:ph type="ctrTitle"/>
          </p:nvPr>
        </p:nvSpPr>
        <p:spPr>
          <a:xfrm>
            <a:off x="539750" y="548640"/>
            <a:ext cx="8208963" cy="7921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zh-CN" sz="360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17</a:t>
            </a:r>
            <a:r>
              <a:rPr lang="zh-CN" altLang="zh-CN" sz="360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r>
              <a:rPr lang="en-US" altLang="zh-CN" sz="360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 JDBC</a:t>
            </a:r>
            <a:r>
              <a:rPr lang="zh-CN" altLang="zh-CN" sz="360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技术和数据库应用</a:t>
            </a:r>
            <a:endParaRPr lang="zh-CN" altLang="zh-CN" sz="3600" smtClean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99" name="内容占位符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845185" y="1412240"/>
            <a:ext cx="7453313" cy="5040313"/>
          </a:xfrm>
        </p:spPr>
        <p:txBody>
          <a:bodyPr/>
          <a:lstStyle/>
          <a:p>
            <a:pPr algn="l" eaLnBrk="1" hangingPunct="1"/>
            <a:r>
              <a:rPr lang="en-US" altLang="zh-CN" sz="2800" smtClean="0"/>
              <a:t>17.1  JDBC</a:t>
            </a:r>
            <a:endParaRPr lang="en-US" altLang="zh-CN" sz="2800" smtClean="0"/>
          </a:p>
          <a:p>
            <a:pPr algn="l" eaLnBrk="1" hangingPunct="1"/>
            <a:r>
              <a:rPr lang="en-US" altLang="zh-CN" sz="2400" smtClean="0"/>
              <a:t>    17.1.1 </a:t>
            </a:r>
            <a:r>
              <a:rPr lang="zh-CN" altLang="zh-CN" sz="2400" smtClean="0"/>
              <a:t>关系数据库概述</a:t>
            </a:r>
            <a:endParaRPr lang="en-US" altLang="zh-CN" sz="2400" smtClean="0"/>
          </a:p>
          <a:p>
            <a:pPr algn="l" eaLnBrk="1" hangingPunct="1"/>
            <a:r>
              <a:rPr lang="en-US" altLang="zh-CN" sz="2400" smtClean="0"/>
              <a:t>    17.1.2  JDBC API</a:t>
            </a:r>
            <a:endParaRPr lang="zh-CN" altLang="zh-CN" sz="2400" smtClean="0"/>
          </a:p>
          <a:p>
            <a:pPr algn="l" eaLnBrk="1" hangingPunct="1"/>
            <a:r>
              <a:rPr lang="en-US" altLang="zh-CN" sz="2800" smtClean="0"/>
              <a:t>17.2  JDBC</a:t>
            </a:r>
            <a:r>
              <a:rPr lang="zh-CN" altLang="zh-CN" sz="2800" smtClean="0"/>
              <a:t>基本应用</a:t>
            </a:r>
            <a:endParaRPr lang="en-US" altLang="zh-CN" sz="2800" smtClean="0"/>
          </a:p>
          <a:p>
            <a:pPr algn="l" eaLnBrk="1" hangingPunct="1"/>
            <a:r>
              <a:rPr lang="en-US" altLang="zh-CN" sz="2400" smtClean="0"/>
              <a:t>    17.2.1 </a:t>
            </a:r>
            <a:r>
              <a:rPr lang="zh-CN" altLang="zh-CN" sz="2400" smtClean="0"/>
              <a:t>数据库查询</a:t>
            </a:r>
            <a:endParaRPr lang="en-US" altLang="zh-CN" sz="2400" smtClean="0"/>
          </a:p>
          <a:p>
            <a:pPr algn="l" eaLnBrk="1" hangingPunct="1"/>
            <a:r>
              <a:rPr lang="en-US" altLang="zh-CN" sz="2400" smtClean="0"/>
              <a:t>    17.2.2 </a:t>
            </a:r>
            <a:r>
              <a:rPr lang="zh-CN" altLang="zh-CN" sz="2400" smtClean="0"/>
              <a:t>数据库的更新</a:t>
            </a:r>
            <a:endParaRPr lang="en-US" altLang="zh-CN" sz="2400" smtClean="0"/>
          </a:p>
          <a:p>
            <a:pPr algn="l" eaLnBrk="1" hangingPunct="1"/>
            <a:r>
              <a:rPr lang="en-US" altLang="zh-CN" sz="2400" smtClean="0"/>
              <a:t>    17.2.3  </a:t>
            </a:r>
            <a:r>
              <a:rPr lang="zh-CN" altLang="zh-CN" sz="2400" smtClean="0"/>
              <a:t>用</a:t>
            </a:r>
            <a:r>
              <a:rPr lang="en-US" altLang="zh-CN" sz="2400" smtClean="0"/>
              <a:t>PreparedStatement</a:t>
            </a:r>
            <a:r>
              <a:rPr lang="zh-CN" altLang="zh-CN" sz="2400" smtClean="0"/>
              <a:t>类实现</a:t>
            </a:r>
            <a:r>
              <a:rPr lang="en-US" altLang="zh-CN" sz="2400" smtClean="0"/>
              <a:t>SQL</a:t>
            </a:r>
            <a:r>
              <a:rPr lang="zh-CN" altLang="zh-CN" sz="2400" smtClean="0"/>
              <a:t>操作</a:t>
            </a:r>
            <a:endParaRPr lang="zh-CN" altLang="zh-CN" sz="2400" smtClean="0"/>
          </a:p>
          <a:p>
            <a:pPr algn="l" eaLnBrk="1" hangingPunct="1"/>
            <a:r>
              <a:rPr lang="en-US" altLang="zh-CN" sz="2400" smtClean="0"/>
              <a:t>17.3  </a:t>
            </a:r>
            <a:r>
              <a:rPr lang="zh-CN" altLang="zh-CN" sz="2400" smtClean="0"/>
              <a:t>数据库应用举例</a:t>
            </a:r>
            <a:endParaRPr lang="zh-CN" altLang="zh-CN" sz="2400" smtClean="0"/>
          </a:p>
          <a:p>
            <a:pPr algn="l" eaLnBrk="1" hangingPunct="1"/>
            <a:endParaRPr lang="zh-CN" altLang="en-US" sz="28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9" y="1466205"/>
            <a:ext cx="5341937" cy="37861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2. </a:t>
            </a:r>
            <a:r>
              <a:rPr lang="zh-CN" altLang="en-US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遍历访问结果集（定位行）</a:t>
            </a:r>
            <a:endParaRPr lang="zh-CN" altLang="en-US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84214" y="2071092"/>
            <a:ext cx="8135937" cy="30861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</a:rPr>
              <a:t>ResultSet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</a:rPr>
              <a:t>rs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</a:rPr>
              <a:t>stmt.executeQuery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</a:rPr>
              <a:t>queryString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en-US" altLang="zh-CN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try {</a:t>
            </a:r>
            <a:b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   while (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rs.next</a:t>
            </a:r>
            <a:r>
              <a:rPr lang="en-US" altLang="zh-CN" sz="2000" b="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())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 {</a:t>
            </a:r>
            <a:b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       String s = 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</a:rPr>
              <a:t>rs.getString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("COF_NAME");</a:t>
            </a:r>
            <a:b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       float n = 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</a:rPr>
              <a:t>rs.getFloat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("PRICE");</a:t>
            </a:r>
            <a:b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       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</a:rPr>
              <a:t>System.out.println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(s + " " + n);</a:t>
            </a:r>
            <a:b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   }</a:t>
            </a:r>
            <a:endParaRPr lang="en-US" altLang="zh-CN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} catch(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</a:rPr>
              <a:t>SQLException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 ex) {…. }</a:t>
            </a:r>
            <a:endParaRPr lang="en-US" altLang="zh-CN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75173"/>
            <a:ext cx="6380162" cy="37861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 </a:t>
            </a:r>
            <a:r>
              <a:rPr lang="zh-CN" altLang="en-US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访问当前行的数据项（具体列） </a:t>
            </a:r>
            <a:endParaRPr lang="zh-CN" altLang="en-US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54001" y="3249761"/>
            <a:ext cx="8785225" cy="205144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String 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getString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(String name)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：将指定名称的列内容作为字符串返回；</a:t>
            </a:r>
            <a:endParaRPr lang="zh-CN" altLang="en-US" sz="2000" b="0" dirty="0" smtClean="0">
              <a:latin typeface="微软雅黑" panose="020B0503020204020204" charset="-122"/>
              <a:ea typeface="微软雅黑" panose="020B0503020204020204" charset="-122"/>
              <a:cs typeface="楷体_GB231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int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 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getInt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(String name)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： 将指定名称的列内容作为整数返回；</a:t>
            </a:r>
            <a:endParaRPr lang="zh-CN" altLang="en-US" sz="2000" b="0" dirty="0" smtClean="0">
              <a:latin typeface="微软雅黑" panose="020B0503020204020204" charset="-122"/>
              <a:ea typeface="微软雅黑" panose="020B0503020204020204" charset="-122"/>
              <a:cs typeface="楷体_GB231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float 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getFloat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(String name)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： 将指定列内容作为 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float 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型数返回；</a:t>
            </a:r>
            <a:endParaRPr lang="zh-CN" altLang="en-US" sz="2000" b="0" dirty="0" smtClean="0">
              <a:latin typeface="微软雅黑" panose="020B0503020204020204" charset="-122"/>
              <a:ea typeface="微软雅黑" panose="020B0503020204020204" charset="-122"/>
              <a:cs typeface="楷体_GB231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Date 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getDate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(String name) 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：将指定列内容作为日期返回；</a:t>
            </a:r>
            <a:endParaRPr lang="zh-CN" altLang="en-US" sz="2000" b="0" dirty="0" smtClean="0">
              <a:latin typeface="微软雅黑" panose="020B0503020204020204" charset="-122"/>
              <a:ea typeface="微软雅黑" panose="020B0503020204020204" charset="-122"/>
              <a:cs typeface="楷体_GB231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boolean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 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getBoolean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(String name)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：将指定列内容作为布尔型数返回；</a:t>
            </a:r>
            <a:endParaRPr lang="zh-CN" altLang="en-US" sz="2000" b="0" dirty="0" smtClean="0">
              <a:latin typeface="微软雅黑" panose="020B0503020204020204" charset="-122"/>
              <a:ea typeface="微软雅黑" panose="020B0503020204020204" charset="-122"/>
              <a:cs typeface="楷体_GB231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Object 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getObject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(String name)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：将指定列内容返回为 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Java Object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  <a:cs typeface="楷体_GB2312"/>
              </a:rPr>
              <a:t>。 </a:t>
            </a:r>
            <a:endParaRPr lang="zh-CN" altLang="en-US" sz="2000" b="0" dirty="0" smtClean="0">
              <a:latin typeface="微软雅黑" panose="020B0503020204020204" charset="-122"/>
              <a:ea typeface="微软雅黑" panose="020B0503020204020204" charset="-122"/>
              <a:cs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825" y="1852082"/>
            <a:ext cx="8459788" cy="7835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String s = </a:t>
            </a:r>
            <a:r>
              <a:rPr lang="en-US" altLang="zh-CN" sz="2000" kern="1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rs.getString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"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title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"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); //</a:t>
            </a:r>
            <a:r>
              <a:rPr lang="zh-CN" altLang="en-US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按列名访问</a:t>
            </a:r>
            <a:endParaRPr lang="en-US" altLang="zh-CN" sz="20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String s = </a:t>
            </a:r>
            <a:r>
              <a:rPr lang="en-US" altLang="zh-CN" sz="2000" kern="1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rs.getString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(2); </a:t>
            </a:r>
            <a:r>
              <a:rPr lang="zh-CN" altLang="en-US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按列序号访问</a:t>
            </a:r>
            <a:r>
              <a:rPr lang="en-US" altLang="zh-CN" sz="2000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列为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zh-CN" altLang="zh-CN" sz="20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2465" y="2781300"/>
            <a:ext cx="5470544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选用方法取决于数据库中字段的数据类型</a:t>
            </a:r>
            <a:endParaRPr lang="zh-CN" altLang="en-US" sz="2000" kern="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040804"/>
            <a:ext cx="7056438" cy="301229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altLang="zh-CN" sz="28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4.  JDBC</a:t>
            </a:r>
            <a:r>
              <a:rPr lang="zh-CN" altLang="en-US" sz="28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应用</a:t>
            </a:r>
            <a:r>
              <a:rPr lang="en-US" altLang="zh-CN" sz="28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en-US" sz="28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可滚动结果集 </a:t>
            </a:r>
            <a:endParaRPr lang="zh-CN" altLang="en-US" sz="2800" dirty="0" smtClean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2132856"/>
            <a:ext cx="8229600" cy="323985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public Statement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createStatement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resultSetType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resultSetConcurrency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)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  </a:t>
            </a:r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其中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en-US" altLang="zh-CN" sz="2000" dirty="0" err="1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resultSetType</a:t>
            </a:r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代表结果集类型，包括如下情形： </a:t>
            </a:r>
            <a:endParaRPr lang="zh-CN" altLang="en-US" sz="2000" dirty="0" smtClean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ResultSet.TYPE_FORWARD_ONLY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：游标只能向后滚动；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ResultSet.TYPE_SCROLL_INSENSITIVE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：游标可以前后滚动，但结果集不随数据库内容的改变而变化； 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ResultSet.TYPE_SCROLL_SENSITIVE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：可前后滚动，而且结果集与数据库的内容保持同步。</a:t>
            </a:r>
            <a:b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0040" y="1671191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 创建滚动记录集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0627" y="1533912"/>
          <a:ext cx="1752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6708579" y="1605920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539552" y="1916832"/>
            <a:ext cx="7920880" cy="2952328"/>
          </a:xfrm>
        </p:spPr>
        <p:txBody>
          <a:bodyPr/>
          <a:lstStyle/>
          <a:p>
            <a:pPr marL="0" indent="0">
              <a:buNone/>
            </a:pPr>
            <a:r>
              <a:rPr lang="fr-FR" altLang="zh-CN" dirty="0">
                <a:solidFill>
                  <a:srgbClr val="1E07C5"/>
                </a:solidFill>
              </a:rPr>
              <a:t>resultSetConcurrency </a:t>
            </a:r>
            <a:r>
              <a:rPr lang="zh-CN" altLang="en-US" dirty="0">
                <a:solidFill>
                  <a:srgbClr val="1E07C5"/>
                </a:solidFill>
              </a:rPr>
              <a:t>代表并发类型，取值包括：</a:t>
            </a:r>
            <a:endParaRPr lang="zh-CN" altLang="en-US" dirty="0">
              <a:solidFill>
                <a:srgbClr val="1E07C5"/>
              </a:solidFill>
            </a:endParaRPr>
          </a:p>
          <a:p>
            <a:r>
              <a:rPr lang="fr-FR" altLang="zh-CN" sz="2000" b="0" dirty="0">
                <a:latin typeface="微软雅黑" panose="020B0503020204020204" charset="-122"/>
                <a:ea typeface="微软雅黑" panose="020B0503020204020204" charset="-122"/>
              </a:rPr>
              <a:t>ResultSet.CONCUR_READ_ONLY </a:t>
            </a:r>
            <a:r>
              <a:rPr lang="zh-CN" altLang="fr-FR" sz="2000" b="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不能用结果集更新数据库表。</a:t>
            </a:r>
            <a:endParaRPr lang="zh-CN" altLang="en-US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fr-FR" altLang="zh-CN" sz="2000" b="0" dirty="0">
                <a:latin typeface="微软雅黑" panose="020B0503020204020204" charset="-122"/>
                <a:ea typeface="微软雅黑" panose="020B0503020204020204" charset="-122"/>
              </a:rPr>
              <a:t>ResultSet.CONCUR_UPDATABLE </a:t>
            </a:r>
            <a:r>
              <a:rPr lang="zh-CN" altLang="fr-FR" sz="2000" b="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结果集会引取数据库表内容的改变。 </a:t>
            </a:r>
            <a:endParaRPr lang="zh-CN" altLang="en-US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297757"/>
            <a:ext cx="7042150" cy="475059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(2)  </a:t>
            </a:r>
            <a:r>
              <a:rPr lang="zh-CN" altLang="en-US" sz="2800" dirty="0" smtClean="0"/>
              <a:t>游标的移动与检查 </a:t>
            </a:r>
            <a:endParaRPr lang="zh-CN" altLang="en-US" sz="2800" dirty="0" smtClean="0"/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50826" y="1846857"/>
            <a:ext cx="8589963" cy="3744439"/>
          </a:xfrm>
        </p:spPr>
        <p:txBody>
          <a:bodyPr/>
          <a:lstStyle/>
          <a:p>
            <a:pPr eaLnBrk="1" hangingPunct="1">
              <a:lnSpc>
                <a:spcPts val="2700"/>
              </a:lnSpc>
            </a:pPr>
            <a:r>
              <a:rPr lang="en-US" altLang="zh-CN" sz="2200" dirty="0" smtClean="0"/>
              <a:t>void </a:t>
            </a:r>
            <a:r>
              <a:rPr lang="en-US" altLang="zh-CN" sz="2200" dirty="0" err="1" smtClean="0">
                <a:solidFill>
                  <a:srgbClr val="1E07C5"/>
                </a:solidFill>
              </a:rPr>
              <a:t>afterLast</a:t>
            </a:r>
            <a:r>
              <a:rPr lang="en-US" altLang="zh-CN" sz="2200" dirty="0" smtClean="0">
                <a:solidFill>
                  <a:srgbClr val="1E07C5"/>
                </a:solidFill>
              </a:rPr>
              <a:t>()</a:t>
            </a:r>
            <a:r>
              <a:rPr lang="en-US" altLang="zh-CN" sz="2200" dirty="0" smtClean="0">
                <a:solidFill>
                  <a:srgbClr val="0099FF"/>
                </a:solidFill>
              </a:rPr>
              <a:t> </a:t>
            </a:r>
            <a:r>
              <a:rPr lang="en-US" altLang="zh-CN" sz="2200" dirty="0" smtClean="0"/>
              <a:t>: </a:t>
            </a:r>
            <a:r>
              <a:rPr lang="zh-CN" altLang="en-US" sz="2200" dirty="0" smtClean="0"/>
              <a:t>移到最后一条记录的后面；</a:t>
            </a:r>
            <a:endParaRPr lang="zh-CN" altLang="en-US" sz="2200" dirty="0" smtClean="0"/>
          </a:p>
          <a:p>
            <a:pPr eaLnBrk="1" hangingPunct="1">
              <a:lnSpc>
                <a:spcPts val="2700"/>
              </a:lnSpc>
            </a:pPr>
            <a:r>
              <a:rPr lang="en-US" altLang="zh-CN" sz="2200" dirty="0" smtClean="0"/>
              <a:t>void </a:t>
            </a:r>
            <a:r>
              <a:rPr lang="en-US" altLang="zh-CN" sz="2200" dirty="0" err="1" smtClean="0">
                <a:solidFill>
                  <a:srgbClr val="1E07C5"/>
                </a:solidFill>
              </a:rPr>
              <a:t>beforeFirst</a:t>
            </a:r>
            <a:r>
              <a:rPr lang="en-US" altLang="zh-CN" sz="2200" dirty="0" smtClean="0">
                <a:solidFill>
                  <a:srgbClr val="1E07C5"/>
                </a:solidFill>
              </a:rPr>
              <a:t>() </a:t>
            </a:r>
            <a:r>
              <a:rPr lang="en-US" altLang="zh-CN" sz="2200" dirty="0" smtClean="0"/>
              <a:t>: </a:t>
            </a:r>
            <a:r>
              <a:rPr lang="zh-CN" altLang="en-US" sz="2200" dirty="0" smtClean="0"/>
              <a:t>移到第一条记录的前面；</a:t>
            </a:r>
            <a:endParaRPr lang="zh-CN" altLang="en-US" sz="2200" dirty="0" smtClean="0"/>
          </a:p>
          <a:p>
            <a:pPr eaLnBrk="1" hangingPunct="1">
              <a:lnSpc>
                <a:spcPts val="2700"/>
              </a:lnSpc>
            </a:pPr>
            <a:r>
              <a:rPr lang="en-US" altLang="zh-CN" sz="2200" dirty="0" smtClean="0"/>
              <a:t>void </a:t>
            </a:r>
            <a:r>
              <a:rPr lang="en-US" altLang="zh-CN" sz="2200" dirty="0" smtClean="0">
                <a:solidFill>
                  <a:srgbClr val="1E07C5"/>
                </a:solidFill>
              </a:rPr>
              <a:t>first() </a:t>
            </a:r>
            <a:r>
              <a:rPr lang="zh-CN" altLang="en-US" sz="2200" dirty="0" smtClean="0"/>
              <a:t>：移到第一条记录；</a:t>
            </a:r>
            <a:endParaRPr lang="zh-CN" altLang="en-US" sz="2200" dirty="0" smtClean="0"/>
          </a:p>
          <a:p>
            <a:pPr eaLnBrk="1" hangingPunct="1">
              <a:lnSpc>
                <a:spcPts val="2700"/>
              </a:lnSpc>
            </a:pPr>
            <a:r>
              <a:rPr lang="en-US" altLang="zh-CN" sz="2200" dirty="0" smtClean="0"/>
              <a:t>void </a:t>
            </a:r>
            <a:r>
              <a:rPr lang="en-US" altLang="zh-CN" sz="2200" dirty="0" smtClean="0">
                <a:solidFill>
                  <a:srgbClr val="1E07C5"/>
                </a:solidFill>
              </a:rPr>
              <a:t>last() </a:t>
            </a:r>
            <a:r>
              <a:rPr lang="en-US" altLang="zh-CN" sz="2200" dirty="0" smtClean="0"/>
              <a:t>: </a:t>
            </a:r>
            <a:r>
              <a:rPr lang="zh-CN" altLang="en-US" sz="2200" dirty="0" smtClean="0"/>
              <a:t>移到最后一条记录；</a:t>
            </a:r>
            <a:endParaRPr lang="zh-CN" altLang="en-US" sz="2200" dirty="0" smtClean="0"/>
          </a:p>
          <a:p>
            <a:pPr eaLnBrk="1" hangingPunct="1">
              <a:lnSpc>
                <a:spcPts val="2700"/>
              </a:lnSpc>
            </a:pPr>
            <a:r>
              <a:rPr lang="en-US" altLang="zh-CN" sz="2200" dirty="0" smtClean="0"/>
              <a:t>void </a:t>
            </a:r>
            <a:r>
              <a:rPr lang="en-US" altLang="zh-CN" sz="2200" dirty="0" smtClean="0">
                <a:solidFill>
                  <a:srgbClr val="1E07C5"/>
                </a:solidFill>
              </a:rPr>
              <a:t>previous()</a:t>
            </a:r>
            <a:r>
              <a:rPr lang="en-US" altLang="zh-CN" sz="2200" dirty="0" smtClean="0">
                <a:solidFill>
                  <a:srgbClr val="0099FF"/>
                </a:solidFill>
              </a:rPr>
              <a:t> </a:t>
            </a:r>
            <a:r>
              <a:rPr lang="en-US" altLang="zh-CN" sz="2200" dirty="0" smtClean="0"/>
              <a:t>: </a:t>
            </a:r>
            <a:r>
              <a:rPr lang="zh-CN" altLang="en-US" sz="2200" dirty="0" smtClean="0"/>
              <a:t>移到前一条记录处；</a:t>
            </a:r>
            <a:endParaRPr lang="zh-CN" altLang="en-US" sz="2200" dirty="0" smtClean="0"/>
          </a:p>
          <a:p>
            <a:pPr eaLnBrk="1" hangingPunct="1">
              <a:lnSpc>
                <a:spcPts val="2700"/>
              </a:lnSpc>
            </a:pPr>
            <a:r>
              <a:rPr lang="en-US" altLang="zh-CN" sz="2200" dirty="0" smtClean="0"/>
              <a:t>void </a:t>
            </a:r>
            <a:r>
              <a:rPr lang="en-US" altLang="zh-CN" sz="2200" dirty="0" smtClean="0">
                <a:solidFill>
                  <a:srgbClr val="1E07C5"/>
                </a:solidFill>
              </a:rPr>
              <a:t>next()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：移到下一条记录。</a:t>
            </a:r>
            <a:endParaRPr lang="zh-CN" altLang="en-US" sz="2200" dirty="0" smtClean="0"/>
          </a:p>
          <a:p>
            <a:pPr eaLnBrk="1" hangingPunct="1">
              <a:lnSpc>
                <a:spcPts val="2700"/>
              </a:lnSpc>
            </a:pPr>
            <a:r>
              <a:rPr lang="en-US" altLang="zh-CN" sz="2200" dirty="0" err="1" smtClean="0"/>
              <a:t>boolean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1E07C5"/>
                </a:solidFill>
              </a:rPr>
              <a:t>absolute(</a:t>
            </a:r>
            <a:r>
              <a:rPr lang="en-US" altLang="zh-CN" sz="2200" dirty="0" err="1" smtClean="0">
                <a:solidFill>
                  <a:srgbClr val="1E07C5"/>
                </a:solidFill>
              </a:rPr>
              <a:t>int</a:t>
            </a:r>
            <a:r>
              <a:rPr lang="en-US" altLang="zh-CN" sz="2200" dirty="0" smtClean="0">
                <a:solidFill>
                  <a:srgbClr val="1E07C5"/>
                </a:solidFill>
              </a:rPr>
              <a:t> row) </a:t>
            </a:r>
            <a:r>
              <a:rPr lang="en-US" altLang="zh-CN" sz="2200" dirty="0" smtClean="0"/>
              <a:t>: </a:t>
            </a:r>
            <a:r>
              <a:rPr lang="zh-CN" altLang="en-US" sz="2200" dirty="0" smtClean="0"/>
              <a:t>将游标指到参数</a:t>
            </a:r>
            <a:r>
              <a:rPr lang="en-US" altLang="zh-CN" sz="2200" dirty="0" smtClean="0"/>
              <a:t>row</a:t>
            </a:r>
            <a:r>
              <a:rPr lang="zh-CN" altLang="en-US" sz="2200" dirty="0" smtClean="0"/>
              <a:t>指定的行。如果</a:t>
            </a:r>
            <a:r>
              <a:rPr lang="en-US" altLang="zh-CN" sz="2200" dirty="0" smtClean="0"/>
              <a:t>row</a:t>
            </a:r>
            <a:r>
              <a:rPr lang="zh-CN" altLang="en-US" sz="2200" dirty="0" smtClean="0"/>
              <a:t>为负数，表示倒数行号，例如：</a:t>
            </a:r>
            <a:r>
              <a:rPr lang="en-US" altLang="zh-CN" sz="2200" dirty="0" smtClean="0"/>
              <a:t>absolute(-1)</a:t>
            </a:r>
            <a:r>
              <a:rPr lang="zh-CN" altLang="en-US" sz="2200" dirty="0" smtClean="0"/>
              <a:t>表示最后一行。 </a:t>
            </a:r>
            <a:endParaRPr lang="zh-CN" altLang="en-US" sz="22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924603" y="2398008"/>
          <a:ext cx="1752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6156176" y="2852936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8496944" cy="3655314"/>
          </a:xfrm>
        </p:spPr>
        <p:txBody>
          <a:bodyPr/>
          <a:lstStyle/>
          <a:p>
            <a:pPr marL="144145">
              <a:lnSpc>
                <a:spcPts val="2800"/>
              </a:lnSpc>
              <a:spcBef>
                <a:spcPts val="0"/>
              </a:spcBef>
            </a:pPr>
            <a:r>
              <a:rPr lang="en-US" altLang="zh-CN" b="0" dirty="0" err="1"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isFirst</a:t>
            </a:r>
            <a:r>
              <a:rPr lang="en-US" altLang="zh-CN" b="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() 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是否游标在第一个记录；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>
              <a:lnSpc>
                <a:spcPts val="2800"/>
              </a:lnSpc>
              <a:spcBef>
                <a:spcPts val="0"/>
              </a:spcBef>
            </a:pPr>
            <a:r>
              <a:rPr lang="en-US" altLang="zh-CN" b="0" dirty="0" err="1"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isLast</a:t>
            </a:r>
            <a:r>
              <a:rPr lang="en-US" altLang="zh-CN" b="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 : 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是否游标在最后一个记录；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>
              <a:lnSpc>
                <a:spcPts val="2800"/>
              </a:lnSpc>
              <a:spcBef>
                <a:spcPts val="0"/>
              </a:spcBef>
            </a:pPr>
            <a:r>
              <a:rPr lang="en-US" altLang="zh-CN" b="0" dirty="0" err="1"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isBeforeFirst</a:t>
            </a:r>
            <a:r>
              <a:rPr lang="en-US" altLang="zh-CN" b="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 : 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是否游标在</a:t>
            </a:r>
            <a:r>
              <a:rPr lang="zh-CN" altLang="en-US" b="0" dirty="0" smtClean="0">
                <a:latin typeface="微软雅黑" panose="020B0503020204020204" charset="-122"/>
                <a:ea typeface="微软雅黑" panose="020B0503020204020204" charset="-122"/>
              </a:rPr>
              <a:t>最</a:t>
            </a:r>
            <a:r>
              <a:rPr lang="zh-CN" altLang="en-US" b="0" dirty="0" smtClean="0">
                <a:latin typeface="微软雅黑" panose="020B0503020204020204" charset="-122"/>
                <a:ea typeface="微软雅黑" panose="020B0503020204020204" charset="-122"/>
              </a:rPr>
              <a:t>开始的</a:t>
            </a:r>
            <a:r>
              <a:rPr lang="zh-CN" altLang="en-US" b="0" dirty="0" smtClean="0">
                <a:latin typeface="微软雅黑" panose="020B0503020204020204" charset="-122"/>
                <a:ea typeface="微软雅黑" panose="020B0503020204020204" charset="-122"/>
              </a:rPr>
              <a:t>记录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之前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>
              <a:lnSpc>
                <a:spcPts val="2800"/>
              </a:lnSpc>
              <a:spcBef>
                <a:spcPts val="0"/>
              </a:spcBef>
            </a:pPr>
            <a:r>
              <a:rPr lang="en-US" altLang="zh-CN" b="0" dirty="0" err="1"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isAfterLast</a:t>
            </a:r>
            <a:r>
              <a:rPr lang="en-US" altLang="zh-CN" b="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() 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是否游标在最后一个记录之后</a:t>
            </a:r>
            <a:r>
              <a:rPr lang="zh-CN" altLang="en-US" b="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>
              <a:lnSpc>
                <a:spcPts val="2800"/>
              </a:lnSpc>
              <a:spcBef>
                <a:spcPts val="0"/>
              </a:spcBef>
            </a:pPr>
            <a:r>
              <a:rPr lang="en-US" altLang="zh-CN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getRow</a:t>
            </a:r>
            <a:r>
              <a:rPr lang="en-US" altLang="zh-CN" b="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() 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返回当前游标所处行号，行号从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开始编号，如果结果集没有行，返回</a:t>
            </a:r>
            <a:r>
              <a:rPr lang="zh-CN" altLang="en-US" b="0" dirty="0" smtClean="0"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b="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>
              <a:lnSpc>
                <a:spcPts val="2800"/>
              </a:lnSpc>
              <a:spcBef>
                <a:spcPts val="0"/>
              </a:spcBef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300192" y="3861048"/>
          <a:ext cx="1752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5868144" y="3933056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160" y="908685"/>
            <a:ext cx="6913245" cy="518795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17.3.2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数据库的更新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7544" y="2420888"/>
            <a:ext cx="8351838" cy="299968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 smtClean="0"/>
              <a:t>java.sql</a:t>
            </a:r>
            <a:r>
              <a:rPr lang="en-US" altLang="zh-CN" sz="2000" dirty="0" smtClean="0"/>
              <a:t>.*;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public class </a:t>
            </a:r>
            <a:r>
              <a:rPr lang="en-US" altLang="zh-CN" sz="2000" dirty="0" err="1" smtClean="0"/>
              <a:t>InsertStudent</a:t>
            </a:r>
            <a:r>
              <a:rPr lang="en-US" altLang="zh-CN" sz="2000" dirty="0" smtClean="0"/>
              <a:t> {</a:t>
            </a:r>
            <a:br>
              <a:rPr lang="en-US" altLang="zh-CN" sz="2000" dirty="0" smtClean="0"/>
            </a:br>
            <a:r>
              <a:rPr lang="en-US" altLang="zh-CN" sz="2000" dirty="0" smtClean="0"/>
              <a:t>public static void main(String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[ ]) {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……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   Statement </a:t>
            </a:r>
            <a:r>
              <a:rPr lang="en-US" altLang="zh-CN" sz="2000" dirty="0" err="1" smtClean="0"/>
              <a:t>stmt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con.createStatement</a:t>
            </a:r>
            <a:r>
              <a:rPr lang="en-US" altLang="zh-CN" sz="2000" dirty="0" smtClean="0"/>
              <a:t>( );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   String </a:t>
            </a:r>
            <a:r>
              <a:rPr lang="en-US" altLang="zh-CN" sz="2000" dirty="0" err="1" smtClean="0"/>
              <a:t>sql</a:t>
            </a:r>
            <a:r>
              <a:rPr lang="en-US" altLang="zh-CN" sz="2000" dirty="0" smtClean="0"/>
              <a:t>="INSERT INTO student " + "VALUES ('</a:t>
            </a:r>
            <a:r>
              <a:rPr lang="zh-CN" altLang="en-US" sz="2000" dirty="0" smtClean="0"/>
              <a:t>张三</a:t>
            </a:r>
            <a:r>
              <a:rPr lang="en-US" altLang="zh-CN" sz="2000" dirty="0" smtClean="0"/>
              <a:t>', 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'</a:t>
            </a:r>
            <a:r>
              <a:rPr lang="zh-CN" altLang="en-US" sz="2000" dirty="0" smtClean="0"/>
              <a:t>男</a:t>
            </a:r>
            <a:r>
              <a:rPr lang="en-US" altLang="zh-CN" sz="2000" dirty="0" smtClean="0"/>
              <a:t>',   </a:t>
            </a:r>
            <a:r>
              <a:rPr lang="en-US" altLang="zh-CN" sz="2000" dirty="0" smtClean="0"/>
              <a:t>'74/02/13' </a:t>
            </a:r>
            <a:r>
              <a:rPr lang="en-US" altLang="zh-CN" sz="2000" dirty="0" smtClean="0"/>
              <a:t>,   True, 20010845)";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stmt.executeUpdate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sql</a:t>
            </a:r>
            <a:r>
              <a:rPr lang="en-US" altLang="zh-CN" sz="2000" dirty="0" smtClean="0"/>
              <a:t>);</a:t>
            </a:r>
            <a:endParaRPr lang="en-US" altLang="zh-CN" sz="2000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9552" y="1854369"/>
            <a:ext cx="7056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1E07C5"/>
                </a:solidFill>
              </a:rPr>
              <a:t>【</a:t>
            </a:r>
            <a:r>
              <a:rPr lang="zh-CN" altLang="en-US" sz="2400" dirty="0" smtClean="0">
                <a:solidFill>
                  <a:srgbClr val="1E07C5"/>
                </a:solidFill>
              </a:rPr>
              <a:t>例</a:t>
            </a:r>
            <a:r>
              <a:rPr lang="en-US" altLang="zh-CN" sz="2400" dirty="0" smtClean="0">
                <a:solidFill>
                  <a:srgbClr val="1E07C5"/>
                </a:solidFill>
              </a:rPr>
              <a:t>17-4】  </a:t>
            </a:r>
            <a:r>
              <a:rPr lang="zh-CN" altLang="en-US" sz="2400" dirty="0">
                <a:solidFill>
                  <a:srgbClr val="1E07C5"/>
                </a:solidFill>
              </a:rPr>
              <a:t>执行</a:t>
            </a:r>
            <a:r>
              <a:rPr lang="en-US" altLang="zh-CN" sz="2400" dirty="0">
                <a:solidFill>
                  <a:srgbClr val="1E07C5"/>
                </a:solidFill>
              </a:rPr>
              <a:t>INSERT </a:t>
            </a:r>
            <a:r>
              <a:rPr lang="zh-CN" altLang="en-US" sz="2400" dirty="0">
                <a:solidFill>
                  <a:srgbClr val="1E07C5"/>
                </a:solidFill>
              </a:rPr>
              <a:t>语句实现数据写入。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11560" y="1556792"/>
            <a:ext cx="8208962" cy="360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="INSERT INTO student "+"VALUES ('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李四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', '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女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',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   '78/12/03',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False, 20010846)";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stmt.executeUpdate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System.out.println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("2 Items have been inserted ");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stmt.close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 );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con.close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 );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} catch(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SQLException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ex) {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System.out.println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ex.getMessage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 ));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}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}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．数据修改和数据删除</a:t>
            </a:r>
            <a:endParaRPr lang="zh-CN" altLang="en-US" smtClean="0"/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2057400"/>
            <a:ext cx="8075240" cy="3128782"/>
          </a:xfrm>
        </p:spPr>
        <p:txBody>
          <a:bodyPr/>
          <a:lstStyle/>
          <a:p>
            <a:pPr eaLnBrk="1" hangingPunct="1"/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要实现数据修改只要将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语句改用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UPDATE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语句即可，而删除则使用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DELETE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语句。</a:t>
            </a:r>
            <a:endParaRPr lang="en-US" altLang="zh-CN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buNone/>
            </a:pP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例如，下面的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语句将张三的性别改为“女”。</a:t>
            </a:r>
            <a:endParaRPr lang="zh-CN" altLang="en-US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b="0" dirty="0" smtClean="0">
                <a:solidFill>
                  <a:srgbClr val="0099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0" dirty="0" err="1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en-US" altLang="zh-CN" sz="2000" b="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="UPDATE  student set  sex= '</a:t>
            </a:r>
            <a:r>
              <a:rPr lang="zh-CN" altLang="en-US" sz="2000" b="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女</a:t>
            </a:r>
            <a:r>
              <a:rPr lang="en-US" altLang="zh-CN" sz="2000" b="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' where name= '</a:t>
            </a:r>
            <a:r>
              <a:rPr lang="zh-CN" altLang="en-US" sz="2000" b="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张三</a:t>
            </a:r>
            <a:r>
              <a:rPr lang="en-US" altLang="zh-CN" sz="2000" b="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'";</a:t>
            </a:r>
            <a:endParaRPr lang="en-US" altLang="zh-CN" sz="2000" b="0" dirty="0" smtClean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实际编程中经常需要从变量获取要拼接的数据，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Java 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的字符串连接运算符可以方便地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将各种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类型数据与字符串拼接，如：以下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SQL 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语句删除姓名为“张三”的记录。</a:t>
            </a:r>
            <a:endParaRPr lang="zh-CN" altLang="en-US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fr-FR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    String </a:t>
            </a:r>
            <a:r>
              <a:rPr lang="fr-FR" altLang="zh-CN" sz="2000" b="0" dirty="0">
                <a:latin typeface="微软雅黑" panose="020B0503020204020204" charset="-122"/>
                <a:ea typeface="微软雅黑" panose="020B0503020204020204" charset="-122"/>
              </a:rPr>
              <a:t>x="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张三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";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b="0" dirty="0" err="1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en-US" altLang="zh-CN" sz="2000" b="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="DELETE from student where name='"+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2000" b="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+"'";</a:t>
            </a:r>
            <a:endParaRPr lang="zh-CN" altLang="en-US" sz="2000" b="0" dirty="0" smtClean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539115" y="1052671"/>
            <a:ext cx="7772400" cy="53935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dirty="0" err="1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17.3.3  PreparedStatement</a:t>
            </a:r>
            <a:r>
              <a:rPr lang="zh-CN" altLang="en-US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实现</a:t>
            </a:r>
            <a:r>
              <a:rPr lang="en-US" altLang="zh-CN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SQL</a:t>
            </a:r>
            <a:r>
              <a:rPr lang="zh-CN" altLang="en-US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预处理 </a:t>
            </a:r>
            <a:endParaRPr lang="zh-CN" altLang="en-US" dirty="0" smtClean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9751" y="1970485"/>
            <a:ext cx="7921625" cy="334922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</a:rPr>
              <a:t>PreparedStatement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</a:rPr>
              <a:t>ps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 = con. 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</a:rPr>
              <a:t>preparedStatement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("INSERT INTO student VALUES(</a:t>
            </a:r>
            <a:r>
              <a:rPr lang="en-US" altLang="zh-CN" sz="2000" b="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?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,?,?,?,?)");</a:t>
            </a:r>
            <a:endParaRPr lang="en-US" altLang="zh-CN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其中，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语句中的问号为数据占位符，每个问号根据其在语句中出现的次序对应有一个位置编号，可以调用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</a:rPr>
              <a:t>PreparedStatement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提供的方法将某个数据插入到占位符的位置。</a:t>
            </a:r>
            <a:endParaRPr lang="en-US" altLang="zh-CN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例如，下面的语句将字符串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china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插入到第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个问号处。</a:t>
            </a:r>
            <a:endParaRPr lang="zh-CN" altLang="en-US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rgbClr val="0099FF"/>
                </a:solidFill>
                <a:latin typeface="微软雅黑" panose="020B0503020204020204" charset="-122"/>
                <a:ea typeface="微软雅黑" panose="020B0503020204020204" charset="-122"/>
              </a:rPr>
              <a:t>ps.setString</a:t>
            </a:r>
            <a:r>
              <a:rPr lang="en-US" altLang="zh-CN" sz="2000" dirty="0" smtClean="0">
                <a:solidFill>
                  <a:srgbClr val="0099FF"/>
                </a:solidFill>
                <a:latin typeface="微软雅黑" panose="020B0503020204020204" charset="-122"/>
                <a:ea typeface="微软雅黑" panose="020B0503020204020204" charset="-122"/>
              </a:rPr>
              <a:t>(1, "china "); </a:t>
            </a:r>
            <a:endParaRPr lang="zh-CN" altLang="en-US" sz="2000" dirty="0" smtClean="0">
              <a:solidFill>
                <a:srgbClr val="0099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428625"/>
            <a:ext cx="7543800" cy="500063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zh-CN" sz="2800" smtClean="0"/>
              <a:t>17.1  </a:t>
            </a:r>
            <a:r>
              <a:rPr lang="zh-CN" altLang="en-US" sz="2800" smtClean="0"/>
              <a:t>关系数据库概述</a:t>
            </a:r>
            <a:endParaRPr lang="zh-CN" altLang="en-US" sz="2800" smtClean="0"/>
          </a:p>
        </p:txBody>
      </p:sp>
      <p:graphicFrame>
        <p:nvGraphicFramePr>
          <p:cNvPr id="242691" name="Group 3"/>
          <p:cNvGraphicFramePr>
            <a:graphicFrameLocks noGrp="1"/>
          </p:cNvGraphicFramePr>
          <p:nvPr>
            <p:ph type="tbl" idx="1"/>
          </p:nvPr>
        </p:nvGraphicFramePr>
        <p:xfrm>
          <a:off x="250825" y="1484313"/>
          <a:ext cx="8713788" cy="4835526"/>
        </p:xfrm>
        <a:graphic>
          <a:graphicData uri="http://schemas.openxmlformats.org/drawingml/2006/table">
            <a:tbl>
              <a:tblPr/>
              <a:tblGrid>
                <a:gridCol w="1225550"/>
                <a:gridCol w="1295400"/>
                <a:gridCol w="6192838"/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命令</a:t>
                      </a:r>
                      <a:endParaRPr kumimoji="1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功能</a:t>
                      </a:r>
                      <a:endParaRPr kumimoji="1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举例</a:t>
                      </a:r>
                      <a:endParaRPr kumimoji="1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Create</a:t>
                      </a:r>
                      <a:r>
                        <a:rPr kumimoji="1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kumimoji="1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创建表格</a:t>
                      </a:r>
                      <a:endParaRPr kumimoji="1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create table COFFEES (COF_NAME VARCHAR(32), PRICE INTEGER)</a:t>
                      </a:r>
                      <a:endParaRPr kumimoji="1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Drop</a:t>
                      </a:r>
                      <a:endParaRPr kumimoji="1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删除表格</a:t>
                      </a:r>
                      <a:endParaRPr kumimoji="1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drop table COFFEES</a:t>
                      </a:r>
                      <a:endParaRPr kumimoji="1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Insert</a:t>
                      </a:r>
                      <a:endParaRPr kumimoji="1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插入数据</a:t>
                      </a:r>
                      <a:endParaRPr kumimoji="1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INSERT INTO COFFEES VALUES ('Colombian', 101);</a:t>
                      </a:r>
                      <a:endParaRPr kumimoji="1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0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Select</a:t>
                      </a:r>
                      <a:endParaRPr kumimoji="1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查询数据</a:t>
                      </a:r>
                      <a:r>
                        <a:rPr kumimoji="1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kumimoji="1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SELECT COF_NAME, PRICE FROM COFFEES where price&gt;7</a:t>
                      </a:r>
                      <a:endParaRPr kumimoji="1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Delete</a:t>
                      </a:r>
                      <a:endParaRPr kumimoji="1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删除数据</a:t>
                      </a:r>
                      <a:endParaRPr kumimoji="1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Delete * from COFFEES where COF_NAME ='Colombian'</a:t>
                      </a:r>
                      <a:endParaRPr kumimoji="1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Update</a:t>
                      </a:r>
                      <a:endParaRPr kumimoji="1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修改数据</a:t>
                      </a:r>
                      <a:endParaRPr kumimoji="1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07C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Update COFFEES set price=price+1 </a:t>
                      </a:r>
                      <a:endParaRPr kumimoji="1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1E07C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7" name="Rectangle 37"/>
          <p:cNvSpPr>
            <a:spLocks noChangeArrowheads="1"/>
          </p:cNvSpPr>
          <p:nvPr/>
        </p:nvSpPr>
        <p:spPr bwMode="auto">
          <a:xfrm>
            <a:off x="468313" y="765175"/>
            <a:ext cx="24479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/>
              <a:t>SQL</a:t>
            </a:r>
            <a:r>
              <a:rPr lang="zh-CN" altLang="en-US" sz="2400" b="1"/>
              <a:t>语句</a:t>
            </a:r>
            <a:endParaRPr lang="zh-CN" altLang="en-US" sz="2400" b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465635"/>
            <a:ext cx="7224712" cy="307181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zh-CN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PreparedStatement</a:t>
            </a:r>
            <a:r>
              <a:rPr lang="zh-CN" altLang="en-US" dirty="0" smtClean="0"/>
              <a:t>提供了如下方法 </a:t>
            </a:r>
            <a:endParaRPr lang="zh-CN" altLang="en-US" dirty="0" smtClean="0"/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50826" y="1881684"/>
            <a:ext cx="8569325" cy="3563540"/>
          </a:xfrm>
        </p:spPr>
        <p:txBody>
          <a:bodyPr/>
          <a:lstStyle/>
          <a:p>
            <a:pPr lvl="0"/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void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setAsciiStream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index,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InputStream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x,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length)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：从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InputStream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流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字符数据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读取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length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个字节数据插入到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index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位置；</a:t>
            </a:r>
            <a:endParaRPr lang="zh-CN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void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setBinaryStream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index,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InputStream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x,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length)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：从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InputStream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流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二进制数据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读取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length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个字节数据插入到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index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位置；</a:t>
            </a:r>
            <a:endParaRPr lang="zh-CN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void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setCharacterStream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index, Reader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reader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length)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：从字符输入流读取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length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个字符插入到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index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位置；</a:t>
            </a:r>
            <a:endParaRPr lang="zh-CN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void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setBoolean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index,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x)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：在指定位置插入一个布尔值；</a:t>
            </a:r>
            <a:endParaRPr lang="zh-CN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void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setByte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index, byte x)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：在指定位置插入一个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byte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值；</a:t>
            </a:r>
            <a:endParaRPr lang="zh-CN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void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setBytes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index, byte[] x)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：在指定位置插入一个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byte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数组；</a:t>
            </a:r>
            <a:endParaRPr lang="zh-CN" altLang="en-US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23528" y="1412776"/>
            <a:ext cx="8568952" cy="3956040"/>
          </a:xfrm>
        </p:spPr>
        <p:txBody>
          <a:bodyPr/>
          <a:lstStyle/>
          <a:p>
            <a:pPr lvl="0"/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void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setDate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index, Date x)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：在指定位置插入一个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Date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对象；</a:t>
            </a:r>
            <a:endParaRPr lang="zh-CN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void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setDouble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index, double x)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：在指定位置插入一个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double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值；</a:t>
            </a:r>
            <a:endParaRPr lang="zh-CN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void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setFloat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index, float x)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：在指定位置插入一个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float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值；</a:t>
            </a:r>
            <a:endParaRPr lang="zh-CN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void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setInt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index,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x)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：在指定位置插入一个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值；</a:t>
            </a:r>
            <a:endParaRPr lang="zh-CN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void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setLong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index, long x)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：在指定位置插入一个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long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值；</a:t>
            </a:r>
            <a:endParaRPr lang="zh-CN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void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setShort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index, short x)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：在指定位置插入一个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short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值；</a:t>
            </a:r>
            <a:endParaRPr lang="zh-CN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void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setString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index, String x)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：将一个字符串插入到指定位置；</a:t>
            </a:r>
            <a:endParaRPr lang="zh-CN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void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setNull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index,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sqlType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): 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将指定参数设置为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SQL NULL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void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setObject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index, Object x):</a:t>
            </a: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用给定对象设置指定参数的值。</a:t>
            </a:r>
            <a:endParaRPr lang="zh-CN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400"/>
              </a:lnSpc>
            </a:pPr>
            <a:endParaRPr lang="zh-CN" altLang="en-US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5114" y="1340768"/>
            <a:ext cx="8252019" cy="428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 dirty="0" smtClean="0"/>
              <a:t>【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17-5】</a:t>
            </a:r>
            <a:r>
              <a:rPr lang="zh-CN" altLang="en-US" sz="2800" dirty="0" smtClean="0"/>
              <a:t>采用</a:t>
            </a:r>
            <a:r>
              <a:rPr lang="en-US" altLang="zh-CN" sz="2800" dirty="0" err="1" smtClean="0"/>
              <a:t>PreparedStatement</a:t>
            </a:r>
            <a:r>
              <a:rPr lang="zh-CN" altLang="en-US" sz="2800" dirty="0" smtClean="0"/>
              <a:t>实现数据写入</a:t>
            </a:r>
            <a:endParaRPr lang="zh-CN" altLang="en-US" sz="2800" dirty="0" smtClean="0"/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51520" y="1970261"/>
            <a:ext cx="8713787" cy="333094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 smtClean="0"/>
              <a:t>java.sql</a:t>
            </a:r>
            <a:r>
              <a:rPr lang="en-US" altLang="zh-CN" sz="2000" dirty="0" smtClean="0"/>
              <a:t>.*;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public class InsertStudent2 {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public static void main(String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[ ]) {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…..       </a:t>
            </a:r>
            <a:r>
              <a:rPr lang="en-US" altLang="zh-CN" sz="2000" dirty="0" smtClean="0"/>
              <a:t>      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altLang="zh-CN" sz="2000" dirty="0" smtClean="0">
                <a:solidFill>
                  <a:srgbClr val="FF0000"/>
                </a:solidFill>
              </a:rPr>
              <a:t>  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1E07C5"/>
                </a:solidFill>
              </a:rPr>
              <a:t> String 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sql</a:t>
            </a:r>
            <a:r>
              <a:rPr lang="en-US" altLang="zh-CN" sz="2000" dirty="0" smtClean="0">
                <a:solidFill>
                  <a:srgbClr val="1E07C5"/>
                </a:solidFill>
              </a:rPr>
              <a:t>="INSERT INTO student VALUES (</a:t>
            </a:r>
            <a:r>
              <a:rPr lang="en-US" altLang="zh-CN" sz="2000" dirty="0" smtClean="0">
                <a:solidFill>
                  <a:srgbClr val="FF0000"/>
                </a:solidFill>
              </a:rPr>
              <a:t>?</a:t>
            </a:r>
            <a:r>
              <a:rPr lang="en-US" altLang="zh-CN" sz="2000" dirty="0" smtClean="0">
                <a:solidFill>
                  <a:srgbClr val="1E07C5"/>
                </a:solidFill>
              </a:rPr>
              <a:t>,?,?,?,?)";</a:t>
            </a:r>
            <a:endParaRPr lang="en-US" altLang="zh-CN" sz="2000" dirty="0" smtClean="0">
              <a:solidFill>
                <a:srgbClr val="1E07C5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1E07C5"/>
                </a:solidFill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1E07C5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PreparedStatement</a:t>
            </a:r>
            <a:r>
              <a:rPr lang="en-US" altLang="zh-CN" sz="2000" dirty="0" smtClean="0">
                <a:solidFill>
                  <a:srgbClr val="1E07C5"/>
                </a:solidFill>
              </a:rPr>
              <a:t> 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ps</a:t>
            </a:r>
            <a:r>
              <a:rPr lang="en-US" altLang="zh-CN" sz="2000" dirty="0" smtClean="0">
                <a:solidFill>
                  <a:srgbClr val="1E07C5"/>
                </a:solidFill>
              </a:rPr>
              <a:t> = 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con.prepareStatement</a:t>
            </a:r>
            <a:r>
              <a:rPr lang="en-US" altLang="zh-CN" sz="2000" dirty="0" smtClean="0">
                <a:solidFill>
                  <a:srgbClr val="1E07C5"/>
                </a:solidFill>
              </a:rPr>
              <a:t>(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sql</a:t>
            </a:r>
            <a:r>
              <a:rPr lang="en-US" altLang="zh-CN" sz="2000" dirty="0" smtClean="0">
                <a:solidFill>
                  <a:srgbClr val="1E07C5"/>
                </a:solidFill>
              </a:rPr>
              <a:t>);</a:t>
            </a:r>
            <a:endParaRPr lang="sv-SE" altLang="zh-CN" sz="2000" dirty="0" smtClean="0">
              <a:solidFill>
                <a:srgbClr val="1E07C5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altLang="zh-CN" sz="2000" dirty="0" smtClean="0">
                <a:solidFill>
                  <a:srgbClr val="1E07C5"/>
                </a:solidFill>
              </a:rPr>
              <a:t>   </a:t>
            </a:r>
            <a:r>
              <a:rPr lang="sv-SE" altLang="zh-CN" sz="2000" dirty="0" smtClean="0">
                <a:solidFill>
                  <a:srgbClr val="FF0000"/>
                </a:solidFill>
              </a:rPr>
              <a:t> </a:t>
            </a:r>
            <a:r>
              <a:rPr lang="sv-SE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sv-SE" altLang="zh-CN" sz="2000" dirty="0" smtClean="0">
                <a:solidFill>
                  <a:srgbClr val="FF0000"/>
                </a:solidFill>
              </a:rPr>
              <a:t> </a:t>
            </a:r>
            <a:r>
              <a:rPr lang="sv-SE" altLang="zh-CN" sz="2000" dirty="0" smtClean="0">
                <a:solidFill>
                  <a:srgbClr val="1E07C5"/>
                </a:solidFill>
              </a:rPr>
              <a:t>    ps.setString(</a:t>
            </a:r>
            <a:r>
              <a:rPr lang="sv-SE" altLang="zh-CN" sz="2000" dirty="0" smtClean="0">
                <a:solidFill>
                  <a:srgbClr val="FF0000"/>
                </a:solidFill>
              </a:rPr>
              <a:t>1</a:t>
            </a:r>
            <a:r>
              <a:rPr lang="sv-SE" altLang="zh-CN" sz="2000" dirty="0" smtClean="0">
                <a:solidFill>
                  <a:srgbClr val="1E07C5"/>
                </a:solidFill>
              </a:rPr>
              <a:t>, "</a:t>
            </a:r>
            <a:r>
              <a:rPr lang="zh-CN" altLang="sv-SE" sz="2000" dirty="0" smtClean="0">
                <a:solidFill>
                  <a:srgbClr val="1E07C5"/>
                </a:solidFill>
              </a:rPr>
              <a:t>王五</a:t>
            </a:r>
            <a:r>
              <a:rPr lang="sv-SE" altLang="zh-CN" sz="2000" dirty="0" smtClean="0">
                <a:solidFill>
                  <a:srgbClr val="1E07C5"/>
                </a:solidFill>
              </a:rPr>
              <a:t>");</a:t>
            </a:r>
            <a:endParaRPr lang="zh-CN" altLang="en-US" sz="2000" dirty="0" smtClean="0">
              <a:solidFill>
                <a:srgbClr val="1E07C5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9750" y="1593057"/>
            <a:ext cx="7920038" cy="340280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v-SE" altLang="zh-CN" dirty="0"/>
              <a:t> </a:t>
            </a:r>
            <a:r>
              <a:rPr lang="sv-SE" altLang="zh-CN" dirty="0" smtClean="0"/>
              <a:t>     ps.setString(2, "</a:t>
            </a:r>
            <a:r>
              <a:rPr lang="zh-CN" altLang="sv-SE" dirty="0" smtClean="0"/>
              <a:t>男</a:t>
            </a:r>
            <a:r>
              <a:rPr lang="sv-SE" altLang="zh-CN" dirty="0" smtClean="0"/>
              <a:t>");</a:t>
            </a:r>
            <a:endParaRPr lang="sv-SE" altLang="zh-CN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v-SE" altLang="zh-CN" dirty="0" smtClean="0"/>
              <a:t>      ps.setDate(3,  Date.valueOf("1982-02-15 "));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ps.setBoolean</a:t>
            </a:r>
            <a:r>
              <a:rPr lang="en-US" altLang="zh-CN" dirty="0" smtClean="0"/>
              <a:t> (4, true);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ps.setInt</a:t>
            </a:r>
            <a:r>
              <a:rPr lang="en-US" altLang="zh-CN" dirty="0" smtClean="0"/>
              <a:t>(5, 20010848);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rgbClr val="1E07C5"/>
                </a:solidFill>
              </a:rPr>
              <a:t>ps.executeUpdate</a:t>
            </a:r>
            <a:r>
              <a:rPr lang="en-US" altLang="zh-CN" dirty="0" smtClean="0">
                <a:solidFill>
                  <a:srgbClr val="1E07C5"/>
                </a:solidFill>
              </a:rPr>
              <a:t>( );</a:t>
            </a:r>
            <a:endParaRPr lang="en-US" altLang="zh-CN" dirty="0" smtClean="0">
              <a:solidFill>
                <a:srgbClr val="1E07C5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 ("add  1 Item 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ps.close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con.close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2943" y="1196975"/>
            <a:ext cx="7561262" cy="5762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【</a:t>
            </a:r>
            <a:r>
              <a:rPr lang="zh-CN" altLang="en-US" sz="2400" smtClean="0"/>
              <a:t>例</a:t>
            </a:r>
            <a:r>
              <a:rPr lang="en-US" altLang="zh-CN" sz="2400" smtClean="0"/>
              <a:t>17-7】</a:t>
            </a:r>
            <a:r>
              <a:rPr lang="zh-CN" altLang="en-US" sz="2400" smtClean="0"/>
              <a:t>考试系统</a:t>
            </a:r>
            <a:endParaRPr lang="zh-CN" altLang="en-US" sz="1800" smtClean="0">
              <a:solidFill>
                <a:srgbClr val="FF0000"/>
              </a:solidFill>
            </a:endParaRP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57505" y="1893570"/>
            <a:ext cx="8472170" cy="419290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1. </a:t>
            </a:r>
            <a:r>
              <a:rPr lang="zh-CN" altLang="en-US" smtClean="0"/>
              <a:t>数据库表格</a:t>
            </a:r>
            <a:r>
              <a:rPr lang="en-US" altLang="zh-CN" smtClean="0"/>
              <a:t>(exampaper)</a:t>
            </a:r>
            <a:r>
              <a:rPr lang="zh-CN" altLang="en-US" smtClean="0"/>
              <a:t>的字段设计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数据库表格设计是数据库应用系统设计的关键环节。本例将所有试题存储在一张表中，并假设库中所有试题用于测试。存储试题的表格字段设计如下：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content</a:t>
            </a:r>
            <a:r>
              <a:rPr lang="zh-CN" altLang="en-US" smtClean="0"/>
              <a:t>：备注型，用于存放试题内容；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type:</a:t>
            </a:r>
            <a:r>
              <a:rPr lang="zh-CN" altLang="en-US" smtClean="0"/>
              <a:t>整型，表示试题类型，值为</a:t>
            </a:r>
            <a:r>
              <a:rPr lang="en-US" altLang="zh-CN" smtClean="0"/>
              <a:t>1</a:t>
            </a:r>
            <a:r>
              <a:rPr lang="zh-CN" altLang="en-US" smtClean="0"/>
              <a:t>表示单选，</a:t>
            </a:r>
            <a:r>
              <a:rPr lang="en-US" altLang="zh-CN" smtClean="0"/>
              <a:t>2</a:t>
            </a:r>
            <a:r>
              <a:rPr lang="zh-CN" altLang="en-US" smtClean="0"/>
              <a:t>表示多选；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answer</a:t>
            </a:r>
            <a:r>
              <a:rPr lang="zh-CN" altLang="en-US" smtClean="0"/>
              <a:t>：字符串，长度</a:t>
            </a:r>
            <a:r>
              <a:rPr lang="en-US" altLang="zh-CN" smtClean="0"/>
              <a:t>5</a:t>
            </a:r>
            <a:r>
              <a:rPr lang="zh-CN" altLang="en-US" smtClean="0"/>
              <a:t>，表示标准答案。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 </a:t>
            </a:r>
            <a:r>
              <a:rPr lang="zh-CN" altLang="en-US" smtClean="0">
                <a:solidFill>
                  <a:srgbClr val="FF0000"/>
                </a:solidFill>
              </a:rPr>
              <a:t>在初始运行时读取试题库试题内容存放到数组</a:t>
            </a:r>
            <a:r>
              <a:rPr lang="zh-CN" altLang="en-US" smtClean="0">
                <a:solidFill>
                  <a:srgbClr val="FF0000"/>
                </a:solidFill>
              </a:rPr>
              <a:t>列表中</a:t>
            </a:r>
            <a:endParaRPr lang="zh-CN" altLang="en-US" smtClean="0"/>
          </a:p>
        </p:txBody>
      </p:sp>
      <p:sp>
        <p:nvSpPr>
          <p:cNvPr id="2" name="文本框 1"/>
          <p:cNvSpPr txBox="1"/>
          <p:nvPr/>
        </p:nvSpPr>
        <p:spPr>
          <a:xfrm>
            <a:off x="1547495" y="692785"/>
            <a:ext cx="60039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17.4 数据库应用案例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755650" y="981075"/>
            <a:ext cx="4032250" cy="552450"/>
          </a:xfrm>
        </p:spPr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系统界面设计</a:t>
            </a:r>
            <a:endParaRPr lang="zh-CN" altLang="en-US" smtClean="0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341313" y="3716338"/>
            <a:ext cx="8640762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 最外层采用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+mn-ea"/>
                <a:ea typeface="+mn-ea"/>
              </a:rPr>
              <a:t>BorderLayout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布局，在顶部（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North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）区域显示试题数量、剩余时间等，低部区域显示翻动试题按钮，而中央区域显示试题内容和解答控件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中央部分用一个采用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+mn-ea"/>
                <a:ea typeface="+mn-ea"/>
              </a:rPr>
              <a:t>BorderLayout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布局的面板来布置。</a:t>
            </a:r>
            <a:endParaRPr lang="zh-CN" altLang="en-US" sz="20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为了实现两种题型的解答界面的切换，在解答控件区安排一块卡片布局的面板，单选和多选分别用一块卡片来实现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。 </a:t>
            </a:r>
            <a:endParaRPr lang="zh-CN" altLang="en-US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548640"/>
            <a:ext cx="3716655" cy="3016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500063" y="620713"/>
            <a:ext cx="7772400" cy="604837"/>
          </a:xfrm>
        </p:spPr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类与方法设计</a:t>
            </a:r>
            <a:endParaRPr lang="zh-CN" altLang="en-US" smtClean="0"/>
          </a:p>
        </p:txBody>
      </p:sp>
      <p:sp>
        <p:nvSpPr>
          <p:cNvPr id="32771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500063" y="142875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）试题信息封装类</a:t>
            </a:r>
            <a:r>
              <a:rPr lang="en-US" altLang="zh-CN" smtClean="0"/>
              <a:t>Question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Question</a:t>
            </a:r>
            <a:r>
              <a:rPr lang="zh-CN" altLang="en-US" smtClean="0"/>
              <a:t>类封装有试题的内容、标准答案、用户解答、题型信息。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class Question{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String content;  // </a:t>
            </a:r>
            <a:r>
              <a:rPr lang="zh-CN" altLang="en-US" smtClean="0"/>
              <a:t>试题内容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String answer;  // </a:t>
            </a:r>
            <a:r>
              <a:rPr lang="zh-CN" altLang="en-US" smtClean="0"/>
              <a:t>答案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String userAnswer; // </a:t>
            </a:r>
            <a:r>
              <a:rPr lang="zh-CN" altLang="en-US" smtClean="0"/>
              <a:t>用户解答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int type;  // </a:t>
            </a:r>
            <a:r>
              <a:rPr lang="zh-CN" altLang="en-US" smtClean="0"/>
              <a:t>试题类型</a:t>
            </a:r>
            <a:r>
              <a:rPr lang="en-US" altLang="zh-CN" smtClean="0"/>
              <a:t>,1--</a:t>
            </a:r>
            <a:r>
              <a:rPr lang="zh-CN" altLang="en-US" smtClean="0"/>
              <a:t>单选，</a:t>
            </a:r>
            <a:r>
              <a:rPr lang="en-US" altLang="zh-CN" smtClean="0"/>
              <a:t>2--</a:t>
            </a:r>
            <a:r>
              <a:rPr lang="zh-CN" altLang="en-US" smtClean="0"/>
              <a:t>多选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}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500063" y="428625"/>
            <a:ext cx="8143875" cy="5857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public class ExamFrame extends JFrame implements ActionListener, 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                  ItemListener {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  </a:t>
            </a:r>
            <a:r>
              <a:rPr lang="fr-FR" altLang="zh-CN" sz="1600" smtClean="0">
                <a:solidFill>
                  <a:srgbClr val="FF0000"/>
                </a:solidFill>
              </a:rPr>
              <a:t>ArrayList&lt;Question&gt; question=new ArrayList&lt;Question&gt;( ); //</a:t>
            </a:r>
            <a:r>
              <a:rPr lang="zh-CN" altLang="en-US" sz="1600" smtClean="0">
                <a:solidFill>
                  <a:srgbClr val="FF0000"/>
                </a:solidFill>
              </a:rPr>
              <a:t>全部试题</a:t>
            </a:r>
            <a:endParaRPr lang="zh-CN" altLang="en-US" sz="160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 int amount; // </a:t>
            </a:r>
            <a:r>
              <a:rPr lang="zh-CN" altLang="en-US" sz="1600" smtClean="0"/>
              <a:t>试题数量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 int bh = 0; // </a:t>
            </a:r>
            <a:r>
              <a:rPr lang="zh-CN" altLang="en-US" sz="1600" smtClean="0"/>
              <a:t>当前试题编号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 String ch[ ] = { "A", "B", "C", "D", "E" }; // </a:t>
            </a:r>
            <a:r>
              <a:rPr lang="zh-CN" altLang="en-US" sz="1600" smtClean="0"/>
              <a:t>选项标识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 JCheckBox cb[ ] = new JCheckBox[5];          // </a:t>
            </a:r>
            <a:r>
              <a:rPr lang="zh-CN" altLang="en-US" sz="1600" smtClean="0"/>
              <a:t>多选题的复选框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 JRadioButton radio[ ] = new JRadioButton[5]; // </a:t>
            </a:r>
            <a:r>
              <a:rPr lang="zh-CN" altLang="en-US" sz="1600" smtClean="0"/>
              <a:t>单选题的选项按钮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 JTextArea content; // </a:t>
            </a:r>
            <a:r>
              <a:rPr lang="zh-CN" altLang="en-US" sz="1600" smtClean="0"/>
              <a:t>显示试题内容的文本域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 JButton finish; // </a:t>
            </a:r>
            <a:r>
              <a:rPr lang="zh-CN" altLang="en-US" sz="1600" smtClean="0"/>
              <a:t>交卷按钮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 JButton next; // </a:t>
            </a:r>
            <a:r>
              <a:rPr lang="zh-CN" altLang="en-US" sz="1600" smtClean="0"/>
              <a:t>下一道试题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 JButton previous; // </a:t>
            </a:r>
            <a:r>
              <a:rPr lang="zh-CN" altLang="en-US" sz="1600" smtClean="0"/>
              <a:t>上一道试题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 JPanel answercard; // </a:t>
            </a:r>
            <a:r>
              <a:rPr lang="zh-CN" altLang="en-US" sz="1600" smtClean="0"/>
              <a:t>试题解答选项卡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 JLabel hint; // </a:t>
            </a:r>
            <a:r>
              <a:rPr lang="zh-CN" altLang="en-US" sz="1600" smtClean="0"/>
              <a:t>提示标签，用于提示共有多少题，当前第几道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33795" name="圆角矩形标注 1"/>
          <p:cNvSpPr>
            <a:spLocks noChangeArrowheads="1"/>
          </p:cNvSpPr>
          <p:nvPr/>
        </p:nvSpPr>
        <p:spPr bwMode="auto">
          <a:xfrm>
            <a:off x="4139565" y="5229225"/>
            <a:ext cx="3527425" cy="661988"/>
          </a:xfrm>
          <a:prstGeom prst="wedgeRoundRectCallout">
            <a:avLst>
              <a:gd name="adj1" fmla="val -32060"/>
              <a:gd name="adj2" fmla="val -122477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bg1"/>
            </a:solidFill>
            <a:round/>
          </a:ln>
        </p:spPr>
        <p:txBody>
          <a:bodyPr anchor="b"/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类的属性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251460" y="1196975"/>
            <a:ext cx="8680450" cy="5019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  public ExamFrame( ) {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super("</a:t>
            </a:r>
            <a:r>
              <a:rPr lang="zh-CN" altLang="en-US" sz="2000" smtClean="0"/>
              <a:t>考试系统</a:t>
            </a:r>
            <a:r>
              <a:rPr lang="fr-FR" altLang="zh-CN" sz="2000" smtClean="0"/>
              <a:t>");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</a:t>
            </a:r>
            <a:r>
              <a:rPr lang="fr-FR" altLang="zh-CN" sz="2000" smtClean="0">
                <a:solidFill>
                  <a:srgbClr val="FF0000"/>
                </a:solidFill>
              </a:rPr>
              <a:t>readQuestion( ); // </a:t>
            </a:r>
            <a:r>
              <a:rPr lang="zh-CN" altLang="en-US" sz="2000" smtClean="0">
                <a:solidFill>
                  <a:srgbClr val="FF0000"/>
                </a:solidFill>
              </a:rPr>
              <a:t>从数据库读取试题存入数组列表</a:t>
            </a:r>
            <a:endParaRPr lang="zh-CN" altLang="en-US" sz="200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setLayout(new BorderLayout( ));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  	JPanel up = new JPanel( 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hint = new JLabel("</a:t>
            </a:r>
            <a:r>
              <a:rPr lang="zh-CN" altLang="en-US" sz="2000" smtClean="0"/>
              <a:t>共有 ？道试题，第 ？题</a:t>
            </a:r>
            <a:r>
              <a:rPr lang="fr-FR" altLang="zh-CN" sz="2000" smtClean="0"/>
              <a:t> ");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		finish = new JButton("   </a:t>
            </a:r>
            <a:r>
              <a:rPr lang="zh-CN" altLang="en-US" sz="2000" smtClean="0"/>
              <a:t>交</a:t>
            </a:r>
            <a:r>
              <a:rPr lang="fr-FR" altLang="zh-CN" sz="2000" smtClean="0"/>
              <a:t>  </a:t>
            </a:r>
            <a:r>
              <a:rPr lang="zh-CN" altLang="en-US" sz="2000" smtClean="0"/>
              <a:t>卷</a:t>
            </a:r>
            <a:r>
              <a:rPr lang="fr-FR" altLang="zh-CN" sz="2000" smtClean="0"/>
              <a:t>  ");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up.add(hint);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up.add(finish);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smtClean="0"/>
          </a:p>
        </p:txBody>
      </p:sp>
      <p:sp>
        <p:nvSpPr>
          <p:cNvPr id="34819" name="圆角矩形标注 2"/>
          <p:cNvSpPr>
            <a:spLocks noChangeArrowheads="1"/>
          </p:cNvSpPr>
          <p:nvPr/>
        </p:nvSpPr>
        <p:spPr bwMode="auto">
          <a:xfrm>
            <a:off x="5219700" y="866775"/>
            <a:ext cx="3529013" cy="660400"/>
          </a:xfrm>
          <a:prstGeom prst="wedgeRoundRectCallout">
            <a:avLst>
              <a:gd name="adj1" fmla="val -71440"/>
              <a:gd name="adj2" fmla="val 31171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bg1"/>
            </a:solidFill>
            <a:round/>
          </a:ln>
        </p:spPr>
        <p:txBody>
          <a:bodyPr anchor="b"/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构造方法</a:t>
            </a:r>
            <a:r>
              <a:rPr lang="en-US" altLang="zh-CN" sz="3200" b="1">
                <a:solidFill>
                  <a:schemeClr val="bg1"/>
                </a:solidFill>
              </a:rPr>
              <a:t>—</a:t>
            </a:r>
            <a:r>
              <a:rPr lang="zh-CN" altLang="en-US" sz="3200" b="1">
                <a:solidFill>
                  <a:schemeClr val="bg1"/>
                </a:solidFill>
              </a:rPr>
              <a:t>布界面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539115" y="908685"/>
            <a:ext cx="8286750" cy="57864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up.add(remain);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add("North", up);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/* </a:t>
            </a:r>
            <a:r>
              <a:rPr lang="zh-CN" altLang="en-US" sz="2000" smtClean="0"/>
              <a:t>中间面板显示试题内容，给出解答选项卡</a:t>
            </a:r>
            <a:r>
              <a:rPr lang="fr-FR" altLang="zh-CN" sz="2000" smtClean="0"/>
              <a:t> */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JPanel middle = new JPanel( 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middle.setLayout(new BorderLayout( ));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content = new JTextArea(10, 50);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middle.add("Center", new JScrollPane(content)); 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content.setText(question.get(bh).content);</a:t>
            </a:r>
            <a:endParaRPr lang="fr-FR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JPanel duoxuan = new JPanel( ); // </a:t>
            </a:r>
            <a:r>
              <a:rPr lang="zh-CN" altLang="en-US" sz="2000" smtClean="0"/>
              <a:t>多选解答面板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duoxuan.setLayout(new FlowLayout(FlowLayout.CENTER, 10, 10));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35843" name="圆角矩形标注 2"/>
          <p:cNvSpPr>
            <a:spLocks noChangeArrowheads="1"/>
          </p:cNvSpPr>
          <p:nvPr/>
        </p:nvSpPr>
        <p:spPr bwMode="auto">
          <a:xfrm>
            <a:off x="3563938" y="5716588"/>
            <a:ext cx="3529012" cy="660400"/>
          </a:xfrm>
          <a:prstGeom prst="wedgeRoundRectCallout">
            <a:avLst>
              <a:gd name="adj1" fmla="val -40347"/>
              <a:gd name="adj2" fmla="val -143546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bg1"/>
            </a:solidFill>
            <a:round/>
          </a:ln>
        </p:spPr>
        <p:txBody>
          <a:bodyPr anchor="b"/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构造方法</a:t>
            </a:r>
            <a:r>
              <a:rPr lang="en-US" altLang="zh-CN" sz="3200" b="1">
                <a:solidFill>
                  <a:schemeClr val="bg1"/>
                </a:solidFill>
              </a:rPr>
              <a:t>—</a:t>
            </a:r>
            <a:r>
              <a:rPr lang="zh-CN" altLang="en-US" sz="3200" b="1">
                <a:solidFill>
                  <a:schemeClr val="bg1"/>
                </a:solidFill>
              </a:rPr>
              <a:t>布界面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6" y="1359669"/>
            <a:ext cx="6380163" cy="413147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17.2  JDBC API</a:t>
            </a:r>
            <a:endParaRPr lang="en-US" altLang="zh-CN" dirty="0" smtClean="0"/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7544" y="1988840"/>
            <a:ext cx="8229600" cy="3308747"/>
          </a:xfrm>
        </p:spPr>
        <p:txBody>
          <a:bodyPr/>
          <a:lstStyle/>
          <a:p>
            <a:pPr eaLnBrk="1" hangingPunct="1"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Connection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接口</a:t>
            </a:r>
            <a:r>
              <a:rPr lang="zh-CN" altLang="en-US" sz="2000" dirty="0" smtClean="0"/>
              <a:t>：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代表与数据库的连接。通过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Connection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接口提供的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</a:rPr>
              <a:t>getMetaData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方法可获取所连接的数据库的有关描述信息，表名、表的索引、数据库产品的名称和版本、数据库支持的操作。 </a:t>
            </a:r>
            <a:endParaRPr lang="zh-CN" altLang="en-US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Statement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接口</a:t>
            </a:r>
            <a:r>
              <a:rPr lang="zh-CN" altLang="en-US" sz="2000" dirty="0" smtClean="0"/>
              <a:t>：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用来执行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语句并返回结果记录集。 </a:t>
            </a:r>
            <a:endParaRPr lang="zh-CN" altLang="en-US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ResultSet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接口：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语句执行后的结果记录集。您必须逐行访问数据行，但是您可以任何顺序访问列。 </a:t>
            </a:r>
            <a:endParaRPr lang="zh-CN" altLang="en-US" sz="20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179070" y="405130"/>
            <a:ext cx="8698230" cy="6000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for (int i = 0; i &lt; 5; i++) { // </a:t>
            </a:r>
            <a:r>
              <a:rPr lang="zh-CN" altLang="en-US" sz="2000" smtClean="0"/>
              <a:t>创建解答选项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</a:t>
            </a:r>
            <a:r>
              <a:rPr lang="en-US" altLang="fr-FR" sz="2000" smtClean="0"/>
              <a:t>      </a:t>
            </a:r>
            <a:r>
              <a:rPr lang="fr-FR" altLang="zh-CN" sz="2000" smtClean="0"/>
              <a:t>cb[i] = new JCheckBox(ch[i]);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</a:t>
            </a:r>
            <a:r>
              <a:rPr lang="en-US" altLang="fr-FR" sz="2000" smtClean="0"/>
              <a:t>      </a:t>
            </a:r>
            <a:r>
              <a:rPr lang="fr-FR" altLang="zh-CN" sz="2000" smtClean="0"/>
              <a:t>duoxuan.add(cb[i]);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</a:t>
            </a:r>
            <a:r>
              <a:rPr lang="en-US" altLang="fr-FR" sz="2000" smtClean="0"/>
              <a:t>      </a:t>
            </a:r>
            <a:r>
              <a:rPr lang="fr-FR" altLang="zh-CN" sz="2000" smtClean="0"/>
              <a:t>cb[i].addItemListener(this); // </a:t>
            </a:r>
            <a:r>
              <a:rPr lang="zh-CN" altLang="en-US" sz="2000" smtClean="0"/>
              <a:t>给复选框注册</a:t>
            </a:r>
            <a:r>
              <a:rPr lang="fr-FR" altLang="zh-CN" sz="2000" smtClean="0"/>
              <a:t>ItemListener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}</a:t>
            </a:r>
            <a:endParaRPr lang="fr-FR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JPanel danxuan = new JPanel(); // </a:t>
            </a:r>
            <a:r>
              <a:rPr lang="zh-CN" altLang="en-US" sz="2000" smtClean="0"/>
              <a:t>单选解答面板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danxuan.setLayout(new FlowLayout(FlowLayout.CENTER, 10, 10));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ButtonGroup group = new ButtonGroup();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for (int i = 0; i &lt; 5; i++) { // </a:t>
            </a:r>
            <a:r>
              <a:rPr lang="zh-CN" altLang="en-US" sz="2000" smtClean="0"/>
              <a:t>创建解答选项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</a:t>
            </a:r>
            <a:r>
              <a:rPr lang="en-US" altLang="fr-FR" sz="2000" smtClean="0"/>
              <a:t>       </a:t>
            </a:r>
            <a:r>
              <a:rPr lang="fr-FR" altLang="zh-CN" sz="2000" smtClean="0"/>
              <a:t>radio[i] = new JRadioButton(ch[i], false);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</a:t>
            </a:r>
            <a:r>
              <a:rPr lang="en-US" altLang="fr-FR" sz="2000" smtClean="0"/>
              <a:t>        </a:t>
            </a:r>
            <a:r>
              <a:rPr lang="fr-FR" altLang="zh-CN" sz="2000" smtClean="0"/>
              <a:t>danxuan.add(radio[i]);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</a:t>
            </a:r>
            <a:r>
              <a:rPr lang="en-US" altLang="fr-FR" sz="2000" smtClean="0"/>
              <a:t>        </a:t>
            </a:r>
            <a:r>
              <a:rPr lang="fr-FR" altLang="zh-CN" sz="2000" smtClean="0"/>
              <a:t>group.add(radio[i]);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</a:t>
            </a:r>
            <a:r>
              <a:rPr lang="en-US" altLang="fr-FR" sz="2000" smtClean="0"/>
              <a:t>        </a:t>
            </a:r>
            <a:r>
              <a:rPr lang="fr-FR" altLang="zh-CN" sz="2000" smtClean="0"/>
              <a:t>radio[i].addItemListener(this);</a:t>
            </a:r>
            <a:endParaRPr lang="fr-FR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</a:t>
            </a:r>
            <a:r>
              <a:rPr lang="en-US" altLang="fr-FR" sz="2000" smtClean="0"/>
              <a:t>                            </a:t>
            </a:r>
            <a:r>
              <a:rPr lang="fr-FR" altLang="zh-CN" sz="2000" smtClean="0"/>
              <a:t> // </a:t>
            </a:r>
            <a:r>
              <a:rPr lang="zh-CN" altLang="en-US" sz="2000" smtClean="0"/>
              <a:t>给单选按钮注册</a:t>
            </a:r>
            <a:r>
              <a:rPr lang="fr-FR" altLang="zh-CN" sz="2000" smtClean="0"/>
              <a:t>ItemListener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}</a:t>
            </a:r>
            <a:endParaRPr lang="zh-CN" altLang="en-US" sz="2000" smtClean="0"/>
          </a:p>
        </p:txBody>
      </p:sp>
      <p:sp>
        <p:nvSpPr>
          <p:cNvPr id="36867" name="圆角矩形标注 2"/>
          <p:cNvSpPr>
            <a:spLocks noChangeArrowheads="1"/>
          </p:cNvSpPr>
          <p:nvPr/>
        </p:nvSpPr>
        <p:spPr bwMode="auto">
          <a:xfrm>
            <a:off x="3635375" y="6021388"/>
            <a:ext cx="5040313" cy="660400"/>
          </a:xfrm>
          <a:prstGeom prst="wedgeRoundRectCallout">
            <a:avLst>
              <a:gd name="adj1" fmla="val -44736"/>
              <a:gd name="adj2" fmla="val -77597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bg1"/>
            </a:solidFill>
            <a:round/>
          </a:ln>
        </p:spPr>
        <p:txBody>
          <a:bodyPr anchor="b"/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构造方法</a:t>
            </a:r>
            <a:r>
              <a:rPr lang="en-US" altLang="zh-CN" sz="2800" b="1">
                <a:solidFill>
                  <a:schemeClr val="bg1"/>
                </a:solidFill>
              </a:rPr>
              <a:t>—</a:t>
            </a:r>
            <a:r>
              <a:rPr lang="zh-CN" altLang="en-US" sz="2800" b="1">
                <a:solidFill>
                  <a:schemeClr val="bg1"/>
                </a:solidFill>
              </a:rPr>
              <a:t>布界面和事件注册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357188" y="571500"/>
            <a:ext cx="8532812" cy="57864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answercard = new JPanel( 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answercard.setLayout(new CardLayout( )); 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answercard.add(danxuan, "singlechoice");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answercard.add(duoxuan, "multichoice");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middle.add("South", answercard);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add("Center", middle);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display_ans( ); // </a:t>
            </a:r>
            <a:r>
              <a:rPr lang="zh-CN" altLang="en-US" sz="2000" smtClean="0"/>
              <a:t>根据题型选择要显示的解答卡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/* </a:t>
            </a:r>
            <a:r>
              <a:rPr lang="zh-CN" altLang="en-US" sz="2000" smtClean="0"/>
              <a:t>底部安排翻动试题按钮</a:t>
            </a:r>
            <a:r>
              <a:rPr lang="fr-FR" altLang="zh-CN" sz="2000" smtClean="0"/>
              <a:t> */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JPanel bottom = new JPanel( 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previous = new JButton(" </a:t>
            </a:r>
            <a:r>
              <a:rPr lang="zh-CN" altLang="en-US" sz="2000" smtClean="0"/>
              <a:t>上一题</a:t>
            </a:r>
            <a:r>
              <a:rPr lang="fr-FR" altLang="zh-CN" sz="2000" smtClean="0"/>
              <a:t> ");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bottom.add(previous);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next = new JButton(" </a:t>
            </a:r>
            <a:r>
              <a:rPr lang="zh-CN" altLang="en-US" sz="2000" smtClean="0"/>
              <a:t>下一题</a:t>
            </a:r>
            <a:r>
              <a:rPr lang="fr-FR" altLang="zh-CN" sz="2000" smtClean="0"/>
              <a:t> ");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bottom.add(next);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add("South", bottom);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600" smtClean="0"/>
          </a:p>
        </p:txBody>
      </p:sp>
      <p:sp>
        <p:nvSpPr>
          <p:cNvPr id="37891" name="圆角矩形标注 2"/>
          <p:cNvSpPr>
            <a:spLocks noChangeArrowheads="1"/>
          </p:cNvSpPr>
          <p:nvPr/>
        </p:nvSpPr>
        <p:spPr bwMode="auto">
          <a:xfrm>
            <a:off x="3636010" y="5805488"/>
            <a:ext cx="5040313" cy="660400"/>
          </a:xfrm>
          <a:prstGeom prst="wedgeRoundRectCallout">
            <a:avLst>
              <a:gd name="adj1" fmla="val -16542"/>
              <a:gd name="adj2" fmla="val -98829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bg1"/>
            </a:solidFill>
            <a:round/>
          </a:ln>
        </p:spPr>
        <p:txBody>
          <a:bodyPr anchor="b"/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构造方法</a:t>
            </a:r>
            <a:r>
              <a:rPr lang="en-US" altLang="zh-CN" sz="2800" b="1">
                <a:solidFill>
                  <a:schemeClr val="bg1"/>
                </a:solidFill>
              </a:rPr>
              <a:t>—</a:t>
            </a:r>
            <a:r>
              <a:rPr lang="zh-CN" altLang="en-US" sz="2800" b="1">
                <a:solidFill>
                  <a:schemeClr val="bg1"/>
                </a:solidFill>
              </a:rPr>
              <a:t>布界面和事件注册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285750" y="500063"/>
            <a:ext cx="8572500" cy="60721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next.addActionListener(this); 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previous.addActionListener(this);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finish.addActionListener(this);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setSize(400, 300);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setVisible(true);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setDefaultCloseOperation(EXIT_ON_CLOSE);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}</a:t>
            </a:r>
            <a:endParaRPr lang="fr-FR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   public void display_ans( ) {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    hint.setText("</a:t>
            </a:r>
            <a:r>
              <a:rPr lang="zh-CN" altLang="en-US" sz="2000" smtClean="0"/>
              <a:t>共有</a:t>
            </a:r>
            <a:r>
              <a:rPr lang="fr-FR" altLang="zh-CN" sz="2000" smtClean="0"/>
              <a:t> " + amount + " </a:t>
            </a:r>
            <a:r>
              <a:rPr lang="zh-CN" altLang="en-US" sz="2000" smtClean="0"/>
              <a:t>道试题，第</a:t>
            </a:r>
            <a:r>
              <a:rPr lang="fr-FR" altLang="zh-CN" sz="2000" smtClean="0"/>
              <a:t>" + (bh + 1) + "</a:t>
            </a:r>
            <a:r>
              <a:rPr lang="zh-CN" altLang="en-US" sz="2000" smtClean="0"/>
              <a:t>题</a:t>
            </a:r>
            <a:r>
              <a:rPr lang="fr-FR" altLang="zh-CN" sz="2000" smtClean="0"/>
              <a:t>");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      CardLayout lay = (CardLayout) answercard.getLayout( 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    if (question.get(bh).type == 1) { // </a:t>
            </a:r>
            <a:r>
              <a:rPr lang="zh-CN" altLang="en-US" sz="2000" smtClean="0"/>
              <a:t>判断是单选还是多选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   lay.show(answercard, "singlechoice"); // </a:t>
            </a:r>
            <a:r>
              <a:rPr lang="zh-CN" altLang="en-US" sz="2000" smtClean="0"/>
              <a:t>显示单选卡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   for (int i = 0; i &lt; 5; i++)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			  radio[i].removeItemListener(this);</a:t>
            </a:r>
            <a:endParaRPr lang="zh-CN" altLang="en-US" sz="2000" smtClean="0"/>
          </a:p>
        </p:txBody>
      </p:sp>
      <p:sp>
        <p:nvSpPr>
          <p:cNvPr id="38915" name="圆角矩形标注 2"/>
          <p:cNvSpPr>
            <a:spLocks noChangeArrowheads="1"/>
          </p:cNvSpPr>
          <p:nvPr/>
        </p:nvSpPr>
        <p:spPr bwMode="auto">
          <a:xfrm>
            <a:off x="5868035" y="2853055"/>
            <a:ext cx="2447925" cy="576263"/>
          </a:xfrm>
          <a:prstGeom prst="wedgeRoundRectCallout">
            <a:avLst>
              <a:gd name="adj1" fmla="val -104578"/>
              <a:gd name="adj2" fmla="val 87961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bg1"/>
            </a:solidFill>
            <a:round/>
          </a:ln>
        </p:spPr>
        <p:txBody>
          <a:bodyPr anchor="b"/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答题卡</a:t>
            </a:r>
            <a:r>
              <a:rPr lang="zh-CN" altLang="en-US" sz="2800" b="1">
                <a:solidFill>
                  <a:schemeClr val="bg1"/>
                </a:solidFill>
              </a:rPr>
              <a:t>片显示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428625" y="428625"/>
            <a:ext cx="8501063" cy="6000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             // </a:t>
            </a:r>
            <a:r>
              <a:rPr lang="zh-CN" altLang="en-US" sz="2000" smtClean="0"/>
              <a:t>取消事件监听，避免因选项值设置而引发事件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		</a:t>
            </a:r>
            <a:r>
              <a:rPr lang="en-US" altLang="zh-CN" sz="2000" smtClean="0"/>
              <a:t>  </a:t>
            </a:r>
            <a:r>
              <a:rPr lang="fr-FR" altLang="zh-CN" sz="2000" smtClean="0"/>
              <a:t>for (int i = 0; i &lt; 5; i++) {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		</a:t>
            </a:r>
            <a:r>
              <a:rPr lang="en-US" altLang="fr-FR" sz="2000" smtClean="0"/>
              <a:t>     </a:t>
            </a:r>
            <a:r>
              <a:rPr lang="fr-FR" altLang="zh-CN" sz="2000" smtClean="0"/>
              <a:t> radio[i].setSelected(false);				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		</a:t>
            </a:r>
            <a:r>
              <a:rPr lang="en-US" altLang="fr-FR" sz="2000" smtClean="0"/>
              <a:t>    </a:t>
            </a:r>
            <a:r>
              <a:rPr lang="fr-FR" altLang="zh-CN" sz="2000" smtClean="0"/>
              <a:t> if (question.get(bh).userAnswer.equals(ch[i])) {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		</a:t>
            </a:r>
            <a:r>
              <a:rPr lang="en-US" altLang="fr-FR" sz="2000" smtClean="0"/>
              <a:t>       </a:t>
            </a:r>
            <a:r>
              <a:rPr lang="fr-FR" altLang="zh-CN" sz="2000" smtClean="0"/>
              <a:t>radio[i].setSelected(true); // </a:t>
            </a:r>
            <a:r>
              <a:rPr lang="zh-CN" altLang="en-US" sz="2000" smtClean="0"/>
              <a:t>根据学生解答设置选项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	 </a:t>
            </a:r>
            <a:r>
              <a:rPr lang="en-US" altLang="fr-FR" sz="2000" smtClean="0"/>
              <a:t>              </a:t>
            </a:r>
            <a:r>
              <a:rPr lang="fr-FR" altLang="zh-CN" sz="2000" smtClean="0"/>
              <a:t>}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	 </a:t>
            </a:r>
            <a:r>
              <a:rPr lang="en-US" altLang="fr-FR" sz="2000" smtClean="0"/>
              <a:t>   </a:t>
            </a:r>
            <a:r>
              <a:rPr lang="fr-FR" altLang="zh-CN" sz="2000" smtClean="0"/>
              <a:t> </a:t>
            </a:r>
            <a:r>
              <a:rPr lang="en-US" altLang="fr-FR" sz="2000" smtClean="0"/>
              <a:t>     </a:t>
            </a:r>
            <a:r>
              <a:rPr lang="fr-FR" altLang="zh-CN" sz="2000" smtClean="0"/>
              <a:t>}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	  </a:t>
            </a:r>
            <a:r>
              <a:rPr lang="en-US" altLang="fr-FR" sz="2000" smtClean="0"/>
              <a:t>        </a:t>
            </a:r>
            <a:r>
              <a:rPr lang="fr-FR" altLang="zh-CN" sz="2000" smtClean="0"/>
              <a:t>for (int i = 0; i &lt; 5; i++)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		 </a:t>
            </a:r>
            <a:r>
              <a:rPr lang="en-US" altLang="fr-FR" sz="2000" smtClean="0"/>
              <a:t>    </a:t>
            </a:r>
            <a:r>
              <a:rPr lang="fr-FR" altLang="zh-CN" sz="2000" smtClean="0"/>
              <a:t>radio[i].addItemListener(this); // </a:t>
            </a:r>
            <a:r>
              <a:rPr lang="zh-CN" altLang="en-US" sz="2000" smtClean="0"/>
              <a:t>恢复选项的事件监听</a:t>
            </a:r>
            <a:endParaRPr lang="fr-FR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		} </a:t>
            </a:r>
            <a:endParaRPr lang="fr-FR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</a:t>
            </a:r>
            <a:r>
              <a:rPr lang="en-US" altLang="fr-FR" sz="2000" smtClean="0"/>
              <a:t>          </a:t>
            </a:r>
            <a:r>
              <a:rPr lang="fr-FR" altLang="zh-CN" sz="2000" smtClean="0"/>
              <a:t>else {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		</a:t>
            </a:r>
            <a:r>
              <a:rPr lang="en-US" altLang="fr-FR" sz="2000" smtClean="0"/>
              <a:t>  </a:t>
            </a:r>
            <a:r>
              <a:rPr lang="fr-FR" altLang="zh-CN" sz="2000" smtClean="0"/>
              <a:t>lay.show(answercard, "multichoice"); // </a:t>
            </a:r>
            <a:r>
              <a:rPr lang="zh-CN" altLang="en-US" sz="2000" smtClean="0"/>
              <a:t>显示多选卡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800" smtClean="0"/>
          </a:p>
        </p:txBody>
      </p:sp>
      <p:sp>
        <p:nvSpPr>
          <p:cNvPr id="39939" name="圆角矩形标注 2"/>
          <p:cNvSpPr>
            <a:spLocks noChangeArrowheads="1"/>
          </p:cNvSpPr>
          <p:nvPr/>
        </p:nvSpPr>
        <p:spPr bwMode="auto">
          <a:xfrm>
            <a:off x="4787900" y="5301298"/>
            <a:ext cx="2446338" cy="576262"/>
          </a:xfrm>
          <a:prstGeom prst="wedgeRoundRectCallout">
            <a:avLst>
              <a:gd name="adj1" fmla="val -98190"/>
              <a:gd name="adj2" fmla="val -127514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bg1"/>
            </a:solidFill>
            <a:round/>
          </a:ln>
        </p:spPr>
        <p:txBody>
          <a:bodyPr anchor="b"/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答题卡显示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357188" y="571500"/>
            <a:ext cx="8501062" cy="56435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	</a:t>
            </a:r>
            <a:r>
              <a:rPr lang="en-US" altLang="fr-FR" sz="2000" smtClean="0"/>
              <a:t>     </a:t>
            </a:r>
            <a:r>
              <a:rPr lang="fr-FR" altLang="zh-CN" sz="2000" smtClean="0"/>
              <a:t>for (int i = 0; i &lt; 5; i++) {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</a:t>
            </a:r>
            <a:r>
              <a:rPr lang="en-US" altLang="fr-FR" sz="2000" smtClean="0"/>
              <a:t>   </a:t>
            </a:r>
            <a:r>
              <a:rPr lang="fr-FR" altLang="zh-CN" sz="2000" smtClean="0"/>
              <a:t>cb[i].removeItemListener(this); </a:t>
            </a:r>
            <a:endParaRPr lang="fr-FR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fr-FR" sz="2000" smtClean="0"/>
              <a:t>             </a:t>
            </a:r>
            <a:r>
              <a:rPr lang="fr-FR" altLang="zh-CN" sz="2000" smtClean="0"/>
              <a:t>// </a:t>
            </a:r>
            <a:r>
              <a:rPr lang="zh-CN" altLang="en-US" sz="2000" smtClean="0"/>
              <a:t>取消选项的事件监听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</a:t>
            </a:r>
            <a:r>
              <a:rPr lang="en-US" altLang="fr-FR" sz="2000" smtClean="0"/>
              <a:t>    </a:t>
            </a:r>
            <a:r>
              <a:rPr lang="fr-FR" altLang="zh-CN" sz="2000" smtClean="0"/>
              <a:t>cb[i].setSelected(false);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if (question.get(bh).userAnswer.length( ) &gt; 0) {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		</a:t>
            </a:r>
            <a:r>
              <a:rPr lang="en-US" altLang="fr-FR" sz="2000" smtClean="0"/>
              <a:t>  </a:t>
            </a:r>
            <a:r>
              <a:rPr lang="fr-FR" altLang="zh-CN" sz="2000" smtClean="0"/>
              <a:t>if (question.get(bh).userAnswer.indexOf(ch[i]) != -1) {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	cb[i].setSelected(true);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</a:t>
            </a:r>
            <a:r>
              <a:rPr lang="en-US" altLang="fr-FR" sz="2000" smtClean="0"/>
              <a:t>  </a:t>
            </a:r>
            <a:r>
              <a:rPr lang="fr-FR" altLang="zh-CN" sz="2000" smtClean="0"/>
              <a:t>}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}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		cb[i].addItemListener(this); // </a:t>
            </a:r>
            <a:r>
              <a:rPr lang="zh-CN" altLang="en-US" sz="2000" smtClean="0"/>
              <a:t>恢复选项的事件监听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</a:t>
            </a:r>
            <a:r>
              <a:rPr lang="en-US" altLang="fr-FR" sz="2000" smtClean="0"/>
              <a:t>      </a:t>
            </a:r>
            <a:r>
              <a:rPr lang="fr-FR" altLang="zh-CN" sz="2000" smtClean="0"/>
              <a:t>}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</a:t>
            </a:r>
            <a:r>
              <a:rPr lang="en-US" altLang="fr-FR" sz="2000" smtClean="0"/>
              <a:t>   </a:t>
            </a:r>
            <a:r>
              <a:rPr lang="fr-FR" altLang="zh-CN" sz="2000" smtClean="0"/>
              <a:t>}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}</a:t>
            </a:r>
            <a:endParaRPr lang="zh-CN" altLang="en-US" sz="2000" smtClean="0"/>
          </a:p>
          <a:p>
            <a:pPr eaLnBrk="1" hangingPunct="1"/>
            <a:endParaRPr lang="zh-CN" altLang="en-US" smtClean="0"/>
          </a:p>
        </p:txBody>
      </p:sp>
      <p:sp>
        <p:nvSpPr>
          <p:cNvPr id="40963" name="圆角矩形标注 2"/>
          <p:cNvSpPr>
            <a:spLocks noChangeArrowheads="1"/>
          </p:cNvSpPr>
          <p:nvPr/>
        </p:nvSpPr>
        <p:spPr bwMode="auto">
          <a:xfrm>
            <a:off x="4140200" y="5301615"/>
            <a:ext cx="3743325" cy="574675"/>
          </a:xfrm>
          <a:prstGeom prst="wedgeRoundRectCallout">
            <a:avLst>
              <a:gd name="adj1" fmla="val -57315"/>
              <a:gd name="adj2" fmla="val -181241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bg1"/>
            </a:solidFill>
            <a:round/>
          </a:ln>
        </p:spPr>
        <p:txBody>
          <a:bodyPr anchor="b"/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解答控件的事件注册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571500" y="642938"/>
            <a:ext cx="7772400" cy="53863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fr-FR" altLang="zh-CN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800" smtClean="0"/>
              <a:t>  	</a:t>
            </a:r>
            <a:r>
              <a:rPr lang="fr-FR" altLang="zh-CN" sz="1800" smtClean="0">
                <a:solidFill>
                  <a:schemeClr val="accent1"/>
                </a:solidFill>
              </a:rPr>
              <a:t>/* </a:t>
            </a:r>
            <a:r>
              <a:rPr lang="zh-CN" altLang="en-US" sz="1800" smtClean="0">
                <a:solidFill>
                  <a:schemeClr val="accent1"/>
                </a:solidFill>
              </a:rPr>
              <a:t>功能：将用户解答与标准答案比较计算得分</a:t>
            </a:r>
            <a:r>
              <a:rPr lang="fr-FR" altLang="zh-CN" sz="1800" smtClean="0">
                <a:solidFill>
                  <a:schemeClr val="accent1"/>
                </a:solidFill>
              </a:rPr>
              <a:t> */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</a:t>
            </a:r>
            <a:r>
              <a:rPr lang="fr-FR" altLang="zh-CN" sz="1800" smtClean="0"/>
              <a:t>	public int givescore( ) {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</a:t>
            </a:r>
            <a:r>
              <a:rPr lang="fr-FR" altLang="zh-CN" sz="1800" smtClean="0"/>
              <a:t>		int score = 0;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</a:t>
            </a:r>
            <a:r>
              <a:rPr lang="fr-FR" altLang="zh-CN" sz="1800" smtClean="0"/>
              <a:t>		for (int i = 0; i &lt; amount; i++) {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          Question q = </a:t>
            </a:r>
            <a:r>
              <a:rPr lang="fr-FR" altLang="zh-CN" sz="1800" smtClean="0"/>
              <a:t>question.get(i)</a:t>
            </a:r>
            <a:r>
              <a:rPr lang="en-US" altLang="zh-CN" sz="1800" smtClean="0"/>
              <a:t>;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</a:t>
            </a:r>
            <a:r>
              <a:rPr lang="fr-FR" altLang="zh-CN" sz="1800" smtClean="0"/>
              <a:t>			if (</a:t>
            </a:r>
            <a:r>
              <a:rPr lang="en-US" altLang="zh-CN" sz="1800" smtClean="0"/>
              <a:t>q</a:t>
            </a:r>
            <a:r>
              <a:rPr lang="fr-FR" altLang="zh-CN" sz="1800" smtClean="0"/>
              <a:t>.userAnswer.equals(</a:t>
            </a:r>
            <a:r>
              <a:rPr lang="en-US" altLang="zh-CN" sz="1800" smtClean="0"/>
              <a:t>q</a:t>
            </a:r>
            <a:r>
              <a:rPr lang="fr-FR" altLang="zh-CN" sz="1800" smtClean="0"/>
              <a:t>.answer)) {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</a:t>
            </a:r>
            <a:r>
              <a:rPr lang="fr-FR" altLang="zh-CN" sz="1800" smtClean="0"/>
              <a:t>				score = score + 1;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</a:t>
            </a:r>
            <a:r>
              <a:rPr lang="fr-FR" altLang="zh-CN" sz="1800" smtClean="0"/>
              <a:t>			}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</a:t>
            </a:r>
            <a:r>
              <a:rPr lang="fr-FR" altLang="zh-CN" sz="1800" smtClean="0"/>
              <a:t>		}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</a:t>
            </a:r>
            <a:r>
              <a:rPr lang="fr-FR" altLang="zh-CN" sz="1800" smtClean="0"/>
              <a:t>		return (int) (score * 100 / amount);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</a:t>
            </a:r>
            <a:r>
              <a:rPr lang="fr-FR" altLang="zh-CN" sz="1800" smtClean="0"/>
              <a:t>	}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41987" name="圆角矩形标注 2"/>
          <p:cNvSpPr>
            <a:spLocks noChangeArrowheads="1"/>
          </p:cNvSpPr>
          <p:nvPr/>
        </p:nvSpPr>
        <p:spPr bwMode="auto">
          <a:xfrm>
            <a:off x="6732588" y="1268413"/>
            <a:ext cx="1611312" cy="647700"/>
          </a:xfrm>
          <a:prstGeom prst="wedgeRoundRectCallout">
            <a:avLst>
              <a:gd name="adj1" fmla="val -135458"/>
              <a:gd name="adj2" fmla="val -2972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bg1"/>
            </a:solidFill>
            <a:round/>
          </a:ln>
        </p:spPr>
        <p:txBody>
          <a:bodyPr anchor="b"/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统分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428625" y="500380"/>
            <a:ext cx="8255000" cy="5857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</a:t>
            </a:r>
            <a:r>
              <a:rPr lang="fr-FR" altLang="zh-CN" sz="2000" smtClean="0">
                <a:solidFill>
                  <a:schemeClr val="accent1"/>
                </a:solidFill>
              </a:rPr>
              <a:t>/* </a:t>
            </a:r>
            <a:r>
              <a:rPr lang="zh-CN" altLang="en-US" sz="2000" smtClean="0">
                <a:solidFill>
                  <a:schemeClr val="accent1"/>
                </a:solidFill>
              </a:rPr>
              <a:t>功能：根据当前试题的题型拼接出用户的解答，将其存入解答数组</a:t>
            </a:r>
            <a:r>
              <a:rPr lang="fr-FR" altLang="zh-CN" sz="2000" smtClean="0">
                <a:solidFill>
                  <a:schemeClr val="accent1"/>
                </a:solidFill>
              </a:rPr>
              <a:t> */</a:t>
            </a:r>
            <a:endParaRPr lang="zh-CN" altLang="en-US" sz="2000" smtClean="0">
              <a:solidFill>
                <a:schemeClr val="accent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public void itemStateChanged(ItemEvent e) {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String s = "";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r>
              <a:rPr lang="fr-FR" altLang="zh-CN" sz="2000" smtClean="0"/>
              <a:t>		if (question.get(bh).type == 1) {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</a:t>
            </a:r>
            <a:r>
              <a:rPr lang="en-US" altLang="fr-FR" sz="2000" smtClean="0"/>
              <a:t>  </a:t>
            </a:r>
            <a:r>
              <a:rPr lang="fr-FR" altLang="zh-CN" sz="2000" smtClean="0"/>
              <a:t>s = ((JRadioButton)e.getItemSelectable( )).getText( );</a:t>
            </a:r>
            <a:endParaRPr lang="fr-FR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</a:t>
            </a:r>
            <a:r>
              <a:rPr lang="en-US" altLang="fr-FR" sz="2000" smtClean="0"/>
              <a:t>             </a:t>
            </a:r>
            <a:r>
              <a:rPr lang="fr-FR" altLang="zh-CN" sz="2000" smtClean="0"/>
              <a:t> </a:t>
            </a:r>
            <a:r>
              <a:rPr lang="en-US" altLang="fr-FR" sz="2000" smtClean="0"/>
              <a:t>      </a:t>
            </a:r>
            <a:r>
              <a:rPr lang="fr-FR" altLang="zh-CN" sz="2000" smtClean="0"/>
              <a:t>//</a:t>
            </a:r>
            <a:r>
              <a:rPr lang="zh-CN" altLang="en-US" sz="2000" smtClean="0"/>
              <a:t>单选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} else {  // </a:t>
            </a:r>
            <a:r>
              <a:rPr lang="zh-CN" altLang="en-US" sz="2000" smtClean="0"/>
              <a:t>多选题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</a:t>
            </a:r>
            <a:r>
              <a:rPr lang="en-US" altLang="fr-FR" sz="2000" smtClean="0"/>
              <a:t>   </a:t>
            </a:r>
            <a:r>
              <a:rPr lang="fr-FR" altLang="zh-CN" sz="2000" smtClean="0"/>
              <a:t>for (int i = 0; i &lt; ch.length; i++)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</a:t>
            </a:r>
            <a:r>
              <a:rPr lang="en-US" altLang="fr-FR" sz="2000" smtClean="0"/>
              <a:t>    </a:t>
            </a:r>
            <a:r>
              <a:rPr lang="fr-FR" altLang="zh-CN" sz="2000" smtClean="0"/>
              <a:t>if (cb[i].isSelected( ))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	s = s + cb[i].getText( ); </a:t>
            </a:r>
            <a:endParaRPr lang="fr-FR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</a:t>
            </a:r>
            <a:r>
              <a:rPr lang="en-US" altLang="fr-FR" sz="2000" smtClean="0"/>
              <a:t>                                 </a:t>
            </a:r>
            <a:r>
              <a:rPr lang="fr-FR" altLang="zh-CN" sz="2000" smtClean="0"/>
              <a:t>// </a:t>
            </a:r>
            <a:r>
              <a:rPr lang="zh-CN" altLang="en-US" sz="2000" smtClean="0"/>
              <a:t>将所有选中的选项拼在一起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}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question.get(bh).userAnswer = s;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	}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43011" name="圆角矩形标注 2"/>
          <p:cNvSpPr>
            <a:spLocks noChangeArrowheads="1"/>
          </p:cNvSpPr>
          <p:nvPr/>
        </p:nvSpPr>
        <p:spPr bwMode="auto">
          <a:xfrm>
            <a:off x="6876098" y="1556703"/>
            <a:ext cx="1944687" cy="576262"/>
          </a:xfrm>
          <a:prstGeom prst="wedgeRoundRectCallout">
            <a:avLst>
              <a:gd name="adj1" fmla="val -137630"/>
              <a:gd name="adj2" fmla="val -44486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bg1"/>
            </a:solidFill>
            <a:round/>
          </a:ln>
        </p:spPr>
        <p:txBody>
          <a:bodyPr anchor="b"/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解答处理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534988" y="455613"/>
            <a:ext cx="8358187" cy="59293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>
                <a:solidFill>
                  <a:schemeClr val="accent1"/>
                </a:solidFill>
              </a:rPr>
              <a:t>  	/* </a:t>
            </a:r>
            <a:r>
              <a:rPr lang="zh-CN" altLang="en-US" sz="1600" smtClean="0">
                <a:solidFill>
                  <a:schemeClr val="accent1"/>
                </a:solidFill>
              </a:rPr>
              <a:t>功能：实现试题的翻动</a:t>
            </a:r>
            <a:r>
              <a:rPr lang="fr-FR" altLang="zh-CN" sz="1600" smtClean="0">
                <a:solidFill>
                  <a:schemeClr val="accent1"/>
                </a:solidFill>
              </a:rPr>
              <a:t> */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smtClean="0"/>
              <a:t>  </a:t>
            </a:r>
            <a:r>
              <a:rPr lang="fr-FR" altLang="zh-CN" sz="1600" smtClean="0"/>
              <a:t>	public void actionPerformed(ActionEvent e) {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	if (e.getSource( ) == next) { // </a:t>
            </a:r>
            <a:r>
              <a:rPr lang="zh-CN" altLang="en-US" sz="1600" smtClean="0"/>
              <a:t>查看下一道试题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	if (bh &lt; amount)  	bh++;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	content.setText(question.get(bh).content);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	display_ans( );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	} else if (e.getSource( ) == previous) { // </a:t>
            </a:r>
            <a:r>
              <a:rPr lang="zh-CN" altLang="en-US" sz="1600" smtClean="0"/>
              <a:t>查看上一道试题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		if (bh &gt; 0)  bh--;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		content.setText(question.get(bh).content);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		display_ans();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	} else { // </a:t>
            </a:r>
            <a:r>
              <a:rPr lang="zh-CN" altLang="en-US" sz="1600" smtClean="0"/>
              <a:t>交卷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		JOptionPane.showMessageDialog(this,"</a:t>
            </a:r>
            <a:r>
              <a:rPr lang="zh-CN" altLang="en-US" sz="1600" smtClean="0"/>
              <a:t>分数</a:t>
            </a:r>
            <a:r>
              <a:rPr lang="fr-FR" altLang="zh-CN" sz="1600" smtClean="0"/>
              <a:t>="+ givescore( ));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          System.exit(0);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	}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}</a:t>
            </a:r>
            <a:endParaRPr lang="fr-FR" altLang="zh-CN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public static void main(String args[ ]) {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		new ExamFrame( );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600" smtClean="0"/>
              <a:t>  	}</a:t>
            </a: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smtClean="0"/>
          </a:p>
        </p:txBody>
      </p:sp>
      <p:sp>
        <p:nvSpPr>
          <p:cNvPr id="44035" name="圆角矩形标注 2"/>
          <p:cNvSpPr>
            <a:spLocks noChangeArrowheads="1"/>
          </p:cNvSpPr>
          <p:nvPr/>
        </p:nvSpPr>
        <p:spPr bwMode="auto">
          <a:xfrm>
            <a:off x="6948488" y="404813"/>
            <a:ext cx="1944687" cy="576262"/>
          </a:xfrm>
          <a:prstGeom prst="wedgeRoundRectCallout">
            <a:avLst>
              <a:gd name="adj1" fmla="val -96755"/>
              <a:gd name="adj2" fmla="val 70329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bg1"/>
            </a:solidFill>
            <a:round/>
          </a:ln>
        </p:spPr>
        <p:txBody>
          <a:bodyPr anchor="b"/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翻动试题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428625" y="500063"/>
            <a:ext cx="8532813" cy="6000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800" smtClean="0">
                <a:solidFill>
                  <a:schemeClr val="accent1"/>
                </a:solidFill>
              </a:rPr>
              <a:t> 	/* </a:t>
            </a:r>
            <a:r>
              <a:rPr lang="zh-CN" altLang="en-US" sz="1800" smtClean="0">
                <a:solidFill>
                  <a:schemeClr val="accent1"/>
                </a:solidFill>
              </a:rPr>
              <a:t>读取试题库试题内容存放到数组列表中</a:t>
            </a:r>
            <a:r>
              <a:rPr lang="fr-FR" altLang="zh-CN" sz="1800" smtClean="0">
                <a:solidFill>
                  <a:schemeClr val="accent1"/>
                </a:solidFill>
              </a:rPr>
              <a:t> */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</a:t>
            </a:r>
            <a:r>
              <a:rPr lang="fr-FR" altLang="zh-CN" sz="1800" smtClean="0"/>
              <a:t>	public void readQuestion( ) {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</a:t>
            </a:r>
            <a:r>
              <a:rPr lang="fr-FR" altLang="zh-CN" sz="1800" smtClean="0"/>
              <a:t>	</a:t>
            </a:r>
            <a:r>
              <a:rPr lang="en-US" altLang="fr-FR" sz="1800" smtClean="0"/>
              <a:t>      </a:t>
            </a:r>
            <a:r>
              <a:rPr lang="fr-FR" altLang="zh-CN" sz="1800" smtClean="0"/>
              <a:t>int stbh = 0;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800" smtClean="0"/>
              <a:t> 	</a:t>
            </a:r>
            <a:r>
              <a:rPr lang="en-US" altLang="fr-FR" sz="1800" smtClean="0"/>
              <a:t>      </a:t>
            </a:r>
            <a:r>
              <a:rPr lang="fr-FR" altLang="zh-CN" sz="1800" smtClean="0"/>
              <a:t>String url = </a:t>
            </a:r>
            <a:r>
              <a:rPr sz="1800" smtClean="0"/>
              <a:t> "jdbc:mysql://localhost:3306/examdb";</a:t>
            </a:r>
            <a:endParaRPr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800" smtClean="0"/>
              <a:t>  	</a:t>
            </a:r>
            <a:r>
              <a:rPr lang="en-US" altLang="fr-FR" sz="1800" smtClean="0"/>
              <a:t>      </a:t>
            </a:r>
            <a:r>
              <a:rPr lang="fr-FR" altLang="zh-CN" sz="1800" smtClean="0"/>
              <a:t>String sql = "SELECT  *  FROM</a:t>
            </a:r>
            <a:r>
              <a:rPr lang="en-US" altLang="fr-FR" sz="1800" smtClean="0"/>
              <a:t> </a:t>
            </a:r>
            <a:r>
              <a:rPr lang="fr-FR" altLang="zh-CN" sz="1800" smtClean="0"/>
              <a:t> question";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800" smtClean="0"/>
              <a:t>  	</a:t>
            </a:r>
            <a:r>
              <a:rPr lang="en-US" altLang="fr-FR" sz="1800" smtClean="0"/>
              <a:t>    </a:t>
            </a:r>
            <a:r>
              <a:rPr lang="fr-FR" altLang="zh-CN" sz="1800" smtClean="0"/>
              <a:t>try {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800" smtClean="0"/>
              <a:t>  		Connection con=DriverManager.getConnection(url,"root","11");</a:t>
            </a:r>
            <a:endParaRPr lang="fr-FR" altLang="zh-CN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</a:t>
            </a:r>
            <a:r>
              <a:rPr lang="fr-FR" altLang="zh-CN" sz="1800" smtClean="0"/>
              <a:t>		</a:t>
            </a:r>
            <a:r>
              <a:rPr lang="en-US" altLang="fr-FR" sz="1800" smtClean="0"/>
              <a:t>   </a:t>
            </a:r>
            <a:r>
              <a:rPr lang="fr-FR" altLang="zh-CN" sz="1800" smtClean="0"/>
              <a:t>Statement stmt = con.createStatement( );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</a:t>
            </a:r>
            <a:r>
              <a:rPr lang="fr-FR" altLang="zh-CN" sz="1800" smtClean="0"/>
              <a:t>		ResultSet rs = stmt.executeQuery(sql);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800" smtClean="0"/>
              <a:t>  		while (rs.next( )) { // </a:t>
            </a:r>
            <a:r>
              <a:rPr lang="zh-CN" altLang="en-US" sz="1800" smtClean="0"/>
              <a:t>循环遍历所有试题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800" smtClean="0"/>
              <a:t>                           Question me = new Question( );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800" smtClean="0"/>
              <a:t>  			me.content = rs.getString("content");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800" smtClean="0"/>
              <a:t>  			me.answer = rs.getString("answer");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</a:t>
            </a:r>
            <a:r>
              <a:rPr lang="fr-FR" altLang="zh-CN" sz="1800" smtClean="0"/>
              <a:t>			</a:t>
            </a:r>
            <a:r>
              <a:rPr lang="en-US" altLang="zh-CN" sz="1800" smtClean="0"/>
              <a:t>me.</a:t>
            </a:r>
            <a:r>
              <a:rPr lang="fr-FR" altLang="zh-CN" sz="1800" smtClean="0"/>
              <a:t>type = rs.getInt("type");</a:t>
            </a:r>
            <a:endParaRPr lang="zh-CN" altLang="en-US" sz="1800" smtClean="0"/>
          </a:p>
        </p:txBody>
      </p:sp>
      <p:sp>
        <p:nvSpPr>
          <p:cNvPr id="45059" name="圆角矩形标注 2"/>
          <p:cNvSpPr>
            <a:spLocks noChangeArrowheads="1"/>
          </p:cNvSpPr>
          <p:nvPr/>
        </p:nvSpPr>
        <p:spPr bwMode="auto">
          <a:xfrm>
            <a:off x="1331913" y="5899150"/>
            <a:ext cx="2592387" cy="576263"/>
          </a:xfrm>
          <a:prstGeom prst="wedgeRoundRectCallout">
            <a:avLst>
              <a:gd name="adj1" fmla="val 53032"/>
              <a:gd name="adj2" fmla="val -11775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bg1"/>
            </a:solidFill>
            <a:round/>
          </a:ln>
        </p:spPr>
        <p:txBody>
          <a:bodyPr anchor="b"/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</a:rPr>
              <a:t>从数据库取试题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428625" y="1051560"/>
            <a:ext cx="7772400" cy="4899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              me.userAnswer="";  //</a:t>
            </a:r>
            <a:r>
              <a:rPr lang="zh-CN" altLang="en-US" sz="2000" smtClean="0"/>
              <a:t>用户解答默认为空串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              question.add(me); // </a:t>
            </a:r>
            <a:r>
              <a:rPr lang="zh-CN" altLang="en-US" sz="2000" smtClean="0"/>
              <a:t>试题加入数组列表中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}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	amount = question.size( 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/>
              <a:t>  	    } catch (SQLException ex) {</a:t>
            </a:r>
            <a:r>
              <a:rPr lang="en-US" altLang="zh-CN" sz="2000" smtClean="0"/>
              <a:t>…..}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2000" smtClean="0">
                <a:sym typeface="+mn-ea"/>
              </a:rPr>
              <a:t> 	</a:t>
            </a:r>
            <a:r>
              <a:rPr lang="en-US" altLang="fr-FR" sz="2000" smtClean="0">
                <a:sym typeface="+mn-ea"/>
              </a:rPr>
              <a:t>}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6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605" y="692785"/>
            <a:ext cx="83781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2000" b="1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连接</a:t>
            </a:r>
            <a:r>
              <a:rPr lang="en-US" altLang="zh-CN" sz="2000" b="1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SQL Server</a:t>
            </a:r>
            <a:r>
              <a:rPr lang="zh-CN" altLang="zh-CN" sz="2000" b="1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zh-CN" sz="2000" b="1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Class.forName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("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com.microsoft.jdbc.sqlserver.SQLServerDriver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"); </a:t>
            </a:r>
            <a:b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String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="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jdbc:sqlserver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://localhost:1433;DatabaseName=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数据库名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"; </a:t>
            </a:r>
            <a:b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Connection con = </a:t>
            </a:r>
            <a:r>
              <a:rPr lang="en-US" altLang="zh-CN" sz="2000" b="1" dirty="0" err="1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DriverManager.getConnection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数据库用户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密码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en-US" altLang="zh-CN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534670" y="2637155"/>
            <a:ext cx="7345045" cy="615315"/>
          </a:xfrm>
        </p:spPr>
        <p:txBody>
          <a:bodyPr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连接</a:t>
            </a:r>
            <a:r>
              <a:rPr lang="en-US" altLang="zh-CN" sz="2000" dirty="0"/>
              <a:t>MySQL</a:t>
            </a:r>
            <a:endParaRPr lang="zh-CN" altLang="en-US" sz="2000" dirty="0" smtClean="0"/>
          </a:p>
        </p:txBody>
      </p:sp>
      <p:sp>
        <p:nvSpPr>
          <p:cNvPr id="12291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395536" y="3284876"/>
            <a:ext cx="8496943" cy="3312368"/>
          </a:xfrm>
        </p:spPr>
        <p:txBody>
          <a:bodyPr/>
          <a:p>
            <a:pPr marL="0" indent="0">
              <a:buNone/>
            </a:pPr>
            <a:r>
              <a:rPr lang="fr-FR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Class.forName("com.mysql.jdbc.Driver");</a:t>
            </a:r>
            <a:endParaRPr lang="fr-FR" altLang="zh-CN" sz="2000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 url="jdbc:mysql://localhost:3306/mysqldb";</a:t>
            </a:r>
            <a:endParaRPr lang="fr-FR" altLang="zh-CN" sz="2000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mysqldb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为具体数据库名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Connection conn=DriverManager.getConnection(url,</a:t>
            </a:r>
            <a:r>
              <a:rPr lang="zh-CN" altLang="en-US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数据库用户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密码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</a:t>
            </a:r>
            <a:r>
              <a:rPr lang="fr-FR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</a:t>
            </a:r>
            <a:r>
              <a:rPr lang="fr-FR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数据库的驱动程序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fr-FR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mysql-connector-java-5.1.21.jar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将其添加到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工程的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类路径中</a:t>
            </a:r>
            <a:endParaRPr lang="zh-CN" alt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269207"/>
            <a:ext cx="7524750" cy="70246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(2)   Statement </a:t>
            </a:r>
            <a:r>
              <a:rPr lang="zh-CN" altLang="en-US" dirty="0" smtClean="0"/>
              <a:t>接口</a:t>
            </a:r>
            <a:endParaRPr lang="zh-CN" altLang="en-US" sz="2800" dirty="0" smtClean="0"/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7544" y="2204864"/>
            <a:ext cx="8229600" cy="3186113"/>
          </a:xfrm>
        </p:spPr>
        <p:txBody>
          <a:bodyPr/>
          <a:lstStyle/>
          <a:p>
            <a:r>
              <a:rPr lang="fr-FR" altLang="zh-CN" sz="2000" b="0" dirty="0"/>
              <a:t>Statement </a:t>
            </a:r>
            <a:r>
              <a:rPr lang="zh-CN" altLang="en-US" sz="2000" b="0" dirty="0"/>
              <a:t>对象</a:t>
            </a:r>
            <a:r>
              <a:rPr lang="zh-CN" altLang="en-US" sz="2000" b="0" dirty="0" smtClean="0"/>
              <a:t>用</a:t>
            </a:r>
            <a:r>
              <a:rPr lang="fr-FR" altLang="zh-CN" sz="2000" b="0" dirty="0" smtClean="0"/>
              <a:t>Connection </a:t>
            </a:r>
            <a:r>
              <a:rPr lang="zh-CN" altLang="en-US" sz="2000" b="0" dirty="0"/>
              <a:t>类的方法 </a:t>
            </a:r>
            <a:r>
              <a:rPr lang="fr-FR" altLang="zh-CN" sz="2000" b="0" dirty="0"/>
              <a:t>createStatement </a:t>
            </a:r>
            <a:r>
              <a:rPr lang="zh-CN" altLang="en-US" sz="2000" b="0" dirty="0" smtClean="0"/>
              <a:t>创建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zh-CN" altLang="en-US" sz="2000" b="0" dirty="0" smtClean="0"/>
              <a:t>  例如</a:t>
            </a:r>
            <a:r>
              <a:rPr lang="zh-CN" altLang="en-US" sz="2000" b="0" dirty="0"/>
              <a:t>：</a:t>
            </a:r>
            <a:endParaRPr lang="zh-CN" altLang="en-US" sz="2000" b="0" dirty="0"/>
          </a:p>
          <a:p>
            <a:pPr marL="0" indent="0">
              <a:buNone/>
            </a:pPr>
            <a:r>
              <a:rPr lang="fr-FR" altLang="zh-CN" b="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Statement stmt = </a:t>
            </a:r>
            <a:r>
              <a:rPr lang="fr-FR" altLang="zh-CN" b="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con.createStatement</a:t>
            </a:r>
            <a:r>
              <a:rPr lang="fr-FR" altLang="zh-CN" b="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();</a:t>
            </a:r>
            <a:endParaRPr lang="fr-FR" altLang="zh-CN" b="0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b="0" dirty="0" smtClean="0"/>
              <a:t>通过</a:t>
            </a:r>
            <a:r>
              <a:rPr lang="en-US" altLang="zh-CN" sz="2000" b="0" dirty="0"/>
              <a:t>Statement </a:t>
            </a:r>
            <a:r>
              <a:rPr lang="zh-CN" altLang="en-US" sz="2000" b="0" dirty="0"/>
              <a:t>对象提供的方法执行</a:t>
            </a:r>
            <a:r>
              <a:rPr lang="en-US" altLang="zh-CN" sz="2000" b="0" dirty="0"/>
              <a:t>SQL </a:t>
            </a:r>
            <a:r>
              <a:rPr lang="zh-CN" altLang="en-US" sz="2000" b="0" dirty="0" smtClean="0"/>
              <a:t>查询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en-US" altLang="zh-CN" sz="2000" b="0" dirty="0"/>
              <a:t> </a:t>
            </a:r>
            <a:r>
              <a:rPr lang="zh-CN" altLang="en-US" sz="2000" b="0" dirty="0" smtClean="0"/>
              <a:t>例如</a:t>
            </a:r>
            <a:r>
              <a:rPr lang="zh-CN" altLang="en-US" sz="2000" b="0" dirty="0"/>
              <a:t>：</a:t>
            </a:r>
            <a:endParaRPr lang="zh-CN" altLang="en-US" sz="2000" b="0" dirty="0"/>
          </a:p>
          <a:p>
            <a:pPr marL="0" indent="0">
              <a:buNone/>
            </a:pPr>
            <a:r>
              <a:rPr lang="en-US" altLang="zh-CN" sz="2000" b="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ResultSet</a:t>
            </a:r>
            <a:r>
              <a:rPr lang="en-US" altLang="zh-CN" sz="2000" b="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rs</a:t>
            </a:r>
            <a:r>
              <a:rPr lang="en-US" altLang="zh-CN" sz="2000" b="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2000" b="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stmt.executeQuery</a:t>
            </a:r>
            <a:r>
              <a:rPr lang="en-US" altLang="zh-CN" sz="2000" b="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("SELECT a, b, c FROM Table2");</a:t>
            </a:r>
            <a:endParaRPr lang="zh-CN" altLang="en-US" sz="2000" b="0" dirty="0" smtClean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71003" y="1028486"/>
            <a:ext cx="7524750" cy="70246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 Statement </a:t>
            </a:r>
            <a:r>
              <a:rPr lang="zh-CN" altLang="en-US" dirty="0" smtClean="0"/>
              <a:t>有</a:t>
            </a:r>
            <a:r>
              <a:rPr lang="zh-CN" altLang="en-US" sz="2800" dirty="0" smtClean="0"/>
              <a:t>三种执行 </a:t>
            </a:r>
            <a:r>
              <a:rPr lang="en-US" altLang="zh-CN" sz="2800" dirty="0" smtClean="0"/>
              <a:t>SQL </a:t>
            </a:r>
            <a:r>
              <a:rPr lang="zh-CN" altLang="en-US" sz="2800" dirty="0" smtClean="0"/>
              <a:t>语句的方法 </a:t>
            </a:r>
            <a:endParaRPr lang="zh-CN" altLang="en-US" sz="2800" dirty="0" smtClean="0"/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93713" y="1971913"/>
            <a:ext cx="8229600" cy="3186113"/>
          </a:xfrm>
        </p:spPr>
        <p:txBody>
          <a:bodyPr/>
          <a:lstStyle/>
          <a:p>
            <a:pPr eaLnBrk="1" hangingPunct="1">
              <a:lnSpc>
                <a:spcPts val="2600"/>
              </a:lnSpc>
            </a:pPr>
            <a:r>
              <a:rPr lang="en-US" altLang="zh-CN" sz="2000" b="0" dirty="0" err="1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executeQuery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用于产生单个结果集的语句，例如 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SELECT 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语句。</a:t>
            </a:r>
            <a:endParaRPr lang="zh-CN" altLang="en-US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ts val="2600"/>
              </a:lnSpc>
            </a:pPr>
            <a:r>
              <a:rPr lang="en-US" altLang="zh-CN" sz="2000" b="0" dirty="0" err="1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executeUpdate</a:t>
            </a:r>
            <a:r>
              <a:rPr lang="en-US" altLang="zh-CN" sz="2000" b="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用于执行 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INSERT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UPDATE 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或 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DELETE 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语句以及 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SQL DDL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（数据定义语言）语句，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</a:rPr>
              <a:t>executeUpdate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的返回值是一个整数，指示受影响的行数（即更新计数）。</a:t>
            </a:r>
            <a:endParaRPr lang="en-US" altLang="zh-CN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ts val="2600"/>
              </a:lnSpc>
              <a:buNone/>
            </a:pP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     对于 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CREATE TABLE 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或 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DROP TABLE 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等不操作行的语句，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</a:rPr>
              <a:t>executeUpdate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的返回值总为零。</a:t>
            </a:r>
            <a:endParaRPr lang="zh-CN" altLang="en-US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ts val="2600"/>
              </a:lnSpc>
            </a:pP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execute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用于执行返回多个结果集、多个更新计数或二者组合的语句。</a:t>
            </a:r>
            <a:endParaRPr lang="en-US" altLang="zh-CN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一般程序员不需要该功能。</a:t>
            </a:r>
            <a:b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6" y="1285875"/>
            <a:ext cx="6380163" cy="40838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在一个空库中创建数据表 </a:t>
            </a:r>
            <a:endParaRPr lang="zh-CN" altLang="en-US" dirty="0" smtClean="0"/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51520" y="1700808"/>
            <a:ext cx="8568952" cy="3887390"/>
          </a:xfrm>
        </p:spPr>
        <p:txBody>
          <a:bodyPr/>
          <a:lstStyle/>
          <a:p>
            <a:pPr>
              <a:lnSpc>
                <a:spcPts val="2600"/>
              </a:lnSpc>
              <a:buNone/>
            </a:pP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import 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</a:rPr>
              <a:t>java.sql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.*;</a:t>
            </a:r>
            <a:b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public class 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</a:rPr>
              <a:t>CreateStudent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 {</a:t>
            </a:r>
            <a:b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  public static void main(String 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</a:rPr>
              <a:t>args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[]) {</a:t>
            </a:r>
            <a:b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     </a:t>
            </a:r>
            <a:r>
              <a:rPr lang="fr-FR" altLang="zh-CN" sz="2000" b="0" dirty="0">
                <a:latin typeface="微软雅黑" panose="020B0503020204020204" charset="-122"/>
                <a:ea typeface="微软雅黑" panose="020B0503020204020204" charset="-122"/>
              </a:rPr>
              <a:t>String url = "jdbc:mysql://localhost:3306/studentdb</a:t>
            </a:r>
            <a:r>
              <a:rPr lang="fr-FR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";</a:t>
            </a:r>
            <a:endParaRPr lang="fr-FR" altLang="zh-CN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600"/>
              </a:lnSpc>
              <a:buNone/>
            </a:pPr>
            <a:r>
              <a:rPr lang="fr-FR" altLang="zh-CN" sz="2000" b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fr-FR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fr-FR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fr-FR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    String 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2000" b="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“create table student ” +</a:t>
            </a:r>
            <a:br>
              <a:rPr lang="en-US" altLang="zh-CN" sz="2000" b="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b="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      “(name VARCHAR(20), ” + “sex CHAR(2), ” +</a:t>
            </a:r>
            <a:br>
              <a:rPr lang="en-US" altLang="zh-CN" sz="2000" b="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b="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     “birthday Date, ” + “graduate BIT," +"</a:t>
            </a:r>
            <a:r>
              <a:rPr lang="en-US" altLang="zh-CN" sz="2000" b="0" dirty="0" err="1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stnumber</a:t>
            </a:r>
            <a:r>
              <a:rPr lang="en-US" altLang="zh-CN" sz="2000" b="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INTEGER)";</a:t>
            </a:r>
            <a:b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    try {</a:t>
            </a:r>
            <a:b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         </a:t>
            </a:r>
            <a:r>
              <a:rPr lang="fr-FR" altLang="zh-CN" sz="2000" b="0" dirty="0">
                <a:latin typeface="微软雅黑" panose="020B0503020204020204" charset="-122"/>
                <a:ea typeface="微软雅黑" panose="020B0503020204020204" charset="-122"/>
              </a:rPr>
              <a:t>Class.forName("com.mysql.jdbc.Driver");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b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     } catch(</a:t>
            </a:r>
            <a:r>
              <a:rPr lang="en-US" altLang="zh-CN" sz="2000" b="0" dirty="0" err="1" smtClean="0">
                <a:latin typeface="微软雅黑" panose="020B0503020204020204" charset="-122"/>
                <a:ea typeface="微软雅黑" panose="020B0503020204020204" charset="-122"/>
              </a:rPr>
              <a:t>java.lang.ClassNotFoundException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 e) { }</a:t>
            </a:r>
            <a:b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endParaRPr lang="en-US" altLang="zh-CN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8313" y="1340768"/>
            <a:ext cx="8229600" cy="3888581"/>
          </a:xfrm>
        </p:spPr>
        <p:txBody>
          <a:bodyPr/>
          <a:lstStyle/>
          <a:p>
            <a:pPr>
              <a:lnSpc>
                <a:spcPts val="2900"/>
              </a:lnSpc>
              <a:buNone/>
            </a:pPr>
            <a:r>
              <a:rPr lang="zh-CN" altLang="en-US" b="0" dirty="0" smtClean="0">
                <a:latin typeface="微软雅黑" panose="020B0503020204020204" charset="-122"/>
                <a:ea typeface="微软雅黑" panose="020B0503020204020204" charset="-122"/>
              </a:rPr>
              <a:t>   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try {</a:t>
            </a:r>
            <a:b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       </a:t>
            </a:r>
            <a:r>
              <a:rPr lang="en-US" altLang="zh-CN" b="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en-US" altLang="zh-CN" b="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Connection con = </a:t>
            </a:r>
            <a:endParaRPr lang="en-US" altLang="zh-CN" b="0" dirty="0" smtClean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900"/>
              </a:lnSpc>
              <a:buNone/>
            </a:pPr>
            <a:r>
              <a:rPr lang="en-US" altLang="zh-CN" b="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</a:t>
            </a:r>
            <a:r>
              <a:rPr lang="en-US" altLang="zh-CN" b="0" dirty="0" err="1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DriverManager.getConnection</a:t>
            </a:r>
            <a:r>
              <a:rPr lang="en-US" altLang="zh-CN" b="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(url</a:t>
            </a:r>
            <a:r>
              <a:rPr lang="en-US" altLang="zh-CN" b="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,"root","a1");</a:t>
            </a:r>
            <a:br>
              <a:rPr lang="en-US" altLang="zh-CN" b="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        </a:t>
            </a:r>
            <a:r>
              <a:rPr lang="en-US" altLang="zh-CN" b="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Statement </a:t>
            </a:r>
            <a:r>
              <a:rPr lang="en-US" altLang="zh-CN" b="0" dirty="0" err="1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stmt</a:t>
            </a:r>
            <a:r>
              <a:rPr lang="en-US" altLang="zh-CN" b="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b="0" dirty="0" err="1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con.createStatement</a:t>
            </a:r>
            <a:r>
              <a:rPr lang="en-US" altLang="zh-CN" b="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();</a:t>
            </a:r>
            <a:br>
              <a:rPr lang="en-US" altLang="zh-CN" b="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   </a:t>
            </a:r>
            <a:r>
              <a:rPr lang="en-US" altLang="zh-CN" b="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stmt.executeUpdate</a:t>
            </a:r>
            <a:r>
              <a:rPr lang="en-US" altLang="zh-CN" b="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b="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en-US" altLang="zh-CN" b="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); </a:t>
            </a:r>
            <a:b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        </a:t>
            </a:r>
            <a:r>
              <a:rPr lang="en-US" altLang="zh-CN" b="0" dirty="0" err="1" smtClean="0">
                <a:latin typeface="微软雅黑" panose="020B0503020204020204" charset="-122"/>
                <a:ea typeface="微软雅黑" panose="020B0503020204020204" charset="-122"/>
              </a:rPr>
              <a:t>System.out.println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 ("student table created ");</a:t>
            </a:r>
            <a:b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        </a:t>
            </a:r>
            <a:r>
              <a:rPr lang="en-US" altLang="zh-CN" b="0" dirty="0" err="1" smtClean="0">
                <a:latin typeface="微软雅黑" panose="020B0503020204020204" charset="-122"/>
                <a:ea typeface="微软雅黑" panose="020B0503020204020204" charset="-122"/>
              </a:rPr>
              <a:t>stmt.close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();</a:t>
            </a:r>
            <a:b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        </a:t>
            </a:r>
            <a:r>
              <a:rPr lang="en-US" altLang="zh-CN" b="0" dirty="0" err="1" smtClean="0">
                <a:latin typeface="微软雅黑" panose="020B0503020204020204" charset="-122"/>
                <a:ea typeface="微软雅黑" panose="020B0503020204020204" charset="-122"/>
              </a:rPr>
              <a:t>con.close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();</a:t>
            </a:r>
            <a:b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     } catch(</a:t>
            </a:r>
            <a:r>
              <a:rPr lang="en-US" altLang="zh-CN" b="0" dirty="0" err="1" smtClean="0">
                <a:latin typeface="微软雅黑" panose="020B0503020204020204" charset="-122"/>
                <a:ea typeface="微软雅黑" panose="020B0503020204020204" charset="-122"/>
              </a:rPr>
              <a:t>SQLException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 ex) { }</a:t>
            </a:r>
            <a:b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   }</a:t>
            </a:r>
            <a:b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} </a:t>
            </a:r>
            <a:endParaRPr lang="en-US" altLang="zh-CN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ts val="2900"/>
              </a:lnSpc>
              <a:buFont typeface="Wingdings" panose="05000000000000000000" pitchFamily="2" charset="2"/>
              <a:buNone/>
            </a:pPr>
            <a:endParaRPr lang="en-US" altLang="zh-CN" b="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2007741"/>
            <a:ext cx="4600575" cy="41314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 </a:t>
            </a:r>
            <a:r>
              <a:rPr lang="zh-CN" altLang="en-US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获取表的列信息 </a:t>
            </a:r>
            <a:endParaRPr lang="zh-CN" altLang="en-US" dirty="0" smtClean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7544" y="2636912"/>
            <a:ext cx="8424862" cy="257294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dirty="0" err="1" smtClean="0">
                <a:latin typeface="微软雅黑" panose="020B0503020204020204" charset="-122"/>
                <a:ea typeface="微软雅黑" panose="020B0503020204020204" charset="-122"/>
              </a:rPr>
              <a:t>ResultSetMetaData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0" dirty="0" err="1" smtClean="0">
                <a:latin typeface="微软雅黑" panose="020B0503020204020204" charset="-122"/>
                <a:ea typeface="微软雅黑" panose="020B0503020204020204" charset="-122"/>
              </a:rPr>
              <a:t>rsmd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b="0" dirty="0" err="1" smtClean="0">
                <a:latin typeface="微软雅黑" panose="020B0503020204020204" charset="-122"/>
                <a:ea typeface="微软雅黑" panose="020B0503020204020204" charset="-122"/>
              </a:rPr>
              <a:t>results.getMetaData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();</a:t>
            </a:r>
            <a:b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en-US" altLang="zh-CN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b="0" dirty="0" err="1" smtClean="0">
                <a:latin typeface="微软雅黑" panose="020B0503020204020204" charset="-122"/>
                <a:ea typeface="微软雅黑" panose="020B0503020204020204" charset="-122"/>
              </a:rPr>
              <a:t>rsmd.getColumnCount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() </a:t>
            </a:r>
            <a:r>
              <a:rPr lang="zh-CN" altLang="en-US" b="0" dirty="0" smtClean="0">
                <a:latin typeface="微软雅黑" panose="020B0503020204020204" charset="-122"/>
                <a:ea typeface="微软雅黑" panose="020B0503020204020204" charset="-122"/>
              </a:rPr>
              <a:t>：获取数据项的个数</a:t>
            </a:r>
            <a:endParaRPr lang="zh-CN" altLang="en-US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b="0" dirty="0" err="1" smtClean="0">
                <a:latin typeface="微软雅黑" panose="020B0503020204020204" charset="-122"/>
                <a:ea typeface="微软雅黑" panose="020B0503020204020204" charset="-122"/>
              </a:rPr>
              <a:t>rsmd.getColumnName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b="0" dirty="0" err="1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b="0" dirty="0" smtClean="0">
                <a:latin typeface="微软雅黑" panose="020B0503020204020204" charset="-122"/>
                <a:ea typeface="微软雅黑" panose="020B0503020204020204" charset="-122"/>
              </a:rPr>
              <a:t>：获取第</a:t>
            </a:r>
            <a:r>
              <a:rPr lang="en-US" altLang="zh-CN" b="0" dirty="0" err="1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b="0" dirty="0" smtClean="0">
                <a:latin typeface="微软雅黑" panose="020B0503020204020204" charset="-122"/>
                <a:ea typeface="微软雅黑" panose="020B0503020204020204" charset="-122"/>
              </a:rPr>
              <a:t>栏字段的名称 </a:t>
            </a:r>
            <a:endParaRPr lang="zh-CN" altLang="en-US" b="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35318" y="1197154"/>
            <a:ext cx="427545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17.3.1   </a:t>
            </a:r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数据库查询 </a:t>
            </a:r>
            <a:endParaRPr lang="zh-CN" altLang="en-US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5580112" y="1844824"/>
            <a:ext cx="2664296" cy="504056"/>
          </a:xfrm>
          <a:prstGeom prst="wedgeRectCallout">
            <a:avLst>
              <a:gd name="adj1" fmla="val -51277"/>
              <a:gd name="adj2" fmla="val 115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假设为结果集</a:t>
            </a:r>
            <a:endParaRPr lang="zh-CN" altLang="en-US" sz="2400" b="1" dirty="0"/>
          </a:p>
        </p:txBody>
      </p:sp>
      <p:sp>
        <p:nvSpPr>
          <p:cNvPr id="11266" name="Rectangle 2"/>
          <p:cNvSpPr>
            <a:spLocks noGrp="1" noChangeArrowheads="1"/>
          </p:cNvSpPr>
          <p:nvPr/>
        </p:nvSpPr>
        <p:spPr>
          <a:xfrm>
            <a:off x="1381761" y="621164"/>
            <a:ext cx="6380163" cy="41314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dirty="0" smtClean="0"/>
              <a:t>17.3  JDBC </a:t>
            </a:r>
            <a:r>
              <a:rPr lang="zh-CN" altLang="en-US" dirty="0" smtClean="0"/>
              <a:t>基本</a:t>
            </a:r>
            <a:r>
              <a:rPr lang="zh-CN" altLang="en-US" dirty="0" smtClean="0"/>
              <a:t>应用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TFmZGM0OGU1NjQ4NzZmMzQyOTJkYWViN2ViNzc4ZmQifQ=="/>
  <p:tag name="KSO_WPP_MARK_KEY" val="aa5a762b-5d0d-4049-925b-df0d4f9d368d"/>
</p:tagLst>
</file>

<file path=ppt/theme/theme1.xml><?xml version="1.0" encoding="utf-8"?>
<a:theme xmlns:a="http://schemas.openxmlformats.org/drawingml/2006/main" name="java">
  <a:themeElements>
    <a:clrScheme name="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主题java2</Template>
  <TotalTime>0</TotalTime>
  <Words>12881</Words>
  <Application>WPS 演示</Application>
  <PresentationFormat>全屏显示(4:3)</PresentationFormat>
  <Paragraphs>496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6" baseType="lpstr">
      <vt:lpstr>Arial</vt:lpstr>
      <vt:lpstr>宋体</vt:lpstr>
      <vt:lpstr>Wingdings</vt:lpstr>
      <vt:lpstr>Tahoma</vt:lpstr>
      <vt:lpstr>Calibri</vt:lpstr>
      <vt:lpstr>隶书</vt:lpstr>
      <vt:lpstr>Wingdings 2</vt:lpstr>
      <vt:lpstr>微软雅黑</vt:lpstr>
      <vt:lpstr>Times New Roman</vt:lpstr>
      <vt:lpstr>方正姚体</vt:lpstr>
      <vt:lpstr>华文中宋</vt:lpstr>
      <vt:lpstr>黑体</vt:lpstr>
      <vt:lpstr>Arial Unicode MS</vt:lpstr>
      <vt:lpstr>Arial Black</vt:lpstr>
      <vt:lpstr>楷体_GB2312</vt:lpstr>
      <vt:lpstr>新宋体</vt:lpstr>
      <vt:lpstr>java</vt:lpstr>
      <vt:lpstr>第17章  JDBC技术和数据库应用</vt:lpstr>
      <vt:lpstr>17.1  关系数据库概述</vt:lpstr>
      <vt:lpstr>17.2  JDBC API</vt:lpstr>
      <vt:lpstr>  连接MySQL</vt:lpstr>
      <vt:lpstr>(2)   Statement 接口</vt:lpstr>
      <vt:lpstr> Statement 有三种执行 SQL 语句的方法 </vt:lpstr>
      <vt:lpstr>例: 在一个空库中创建数据表 </vt:lpstr>
      <vt:lpstr>PowerPoint 演示文稿</vt:lpstr>
      <vt:lpstr>1. 获取表的列信息 </vt:lpstr>
      <vt:lpstr>2. 遍历访问结果集（定位行）</vt:lpstr>
      <vt:lpstr>3. 访问当前行的数据项（具体列） </vt:lpstr>
      <vt:lpstr>4.  JDBC应用-可滚动结果集 </vt:lpstr>
      <vt:lpstr>PowerPoint 演示文稿</vt:lpstr>
      <vt:lpstr>(2)  游标的移动与检查 </vt:lpstr>
      <vt:lpstr>PowerPoint 演示文稿</vt:lpstr>
      <vt:lpstr>17.3.2  数据库的更新</vt:lpstr>
      <vt:lpstr>PowerPoint 演示文稿</vt:lpstr>
      <vt:lpstr>2．数据修改和数据删除</vt:lpstr>
      <vt:lpstr>17.3.3  PreparedStatement实现SQL预处理 </vt:lpstr>
      <vt:lpstr>PreparedStatement提供了如下方法 </vt:lpstr>
      <vt:lpstr>PowerPoint 演示文稿</vt:lpstr>
      <vt:lpstr>【例17-5】采用PreparedStatement实现数据写入</vt:lpstr>
      <vt:lpstr>PowerPoint 演示文稿</vt:lpstr>
      <vt:lpstr>【例17-7】考试系统</vt:lpstr>
      <vt:lpstr>2. 系统界面设计</vt:lpstr>
      <vt:lpstr>3. 类与方法设计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608</cp:revision>
  <dcterms:created xsi:type="dcterms:W3CDTF">2113-01-01T00:00:00Z</dcterms:created>
  <dcterms:modified xsi:type="dcterms:W3CDTF">2022-11-16T00:58:25Z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230F3E5E8350473DACE5FD603D979C11</vt:lpwstr>
  </property>
</Properties>
</file>