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8" r:id="rId3"/>
    <p:sldId id="289" r:id="rId4"/>
    <p:sldId id="290" r:id="rId5"/>
    <p:sldId id="291" r:id="rId6"/>
    <p:sldId id="292" r:id="rId8"/>
    <p:sldId id="293" r:id="rId9"/>
    <p:sldId id="294" r:id="rId10"/>
    <p:sldId id="295" r:id="rId11"/>
    <p:sldId id="297" r:id="rId12"/>
    <p:sldId id="32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21" r:id="rId29"/>
    <p:sldId id="322" r:id="rId30"/>
    <p:sldId id="356" r:id="rId31"/>
    <p:sldId id="323" r:id="rId32"/>
    <p:sldId id="357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7C5"/>
    <a:srgbClr val="FF3300"/>
    <a:srgbClr val="0099FF"/>
    <a:srgbClr val="C5EDDE"/>
    <a:srgbClr val="C4E59F"/>
    <a:srgbClr val="CAD1C1"/>
    <a:srgbClr val="F9EAB5"/>
    <a:srgbClr val="F92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1954" autoAdjust="0"/>
  </p:normalViewPr>
  <p:slideViewPr>
    <p:cSldViewPr>
      <p:cViewPr varScale="1">
        <p:scale>
          <a:sx n="65" d="100"/>
          <a:sy n="65" d="100"/>
        </p:scale>
        <p:origin x="-1458" y="-102"/>
      </p:cViewPr>
      <p:guideLst>
        <p:guide orient="horz" pos="2134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789537-C224-407F-A457-894AAA55055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02CF9FE-FE97-4A96-95B4-7D67B7629CA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AF2D70-2DEC-4A05-9625-474069FF3ED7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C971BE-63C1-471A-81AF-3CC115FF546B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18736-0937-497C-9F80-E97BAC00E10C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00430" y="692150"/>
            <a:ext cx="7200900" cy="79121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Java</a:t>
            </a: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的网络编程</a:t>
            </a:r>
            <a:endParaRPr lang="zh-CN" altLang="zh-CN" sz="36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71550" y="1700530"/>
            <a:ext cx="7130415" cy="454469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/>
              <a:t>18.1 </a:t>
            </a:r>
            <a:r>
              <a:rPr lang="zh-CN" altLang="zh-CN" sz="2800" dirty="0" smtClean="0"/>
              <a:t>网络编程基础</a:t>
            </a:r>
            <a:endParaRPr lang="en-US" altLang="zh-CN" sz="2800" dirty="0" smtClean="0"/>
          </a:p>
          <a:p>
            <a:pPr algn="l" eaLnBrk="1" hangingPunct="1">
              <a:defRPr/>
            </a:pPr>
            <a:r>
              <a:rPr lang="en-US" altLang="zh-CN" sz="2800" dirty="0" smtClean="0"/>
              <a:t>   ---</a:t>
            </a:r>
            <a:r>
              <a:rPr lang="en-US" altLang="zh-CN" sz="2800" dirty="0" err="1" smtClean="0"/>
              <a:t>InetAddress</a:t>
            </a:r>
            <a:r>
              <a:rPr lang="zh-CN" altLang="zh-CN" sz="2800" dirty="0" smtClean="0"/>
              <a:t>类</a:t>
            </a:r>
            <a:endParaRPr lang="zh-CN" altLang="zh-CN" sz="2800" dirty="0" smtClean="0"/>
          </a:p>
          <a:p>
            <a:pPr algn="l" eaLnBrk="1" hangingPunct="1">
              <a:defRPr/>
            </a:pPr>
            <a:r>
              <a:rPr lang="en-US" altLang="zh-CN" sz="2800" dirty="0" smtClean="0"/>
              <a:t>18.2 Socket</a:t>
            </a:r>
            <a:r>
              <a:rPr lang="zh-CN" altLang="zh-CN" sz="2800" dirty="0" smtClean="0"/>
              <a:t>通信</a:t>
            </a:r>
            <a:endParaRPr lang="zh-CN" altLang="zh-CN" sz="2800" dirty="0" smtClean="0"/>
          </a:p>
          <a:p>
            <a:pPr algn="l" eaLnBrk="1" hangingPunct="1">
              <a:defRPr/>
            </a:pPr>
            <a:r>
              <a:rPr lang="en-US" altLang="zh-CN" sz="2800" dirty="0" smtClean="0"/>
              <a:t>18.3  </a:t>
            </a:r>
            <a:r>
              <a:rPr lang="zh-CN" altLang="zh-CN" sz="2800" dirty="0" smtClean="0"/>
              <a:t>无连接的数据报</a:t>
            </a:r>
            <a:r>
              <a:rPr lang="en-US" altLang="zh-CN" sz="2800" dirty="0" smtClean="0"/>
              <a:t> </a:t>
            </a:r>
            <a:endParaRPr lang="en-US" altLang="zh-CN" sz="2800" dirty="0" smtClean="0"/>
          </a:p>
          <a:p>
            <a:pPr marL="342900" indent="-342900" algn="l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dirty="0" err="1" smtClean="0"/>
              <a:t>DatagramPacket</a:t>
            </a:r>
            <a:r>
              <a:rPr lang="zh-CN" altLang="zh-CN" sz="2400" dirty="0" smtClean="0"/>
              <a:t>类</a:t>
            </a:r>
            <a:endParaRPr lang="en-US" altLang="zh-CN" sz="2400" dirty="0" smtClean="0"/>
          </a:p>
          <a:p>
            <a:pPr marL="342900" indent="-342900" algn="l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dirty="0" err="1" smtClean="0"/>
              <a:t>DatagramSocket</a:t>
            </a:r>
            <a:r>
              <a:rPr lang="zh-CN" altLang="zh-CN" sz="2400" dirty="0" smtClean="0"/>
              <a:t>类</a:t>
            </a:r>
            <a:endParaRPr lang="en-US" altLang="zh-CN" sz="2400" dirty="0" smtClean="0"/>
          </a:p>
          <a:p>
            <a:pPr algn="l" eaLnBrk="1" hangingPunct="1">
              <a:defRPr/>
            </a:pPr>
            <a:r>
              <a:rPr lang="en-US" altLang="zh-CN" sz="2800" dirty="0" smtClean="0"/>
              <a:t>18.4  URL</a:t>
            </a: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68313" y="692150"/>
            <a:ext cx="8351837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DataInputStream</a:t>
            </a:r>
            <a:r>
              <a:rPr lang="en-US" altLang="zh-CN" dirty="0" smtClean="0"/>
              <a:t> </a:t>
            </a:r>
            <a:r>
              <a:rPr lang="en-US" altLang="zh-CN" dirty="0"/>
              <a:t>din = 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new </a:t>
            </a:r>
            <a:r>
              <a:rPr lang="en-US" altLang="zh-CN" dirty="0" err="1"/>
              <a:t>DataInputStream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1E07C5"/>
                </a:solidFill>
              </a:rPr>
              <a:t>s1.getInputStream() 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Client </a:t>
            </a:r>
            <a:r>
              <a:rPr lang="en-US" altLang="zh-CN" dirty="0"/>
              <a:t>x = new Client(</a:t>
            </a:r>
            <a:r>
              <a:rPr lang="en-US" altLang="zh-CN" dirty="0" err="1"/>
              <a:t>clientnum</a:t>
            </a:r>
            <a:r>
              <a:rPr lang="en-US" altLang="zh-CN" dirty="0"/>
              <a:t>, dos, din);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	// </a:t>
            </a:r>
            <a:r>
              <a:rPr lang="zh-CN" altLang="en-US" dirty="0"/>
              <a:t>创建与客户对应的通信线程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allclient.add</a:t>
            </a:r>
            <a:r>
              <a:rPr lang="en-US" altLang="zh-CN" dirty="0" smtClean="0"/>
              <a:t>(x</a:t>
            </a:r>
            <a:r>
              <a:rPr lang="en-US" altLang="zh-CN" dirty="0"/>
              <a:t>); // </a:t>
            </a:r>
            <a:r>
              <a:rPr lang="zh-CN" altLang="en-US" dirty="0"/>
              <a:t>将线程加入</a:t>
            </a:r>
            <a:r>
              <a:rPr lang="en-US" altLang="zh-CN" dirty="0" err="1"/>
              <a:t>ArrayList</a:t>
            </a:r>
            <a:r>
              <a:rPr lang="zh-CN" altLang="en-US" dirty="0"/>
              <a:t>中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 err="1" smtClean="0"/>
              <a:t>x.start</a:t>
            </a:r>
            <a:r>
              <a:rPr lang="en-US" altLang="zh-CN" dirty="0"/>
              <a:t>();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 smtClean="0"/>
              <a:t>clientnum</a:t>
            </a:r>
            <a:r>
              <a:rPr lang="en-US" altLang="zh-CN" dirty="0"/>
              <a:t>++;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}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 } </a:t>
            </a:r>
            <a:r>
              <a:rPr lang="en-US" altLang="zh-CN" dirty="0"/>
              <a:t>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 }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}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428625"/>
            <a:ext cx="8424862" cy="602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class Client extends Thread {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int id; //</a:t>
            </a:r>
            <a:r>
              <a:rPr lang="zh-CN" altLang="en-US" sz="2000" smtClean="0"/>
              <a:t>客户标识</a:t>
            </a:r>
            <a:br>
              <a:rPr lang="zh-CN" altLang="en-US" sz="2000" smtClean="0"/>
            </a:br>
            <a:r>
              <a:rPr lang="zh-CN" altLang="en-US" sz="2000" smtClean="0">
                <a:latin typeface="Times New Roman" panose="02020603050405020304" pitchFamily="18" charset="0"/>
              </a:rPr>
              <a:t>  </a:t>
            </a:r>
            <a:r>
              <a:rPr lang="zh-CN" altLang="en-US" sz="2000" smtClean="0"/>
              <a:t> </a:t>
            </a:r>
            <a:r>
              <a:rPr lang="en-US" altLang="zh-CN" sz="2000" smtClean="0"/>
              <a:t>DataOutputStream dos; //</a:t>
            </a:r>
            <a:r>
              <a:rPr lang="zh-CN" altLang="en-US" sz="2000" smtClean="0"/>
              <a:t>去往客户的输出流</a:t>
            </a:r>
            <a:br>
              <a:rPr lang="zh-CN" altLang="en-US" sz="2000" smtClean="0"/>
            </a:br>
            <a:r>
              <a:rPr lang="zh-CN" altLang="en-US" sz="2000" smtClean="0">
                <a:latin typeface="Times New Roman" panose="02020603050405020304" pitchFamily="18" charset="0"/>
              </a:rPr>
              <a:t>  </a:t>
            </a:r>
            <a:r>
              <a:rPr lang="zh-CN" altLang="en-US" sz="2000" smtClean="0"/>
              <a:t> </a:t>
            </a:r>
            <a:r>
              <a:rPr lang="en-US" altLang="zh-CN" sz="2000" smtClean="0"/>
              <a:t>DataInputStream din; //</a:t>
            </a:r>
            <a:r>
              <a:rPr lang="zh-CN" altLang="en-US" sz="2000" smtClean="0"/>
              <a:t>来自客户的输入流</a:t>
            </a:r>
            <a:br>
              <a:rPr lang="zh-CN" altLang="en-US" sz="2000" smtClean="0"/>
            </a:br>
            <a:r>
              <a:rPr lang="zh-CN" altLang="en-US" sz="2000" smtClean="0">
                <a:latin typeface="Times New Roman" panose="02020603050405020304" pitchFamily="18" charset="0"/>
              </a:rPr>
              <a:t>  </a:t>
            </a:r>
            <a:r>
              <a:rPr lang="zh-CN" altLang="en-US" sz="2000" smtClean="0"/>
              <a:t> </a:t>
            </a:r>
            <a:r>
              <a:rPr lang="en-US" altLang="zh-CN" sz="2000" smtClean="0"/>
              <a:t>public Client(int id, DataOutputStream dos, 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 DataInputStream din) {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this.id=id;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this.dos=dos;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this.din=din;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}</a:t>
            </a:r>
            <a:br>
              <a:rPr lang="en-US" altLang="zh-CN" sz="2000" smtClean="0"/>
            </a:b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public void run() {</a:t>
            </a:r>
            <a:br>
              <a:rPr lang="zh-CN" altLang="en-US" sz="2000" smtClean="0"/>
            </a:br>
            <a:r>
              <a:rPr lang="zh-CN" altLang="en-US" sz="2000" smtClean="0">
                <a:latin typeface="Times New Roman" panose="02020603050405020304" pitchFamily="18" charset="0"/>
              </a:rPr>
              <a:t>    </a:t>
            </a:r>
            <a:r>
              <a:rPr lang="zh-CN" altLang="en-US" sz="2000" smtClean="0"/>
              <a:t> </a:t>
            </a:r>
            <a:r>
              <a:rPr lang="en-US" altLang="zh-CN" sz="2000" smtClean="0"/>
              <a:t>while(true) {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 </a:t>
            </a:r>
            <a:r>
              <a:rPr lang="en-US" altLang="zh-CN" sz="2000" smtClean="0"/>
              <a:t> try{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z="2000" smtClean="0"/>
              <a:t>  String message="</a:t>
            </a:r>
            <a:r>
              <a:rPr lang="zh-CN" altLang="en-US" sz="2000" smtClean="0"/>
              <a:t>客户</a:t>
            </a:r>
            <a:r>
              <a:rPr lang="en-US" altLang="zh-CN" sz="2000" smtClean="0"/>
              <a:t>"+id+":"+</a:t>
            </a:r>
            <a:r>
              <a:rPr lang="en-US" altLang="zh-CN" sz="2000" smtClean="0">
                <a:solidFill>
                  <a:srgbClr val="1E07C5"/>
                </a:solidFill>
              </a:rPr>
              <a:t>din.readUTF()</a:t>
            </a:r>
            <a:r>
              <a:rPr lang="en-US" altLang="zh-CN" sz="2000" smtClean="0"/>
              <a:t>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                </a:t>
            </a:r>
            <a:r>
              <a:rPr lang="en-US" altLang="zh-CN" sz="2000" smtClean="0"/>
              <a:t> for (int i=0;i&lt;&lt;TalkServer.clientnum;i++) 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        </a:t>
            </a:r>
            <a:r>
              <a:rPr lang="en-US" altLang="zh-CN" sz="2000" smtClean="0"/>
              <a:t> TalkServer.allclient.get(i).</a:t>
            </a:r>
            <a:r>
              <a:rPr lang="en-US" altLang="zh-CN" sz="2000" smtClean="0">
                <a:solidFill>
                  <a:srgbClr val="FF3300"/>
                </a:solidFill>
              </a:rPr>
              <a:t>dos.writeUTF(message)</a:t>
            </a:r>
            <a:r>
              <a:rPr lang="en-US" altLang="zh-CN" sz="2000" smtClean="0"/>
              <a:t>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          </a:t>
            </a:r>
            <a:r>
              <a:rPr lang="en-US" altLang="zh-CN" sz="2000" smtClean="0"/>
              <a:t> } catch(IOException e) {}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}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}</a:t>
            </a:r>
            <a:br>
              <a:rPr lang="en-US" altLang="zh-CN" sz="2000" smtClean="0"/>
            </a:br>
            <a:r>
              <a:rPr lang="en-US" altLang="zh-CN" sz="2000" smtClean="0"/>
              <a:t>} </a:t>
            </a:r>
            <a:endParaRPr lang="zh-CN" altLang="en-US" sz="2000" smtClean="0"/>
          </a:p>
        </p:txBody>
      </p:sp>
      <p:sp>
        <p:nvSpPr>
          <p:cNvPr id="14339" name="矩形标注 1"/>
          <p:cNvSpPr>
            <a:spLocks noChangeArrowheads="1"/>
          </p:cNvSpPr>
          <p:nvPr/>
        </p:nvSpPr>
        <p:spPr bwMode="auto">
          <a:xfrm>
            <a:off x="4572000" y="5876925"/>
            <a:ext cx="3816350" cy="647700"/>
          </a:xfrm>
          <a:prstGeom prst="wedgeRectCallout">
            <a:avLst>
              <a:gd name="adj1" fmla="val -26495"/>
              <a:gd name="adj2" fmla="val -130759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将消息转发给所有用户</a:t>
            </a:r>
            <a:endParaRPr lang="zh-CN" altLang="en-US" sz="2800" b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75" y="428625"/>
            <a:ext cx="3240088" cy="558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程序</a:t>
            </a:r>
            <a:r>
              <a:rPr lang="en-US" altLang="zh-CN" sz="2800" smtClean="0"/>
              <a:t>2:</a:t>
            </a:r>
            <a:r>
              <a:rPr lang="zh-CN" altLang="en-US" sz="2800" smtClean="0"/>
              <a:t>聊天客户端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0825" y="836613"/>
            <a:ext cx="8713788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import java.net.*;</a:t>
            </a:r>
            <a:br>
              <a:rPr lang="en-US" altLang="zh-CN" sz="2000" smtClean="0"/>
            </a:br>
            <a:r>
              <a:rPr lang="en-US" altLang="zh-CN" sz="2000" smtClean="0"/>
              <a:t>import java.io.*;</a:t>
            </a:r>
            <a:br>
              <a:rPr lang="en-US" altLang="zh-CN" sz="2000" smtClean="0"/>
            </a:br>
            <a:r>
              <a:rPr lang="en-US" altLang="zh-CN" sz="2000" smtClean="0"/>
              <a:t>import java.awt.event.*;</a:t>
            </a:r>
            <a:br>
              <a:rPr lang="en-US" altLang="zh-CN" sz="2000" smtClean="0"/>
            </a:br>
            <a:r>
              <a:rPr lang="en-US" altLang="zh-CN" sz="2000" smtClean="0"/>
              <a:t>import java.awt.*;</a:t>
            </a:r>
            <a:br>
              <a:rPr lang="en-US" altLang="zh-CN" sz="2000" smtClean="0"/>
            </a:br>
            <a:r>
              <a:rPr lang="en-US" altLang="zh-CN" sz="2000" smtClean="0"/>
              <a:t>public class TalkClient {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public static void main(String args[]) throws IOException {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Socket s1 = new </a:t>
            </a:r>
            <a:r>
              <a:rPr lang="en-US" altLang="zh-CN" sz="2000" smtClean="0">
                <a:solidFill>
                  <a:srgbClr val="FF0000"/>
                </a:solidFill>
              </a:rPr>
              <a:t>Socket(args[0],5432)</a:t>
            </a:r>
            <a:r>
              <a:rPr lang="en-US" altLang="zh-CN" sz="2000" smtClean="0"/>
              <a:t>; </a:t>
            </a:r>
            <a:br>
              <a:rPr lang="zh-CN" altLang="en-US" sz="2000" smtClean="0"/>
            </a:br>
            <a:r>
              <a:rPr lang="zh-CN" altLang="en-US" sz="2000" smtClean="0">
                <a:latin typeface="Times New Roman" panose="02020603050405020304" pitchFamily="18" charset="0"/>
              </a:rPr>
              <a:t>    </a:t>
            </a:r>
            <a:r>
              <a:rPr lang="zh-CN" altLang="en-US" sz="2000" smtClean="0"/>
              <a:t> </a:t>
            </a:r>
            <a:r>
              <a:rPr lang="en-US" altLang="zh-CN" sz="2000" smtClean="0"/>
              <a:t>DataInputStream dis = new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DataInputStream(s1.getInputStream());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final DataOutputStream dos =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new DataOutputStream(s1.getOutputStream());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Frame myframe=new Frame(“client”);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Panel panelx=new Panel();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final TextField input=new TextField(20</a:t>
            </a:r>
            <a:r>
              <a:rPr lang="zh-CN" altLang="en-US" sz="2000" smtClean="0"/>
              <a:t>）；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     </a:t>
            </a:r>
            <a:r>
              <a:rPr lang="zh-CN" altLang="en-US" sz="2000" smtClean="0">
                <a:latin typeface="Times New Roman" panose="02020603050405020304" pitchFamily="18" charset="0"/>
              </a:rPr>
              <a:t>    </a:t>
            </a:r>
            <a:r>
              <a:rPr lang="zh-CN" altLang="en-US" sz="2000" smtClean="0"/>
              <a:t> </a:t>
            </a:r>
            <a:r>
              <a:rPr lang="en-US" altLang="zh-CN" sz="2000" smtClean="0"/>
              <a:t>TextArea display=new TextArea(5,20);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panelx.add(input);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panelx.add(display);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myframe.add(panelx);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850" y="692150"/>
            <a:ext cx="8507413" cy="5434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3333FF"/>
                </a:solidFill>
              </a:rPr>
              <a:t>new receiveThread(dis,display); //</a:t>
            </a:r>
            <a:r>
              <a:rPr lang="zh-CN" altLang="en-US" smtClean="0">
                <a:solidFill>
                  <a:srgbClr val="3333FF"/>
                </a:solidFill>
              </a:rPr>
              <a:t>接收数据线程</a:t>
            </a:r>
            <a:r>
              <a:rPr lang="zh-CN" altLang="en-US" smtClean="0">
                <a:latin typeface="Times New Roman" panose="02020603050405020304" pitchFamily="18" charset="0"/>
              </a:rPr>
              <a:t>    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input.addActionListener(new ActionListener() {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      </a:t>
            </a:r>
            <a:r>
              <a:rPr lang="zh-CN" altLang="en-US" smtClean="0"/>
              <a:t> </a:t>
            </a:r>
            <a:r>
              <a:rPr lang="en-US" altLang="zh-CN" smtClean="0"/>
              <a:t>public void actionPerformed(ActionEvent e) {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mtClean="0"/>
              <a:t> try{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   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dos.writeUTF</a:t>
            </a:r>
            <a:r>
              <a:rPr lang="en-US" altLang="zh-CN" smtClean="0">
                <a:solidFill>
                  <a:srgbClr val="1E07C5"/>
                </a:solidFill>
              </a:rPr>
              <a:t>("client: "+input.getText()); </a:t>
            </a:r>
            <a:endParaRPr lang="en-US" altLang="zh-CN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latin typeface="Times New Roman" panose="02020603050405020304" pitchFamily="18" charset="0"/>
              </a:rPr>
              <a:t>         </a:t>
            </a:r>
            <a:r>
              <a:rPr lang="zh-CN" altLang="en-US" smtClean="0"/>
              <a:t> </a:t>
            </a:r>
            <a:r>
              <a:rPr lang="en-US" altLang="zh-CN" smtClean="0"/>
              <a:t>} catch(IOException z) {}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myframe.setSize(300,300);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myframe.setVisible(true);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16387" name="圆角矩形标注 1"/>
          <p:cNvSpPr>
            <a:spLocks noChangeArrowheads="1"/>
          </p:cNvSpPr>
          <p:nvPr/>
        </p:nvSpPr>
        <p:spPr bwMode="auto">
          <a:xfrm>
            <a:off x="5003800" y="5229225"/>
            <a:ext cx="3971925" cy="720725"/>
          </a:xfrm>
          <a:prstGeom prst="wedgeRoundRectCallout">
            <a:avLst>
              <a:gd name="adj1" fmla="val -22060"/>
              <a:gd name="adj2" fmla="val -351644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chemeClr val="bg1"/>
                </a:solidFill>
                <a:latin typeface="Tahoma" panose="020B0604030504040204" pitchFamily="34" charset="0"/>
              </a:rPr>
              <a:t>事件驱动发送消息</a:t>
            </a:r>
            <a:endParaRPr lang="zh-CN" altLang="en-US" sz="3200" b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0825" y="500063"/>
            <a:ext cx="8569325" cy="6357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class receiveThread extends Thread {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DataInputStream dis;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TextArea displayarea;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public  receiveThread(DataInputStream dis , TextArea m)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this.dis=dis;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displayarea=m;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this.start();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public void run()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 </a:t>
            </a:r>
            <a:r>
              <a:rPr lang="en-US" altLang="zh-CN" smtClean="0"/>
              <a:t> for(;;) {  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</a:t>
            </a:r>
            <a:r>
              <a:rPr lang="en-US" altLang="zh-CN" smtClean="0"/>
              <a:t>   try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    </a:t>
            </a:r>
            <a:r>
              <a:rPr lang="en-US" altLang="zh-CN" smtClean="0"/>
              <a:t>  String str = </a:t>
            </a:r>
            <a:r>
              <a:rPr lang="en-US" altLang="zh-CN" smtClean="0">
                <a:solidFill>
                  <a:srgbClr val="FF3300"/>
                </a:solidFill>
              </a:rPr>
              <a:t>dis.readUTF()</a:t>
            </a:r>
            <a:r>
              <a:rPr lang="en-US" altLang="zh-CN" smtClean="0"/>
              <a:t>;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latin typeface="Times New Roman" panose="02020603050405020304" pitchFamily="18" charset="0"/>
              </a:rPr>
              <a:t>            </a:t>
            </a:r>
            <a:r>
              <a:rPr lang="zh-CN" altLang="en-US" smtClean="0"/>
              <a:t>  </a:t>
            </a:r>
            <a:r>
              <a:rPr lang="en-US" altLang="zh-CN" smtClean="0"/>
              <a:t>displayarea.append(str+"\n");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latin typeface="Times New Roman" panose="02020603050405020304" pitchFamily="18" charset="0"/>
              </a:rPr>
              <a:t>         </a:t>
            </a:r>
            <a:r>
              <a:rPr lang="zh-CN" altLang="en-US" smtClean="0"/>
              <a:t> </a:t>
            </a:r>
            <a:r>
              <a:rPr lang="en-US" altLang="zh-CN" smtClean="0"/>
              <a:t>} catch (IOException e ){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/>
              <a:t>} </a:t>
            </a:r>
            <a:endParaRPr lang="zh-CN" altLang="en-US" smtClean="0"/>
          </a:p>
        </p:txBody>
      </p:sp>
      <p:sp>
        <p:nvSpPr>
          <p:cNvPr id="17411" name="圆角矩形标注 2"/>
          <p:cNvSpPr>
            <a:spLocks noChangeArrowheads="1"/>
          </p:cNvSpPr>
          <p:nvPr/>
        </p:nvSpPr>
        <p:spPr bwMode="auto">
          <a:xfrm>
            <a:off x="4119563" y="2781300"/>
            <a:ext cx="4824412" cy="719138"/>
          </a:xfrm>
          <a:prstGeom prst="wedgeRoundRectCallout">
            <a:avLst>
              <a:gd name="adj1" fmla="val -76421"/>
              <a:gd name="adj2" fmla="val 140185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chemeClr val="bg1"/>
                </a:solidFill>
                <a:latin typeface="Tahoma" panose="020B0604030504040204" pitchFamily="34" charset="0"/>
              </a:rPr>
              <a:t>线程循环接受消息并显示</a:t>
            </a:r>
            <a:endParaRPr lang="zh-CN" altLang="en-US" sz="3200" b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392238"/>
            <a:ext cx="5508625" cy="558800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DatagramPacket</a:t>
            </a:r>
            <a:r>
              <a:rPr lang="zh-CN" altLang="en-US" smtClean="0"/>
              <a:t>类 </a:t>
            </a:r>
            <a:endParaRPr lang="zh-CN" altLang="en-US" smtClean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2133600"/>
            <a:ext cx="8229600" cy="4032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660033"/>
                </a:solidFill>
                <a:latin typeface="黑体" panose="02010609060101010101" charset="-122"/>
                <a:ea typeface="黑体" panose="02010609060101010101" charset="-122"/>
              </a:rPr>
              <a:t>构造方法 </a:t>
            </a:r>
            <a:endParaRPr lang="zh-CN" altLang="en-US" smtClean="0">
              <a:solidFill>
                <a:srgbClr val="6600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mtClean="0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DatagramPacket(byte [], int)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en-US" altLang="zh-CN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   构造一个用于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接收数据报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DatagramPacket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类，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byte []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类型的参数是接收数据报的缓冲，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类型的参数是接收的字节数。 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mtClean="0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DatagramPacket(byte [], int, </a:t>
            </a:r>
            <a:r>
              <a:rPr lang="en-US" altLang="zh-CN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InetAddress, int</a:t>
            </a:r>
            <a:r>
              <a:rPr lang="en-US" altLang="zh-CN" smtClean="0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br>
              <a:rPr lang="en-US" altLang="zh-CN" smtClean="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构造一个用于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发送数据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DatagramPacket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类，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byte []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类型参数是发送数据的缓冲区，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类型参数是发送的字节数，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InetAddress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类型参数是接收机器的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Internet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地址，最后一个参数是接收的端口号。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71625" y="358458"/>
            <a:ext cx="552132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0">
                <a:latin typeface="Arial" panose="020B0604020202020204" pitchFamily="34" charset="0"/>
              </a:rPr>
              <a:t>18.3 </a:t>
            </a:r>
            <a:r>
              <a:rPr lang="zh-CN" altLang="en-US" sz="3200">
                <a:latin typeface="Arial" panose="020B0604020202020204" pitchFamily="34" charset="0"/>
              </a:rPr>
              <a:t>无连接的数据报</a:t>
            </a:r>
            <a:r>
              <a:rPr lang="zh-CN" altLang="en-US" sz="4000" b="0">
                <a:latin typeface="Tahoma" panose="020B0604030504040204" pitchFamily="34" charset="0"/>
              </a:rPr>
              <a:t> </a:t>
            </a:r>
            <a:endParaRPr lang="en-US" altLang="zh-CN" sz="4000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6053138" cy="517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DatagramSocket</a:t>
            </a:r>
            <a:r>
              <a:rPr lang="zh-CN" altLang="en-US" smtClean="0"/>
              <a:t>类</a:t>
            </a:r>
            <a:endParaRPr lang="en-US" altLang="zh-CN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628775"/>
            <a:ext cx="8281987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DatagramSocket() </a:t>
            </a:r>
            <a:endParaRPr lang="en-US" altLang="zh-CN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   构造一个用于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发送数据报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DatagramSocket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类。 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DatagramSocket(int ) </a:t>
            </a:r>
            <a:endParaRPr lang="en-US" altLang="zh-CN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    构造一个用于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接收数据报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DatagramSocket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类，参数为接收端口号。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5711825" cy="611188"/>
          </a:xfrm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、发送和接收过程 </a:t>
            </a:r>
            <a:endParaRPr lang="zh-CN" altLang="en-US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接收端先建立一个接收的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DatagramSocket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，在指定端口上监听，</a:t>
            </a:r>
            <a:r>
              <a:rPr lang="zh-CN" altLang="en-US" smtClean="0">
                <a:solidFill>
                  <a:srgbClr val="1A43F2"/>
                </a:solidFill>
                <a:latin typeface="黑体" panose="02010609060101010101" charset="-122"/>
                <a:ea typeface="黑体" panose="02010609060101010101" charset="-122"/>
              </a:rPr>
              <a:t>构造一个</a:t>
            </a:r>
            <a:r>
              <a:rPr lang="en-US" altLang="zh-CN" smtClean="0">
                <a:solidFill>
                  <a:srgbClr val="1A43F2"/>
                </a:solidFill>
                <a:latin typeface="黑体" panose="02010609060101010101" charset="-122"/>
                <a:ea typeface="黑体" panose="02010609060101010101" charset="-122"/>
              </a:rPr>
              <a:t>DatagramPacket,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指定接收的缓冲区 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 smtClean="0">
                <a:solidFill>
                  <a:srgbClr val="1A43F2"/>
                </a:solidFill>
                <a:latin typeface="黑体" panose="02010609060101010101" charset="-122"/>
                <a:ea typeface="黑体" panose="02010609060101010101" charset="-122"/>
              </a:rPr>
              <a:t>发送端需要首先构造</a:t>
            </a:r>
            <a:r>
              <a:rPr lang="en-US" altLang="zh-CN" smtClean="0">
                <a:solidFill>
                  <a:srgbClr val="1A43F2"/>
                </a:solidFill>
                <a:latin typeface="黑体" panose="02010609060101010101" charset="-122"/>
                <a:ea typeface="黑体" panose="02010609060101010101" charset="-122"/>
              </a:rPr>
              <a:t>DatagramPacket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，指定要发送的数据、数据长度、接收主机地址及端口号，然后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使用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DatagramSocket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来发送数据报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。 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接收端接收到后，将数据保存到缓冲区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mtClean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44538"/>
            <a:ext cx="4681537" cy="520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00CC00"/>
                </a:solidFill>
              </a:rPr>
              <a:t>♣ </a:t>
            </a:r>
            <a:r>
              <a:rPr lang="zh-CN" altLang="en-US" smtClean="0"/>
              <a:t>接收端的程序</a:t>
            </a:r>
            <a:endParaRPr lang="zh-CN" altLang="en-US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1844675"/>
            <a:ext cx="864235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byte [] inbuffer = new byte[1024];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DatagramPacket inpacket = new DatagramPacket(inbuffer, inbuffer.length);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DatagramSocket insocket = new DatagramSocket(80);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insocket.receive(inpacket);</a:t>
            </a:r>
            <a:r>
              <a:rPr lang="en-US" altLang="zh-CN" smtClean="0"/>
              <a:t>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String s = new String(inbuffer, 0, 0, inpacket.getLength()); </a:t>
            </a:r>
            <a:endParaRPr lang="zh-CN" altLang="en-US" smtClean="0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4716463" y="957263"/>
            <a:ext cx="4127500" cy="598487"/>
          </a:xfrm>
          <a:prstGeom prst="wedgeRoundRectCallout">
            <a:avLst>
              <a:gd name="adj1" fmla="val -36301"/>
              <a:gd name="adj2" fmla="val 116944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缓冲区用来存放数据报</a:t>
            </a:r>
            <a:endParaRPr kumimoji="0" lang="zh-C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4321175" cy="7239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CC00"/>
                </a:solidFill>
              </a:rPr>
              <a:t>♣ </a:t>
            </a:r>
            <a:r>
              <a:rPr lang="zh-CN" altLang="en-US" smtClean="0"/>
              <a:t>发送端的程序</a:t>
            </a:r>
            <a:endParaRPr lang="zh-CN" altLang="en-US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773238"/>
            <a:ext cx="7704138" cy="3297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DatagramPacket outpacket = new DatagramPacket(message, 200, "192.168.0.3",80);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DatagramSocket outsocket = new DatagramSocket();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outsocket.send(outpacket);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4929188" y="4714875"/>
            <a:ext cx="2643187" cy="708025"/>
          </a:xfrm>
          <a:prstGeom prst="wedgeRoundRectCallout">
            <a:avLst>
              <a:gd name="adj1" fmla="val -73361"/>
              <a:gd name="adj2" fmla="val -346676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要发送的数据</a:t>
            </a:r>
            <a:endParaRPr kumimoji="0"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428625"/>
            <a:ext cx="5372100" cy="455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18.1.1 </a:t>
            </a:r>
            <a:r>
              <a:rPr lang="zh-CN" altLang="en-US" smtClean="0"/>
              <a:t>网络协议 </a:t>
            </a:r>
            <a:endParaRPr lang="zh-CN" altLang="en-US" smtClean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836613"/>
            <a:ext cx="8229600" cy="1223962"/>
          </a:xfrm>
        </p:spPr>
        <p:txBody>
          <a:bodyPr/>
          <a:lstStyle/>
          <a:p>
            <a:pPr eaLnBrk="1" hangingPunct="1"/>
            <a:r>
              <a:rPr lang="en-US" altLang="zh-CN" smtClean="0"/>
              <a:t>TCP --- </a:t>
            </a:r>
            <a:r>
              <a:rPr lang="zh-CN" altLang="en-US" smtClean="0"/>
              <a:t>传输控制协议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UDP --- </a:t>
            </a:r>
            <a:r>
              <a:rPr lang="zh-CN" altLang="en-US" smtClean="0"/>
              <a:t>用户数据报协议</a:t>
            </a: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03350" y="1916113"/>
            <a:ext cx="568801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chemeClr val="tx2"/>
                </a:solidFill>
                <a:latin typeface="Tahoma" panose="020B0604030504040204" pitchFamily="34" charset="0"/>
              </a:rPr>
              <a:t>18.1.2 InetAddress</a:t>
            </a:r>
            <a:r>
              <a:rPr lang="zh-CN" altLang="en-US" sz="3200" b="0">
                <a:solidFill>
                  <a:schemeClr val="tx2"/>
                </a:solidFill>
                <a:latin typeface="Tahoma" panose="020B0604030504040204" pitchFamily="34" charset="0"/>
              </a:rPr>
              <a:t>类 </a:t>
            </a:r>
            <a:endParaRPr lang="zh-CN" altLang="en-US" sz="32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9750" y="2636838"/>
            <a:ext cx="8280400" cy="36004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 smtClean="0">
                <a:solidFill>
                  <a:srgbClr val="1E07C5"/>
                </a:solidFill>
              </a:rPr>
              <a:t>InetAddress</a:t>
            </a:r>
            <a:r>
              <a:rPr lang="zh-CN" altLang="en-US" sz="2800" dirty="0" smtClean="0">
                <a:solidFill>
                  <a:srgbClr val="1E07C5"/>
                </a:solidFill>
              </a:rPr>
              <a:t>对象用如下格式表示主机的信息：</a:t>
            </a:r>
            <a:r>
              <a:rPr lang="en-US" altLang="zh-CN" sz="2800" dirty="0" smtClean="0">
                <a:solidFill>
                  <a:srgbClr val="1E07C5"/>
                </a:solidFill>
              </a:rPr>
              <a:t>www.ecjtu.jx.cn/202.101.208.10 </a:t>
            </a:r>
            <a:endParaRPr lang="en-US" altLang="zh-CN" sz="2800" dirty="0" smtClean="0">
              <a:solidFill>
                <a:srgbClr val="1E07C5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>
                <a:solidFill>
                  <a:srgbClr val="1E07C5"/>
                </a:solidFill>
              </a:rPr>
              <a:t>InetAddress</a:t>
            </a:r>
            <a:r>
              <a:rPr lang="zh-CN" altLang="en-US" sz="2800" dirty="0" smtClean="0">
                <a:solidFill>
                  <a:srgbClr val="1E07C5"/>
                </a:solidFill>
              </a:rPr>
              <a:t>的主要方法</a:t>
            </a:r>
            <a:endParaRPr lang="zh-CN" altLang="en-US" sz="2800" dirty="0" smtClean="0">
              <a:solidFill>
                <a:srgbClr val="1E07C5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1E07C5"/>
                </a:solidFill>
              </a:rPr>
              <a:t>static </a:t>
            </a:r>
            <a:r>
              <a:rPr lang="en-US" altLang="zh-CN" sz="2800" dirty="0" err="1" smtClean="0">
                <a:solidFill>
                  <a:srgbClr val="1E07C5"/>
                </a:solidFill>
              </a:rPr>
              <a:t>InetAddress</a:t>
            </a:r>
            <a:r>
              <a:rPr lang="en-US" altLang="zh-CN" sz="2800" dirty="0" smtClean="0">
                <a:solidFill>
                  <a:srgbClr val="1E07C5"/>
                </a:solidFill>
              </a:rPr>
              <a:t>  </a:t>
            </a:r>
            <a:r>
              <a:rPr lang="en-US" altLang="zh-CN" sz="2800" dirty="0" err="1" smtClean="0">
                <a:solidFill>
                  <a:srgbClr val="3333FF"/>
                </a:solidFill>
              </a:rPr>
              <a:t>getByName</a:t>
            </a:r>
            <a:r>
              <a:rPr lang="en-US" altLang="zh-CN" sz="2800" dirty="0" smtClean="0">
                <a:solidFill>
                  <a:srgbClr val="3333FF"/>
                </a:solidFill>
              </a:rPr>
              <a:t>(String host)</a:t>
            </a:r>
            <a:r>
              <a:rPr lang="en-US" altLang="zh-CN" sz="2800" dirty="0" smtClean="0">
                <a:solidFill>
                  <a:srgbClr val="1E07C5"/>
                </a:solidFill>
              </a:rPr>
              <a:t> </a:t>
            </a:r>
            <a:endParaRPr lang="en-US" altLang="zh-CN" sz="2800" dirty="0" smtClean="0">
              <a:solidFill>
                <a:srgbClr val="1E07C5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1E07C5"/>
                </a:solidFill>
              </a:rPr>
              <a:t>static </a:t>
            </a:r>
            <a:r>
              <a:rPr lang="en-US" altLang="zh-CN" sz="2800" dirty="0" err="1" smtClean="0">
                <a:solidFill>
                  <a:srgbClr val="1E07C5"/>
                </a:solidFill>
              </a:rPr>
              <a:t>InetAddress</a:t>
            </a:r>
            <a:r>
              <a:rPr lang="en-US" altLang="zh-CN" sz="2800" dirty="0" smtClean="0">
                <a:solidFill>
                  <a:srgbClr val="1E07C5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getLocalHost</a:t>
            </a:r>
            <a:r>
              <a:rPr lang="en-US" altLang="zh-CN" sz="2800" dirty="0" smtClean="0">
                <a:solidFill>
                  <a:srgbClr val="1E07C5"/>
                </a:solidFill>
              </a:rPr>
              <a:t>() </a:t>
            </a:r>
            <a:endParaRPr lang="en-US" altLang="zh-CN" sz="2800" dirty="0" smtClean="0">
              <a:solidFill>
                <a:srgbClr val="1E07C5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1E07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altLang="zh-CN" sz="2800" dirty="0" err="1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getHostAddress</a:t>
            </a:r>
            <a:r>
              <a:rPr lang="en-US" altLang="zh-CN" sz="2800" dirty="0" smtClean="0">
                <a:solidFill>
                  <a:srgbClr val="1E07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endParaRPr lang="en-US" altLang="zh-CN" sz="2800" dirty="0" smtClean="0">
              <a:solidFill>
                <a:srgbClr val="1E07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1E07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getHostName</a:t>
            </a:r>
            <a:r>
              <a:rPr lang="en-US" altLang="zh-CN" sz="2800" dirty="0" smtClean="0">
                <a:solidFill>
                  <a:srgbClr val="1E07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zh-CN" altLang="en-US" sz="2800" dirty="0" smtClean="0">
                <a:solidFill>
                  <a:srgbClr val="1E07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sz="2800" dirty="0" smtClean="0">
              <a:solidFill>
                <a:srgbClr val="1E07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227763" y="1052513"/>
            <a:ext cx="2447925" cy="863600"/>
          </a:xfrm>
          <a:prstGeom prst="wedgeEllipseCallout">
            <a:avLst>
              <a:gd name="adj1" fmla="val -86495"/>
              <a:gd name="adj2" fmla="val 77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/>
              <a:t>网络地址</a:t>
            </a:r>
            <a:endParaRPr lang="zh-CN" altLang="en-US" sz="28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18-3 </a:t>
            </a:r>
            <a:r>
              <a:rPr lang="zh-CN" altLang="en-US" sz="2800" smtClean="0"/>
              <a:t>利用数据包发送信息或文件</a:t>
            </a:r>
            <a:endParaRPr lang="zh-CN" altLang="en-US" sz="280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630" y="1262380"/>
            <a:ext cx="8229600" cy="506476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mtClean="0"/>
              <a:t>程序</a:t>
            </a:r>
            <a:r>
              <a:rPr lang="en-US" altLang="zh-CN" smtClean="0"/>
              <a:t>1</a:t>
            </a:r>
            <a:r>
              <a:rPr lang="zh-CN" altLang="en-US" smtClean="0"/>
              <a:t>：发送程序</a:t>
            </a:r>
            <a:br>
              <a:rPr lang="zh-CN" altLang="en-US" smtClean="0"/>
            </a:br>
            <a:r>
              <a:rPr lang="en-US" altLang="zh-CN" smtClean="0"/>
              <a:t>import java.io.*;</a:t>
            </a:r>
            <a:br>
              <a:rPr lang="en-US" altLang="zh-CN" smtClean="0"/>
            </a:br>
            <a:r>
              <a:rPr lang="en-US" altLang="zh-CN" smtClean="0"/>
              <a:t>import java.net.*;</a:t>
            </a:r>
            <a:br>
              <a:rPr lang="en-US" altLang="zh-CN" smtClean="0"/>
            </a:br>
            <a:r>
              <a:rPr lang="en-US" altLang="zh-CN" smtClean="0"/>
              <a:t>public class UDPSend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public static final String usage = "</a:t>
            </a:r>
            <a:r>
              <a:rPr lang="zh-CN" altLang="en-US" smtClean="0"/>
              <a:t>用法</a:t>
            </a:r>
            <a:r>
              <a:rPr lang="en-US" altLang="zh-CN" smtClean="0"/>
              <a:t>: java UDPSend &lt;hostname&gt; &lt;port&gt;</a:t>
            </a: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&lt;msg&gt;...\n" +" </a:t>
            </a:r>
            <a:r>
              <a:rPr lang="zh-CN" altLang="en-US" smtClean="0"/>
              <a:t>或 </a:t>
            </a:r>
            <a:r>
              <a:rPr lang="en-US" altLang="zh-CN" smtClean="0"/>
              <a:t>java UDPSend &lt;hostname&gt; &lt;port&gt; -f &lt;file&gt;";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public static void main(String args[])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/>
              <a:t> try {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</a:t>
            </a:r>
            <a:r>
              <a:rPr lang="en-US" altLang="zh-CN" smtClean="0"/>
              <a:t> if (args.length &lt; 3)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mtClean="0"/>
              <a:t> throw new IllegalArgumentException("</a:t>
            </a:r>
            <a:r>
              <a:rPr lang="zh-CN" altLang="en-US" smtClean="0"/>
              <a:t>参数个数不对</a:t>
            </a:r>
            <a:r>
              <a:rPr lang="en-US" altLang="zh-CN" smtClean="0"/>
              <a:t>");</a:t>
            </a:r>
            <a:br>
              <a:rPr lang="en-US" altLang="zh-CN" smtClean="0"/>
            </a:br>
            <a:r>
              <a:rPr lang="en-US" altLang="zh-CN" sz="1800" smtClean="0">
                <a:latin typeface="Times New Roman" panose="02020603050405020304" pitchFamily="18" charset="0"/>
              </a:rPr>
              <a:t>      </a:t>
            </a:r>
            <a:endParaRPr lang="zh-CN" altLang="en-US" sz="1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4213" y="620713"/>
            <a:ext cx="7632700" cy="554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String host = args[0];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int port = Integer.parseInt(args[1]);</a:t>
            </a:r>
            <a:br>
              <a:rPr lang="en-US" altLang="zh-CN" sz="2000" smtClean="0"/>
            </a:br>
            <a:r>
              <a:rPr lang="en-US" altLang="zh-CN" sz="2000" smtClean="0"/>
              <a:t>byte[] message;</a:t>
            </a:r>
            <a:br>
              <a:rPr lang="en-US" altLang="zh-CN" sz="2000" smtClean="0"/>
            </a:br>
            <a:r>
              <a:rPr lang="en-US" altLang="zh-CN" sz="2000" smtClean="0"/>
              <a:t>if (args[2].equals("-f")) {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File f = new File(args[3]);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int len = (int)f.length();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message = new byte[len];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FileInputStream in = new FileInputStream(f);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 in.read(message);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else {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String msg = args[2];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  </a:t>
            </a:r>
            <a:r>
              <a:rPr lang="en-US" altLang="zh-CN" sz="2000" smtClean="0"/>
              <a:t> for (int i = 3; i &lt; args.length; i++)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       msg += " " + args[i];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z="2000" smtClean="0"/>
              <a:t> message = </a:t>
            </a:r>
            <a:r>
              <a:rPr lang="en-US" altLang="zh-CN" sz="2000" smtClean="0">
                <a:solidFill>
                  <a:srgbClr val="FF3300"/>
                </a:solidFill>
              </a:rPr>
              <a:t>msg.getBytes()</a:t>
            </a:r>
            <a:r>
              <a:rPr lang="en-US" altLang="zh-CN" sz="2000" smtClean="0"/>
              <a:t>;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</a:t>
            </a:r>
            <a:r>
              <a:rPr lang="en-US" altLang="zh-CN" sz="2000" smtClean="0"/>
              <a:t>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br>
              <a:rPr lang="en-US" altLang="zh-CN" sz="2000" smtClean="0"/>
            </a:br>
            <a:endParaRPr lang="zh-CN" altLang="en-US" sz="2000" smtClean="0"/>
          </a:p>
        </p:txBody>
      </p:sp>
      <p:sp>
        <p:nvSpPr>
          <p:cNvPr id="2" name="云形标注 1"/>
          <p:cNvSpPr/>
          <p:nvPr/>
        </p:nvSpPr>
        <p:spPr>
          <a:xfrm>
            <a:off x="4932363" y="5805488"/>
            <a:ext cx="3887787" cy="647700"/>
          </a:xfrm>
          <a:prstGeom prst="cloudCallout">
            <a:avLst>
              <a:gd name="adj1" fmla="val -45570"/>
              <a:gd name="adj2" fmla="val -94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字符串转字节数组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755650" y="981075"/>
            <a:ext cx="8064500" cy="485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InetAddress address = InetAddress.getByName(host);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DatagramPacket packet = new DatagramPacket(message,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message.length, address,  port);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DatagramSocket dsocket = new DatagramSocket();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solidFill>
                  <a:srgbClr val="FF0000"/>
                </a:solidFill>
              </a:rPr>
              <a:t>dsocket.send(packet);     //</a:t>
            </a:r>
            <a:r>
              <a:rPr lang="zh-CN" altLang="en-US" sz="2000" smtClean="0">
                <a:solidFill>
                  <a:srgbClr val="FF0000"/>
                </a:solidFill>
              </a:rPr>
              <a:t>发送数据报</a:t>
            </a:r>
            <a:br>
              <a:rPr lang="en-US" altLang="zh-CN" sz="2000" smtClean="0">
                <a:solidFill>
                  <a:srgbClr val="FF0000"/>
                </a:solidFill>
              </a:rPr>
            </a:b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dsocket.close();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} catch (Exception e) {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   </a:t>
            </a:r>
            <a:r>
              <a:rPr lang="en-US" altLang="zh-CN" sz="2000" smtClean="0"/>
              <a:t> System.err.println(usage);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}</a:t>
            </a:r>
            <a:br>
              <a:rPr lang="en-US" altLang="zh-CN" sz="2000" smtClean="0"/>
            </a:b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}</a:t>
            </a:r>
            <a:br>
              <a:rPr lang="en-US" altLang="zh-CN" sz="2000" smtClean="0"/>
            </a:br>
            <a:r>
              <a:rPr lang="en-US" altLang="zh-CN" sz="2000" smtClean="0"/>
              <a:t>} 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536" y="620688"/>
            <a:ext cx="8569325" cy="5603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程序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：接收程序</a:t>
            </a:r>
            <a:br>
              <a:rPr lang="zh-CN" altLang="en-US" dirty="0" smtClean="0"/>
            </a:br>
            <a:endParaRPr lang="zh-CN" altLang="en-US" dirty="0" smtClean="0"/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import java.io.*;</a:t>
            </a:r>
            <a:br>
              <a:rPr lang="en-US" altLang="zh-CN" sz="2000" dirty="0" smtClean="0"/>
            </a:br>
            <a:r>
              <a:rPr lang="en-US" altLang="zh-CN" sz="2000" dirty="0" smtClean="0"/>
              <a:t>import java.net.*;</a:t>
            </a:r>
            <a:br>
              <a:rPr lang="en-US" altLang="zh-CN" sz="2000" dirty="0" smtClean="0"/>
            </a:b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UDPReceive</a:t>
            </a:r>
            <a:r>
              <a:rPr lang="en-US" altLang="zh-CN" sz="2000" dirty="0" smtClean="0"/>
              <a:t> {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dirty="0" smtClean="0"/>
              <a:t> public static final String usage = "</a:t>
            </a:r>
            <a:r>
              <a:rPr lang="zh-CN" altLang="en-US" sz="2000" dirty="0" smtClean="0"/>
              <a:t>用法</a:t>
            </a:r>
            <a:r>
              <a:rPr lang="en-US" altLang="zh-CN" sz="2000" dirty="0" smtClean="0"/>
              <a:t>: java </a:t>
            </a:r>
            <a:r>
              <a:rPr lang="en-US" altLang="zh-CN" sz="2000" dirty="0" err="1" smtClean="0"/>
              <a:t>UDPReceive</a:t>
            </a:r>
            <a:r>
              <a:rPr lang="en-US" altLang="zh-CN" sz="2000" dirty="0" smtClean="0"/>
              <a:t> &lt;port&gt;";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dirty="0" smtClean="0"/>
              <a:t> 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[]) {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dirty="0" smtClean="0"/>
              <a:t> try {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sz="2000" dirty="0" smtClean="0"/>
              <a:t> if (</a:t>
            </a:r>
            <a:r>
              <a:rPr lang="en-US" altLang="zh-CN" sz="2000" dirty="0" err="1" smtClean="0"/>
              <a:t>args.length</a:t>
            </a:r>
            <a:r>
              <a:rPr lang="en-US" altLang="zh-CN" sz="2000" dirty="0" smtClean="0"/>
              <a:t> != 1)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      </a:t>
            </a:r>
            <a:r>
              <a:rPr lang="en-US" altLang="zh-CN" sz="2000" dirty="0" smtClean="0"/>
              <a:t> throw new </a:t>
            </a:r>
            <a:r>
              <a:rPr lang="en-US" altLang="zh-CN" sz="2000" dirty="0" err="1" smtClean="0"/>
              <a:t>IllegalArgumentException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参数个数不足</a:t>
            </a:r>
            <a:r>
              <a:rPr lang="en-US" altLang="zh-CN" sz="2000" dirty="0" smtClean="0"/>
              <a:t>");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port = </a:t>
            </a:r>
            <a:r>
              <a:rPr lang="en-US" altLang="zh-CN" sz="2000" dirty="0" err="1" smtClean="0"/>
              <a:t>Integer.parseInt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[0]);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DatagramSocket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dsocket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DatagramSocket</a:t>
            </a:r>
            <a:r>
              <a:rPr lang="en-US" altLang="zh-CN" sz="2000" dirty="0" smtClean="0"/>
              <a:t>(port);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sz="2000" dirty="0" smtClean="0"/>
              <a:t> byte[] buffer = new byte[2048];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DatagramPacket</a:t>
            </a:r>
            <a:r>
              <a:rPr lang="en-US" altLang="zh-CN" sz="2000" dirty="0" smtClean="0"/>
              <a:t> packet = new </a:t>
            </a:r>
            <a:r>
              <a:rPr lang="en-US" altLang="zh-CN" sz="2000" dirty="0" err="1" smtClean="0"/>
              <a:t>DatagramPacket</a:t>
            </a:r>
            <a:r>
              <a:rPr lang="en-US" altLang="zh-CN" sz="2000" dirty="0" smtClean="0"/>
              <a:t>(buffer, </a:t>
            </a:r>
            <a:r>
              <a:rPr lang="en-US" altLang="zh-CN" sz="2000" dirty="0" err="1" smtClean="0"/>
              <a:t>buffer.length</a:t>
            </a:r>
            <a:r>
              <a:rPr lang="en-US" altLang="zh-CN" sz="2000" dirty="0" smtClean="0"/>
              <a:t>);</a:t>
            </a:r>
            <a:br>
              <a:rPr lang="en-US" altLang="zh-CN" dirty="0" smtClean="0"/>
            </a:br>
            <a:r>
              <a:rPr lang="en-US" altLang="zh-CN" sz="2000" dirty="0" smtClean="0">
                <a:latin typeface="Times New Roman" panose="02020603050405020304" pitchFamily="18" charset="0"/>
              </a:rPr>
              <a:t>       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605" y="1124585"/>
            <a:ext cx="8423275" cy="501904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for(;;)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>
                <a:solidFill>
                  <a:srgbClr val="FF0000"/>
                </a:solidFill>
              </a:rPr>
              <a:t>dsocket.receive(packet); //</a:t>
            </a:r>
            <a:r>
              <a:rPr lang="zh-CN" altLang="en-US" smtClean="0">
                <a:solidFill>
                  <a:srgbClr val="FF0000"/>
                </a:solidFill>
              </a:rPr>
              <a:t>接收数据报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latin typeface="Times New Roman" panose="02020603050405020304" pitchFamily="18" charset="0"/>
              </a:rPr>
              <a:t>    </a:t>
            </a:r>
            <a:r>
              <a:rPr lang="zh-CN" altLang="en-US" smtClean="0"/>
              <a:t> </a:t>
            </a:r>
            <a:r>
              <a:rPr lang="en-US" altLang="zh-CN" smtClean="0"/>
              <a:t>String msg = </a:t>
            </a:r>
            <a:r>
              <a:rPr lang="en-US" altLang="zh-CN" smtClean="0">
                <a:solidFill>
                  <a:srgbClr val="1E07C5"/>
                </a:solidFill>
              </a:rPr>
              <a:t>new String(buffer, 0, packet.getLength());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 </a:t>
            </a:r>
            <a:r>
              <a:rPr lang="en-US" altLang="zh-CN" smtClean="0"/>
              <a:t> System.out.println(packet.getAddress().getHostName() +": " + msg);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} catch (Exception e)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mtClean="0"/>
              <a:t> System.err.println(e);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mtClean="0"/>
              <a:t> System.err.println(usage);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}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3" name="云形标注 2"/>
          <p:cNvSpPr/>
          <p:nvPr/>
        </p:nvSpPr>
        <p:spPr>
          <a:xfrm>
            <a:off x="5256213" y="765175"/>
            <a:ext cx="3887787" cy="647700"/>
          </a:xfrm>
          <a:prstGeom prst="cloudCallout">
            <a:avLst>
              <a:gd name="adj1" fmla="val -15606"/>
              <a:gd name="adj2" fmla="val 20587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字节数组转字符串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测试程序时，要首先运行接收程序，接收程序运行时需要提供一个</a:t>
            </a:r>
            <a:r>
              <a:rPr lang="zh-CN" altLang="en-US" smtClean="0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端口号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，该程序将无限循环反复</a:t>
            </a:r>
            <a:r>
              <a:rPr lang="zh-CN" altLang="en-US" smtClean="0">
                <a:solidFill>
                  <a:srgbClr val="FF0066"/>
                </a:solidFill>
                <a:latin typeface="黑体" panose="02010609060101010101" charset="-122"/>
                <a:ea typeface="黑体" panose="02010609060101010101" charset="-122"/>
              </a:rPr>
              <a:t>等待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接收来自发送方的数据报。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发送程序需要的参数较多，首先要给定</a:t>
            </a:r>
            <a:r>
              <a:rPr lang="zh-CN" altLang="en-US" smtClean="0">
                <a:solidFill>
                  <a:srgbClr val="1A43F2"/>
                </a:solidFill>
                <a:latin typeface="黑体" panose="02010609060101010101" charset="-122"/>
                <a:ea typeface="黑体" panose="02010609060101010101" charset="-122"/>
              </a:rPr>
              <a:t>目标主机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地址、</a:t>
            </a:r>
            <a:r>
              <a:rPr lang="zh-CN" altLang="en-US" smtClean="0">
                <a:solidFill>
                  <a:srgbClr val="1A43F2"/>
                </a:solidFill>
                <a:latin typeface="黑体" panose="02010609060101010101" charset="-122"/>
                <a:ea typeface="黑体" panose="02010609060101010101" charset="-122"/>
              </a:rPr>
              <a:t>端口号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，接下来如果要发送文件内容，则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-f 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后接文件名；否则，剩下的所有参数均作为</a:t>
            </a:r>
            <a:r>
              <a:rPr lang="zh-CN" altLang="en-US" smtClean="0">
                <a:solidFill>
                  <a:srgbClr val="1A43F2"/>
                </a:solidFill>
                <a:latin typeface="黑体" panose="02010609060101010101" charset="-122"/>
                <a:ea typeface="黑体" panose="02010609060101010101" charset="-122"/>
              </a:rPr>
              <a:t>发送内容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785" y="548323"/>
            <a:ext cx="5235575" cy="603250"/>
          </a:xfrm>
        </p:spPr>
        <p:txBody>
          <a:bodyPr/>
          <a:lstStyle/>
          <a:p>
            <a:pPr eaLnBrk="1" hangingPunct="1"/>
            <a:r>
              <a:rPr lang="en-US" altLang="zh-CN" smtClean="0"/>
              <a:t>18.4  URL</a:t>
            </a:r>
            <a:endParaRPr lang="zh-CN" altLang="en-US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360" y="1340485"/>
            <a:ext cx="7848600" cy="45180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以下为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的几个构造方法及说明：</a:t>
            </a:r>
            <a:endParaRPr lang="zh-CN" altLang="en-US" sz="2000" smtClean="0"/>
          </a:p>
          <a:p>
            <a:pPr eaLnBrk="1" hangingPunct="1">
              <a:lnSpc>
                <a:spcPct val="95000"/>
              </a:lnSpc>
            </a:pPr>
            <a:r>
              <a:rPr lang="en-US" altLang="zh-CN" sz="2000" smtClean="0"/>
              <a:t>URL(String, String, int, String)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第</a:t>
            </a:r>
            <a:r>
              <a:rPr lang="en-US" altLang="zh-CN" sz="2000" smtClean="0"/>
              <a:t>1</a:t>
            </a:r>
            <a:r>
              <a:rPr lang="zh-CN" altLang="en-US" sz="2000" smtClean="0"/>
              <a:t>个</a:t>
            </a:r>
            <a:r>
              <a:rPr lang="en-US" altLang="zh-CN" sz="2000" smtClean="0"/>
              <a:t>String</a:t>
            </a:r>
            <a:r>
              <a:rPr lang="zh-CN" altLang="en-US" sz="2000" smtClean="0"/>
              <a:t>类型的参数是协议的类型，可以是</a:t>
            </a:r>
            <a:r>
              <a:rPr lang="en-US" altLang="zh-CN" sz="2000" smtClean="0"/>
              <a:t>http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ftp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file</a:t>
            </a:r>
            <a:r>
              <a:rPr lang="zh-CN" altLang="en-US" sz="2000" smtClean="0"/>
              <a:t>等。第</a:t>
            </a:r>
            <a:r>
              <a:rPr lang="en-US" altLang="zh-CN" sz="2000" smtClean="0"/>
              <a:t>2</a:t>
            </a:r>
            <a:r>
              <a:rPr lang="zh-CN" altLang="en-US" sz="2000" smtClean="0"/>
              <a:t>个</a:t>
            </a:r>
            <a:r>
              <a:rPr lang="en-US" altLang="zh-CN" sz="2000" smtClean="0"/>
              <a:t>String</a:t>
            </a:r>
            <a:r>
              <a:rPr lang="zh-CN" altLang="en-US" sz="2000" smtClean="0"/>
              <a:t>类型参数是主机名，</a:t>
            </a:r>
            <a:r>
              <a:rPr lang="en-US" altLang="zh-CN" sz="2000" smtClean="0"/>
              <a:t>int</a:t>
            </a:r>
            <a:r>
              <a:rPr lang="zh-CN" altLang="en-US" sz="2000" smtClean="0"/>
              <a:t>类型参数是指定端口号，最后一个参数是给出文件名或路径名。</a:t>
            </a:r>
            <a:endParaRPr lang="zh-CN" altLang="en-US" sz="2000" smtClean="0"/>
          </a:p>
          <a:p>
            <a:pPr eaLnBrk="1" hangingPunct="1">
              <a:lnSpc>
                <a:spcPct val="95000"/>
              </a:lnSpc>
            </a:pPr>
            <a:r>
              <a:rPr lang="en-US" altLang="zh-CN" sz="2000" smtClean="0"/>
              <a:t>URL(String, String, String)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参数含义与上相同，使用协议默认端口号。</a:t>
            </a:r>
            <a:endParaRPr lang="zh-CN" altLang="en-US" sz="2000" smtClean="0"/>
          </a:p>
          <a:p>
            <a:pPr eaLnBrk="1" hangingPunct="1">
              <a:lnSpc>
                <a:spcPct val="95000"/>
              </a:lnSpc>
            </a:pPr>
            <a:r>
              <a:rPr lang="en-US" altLang="zh-CN" sz="2000" smtClean="0"/>
              <a:t>URL(URL, String) 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利用给定</a:t>
            </a:r>
            <a:r>
              <a:rPr lang="en-US" altLang="zh-CN" sz="2000" smtClean="0"/>
              <a:t>URL</a:t>
            </a:r>
            <a:r>
              <a:rPr lang="zh-CN" altLang="en-US" sz="2000" smtClean="0"/>
              <a:t>中的协议、主机，加上</a:t>
            </a:r>
            <a:r>
              <a:rPr lang="en-US" altLang="zh-CN" sz="2000" smtClean="0"/>
              <a:t>String</a:t>
            </a:r>
            <a:r>
              <a:rPr lang="zh-CN" altLang="en-US" sz="2000" smtClean="0"/>
              <a:t>参数中文件的相对路径拼接新</a:t>
            </a:r>
            <a:r>
              <a:rPr lang="en-US" altLang="zh-CN" sz="2000" smtClean="0"/>
              <a:t>URL</a:t>
            </a:r>
            <a:r>
              <a:rPr lang="zh-CN" altLang="en-US" sz="2000" smtClean="0"/>
              <a:t>。</a:t>
            </a:r>
            <a:endParaRPr lang="zh-CN" altLang="en-US" sz="2000" smtClean="0"/>
          </a:p>
          <a:p>
            <a:pPr eaLnBrk="1" hangingPunct="1">
              <a:lnSpc>
                <a:spcPct val="95000"/>
              </a:lnSpc>
            </a:pPr>
            <a:r>
              <a:rPr lang="en-US" altLang="zh-CN" sz="2000" smtClean="0"/>
              <a:t>URL(String)</a:t>
            </a:r>
            <a:endParaRPr lang="en-US" altLang="zh-CN" sz="2000" smtClean="0"/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使用</a:t>
            </a:r>
            <a:r>
              <a:rPr lang="en-US" altLang="zh-CN" sz="2000" smtClean="0"/>
              <a:t>URL</a:t>
            </a:r>
            <a:r>
              <a:rPr lang="zh-CN" altLang="en-US" sz="2000" smtClean="0"/>
              <a:t>字符串构造一个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类。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795" y="520700"/>
            <a:ext cx="7417435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URL</a:t>
            </a:r>
            <a:r>
              <a:rPr lang="zh-CN" altLang="en-US" smtClean="0"/>
              <a:t>类提供的典型方法如下：</a:t>
            </a:r>
            <a:endParaRPr lang="zh-CN" altLang="en-US" smtClean="0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1341438"/>
            <a:ext cx="7921625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String getFile()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：取得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的文件名，它是带路径的文件标识。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String getHost()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：取得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的主机名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String getPath()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：取得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的路径部分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int getPort()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：取得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的端口号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URLConnection openConnection():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返回代表与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进行连接的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URLConnection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对象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InputStream openStream() 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：打开与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的连接，返回来自连接的输入流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Object getContent() 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：获取</a:t>
            </a:r>
            <a:r>
              <a:rPr lang="en-US" altLang="zh-CN" smtClean="0">
                <a:latin typeface="黑体" panose="02010609060101010101" charset="-122"/>
                <a:ea typeface="黑体" panose="02010609060101010101" charset="-122"/>
              </a:rPr>
              <a:t>URL</a:t>
            </a:r>
            <a:r>
              <a:rPr lang="zh-CN" altLang="en-US" smtClean="0">
                <a:latin typeface="黑体" panose="02010609060101010101" charset="-122"/>
                <a:ea typeface="黑体" panose="02010609060101010101" charset="-122"/>
              </a:rPr>
              <a:t>的内容</a:t>
            </a:r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795" y="520700"/>
            <a:ext cx="7417435" cy="676275"/>
          </a:xfrm>
        </p:spPr>
        <p:txBody>
          <a:bodyPr/>
          <a:lstStyle/>
          <a:p>
            <a:pPr eaLnBrk="1" hangingPunct="1"/>
            <a:r>
              <a:rPr sz="2400" smtClean="0"/>
              <a:t>【例 18-4】 通过流操作读取 URL 访问结果</a:t>
            </a:r>
            <a:endParaRPr sz="2400" smtClean="0"/>
          </a:p>
        </p:txBody>
      </p:sp>
      <p:sp>
        <p:nvSpPr>
          <p:cNvPr id="3" name="内容占位符 2"/>
          <p:cNvSpPr/>
          <p:nvPr>
            <p:ph sz="quarter" idx="1"/>
          </p:nvPr>
        </p:nvSpPr>
        <p:spPr>
          <a:xfrm>
            <a:off x="457200" y="1340803"/>
            <a:ext cx="8229600" cy="4389437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URL url = new URL(args[0]); 				//建立URL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in = url.openStream(); 					//打开URL流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if (args.length == 2) 			//获取相应的输出流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out = new FileOutputStream(args[1]); 	//输出目标为指定文件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else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out = System.out; 		//输出目标为屏幕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/* 以下将URL访问结果数据复制到输出流 */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byte[ ] buffer = new byte[4096];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int bytes;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while ((bytes = in.read(buffer)) != -1) 		//读数据到缓冲区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out.write(buffer, 0, bytes); 	//将缓冲区数据写到输出流</a:t>
            </a:r>
            <a:endParaRPr lang="zh-CN" altLang="en-US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642938"/>
            <a:ext cx="7772400" cy="571500"/>
          </a:xfrm>
        </p:spPr>
        <p:txBody>
          <a:bodyPr/>
          <a:lstStyle/>
          <a:p>
            <a:pPr eaLnBrk="1" hangingPunct="1"/>
            <a:r>
              <a:rPr lang="en-US" altLang="zh-CN" smtClean="0"/>
              <a:t>18.4.2  URLConnection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1341438"/>
            <a:ext cx="85693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URLConnection</a:t>
            </a:r>
            <a:r>
              <a:rPr lang="zh-CN" altLang="en-US" smtClean="0"/>
              <a:t>类的构造方法是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URLConnection(URL)</a:t>
            </a:r>
            <a:r>
              <a:rPr lang="en-US" altLang="zh-CN" sz="2000" smtClean="0"/>
              <a:t>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URLConnection</a:t>
            </a:r>
            <a:r>
              <a:rPr lang="zh-CN" altLang="en-US" smtClean="0"/>
              <a:t>类的几个主要方法如下：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connect() </a:t>
            </a:r>
            <a:r>
              <a:rPr lang="zh-CN" altLang="en-US" smtClean="0"/>
              <a:t>：打开</a:t>
            </a:r>
            <a:r>
              <a:rPr lang="en-US" altLang="zh-CN" smtClean="0"/>
              <a:t>URL</a:t>
            </a:r>
            <a:r>
              <a:rPr lang="zh-CN" altLang="en-US" smtClean="0"/>
              <a:t>所指资源的通信链路；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int getContentLength() </a:t>
            </a:r>
            <a:r>
              <a:rPr lang="zh-CN" altLang="en-US" smtClean="0"/>
              <a:t>：返回</a:t>
            </a:r>
            <a:r>
              <a:rPr lang="en-US" altLang="zh-CN" smtClean="0"/>
              <a:t>URL</a:t>
            </a:r>
            <a:r>
              <a:rPr lang="zh-CN" altLang="en-US" smtClean="0"/>
              <a:t>的内容长度值；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InputStream getInputStream() </a:t>
            </a:r>
            <a:r>
              <a:rPr lang="zh-CN" altLang="en-US" smtClean="0"/>
              <a:t>：返回来自连接的输入流；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OutputStream getOutputStream() </a:t>
            </a:r>
            <a:r>
              <a:rPr lang="zh-CN" altLang="en-US" smtClean="0"/>
              <a:t>：返回写往连接的输出流；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428625"/>
            <a:ext cx="5032375" cy="508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Socket</a:t>
            </a:r>
            <a:r>
              <a:rPr lang="zh-CN" altLang="en-US" smtClean="0"/>
              <a:t>类 </a:t>
            </a:r>
            <a:endParaRPr lang="zh-CN" altLang="en-US" smtClean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1125538"/>
            <a:ext cx="82296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3300"/>
                </a:solidFill>
              </a:rPr>
              <a:t>Socket(String, int) </a:t>
            </a:r>
            <a:r>
              <a:rPr lang="en-US" altLang="zh-CN" smtClean="0"/>
              <a:t>----</a:t>
            </a:r>
            <a:r>
              <a:rPr lang="zh-CN" altLang="en-US" smtClean="0"/>
              <a:t>构造一个连接指定主机、指定端口的流</a:t>
            </a:r>
            <a:r>
              <a:rPr lang="en-US" altLang="zh-CN" smtClean="0"/>
              <a:t>Socket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1E07C5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mtClean="0">
                <a:solidFill>
                  <a:srgbClr val="1E07C5"/>
                </a:solidFill>
              </a:rPr>
              <a:t>Socket(String, int, boolean) </a:t>
            </a:r>
            <a:r>
              <a:rPr lang="en-US" altLang="zh-CN" smtClean="0"/>
              <a:t>---</a:t>
            </a:r>
            <a:r>
              <a:rPr lang="zh-CN" altLang="en-US" smtClean="0"/>
              <a:t>构造一个连接指定主机、指定端口的</a:t>
            </a:r>
            <a:r>
              <a:rPr lang="en-US" altLang="zh-CN" smtClean="0"/>
              <a:t>Socket</a:t>
            </a:r>
            <a:r>
              <a:rPr lang="zh-CN" altLang="en-US" smtClean="0"/>
              <a:t>类，</a:t>
            </a:r>
            <a:r>
              <a:rPr lang="en-US" altLang="zh-CN" smtClean="0"/>
              <a:t>boolean</a:t>
            </a:r>
            <a:r>
              <a:rPr lang="zh-CN" altLang="en-US" smtClean="0"/>
              <a:t>类型的参数用来设置是流</a:t>
            </a:r>
            <a:r>
              <a:rPr lang="en-US" altLang="zh-CN" smtClean="0"/>
              <a:t>Socket</a:t>
            </a:r>
            <a:r>
              <a:rPr lang="zh-CN" altLang="en-US" smtClean="0"/>
              <a:t>还是数据报</a:t>
            </a:r>
            <a:r>
              <a:rPr lang="en-US" altLang="zh-CN" smtClean="0"/>
              <a:t>Socket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 </a:t>
            </a:r>
            <a:r>
              <a:rPr lang="en-US" altLang="zh-CN" smtClean="0">
                <a:solidFill>
                  <a:srgbClr val="1E07C5"/>
                </a:solidFill>
              </a:rPr>
              <a:t>Socket(InetAddress, int) </a:t>
            </a:r>
            <a:r>
              <a:rPr lang="en-US" altLang="zh-CN" smtClean="0"/>
              <a:t>----</a:t>
            </a:r>
            <a:r>
              <a:rPr lang="zh-CN" altLang="en-US" smtClean="0"/>
              <a:t>构造一个连接指定</a:t>
            </a:r>
            <a:r>
              <a:rPr lang="en-US" altLang="zh-CN" smtClean="0"/>
              <a:t>Internet</a:t>
            </a:r>
            <a:r>
              <a:rPr lang="zh-CN" altLang="en-US" smtClean="0"/>
              <a:t>地址、指定端口的流</a:t>
            </a:r>
            <a:r>
              <a:rPr lang="en-US" altLang="zh-CN" smtClean="0"/>
              <a:t>Socket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1E07C5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mtClean="0">
                <a:solidFill>
                  <a:srgbClr val="1E07C5"/>
                </a:solidFill>
              </a:rPr>
              <a:t>Socket(InetAddress, int, boolean) </a:t>
            </a:r>
            <a:r>
              <a:rPr lang="en-US" altLang="zh-CN" smtClean="0"/>
              <a:t>----</a:t>
            </a:r>
            <a:r>
              <a:rPr lang="zh-CN" altLang="en-US" smtClean="0"/>
              <a:t>构造一个连接指定</a:t>
            </a:r>
            <a:r>
              <a:rPr lang="en-US" altLang="zh-CN" smtClean="0"/>
              <a:t>Internet</a:t>
            </a:r>
            <a:r>
              <a:rPr lang="zh-CN" altLang="en-US" smtClean="0"/>
              <a:t>地址、指定端口的</a:t>
            </a:r>
            <a:r>
              <a:rPr lang="en-US" altLang="zh-CN" smtClean="0"/>
              <a:t>Socket</a:t>
            </a:r>
            <a:r>
              <a:rPr lang="zh-CN" altLang="en-US" smtClean="0"/>
              <a:t>类，</a:t>
            </a:r>
            <a:r>
              <a:rPr lang="en-US" altLang="zh-CN" smtClean="0"/>
              <a:t>boolean</a:t>
            </a:r>
            <a:r>
              <a:rPr lang="zh-CN" altLang="en-US" smtClean="0"/>
              <a:t>类型的参数用来设置是流</a:t>
            </a:r>
            <a:r>
              <a:rPr lang="en-US" altLang="zh-CN" smtClean="0"/>
              <a:t>Socket</a:t>
            </a:r>
            <a:r>
              <a:rPr lang="zh-CN" altLang="en-US" smtClean="0"/>
              <a:t>还是数据报</a:t>
            </a:r>
            <a:r>
              <a:rPr lang="en-US" altLang="zh-CN" smtClean="0"/>
              <a:t>Socket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795" y="520700"/>
            <a:ext cx="7417435" cy="676275"/>
          </a:xfrm>
        </p:spPr>
        <p:txBody>
          <a:bodyPr/>
          <a:lstStyle/>
          <a:p>
            <a:pPr eaLnBrk="1" hangingPunct="1"/>
            <a:r>
              <a:rPr sz="2400" smtClean="0"/>
              <a:t>【例 18-</a:t>
            </a:r>
            <a:r>
              <a:rPr lang="en-US" sz="2400" smtClean="0"/>
              <a:t>5</a:t>
            </a:r>
            <a:r>
              <a:rPr sz="2400" smtClean="0"/>
              <a:t>】 通过流操作读取 URL 访问结果</a:t>
            </a:r>
            <a:endParaRPr sz="2400" smtClean="0"/>
          </a:p>
        </p:txBody>
      </p:sp>
      <p:sp>
        <p:nvSpPr>
          <p:cNvPr id="3" name="内容占位符 2"/>
          <p:cNvSpPr/>
          <p:nvPr>
            <p:ph sz="quarter" idx="1"/>
          </p:nvPr>
        </p:nvSpPr>
        <p:spPr>
          <a:xfrm>
            <a:off x="651510" y="1341120"/>
            <a:ext cx="8035290" cy="4389120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URL url = new URL(args[0]);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URLConnection uc = url.openConnection();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int len = uc.getContentLength();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byte[ ] b = new byte[len];	//创建字节数组存放读取的数据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InputStream stream = uc.getInputStream();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String theFile = url.getFile(); 		//获取带路径的文件标识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theFile = theFile.substring(theFile.lastIndexOf('/') + 1);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	      //分离出文件名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FileOutputStream fout = new FileOutputStream(theFile);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stream.read(b, 0, len); 	</a:t>
            </a:r>
            <a:r>
              <a:rPr lang="en-US" altLang="zh-CN" sz="1800"/>
              <a:t> </a:t>
            </a:r>
            <a:r>
              <a:rPr lang="zh-CN" altLang="en-US" sz="1800"/>
              <a:t>//从输入流读len个字节数据存入数组b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fout.write(b);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fout.close();</a:t>
            </a:r>
            <a:endParaRPr lang="en-US" altLang="zh-CN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04800"/>
            <a:ext cx="5508625" cy="6619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ServerSocket</a:t>
            </a:r>
            <a:r>
              <a:rPr lang="zh-CN" altLang="en-US" smtClean="0"/>
              <a:t>类 </a:t>
            </a:r>
            <a:endParaRPr lang="zh-CN" altLang="en-US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ServerSocket(int)</a:t>
            </a:r>
            <a:endParaRPr lang="en-US" altLang="zh-CN" smtClean="0">
              <a:solidFill>
                <a:srgbClr val="FF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在指定端口上构造一个</a:t>
            </a:r>
            <a:r>
              <a:rPr lang="en-US" altLang="zh-CN" smtClean="0"/>
              <a:t>ServerSocket</a:t>
            </a:r>
            <a:r>
              <a:rPr lang="zh-CN" altLang="en-US" smtClean="0"/>
              <a:t>类。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solidFill>
                  <a:srgbClr val="1E07C5"/>
                </a:solidFill>
              </a:rPr>
              <a:t>ServerSocket(int, int) </a:t>
            </a:r>
            <a:endParaRPr lang="en-US" altLang="zh-CN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在指定端口上构造一个</a:t>
            </a:r>
            <a:r>
              <a:rPr lang="en-US" altLang="zh-CN" smtClean="0"/>
              <a:t>ServerSocket</a:t>
            </a:r>
            <a:r>
              <a:rPr lang="zh-CN" altLang="en-US" smtClean="0"/>
              <a:t>类，并进入监听状态，第二个</a:t>
            </a:r>
            <a:r>
              <a:rPr lang="en-US" altLang="zh-CN" smtClean="0"/>
              <a:t>int</a:t>
            </a:r>
            <a:r>
              <a:rPr lang="zh-CN" altLang="en-US" smtClean="0"/>
              <a:t>类型的参数是存放等待连接客户的队列长度。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449263"/>
            <a:ext cx="5918200" cy="517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、建立连接与数据通信 </a:t>
            </a:r>
            <a:endParaRPr lang="zh-CN" altLang="en-US" smtClean="0"/>
          </a:p>
        </p:txBody>
      </p:sp>
      <p:pic>
        <p:nvPicPr>
          <p:cNvPr id="8195" name="Picture 3" descr="t12-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"/>
          <a:stretch>
            <a:fillRect/>
          </a:stretch>
        </p:blipFill>
        <p:spPr bwMode="auto">
          <a:xfrm>
            <a:off x="468313" y="1341438"/>
            <a:ext cx="80486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064500" cy="5064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例</a:t>
            </a:r>
            <a:r>
              <a:rPr lang="en-US" altLang="zh-CN" smtClean="0"/>
              <a:t>18-1 </a:t>
            </a:r>
            <a:r>
              <a:rPr lang="zh-CN" altLang="en-US" smtClean="0"/>
              <a:t>一个最简单的</a:t>
            </a:r>
            <a:r>
              <a:rPr lang="en-US" altLang="zh-CN" smtClean="0"/>
              <a:t>Socket</a:t>
            </a:r>
            <a:r>
              <a:rPr lang="zh-CN" altLang="en-US" smtClean="0"/>
              <a:t>通信演示程序 </a:t>
            </a:r>
            <a:endParaRPr lang="zh-CN" altLang="en-US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0825" y="1412875"/>
            <a:ext cx="8713788" cy="4824413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</a:t>
            </a:r>
            <a:r>
              <a:rPr lang="en-US" altLang="zh-CN" smtClean="0"/>
              <a:t>1</a:t>
            </a:r>
            <a:r>
              <a:rPr lang="zh-CN" altLang="en-US" smtClean="0"/>
              <a:t>：服务方程序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import java.net.*;</a:t>
            </a:r>
            <a:br>
              <a:rPr lang="en-US" altLang="zh-CN" smtClean="0"/>
            </a:br>
            <a:r>
              <a:rPr lang="en-US" altLang="zh-CN" smtClean="0"/>
              <a:t>import java.io.*;</a:t>
            </a:r>
            <a:br>
              <a:rPr lang="en-US" altLang="zh-CN" smtClean="0"/>
            </a:br>
            <a:r>
              <a:rPr lang="en-US" altLang="zh-CN" smtClean="0"/>
              <a:t>public class SimpleServer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public static void main(String args[])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/>
              <a:t> ServerSocket  s=null 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/>
              <a:t> try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</a:t>
            </a:r>
            <a:r>
              <a:rPr lang="en-US" altLang="zh-CN" smtClean="0"/>
              <a:t> s = new </a:t>
            </a:r>
            <a:r>
              <a:rPr lang="en-US" altLang="zh-CN" smtClean="0">
                <a:solidFill>
                  <a:srgbClr val="FF3300"/>
                </a:solidFill>
              </a:rPr>
              <a:t>ServerSocket(5432); </a:t>
            </a:r>
            <a:r>
              <a:rPr lang="en-US" altLang="zh-CN" smtClean="0"/>
              <a:t>//</a:t>
            </a:r>
            <a:r>
              <a:rPr lang="zh-CN" altLang="en-US" smtClean="0"/>
              <a:t>规定服务端口</a:t>
            </a:r>
            <a:br>
              <a:rPr lang="zh-CN" altLang="en-US" smtClean="0"/>
            </a:br>
            <a:r>
              <a:rPr lang="zh-CN" altLang="en-US" smtClean="0">
                <a:latin typeface="Times New Roman" panose="02020603050405020304" pitchFamily="18" charset="0"/>
              </a:rPr>
              <a:t>     </a:t>
            </a:r>
            <a:r>
              <a:rPr lang="zh-CN" altLang="en-US" smtClean="0"/>
              <a:t> </a:t>
            </a:r>
            <a:r>
              <a:rPr lang="en-US" altLang="zh-CN" smtClean="0"/>
              <a:t>} catch (IOException e) { }</a:t>
            </a:r>
            <a:br>
              <a:rPr lang="en-US" altLang="zh-CN" smtClean="0"/>
            </a:b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6530975" cy="455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程序</a:t>
            </a:r>
            <a:r>
              <a:rPr lang="en-US" altLang="zh-CN" smtClean="0"/>
              <a:t>1</a:t>
            </a:r>
            <a:r>
              <a:rPr lang="zh-CN" altLang="en-US" smtClean="0"/>
              <a:t>：服务方程序（续）</a:t>
            </a:r>
            <a:endParaRPr lang="zh-CN" altLang="en-US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5138" y="1125538"/>
            <a:ext cx="8355012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while (true) {</a:t>
            </a:r>
            <a:br>
              <a:rPr lang="en-US" altLang="zh-CN" smtClean="0"/>
            </a:br>
            <a:r>
              <a:rPr lang="en-US" altLang="zh-CN" smtClean="0"/>
              <a:t> try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Socket s1= </a:t>
            </a:r>
            <a:r>
              <a:rPr lang="en-US" altLang="zh-CN" smtClean="0">
                <a:solidFill>
                  <a:srgbClr val="FF0000"/>
                </a:solidFill>
              </a:rPr>
              <a:t>s.accept()</a:t>
            </a:r>
            <a:r>
              <a:rPr lang="en-US" altLang="zh-CN" smtClean="0"/>
              <a:t> ; </a:t>
            </a:r>
            <a:br>
              <a:rPr lang="zh-CN" altLang="en-US" smtClean="0"/>
            </a:br>
            <a:r>
              <a:rPr lang="zh-CN" altLang="en-US" smtClean="0">
                <a:latin typeface="Times New Roman" panose="02020603050405020304" pitchFamily="18" charset="0"/>
              </a:rPr>
              <a:t>     </a:t>
            </a:r>
            <a:r>
              <a:rPr lang="zh-CN" altLang="en-US" smtClean="0"/>
              <a:t> </a:t>
            </a:r>
            <a:r>
              <a:rPr lang="en-US" altLang="zh-CN" smtClean="0"/>
              <a:t>OutputStream s1out= s1.getOutputStream();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         </a:t>
            </a:r>
            <a:r>
              <a:rPr lang="zh-CN" altLang="en-US" smtClean="0"/>
              <a:t> </a:t>
            </a:r>
            <a:r>
              <a:rPr lang="en-US" altLang="zh-CN" smtClean="0"/>
              <a:t>DataOutputStream dos = new DataOutputStream (s1out);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1A43F2"/>
                </a:solidFill>
              </a:rPr>
              <a:t>dos.writeUTF("Hello World!");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mtClean="0"/>
              <a:t> System.out.println("a client is conneted</a:t>
            </a:r>
            <a:r>
              <a:rPr lang="en-US" altLang="zh-CN" smtClean="0">
                <a:latin typeface="Times New Roman" panose="02020603050405020304" pitchFamily="18" charset="0"/>
              </a:rPr>
              <a:t>…</a:t>
            </a:r>
            <a:r>
              <a:rPr lang="en-US" altLang="zh-CN" smtClean="0"/>
              <a:t>.");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   </a:t>
            </a:r>
            <a:r>
              <a:rPr lang="en-US" altLang="zh-CN" smtClean="0"/>
              <a:t> s1.close();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 </a:t>
            </a:r>
            <a:r>
              <a:rPr lang="en-US" altLang="zh-CN" smtClean="0"/>
              <a:t> } catch (IOException e) {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/>
              <a:t>} </a:t>
            </a:r>
            <a:endParaRPr lang="zh-CN" altLang="en-US" smtClean="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446713" y="1008063"/>
            <a:ext cx="3240087" cy="576262"/>
          </a:xfrm>
          <a:prstGeom prst="wedgeRoundRectCallout">
            <a:avLst>
              <a:gd name="adj1" fmla="val -60454"/>
              <a:gd name="adj2" fmla="val 111597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  <a:miter lim="800000"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无连接请求时阻塞</a:t>
            </a:r>
            <a:endParaRPr kumimoji="0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428625"/>
            <a:ext cx="6143625" cy="455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程序</a:t>
            </a:r>
            <a:r>
              <a:rPr lang="en-US" altLang="zh-CN" smtClean="0"/>
              <a:t>2</a:t>
            </a:r>
            <a:r>
              <a:rPr lang="zh-CN" altLang="en-US" smtClean="0"/>
              <a:t>：客户方程序</a:t>
            </a:r>
            <a:endParaRPr lang="zh-CN" altLang="en-US" smtClean="0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import java.net.*;  import java.io.*;</a:t>
            </a:r>
            <a:br>
              <a:rPr lang="en-US" altLang="zh-CN" smtClean="0"/>
            </a:br>
            <a:r>
              <a:rPr lang="en-US" altLang="zh-CN" smtClean="0"/>
              <a:t>public class SimpleClient {</a:t>
            </a:r>
            <a:br>
              <a:rPr lang="en-US" altLang="zh-CN" smtClean="0"/>
            </a:br>
            <a:r>
              <a:rPr lang="en-US" altLang="zh-CN" smtClean="0"/>
              <a:t> public static void main(String args[])throws IOException { 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/>
              <a:t>  Socket s1;</a:t>
            </a: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DataInputStream dis;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s1 = </a:t>
            </a:r>
            <a:r>
              <a:rPr lang="en-US" altLang="zh-CN" smtClean="0">
                <a:solidFill>
                  <a:srgbClr val="FF0000"/>
                </a:solidFill>
              </a:rPr>
              <a:t>new Socket("localhost",5432); 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        </a:t>
            </a:r>
            <a:r>
              <a:rPr lang="zh-CN" altLang="en-US" smtClean="0"/>
              <a:t> </a:t>
            </a:r>
            <a:r>
              <a:rPr lang="en-US" altLang="zh-CN" smtClean="0"/>
              <a:t>InputStream s1In= s1.getInputStream()</a:t>
            </a:r>
            <a:r>
              <a:rPr lang="zh-CN" altLang="en-US" smtClean="0"/>
              <a:t>；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        </a:t>
            </a:r>
            <a:r>
              <a:rPr lang="zh-CN" altLang="en-US" smtClean="0"/>
              <a:t> </a:t>
            </a:r>
            <a:r>
              <a:rPr lang="en-US" altLang="zh-CN" smtClean="0"/>
              <a:t>DataInputStream dis = new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       DataInputStream(s1In);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String message = new String ( </a:t>
            </a:r>
            <a:r>
              <a:rPr lang="en-US" altLang="zh-CN" smtClean="0">
                <a:solidFill>
                  <a:srgbClr val="3333FF"/>
                </a:solidFill>
              </a:rPr>
              <a:t>dis.readUTF()</a:t>
            </a:r>
            <a:r>
              <a:rPr lang="en-US" altLang="zh-CN" smtClean="0"/>
              <a:t> );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latin typeface="Times New Roman" panose="02020603050405020304" pitchFamily="18" charset="0"/>
              </a:rPr>
              <a:t>     </a:t>
            </a:r>
            <a:r>
              <a:rPr lang="zh-CN" altLang="en-US" smtClean="0"/>
              <a:t> </a:t>
            </a:r>
            <a:r>
              <a:rPr lang="en-US" altLang="zh-CN" smtClean="0"/>
              <a:t>System.out.println(message);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s1.close();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} </a:t>
            </a:r>
            <a:endParaRPr lang="zh-CN" altLang="en-US" smtClean="0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6948488" y="2133600"/>
            <a:ext cx="1908175" cy="647700"/>
          </a:xfrm>
          <a:prstGeom prst="wedgeRoundRectCallout">
            <a:avLst>
              <a:gd name="adj1" fmla="val -76083"/>
              <a:gd name="adj2" fmla="val 37519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请求连接</a:t>
            </a:r>
            <a:endParaRPr kumimoji="0" lang="zh-C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692150"/>
            <a:ext cx="8424862" cy="5870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import java.net.*;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import java.io.*;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import java.util.*;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public class TalkServer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public static ArrayList&lt;Client&gt; allclient = new                                                      ArrayList&lt;Client&gt;();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// </a:t>
            </a:r>
            <a:r>
              <a:rPr lang="zh-CN" altLang="en-US" sz="2000" smtClean="0"/>
              <a:t>存放所有通信线程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public static int clientnum = 0; // </a:t>
            </a:r>
            <a:r>
              <a:rPr lang="zh-CN" altLang="en-US" sz="2000" smtClean="0"/>
              <a:t>统计客户连接的计数变量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public static void main(String args[])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try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	ServerSocket s = new </a:t>
            </a:r>
            <a:r>
              <a:rPr lang="en-US" altLang="zh-CN" sz="2000" smtClean="0">
                <a:solidFill>
                  <a:srgbClr val="FF3300"/>
                </a:solidFill>
              </a:rPr>
              <a:t>ServerSocket(5432);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	while (true)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	      Socket s1 = s.accept(); // </a:t>
            </a:r>
            <a:r>
              <a:rPr lang="zh-CN" altLang="en-US" sz="2000" smtClean="0"/>
              <a:t>等待客户连接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		     </a:t>
            </a:r>
            <a:r>
              <a:rPr lang="en-US" altLang="zh-CN" sz="2000" smtClean="0"/>
              <a:t>DataOutputStream dos = new                                   DataOutputStream( </a:t>
            </a:r>
            <a:r>
              <a:rPr lang="en-US" altLang="zh-CN" sz="2000" smtClean="0">
                <a:solidFill>
                  <a:srgbClr val="1E07C5"/>
                </a:solidFill>
              </a:rPr>
              <a:t>s1.getOutputStream() </a:t>
            </a:r>
            <a:r>
              <a:rPr lang="en-US" altLang="zh-CN" sz="2000" smtClean="0"/>
              <a:t>);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			</a:t>
            </a:r>
            <a:endParaRPr lang="zh-CN" altLang="en-US" sz="2000" smtClean="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708400" y="501015"/>
            <a:ext cx="46799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3300"/>
                </a:solidFill>
                <a:latin typeface="Tahoma" panose="020B0604030504040204" pitchFamily="34" charset="0"/>
              </a:rPr>
              <a:t>例</a:t>
            </a:r>
            <a:r>
              <a:rPr lang="en-US" altLang="zh-CN">
                <a:solidFill>
                  <a:srgbClr val="003300"/>
                </a:solidFill>
                <a:latin typeface="Tahoma" panose="020B0604030504040204" pitchFamily="34" charset="0"/>
              </a:rPr>
              <a:t>18-2 </a:t>
            </a:r>
            <a:r>
              <a:rPr lang="zh-CN" altLang="en-US">
                <a:solidFill>
                  <a:srgbClr val="003300"/>
                </a:solidFill>
                <a:latin typeface="Tahoma" panose="020B0604030504040204" pitchFamily="34" charset="0"/>
              </a:rPr>
              <a:t>简单多用户聊天程序</a:t>
            </a:r>
            <a:endParaRPr lang="zh-CN" altLang="en-US">
              <a:solidFill>
                <a:srgbClr val="0033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cd5547a9-aaf9-41fa-9a6e-0cdcc50764a3"/>
  <p:tag name="COMMONDATA" val="eyJoZGlkIjoiNTFmZGM0OGU1NjQ4NzZmMzQyOTJkYWViN2ViNzc4ZmQifQ==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9432</Words>
  <Application>WPS 演示</Application>
  <PresentationFormat>全屏显示(4:3)</PresentationFormat>
  <Paragraphs>255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Century Schoolbook</vt:lpstr>
      <vt:lpstr>Times New Roman</vt:lpstr>
      <vt:lpstr>黑体</vt:lpstr>
      <vt:lpstr>Arial Unicode MS</vt:lpstr>
      <vt:lpstr>Arial Black</vt:lpstr>
      <vt:lpstr>java</vt:lpstr>
      <vt:lpstr>第18章  Java的网络编程</vt:lpstr>
      <vt:lpstr>18.1.1 网络协议 </vt:lpstr>
      <vt:lpstr>1、Socket类 </vt:lpstr>
      <vt:lpstr> 2、ServerSocket类 </vt:lpstr>
      <vt:lpstr>3、建立连接与数据通信 </vt:lpstr>
      <vt:lpstr>例18-1 一个最简单的Socket通信演示程序 </vt:lpstr>
      <vt:lpstr>程序1：服务方程序（续）</vt:lpstr>
      <vt:lpstr>程序2：客户方程序</vt:lpstr>
      <vt:lpstr>PowerPoint 演示文稿</vt:lpstr>
      <vt:lpstr>PowerPoint 演示文稿</vt:lpstr>
      <vt:lpstr>PowerPoint 演示文稿</vt:lpstr>
      <vt:lpstr>程序2:聊天客户端 </vt:lpstr>
      <vt:lpstr>PowerPoint 演示文稿</vt:lpstr>
      <vt:lpstr>PowerPoint 演示文稿</vt:lpstr>
      <vt:lpstr>1、DatagramPacket类 </vt:lpstr>
      <vt:lpstr>2、DatagramSocket类</vt:lpstr>
      <vt:lpstr>3、发送和接收过程 </vt:lpstr>
      <vt:lpstr>♣ 接收端的程序</vt:lpstr>
      <vt:lpstr>♣ 发送端的程序</vt:lpstr>
      <vt:lpstr>例18-3 利用数据包发送信息或文件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18.4  URL</vt:lpstr>
      <vt:lpstr>URL类提供的典型方法如下：</vt:lpstr>
      <vt:lpstr>URL类提供的典型方法如下：</vt:lpstr>
      <vt:lpstr>18.4.2  URLConnection类</vt:lpstr>
      <vt:lpstr>【例 18-4】 通过流操作读取 URL 访问结果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588</cp:revision>
  <dcterms:created xsi:type="dcterms:W3CDTF">2113-01-01T00:00:00Z</dcterms:created>
  <dcterms:modified xsi:type="dcterms:W3CDTF">2022-10-31T23:54:43Z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0585B09AE14242F287613FA4CAD28D0A</vt:lpwstr>
  </property>
</Properties>
</file>