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6"/>
  </p:notesMasterIdLst>
  <p:sldIdLst>
    <p:sldId id="358" r:id="rId4"/>
    <p:sldId id="374" r:id="rId5"/>
    <p:sldId id="314" r:id="rId7"/>
    <p:sldId id="362" r:id="rId8"/>
    <p:sldId id="355" r:id="rId9"/>
    <p:sldId id="315" r:id="rId10"/>
    <p:sldId id="372" r:id="rId11"/>
    <p:sldId id="373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71" r:id="rId20"/>
    <p:sldId id="324" r:id="rId21"/>
    <p:sldId id="325" r:id="rId22"/>
    <p:sldId id="326" r:id="rId23"/>
    <p:sldId id="327" r:id="rId24"/>
    <p:sldId id="363" r:id="rId25"/>
    <p:sldId id="364" r:id="rId26"/>
    <p:sldId id="329" r:id="rId27"/>
    <p:sldId id="330" r:id="rId28"/>
    <p:sldId id="331" r:id="rId29"/>
    <p:sldId id="357" r:id="rId30"/>
    <p:sldId id="332" r:id="rId31"/>
    <p:sldId id="365" r:id="rId32"/>
    <p:sldId id="366" r:id="rId33"/>
    <p:sldId id="367" r:id="rId34"/>
    <p:sldId id="368" r:id="rId35"/>
    <p:sldId id="369" r:id="rId36"/>
    <p:sldId id="370" r:id="rId37"/>
    <p:sldId id="356" r:id="rId38"/>
    <p:sldId id="425" r:id="rId39"/>
    <p:sldId id="339" r:id="rId40"/>
    <p:sldId id="340" r:id="rId41"/>
    <p:sldId id="375" r:id="rId42"/>
    <p:sldId id="376" r:id="rId43"/>
    <p:sldId id="377" r:id="rId44"/>
    <p:sldId id="378" r:id="rId45"/>
    <p:sldId id="379" r:id="rId46"/>
    <p:sldId id="346" r:id="rId47"/>
    <p:sldId id="423" r:id="rId48"/>
    <p:sldId id="424" r:id="rId49"/>
    <p:sldId id="350" r:id="rId50"/>
    <p:sldId id="351" r:id="rId51"/>
    <p:sldId id="352" r:id="rId52"/>
  </p:sldIdLst>
  <p:sldSz cx="9144000" cy="6858000" type="screen4x3"/>
  <p:notesSz cx="6858000" cy="9144000"/>
  <p:custDataLst>
    <p:tags r:id="rId5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10"/>
    <a:srgbClr val="CCFF99"/>
    <a:srgbClr val="FFFFCC"/>
    <a:srgbClr val="0099FF"/>
    <a:srgbClr val="009999"/>
    <a:srgbClr val="FF0000"/>
    <a:srgbClr val="FF5050"/>
    <a:srgbClr val="C1E1D2"/>
    <a:srgbClr val="EAE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4" autoAdjust="0"/>
    <p:restoredTop sz="91954" autoAdjust="0"/>
  </p:normalViewPr>
  <p:slideViewPr>
    <p:cSldViewPr>
      <p:cViewPr varScale="1">
        <p:scale>
          <a:sx n="105" d="100"/>
          <a:sy n="105" d="100"/>
        </p:scale>
        <p:origin x="114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6" Type="http://schemas.openxmlformats.org/officeDocument/2006/relationships/tags" Target="tags/tag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EBBAE5-421F-4758-9E7D-DEA2617297A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FA9A6DD-EAD6-479A-A0F1-2A151810C0CD}" type="slidenum">
              <a:rPr lang="zh-CN" altLang="en-US" smtClean="0"/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3955C3B-3B7D-4BFA-85A1-B81EF0BE780F}" type="slidenum">
              <a:rPr lang="zh-CN" altLang="en-US" smtClean="0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BBAE5-421F-4758-9E7D-DEA2617297A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578A09-7004-40AE-A823-22EF1BCB2952}" type="slidenum">
              <a:rPr lang="zh-CN" altLang="en-US" smtClean="0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1CF8159-16BF-4E40-A84C-2353745BD73A}" type="slidenum">
              <a:rPr lang="zh-CN" altLang="en-US" smtClean="0"/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E983D18-EC93-4E27-B071-2A2D811B4726}" type="slidenum">
              <a:rPr lang="zh-CN" altLang="en-US" smtClean="0"/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B4813E6-FB26-45FE-81EF-C6AFEDDD256F}" type="slidenum">
              <a:rPr lang="zh-CN" altLang="en-US" smtClean="0"/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742112-27A6-4617-BA94-53155B4810C7}" type="slidenum">
              <a:rPr kumimoji="1"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FA77B-B92B-4314-81A2-984B0C1FE8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C64F0C4-4BDD-402E-9C0B-AFB58B298D9F}" type="slidenum">
              <a:rPr lang="zh-CN" altLang="en-US" smtClean="0"/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0BD3589-27B1-46CD-B6CE-DEA203195469}" type="slidenum">
              <a:rPr lang="zh-CN" altLang="en-US" smtClean="0"/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1E2528F-D7C1-497A-A507-CC14C03A173A}" type="slidenum">
              <a:rPr lang="zh-CN" altLang="en-US" smtClean="0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9F08152-C3CE-46FA-9FDF-BEF5C9CCCB5B}" type="slidenum">
              <a:rPr lang="zh-CN" altLang="en-US" smtClean="0"/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DE8F1E6-6DC3-4733-943E-396CADC7A087}" type="slidenum">
              <a:rPr lang="zh-CN" altLang="en-US" smtClean="0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71A485-C7F9-4B5D-85F7-181A1A0C3160}" type="slidenum">
              <a:rPr kumimoji="1"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4F5157-A422-4ABD-8241-C3AC644B70AC}" type="slidenum">
              <a:rPr kumimoji="1"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8666B3-2376-4F2E-8E9B-6F2E3F9C7D28}" type="slidenum">
              <a:rPr kumimoji="1"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47D974-9D42-454F-AF52-5C2EE0B13AED}" type="slidenum">
              <a:rPr kumimoji="1"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2E3337-3F66-46A7-BC1B-BDBF7A1D9EA1}" type="slidenum">
              <a:rPr kumimoji="1"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CFE120-6495-4AA6-8A79-3CDCB712ECBB}" type="slidenum">
              <a:rPr kumimoji="1"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C0F5EE4-AFDD-40EC-96E4-BF50BF551C81}" type="slidenum">
              <a:rPr lang="zh-CN" altLang="en-US" smtClean="0"/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1C115C4-89E1-4C2F-A81F-C140834485C0}" type="slidenum">
              <a:rPr lang="zh-CN" altLang="en-US" smtClean="0"/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62DE559-E07C-451C-B5B0-084C9921BCBA}" type="slidenum">
              <a:rPr lang="zh-CN" altLang="en-US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A478B26-8476-4979-BCA3-1FF9F517B979}" type="slidenum">
              <a:rPr lang="zh-CN" altLang="en-US" smtClean="0"/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36F0BE1-D0CD-4EC9-89D8-9EBA3F40C129}" type="slidenum">
              <a:rPr lang="zh-CN" altLang="en-US" smtClean="0"/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F9A13F3-E794-49FA-ACDC-68953120A814}" type="slidenum">
              <a:rPr lang="zh-CN" altLang="en-US" smtClean="0"/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B1917AA-7920-4267-87C1-A0866C8A9794}" type="slidenum">
              <a:rPr lang="zh-CN" altLang="en-US" smtClean="0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C982C35-A64E-479F-98BC-1C5433DE041E}" type="slidenum">
              <a:rPr lang="zh-CN" altLang="en-US" smtClean="0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0FDC227-DE3C-4C66-8940-F805BE524902}" type="slidenum">
              <a:rPr lang="zh-CN" altLang="en-US" smtClean="0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09D435B-D0AD-4C56-ABBF-F909207CDD66}" type="slidenum">
              <a:rPr lang="zh-CN" altLang="en-US" smtClean="0"/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F37B85D-BBEF-4B09-AA75-63B49AB28031}" type="slidenum">
              <a:rPr lang="zh-CN" altLang="en-US" smtClean="0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84DDBE4-8F9A-4159-AFB2-6066CDE9E9C5}" type="slidenum">
              <a:rPr lang="zh-CN" altLang="en-US" smtClean="0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B986C-2881-4D13-A997-ACFFD540ED4F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7FAA-8A7D-4367-B4FF-9BBF8491958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8F79D-D5FD-4FE3-8BD8-9C4A272A0925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316DE-7DDA-4457-876F-5CC85522D19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FC52A-603B-4260-9205-091603522A17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D4D8-ADED-460D-9F99-C77CCAFBCA5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7F797-D0F2-4A4E-87CD-2E2CC6A5C444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4E653-7BDC-4D29-B0A1-0120261BF3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AF9F8-039A-4833-B8C0-8AED4803A8F9}" type="datetimeFigureOut">
              <a:rPr lang="en-US"/>
            </a:fld>
            <a:endParaRPr 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C9F4A-B034-4C86-A4E6-1DB85ED2D61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A7E90-D24C-4FB5-B7AF-B2D8771F6758}" type="datetimeFigureOut">
              <a:rPr lang="en-US"/>
            </a:fld>
            <a:endParaRPr 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D7D7-C71D-462D-8F2D-361598CA029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A9DE5-689E-407D-B88C-CCC8AC3ACCEB}" type="datetimeFigureOut">
              <a:rPr lang="en-US"/>
            </a:fld>
            <a:endParaRPr 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CD83D-F25E-4532-896D-F2CEBCD2891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074E-597C-45B3-B3F3-817E1B38276A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9EC60-B6EF-4A30-9B35-7072E0BFC8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69FE8-B032-4381-9F38-DC8844858097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832D5-74EF-4EF2-95C7-4CC3E968026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6A6C-4C54-4314-8EBB-38C96C0F62CA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3AA85-9838-416E-A22B-B725588B857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95839-3997-43B9-AC93-658200DC808C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60393-3812-4B77-82B5-4E961DDD37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AE3A-894A-4F8A-813A-50025D4099F6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9A7EB-3506-427A-9790-56412C322DC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b="1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b="1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单圆角矩形 13"/>
          <p:cNvSpPr>
            <a:spLocks noChangeArrowheads="1"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miter lim="800000"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直角三角形 14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mpd="sng">
            <a:solidFill>
              <a:srgbClr val="FFFFFF"/>
            </a:solidFill>
            <a:miter lim="800000"/>
          </a:ln>
          <a:effectLst>
            <a:outerShdw dist="6350" dir="12899787" algn="ctr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任意多边形 15"/>
          <p:cNvSpPr>
            <a:spLocks noChangeArrowheads="1"/>
          </p:cNvSpPr>
          <p:nvPr/>
        </p:nvSpPr>
        <p:spPr bwMode="auto">
          <a:xfrm flipV="1">
            <a:off x="-7938" y="5816600"/>
            <a:ext cx="9161463" cy="1041400"/>
          </a:xfrm>
          <a:custGeom>
            <a:avLst/>
            <a:gdLst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101" name="任意多边形 16"/>
          <p:cNvSpPr>
            <a:spLocks noChangeArrowheads="1"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/>
            <a:gdLst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104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4105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84DD4AF-6B03-43AE-A1F2-7A9521BEEACE}" type="datetimeFigureOut">
              <a:rPr lang="en-US"/>
            </a:fld>
            <a:endParaRPr 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609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879F0B-7FD9-4D7D-9574-0153FF65F7E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87450" y="908050"/>
            <a:ext cx="7200900" cy="865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数据类型与表达式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9" name="内容占位符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1619250" y="2133600"/>
            <a:ext cx="6192838" cy="3240088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2.1 Java</a:t>
            </a: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endParaRPr lang="zh-CN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数据类型与变量</a:t>
            </a:r>
            <a:endParaRPr lang="zh-CN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2.3 </a:t>
            </a: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表达式与运算符</a:t>
            </a:r>
            <a:endParaRPr lang="zh-CN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数据的输入输出</a:t>
            </a:r>
            <a:endParaRPr lang="zh-CN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常用数学方法</a:t>
            </a:r>
            <a:endParaRPr lang="zh-CN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27088" y="1731963"/>
            <a:ext cx="76327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zh-CN" altLang="en-US" sz="36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．布尔常量 </a:t>
            </a:r>
            <a:endParaRPr kumimoji="0" lang="zh-CN" altLang="en-US" sz="3600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600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kumimoji="0" lang="zh-CN" altLang="en-US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900113" y="2924175"/>
            <a:ext cx="7802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600" b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布尔常量只有</a:t>
            </a:r>
            <a:r>
              <a:rPr kumimoji="0" lang="en-US" altLang="zh-CN" sz="36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true</a:t>
            </a:r>
            <a:r>
              <a:rPr kumimoji="0" lang="zh-CN" altLang="en-US" sz="3600" b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kumimoji="0" lang="en-US" altLang="zh-CN" sz="36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false</a:t>
            </a:r>
            <a:r>
              <a:rPr kumimoji="0" lang="zh-CN" altLang="en-US" sz="3600" b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两个取值。</a:t>
            </a:r>
            <a:endParaRPr kumimoji="0" lang="zh-CN" altLang="en-US" sz="3600" b="0">
              <a:solidFill>
                <a:srgbClr val="00051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67585" y="836930"/>
            <a:ext cx="3725863" cy="58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kumimoji="0" lang="en-US" altLang="zh-CN" sz="36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2.2.2  </a:t>
            </a:r>
            <a:r>
              <a:rPr kumimoji="0" lang="zh-CN" altLang="en-US" sz="36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常量</a:t>
            </a:r>
            <a:endParaRPr kumimoji="0" lang="zh-CN" altLang="en-US" sz="360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14375" y="785813"/>
            <a:ext cx="7632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zh-CN" altLang="en-US" sz="32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．整数常量</a:t>
            </a:r>
            <a:r>
              <a:rPr kumimoji="0" lang="zh-CN" altLang="en-US" sz="3600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kumimoji="0" lang="zh-CN" altLang="en-US" sz="3600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259632" y="1571624"/>
            <a:ext cx="485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不带小数的数，但包括负数</a:t>
            </a: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。</a:t>
            </a:r>
            <a:endParaRPr kumimoji="0" lang="zh-CN" altLang="en-US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514792" y="2286000"/>
            <a:ext cx="8207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整数常量分为</a:t>
            </a:r>
            <a:r>
              <a:rPr kumimoji="0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long</a:t>
            </a:r>
            <a:r>
              <a:rPr kumimoji="0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、</a:t>
            </a:r>
            <a:r>
              <a:rPr kumimoji="0"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kumimoji="0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、</a:t>
            </a:r>
            <a:r>
              <a:rPr kumimoji="0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short</a:t>
            </a: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和</a:t>
            </a:r>
            <a:r>
              <a:rPr kumimoji="0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byte</a:t>
            </a: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四种类型，</a:t>
            </a:r>
            <a:r>
              <a:rPr kumimoji="0" lang="zh-CN" altLang="en-US" sz="2800" u="wavyHeavy" dirty="0">
                <a:solidFill>
                  <a:srgbClr val="FF0000"/>
                </a:solidFill>
                <a:uFill>
                  <a:solidFill>
                    <a:srgbClr val="009999"/>
                  </a:solidFill>
                </a:uFill>
                <a:latin typeface="Times New Roman" panose="02020603050405020304" pitchFamily="18" charset="0"/>
                <a:cs typeface="Arial" panose="020B0604020202020204" pitchFamily="34" charset="0"/>
              </a:rPr>
              <a:t>整型常量默认为</a:t>
            </a:r>
            <a:r>
              <a:rPr kumimoji="0" lang="en-US" altLang="zh-CN" sz="2800" u="wavyHeavy" dirty="0" err="1">
                <a:solidFill>
                  <a:srgbClr val="FF0000"/>
                </a:solidFill>
                <a:uFill>
                  <a:solidFill>
                    <a:srgbClr val="009999"/>
                  </a:solidFill>
                </a:uFill>
                <a:latin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kumimoji="0" lang="zh-CN" altLang="en-US" sz="2800" u="wavyHeavy" dirty="0">
                <a:solidFill>
                  <a:srgbClr val="FF0000"/>
                </a:solidFill>
                <a:uFill>
                  <a:solidFill>
                    <a:srgbClr val="009999"/>
                  </a:solidFill>
                </a:uFill>
                <a:latin typeface="Times New Roman" panose="02020603050405020304" pitchFamily="18" charset="0"/>
                <a:cs typeface="Arial" panose="020B0604020202020204" pitchFamily="34" charset="0"/>
              </a:rPr>
              <a:t>类型</a:t>
            </a:r>
            <a:r>
              <a:rPr kumimoji="0" lang="zh-CN" altLang="en-US" b="0" u="wavyHeavy" dirty="0">
                <a:solidFill>
                  <a:srgbClr val="FF0000"/>
                </a:solidFill>
                <a:uFill>
                  <a:solidFill>
                    <a:srgbClr val="009999"/>
                  </a:solidFill>
                </a:u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</a:t>
            </a:r>
            <a:endParaRPr kumimoji="0" lang="zh-CN" altLang="en-US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252649" y="3501007"/>
            <a:ext cx="8467824" cy="214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533400" algn="l"/>
              </a:tabLst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533400" algn="l"/>
              </a:tabLst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Java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中对于数值数据的表示有以下几种形式： </a:t>
            </a:r>
            <a:endParaRPr kumimoji="0" lang="zh-CN" altLang="en-US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ts val="32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l"/>
            </a:pP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十进制：数据以非</a:t>
            </a:r>
            <a:r>
              <a:rPr kumimoji="0"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开头，例如：</a:t>
            </a:r>
            <a:r>
              <a:rPr kumimoji="0"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kumimoji="0"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-15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； </a:t>
            </a:r>
            <a:endParaRPr kumimoji="0" lang="zh-CN" altLang="en-US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ts val="32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l"/>
            </a:pP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八进制：数据以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开头，例如：</a:t>
            </a:r>
            <a:r>
              <a:rPr kumimoji="0"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054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kumimoji="0"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012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； </a:t>
            </a:r>
            <a:endParaRPr kumimoji="0" lang="zh-CN" altLang="en-US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ts val="32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l"/>
            </a:pP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十六进制：数据以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0x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开头，例如：</a:t>
            </a:r>
            <a:r>
              <a:rPr kumimoji="0"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0x11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kumimoji="0"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0xAD00</a:t>
            </a:r>
            <a:endParaRPr kumimoji="0" lang="en-US" altLang="zh-CN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ts val="32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l"/>
            </a:pP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二进制（是</a:t>
            </a:r>
            <a:r>
              <a:rPr kumimoji="0" lang="en-US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JDK1.7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新增功能）</a:t>
            </a:r>
            <a:r>
              <a:rPr kumimoji="0"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数据以</a:t>
            </a:r>
            <a:r>
              <a:rPr kumimoji="0"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0b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开头</a:t>
            </a:r>
            <a:r>
              <a:rPr kumimoji="0" lang="en-US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例如：</a:t>
            </a:r>
            <a:r>
              <a:rPr kumimoji="0" lang="en-US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0b101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</a:t>
            </a:r>
            <a:endParaRPr kumimoji="0" lang="zh-CN" altLang="en-US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/>
      <p:bldP spid="2580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27088" y="836613"/>
            <a:ext cx="7632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kumimoji="0" lang="zh-CN" altLang="en-US" sz="32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．浮点常量 </a:t>
            </a:r>
            <a:endParaRPr kumimoji="0" lang="zh-CN" altLang="en-US" sz="320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740882" y="1628774"/>
            <a:ext cx="69834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浮点常量有两种表示形式： </a:t>
            </a:r>
            <a:endParaRPr kumimoji="0" lang="zh-CN" altLang="en-US" sz="28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小数点形式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：如：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6.37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-0.023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； </a:t>
            </a:r>
            <a:endParaRPr kumimoji="0" lang="zh-CN" altLang="en-US" sz="28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指数形式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：也称科学表示法，</a:t>
            </a:r>
            <a:endParaRPr kumimoji="0" lang="zh-CN" altLang="en-US" sz="28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如：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3e-2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代表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0.03, 3.7E15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代表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3.7*10</a:t>
            </a:r>
            <a:r>
              <a:rPr kumimoji="0" lang="en-US" altLang="zh-CN" sz="2800" baseline="30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15</a:t>
            </a:r>
            <a:endParaRPr kumimoji="0" lang="en-US" altLang="zh-CN" sz="2800" baseline="300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395288" y="4195922"/>
            <a:ext cx="80645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533400" algn="l"/>
              </a:tabLst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533400" algn="l"/>
              </a:tabLst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区分类型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---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在常量后面加后缀修饰</a:t>
            </a:r>
            <a:endParaRPr kumimoji="0" lang="zh-CN" altLang="en-US" sz="28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kumimoji="0" lang="en-US" altLang="zh-CN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float</a:t>
            </a: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类型以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F/f</a:t>
            </a: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结尾，</a:t>
            </a:r>
            <a:r>
              <a:rPr kumimoji="0" lang="en-US" altLang="zh-CN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类型以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D/d</a:t>
            </a: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结尾。</a:t>
            </a:r>
            <a:endParaRPr kumimoji="0" lang="zh-CN" altLang="en-US" sz="28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u="wavyHeavy" dirty="0">
                <a:solidFill>
                  <a:srgbClr val="00051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Arial" panose="020B0604020202020204" pitchFamily="34" charset="0"/>
              </a:rPr>
              <a:t>如果浮点常量不带后缀，则默认为双精度常量。</a:t>
            </a:r>
            <a:r>
              <a:rPr kumimoji="0" lang="zh-CN" altLang="en-US" sz="2800" b="0" u="wavyHeavy" dirty="0">
                <a:solidFill>
                  <a:srgbClr val="00051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zh-CN" altLang="en-US" sz="2800" b="0" u="wavyHeavy" dirty="0">
              <a:solidFill>
                <a:srgbClr val="000510"/>
              </a:solidFill>
              <a:uFill>
                <a:solidFill>
                  <a:srgbClr val="FF0000"/>
                </a:solidFill>
              </a:u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3553852"/>
            <a:ext cx="597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有</a:t>
            </a:r>
            <a:r>
              <a:rPr lang="en-US" altLang="zh-CN" sz="2800" b="1" dirty="0">
                <a:solidFill>
                  <a:schemeClr val="tx1"/>
                </a:solidFill>
              </a:rPr>
              <a:t>float</a:t>
            </a:r>
            <a:r>
              <a:rPr lang="zh-CN" altLang="en-US" sz="2800" b="1" dirty="0">
                <a:solidFill>
                  <a:schemeClr val="tx1"/>
                </a:solidFill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</a:rPr>
              <a:t>double</a:t>
            </a:r>
            <a:r>
              <a:rPr lang="zh-CN" altLang="en-US" sz="2800" b="1" dirty="0">
                <a:solidFill>
                  <a:schemeClr val="tx1"/>
                </a:solidFill>
              </a:rPr>
              <a:t>两种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403350" y="549275"/>
            <a:ext cx="561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4. </a:t>
            </a:r>
            <a:r>
              <a:rPr kumimoji="0"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字符常量</a:t>
            </a:r>
            <a:r>
              <a:rPr kumimoji="0" lang="zh-CN" altLang="en-US" sz="2800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zh-CN" altLang="en-US" sz="2800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03491" y="1119751"/>
            <a:ext cx="82073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字符常量是由一对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单引号</a:t>
            </a: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括起来的单个字符或以</a:t>
            </a:r>
            <a:r>
              <a:rPr kumimoji="0" lang="zh-CN" altLang="en-US" dirty="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反斜线</a:t>
            </a:r>
            <a:r>
              <a:rPr kumimoji="0"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(\)</a:t>
            </a: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开头的</a:t>
            </a:r>
            <a:r>
              <a:rPr kumimoji="0"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转义符</a:t>
            </a:r>
            <a:r>
              <a:rPr kumimoji="0"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kumimoji="0"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Java</a:t>
            </a: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的字符编码采用了国际统一标准的</a:t>
            </a:r>
            <a:r>
              <a:rPr kumimoji="0"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Unicode</a:t>
            </a: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码（</a:t>
            </a:r>
            <a:r>
              <a:rPr kumimoji="0"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字节）</a:t>
            </a:r>
            <a:r>
              <a:rPr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。例如：字符</a:t>
            </a:r>
            <a:r>
              <a:rPr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的编码为</a:t>
            </a:r>
            <a:r>
              <a:rPr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97</a:t>
            </a:r>
            <a:r>
              <a:rPr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，字符</a:t>
            </a:r>
            <a:r>
              <a:rPr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的编码为</a:t>
            </a:r>
            <a:r>
              <a:rPr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98</a:t>
            </a:r>
            <a:r>
              <a:rPr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，字符</a:t>
            </a:r>
            <a:r>
              <a:rPr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的编码为</a:t>
            </a:r>
            <a:r>
              <a:rPr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65</a:t>
            </a:r>
            <a:r>
              <a:rPr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</a:t>
            </a:r>
            <a:endParaRPr kumimoji="0" lang="zh-CN" altLang="en-US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62148" name="Group 4"/>
          <p:cNvGraphicFramePr>
            <a:graphicFrameLocks noGrp="1"/>
          </p:cNvGraphicFramePr>
          <p:nvPr/>
        </p:nvGraphicFramePr>
        <p:xfrm>
          <a:off x="925512" y="2724049"/>
          <a:ext cx="6572250" cy="3565548"/>
        </p:xfrm>
        <a:graphic>
          <a:graphicData uri="http://schemas.openxmlformats.org/drawingml/2006/table">
            <a:tbl>
              <a:tblPr/>
              <a:tblGrid>
                <a:gridCol w="2398691"/>
                <a:gridCol w="4173559"/>
              </a:tblGrid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转义字符 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 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\’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单引号字符 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\"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双引号字符 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\\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反斜杠 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\r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回车 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\n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换行 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\f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走纸换页 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\t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横向跳格 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\b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退格 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686" marB="4568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03350" y="836613"/>
            <a:ext cx="5976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kumimoji="0" lang="zh-CN" altLang="en-US" sz="36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．字符串常量 </a:t>
            </a:r>
            <a:endParaRPr kumimoji="0" lang="zh-CN" altLang="en-US" sz="3600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71500" y="1714500"/>
            <a:ext cx="7926388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由</a:t>
            </a:r>
            <a:r>
              <a:rPr kumimoji="0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双引号</a:t>
            </a:r>
            <a:r>
              <a:rPr kumimoji="0" lang="zh-CN" altLang="en-US" sz="32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括起来的有</a:t>
            </a:r>
            <a:r>
              <a:rPr kumimoji="0" lang="en-US" altLang="zh-CN" sz="32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kumimoji="0" lang="zh-CN" altLang="en-US" sz="32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到多个字符组成</a:t>
            </a:r>
            <a:endParaRPr kumimoji="0" lang="zh-CN" altLang="en-US" sz="32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的字符系列。</a:t>
            </a:r>
            <a:endParaRPr kumimoji="0" lang="zh-CN" altLang="en-US" sz="32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例如：</a:t>
            </a:r>
            <a:r>
              <a:rPr kumimoji="0"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" " </a:t>
            </a:r>
            <a:r>
              <a:rPr kumimoji="0" lang="en-US" altLang="zh-CN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---</a:t>
            </a:r>
            <a:r>
              <a:rPr kumimoji="0" lang="zh-CN" altLang="en-US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含</a:t>
            </a:r>
            <a:r>
              <a:rPr kumimoji="0" lang="en-US" altLang="zh-CN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kumimoji="0" lang="zh-CN" altLang="en-US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个字符</a:t>
            </a:r>
            <a:endParaRPr kumimoji="0" lang="zh-CN" altLang="en-US" sz="36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kumimoji="0"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kumimoji="0" lang="en-US" altLang="zh-CN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kumimoji="0" lang="en-US" altLang="zh-CN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---</a:t>
            </a:r>
            <a:r>
              <a:rPr kumimoji="0" lang="zh-CN" altLang="en-US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含</a:t>
            </a:r>
            <a:r>
              <a:rPr kumimoji="0" lang="en-US" altLang="zh-CN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zh-CN" altLang="en-US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个空格</a:t>
            </a:r>
            <a:endParaRPr kumimoji="0" lang="zh-CN" altLang="en-US" sz="36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kumimoji="0"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kumimoji="0" lang="en-US" altLang="zh-CN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kumimoji="0" lang="en-US" altLang="zh-CN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kumimoji="0" lang="en-US" altLang="zh-CN" sz="36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123  456</a:t>
            </a:r>
            <a:r>
              <a:rPr kumimoji="0"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" </a:t>
            </a:r>
            <a:endParaRPr kumimoji="0" lang="en-US" altLang="zh-CN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33400" y="1208703"/>
            <a:ext cx="4732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zh-CN" altLang="en-US" sz="32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． 变量的定义与赋值</a:t>
            </a:r>
            <a:r>
              <a:rPr kumimoji="0" lang="zh-CN" altLang="en-US" sz="32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zh-CN" altLang="en-US" sz="32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03313" y="1988840"/>
            <a:ext cx="458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变量必须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先声明，后使用</a:t>
            </a:r>
            <a:r>
              <a:rPr kumimoji="0" lang="zh-CN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。</a:t>
            </a:r>
            <a:r>
              <a:rPr kumimoji="0"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zh-CN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1860550" y="556597"/>
            <a:ext cx="36496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kumimoji="0" lang="en-US" altLang="zh-CN" sz="3600" dirty="0">
                <a:solidFill>
                  <a:srgbClr val="CC3300"/>
                </a:solidFill>
                <a:latin typeface="楷体_GB2312"/>
                <a:ea typeface="楷体_GB2312"/>
                <a:cs typeface="Arial" panose="020B0604020202020204" pitchFamily="34" charset="0"/>
              </a:rPr>
              <a:t>2.2.3  </a:t>
            </a:r>
            <a:r>
              <a:rPr kumimoji="0" lang="zh-CN" altLang="en-US" sz="3600" dirty="0">
                <a:solidFill>
                  <a:srgbClr val="CC3300"/>
                </a:solidFill>
                <a:latin typeface="楷体_GB2312"/>
                <a:ea typeface="楷体_GB2312"/>
                <a:cs typeface="Arial" panose="020B0604020202020204" pitchFamily="34" charset="0"/>
              </a:rPr>
              <a:t>变量</a:t>
            </a:r>
            <a:endParaRPr kumimoji="0" lang="zh-CN" altLang="en-US" sz="3600" dirty="0">
              <a:solidFill>
                <a:srgbClr val="CC3300"/>
              </a:solidFill>
              <a:latin typeface="楷体_GB2312"/>
              <a:ea typeface="楷体_GB2312"/>
              <a:cs typeface="Arial" panose="020B0604020202020204" pitchFamily="34" charset="0"/>
            </a:endParaRPr>
          </a:p>
        </p:txBody>
      </p:sp>
      <p:sp>
        <p:nvSpPr>
          <p:cNvPr id="17413" name="圆角矩形标注 1"/>
          <p:cNvSpPr>
            <a:spLocks noChangeArrowheads="1"/>
          </p:cNvSpPr>
          <p:nvPr/>
        </p:nvSpPr>
        <p:spPr bwMode="auto">
          <a:xfrm>
            <a:off x="6253163" y="1066800"/>
            <a:ext cx="2568575" cy="706438"/>
          </a:xfrm>
          <a:prstGeom prst="wedgeRoundRectCallout">
            <a:avLst>
              <a:gd name="adj1" fmla="val 24194"/>
              <a:gd name="adj2" fmla="val 190977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Tahoma" panose="020B0604030504040204" pitchFamily="34" charset="0"/>
              </a:rPr>
              <a:t>[ ]</a:t>
            </a:r>
            <a:r>
              <a:rPr lang="zh-CN" altLang="en-US" sz="2800" b="0">
                <a:solidFill>
                  <a:schemeClr val="bg1"/>
                </a:solidFill>
                <a:latin typeface="Tahoma" panose="020B0604030504040204" pitchFamily="34" charset="0"/>
              </a:rPr>
              <a:t>代表可选项</a:t>
            </a:r>
            <a:endParaRPr lang="zh-CN" altLang="en-US" sz="2800" b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228600" y="2674938"/>
            <a:ext cx="836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声明格式：</a:t>
            </a:r>
            <a:r>
              <a:rPr kumimoji="0" lang="zh-CN" altLang="en-US" sz="28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类型</a:t>
            </a:r>
            <a:r>
              <a:rPr kumimoji="0"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变量名</a:t>
            </a:r>
            <a:r>
              <a:rPr kumimoji="0" lang="en-US" altLang="zh-CN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[=</a:t>
            </a:r>
            <a:r>
              <a:rPr kumimoji="0"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值</a:t>
            </a:r>
            <a:r>
              <a:rPr kumimoji="0" lang="en-US" altLang="zh-CN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] [</a:t>
            </a:r>
            <a:r>
              <a:rPr kumimoji="0"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，变量名</a:t>
            </a:r>
            <a:r>
              <a:rPr kumimoji="0" lang="en-US" altLang="zh-CN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[=</a:t>
            </a:r>
            <a:r>
              <a:rPr kumimoji="0"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值</a:t>
            </a:r>
            <a:r>
              <a:rPr kumimoji="0" lang="en-US" altLang="zh-CN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kumimoji="0"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kumimoji="0" lang="en-US" altLang="zh-CN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…];</a:t>
            </a:r>
            <a:r>
              <a:rPr kumimoji="0" lang="en-US" altLang="zh-CN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zh-CN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957263" y="3395663"/>
            <a:ext cx="3816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zh-CN" altLang="en-US" sz="2800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例：</a:t>
            </a:r>
            <a:r>
              <a:rPr kumimoji="0" lang="en-US" altLang="zh-CN" sz="2800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double m , n=0;</a:t>
            </a:r>
            <a:r>
              <a:rPr kumimoji="0" lang="en-US" altLang="zh-CN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zh-CN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char c='a'; </a:t>
            </a:r>
            <a:endParaRPr kumimoji="0" lang="en-US" altLang="zh-CN" sz="2800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3395504" y="5372581"/>
            <a:ext cx="5426869" cy="1008112"/>
          </a:xfrm>
          <a:prstGeom prst="wedgeEllipseCallout">
            <a:avLst>
              <a:gd name="adj1" fmla="val 5708"/>
              <a:gd name="adj2" fmla="val -13386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每个变量分配一个盒子，变量名为盒子名，盒子内存放变量值。</a:t>
            </a:r>
            <a:endParaRPr lang="zh-CN" altLang="en-US" sz="2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45024"/>
            <a:ext cx="2998178" cy="83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4968552" cy="652934"/>
          </a:xfrm>
        </p:spPr>
        <p:txBody>
          <a:bodyPr/>
          <a:lstStyle/>
          <a:p>
            <a:r>
              <a:rPr lang="zh-CN" altLang="en-US" sz="3200" dirty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♣ </a:t>
            </a:r>
            <a:r>
              <a:rPr lang="zh-CN" altLang="en-US" sz="3200" dirty="0">
                <a:solidFill>
                  <a:srgbClr val="7030A0"/>
                </a:solidFill>
              </a:rPr>
              <a:t>变量使用特点：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7467600" cy="396044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Tx/>
              <a:buChar char="•"/>
            </a:pPr>
            <a:r>
              <a:rPr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变量的命名要符合标识符的规定；</a:t>
            </a:r>
            <a:endParaRPr lang="zh-CN" altLang="en-US" sz="28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Tx/>
              <a:buChar char="•"/>
            </a:pPr>
            <a:r>
              <a:rPr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在一定范围内不能定义两个同名的变量</a:t>
            </a:r>
            <a:r>
              <a:rPr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； </a:t>
            </a:r>
            <a:endParaRPr lang="zh-CN" altLang="en-US" sz="28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Tx/>
              <a:buChar char="•"/>
            </a:pPr>
            <a:r>
              <a:rPr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程序中用变量名来引用变量的数值。</a:t>
            </a:r>
            <a:r>
              <a:rPr lang="zh-CN" altLang="zh-CN" sz="2800" dirty="0">
                <a:solidFill>
                  <a:srgbClr val="0070C0"/>
                </a:solidFill>
              </a:rPr>
              <a:t>引用变量前保证变量已赋值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US" altLang="zh-CN" sz="2800" dirty="0" err="1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=5;</a:t>
            </a:r>
            <a:endParaRPr lang="en-US" altLang="zh-CN" sz="28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US" altLang="zh-CN" sz="2800" dirty="0" err="1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System.out.println</a:t>
            </a:r>
            <a:r>
              <a:rPr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zh-CN" altLang="en-US" sz="28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zh-CN" altLang="en-US" sz="2800" dirty="0"/>
          </a:p>
        </p:txBody>
      </p:sp>
      <p:sp>
        <p:nvSpPr>
          <p:cNvPr id="4" name="云形标注 3"/>
          <p:cNvSpPr/>
          <p:nvPr/>
        </p:nvSpPr>
        <p:spPr>
          <a:xfrm>
            <a:off x="5292080" y="3429000"/>
            <a:ext cx="3600400" cy="720080"/>
          </a:xfrm>
          <a:prstGeom prst="cloudCallout">
            <a:avLst>
              <a:gd name="adj1" fmla="val -122854"/>
              <a:gd name="adj2" fmla="val -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定义并赋值</a:t>
            </a:r>
            <a:endParaRPr lang="zh-CN" altLang="en-US" sz="2400" b="1" dirty="0"/>
          </a:p>
        </p:txBody>
      </p:sp>
      <p:sp>
        <p:nvSpPr>
          <p:cNvPr id="5" name="云形标注 4"/>
          <p:cNvSpPr/>
          <p:nvPr/>
        </p:nvSpPr>
        <p:spPr>
          <a:xfrm>
            <a:off x="4355976" y="5070894"/>
            <a:ext cx="3600400" cy="720080"/>
          </a:xfrm>
          <a:prstGeom prst="cloudCallout">
            <a:avLst>
              <a:gd name="adj1" fmla="val -58951"/>
              <a:gd name="adj2" fmla="val -13207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输出变量的值</a:t>
            </a:r>
            <a:endParaRPr lang="zh-CN" altLang="en-US" sz="2400" b="1" dirty="0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416050" y="480398"/>
            <a:ext cx="4732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zh-CN" altLang="en-US" sz="36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．变量的取值范围</a:t>
            </a: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zh-CN" altLang="en-US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41069" y="1121748"/>
            <a:ext cx="806291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不同数值型变量的存储空间大小不同，因此能存储的数值范围也不同。各种数值变量对应的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包装类</a:t>
            </a: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中分别定义了两个属性常量</a:t>
            </a:r>
            <a:r>
              <a:rPr kumimoji="0" lang="en-US" altLang="zh-CN" dirty="0">
                <a:solidFill>
                  <a:srgbClr val="0099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MAX_VALUE</a:t>
            </a: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和</a:t>
            </a:r>
            <a:r>
              <a:rPr kumimoji="0" lang="en-US" altLang="zh-CN" dirty="0">
                <a:solidFill>
                  <a:srgbClr val="0099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MIN_VALUE</a:t>
            </a: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指示相应基本类型的数值范围。</a:t>
            </a:r>
            <a:endParaRPr kumimoji="0" lang="en-US" altLang="zh-CN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95287" y="2955796"/>
            <a:ext cx="85693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kumimoji="0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字节型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（占</a:t>
            </a:r>
            <a:r>
              <a:rPr kumimoji="0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个字节）的取值范围是：</a:t>
            </a:r>
            <a:r>
              <a:rPr kumimoji="0"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-128 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～ </a:t>
            </a:r>
            <a:r>
              <a:rPr kumimoji="0"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127 </a:t>
            </a:r>
            <a:endParaRPr kumimoji="0" lang="en-US" altLang="zh-CN" sz="20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kumimoji="0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短整型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（占</a:t>
            </a:r>
            <a:r>
              <a:rPr kumimoji="0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个字节）的取值范围是：</a:t>
            </a:r>
            <a:r>
              <a:rPr kumimoji="0"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-32768 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～ </a:t>
            </a:r>
            <a:r>
              <a:rPr kumimoji="0"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32767 </a:t>
            </a:r>
            <a:endParaRPr kumimoji="0" lang="en-US" altLang="zh-CN" sz="20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kumimoji="0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整型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（占</a:t>
            </a:r>
            <a:r>
              <a:rPr kumimoji="0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个字节）的取值范围是：</a:t>
            </a:r>
            <a:r>
              <a:rPr kumimoji="0"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-2147483648 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～ </a:t>
            </a:r>
            <a:r>
              <a:rPr kumimoji="0"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2147483647 </a:t>
            </a:r>
            <a:endParaRPr kumimoji="0" lang="en-US" altLang="zh-CN" sz="20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kumimoji="0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长整型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（占</a:t>
            </a:r>
            <a:r>
              <a:rPr kumimoji="0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个字节）的取值范围是：</a:t>
            </a:r>
            <a:endParaRPr kumimoji="0" lang="zh-CN" altLang="en-US" sz="20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-9223372036854775808 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～ </a:t>
            </a:r>
            <a:r>
              <a:rPr kumimoji="0"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9223372036854775807 </a:t>
            </a:r>
            <a:endParaRPr kumimoji="0" lang="en-US" altLang="zh-CN" sz="20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kumimoji="0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单精度浮点型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（占</a:t>
            </a:r>
            <a:r>
              <a:rPr kumimoji="0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个字节）的取值范围是：</a:t>
            </a:r>
            <a:r>
              <a:rPr kumimoji="0"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1.4E-45 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～ </a:t>
            </a:r>
            <a:r>
              <a:rPr kumimoji="0"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3.4028235E38 </a:t>
            </a:r>
            <a:endParaRPr kumimoji="0" lang="en-US" altLang="zh-CN" sz="20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kumimoji="0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双精度浮点型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（占</a:t>
            </a:r>
            <a:r>
              <a:rPr kumimoji="0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个字节）的取值范围是：</a:t>
            </a:r>
            <a:endParaRPr kumimoji="0" lang="zh-CN" altLang="en-US" sz="20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4.9E-324 </a:t>
            </a:r>
            <a:r>
              <a:rPr kumimoji="0"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～ </a:t>
            </a:r>
            <a:r>
              <a:rPr kumimoji="0"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1.7976931348623157E308 </a:t>
            </a:r>
            <a:endParaRPr kumimoji="0" lang="en-US" altLang="zh-CN" sz="20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16688" y="2454275"/>
            <a:ext cx="1941512" cy="385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FFF00"/>
                </a:solidFill>
              </a:rPr>
              <a:t>0</a:t>
            </a:r>
            <a:r>
              <a:rPr lang="en-US" altLang="zh-CN" sz="2400" dirty="0"/>
              <a:t>1111111</a:t>
            </a:r>
            <a:endParaRPr lang="zh-CN" altLang="en-US" sz="2400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290469" y="2840038"/>
            <a:ext cx="226219" cy="2079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19513" y="2454275"/>
            <a:ext cx="1847850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FFF00"/>
                </a:solidFill>
              </a:rPr>
              <a:t>1</a:t>
            </a:r>
            <a:r>
              <a:rPr lang="en-US" altLang="zh-CN" sz="2400" dirty="0"/>
              <a:t>0000000</a:t>
            </a: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860310" y="2860675"/>
            <a:ext cx="360362" cy="1873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273425" y="5537200"/>
            <a:ext cx="5676265" cy="386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kern="1400" spc="20" dirty="0">
                <a:solidFill>
                  <a:schemeClr val="accent3"/>
                </a:solidFill>
                <a:uFillTx/>
              </a:rPr>
              <a:t>01111111111111111111111111111111</a:t>
            </a:r>
            <a:endParaRPr lang="en-US" altLang="zh-CN" sz="2400" kern="1400" spc="20" dirty="0">
              <a:solidFill>
                <a:schemeClr val="accent3"/>
              </a:solidFill>
              <a:uFillTx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828402" y="3887659"/>
            <a:ext cx="215900" cy="1649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右大括号 11"/>
          <p:cNvSpPr/>
          <p:nvPr/>
        </p:nvSpPr>
        <p:spPr>
          <a:xfrm rot="5400000">
            <a:off x="3708400" y="5519738"/>
            <a:ext cx="431800" cy="1295400"/>
          </a:xfrm>
          <a:prstGeom prst="rightBrace">
            <a:avLst>
              <a:gd name="adj1" fmla="val 307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 rot="5400000">
            <a:off x="6515894" y="5587207"/>
            <a:ext cx="433387" cy="1168400"/>
          </a:xfrm>
          <a:prstGeom prst="rightBrace">
            <a:avLst>
              <a:gd name="adj1" fmla="val 170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 rot="5400000">
            <a:off x="5076825" y="5522913"/>
            <a:ext cx="433387" cy="1296988"/>
          </a:xfrm>
          <a:prstGeom prst="rightBrace">
            <a:avLst>
              <a:gd name="adj1" fmla="val 341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 rot="5400000">
            <a:off x="7881937" y="5559426"/>
            <a:ext cx="428625" cy="1219200"/>
          </a:xfrm>
          <a:prstGeom prst="rightBrace">
            <a:avLst>
              <a:gd name="adj1" fmla="val 4437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47" name="TextBox 13"/>
          <p:cNvSpPr txBox="1">
            <a:spLocks noChangeArrowheads="1"/>
          </p:cNvSpPr>
          <p:nvPr/>
        </p:nvSpPr>
        <p:spPr bwMode="auto">
          <a:xfrm>
            <a:off x="3422650" y="6219825"/>
            <a:ext cx="528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99FF"/>
                </a:solidFill>
                <a:latin typeface="Tahoma" panose="020B0604030504040204" pitchFamily="34" charset="0"/>
              </a:rPr>
              <a:t>  8</a:t>
            </a:r>
            <a:r>
              <a:rPr lang="zh-CN" altLang="en-US" sz="1800">
                <a:solidFill>
                  <a:srgbClr val="0099FF"/>
                </a:solidFill>
                <a:latin typeface="Tahoma" panose="020B0604030504040204" pitchFamily="34" charset="0"/>
              </a:rPr>
              <a:t>位               </a:t>
            </a:r>
            <a:r>
              <a:rPr lang="en-US" altLang="zh-CN" sz="1800">
                <a:solidFill>
                  <a:srgbClr val="0099FF"/>
                </a:solidFill>
                <a:latin typeface="Tahoma" panose="020B0604030504040204" pitchFamily="34" charset="0"/>
              </a:rPr>
              <a:t>  8</a:t>
            </a:r>
            <a:r>
              <a:rPr lang="zh-CN" altLang="en-US" sz="1800">
                <a:solidFill>
                  <a:srgbClr val="0099FF"/>
                </a:solidFill>
                <a:latin typeface="Tahoma" panose="020B0604030504040204" pitchFamily="34" charset="0"/>
              </a:rPr>
              <a:t>位              </a:t>
            </a:r>
            <a:r>
              <a:rPr lang="en-US" altLang="zh-CN" sz="1800">
                <a:solidFill>
                  <a:srgbClr val="0099FF"/>
                </a:solidFill>
                <a:latin typeface="Tahoma" panose="020B0604030504040204" pitchFamily="34" charset="0"/>
              </a:rPr>
              <a:t> 8</a:t>
            </a:r>
            <a:r>
              <a:rPr lang="zh-CN" altLang="en-US" sz="1800">
                <a:solidFill>
                  <a:srgbClr val="0099FF"/>
                </a:solidFill>
                <a:latin typeface="Tahoma" panose="020B0604030504040204" pitchFamily="34" charset="0"/>
              </a:rPr>
              <a:t>位             </a:t>
            </a:r>
            <a:r>
              <a:rPr lang="en-US" altLang="zh-CN" sz="1800">
                <a:solidFill>
                  <a:srgbClr val="0099FF"/>
                </a:solidFill>
                <a:latin typeface="Tahoma" panose="020B0604030504040204" pitchFamily="34" charset="0"/>
              </a:rPr>
              <a:t> 8</a:t>
            </a:r>
            <a:r>
              <a:rPr lang="zh-CN" altLang="en-US" sz="1800">
                <a:solidFill>
                  <a:srgbClr val="0099FF"/>
                </a:solidFill>
                <a:latin typeface="Tahoma" panose="020B0604030504040204" pitchFamily="34" charset="0"/>
              </a:rPr>
              <a:t>位</a:t>
            </a:r>
            <a:endParaRPr lang="zh-CN" altLang="en-US" sz="1800">
              <a:solidFill>
                <a:srgbClr val="0099FF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460500" y="447675"/>
            <a:ext cx="583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6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kumimoji="0" lang="zh-CN" altLang="en-US" sz="36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． 赋值与强制类型转换</a:t>
            </a:r>
            <a:r>
              <a:rPr kumimoji="0" lang="zh-CN" altLang="en-US" sz="3600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zh-CN" altLang="en-US" sz="3600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51520" y="1212691"/>
            <a:ext cx="7678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赋值语句的格式： 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变量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表达式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；</a:t>
            </a: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zh-CN" sz="28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51520" y="1772617"/>
            <a:ext cx="8820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功能：计算右边表达式值，再将结果赋给左边变量。</a:t>
            </a:r>
            <a:r>
              <a:rPr kumimoji="0"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zh-CN" altLang="en-US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475740" y="2268532"/>
            <a:ext cx="323929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例如：</a:t>
            </a:r>
            <a:r>
              <a:rPr kumimoji="0" lang="en-US" altLang="zh-CN" sz="32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x=x+1;</a:t>
            </a:r>
            <a:r>
              <a:rPr kumimoji="0" lang="en-US" altLang="zh-CN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kumimoji="0" lang="en-US" altLang="zh-CN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395288" y="3356524"/>
            <a:ext cx="8113712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533400" algn="l"/>
              </a:tabLst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533400" algn="l"/>
              </a:tabLst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自动转换</a:t>
            </a: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的次序为：</a:t>
            </a:r>
            <a:endParaRPr kumimoji="0" lang="zh-CN" altLang="en-US" sz="28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dirty="0">
              <a:solidFill>
                <a:srgbClr val="0070C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395368" y="5301228"/>
            <a:ext cx="56546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强制类型转换</a:t>
            </a: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格式为</a:t>
            </a:r>
            <a:r>
              <a:rPr kumimoji="0" lang="en-US" altLang="zh-CN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kumimoji="0" lang="en-US" altLang="zh-CN" sz="28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变量 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kumimoji="0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数据类型</a:t>
            </a:r>
            <a:r>
              <a:rPr kumimoji="0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表达式</a:t>
            </a: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kumimoji="0" lang="zh-CN" altLang="en-US" sz="28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323037" y="2852588"/>
            <a:ext cx="65069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赋值号两边数据类型不一致的处理： </a:t>
            </a:r>
            <a:endParaRPr kumimoji="0" lang="zh-CN" altLang="en-US" sz="2800" dirty="0">
              <a:solidFill>
                <a:srgbClr val="00206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5076190" y="5930265"/>
            <a:ext cx="3827780" cy="504825"/>
          </a:xfrm>
          <a:prstGeom prst="wedgeRectCallout">
            <a:avLst>
              <a:gd name="adj1" fmla="val -57232"/>
              <a:gd name="adj2" fmla="val -1704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强制转换可能导致数据的失真。</a:t>
            </a:r>
            <a:endParaRPr lang="zh-CN" altLang="en-US" sz="2000" b="1" dirty="0"/>
          </a:p>
        </p:txBody>
      </p:sp>
      <p:sp>
        <p:nvSpPr>
          <p:cNvPr id="3" name="云形标注 2"/>
          <p:cNvSpPr/>
          <p:nvPr/>
        </p:nvSpPr>
        <p:spPr>
          <a:xfrm>
            <a:off x="4716145" y="2204720"/>
            <a:ext cx="4210685" cy="780415"/>
          </a:xfrm>
          <a:prstGeom prst="cloudCallout">
            <a:avLst>
              <a:gd name="adj1" fmla="val -66784"/>
              <a:gd name="adj2" fmla="val -126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将</a:t>
            </a:r>
            <a:r>
              <a:rPr lang="en-US" altLang="zh-CN" sz="2000" dirty="0"/>
              <a:t>x</a:t>
            </a:r>
            <a:r>
              <a:rPr lang="zh-CN" altLang="en-US" sz="2000" dirty="0"/>
              <a:t>值加</a:t>
            </a:r>
            <a:r>
              <a:rPr lang="en-US" altLang="zh-CN" sz="2000" dirty="0"/>
              <a:t>1</a:t>
            </a:r>
            <a:r>
              <a:rPr lang="zh-CN" altLang="en-US" sz="2000" dirty="0"/>
              <a:t>后再赋值给</a:t>
            </a:r>
            <a:r>
              <a:rPr lang="en-US" altLang="zh-CN" sz="2000" dirty="0"/>
              <a:t>x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" y="3855085"/>
            <a:ext cx="7694295" cy="14141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3" grpId="0"/>
      <p:bldP spid="270343" grpId="1"/>
      <p:bldP spid="2" grpId="0" animBg="1"/>
      <p:bldP spid="2" grpId="1" animBg="1"/>
      <p:bldP spid="27034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50825" y="694462"/>
            <a:ext cx="8281988" cy="4585871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indent="4000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p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9C30B"/>
              </a:buClr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0"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kumimoji="0" lang="en-US" altLang="zh-CN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2-1</a:t>
            </a:r>
            <a:r>
              <a:rPr kumimoji="0" lang="en-US" altLang="zh-CN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kumimoji="0" lang="zh-CN" altLang="en-US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简单数据类型的使用 </a:t>
            </a:r>
            <a:endParaRPr kumimoji="0" lang="en-US" altLang="zh-CN" b="0" dirty="0">
              <a:solidFill>
                <a:srgbClr val="00051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public class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SimpleDataType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{ 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public static void main (String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[ ] ) { 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= 3;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0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byte  b = (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byte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)i;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0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short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= 20000;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0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li=(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)4.25; 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float  f = 3.14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ea typeface="+mn-ea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System.out.println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(b+"\t"+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+"\t"+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+"\t"</a:t>
            </a:r>
            <a:b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+li+"\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t"+f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); 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} 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 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475656" y="5049649"/>
            <a:ext cx="5256213" cy="1156741"/>
            <a:chOff x="2483768" y="4776864"/>
            <a:chExt cx="4104456" cy="1800749"/>
          </a:xfrm>
        </p:grpSpPr>
        <p:sp>
          <p:nvSpPr>
            <p:cNvPr id="5" name="矩形 4"/>
            <p:cNvSpPr/>
            <p:nvPr/>
          </p:nvSpPr>
          <p:spPr bwMode="auto">
            <a:xfrm>
              <a:off x="2483768" y="4840825"/>
              <a:ext cx="4104456" cy="17367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Tahoma" panose="020B0604030504040204" pitchFamily="34" charset="0"/>
                </a:rPr>
                <a:t>3       20000   3       4       3.14</a:t>
              </a:r>
              <a:endParaRPr lang="en-US" altLang="zh-CN" sz="2400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483768" y="4776864"/>
              <a:ext cx="4104456" cy="55350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矩形标注 1"/>
          <p:cNvSpPr/>
          <p:nvPr/>
        </p:nvSpPr>
        <p:spPr>
          <a:xfrm>
            <a:off x="5283250" y="3016250"/>
            <a:ext cx="3698875" cy="649288"/>
          </a:xfrm>
          <a:prstGeom prst="wedgeRectCallout">
            <a:avLst>
              <a:gd name="adj1" fmla="val -74710"/>
              <a:gd name="adj2" fmla="val -2427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/>
              <a:t>强制转换将把小数抹去。</a:t>
            </a:r>
            <a:endParaRPr lang="zh-CN" altLang="en-US" sz="2400" b="1" dirty="0"/>
          </a:p>
        </p:txBody>
      </p:sp>
      <p:sp>
        <p:nvSpPr>
          <p:cNvPr id="7" name="矩形标注 6"/>
          <p:cNvSpPr/>
          <p:nvPr/>
        </p:nvSpPr>
        <p:spPr>
          <a:xfrm>
            <a:off x="5431680" y="2054942"/>
            <a:ext cx="3402013" cy="649288"/>
          </a:xfrm>
          <a:prstGeom prst="wedgeRectCallout">
            <a:avLst>
              <a:gd name="adj1" fmla="val -85086"/>
              <a:gd name="adj2" fmla="val 1537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/>
              <a:t>这里，强制</a:t>
            </a:r>
            <a:r>
              <a:rPr lang="zh-CN" altLang="en-US" sz="2400" b="1" dirty="0"/>
              <a:t>转换没问题。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4294967295"/>
          </p:nvPr>
        </p:nvSpPr>
        <p:spPr>
          <a:xfrm>
            <a:off x="680720" y="1669098"/>
            <a:ext cx="8032750" cy="20161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标识符的命名规则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   标识符是</a:t>
            </a:r>
            <a:r>
              <a:rPr lang="zh-CN" altLang="en-US" sz="2800" dirty="0">
                <a:solidFill>
                  <a:srgbClr val="6600FF"/>
                </a:solidFill>
              </a:rPr>
              <a:t>以字母</a:t>
            </a:r>
            <a:r>
              <a:rPr lang="en-US" altLang="zh-CN" sz="2800" dirty="0">
                <a:solidFill>
                  <a:srgbClr val="6600FF"/>
                </a:solidFill>
              </a:rPr>
              <a:t>(</a:t>
            </a:r>
            <a:r>
              <a:rPr lang="zh-CN" altLang="en-US" sz="2800" dirty="0">
                <a:solidFill>
                  <a:srgbClr val="6600FF"/>
                </a:solidFill>
              </a:rPr>
              <a:t>包括汉字</a:t>
            </a:r>
            <a:r>
              <a:rPr lang="en-US" altLang="zh-CN" sz="2800" dirty="0">
                <a:solidFill>
                  <a:srgbClr val="6600FF"/>
                </a:solidFill>
              </a:rPr>
              <a:t>)</a:t>
            </a:r>
            <a:r>
              <a:rPr lang="zh-CN" altLang="en-US" sz="2800" dirty="0">
                <a:solidFill>
                  <a:srgbClr val="6600FF"/>
                </a:solidFill>
              </a:rPr>
              <a:t>，下划线（</a:t>
            </a:r>
            <a:r>
              <a:rPr lang="en-US" altLang="zh-CN" sz="2800" dirty="0">
                <a:solidFill>
                  <a:srgbClr val="6600FF"/>
                </a:solidFill>
              </a:rPr>
              <a:t>_</a:t>
            </a:r>
            <a:r>
              <a:rPr lang="zh-CN" altLang="en-US" sz="2800" dirty="0">
                <a:solidFill>
                  <a:srgbClr val="6600FF"/>
                </a:solidFill>
              </a:rPr>
              <a:t>）</a:t>
            </a:r>
            <a:r>
              <a:rPr lang="en-US" altLang="zh-CN" sz="2800" dirty="0">
                <a:solidFill>
                  <a:srgbClr val="6600FF"/>
                </a:solidFill>
              </a:rPr>
              <a:t>,</a:t>
            </a:r>
            <a:r>
              <a:rPr lang="zh-CN" altLang="en-US" sz="2800" dirty="0">
                <a:solidFill>
                  <a:srgbClr val="6600FF"/>
                </a:solidFill>
              </a:rPr>
              <a:t>美元符</a:t>
            </a:r>
            <a:r>
              <a:rPr lang="en-US" altLang="zh-CN" sz="2800" dirty="0">
                <a:solidFill>
                  <a:srgbClr val="6600FF"/>
                </a:solidFill>
              </a:rPr>
              <a:t>($)</a:t>
            </a:r>
            <a:r>
              <a:rPr lang="zh-CN" altLang="en-US" sz="2800" dirty="0">
                <a:solidFill>
                  <a:srgbClr val="6600FF"/>
                </a:solidFill>
              </a:rPr>
              <a:t>开始</a:t>
            </a:r>
            <a:r>
              <a:rPr lang="zh-CN" altLang="en-US" sz="2800" dirty="0"/>
              <a:t>的一个字符序列，后面可以跟字母，下划线，美元符，数字。</a:t>
            </a:r>
            <a:endParaRPr lang="zh-CN" altLang="en-US" sz="28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67367" y="3572991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kumimoji="0"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注意几点： </a:t>
            </a:r>
            <a:endParaRPr kumimoji="0" lang="zh-CN" altLang="en-US" sz="2800" dirty="0">
              <a:solidFill>
                <a:srgbClr val="00206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(1) Java</a:t>
            </a:r>
            <a:r>
              <a:rPr kumimoji="0"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保留字</a:t>
            </a:r>
            <a:r>
              <a:rPr kumimoji="0"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不能作为标识符。 </a:t>
            </a:r>
            <a:endParaRPr kumimoji="0" lang="zh-CN" altLang="en-US" sz="2800" dirty="0">
              <a:solidFill>
                <a:srgbClr val="00206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(2) Java</a:t>
            </a:r>
            <a:r>
              <a:rPr kumimoji="0"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是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大小写敏感</a:t>
            </a:r>
            <a:r>
              <a:rPr kumimoji="0"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的语言。</a:t>
            </a:r>
            <a:endParaRPr kumimoji="0" lang="zh-CN" altLang="en-US" sz="2800" dirty="0">
              <a:solidFill>
                <a:srgbClr val="00206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(3) </a:t>
            </a:r>
            <a:r>
              <a:rPr kumimoji="0"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能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见名知义</a:t>
            </a:r>
            <a:r>
              <a:rPr kumimoji="0"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</a:t>
            </a:r>
            <a:endParaRPr kumimoji="0" lang="zh-CN" altLang="en-US" sz="2800" dirty="0">
              <a:solidFill>
                <a:srgbClr val="00206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770164" y="553315"/>
            <a:ext cx="4608513" cy="58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kumimoji="0" lang="en-US" altLang="zh-CN" sz="3600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2.1.1  </a:t>
            </a:r>
            <a:r>
              <a:rPr kumimoji="0" lang="zh-CN" altLang="en-US" sz="3600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标识符</a:t>
            </a:r>
            <a:endParaRPr kumimoji="0" lang="zh-CN" altLang="en-US" sz="36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2106" y="1145453"/>
            <a:ext cx="74168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u="wavyHeavy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类名、变量名、方法名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等由用户命名的名字。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827584" y="5464522"/>
            <a:ext cx="7704856" cy="1008112"/>
          </a:xfrm>
          <a:prstGeom prst="borderCallout1">
            <a:avLst>
              <a:gd name="adj1" fmla="val -6120"/>
              <a:gd name="adj2" fmla="val 50241"/>
              <a:gd name="adj3" fmla="val -51353"/>
              <a:gd name="adj4" fmla="val 39885"/>
            </a:avLst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FF00"/>
                </a:solidFill>
              </a:rPr>
              <a:t>习惯：</a:t>
            </a:r>
            <a:r>
              <a:rPr lang="zh-CN" altLang="en-US" sz="2000" b="1" dirty="0"/>
              <a:t>类名首字符大写，方法名、变量名首字符小写，多单词构成的标识符，切换单词时用大写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如：</a:t>
            </a:r>
            <a:r>
              <a:rPr lang="en-US" altLang="zh-CN" sz="2000" b="1" dirty="0" err="1"/>
              <a:t>setVisible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763395" y="618331"/>
            <a:ext cx="39471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 </a:t>
            </a:r>
            <a:r>
              <a:rPr kumimoji="0" lang="zh-CN" altLang="en-US" sz="320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表达式与运算符</a:t>
            </a:r>
            <a:r>
              <a:rPr kumimoji="0"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kumimoji="0"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17513" y="2060575"/>
            <a:ext cx="8040687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533400" algn="l"/>
              </a:tabLst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533400" algn="l"/>
              </a:tabLst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zh-CN" altLang="en-US" sz="28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一元运算符</a:t>
            </a:r>
            <a:r>
              <a:rPr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：只需要一个运算对象的运算符称为一元运算符。    例：</a:t>
            </a:r>
            <a:r>
              <a:rPr lang="en-US" altLang="zh-CN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x=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; </a:t>
            </a:r>
            <a:endParaRPr lang="en-US" altLang="zh-CN" sz="280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zh-CN" altLang="en-US" sz="28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二元运算符</a:t>
            </a:r>
            <a:r>
              <a:rPr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：需要两个运算对象的运算符号称为双元操纵符。     例：</a:t>
            </a:r>
            <a:r>
              <a:rPr lang="en-US" altLang="zh-CN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x= </a:t>
            </a: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zh-CN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; </a:t>
            </a:r>
            <a:endParaRPr lang="en-US" altLang="zh-CN" sz="280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zh-CN" altLang="en-US" sz="28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三元运算符</a:t>
            </a:r>
            <a:r>
              <a:rPr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：三元运算符需要三个运算对象。</a:t>
            </a:r>
            <a:endParaRPr lang="zh-CN" altLang="en-US" sz="280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Java</a:t>
            </a:r>
            <a:r>
              <a:rPr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有一个三元运算符“ </a:t>
            </a: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(A&gt;B)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？</a:t>
            </a: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：</a:t>
            </a: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zh-CN" altLang="en-US" sz="28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”，它是一个简要的</a:t>
            </a:r>
            <a:r>
              <a:rPr lang="en-US" altLang="zh-CN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if……else</a:t>
            </a:r>
            <a:r>
              <a:rPr lang="zh-CN" altLang="en-US" sz="28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语句。</a:t>
            </a:r>
            <a:endParaRPr lang="zh-CN" altLang="en-US" sz="280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08" name="矩形 1"/>
          <p:cNvSpPr>
            <a:spLocks noChangeArrowheads="1"/>
          </p:cNvSpPr>
          <p:nvPr/>
        </p:nvSpPr>
        <p:spPr bwMode="auto">
          <a:xfrm>
            <a:off x="1258888" y="1298575"/>
            <a:ext cx="5975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运算符按操作数的数目分类</a:t>
            </a: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4437856" y="5445225"/>
            <a:ext cx="3590528" cy="792088"/>
          </a:xfrm>
          <a:prstGeom prst="cloudCallout">
            <a:avLst>
              <a:gd name="adj1" fmla="val -3670"/>
              <a:gd name="adj2" fmla="val -126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求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最大值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55638" y="1066800"/>
            <a:ext cx="34750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b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(1)   </a:t>
            </a:r>
            <a:r>
              <a:rPr lang="zh-CN" altLang="en-US" sz="2800" b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双目算术运算符</a:t>
            </a:r>
            <a:r>
              <a:rPr lang="zh-CN" altLang="en-US" b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zh-CN" altLang="en-US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76483" name="Group 3"/>
          <p:cNvGraphicFramePr>
            <a:graphicFrameLocks noGrp="1"/>
          </p:cNvGraphicFramePr>
          <p:nvPr/>
        </p:nvGraphicFramePr>
        <p:xfrm>
          <a:off x="381000" y="1687513"/>
          <a:ext cx="8501063" cy="2682875"/>
        </p:xfrm>
        <a:graphic>
          <a:graphicData uri="http://schemas.openxmlformats.org/drawingml/2006/table">
            <a:tbl>
              <a:tblPr/>
              <a:tblGrid>
                <a:gridCol w="1214438"/>
                <a:gridCol w="1928813"/>
                <a:gridCol w="2928938"/>
                <a:gridCol w="1260837"/>
                <a:gridCol w="1168037"/>
              </a:tblGrid>
              <a:tr h="396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运算符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使用形式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描述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举例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结果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57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+ op2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加上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5+6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op1 - op2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减去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6.2-2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4.2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* op2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乘以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3*4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/ op2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除以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7/2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%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op1 % op2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除以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的余数 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9%2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381000" y="4370388"/>
            <a:ext cx="82296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533400" algn="l"/>
              </a:tabLst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533400" algn="l"/>
              </a:tabLst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几点注意</a:t>
            </a:r>
            <a:r>
              <a:rPr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altLang="zh-CN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1)</a:t>
            </a:r>
            <a:r>
              <a:rPr lang="en-US" altLang="zh-CN" sz="2000" b="0" dirty="0">
                <a:solidFill>
                  <a:srgbClr val="0005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000" u="wavy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2000" u="wavy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altLang="zh-CN" sz="2000" u="wavy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en-US" sz="2000" u="wavyHeavy" dirty="0">
                <a:solidFill>
                  <a:srgbClr val="00051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Arial" panose="020B0604020202020204" pitchFamily="34" charset="0"/>
              </a:rPr>
              <a:t>运算对与整数和浮点数情况不同</a:t>
            </a:r>
            <a:r>
              <a:rPr lang="zh-CN" altLang="en-US" sz="20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7/2</a:t>
            </a:r>
            <a:r>
              <a:rPr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结果为</a:t>
            </a:r>
            <a:r>
              <a:rPr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，而</a:t>
            </a:r>
            <a:r>
              <a:rPr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7.0/2.0</a:t>
            </a:r>
            <a:r>
              <a:rPr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结果为</a:t>
            </a:r>
            <a:r>
              <a:rPr lang="en-US" altLang="zh-CN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3.5</a:t>
            </a:r>
            <a:r>
              <a:rPr lang="zh-CN" altLang="en-US" sz="20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 </a:t>
            </a:r>
            <a:endParaRPr lang="en-US" altLang="zh-CN" sz="20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2) </a:t>
            </a:r>
            <a:r>
              <a:rPr lang="en-US" altLang="zh-CN" sz="2000" b="0" dirty="0">
                <a:solidFill>
                  <a:srgbClr val="0005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2000" u="wavyHeavy" dirty="0">
                <a:solidFill>
                  <a:srgbClr val="00051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Arial" panose="020B0604020202020204" pitchFamily="34" charset="0"/>
              </a:rPr>
              <a:t>取模运算</a:t>
            </a:r>
            <a:r>
              <a:rPr lang="zh-CN" altLang="en-US" sz="2000" u="wavy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2000" u="wavy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Arial" panose="020B0604020202020204" pitchFamily="34" charset="0"/>
              </a:rPr>
              <a:t>%</a:t>
            </a:r>
            <a:r>
              <a:rPr lang="en-US" altLang="zh-CN" sz="2000" u="wavy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en-US" sz="2000" u="wavyHeavy" dirty="0">
                <a:solidFill>
                  <a:srgbClr val="00051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Arial" panose="020B0604020202020204" pitchFamily="34" charset="0"/>
              </a:rPr>
              <a:t>一般用于整数运算</a:t>
            </a:r>
            <a:r>
              <a:rPr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，它是用来得到余数部分</a:t>
            </a:r>
            <a:r>
              <a:rPr lang="zh-CN" altLang="en-US" sz="20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</a:t>
            </a:r>
            <a:r>
              <a:rPr lang="zh-CN" altLang="en-US" sz="20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当参与运算的量为负数时，结果的正负性取决与被除数的正负</a:t>
            </a:r>
            <a:r>
              <a:rPr lang="zh-CN" altLang="en-US" sz="20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</a:t>
            </a:r>
            <a:endParaRPr lang="zh-CN" altLang="en-US" sz="20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4250" y="404813"/>
            <a:ext cx="2887663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algn="just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b="0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3200" b="0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算术运算符</a:t>
            </a:r>
            <a:endParaRPr lang="zh-CN" altLang="zh-CN" sz="3200" b="0" kern="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395288" y="560388"/>
            <a:ext cx="8143875" cy="1214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510"/>
                </a:solidFill>
              </a:rPr>
              <a:t>（</a:t>
            </a:r>
            <a:r>
              <a:rPr lang="en-US" altLang="zh-CN" sz="2400" dirty="0">
                <a:solidFill>
                  <a:srgbClr val="000510"/>
                </a:solidFill>
              </a:rPr>
              <a:t>3</a:t>
            </a:r>
            <a:r>
              <a:rPr lang="zh-CN" altLang="en-US" sz="2400" dirty="0">
                <a:solidFill>
                  <a:srgbClr val="000510"/>
                </a:solidFill>
              </a:rPr>
              <a:t>）如果出现各种类型数据的</a:t>
            </a:r>
            <a:r>
              <a:rPr lang="zh-CN" altLang="en-US" sz="2400" u="wavy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混合运算</a:t>
            </a:r>
            <a:r>
              <a:rPr lang="zh-CN" altLang="en-US" sz="2400" u="wavyHeavy" dirty="0">
                <a:solidFill>
                  <a:srgbClr val="000510"/>
                </a:solidFill>
                <a:uFill>
                  <a:solidFill>
                    <a:srgbClr val="FF0000"/>
                  </a:solidFill>
                </a:uFill>
              </a:rPr>
              <a:t>，系统将按自动转换原则</a:t>
            </a:r>
            <a:r>
              <a:rPr lang="zh-CN" altLang="en-US" sz="2400" u="wavy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将操作数转化为同一类型</a:t>
            </a:r>
            <a:r>
              <a:rPr lang="zh-CN" altLang="en-US" sz="2400" dirty="0">
                <a:solidFill>
                  <a:srgbClr val="000510"/>
                </a:solidFill>
                <a:uFill>
                  <a:solidFill>
                    <a:srgbClr val="FF0000"/>
                  </a:solidFill>
                </a:uFill>
              </a:rPr>
              <a:t>，再进行运算</a:t>
            </a:r>
            <a:r>
              <a:rPr lang="zh-CN" altLang="en-US" sz="2400" dirty="0">
                <a:solidFill>
                  <a:srgbClr val="000510"/>
                </a:solidFill>
              </a:rPr>
              <a:t>。如：一个整数和一个浮点数进行运算，结果为浮点型。</a:t>
            </a:r>
            <a:endParaRPr lang="zh-CN" altLang="en-US" sz="2400" dirty="0">
              <a:solidFill>
                <a:srgbClr val="000510"/>
              </a:solidFill>
            </a:endParaRPr>
          </a:p>
        </p:txBody>
      </p:sp>
      <p:sp>
        <p:nvSpPr>
          <p:cNvPr id="7171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71500" y="1928813"/>
            <a:ext cx="8072438" cy="3143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看看如下程序段。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char c = 'a';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 d = 'c'-c;  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 x = </a:t>
            </a:r>
            <a:r>
              <a:rPr lang="en-US" altLang="zh-CN" dirty="0">
                <a:solidFill>
                  <a:srgbClr val="FF0000"/>
                </a:solidFill>
              </a:rPr>
              <a:t>c+1</a:t>
            </a:r>
            <a:r>
              <a:rPr lang="en-US" altLang="zh-CN" dirty="0"/>
              <a:t>;   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char  c2 = (char)x; 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(c+"\</a:t>
            </a:r>
            <a:r>
              <a:rPr lang="en-US" altLang="zh-CN" dirty="0" err="1"/>
              <a:t>t"+d</a:t>
            </a:r>
            <a:r>
              <a:rPr lang="en-US" altLang="zh-CN" dirty="0"/>
              <a:t>+"\</a:t>
            </a:r>
            <a:r>
              <a:rPr lang="en-US" altLang="zh-CN" dirty="0" err="1"/>
              <a:t>t"+x</a:t>
            </a:r>
            <a:r>
              <a:rPr lang="en-US" altLang="zh-CN" dirty="0"/>
              <a:t>+"\t"+c2);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7172" name="圆角矩形标注 1"/>
          <p:cNvSpPr>
            <a:spLocks noChangeArrowheads="1"/>
          </p:cNvSpPr>
          <p:nvPr/>
        </p:nvSpPr>
        <p:spPr bwMode="auto">
          <a:xfrm>
            <a:off x="4511675" y="2349500"/>
            <a:ext cx="4040188" cy="1079500"/>
          </a:xfrm>
          <a:prstGeom prst="wedgeRoundRectCallout">
            <a:avLst>
              <a:gd name="adj1" fmla="val -93602"/>
              <a:gd name="adj2" fmla="val 57032"/>
              <a:gd name="adj3" fmla="val 16667"/>
            </a:avLst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70C0"/>
                </a:solidFill>
                <a:latin typeface="Tahoma" panose="020B0604030504040204" pitchFamily="34" charset="0"/>
              </a:rPr>
              <a:t>字符与整数的</a:t>
            </a:r>
            <a:r>
              <a:rPr lang="zh-CN" altLang="en-US" sz="2800">
                <a:solidFill>
                  <a:srgbClr val="FF0000"/>
                </a:solidFill>
                <a:latin typeface="Tahoma" panose="020B0604030504040204" pitchFamily="34" charset="0"/>
              </a:rPr>
              <a:t>混合运算</a:t>
            </a:r>
            <a:r>
              <a:rPr lang="zh-CN" altLang="en-US" sz="2800">
                <a:solidFill>
                  <a:srgbClr val="0070C0"/>
                </a:solidFill>
                <a:latin typeface="Tahoma" panose="020B0604030504040204" pitchFamily="34" charset="0"/>
              </a:rPr>
              <a:t>，</a:t>
            </a:r>
            <a:endParaRPr lang="en-US" altLang="zh-CN" sz="2800">
              <a:solidFill>
                <a:srgbClr val="0070C0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70C0"/>
                </a:solidFill>
                <a:latin typeface="Tahoma" panose="020B0604030504040204" pitchFamily="34" charset="0"/>
              </a:rPr>
              <a:t>字符转换为整数</a:t>
            </a:r>
            <a:endParaRPr lang="zh-CN" altLang="en-US" sz="2800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509713" y="4856163"/>
            <a:ext cx="4814887" cy="1252537"/>
            <a:chOff x="2483767" y="4776864"/>
            <a:chExt cx="6583192" cy="1253062"/>
          </a:xfrm>
        </p:grpSpPr>
        <p:sp>
          <p:nvSpPr>
            <p:cNvPr id="7" name="矩形 6"/>
            <p:cNvSpPr/>
            <p:nvPr/>
          </p:nvSpPr>
          <p:spPr bwMode="auto">
            <a:xfrm>
              <a:off x="2483767" y="4841978"/>
              <a:ext cx="6583192" cy="11879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b="0" dirty="0">
                  <a:solidFill>
                    <a:schemeClr val="tx1"/>
                  </a:solidFill>
                  <a:latin typeface="Tahoma" panose="020B0604030504040204" pitchFamily="34" charset="0"/>
                </a:rPr>
                <a:t>a       2       98      b</a:t>
              </a:r>
              <a:endPara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483767" y="4776864"/>
              <a:ext cx="6583192" cy="55268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71550" y="560388"/>
            <a:ext cx="38274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2.    </a:t>
            </a:r>
            <a:r>
              <a:rPr kumimoji="0" lang="zh-CN" altLang="en-US" sz="3200">
                <a:solidFill>
                  <a:srgbClr val="8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单目算术运算符</a:t>
            </a:r>
            <a:r>
              <a:rPr kumimoji="0" lang="zh-CN" altLang="en-US" b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zh-CN" altLang="en-US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78531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188" y="1268760"/>
          <a:ext cx="7488238" cy="21161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081213"/>
                <a:gridCol w="1760537"/>
                <a:gridCol w="1803400"/>
                <a:gridCol w="1843088"/>
              </a:tblGrid>
              <a:tr h="518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运算符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使用形式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描述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功能等价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>
                    <a:solidFill>
                      <a:srgbClr val="FFFFCC"/>
                    </a:solidFill>
                  </a:tcPr>
                </a:tc>
              </a:tr>
              <a:tr h="562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++ 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a++</a:t>
                      </a:r>
                      <a:r>
                        <a:rPr kumimoji="1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或</a:t>
                      </a:r>
                      <a:r>
                        <a:rPr kumimoji="1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++a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自增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a=a+1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/>
                </a:tc>
              </a:tr>
              <a:tr h="518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-- 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</a:t>
                      </a:r>
                      <a:r>
                        <a:rPr kumimoji="1" lang="zh-CN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或</a:t>
                      </a: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</a:t>
                      </a: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自减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a=a-1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/>
                </a:tc>
              </a:tr>
              <a:tr h="518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-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-a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求相反数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a=-a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44" marB="45644" anchor="ctr" horzOverflow="overflow"/>
                </a:tc>
              </a:tr>
            </a:tbl>
          </a:graphicData>
        </a:graphic>
      </p:graphicFrame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611188" y="3474215"/>
            <a:ext cx="81724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533400" algn="l"/>
              </a:tabLst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533400" algn="l"/>
              </a:tabLst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533400" algn="l"/>
              </a:tabLs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533400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几点说明： </a:t>
            </a:r>
            <a:endParaRPr kumimoji="0" lang="zh-CN" altLang="en-US" dirty="0">
              <a:solidFill>
                <a:srgbClr val="00051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00B050"/>
                </a:solidFill>
                <a:latin typeface="+mn-ea"/>
                <a:ea typeface="+mn-ea"/>
                <a:cs typeface="Arial" panose="020B0604020202020204" pitchFamily="34" charset="0"/>
              </a:rPr>
              <a:t>★</a:t>
            </a:r>
            <a:r>
              <a:rPr kumimoji="0"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  </a:t>
            </a:r>
            <a:r>
              <a:rPr kumimoji="0"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变量的自增与</a:t>
            </a:r>
            <a:r>
              <a:rPr kumimoji="0"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++</a:t>
            </a:r>
            <a:r>
              <a:rPr kumimoji="0"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出现的前后位置无关。</a:t>
            </a:r>
            <a:endParaRPr kumimoji="0" lang="zh-CN" altLang="en-US" dirty="0">
              <a:solidFill>
                <a:srgbClr val="00051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     无论是</a:t>
            </a:r>
            <a:r>
              <a:rPr kumimoji="0"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++x</a:t>
            </a:r>
            <a:r>
              <a:rPr kumimoji="0"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还是</a:t>
            </a:r>
            <a:r>
              <a:rPr kumimoji="0"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x++</a:t>
            </a:r>
            <a:r>
              <a:rPr kumimoji="0"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均表示</a:t>
            </a:r>
            <a:r>
              <a:rPr kumimoji="0"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x</a:t>
            </a:r>
            <a:r>
              <a:rPr kumimoji="0"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的值要增加</a:t>
            </a:r>
            <a:r>
              <a:rPr kumimoji="0"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kumimoji="0"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。 </a:t>
            </a:r>
            <a:endParaRPr kumimoji="0" lang="zh-CN" altLang="en-US" dirty="0">
              <a:solidFill>
                <a:srgbClr val="00051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00B050"/>
                </a:solidFill>
                <a:latin typeface="+mn-ea"/>
                <a:ea typeface="+mn-ea"/>
                <a:cs typeface="Arial" panose="020B0604020202020204" pitchFamily="34" charset="0"/>
              </a:rPr>
              <a:t>★ </a:t>
            </a:r>
            <a:r>
              <a:rPr kumimoji="0"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kumimoji="0" lang="zh-CN" altLang="en-US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表达式的值与运算符位置有关</a:t>
            </a:r>
            <a:r>
              <a:rPr kumimoji="0"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。表达式</a:t>
            </a:r>
            <a:r>
              <a:rPr kumimoji="0" lang="zh-CN" altLang="en-US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x++</a:t>
            </a:r>
            <a:r>
              <a:rPr kumimoji="0"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的值为</a:t>
            </a:r>
            <a:r>
              <a:rPr kumimoji="0"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x</a:t>
            </a:r>
            <a:r>
              <a:rPr kumimoji="0"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增之前的值，</a:t>
            </a:r>
            <a:r>
              <a:rPr kumimoji="0" lang="en-US" altLang="zh-CN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++x</a:t>
            </a:r>
            <a:r>
              <a:rPr kumimoji="0"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的值为</a:t>
            </a:r>
            <a:r>
              <a:rPr kumimoji="0"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x</a:t>
            </a:r>
            <a:r>
              <a:rPr kumimoji="0"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增之后的值。</a:t>
            </a:r>
            <a:endParaRPr kumimoji="0" lang="en-US" altLang="zh-CN" dirty="0">
              <a:solidFill>
                <a:srgbClr val="00051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578" name="Group 2"/>
          <p:cNvGraphicFramePr>
            <a:graphicFrameLocks noGrp="1"/>
          </p:cNvGraphicFramePr>
          <p:nvPr/>
        </p:nvGraphicFramePr>
        <p:xfrm>
          <a:off x="388938" y="1916113"/>
          <a:ext cx="8215313" cy="3671889"/>
        </p:xfrm>
        <a:graphic>
          <a:graphicData uri="http://schemas.openxmlformats.org/drawingml/2006/table">
            <a:tbl>
              <a:tblPr/>
              <a:tblGrid>
                <a:gridCol w="1590736"/>
                <a:gridCol w="2088182"/>
                <a:gridCol w="2880251"/>
                <a:gridCol w="1656144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运算符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用法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举例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op1 &gt; op2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大于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x&gt;3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&gt;=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op1 &gt;= op2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大于等于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x&gt;=4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op1 &lt; op2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小于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 &lt;3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&lt;=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op1 &lt;= op2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小于等于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 &lt;=4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==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op1 == op2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 ==2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!=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op1 != op2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不等于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x!=1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539750" y="549275"/>
            <a:ext cx="6481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00000"/>
                </a:solidFill>
                <a:latin typeface="Tahoma" panose="020B0604030504040204" pitchFamily="34" charset="0"/>
              </a:rPr>
              <a:t>2.3.2 </a:t>
            </a:r>
            <a:r>
              <a:rPr kumimoji="0" lang="zh-CN" altLang="en-US" sz="3200" b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关系运算</a:t>
            </a:r>
            <a:endParaRPr kumimoji="0" lang="en-US" altLang="zh-CN" sz="3200" b="0">
              <a:solidFill>
                <a:srgbClr val="C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45" name="矩形 1"/>
          <p:cNvSpPr>
            <a:spLocks noChangeArrowheads="1"/>
          </p:cNvSpPr>
          <p:nvPr/>
        </p:nvSpPr>
        <p:spPr bwMode="auto">
          <a:xfrm>
            <a:off x="1331913" y="1277938"/>
            <a:ext cx="4572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结果是布尔值</a:t>
            </a:r>
            <a:r>
              <a:rPr kumimoji="0" lang="en-US" altLang="zh-CN" sz="2800" b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(true</a:t>
            </a:r>
            <a:r>
              <a:rPr kumimoji="0" lang="zh-CN" altLang="en-US" sz="2800" b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2800" b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false) </a:t>
            </a:r>
            <a:endParaRPr kumimoji="0" lang="en-US" altLang="zh-CN" sz="2800" b="0">
              <a:solidFill>
                <a:srgbClr val="00051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549275"/>
            <a:ext cx="4624387" cy="4651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C00000"/>
                </a:solidFill>
              </a:rPr>
              <a:t>2.3.3  Java</a:t>
            </a:r>
            <a:r>
              <a:rPr lang="zh-CN" altLang="en-US">
                <a:solidFill>
                  <a:srgbClr val="C00000"/>
                </a:solidFill>
              </a:rPr>
              <a:t>逻辑运算符 </a:t>
            </a:r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282627" name="Group 3"/>
          <p:cNvGraphicFramePr>
            <a:graphicFrameLocks noGrp="1"/>
          </p:cNvGraphicFramePr>
          <p:nvPr>
            <p:ph type="tbl" idx="1"/>
          </p:nvPr>
        </p:nvGraphicFramePr>
        <p:xfrm>
          <a:off x="250825" y="1125538"/>
          <a:ext cx="8281988" cy="2803526"/>
        </p:xfrm>
        <a:graphic>
          <a:graphicData uri="http://schemas.openxmlformats.org/drawingml/2006/table">
            <a:tbl>
              <a:tblPr/>
              <a:tblGrid>
                <a:gridCol w="1224018"/>
                <a:gridCol w="1728865"/>
                <a:gridCol w="2880723"/>
                <a:gridCol w="2448382"/>
              </a:tblGrid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运算符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用法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何时结果为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true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附加特点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&amp;&amp;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&amp;&amp; op2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和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都是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true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false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时，不计算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8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||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|| op2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或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true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true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时，不计算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 op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false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2654" name="Rectangle 30"/>
          <p:cNvSpPr>
            <a:spLocks noChangeArrowheads="1"/>
          </p:cNvSpPr>
          <p:nvPr/>
        </p:nvSpPr>
        <p:spPr bwMode="auto">
          <a:xfrm>
            <a:off x="323850" y="4076700"/>
            <a:ext cx="81375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设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x=3,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执行下面语句结果为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 </a:t>
            </a:r>
            <a:endParaRPr kumimoji="0" lang="zh-CN" altLang="en-US" sz="28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en-US" altLang="zh-CN" sz="2800" dirty="0" err="1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System.out.println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((x==3)||(x/0&gt;2)); </a:t>
            </a:r>
            <a:endParaRPr kumimoji="0" lang="en-US" altLang="zh-CN" sz="28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如果将代码改为：</a:t>
            </a:r>
            <a:endParaRPr kumimoji="0" lang="en-US" altLang="zh-CN" sz="28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en-US" altLang="zh-CN" sz="2800" dirty="0" err="1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System.out.println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((x/0&gt;2)||(x==3)); </a:t>
            </a:r>
            <a:endParaRPr kumimoji="0" lang="en-US" altLang="zh-CN" sz="280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则运行时将产生算术运算异常，不能用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去除</a:t>
            </a:r>
            <a:r>
              <a:rPr kumimoji="0"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kumimoji="0"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</a:t>
            </a:r>
            <a:r>
              <a:rPr kumimoji="0"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zh-CN" altLang="en-US" sz="28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2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2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2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2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2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2100263" y="549275"/>
            <a:ext cx="5064125" cy="625475"/>
          </a:xfrm>
        </p:spPr>
        <p:txBody>
          <a:bodyPr/>
          <a:lstStyle/>
          <a:p>
            <a:pPr eaLnBrk="1" hangingPunct="1"/>
            <a:r>
              <a:rPr lang="zh-CN" altLang="en-US"/>
              <a:t>写出程序运行结果</a:t>
            </a:r>
            <a:endParaRPr lang="zh-CN" altLang="en-US"/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4213" y="1268413"/>
            <a:ext cx="7772400" cy="4114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Test1</a:t>
            </a:r>
            <a:r>
              <a:rPr lang="en-US" altLang="zh-CN" dirty="0"/>
              <a:t> { </a:t>
            </a:r>
            <a:endParaRPr lang="zh-CN" altLang="zh-CN" dirty="0"/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  </a:t>
            </a:r>
            <a:r>
              <a:rPr lang="en-US" altLang="zh-CN" dirty="0"/>
              <a:t>public static void main(String a[ ]) {</a:t>
            </a:r>
            <a:endParaRPr lang="zh-CN" altLang="zh-CN" dirty="0"/>
          </a:p>
          <a:p>
            <a:pPr marL="800100" lvl="2" indent="0" eaLnBrk="1" hangingPunct="1">
              <a:buFontTx/>
              <a:buNone/>
              <a:defRPr/>
            </a:pPr>
            <a:r>
              <a:rPr lang="en-US" altLang="zh-CN" sz="2400" dirty="0"/>
              <a:t>  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 =4; </a:t>
            </a:r>
            <a:endParaRPr lang="zh-CN" altLang="zh-CN" sz="2400" dirty="0"/>
          </a:p>
          <a:p>
            <a:pPr marL="800100" lvl="2" indent="0" eaLnBrk="1" hangingPunct="1">
              <a:buFontTx/>
              <a:buNone/>
              <a:defRPr/>
            </a:pPr>
            <a:r>
              <a:rPr lang="en-US" altLang="zh-CN" sz="2400" dirty="0"/>
              <a:t>    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result1</a:t>
            </a:r>
            <a:r>
              <a:rPr lang="en-US" altLang="zh-CN" sz="2400" dirty="0"/>
              <a:t>="+</a:t>
            </a:r>
            <a:r>
              <a:rPr lang="en-US" altLang="zh-CN" sz="2400" dirty="0">
                <a:solidFill>
                  <a:srgbClr val="FF0000"/>
                </a:solidFill>
              </a:rPr>
              <a:t>m++</a:t>
            </a:r>
            <a:r>
              <a:rPr lang="en-US" altLang="zh-CN" sz="2400" dirty="0"/>
              <a:t>); </a:t>
            </a:r>
            <a:endParaRPr lang="zh-CN" altLang="zh-CN" sz="2400" dirty="0"/>
          </a:p>
          <a:p>
            <a:pPr marL="800100" lvl="2" indent="0" eaLnBrk="1" hangingPunct="1">
              <a:buFontTx/>
              <a:buNone/>
              <a:defRPr/>
            </a:pPr>
            <a:r>
              <a:rPr lang="en-US" altLang="zh-CN" sz="2400" dirty="0"/>
              <a:t>    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result2</a:t>
            </a:r>
            <a:r>
              <a:rPr lang="en-US" altLang="zh-CN" sz="2400" dirty="0"/>
              <a:t>="+(</a:t>
            </a:r>
            <a:r>
              <a:rPr lang="en-US" altLang="zh-CN" sz="2400" dirty="0">
                <a:solidFill>
                  <a:srgbClr val="FF0000"/>
                </a:solidFill>
              </a:rPr>
              <a:t>++m</a:t>
            </a:r>
            <a:r>
              <a:rPr lang="en-US" altLang="zh-CN" sz="2400" dirty="0"/>
              <a:t>)); </a:t>
            </a:r>
            <a:endParaRPr lang="zh-CN" altLang="zh-CN" sz="2400" dirty="0"/>
          </a:p>
          <a:p>
            <a:pPr marL="800100" lvl="2" indent="0" eaLnBrk="1" hangingPunct="1">
              <a:buFontTx/>
              <a:buNone/>
              <a:defRPr/>
            </a:pPr>
            <a:r>
              <a:rPr lang="en-US" altLang="zh-CN" sz="2400" dirty="0"/>
              <a:t>    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x = (m&gt;=6) &amp;&amp; (m%2==0);</a:t>
            </a:r>
            <a:endParaRPr lang="zh-CN" altLang="zh-CN" sz="2400" dirty="0"/>
          </a:p>
          <a:p>
            <a:pPr marL="800100" lvl="2" indent="0" eaLnBrk="1" hangingPunct="1">
              <a:buFontTx/>
              <a:buNone/>
              <a:defRPr/>
            </a:pPr>
            <a:r>
              <a:rPr lang="en-US" altLang="zh-CN" sz="2400" dirty="0"/>
              <a:t>    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result3</a:t>
            </a:r>
            <a:r>
              <a:rPr lang="en-US" altLang="zh-CN" sz="2400" dirty="0"/>
              <a:t>="+x); </a:t>
            </a:r>
            <a:endParaRPr lang="zh-CN" altLang="zh-CN" sz="2400" dirty="0"/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}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     </a:t>
            </a:r>
            <a:endParaRPr lang="zh-CN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339975" y="4581525"/>
            <a:ext cx="3816350" cy="1800225"/>
            <a:chOff x="2483768" y="4776864"/>
            <a:chExt cx="4104456" cy="1800749"/>
          </a:xfrm>
        </p:grpSpPr>
        <p:sp>
          <p:nvSpPr>
            <p:cNvPr id="6" name="矩形 5"/>
            <p:cNvSpPr/>
            <p:nvPr/>
          </p:nvSpPr>
          <p:spPr bwMode="auto">
            <a:xfrm>
              <a:off x="2483768" y="4841971"/>
              <a:ext cx="4104456" cy="17356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 eaLnBrk="0" hangingPunct="0">
                <a:defRPr/>
              </a:pPr>
              <a:r>
                <a:rPr lang="en-US" altLang="zh-CN" sz="2400" b="1" dirty="0">
                  <a:latin typeface="+mn-ea"/>
                </a:rPr>
                <a:t>result1=4</a:t>
              </a:r>
              <a:endParaRPr lang="en-US" altLang="zh-CN" sz="2400" b="1" dirty="0">
                <a:latin typeface="+mn-ea"/>
              </a:endParaRPr>
            </a:p>
            <a:p>
              <a:pPr eaLnBrk="0" hangingPunct="0">
                <a:defRPr/>
              </a:pPr>
              <a:r>
                <a:rPr lang="en-US" altLang="zh-CN" sz="2400" b="1" dirty="0">
                  <a:latin typeface="+mn-ea"/>
                </a:rPr>
                <a:t>result2=6</a:t>
              </a:r>
              <a:endParaRPr lang="en-US" altLang="zh-CN" sz="2400" b="1" dirty="0">
                <a:latin typeface="+mn-ea"/>
              </a:endParaRPr>
            </a:p>
            <a:p>
              <a:pPr eaLnBrk="0" hangingPunct="0">
                <a:defRPr/>
              </a:pPr>
              <a:r>
                <a:rPr lang="en-US" altLang="zh-CN" sz="2400" b="1" dirty="0">
                  <a:latin typeface="+mn-ea"/>
                </a:rPr>
                <a:t>result3=true</a:t>
              </a:r>
              <a:endParaRPr lang="en-US" altLang="zh-CN" sz="2400" b="1" dirty="0">
                <a:latin typeface="+mn-ea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483768" y="4776864"/>
              <a:ext cx="4104456" cy="55261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260350"/>
            <a:ext cx="4679950" cy="70643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2.3.4  </a:t>
            </a:r>
            <a:r>
              <a:rPr lang="zh-CN" altLang="en-US" dirty="0">
                <a:solidFill>
                  <a:srgbClr val="C00000"/>
                </a:solidFill>
              </a:rPr>
              <a:t>位运算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66788"/>
            <a:ext cx="8147050" cy="590550"/>
          </a:xfrm>
        </p:spPr>
        <p:txBody>
          <a:bodyPr/>
          <a:lstStyle/>
          <a:p>
            <a:pPr eaLnBrk="1" hangingPunct="1"/>
            <a:r>
              <a:rPr lang="zh-CN" altLang="en-US"/>
              <a:t>是对操作数以二进制比特</a:t>
            </a:r>
            <a:r>
              <a:rPr lang="en-US" altLang="zh-CN"/>
              <a:t>(bit)</a:t>
            </a:r>
            <a:r>
              <a:rPr lang="zh-CN" altLang="en-US"/>
              <a:t>位为单位进行的操作运算</a:t>
            </a:r>
            <a:endParaRPr lang="zh-CN" altLang="en-US"/>
          </a:p>
        </p:txBody>
      </p:sp>
      <p:graphicFrame>
        <p:nvGraphicFramePr>
          <p:cNvPr id="284676" name="Group 4"/>
          <p:cNvGraphicFramePr>
            <a:graphicFrameLocks noGrp="1"/>
          </p:cNvGraphicFramePr>
          <p:nvPr>
            <p:ph sz="half" idx="2"/>
          </p:nvPr>
        </p:nvGraphicFramePr>
        <p:xfrm>
          <a:off x="323528" y="1484784"/>
          <a:ext cx="8496944" cy="4443413"/>
        </p:xfrm>
        <a:graphic>
          <a:graphicData uri="http://schemas.openxmlformats.org/drawingml/2006/table">
            <a:tbl>
              <a:tblPr/>
              <a:tblGrid>
                <a:gridCol w="1296144"/>
                <a:gridCol w="2232248"/>
                <a:gridCol w="4968552"/>
              </a:tblGrid>
              <a:tr h="4571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运算符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用法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操作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13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~op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结果是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按比特位求反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39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&gt;&gt;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&gt;&gt; op2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个位（带符号）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39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&lt;&lt;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&lt;&lt; op2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左移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个位（带符号）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065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&gt;&gt;&gt;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&gt;&gt;&gt; op2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个位（不带符号的右移）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&amp; op2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和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都是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true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|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| op2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或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true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6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 ^ op2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是不同值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724128" y="548679"/>
            <a:ext cx="1941512" cy="385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FFF00"/>
                </a:solidFill>
              </a:rPr>
              <a:t>0</a:t>
            </a:r>
            <a:r>
              <a:rPr lang="en-US" altLang="zh-CN" sz="2400" dirty="0"/>
              <a:t>1101011</a:t>
            </a:r>
            <a:endParaRPr lang="zh-CN" altLang="en-US" sz="2400" dirty="0"/>
          </a:p>
        </p:txBody>
      </p:sp>
      <p:sp>
        <p:nvSpPr>
          <p:cNvPr id="2" name="云形标注 1"/>
          <p:cNvSpPr/>
          <p:nvPr/>
        </p:nvSpPr>
        <p:spPr>
          <a:xfrm>
            <a:off x="3707904" y="6023978"/>
            <a:ext cx="4464496" cy="648072"/>
          </a:xfrm>
          <a:prstGeom prst="cloudCallout">
            <a:avLst>
              <a:gd name="adj1" fmla="val -43097"/>
              <a:gd name="adj2" fmla="val -140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也可用于布尔类型数据</a:t>
            </a:r>
            <a:endParaRPr lang="zh-CN" altLang="en-US" sz="2000" b="1" dirty="0"/>
          </a:p>
        </p:txBody>
      </p:sp>
      <p:sp>
        <p:nvSpPr>
          <p:cNvPr id="3" name="右大括号 2"/>
          <p:cNvSpPr/>
          <p:nvPr/>
        </p:nvSpPr>
        <p:spPr>
          <a:xfrm>
            <a:off x="3625473" y="4725144"/>
            <a:ext cx="432048" cy="10801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 flipV="1">
            <a:off x="4716016" y="741561"/>
            <a:ext cx="1008112" cy="31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476250"/>
            <a:ext cx="5276850" cy="508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/>
              <a:t>(1) </a:t>
            </a:r>
            <a:r>
              <a:rPr lang="zh-CN" altLang="en-US" dirty="0"/>
              <a:t>移位运算符</a:t>
            </a:r>
            <a:r>
              <a:rPr lang="en-US" altLang="zh-CN" dirty="0"/>
              <a:t>----</a:t>
            </a:r>
            <a:r>
              <a:rPr lang="zh-CN" altLang="en-US" dirty="0"/>
              <a:t>使用示例 </a:t>
            </a:r>
            <a:endParaRPr lang="zh-CN" altLang="en-US" dirty="0"/>
          </a:p>
        </p:txBody>
      </p:sp>
      <p:graphicFrame>
        <p:nvGraphicFramePr>
          <p:cNvPr id="286723" name="Group 3"/>
          <p:cNvGraphicFramePr>
            <a:graphicFrameLocks noGrp="1"/>
          </p:cNvGraphicFramePr>
          <p:nvPr/>
        </p:nvGraphicFramePr>
        <p:xfrm>
          <a:off x="323850" y="1125538"/>
          <a:ext cx="8280400" cy="1998662"/>
        </p:xfrm>
        <a:graphic>
          <a:graphicData uri="http://schemas.openxmlformats.org/drawingml/2006/table">
            <a:tbl>
              <a:tblPr/>
              <a:tblGrid>
                <a:gridCol w="1409666"/>
                <a:gridCol w="1638261"/>
                <a:gridCol w="1620799"/>
                <a:gridCol w="1554125"/>
                <a:gridCol w="2057549"/>
              </a:tblGrid>
              <a:tr h="82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（十进制表示）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二进制补码表示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x&lt;&lt;2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x&gt;&gt;2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x&gt;&gt;&gt;2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88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0011110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01111000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00000111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00000111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-17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1100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45697" marB="45697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23850" y="4652963"/>
            <a:ext cx="842486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在处理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带符号的右移</a:t>
            </a:r>
            <a:r>
              <a:rPr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中，右移后左边的留出的空位上复制的原数的符号位。而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不带符号的右移</a:t>
            </a:r>
            <a:r>
              <a:rPr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中，右移后左边的空位一律填</a:t>
            </a:r>
            <a:r>
              <a:rPr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。带符号的左移在后边填补</a:t>
            </a:r>
            <a:r>
              <a:rPr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</a:t>
            </a:r>
            <a:r>
              <a:rPr lang="zh-CN" altLang="en-US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zh-CN" altLang="en-US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23850" y="3500438"/>
            <a:ext cx="84978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数据在计算机内是以二进制补码的形式存储，正负数的区别看最高位：</a:t>
            </a:r>
            <a:r>
              <a:rPr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代表正数；</a:t>
            </a:r>
            <a:r>
              <a:rPr lang="en-US" altLang="zh-CN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则为负数</a:t>
            </a:r>
            <a:r>
              <a:rPr lang="zh-CN" altLang="en-US" sz="2800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zh-CN" altLang="en-US" sz="2800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左箭头 1"/>
          <p:cNvSpPr/>
          <p:nvPr/>
        </p:nvSpPr>
        <p:spPr>
          <a:xfrm>
            <a:off x="3886200" y="3048000"/>
            <a:ext cx="533400" cy="3048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5486400" y="3048000"/>
            <a:ext cx="5334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010400" y="3048000"/>
            <a:ext cx="5334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174" y="802903"/>
            <a:ext cx="6115050" cy="1320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/>
              <a:t>(2) </a:t>
            </a:r>
            <a:r>
              <a:rPr lang="zh-CN" altLang="en-US" dirty="0"/>
              <a:t>按位逻辑运算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 假设，</a:t>
            </a:r>
            <a:r>
              <a:rPr lang="en-US" altLang="zh-CN" dirty="0">
                <a:solidFill>
                  <a:srgbClr val="000510"/>
                </a:solidFill>
              </a:rPr>
              <a:t>x=13,y=43,</a:t>
            </a:r>
            <a:r>
              <a:rPr lang="zh-CN" altLang="en-US" dirty="0">
                <a:solidFill>
                  <a:srgbClr val="000510"/>
                </a:solidFill>
              </a:rPr>
              <a:t>计算各运算结果。 </a:t>
            </a:r>
            <a:endParaRPr lang="zh-CN" altLang="en-US" dirty="0">
              <a:solidFill>
                <a:srgbClr val="000510"/>
              </a:solidFill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42817" y="2333938"/>
            <a:ext cx="812719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首先，将数据转换为二进制形式：</a:t>
            </a:r>
            <a:r>
              <a:rPr lang="en-US" altLang="zh-CN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1101,y</a:t>
            </a:r>
            <a:r>
              <a:rPr lang="zh-CN" altLang="en-US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101011 </a:t>
            </a:r>
            <a:endParaRPr lang="en-US" altLang="zh-CN" b="0" dirty="0">
              <a:solidFill>
                <a:srgbClr val="00051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以</a:t>
            </a:r>
            <a:r>
              <a:rPr lang="en-US" altLang="zh-CN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byte</a:t>
            </a:r>
            <a:r>
              <a:rPr lang="zh-CN" altLang="en-US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型</a:t>
            </a:r>
            <a:r>
              <a:rPr lang="zh-CN" altLang="en-US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数据为例，</a:t>
            </a:r>
            <a:r>
              <a:rPr lang="en-US" altLang="zh-CN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y</a:t>
            </a:r>
            <a:r>
              <a:rPr lang="zh-CN" altLang="en-US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均占用一个字节，所以</a:t>
            </a:r>
            <a:r>
              <a:rPr lang="en-US" altLang="zh-CN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y</a:t>
            </a:r>
            <a:r>
              <a:rPr lang="zh-CN" altLang="en-US" b="0" dirty="0">
                <a:solidFill>
                  <a:srgbClr val="00051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的二进制为：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00001101, y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00101011 </a:t>
            </a:r>
            <a:endParaRPr lang="zh-CN" altLang="en-US" b="0" dirty="0">
              <a:solidFill>
                <a:srgbClr val="00051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741685" y="4973236"/>
            <a:ext cx="7129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~x</a:t>
            </a:r>
            <a:r>
              <a:rPr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结果应为</a:t>
            </a:r>
            <a:r>
              <a:rPr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11110010</a:t>
            </a:r>
            <a:r>
              <a:rPr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，十进制结果为</a:t>
            </a:r>
            <a:r>
              <a:rPr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-14</a:t>
            </a:r>
            <a:r>
              <a:rPr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</a:t>
            </a:r>
            <a:endParaRPr lang="zh-CN" altLang="en-US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8776" name="Rectangle 8"/>
          <p:cNvSpPr>
            <a:spLocks noChangeArrowheads="1"/>
          </p:cNvSpPr>
          <p:nvPr/>
        </p:nvSpPr>
        <p:spPr bwMode="auto">
          <a:xfrm>
            <a:off x="907384" y="4269279"/>
            <a:ext cx="4551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x&amp;y</a:t>
            </a:r>
            <a:r>
              <a:rPr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=00001001</a:t>
            </a:r>
            <a:r>
              <a:rPr lang="zh-CN" altLang="en-US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，也即十进制的</a:t>
            </a:r>
            <a:r>
              <a:rPr lang="en-US" altLang="zh-CN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lang="en-US" altLang="zh-CN" b="0" dirty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zh-CN" b="0" dirty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43" y="764704"/>
            <a:ext cx="206341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47050" cy="48736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dirty="0"/>
              <a:t>   一些单词赋以</a:t>
            </a:r>
            <a:r>
              <a:rPr lang="zh-CN" altLang="en-US" sz="2800" u="wavyHeavy" dirty="0">
                <a:uFill>
                  <a:solidFill>
                    <a:srgbClr val="FF0000"/>
                  </a:solidFill>
                </a:uFill>
              </a:rPr>
              <a:t>特殊的用途</a:t>
            </a:r>
            <a:r>
              <a:rPr lang="zh-CN" altLang="en-US" sz="2800" dirty="0"/>
              <a:t>，不能当作一般的标识符使用，这些单词称为关键字（</a:t>
            </a:r>
            <a:r>
              <a:rPr lang="en-US" altLang="zh-CN" sz="2800" dirty="0"/>
              <a:t>Key word</a:t>
            </a:r>
            <a:r>
              <a:rPr lang="zh-CN" altLang="en-US" sz="2800" dirty="0"/>
              <a:t>）或保留字</a:t>
            </a:r>
            <a:r>
              <a:rPr lang="en-US" altLang="zh-CN" sz="2800" dirty="0"/>
              <a:t>(reserved word)</a:t>
            </a:r>
            <a:r>
              <a:rPr lang="zh-CN" altLang="en-US" sz="2800" dirty="0"/>
              <a:t>。 </a:t>
            </a:r>
            <a:endParaRPr lang="zh-CN" altLang="en-US" sz="28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00063" y="2995613"/>
            <a:ext cx="82804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楷体_GB2312"/>
                <a:ea typeface="楷体_GB2312"/>
                <a:cs typeface="Arial" panose="020B0604020202020204" pitchFamily="34" charset="0"/>
              </a:rPr>
              <a:t>有关</a:t>
            </a:r>
            <a:r>
              <a:rPr kumimoji="0" lang="en-US" altLang="zh-CN" sz="2800">
                <a:latin typeface="楷体_GB2312"/>
                <a:ea typeface="楷体_GB2312"/>
                <a:cs typeface="Arial" panose="020B0604020202020204" pitchFamily="34" charset="0"/>
              </a:rPr>
              <a:t>Java</a:t>
            </a:r>
            <a:r>
              <a:rPr kumimoji="0" lang="zh-CN" altLang="en-US" sz="2800">
                <a:latin typeface="楷体_GB2312"/>
                <a:ea typeface="楷体_GB2312"/>
                <a:cs typeface="Arial" panose="020B0604020202020204" pitchFamily="34" charset="0"/>
              </a:rPr>
              <a:t>关键字要注意两点：</a:t>
            </a:r>
            <a:endParaRPr kumimoji="0" lang="zh-CN" altLang="en-US" sz="2800">
              <a:latin typeface="楷体_GB2312"/>
              <a:ea typeface="楷体_GB231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CN" sz="2800">
                <a:latin typeface="楷体_GB2312"/>
                <a:ea typeface="楷体_GB2312"/>
                <a:cs typeface="Arial" panose="020B0604020202020204" pitchFamily="34" charset="0"/>
              </a:rPr>
              <a:t>  Java</a:t>
            </a:r>
            <a:r>
              <a:rPr kumimoji="0" lang="zh-CN" altLang="en-US" sz="2800">
                <a:latin typeface="楷体_GB2312"/>
                <a:ea typeface="楷体_GB2312"/>
                <a:cs typeface="Arial" panose="020B0604020202020204" pitchFamily="34" charset="0"/>
              </a:rPr>
              <a:t>语言中的关键字均为小写字母表示。</a:t>
            </a:r>
            <a:endParaRPr kumimoji="0" lang="zh-CN" altLang="en-US" sz="2800">
              <a:latin typeface="楷体_GB2312"/>
              <a:ea typeface="楷体_GB231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楷体_GB2312"/>
                <a:ea typeface="楷体_GB2312"/>
                <a:cs typeface="Arial" panose="020B0604020202020204" pitchFamily="34" charset="0"/>
              </a:rPr>
              <a:t>  </a:t>
            </a:r>
            <a:r>
              <a:rPr kumimoji="0" lang="en-US" altLang="zh-CN" sz="2800">
                <a:solidFill>
                  <a:srgbClr val="FF0000"/>
                </a:solidFill>
                <a:latin typeface="楷体_GB2312"/>
                <a:ea typeface="楷体_GB2312"/>
                <a:cs typeface="Arial" panose="020B0604020202020204" pitchFamily="34" charset="0"/>
              </a:rPr>
              <a:t>TRUE</a:t>
            </a:r>
            <a:r>
              <a:rPr kumimoji="0" lang="zh-CN" altLang="en-US" sz="2800">
                <a:latin typeface="楷体_GB2312"/>
                <a:ea typeface="楷体_GB2312"/>
                <a:cs typeface="Arial" panose="020B0604020202020204" pitchFamily="34" charset="0"/>
              </a:rPr>
              <a:t>、</a:t>
            </a:r>
            <a:r>
              <a:rPr kumimoji="0" lang="en-US" altLang="zh-CN" sz="2800">
                <a:solidFill>
                  <a:srgbClr val="FF0000"/>
                </a:solidFill>
                <a:latin typeface="楷体_GB2312"/>
                <a:ea typeface="楷体_GB2312"/>
                <a:cs typeface="Arial" panose="020B0604020202020204" pitchFamily="34" charset="0"/>
              </a:rPr>
              <a:t>NULL</a:t>
            </a:r>
            <a:r>
              <a:rPr kumimoji="0" lang="zh-CN" altLang="en-US" sz="2800">
                <a:latin typeface="楷体_GB2312"/>
                <a:ea typeface="楷体_GB2312"/>
                <a:cs typeface="Arial" panose="020B0604020202020204" pitchFamily="34" charset="0"/>
              </a:rPr>
              <a:t>等不是关键字。 </a:t>
            </a:r>
            <a:endParaRPr kumimoji="0" lang="zh-CN" altLang="en-US" sz="2800">
              <a:latin typeface="楷体_GB2312"/>
              <a:ea typeface="楷体_GB231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CN" sz="2800">
                <a:latin typeface="楷体_GB2312"/>
                <a:ea typeface="楷体_GB2312"/>
                <a:cs typeface="Arial" panose="020B0604020202020204" pitchFamily="34" charset="0"/>
              </a:rPr>
              <a:t>  </a:t>
            </a:r>
            <a:r>
              <a:rPr kumimoji="0" lang="en-US" altLang="zh-CN" sz="2800">
                <a:solidFill>
                  <a:srgbClr val="FF0000"/>
                </a:solidFill>
                <a:latin typeface="楷体_GB2312"/>
                <a:ea typeface="楷体_GB2312"/>
                <a:cs typeface="Arial" panose="020B0604020202020204" pitchFamily="34" charset="0"/>
              </a:rPr>
              <a:t>goto</a:t>
            </a:r>
            <a:r>
              <a:rPr kumimoji="0" lang="zh-CN" altLang="en-US" sz="2800">
                <a:latin typeface="楷体_GB2312"/>
                <a:ea typeface="楷体_GB2312"/>
                <a:cs typeface="Arial" panose="020B0604020202020204" pitchFamily="34" charset="0"/>
              </a:rPr>
              <a:t>和</a:t>
            </a:r>
            <a:r>
              <a:rPr kumimoji="0" lang="en-US" altLang="zh-CN" sz="2800">
                <a:solidFill>
                  <a:srgbClr val="FF0000"/>
                </a:solidFill>
                <a:latin typeface="楷体_GB2312"/>
                <a:ea typeface="楷体_GB2312"/>
                <a:cs typeface="Arial" panose="020B0604020202020204" pitchFamily="34" charset="0"/>
              </a:rPr>
              <a:t>const</a:t>
            </a:r>
            <a:r>
              <a:rPr kumimoji="0" lang="zh-CN" altLang="en-US" sz="2800">
                <a:latin typeface="楷体_GB2312"/>
                <a:ea typeface="楷体_GB2312"/>
                <a:cs typeface="Arial" panose="020B0604020202020204" pitchFamily="34" charset="0"/>
              </a:rPr>
              <a:t>虽然在</a:t>
            </a:r>
            <a:r>
              <a:rPr kumimoji="0" lang="en-US" altLang="zh-CN" sz="2800">
                <a:latin typeface="楷体_GB2312"/>
                <a:ea typeface="楷体_GB2312"/>
                <a:cs typeface="Arial" panose="020B0604020202020204" pitchFamily="34" charset="0"/>
              </a:rPr>
              <a:t>Java</a:t>
            </a:r>
            <a:r>
              <a:rPr kumimoji="0" lang="zh-CN" altLang="en-US" sz="2800">
                <a:latin typeface="楷体_GB2312"/>
                <a:ea typeface="楷体_GB2312"/>
                <a:cs typeface="Arial" panose="020B0604020202020204" pitchFamily="34" charset="0"/>
              </a:rPr>
              <a:t>中没有作用，但仍作为关键字保留。</a:t>
            </a:r>
            <a:endParaRPr kumimoji="0" lang="zh-CN" altLang="en-US" sz="2800">
              <a:latin typeface="楷体_GB2312"/>
              <a:ea typeface="楷体_GB231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3200" b="0">
              <a:latin typeface="Times New Roman" panose="02020603050405020304" pitchFamily="18" charset="0"/>
              <a:ea typeface="楷体_GB2312"/>
              <a:cs typeface="Arial" panose="020B0604020202020204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123728" y="764704"/>
            <a:ext cx="3654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 typeface="Wingdings" panose="05000000000000000000" pitchFamily="2" charset="2"/>
              <a:buNone/>
            </a:pPr>
            <a:r>
              <a:rPr kumimoji="0" lang="en-US" altLang="zh-CN" sz="3600" dirty="0">
                <a:solidFill>
                  <a:srgbClr val="009999"/>
                </a:solidFill>
                <a:latin typeface="楷体_GB2312"/>
                <a:ea typeface="楷体_GB2312"/>
                <a:cs typeface="Arial" panose="020B0604020202020204" pitchFamily="34" charset="0"/>
              </a:rPr>
              <a:t>2.1.2  </a:t>
            </a:r>
            <a:r>
              <a:rPr kumimoji="0" lang="zh-CN" altLang="en-US" sz="3600" dirty="0">
                <a:solidFill>
                  <a:srgbClr val="009999"/>
                </a:solidFill>
                <a:latin typeface="楷体_GB2312"/>
                <a:ea typeface="楷体_GB2312"/>
                <a:cs typeface="Arial" panose="020B0604020202020204" pitchFamily="34" charset="0"/>
              </a:rPr>
              <a:t>关键字</a:t>
            </a:r>
            <a:endParaRPr kumimoji="0" lang="zh-CN" altLang="en-US" sz="3600" dirty="0">
              <a:solidFill>
                <a:srgbClr val="009999"/>
              </a:solidFill>
              <a:latin typeface="楷体_GB2312"/>
              <a:ea typeface="楷体_GB231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836712"/>
            <a:ext cx="4826000" cy="454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C00000"/>
                </a:solidFill>
                <a:latin typeface="+mj-ea"/>
              </a:rPr>
              <a:t>2.3.5 </a:t>
            </a:r>
            <a:r>
              <a:rPr lang="zh-CN" altLang="en-US" sz="3200" b="0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赋值组合运算符</a:t>
            </a:r>
            <a:endParaRPr lang="zh-CN" altLang="en-US" sz="3200" b="0" kern="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290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42938" y="1500188"/>
            <a:ext cx="7772400" cy="4143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+mn-ea"/>
              </a:rPr>
              <a:t>是指在赋值运算符的左边有一个其它运算符</a:t>
            </a:r>
            <a:endParaRPr lang="zh-CN" altLang="en-US" sz="2800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    例如：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+=</a:t>
            </a:r>
            <a:r>
              <a:rPr lang="en-US" altLang="zh-CN" sz="2800" dirty="0">
                <a:latin typeface="+mn-ea"/>
              </a:rPr>
              <a:t>2;  //</a:t>
            </a:r>
            <a:r>
              <a:rPr lang="zh-CN" altLang="en-US" sz="2800" dirty="0">
                <a:latin typeface="+mn-ea"/>
              </a:rPr>
              <a:t>相当与 </a:t>
            </a:r>
            <a:r>
              <a:rPr lang="en-US" altLang="zh-CN" sz="2800" dirty="0">
                <a:latin typeface="+mn-ea"/>
              </a:rPr>
              <a:t>x=x+2 </a:t>
            </a:r>
            <a:endParaRPr lang="en-US" altLang="zh-CN" sz="2800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sz="2800" dirty="0">
                <a:latin typeface="+mn-ea"/>
              </a:rPr>
              <a:t>其功能是先将左边变量与右边的表达式进行某种运算后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再把运算的结果赋给变量。</a:t>
            </a:r>
            <a:endParaRPr lang="zh-CN" altLang="en-US" sz="2800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sz="2800" dirty="0">
                <a:latin typeface="+mn-ea"/>
              </a:rPr>
              <a:t>能与赋值符结合的运算符包括： </a:t>
            </a:r>
            <a:endParaRPr lang="zh-CN" altLang="en-US" sz="2800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    算术运算符：</a:t>
            </a:r>
            <a:r>
              <a:rPr lang="en-US" altLang="zh-CN" sz="2800" dirty="0">
                <a:latin typeface="+mn-ea"/>
              </a:rPr>
              <a:t>+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-</a:t>
            </a:r>
            <a:r>
              <a:rPr lang="zh-CN" altLang="en-US" sz="2800" dirty="0">
                <a:latin typeface="+mn-ea"/>
              </a:rPr>
              <a:t>，*，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% </a:t>
            </a:r>
            <a:endParaRPr lang="en-US" altLang="zh-CN" sz="2800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</a:rPr>
              <a:t>    </a:t>
            </a:r>
            <a:r>
              <a:rPr lang="zh-CN" altLang="en-US" sz="2800" dirty="0">
                <a:latin typeface="+mn-ea"/>
              </a:rPr>
              <a:t>位运算符： </a:t>
            </a:r>
            <a:r>
              <a:rPr lang="en-US" altLang="zh-CN" sz="2800" dirty="0">
                <a:latin typeface="+mn-ea"/>
              </a:rPr>
              <a:t>&amp;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|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^ </a:t>
            </a:r>
            <a:endParaRPr lang="en-US" altLang="zh-CN" sz="2800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</a:rPr>
              <a:t>    </a:t>
            </a:r>
            <a:r>
              <a:rPr lang="zh-CN" altLang="en-US" sz="2800" dirty="0">
                <a:latin typeface="+mn-ea"/>
              </a:rPr>
              <a:t>位移运算符：</a:t>
            </a:r>
            <a:r>
              <a:rPr lang="en-US" altLang="zh-CN" sz="2800" dirty="0">
                <a:latin typeface="+mn-ea"/>
              </a:rPr>
              <a:t>&gt;&gt;,&lt;&lt;,&gt;&gt;&gt; 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76250"/>
            <a:ext cx="5857875" cy="517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2.3.6 </a:t>
            </a:r>
            <a:r>
              <a:rPr lang="zh-CN" altLang="en-US" sz="3200" b="0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其他运算符 </a:t>
            </a:r>
            <a:endParaRPr lang="zh-CN" altLang="en-US" sz="3200" b="0" kern="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2867" name="Group 3"/>
          <p:cNvGraphicFramePr>
            <a:graphicFrameLocks noGrp="1"/>
          </p:cNvGraphicFramePr>
          <p:nvPr/>
        </p:nvGraphicFramePr>
        <p:xfrm>
          <a:off x="357188" y="1214438"/>
          <a:ext cx="8534400" cy="4514849"/>
        </p:xfrm>
        <a:graphic>
          <a:graphicData uri="http://schemas.openxmlformats.org/drawingml/2006/table">
            <a:tbl>
              <a:tblPr/>
              <a:tblGrid>
                <a:gridCol w="2247878"/>
                <a:gridCol w="6286522"/>
              </a:tblGrid>
              <a:tr h="59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运算符 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描述 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9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?: 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作用相当于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if-else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语句 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[] 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用于声明数组，创建数组以及访问数组元素 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 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用于访问对象实例或者类的类成员 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 type ) 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强制类型转换 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new 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创建一个新的对象或者新的数组 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instanceof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判断对象是否为类的实例 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395288" y="4800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Times New Roman" panose="02020603050405020304" pitchFamily="18" charset="0"/>
                <a:cs typeface="Arial" panose="020B0604020202020204" pitchFamily="34" charset="0"/>
              </a:rPr>
              <a:t>　</a:t>
            </a:r>
            <a:endParaRPr lang="zh-CN" altLang="en-US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6553200" cy="4651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2.3.7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运算符的优先级与结合性 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94915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914400"/>
          <a:ext cx="7696200" cy="5581649"/>
        </p:xfrm>
        <a:graphic>
          <a:graphicData uri="http://schemas.openxmlformats.org/drawingml/2006/table">
            <a:tbl>
              <a:tblPr/>
              <a:tblGrid>
                <a:gridCol w="2255377"/>
                <a:gridCol w="3124482"/>
                <a:gridCol w="1046090"/>
                <a:gridCol w="1270251"/>
              </a:tblGrid>
              <a:tr h="3962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运算符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优先级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结合性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（）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圆括号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new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创建对象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[]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数组下标运算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21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访问成员（属性、方法）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++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--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后缀自增、自减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右 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++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--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前缀自增、自减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右 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~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按位取反 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右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！ 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逻辑非 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右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21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算术符号（负、正号）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右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type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 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强制类型转换 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右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乘、除、取模 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加、减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&lt;&lt;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&gt;&gt;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&gt;&gt;&gt;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移位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500063"/>
            <a:ext cx="7772400" cy="460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/>
              <a:t>Java</a:t>
            </a:r>
            <a:r>
              <a:rPr lang="zh-CN" altLang="en-US"/>
              <a:t>运算符的优先级与结合性 （续）</a:t>
            </a:r>
            <a:endParaRPr lang="zh-CN" altLang="en-US"/>
          </a:p>
        </p:txBody>
      </p:sp>
      <p:graphicFrame>
        <p:nvGraphicFramePr>
          <p:cNvPr id="296963" name="Group 3"/>
          <p:cNvGraphicFramePr>
            <a:graphicFrameLocks noGrp="1"/>
          </p:cNvGraphicFramePr>
          <p:nvPr>
            <p:ph type="tbl" idx="1"/>
          </p:nvPr>
        </p:nvGraphicFramePr>
        <p:xfrm>
          <a:off x="785813" y="1052513"/>
          <a:ext cx="7572375" cy="5211810"/>
        </p:xfrm>
        <a:graphic>
          <a:graphicData uri="http://schemas.openxmlformats.org/drawingml/2006/table">
            <a:tbl>
              <a:tblPr/>
              <a:tblGrid>
                <a:gridCol w="3643328"/>
                <a:gridCol w="1805971"/>
                <a:gridCol w="951255"/>
                <a:gridCol w="1171821"/>
              </a:tblGrid>
              <a:tr h="82292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&gt;=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instanceof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关系运算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==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!=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相等性运算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位逻辑与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位逻辑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异或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|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位逻辑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&amp;&amp;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逻辑与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||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逻辑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?: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条件运算符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右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6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+=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-=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*=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/=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%=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&amp;= ^=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|=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&lt;&lt;=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&gt;&gt;=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&gt;&gt;&gt;=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赋值运算符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右 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05" marB="45705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4536504" cy="576263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♣</a:t>
            </a:r>
            <a:r>
              <a:rPr lang="zh-CN" altLang="en-US" sz="3200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zh-CN" altLang="en-US" sz="3200" dirty="0">
                <a:solidFill>
                  <a:srgbClr val="002060"/>
                </a:solidFill>
              </a:rPr>
              <a:t>表达式的运算次序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552" y="1424653"/>
            <a:ext cx="7559675" cy="35394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b="1" dirty="0">
                <a:solidFill>
                  <a:srgbClr val="000510"/>
                </a:solidFill>
              </a:rPr>
              <a:t>1.  </a:t>
            </a:r>
            <a:r>
              <a:rPr lang="zh-CN" altLang="en-US" sz="2800" b="1" dirty="0">
                <a:solidFill>
                  <a:srgbClr val="FF0000"/>
                </a:solidFill>
              </a:rPr>
              <a:t>优先级</a:t>
            </a:r>
            <a:r>
              <a:rPr lang="zh-CN" altLang="en-US" sz="2800" b="1" dirty="0">
                <a:solidFill>
                  <a:srgbClr val="0070C0"/>
                </a:solidFill>
              </a:rPr>
              <a:t>值大的运算先计算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eaLnBrk="0" hangingPunct="0">
              <a:defRPr/>
            </a:pPr>
            <a:r>
              <a:rPr lang="en-US" altLang="zh-CN" sz="2800" b="1" dirty="0">
                <a:solidFill>
                  <a:srgbClr val="000510"/>
                </a:solidFill>
              </a:rPr>
              <a:t>      x&gt;y&amp;&amp;x&lt;5   </a:t>
            </a:r>
            <a:r>
              <a:rPr lang="zh-CN" altLang="zh-CN" sz="2800" b="1" dirty="0">
                <a:solidFill>
                  <a:srgbClr val="000510"/>
                </a:solidFill>
              </a:rPr>
              <a:t>相当于（</a:t>
            </a:r>
            <a:r>
              <a:rPr lang="en-US" altLang="zh-CN" sz="2800" b="1" dirty="0">
                <a:solidFill>
                  <a:srgbClr val="000510"/>
                </a:solidFill>
              </a:rPr>
              <a:t>x&gt;y</a:t>
            </a:r>
            <a:r>
              <a:rPr lang="zh-CN" altLang="zh-CN" sz="2800" b="1" dirty="0">
                <a:solidFill>
                  <a:srgbClr val="000510"/>
                </a:solidFill>
              </a:rPr>
              <a:t>）</a:t>
            </a:r>
            <a:r>
              <a:rPr lang="en-US" altLang="zh-CN" sz="2800" b="1" dirty="0">
                <a:solidFill>
                  <a:srgbClr val="000510"/>
                </a:solidFill>
              </a:rPr>
              <a:t>&amp;&amp;(x&lt;5)</a:t>
            </a:r>
            <a:endParaRPr lang="en-US" altLang="zh-CN" sz="2800" b="1" dirty="0">
              <a:solidFill>
                <a:srgbClr val="000510"/>
              </a:solidFill>
            </a:endParaRP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2. </a:t>
            </a:r>
            <a:r>
              <a:rPr lang="zh-CN" altLang="en-US" sz="2800" b="1" dirty="0">
                <a:solidFill>
                  <a:srgbClr val="0070C0"/>
                </a:solidFill>
              </a:rPr>
              <a:t>优先级相同，则运算次序取决于</a:t>
            </a:r>
            <a:r>
              <a:rPr lang="zh-CN" altLang="en-US" sz="2800" b="1" dirty="0">
                <a:solidFill>
                  <a:srgbClr val="FF0000"/>
                </a:solidFill>
              </a:rPr>
              <a:t>结合性</a:t>
            </a:r>
            <a:r>
              <a:rPr lang="en-US" altLang="zh-CN" sz="2800" b="1" dirty="0">
                <a:solidFill>
                  <a:schemeClr val="tx1"/>
                </a:solidFill>
              </a:rPr>
              <a:t>.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457200" indent="-457200" eaLnBrk="0" hangingPunct="0">
              <a:buFont typeface="Wingdings" panose="05000000000000000000" pitchFamily="2" charset="2"/>
              <a:buChar char="ü"/>
              <a:defRPr/>
            </a:pPr>
            <a:r>
              <a:rPr lang="zh-CN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左结合</a:t>
            </a:r>
            <a:r>
              <a:rPr lang="zh-CN" altLang="zh-CN" sz="2800" b="1" dirty="0">
                <a:solidFill>
                  <a:srgbClr val="000510"/>
                </a:solidFill>
              </a:rPr>
              <a:t>就是按由左向右的次序计算表达式</a:t>
            </a:r>
            <a:endParaRPr lang="en-US" altLang="zh-CN" sz="2800" b="1" dirty="0">
              <a:solidFill>
                <a:srgbClr val="000510"/>
              </a:solidFill>
            </a:endParaRPr>
          </a:p>
          <a:p>
            <a:pPr eaLnBrk="0" hangingPunct="0">
              <a:defRPr/>
            </a:pPr>
            <a:r>
              <a:rPr lang="en-US" altLang="zh-CN" sz="2800" b="1" dirty="0">
                <a:solidFill>
                  <a:srgbClr val="000510"/>
                </a:solidFill>
              </a:rPr>
              <a:t>     </a:t>
            </a:r>
            <a:r>
              <a:rPr lang="zh-CN" altLang="zh-CN" sz="2800" b="1" dirty="0">
                <a:solidFill>
                  <a:srgbClr val="000510"/>
                </a:solidFill>
              </a:rPr>
              <a:t>例如</a:t>
            </a:r>
            <a:r>
              <a:rPr lang="en-US" altLang="zh-CN" sz="2800" b="1" dirty="0">
                <a:solidFill>
                  <a:srgbClr val="000510"/>
                </a:solidFill>
              </a:rPr>
              <a:t>,   4*7%3 </a:t>
            </a:r>
            <a:endParaRPr lang="en-US" altLang="zh-CN" sz="2800" b="1" dirty="0">
              <a:solidFill>
                <a:srgbClr val="000510"/>
              </a:solidFill>
            </a:endParaRPr>
          </a:p>
          <a:p>
            <a:pPr marL="457200" indent="-457200" eaLnBrk="0" hangingPunct="0">
              <a:buFont typeface="Wingdings" panose="05000000000000000000" pitchFamily="2" charset="2"/>
              <a:buChar char="ü"/>
              <a:defRPr/>
            </a:pPr>
            <a:r>
              <a:rPr lang="zh-CN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右结合</a:t>
            </a:r>
            <a:r>
              <a:rPr lang="zh-CN" altLang="zh-CN" sz="2800" b="1" dirty="0">
                <a:solidFill>
                  <a:srgbClr val="000510"/>
                </a:solidFill>
              </a:rPr>
              <a:t>就是按由右到左的次序计算。</a:t>
            </a:r>
            <a:endParaRPr lang="en-US" altLang="zh-CN" sz="2800" b="1" dirty="0">
              <a:solidFill>
                <a:srgbClr val="000510"/>
              </a:solidFill>
            </a:endParaRPr>
          </a:p>
          <a:p>
            <a:pPr eaLnBrk="0" hangingPunct="0">
              <a:defRPr/>
            </a:pPr>
            <a:r>
              <a:rPr lang="en-US" altLang="zh-CN" sz="2800" b="1" dirty="0">
                <a:solidFill>
                  <a:srgbClr val="000510"/>
                </a:solidFill>
              </a:rPr>
              <a:t>     </a:t>
            </a:r>
            <a:r>
              <a:rPr lang="zh-CN" altLang="zh-CN" sz="2800" b="1" dirty="0">
                <a:solidFill>
                  <a:srgbClr val="000510"/>
                </a:solidFill>
              </a:rPr>
              <a:t>例如：</a:t>
            </a:r>
            <a:r>
              <a:rPr lang="en-US" altLang="zh-CN" sz="2800" b="1" dirty="0">
                <a:solidFill>
                  <a:srgbClr val="000510"/>
                </a:solidFill>
              </a:rPr>
              <a:t>a=b=c</a:t>
            </a:r>
            <a:r>
              <a:rPr lang="zh-CN" altLang="zh-CN" sz="2800" b="1" dirty="0">
                <a:solidFill>
                  <a:srgbClr val="000510"/>
                </a:solidFill>
              </a:rPr>
              <a:t>相当于“</a:t>
            </a:r>
            <a:r>
              <a:rPr lang="en-US" altLang="zh-CN" sz="2800" b="1" dirty="0">
                <a:solidFill>
                  <a:srgbClr val="000510"/>
                </a:solidFill>
              </a:rPr>
              <a:t>a=(b=c)</a:t>
            </a:r>
            <a:r>
              <a:rPr lang="zh-CN" altLang="zh-CN" sz="2800" b="1" dirty="0">
                <a:solidFill>
                  <a:srgbClr val="000510"/>
                </a:solidFill>
              </a:rPr>
              <a:t>”</a:t>
            </a:r>
            <a:endParaRPr lang="en-US" altLang="zh-CN" sz="2800" b="1" dirty="0">
              <a:solidFill>
                <a:srgbClr val="000510"/>
              </a:solidFill>
            </a:endParaRPr>
          </a:p>
          <a:p>
            <a:pPr eaLnBrk="0" hangingPunct="0">
              <a:defRPr/>
            </a:pPr>
            <a:r>
              <a:rPr lang="en-US" altLang="zh-CN" sz="2800" b="1" dirty="0">
                <a:solidFill>
                  <a:srgbClr val="000510"/>
                </a:solidFill>
              </a:rPr>
              <a:t>     </a:t>
            </a:r>
            <a:r>
              <a:rPr lang="zh-CN" altLang="zh-CN" sz="2800" b="1" dirty="0">
                <a:solidFill>
                  <a:srgbClr val="000510"/>
                </a:solidFill>
              </a:rPr>
              <a:t>再如，</a:t>
            </a:r>
            <a:r>
              <a:rPr lang="en-US" altLang="zh-CN" sz="2800" b="1" dirty="0" err="1">
                <a:solidFill>
                  <a:srgbClr val="000510"/>
                </a:solidFill>
              </a:rPr>
              <a:t>a?b:c?d:e</a:t>
            </a:r>
            <a:r>
              <a:rPr lang="en-US" altLang="zh-CN" sz="2800" b="1" dirty="0">
                <a:solidFill>
                  <a:srgbClr val="000510"/>
                </a:solidFill>
              </a:rPr>
              <a:t> </a:t>
            </a:r>
            <a:r>
              <a:rPr lang="zh-CN" altLang="zh-CN" sz="2800" b="1" dirty="0">
                <a:solidFill>
                  <a:srgbClr val="000510"/>
                </a:solidFill>
              </a:rPr>
              <a:t>相当于“</a:t>
            </a:r>
            <a:r>
              <a:rPr lang="en-US" altLang="zh-CN" sz="2800" b="1" dirty="0" err="1">
                <a:solidFill>
                  <a:srgbClr val="000510"/>
                </a:solidFill>
              </a:rPr>
              <a:t>a?b</a:t>
            </a:r>
            <a:r>
              <a:rPr lang="en-US" altLang="zh-CN" sz="2800" b="1" dirty="0">
                <a:solidFill>
                  <a:srgbClr val="000510"/>
                </a:solidFill>
              </a:rPr>
              <a:t>:(</a:t>
            </a:r>
            <a:r>
              <a:rPr lang="en-US" altLang="zh-CN" sz="2800" b="1" dirty="0" err="1">
                <a:solidFill>
                  <a:srgbClr val="000510"/>
                </a:solidFill>
              </a:rPr>
              <a:t>c?d:e</a:t>
            </a:r>
            <a:r>
              <a:rPr lang="en-US" altLang="zh-CN" sz="2800" b="1" dirty="0">
                <a:solidFill>
                  <a:srgbClr val="000510"/>
                </a:solidFill>
              </a:rPr>
              <a:t>)</a:t>
            </a:r>
            <a:r>
              <a:rPr lang="zh-CN" altLang="zh-CN" sz="2800" b="1" dirty="0">
                <a:solidFill>
                  <a:srgbClr val="000510"/>
                </a:solidFill>
              </a:rPr>
              <a:t> ”</a:t>
            </a:r>
            <a:endParaRPr lang="en-US" altLang="zh-CN" sz="2800" b="1" dirty="0">
              <a:solidFill>
                <a:srgbClr val="00051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1" y="620688"/>
            <a:ext cx="3500437" cy="454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CC3300"/>
                </a:solidFill>
              </a:rPr>
              <a:t>2.4 </a:t>
            </a:r>
            <a:r>
              <a:rPr lang="zh-CN" altLang="en-US" sz="3200" dirty="0">
                <a:solidFill>
                  <a:srgbClr val="CC3300"/>
                </a:solidFill>
              </a:rPr>
              <a:t>常用数学方法</a:t>
            </a:r>
            <a:endParaRPr lang="zh-CN" altLang="en-US" sz="3200" dirty="0">
              <a:solidFill>
                <a:srgbClr val="CC3300"/>
              </a:solidFill>
            </a:endParaRPr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0" y="404813"/>
            <a:ext cx="3924300" cy="1252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660033"/>
                </a:solidFill>
              </a:rPr>
              <a:t>常量</a:t>
            </a:r>
            <a:endParaRPr lang="zh-CN" altLang="en-US" dirty="0">
              <a:solidFill>
                <a:srgbClr val="660033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/>
              <a:t>Math.PI</a:t>
            </a:r>
            <a:r>
              <a:rPr lang="zh-CN" altLang="en-US" dirty="0"/>
              <a:t>代表数学上的</a:t>
            </a:r>
            <a:r>
              <a:rPr lang="en-US" altLang="zh-CN" dirty="0">
                <a:latin typeface="+mn-ea"/>
              </a:rPr>
              <a:t>π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/>
              <a:t>Math.E</a:t>
            </a:r>
            <a:r>
              <a:rPr lang="zh-CN" altLang="en-US" dirty="0"/>
              <a:t>代表数学上的</a:t>
            </a:r>
            <a:r>
              <a:rPr lang="en-US" altLang="zh-CN" dirty="0">
                <a:latin typeface="+mn-ea"/>
              </a:rPr>
              <a:t>e 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39750" y="2781300"/>
            <a:ext cx="712787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395288" y="1196975"/>
            <a:ext cx="78486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660033"/>
                </a:solidFill>
                <a:latin typeface="Tahoma" panose="020B0604030504040204" pitchFamily="34" charset="0"/>
              </a:rPr>
              <a:t>Math</a:t>
            </a:r>
            <a:r>
              <a:rPr lang="zh-CN" altLang="en-US" sz="2800" dirty="0">
                <a:solidFill>
                  <a:srgbClr val="660033"/>
                </a:solidFill>
                <a:latin typeface="Tahoma" panose="020B0604030504040204" pitchFamily="34" charset="0"/>
              </a:rPr>
              <a:t>类的主要方法</a:t>
            </a:r>
            <a:r>
              <a:rPr lang="zh-CN" altLang="en-US" sz="2800" dirty="0">
                <a:latin typeface="Tahoma" panose="020B0604030504040204" pitchFamily="34" charset="0"/>
              </a:rPr>
              <a:t> </a:t>
            </a:r>
            <a:endParaRPr lang="zh-CN" altLang="en-US" sz="28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510"/>
                </a:solidFill>
                <a:latin typeface="Tahoma" panose="020B0604030504040204" pitchFamily="34" charset="0"/>
              </a:rPr>
              <a:t>int</a:t>
            </a:r>
            <a:r>
              <a:rPr lang="en-US" altLang="zh-CN" dirty="0">
                <a:solidFill>
                  <a:srgbClr val="000510"/>
                </a:solidFill>
                <a:latin typeface="Tahoma" panose="020B0604030504040204" pitchFamily="34" charset="0"/>
              </a:rPr>
              <a:t> abs(</a:t>
            </a:r>
            <a:r>
              <a:rPr lang="en-US" altLang="zh-CN" dirty="0" err="1">
                <a:solidFill>
                  <a:srgbClr val="000510"/>
                </a:solidFill>
                <a:latin typeface="Tahoma" panose="020B0604030504040204" pitchFamily="34" charset="0"/>
              </a:rPr>
              <a:t>int</a:t>
            </a:r>
            <a:r>
              <a:rPr lang="en-US" altLang="zh-CN" dirty="0">
                <a:solidFill>
                  <a:srgbClr val="000510"/>
                </a:solidFill>
                <a:latin typeface="Tahoma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000510"/>
                </a:solidFill>
                <a:latin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000510"/>
                </a:solidFill>
                <a:latin typeface="Tahoma" panose="020B0604030504040204" pitchFamily="34" charset="0"/>
              </a:rPr>
              <a:t>) </a:t>
            </a:r>
            <a:endParaRPr lang="en-US" altLang="zh-CN" dirty="0">
              <a:solidFill>
                <a:srgbClr val="00051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000510"/>
                </a:solidFill>
                <a:latin typeface="Tahoma" panose="020B0604030504040204" pitchFamily="34" charset="0"/>
              </a:rPr>
              <a:t>int</a:t>
            </a:r>
            <a:r>
              <a:rPr lang="en-US" altLang="zh-CN" dirty="0">
                <a:solidFill>
                  <a:srgbClr val="000510"/>
                </a:solidFill>
                <a:latin typeface="Tahoma" panose="020B0604030504040204" pitchFamily="34" charset="0"/>
              </a:rPr>
              <a:t> max(</a:t>
            </a:r>
            <a:r>
              <a:rPr lang="en-US" altLang="zh-CN" dirty="0" err="1">
                <a:solidFill>
                  <a:srgbClr val="000510"/>
                </a:solidFill>
                <a:latin typeface="Tahoma" panose="020B0604030504040204" pitchFamily="34" charset="0"/>
              </a:rPr>
              <a:t>int</a:t>
            </a:r>
            <a:r>
              <a:rPr lang="en-US" altLang="zh-CN" dirty="0">
                <a:solidFill>
                  <a:srgbClr val="000510"/>
                </a:solidFill>
                <a:latin typeface="Tahoma" panose="020B0604030504040204" pitchFamily="34" charset="0"/>
              </a:rPr>
              <a:t> i1,int i2) </a:t>
            </a:r>
            <a:endParaRPr lang="en-US" altLang="zh-CN" dirty="0">
              <a:solidFill>
                <a:srgbClr val="00051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510"/>
                </a:solidFill>
                <a:latin typeface="Tahoma" panose="020B0604030504040204" pitchFamily="34" charset="0"/>
              </a:rPr>
              <a:t>double floor(double d) </a:t>
            </a:r>
            <a:endParaRPr lang="en-US" altLang="zh-CN" dirty="0">
              <a:solidFill>
                <a:srgbClr val="00051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</a:rPr>
              <a:t>double random()</a:t>
            </a:r>
            <a:r>
              <a:rPr lang="en-US" altLang="zh-CN" dirty="0">
                <a:latin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</a:rPr>
              <a:t>long   round(double d)</a:t>
            </a:r>
            <a:r>
              <a:rPr lang="en-US" altLang="zh-CN" dirty="0">
                <a:latin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510"/>
                </a:solidFill>
                <a:latin typeface="Tahoma" panose="020B0604030504040204" pitchFamily="34" charset="0"/>
              </a:rPr>
              <a:t>double log(double d) </a:t>
            </a:r>
            <a:endParaRPr lang="en-US" altLang="zh-CN" dirty="0">
              <a:solidFill>
                <a:srgbClr val="00051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510"/>
                </a:solidFill>
                <a:latin typeface="Tahoma" panose="020B0604030504040204" pitchFamily="34" charset="0"/>
              </a:rPr>
              <a:t>double </a:t>
            </a:r>
            <a:r>
              <a:rPr lang="en-US" altLang="zh-CN" dirty="0" err="1">
                <a:solidFill>
                  <a:srgbClr val="000510"/>
                </a:solidFill>
                <a:latin typeface="Tahoma" panose="020B0604030504040204" pitchFamily="34" charset="0"/>
              </a:rPr>
              <a:t>exp</a:t>
            </a:r>
            <a:r>
              <a:rPr lang="en-US" altLang="zh-CN" dirty="0">
                <a:solidFill>
                  <a:srgbClr val="000510"/>
                </a:solidFill>
                <a:latin typeface="Tahoma" panose="020B0604030504040204" pitchFamily="34" charset="0"/>
              </a:rPr>
              <a:t>(double x) </a:t>
            </a:r>
            <a:endParaRPr lang="en-US" altLang="zh-CN" dirty="0">
              <a:solidFill>
                <a:srgbClr val="00051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510"/>
                </a:solidFill>
                <a:latin typeface="Tahoma" panose="020B0604030504040204" pitchFamily="34" charset="0"/>
              </a:rPr>
              <a:t>double pow(double a, double b) </a:t>
            </a:r>
            <a:endParaRPr lang="en-US" altLang="zh-CN" dirty="0">
              <a:solidFill>
                <a:srgbClr val="00051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</a:rPr>
              <a:t>double </a:t>
            </a:r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</a:rPr>
              <a:t>sqrt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</a:rPr>
              <a:t>(double a)</a:t>
            </a:r>
            <a:r>
              <a:rPr lang="en-US" altLang="zh-CN" dirty="0">
                <a:latin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510"/>
                </a:solidFill>
                <a:latin typeface="Tahoma" panose="020B0604030504040204" pitchFamily="34" charset="0"/>
              </a:rPr>
              <a:t>double cos(double d) </a:t>
            </a:r>
            <a:endParaRPr lang="zh-CN" altLang="en-US" dirty="0">
              <a:solidFill>
                <a:srgbClr val="000510"/>
              </a:solidFill>
              <a:latin typeface="Tahoma" panose="020B0604030504040204" pitchFamily="34" charset="0"/>
            </a:endParaRPr>
          </a:p>
        </p:txBody>
      </p:sp>
      <p:sp>
        <p:nvSpPr>
          <p:cNvPr id="312326" name="AutoShape 6"/>
          <p:cNvSpPr>
            <a:spLocks noChangeArrowheads="1"/>
          </p:cNvSpPr>
          <p:nvPr/>
        </p:nvSpPr>
        <p:spPr bwMode="auto">
          <a:xfrm>
            <a:off x="4643438" y="2601913"/>
            <a:ext cx="4032250" cy="1625600"/>
          </a:xfrm>
          <a:prstGeom prst="wedgeRoundRectCallout">
            <a:avLst>
              <a:gd name="adj1" fmla="val -80873"/>
              <a:gd name="adj2" fmla="val -201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产生</a:t>
            </a:r>
            <a:r>
              <a:rPr kumimoji="0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0~1</a:t>
            </a:r>
            <a:r>
              <a:rPr kumimoji="0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之间随机数，</a:t>
            </a:r>
            <a:endParaRPr kumimoji="0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不包括</a:t>
            </a:r>
            <a:r>
              <a:rPr kumimoji="0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kumimoji="0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和</a:t>
            </a:r>
            <a:r>
              <a:rPr kumimoji="0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kumimoji="0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kumimoji="0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思考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?</a:t>
            </a:r>
            <a:endParaRPr kumimoji="0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kumimoji="0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X=(</a:t>
            </a:r>
            <a:r>
              <a:rPr kumimoji="0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Math.</a:t>
            </a:r>
            <a:r>
              <a:rPr kumimoji="0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random</a:t>
            </a:r>
            <a:r>
              <a:rPr kumimoji="0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()*100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2327" name="AutoShape 7"/>
          <p:cNvSpPr/>
          <p:nvPr/>
        </p:nvSpPr>
        <p:spPr bwMode="auto">
          <a:xfrm>
            <a:off x="5003800" y="1736725"/>
            <a:ext cx="3492500" cy="647700"/>
          </a:xfrm>
          <a:prstGeom prst="borderCallout2">
            <a:avLst>
              <a:gd name="adj1" fmla="val 17648"/>
              <a:gd name="adj2" fmla="val -2074"/>
              <a:gd name="adj3" fmla="val 17648"/>
              <a:gd name="adj4" fmla="val -13921"/>
              <a:gd name="adj5" fmla="val 140034"/>
              <a:gd name="adj6" fmla="val -185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kumimoji="0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不大于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kumimoji="0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的最大整数</a:t>
            </a:r>
            <a:r>
              <a:rPr kumimoji="0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2328" name="AutoShape 8"/>
          <p:cNvSpPr/>
          <p:nvPr/>
        </p:nvSpPr>
        <p:spPr bwMode="auto">
          <a:xfrm>
            <a:off x="4824413" y="5013325"/>
            <a:ext cx="3671887" cy="647700"/>
          </a:xfrm>
          <a:prstGeom prst="borderCallout2">
            <a:avLst>
              <a:gd name="adj1" fmla="val 45884"/>
              <a:gd name="adj2" fmla="val 991"/>
              <a:gd name="adj3" fmla="val 19819"/>
              <a:gd name="adj4" fmla="val -6380"/>
              <a:gd name="adj5" fmla="val -221333"/>
              <a:gd name="adj6" fmla="val -168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kumimoji="0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求最靠近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kumimoji="0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的整数</a:t>
            </a:r>
            <a:r>
              <a:rPr kumimoji="0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6" grpId="0" bldLvl="0" animBg="1"/>
      <p:bldP spid="312327" grpId="0" bldLvl="0" animBg="1"/>
      <p:bldP spid="31232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56792"/>
            <a:ext cx="5638800" cy="4857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/>
              <a:t>1</a:t>
            </a:r>
            <a:r>
              <a:rPr lang="zh-CN" altLang="en-US" dirty="0"/>
              <a:t>．数据的输出</a:t>
            </a:r>
            <a:endParaRPr lang="zh-CN" altLang="en-US" dirty="0"/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1520" y="2132856"/>
            <a:ext cx="8496300" cy="3959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70C0"/>
                </a:solidFill>
              </a:rPr>
              <a:t>print()</a:t>
            </a:r>
            <a:r>
              <a:rPr lang="zh-CN" altLang="en-US" dirty="0"/>
              <a:t>方法：实现不换行的数据输出； 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>
                <a:solidFill>
                  <a:srgbClr val="0070C0"/>
                </a:solidFill>
              </a:rPr>
              <a:t>println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r>
              <a:rPr lang="zh-CN" altLang="en-US" dirty="0"/>
              <a:t>方法：与上面方法的差别是输出数据后将换行。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>
                <a:solidFill>
                  <a:srgbClr val="0070C0"/>
                </a:solidFill>
              </a:rPr>
              <a:t>printf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r>
              <a:rPr lang="zh-CN" altLang="en-US" dirty="0"/>
              <a:t>方法：带格式描述的数据输出。</a:t>
            </a:r>
            <a:r>
              <a:rPr lang="en-US" altLang="zh-CN" dirty="0"/>
              <a:t>JDK1.5</a:t>
            </a:r>
            <a:r>
              <a:rPr lang="zh-CN" altLang="en-US" dirty="0"/>
              <a:t>新增。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该方法包含两个参数，第</a:t>
            </a:r>
            <a:r>
              <a:rPr lang="en-US" altLang="zh-CN" dirty="0"/>
              <a:t>1</a:t>
            </a:r>
            <a:r>
              <a:rPr lang="zh-CN" altLang="en-US" dirty="0"/>
              <a:t>个参数中给出</a:t>
            </a:r>
            <a:r>
              <a:rPr lang="zh-CN" altLang="en-US" dirty="0">
                <a:solidFill>
                  <a:srgbClr val="7030A0"/>
                </a:solidFill>
              </a:rPr>
              <a:t>输出格式的描述</a:t>
            </a:r>
            <a:r>
              <a:rPr lang="zh-CN" altLang="en-US" dirty="0"/>
              <a:t>，第</a:t>
            </a:r>
            <a:r>
              <a:rPr lang="en-US" altLang="zh-CN" dirty="0"/>
              <a:t>2</a:t>
            </a:r>
            <a:r>
              <a:rPr lang="zh-CN" altLang="en-US" dirty="0"/>
              <a:t>个参数为</a:t>
            </a:r>
            <a:r>
              <a:rPr lang="zh-CN" altLang="en-US" dirty="0">
                <a:solidFill>
                  <a:srgbClr val="7030A0"/>
                </a:solidFill>
              </a:rPr>
              <a:t>输出数据</a:t>
            </a:r>
            <a:r>
              <a:rPr lang="zh-CN" altLang="en-US" dirty="0"/>
              <a:t>，其中，输出格式描述字符串中需要安排与输出数据对应的格式符。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常用格式符包括：</a:t>
            </a:r>
            <a:r>
              <a:rPr lang="en-US" altLang="zh-CN" dirty="0">
                <a:solidFill>
                  <a:srgbClr val="0070C0"/>
                </a:solidFill>
              </a:rPr>
              <a:t>%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/>
              <a:t>代表十进制数；</a:t>
            </a:r>
            <a:r>
              <a:rPr lang="en-US" altLang="zh-CN" dirty="0">
                <a:solidFill>
                  <a:srgbClr val="0070C0"/>
                </a:solidFill>
              </a:rPr>
              <a:t>%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/>
              <a:t>代表浮点数；</a:t>
            </a:r>
            <a:r>
              <a:rPr lang="en-US" altLang="zh-CN" dirty="0">
                <a:solidFill>
                  <a:srgbClr val="0070C0"/>
                </a:solidFill>
              </a:rPr>
              <a:t>%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/>
              <a:t>代表科学表示法的指数位数；</a:t>
            </a:r>
            <a:r>
              <a:rPr lang="en-US" altLang="zh-CN" dirty="0">
                <a:solidFill>
                  <a:srgbClr val="0070C0"/>
                </a:solidFill>
              </a:rPr>
              <a:t>%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代表换行符；</a:t>
            </a:r>
            <a:r>
              <a:rPr lang="en-US" altLang="zh-CN" dirty="0">
                <a:solidFill>
                  <a:srgbClr val="0070C0"/>
                </a:solidFill>
              </a:rPr>
              <a:t>%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/>
              <a:t>代表十六进制数；</a:t>
            </a:r>
            <a:r>
              <a:rPr lang="en-US" altLang="zh-CN" dirty="0">
                <a:solidFill>
                  <a:srgbClr val="0070C0"/>
                </a:solidFill>
              </a:rPr>
              <a:t>%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/>
              <a:t>代表字符串。</a:t>
            </a:r>
            <a:r>
              <a:rPr lang="en-US" altLang="zh-CN" dirty="0">
                <a:solidFill>
                  <a:srgbClr val="0070C0"/>
                </a:solidFill>
              </a:rPr>
              <a:t> %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zh-CN" altLang="en-US" dirty="0"/>
              <a:t>单个字符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%</a:t>
            </a:r>
            <a:r>
              <a:rPr lang="en-US" altLang="zh-CN" dirty="0">
                <a:solidFill>
                  <a:srgbClr val="FF0000"/>
                </a:solidFill>
              </a:rPr>
              <a:t>% </a:t>
            </a:r>
            <a:r>
              <a:rPr lang="zh-CN" altLang="en-US" dirty="0"/>
              <a:t>输出百分号</a:t>
            </a:r>
            <a:r>
              <a:rPr lang="en-US" altLang="zh-CN" dirty="0"/>
              <a:t>%</a:t>
            </a:r>
            <a:endParaRPr lang="en-US" altLang="zh-CN" dirty="0"/>
          </a:p>
          <a:p>
            <a:pPr eaLnBrk="1" hangingPunct="1">
              <a:buNone/>
            </a:pPr>
            <a:endParaRPr lang="zh-CN" altLang="en-US" dirty="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1714500" y="476250"/>
            <a:ext cx="406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>
                <a:solidFill>
                  <a:srgbClr val="CC3300"/>
                </a:solidFill>
                <a:latin typeface="楷体_GB2312"/>
                <a:ea typeface="楷体_GB2312"/>
                <a:cs typeface="Arial" panose="020B0604020202020204" pitchFamily="34" charset="0"/>
              </a:rPr>
              <a:t>2.4  </a:t>
            </a:r>
            <a:r>
              <a:rPr kumimoji="0" lang="zh-CN" altLang="en-US" sz="3200">
                <a:solidFill>
                  <a:srgbClr val="CC3300"/>
                </a:solidFill>
                <a:latin typeface="楷体_GB2312"/>
                <a:ea typeface="楷体_GB2312"/>
                <a:cs typeface="Arial" panose="020B0604020202020204" pitchFamily="34" charset="0"/>
              </a:rPr>
              <a:t>数据的输入输出</a:t>
            </a:r>
            <a:endParaRPr kumimoji="0" lang="zh-CN" altLang="en-US" sz="3200">
              <a:solidFill>
                <a:srgbClr val="CC3300"/>
              </a:solidFill>
              <a:latin typeface="楷体_GB2312"/>
              <a:ea typeface="楷体_GB231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5835" y="1055688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2.4.1 </a:t>
            </a:r>
            <a:r>
              <a:rPr lang="zh-CN" altLang="zh-CN" sz="2800" b="1" dirty="0">
                <a:solidFill>
                  <a:schemeClr val="tx1"/>
                </a:solidFill>
                <a:latin typeface="+mn-ea"/>
                <a:ea typeface="+mn-ea"/>
              </a:rPr>
              <a:t>使用标准输入输出流</a:t>
            </a:r>
            <a:endParaRPr lang="zh-CN" altLang="zh-CN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425" y="436563"/>
            <a:ext cx="6659563" cy="5318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/>
              <a:t>例</a:t>
            </a:r>
            <a:r>
              <a:rPr lang="en-US" altLang="zh-CN"/>
              <a:t>2-2 </a:t>
            </a:r>
            <a:r>
              <a:rPr lang="zh-CN" altLang="en-US"/>
              <a:t>数据输出应用举例</a:t>
            </a:r>
            <a:endParaRPr lang="zh-CN" altLang="en-US"/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65113" y="908720"/>
            <a:ext cx="8715375" cy="4714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public class Test {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public static void main(String a[ ]) {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 = 12, n = 517;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n%m</a:t>
            </a:r>
            <a:r>
              <a:rPr lang="en-US" altLang="zh-CN" sz="2000" dirty="0"/>
              <a:t>=" + (n % m));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("\</a:t>
            </a:r>
            <a:r>
              <a:rPr lang="en-US" altLang="zh-CN" sz="2000" dirty="0" err="1"/>
              <a:t>tn</a:t>
            </a:r>
            <a:r>
              <a:rPr lang="en-US" altLang="zh-CN" sz="2000" dirty="0"/>
              <a:t>/m=" + (n / m));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Integer.toBinaryString</a:t>
            </a:r>
            <a:r>
              <a:rPr lang="en-US" altLang="zh-CN" sz="2000" dirty="0"/>
              <a:t>(m));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("\t" + </a:t>
            </a:r>
            <a:r>
              <a:rPr lang="en-US" altLang="zh-CN" sz="2000" dirty="0" err="1"/>
              <a:t>Integer.toBinaryString</a:t>
            </a:r>
            <a:r>
              <a:rPr lang="en-US" altLang="zh-CN" sz="2000" dirty="0"/>
              <a:t>(m &gt;&gt; 2));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</a:t>
            </a:r>
            <a:r>
              <a:rPr lang="en-US" altLang="zh-CN" sz="2000" dirty="0" err="1">
                <a:solidFill>
                  <a:srgbClr val="7030A0"/>
                </a:solidFill>
              </a:rPr>
              <a:t>printf</a:t>
            </a:r>
            <a:r>
              <a:rPr lang="en-US" altLang="zh-CN" sz="2000" dirty="0"/>
              <a:t>("Value of PI is </a:t>
            </a:r>
            <a:r>
              <a:rPr lang="en-US" altLang="zh-CN" sz="2000" dirty="0">
                <a:solidFill>
                  <a:srgbClr val="FF0000"/>
                </a:solidFill>
              </a:rPr>
              <a:t>%.3f </a:t>
            </a:r>
            <a:r>
              <a:rPr lang="en-US" altLang="zh-CN" sz="2000" dirty="0"/>
              <a:t>%n", </a:t>
            </a:r>
            <a:r>
              <a:rPr lang="en-US" altLang="zh-CN" sz="2000" dirty="0" err="1"/>
              <a:t>Math.PI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</a:t>
            </a:r>
            <a:r>
              <a:rPr lang="en-US" altLang="zh-CN" sz="2000" dirty="0" err="1">
                <a:solidFill>
                  <a:srgbClr val="7030A0"/>
                </a:solidFill>
              </a:rPr>
              <a:t>printf</a:t>
            </a:r>
            <a:r>
              <a:rPr lang="en-US" altLang="zh-CN" sz="2000" dirty="0"/>
              <a:t>("result1= </a:t>
            </a:r>
            <a:r>
              <a:rPr lang="en-US" altLang="zh-CN" sz="2000" dirty="0">
                <a:solidFill>
                  <a:srgbClr val="FF0000"/>
                </a:solidFill>
              </a:rPr>
              <a:t>%e </a:t>
            </a:r>
            <a:r>
              <a:rPr lang="en-US" altLang="zh-CN" sz="2000" dirty="0"/>
              <a:t>%n", 1500.34);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System.out.</a:t>
            </a:r>
            <a:r>
              <a:rPr lang="en-US" altLang="zh-CN" sz="2000" dirty="0" err="1">
                <a:solidFill>
                  <a:srgbClr val="7030A0"/>
                </a:solidFill>
              </a:rPr>
              <a:t>printf</a:t>
            </a:r>
            <a:r>
              <a:rPr lang="en-US" altLang="zh-CN" sz="2000" dirty="0"/>
              <a:t>("result2=</a:t>
            </a:r>
            <a:r>
              <a:rPr lang="en-US" altLang="zh-CN" sz="2000" dirty="0">
                <a:solidFill>
                  <a:srgbClr val="FF0000"/>
                </a:solidFill>
              </a:rPr>
              <a:t> %13.8e </a:t>
            </a:r>
            <a:r>
              <a:rPr lang="en-US" altLang="zh-CN" sz="2000" dirty="0"/>
              <a:t>%n", 1500.34);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}</a:t>
            </a:r>
            <a:endParaRPr lang="sv-SE" altLang="zh-CN" sz="2000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43608" y="4945780"/>
            <a:ext cx="3960813" cy="1631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266700" eaLnBrk="0" hangingPunct="0">
              <a:defRPr/>
            </a:pPr>
            <a:r>
              <a:rPr lang="sv-SE" altLang="zh-CN" sz="2000" b="1" dirty="0">
                <a:solidFill>
                  <a:srgbClr val="7030A0"/>
                </a:solidFill>
                <a:latin typeface="+mn-ea"/>
                <a:ea typeface="+mn-ea"/>
                <a:cs typeface="Arial" panose="020B0604020202020204" pitchFamily="34" charset="0"/>
              </a:rPr>
              <a:t>n%m=1   n/m=43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indent="266700" eaLnBrk="0" hangingPunct="0">
              <a:defRPr/>
            </a:pPr>
            <a:r>
              <a:rPr lang="sv-SE" altLang="zh-CN" sz="2000" b="1" dirty="0">
                <a:solidFill>
                  <a:srgbClr val="7030A0"/>
                </a:solidFill>
                <a:latin typeface="+mn-ea"/>
                <a:ea typeface="+mn-ea"/>
                <a:cs typeface="Arial" panose="020B0604020202020204" pitchFamily="34" charset="0"/>
              </a:rPr>
              <a:t>1100    11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indent="266700" eaLnBrk="0" hangingPunct="0">
              <a:defRPr/>
            </a:pPr>
            <a:r>
              <a:rPr lang="sv-SE" altLang="zh-CN" sz="2000" b="1" dirty="0">
                <a:solidFill>
                  <a:srgbClr val="7030A0"/>
                </a:solidFill>
                <a:latin typeface="+mn-ea"/>
                <a:ea typeface="+mn-ea"/>
                <a:cs typeface="Arial" panose="020B0604020202020204" pitchFamily="34" charset="0"/>
              </a:rPr>
              <a:t>Value of PI is 3.142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indent="266700" eaLnBrk="0" hangingPunct="0"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+mn-ea"/>
                <a:ea typeface="+mn-ea"/>
                <a:cs typeface="Arial" panose="020B0604020202020204" pitchFamily="34" charset="0"/>
              </a:rPr>
              <a:t>r</a:t>
            </a:r>
            <a:r>
              <a:rPr lang="sv-SE" altLang="zh-CN" sz="2000" b="1" dirty="0">
                <a:solidFill>
                  <a:srgbClr val="7030A0"/>
                </a:solidFill>
                <a:latin typeface="+mn-ea"/>
                <a:ea typeface="+mn-ea"/>
                <a:cs typeface="Arial" panose="020B0604020202020204" pitchFamily="34" charset="0"/>
              </a:rPr>
              <a:t>esult</a:t>
            </a:r>
            <a:r>
              <a:rPr lang="en-US" altLang="zh-CN" sz="2000" b="1" dirty="0">
                <a:solidFill>
                  <a:srgbClr val="7030A0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sv-SE" altLang="zh-CN" sz="2000" b="1" dirty="0">
                <a:solidFill>
                  <a:srgbClr val="7030A0"/>
                </a:solidFill>
                <a:latin typeface="+mn-ea"/>
                <a:ea typeface="+mn-ea"/>
                <a:cs typeface="Arial" panose="020B0604020202020204" pitchFamily="34" charset="0"/>
              </a:rPr>
              <a:t>= 1.500340e+03</a:t>
            </a:r>
            <a:endParaRPr lang="sv-SE" altLang="zh-CN" sz="2000" b="1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266700" eaLnBrk="0" hangingPunct="0">
              <a:defRPr/>
            </a:pPr>
            <a:r>
              <a:rPr lang="sv-SE" altLang="zh-CN" sz="2000" b="1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result2= 1.50034000e+03 </a:t>
            </a:r>
            <a:endParaRPr lang="sv-SE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37893" name="圆角矩形标注 1"/>
          <p:cNvSpPr>
            <a:spLocks noChangeArrowheads="1"/>
          </p:cNvSpPr>
          <p:nvPr/>
        </p:nvSpPr>
        <p:spPr bwMode="auto">
          <a:xfrm>
            <a:off x="6624637" y="1663700"/>
            <a:ext cx="2519363" cy="504825"/>
          </a:xfrm>
          <a:prstGeom prst="wedgeRoundRectCallout">
            <a:avLst>
              <a:gd name="adj1" fmla="val -70858"/>
              <a:gd name="adj2" fmla="val 351800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7030A0"/>
                </a:solidFill>
                <a:latin typeface="Tahoma" panose="020B0604030504040204" pitchFamily="34" charset="0"/>
              </a:rPr>
              <a:t>精确到小数点后</a:t>
            </a:r>
            <a:r>
              <a:rPr lang="en-US" altLang="zh-CN" sz="2000" dirty="0">
                <a:solidFill>
                  <a:srgbClr val="7030A0"/>
                </a:solidFill>
                <a:latin typeface="Tahoma" panose="020B0604030504040204" pitchFamily="34" charset="0"/>
              </a:rPr>
              <a:t>3</a:t>
            </a:r>
            <a:r>
              <a:rPr lang="zh-CN" altLang="en-US" sz="2000" dirty="0">
                <a:solidFill>
                  <a:srgbClr val="7030A0"/>
                </a:solidFill>
                <a:latin typeface="Tahoma" panose="020B0604030504040204" pitchFamily="34" charset="0"/>
              </a:rPr>
              <a:t>位</a:t>
            </a:r>
            <a:endParaRPr lang="zh-CN" altLang="en-US" sz="2000" dirty="0">
              <a:solidFill>
                <a:srgbClr val="7030A0"/>
              </a:solidFill>
              <a:latin typeface="Tahoma" panose="020B0604030504040204" pitchFamily="34" charset="0"/>
            </a:endParaRPr>
          </a:p>
        </p:txBody>
      </p:sp>
      <p:sp>
        <p:nvSpPr>
          <p:cNvPr id="37894" name="圆角矩形标注 5"/>
          <p:cNvSpPr>
            <a:spLocks noChangeArrowheads="1"/>
          </p:cNvSpPr>
          <p:nvPr/>
        </p:nvSpPr>
        <p:spPr bwMode="auto">
          <a:xfrm>
            <a:off x="5297487" y="4761885"/>
            <a:ext cx="3455988" cy="504825"/>
          </a:xfrm>
          <a:prstGeom prst="wedgeRoundRectCallout">
            <a:avLst>
              <a:gd name="adj1" fmla="val -44841"/>
              <a:gd name="adj2" fmla="val -15142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7030A0"/>
                </a:solidFill>
                <a:latin typeface="Tahoma" panose="020B0604030504040204" pitchFamily="34" charset="0"/>
              </a:rPr>
              <a:t>指数形式，默认</a:t>
            </a:r>
            <a:r>
              <a:rPr lang="en-US" altLang="zh-CN" sz="2000" dirty="0">
                <a:solidFill>
                  <a:srgbClr val="7030A0"/>
                </a:solidFill>
                <a:latin typeface="Tahoma" panose="020B0604030504040204" pitchFamily="34" charset="0"/>
              </a:rPr>
              <a:t>6</a:t>
            </a:r>
            <a:r>
              <a:rPr lang="zh-CN" altLang="en-US" sz="2000" dirty="0">
                <a:solidFill>
                  <a:srgbClr val="7030A0"/>
                </a:solidFill>
                <a:latin typeface="Tahoma" panose="020B0604030504040204" pitchFamily="34" charset="0"/>
              </a:rPr>
              <a:t>位小数</a:t>
            </a:r>
            <a:endParaRPr lang="zh-CN" altLang="en-US" sz="2000" dirty="0">
              <a:solidFill>
                <a:srgbClr val="7030A0"/>
              </a:solidFill>
              <a:latin typeface="Tahoma" panose="020B0604030504040204" pitchFamily="34" charset="0"/>
            </a:endParaRPr>
          </a:p>
        </p:txBody>
      </p:sp>
      <p:sp>
        <p:nvSpPr>
          <p:cNvPr id="37895" name="圆角矩形标注 6"/>
          <p:cNvSpPr>
            <a:spLocks noChangeArrowheads="1"/>
          </p:cNvSpPr>
          <p:nvPr/>
        </p:nvSpPr>
        <p:spPr bwMode="auto">
          <a:xfrm>
            <a:off x="5495629" y="5761755"/>
            <a:ext cx="3014663" cy="504825"/>
          </a:xfrm>
          <a:prstGeom prst="wedgeRoundRectCallout">
            <a:avLst>
              <a:gd name="adj1" fmla="val -53122"/>
              <a:gd name="adj2" fmla="val -25968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7030A0"/>
                </a:solidFill>
                <a:latin typeface="Tahoma" panose="020B0604030504040204" pitchFamily="34" charset="0"/>
              </a:rPr>
              <a:t>总宽度</a:t>
            </a:r>
            <a:r>
              <a:rPr lang="en-US" altLang="zh-CN" sz="2000" dirty="0">
                <a:solidFill>
                  <a:srgbClr val="7030A0"/>
                </a:solidFill>
                <a:latin typeface="Tahoma" panose="020B0604030504040204" pitchFamily="34" charset="0"/>
              </a:rPr>
              <a:t>13</a:t>
            </a:r>
            <a:r>
              <a:rPr lang="zh-CN" altLang="en-US" sz="2000" dirty="0">
                <a:solidFill>
                  <a:srgbClr val="7030A0"/>
                </a:solidFill>
                <a:latin typeface="Tahoma" panose="020B0604030504040204" pitchFamily="34" charset="0"/>
              </a:rPr>
              <a:t>，小数</a:t>
            </a:r>
            <a:r>
              <a:rPr lang="en-US" altLang="zh-CN" sz="2000" dirty="0">
                <a:solidFill>
                  <a:srgbClr val="7030A0"/>
                </a:solidFill>
                <a:latin typeface="Tahoma" panose="020B0604030504040204" pitchFamily="34" charset="0"/>
              </a:rPr>
              <a:t>8</a:t>
            </a:r>
            <a:r>
              <a:rPr lang="zh-CN" altLang="en-US" sz="2000" dirty="0">
                <a:solidFill>
                  <a:srgbClr val="7030A0"/>
                </a:solidFill>
                <a:latin typeface="Tahoma" panose="020B0604030504040204" pitchFamily="34" charset="0"/>
              </a:rPr>
              <a:t>位</a:t>
            </a:r>
            <a:endParaRPr lang="zh-CN" altLang="en-US" sz="2000" dirty="0">
              <a:solidFill>
                <a:srgbClr val="7030A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933" y="1340768"/>
            <a:ext cx="5976938" cy="5207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 dirty="0"/>
              <a:t>(1) </a:t>
            </a:r>
            <a:r>
              <a:rPr lang="zh-CN" altLang="en-US" sz="3200" dirty="0"/>
              <a:t>字符类型数据的输入 </a:t>
            </a:r>
            <a:endParaRPr lang="zh-CN" altLang="en-US" sz="3200" dirty="0"/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7772400" cy="345638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利用标准输入流</a:t>
            </a:r>
            <a:r>
              <a:rPr lang="en-US" altLang="zh-CN" dirty="0"/>
              <a:t>(System.in)</a:t>
            </a:r>
            <a:r>
              <a:rPr lang="zh-CN" altLang="en-US" dirty="0"/>
              <a:t>的</a:t>
            </a:r>
            <a:r>
              <a:rPr lang="en-US" altLang="zh-CN" dirty="0"/>
              <a:t>read()</a:t>
            </a:r>
            <a:r>
              <a:rPr lang="zh-CN" altLang="en-US" dirty="0"/>
              <a:t>方法，可以从键盘读取字符。但要注意，</a:t>
            </a:r>
            <a:r>
              <a:rPr lang="en-US" altLang="zh-CN" dirty="0"/>
              <a:t>read()</a:t>
            </a:r>
            <a:r>
              <a:rPr lang="zh-CN" altLang="en-US" dirty="0"/>
              <a:t>方法从键盘获取的是输入的字符的字节表示形式（返回结果为</a:t>
            </a:r>
            <a:r>
              <a:rPr lang="en-US" altLang="zh-CN" dirty="0" err="1"/>
              <a:t>int</a:t>
            </a:r>
            <a:r>
              <a:rPr lang="zh-CN" altLang="en-US" dirty="0"/>
              <a:t>类型），需要使用强制转换将其转化为字符型 。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en-US" altLang="zh-CN" dirty="0"/>
              <a:t>char  c=(char)</a:t>
            </a:r>
            <a:r>
              <a:rPr lang="en-US" altLang="zh-CN" dirty="0" err="1"/>
              <a:t>System.in.read</a:t>
            </a:r>
            <a:r>
              <a:rPr lang="en-US" altLang="zh-CN" dirty="0"/>
              <a:t>();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15616" y="548680"/>
            <a:ext cx="2917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2</a:t>
            </a:r>
            <a:r>
              <a:rPr lang="zh-CN" altLang="zh-CN" sz="3200" b="1" dirty="0"/>
              <a:t>．数据的输入</a:t>
            </a:r>
            <a:endParaRPr lang="zh-CN" altLang="zh-CN" sz="3200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76250"/>
            <a:ext cx="4751387" cy="635000"/>
          </a:xfrm>
        </p:spPr>
        <p:txBody>
          <a:bodyPr/>
          <a:lstStyle/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字符串的输入 </a:t>
            </a:r>
            <a:endParaRPr lang="zh-CN" altLang="en-US" dirty="0"/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将键盘输入的数据看作字符流，利用</a:t>
            </a:r>
            <a:r>
              <a:rPr lang="en-US" altLang="zh-CN" dirty="0" err="1"/>
              <a:t>InputStreamReader</a:t>
            </a:r>
            <a:r>
              <a:rPr lang="zh-CN" altLang="en-US" dirty="0"/>
              <a:t>将从键盘输入的字节流数据转化为字符序列来识别 。</a:t>
            </a:r>
            <a:endParaRPr lang="en-US" altLang="zh-CN" dirty="0"/>
          </a:p>
          <a:p>
            <a:pPr eaLnBrk="1" hangingPunct="1"/>
            <a:r>
              <a:rPr lang="zh-CN" altLang="en-US" dirty="0"/>
              <a:t>利用</a:t>
            </a:r>
            <a:r>
              <a:rPr lang="en-US" altLang="zh-CN" dirty="0" err="1"/>
              <a:t>BufferedReader</a:t>
            </a:r>
            <a:r>
              <a:rPr lang="zh-CN" altLang="en-US" dirty="0"/>
              <a:t>对字符流序列进行过滤，借助</a:t>
            </a:r>
            <a:r>
              <a:rPr lang="en-US" altLang="zh-CN" dirty="0" err="1"/>
              <a:t>BufferedReader</a:t>
            </a:r>
            <a:r>
              <a:rPr lang="zh-CN" altLang="en-US" dirty="0"/>
              <a:t>流对象提供的方法</a:t>
            </a:r>
            <a:r>
              <a:rPr lang="en-US" altLang="zh-CN" dirty="0" err="1">
                <a:solidFill>
                  <a:srgbClr val="0070C0"/>
                </a:solidFill>
              </a:rPr>
              <a:t>readLine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r>
              <a:rPr lang="zh-CN" altLang="en-US" dirty="0"/>
              <a:t>从键盘读取一个字符串。 </a:t>
            </a:r>
            <a:endParaRPr lang="zh-CN" altLang="en-US" dirty="0"/>
          </a:p>
        </p:txBody>
      </p:sp>
      <p:pic>
        <p:nvPicPr>
          <p:cNvPr id="3994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33056"/>
            <a:ext cx="76422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66357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关键字列表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750" y="1341438"/>
          <a:ext cx="8064500" cy="48466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832362"/>
                <a:gridCol w="2232138"/>
              </a:tblGrid>
              <a:tr h="2958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关键字</a:t>
                      </a:r>
                      <a:endParaRPr lang="zh-CN" sz="1800" b="1" kern="100" dirty="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用途</a:t>
                      </a:r>
                      <a:endParaRPr lang="zh-CN" sz="1800" b="1" kern="100" dirty="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>
                    <a:solidFill>
                      <a:srgbClr val="CCFF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boolean byte char double float int long short void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基本类型</a:t>
                      </a:r>
                      <a:endParaRPr lang="zh-CN" sz="1800" b="1" kern="100" dirty="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</a:tr>
              <a:tr h="382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new super this  instanceof  null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对象创建、引用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</a:tr>
              <a:tr h="382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if else switch case default 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选择语句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</a:tr>
              <a:tr h="382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do while for 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循环语句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</a:tr>
              <a:tr h="382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break continue  return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控制转移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</a:tr>
              <a:tr h="382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try catch finally throw throws assert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异常处理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</a:tr>
              <a:tr h="382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synchronized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线程同步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</a:tr>
              <a:tr h="382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abstract final private protected public static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修饰说明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</a:tr>
              <a:tr h="563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class extends interface implements import package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类、继承、接口、包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</a:tr>
              <a:tr h="382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native transient volatile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其它方法</a:t>
                      </a:r>
                      <a:endParaRPr lang="zh-CN" sz="1800" b="1" kern="10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</a:tr>
              <a:tr h="382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true false </a:t>
                      </a:r>
                      <a:endParaRPr lang="zh-CN" sz="1800" b="1" kern="100" dirty="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布尔常量</a:t>
                      </a:r>
                      <a:endParaRPr lang="zh-CN" sz="1800" b="1" kern="100" dirty="0"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260350"/>
            <a:ext cx="4679950" cy="850900"/>
          </a:xfrm>
        </p:spPr>
        <p:txBody>
          <a:bodyPr/>
          <a:lstStyle/>
          <a:p>
            <a:pPr eaLnBrk="1" hangingPunct="1"/>
            <a:r>
              <a:rPr lang="zh-CN" altLang="en-US"/>
              <a:t>通过流变换获取字符串</a:t>
            </a:r>
            <a:endParaRPr lang="zh-CN" altLang="en-US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 flipV="1">
            <a:off x="2771775" y="38608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95738" y="4725988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System.in</a:t>
            </a:r>
            <a:endParaRPr kumimoji="0" lang="en-US" altLang="zh-CN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2987675" y="407828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924300" y="3860800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read(</a:t>
            </a:r>
            <a:r>
              <a:rPr kumimoji="0"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byte</a:t>
            </a:r>
            <a:r>
              <a:rPr kumimoji="0" lang="en-US" altLang="zh-CN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[] b):</a:t>
            </a:r>
            <a:r>
              <a:rPr kumimoji="0" lang="zh-CN" altLang="en-US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读一系列字节</a:t>
            </a:r>
            <a:endParaRPr kumimoji="0" lang="zh-CN" altLang="en-US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971550" y="3141663"/>
            <a:ext cx="3816350" cy="720725"/>
          </a:xfrm>
          <a:prstGeom prst="flowChartManualOperation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InputStreamReader</a:t>
            </a:r>
            <a:endParaRPr kumimoji="0" lang="en-US" altLang="zh-CN" b="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V="1">
            <a:off x="2771775" y="263683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1979613" y="40782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84213" y="3933825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字节流</a:t>
            </a:r>
            <a:endParaRPr kumimoji="0" lang="zh-CN" altLang="en-US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908175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84213" y="25654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字符流</a:t>
            </a:r>
            <a:endParaRPr kumimoji="0" lang="zh-CN" altLang="en-US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1331913" y="1989138"/>
            <a:ext cx="3024187" cy="647700"/>
          </a:xfrm>
          <a:prstGeom prst="flowChartManualOperation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BufferedReader</a:t>
            </a:r>
            <a:endParaRPr kumimoji="0" lang="en-US" altLang="zh-CN" b="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>
            <a:off x="2843213" y="2925763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995738" y="2636838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read(</a:t>
            </a:r>
            <a:r>
              <a:rPr kumimoji="0"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kumimoji="0" lang="en-US" altLang="zh-CN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[]  cbuf):</a:t>
            </a:r>
            <a:r>
              <a:rPr kumimoji="0" lang="zh-CN" altLang="en-US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读一系列字符</a:t>
            </a:r>
            <a:endParaRPr kumimoji="0" lang="zh-CN" altLang="en-US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2771775" y="1412875"/>
            <a:ext cx="0" cy="576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>
            <a:off x="2916238" y="1701800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3924300" y="1412875"/>
            <a:ext cx="453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readLine():</a:t>
            </a:r>
            <a:r>
              <a:rPr kumimoji="0" lang="zh-CN" altLang="en-US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读一行字符串（</a:t>
            </a:r>
            <a:r>
              <a:rPr kumimoji="0"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kumimoji="0" lang="en-US" altLang="zh-CN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altLang="zh-CN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1692275" y="4221163"/>
            <a:ext cx="2160588" cy="1008062"/>
          </a:xfrm>
          <a:prstGeom prst="upArrowCallout">
            <a:avLst>
              <a:gd name="adj1" fmla="val 53583"/>
              <a:gd name="adj2" fmla="val 53583"/>
              <a:gd name="adj3" fmla="val 16667"/>
              <a:gd name="adj4" fmla="val 66667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0">
                <a:solidFill>
                  <a:srgbClr val="FFFF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InputStream</a:t>
            </a:r>
            <a:endParaRPr kumimoji="0" lang="en-US" altLang="zh-CN" b="0">
              <a:solidFill>
                <a:srgbClr val="FFFF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1835150" y="170021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250825" y="1412875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250825" y="1196975"/>
            <a:ext cx="1512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0">
                <a:solidFill>
                  <a:srgbClr val="00051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带缓冲的字符流</a:t>
            </a:r>
            <a:endParaRPr kumimoji="0" lang="zh-CN" altLang="en-US" b="0">
              <a:solidFill>
                <a:srgbClr val="00051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988" y="404813"/>
            <a:ext cx="6138862" cy="671512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2-3  </a:t>
            </a:r>
            <a:r>
              <a:rPr lang="zh-CN" altLang="en-US"/>
              <a:t>字符串类型数据输入 </a:t>
            </a:r>
            <a:endParaRPr lang="zh-CN" altLang="en-US"/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85750" y="1196975"/>
            <a:ext cx="8678863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import java.io.*;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InputString</a:t>
            </a:r>
            <a:r>
              <a:rPr lang="en-US" altLang="zh-CN" dirty="0"/>
              <a:t>{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String s="";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System.out.print</a:t>
            </a:r>
            <a:r>
              <a:rPr lang="en-US" altLang="zh-CN" dirty="0"/>
              <a:t> ("Enter a String please: ");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try  {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BufferedReader</a:t>
            </a:r>
            <a:r>
              <a:rPr lang="en-US" altLang="zh-CN" dirty="0">
                <a:solidFill>
                  <a:srgbClr val="FF0000"/>
                </a:solidFill>
              </a:rPr>
              <a:t> in=  new </a:t>
            </a:r>
            <a:r>
              <a:rPr lang="en-US" altLang="zh-CN" dirty="0" err="1">
                <a:solidFill>
                  <a:srgbClr val="FF0000"/>
                </a:solidFill>
              </a:rPr>
              <a:t>BufferedReader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                new </a:t>
            </a:r>
            <a:r>
              <a:rPr lang="en-US" altLang="zh-CN" dirty="0" err="1">
                <a:solidFill>
                  <a:srgbClr val="006600"/>
                </a:solidFill>
              </a:rPr>
              <a:t>InputStreamReader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System.in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s=</a:t>
            </a:r>
            <a:r>
              <a:rPr lang="en-US" altLang="zh-CN" dirty="0" err="1">
                <a:solidFill>
                  <a:srgbClr val="0000CC"/>
                </a:solidFill>
              </a:rPr>
              <a:t>in.readLine</a:t>
            </a:r>
            <a:r>
              <a:rPr lang="en-US" altLang="zh-CN" dirty="0">
                <a:solidFill>
                  <a:srgbClr val="0000CC"/>
                </a:solidFill>
              </a:rPr>
              <a:t>();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}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  }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 ("You've entered a String: " +s);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}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5373688" cy="569913"/>
          </a:xfrm>
        </p:spPr>
        <p:txBody>
          <a:bodyPr/>
          <a:lstStyle/>
          <a:p>
            <a:pPr eaLnBrk="1" hangingPunct="1"/>
            <a:r>
              <a:rPr lang="en-US" altLang="zh-CN" dirty="0"/>
              <a:t>(3)</a:t>
            </a:r>
            <a:r>
              <a:rPr lang="en-US" altLang="zh-CN" dirty="0">
                <a:latin typeface="Times New Roman" panose="02020603050405020304" pitchFamily="18" charset="0"/>
              </a:rPr>
              <a:t> </a:t>
            </a:r>
            <a:r>
              <a:rPr lang="en-US" altLang="zh-CN" dirty="0"/>
              <a:t> </a:t>
            </a:r>
            <a:r>
              <a:rPr lang="zh-CN" altLang="en-US" dirty="0"/>
              <a:t>整数和双精度数的输入 </a:t>
            </a:r>
            <a:endParaRPr lang="zh-CN" altLang="en-US" dirty="0"/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0663" y="1177925"/>
            <a:ext cx="8455025" cy="2935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先通过上面的方法获取一个由数字字符组成的字符串，然后通过下面的转换方法转换成需要的数据。</a:t>
            </a:r>
            <a:endParaRPr lang="zh-CN" altLang="en-US" dirty="0"/>
          </a:p>
          <a:p>
            <a:pPr eaLnBrk="1" hangingPunct="1"/>
            <a:r>
              <a:rPr lang="en-US" altLang="zh-CN" dirty="0" err="1">
                <a:solidFill>
                  <a:srgbClr val="0070C0"/>
                </a:solidFill>
              </a:rPr>
              <a:t>Integer.parseInt</a:t>
            </a:r>
            <a:r>
              <a:rPr lang="en-US" altLang="zh-CN" dirty="0"/>
              <a:t>(String s) </a:t>
            </a:r>
            <a:r>
              <a:rPr lang="zh-CN" altLang="en-US" dirty="0"/>
              <a:t>：将数字字符串转化为整数 。</a:t>
            </a:r>
            <a:endParaRPr lang="zh-CN" altLang="en-US" dirty="0"/>
          </a:p>
          <a:p>
            <a:pPr eaLnBrk="1" hangingPunct="1"/>
            <a:r>
              <a:rPr lang="en-US" altLang="zh-CN" dirty="0" err="1">
                <a:solidFill>
                  <a:srgbClr val="0070C0"/>
                </a:solidFill>
              </a:rPr>
              <a:t>Double.parseDouble</a:t>
            </a:r>
            <a:r>
              <a:rPr lang="en-US" altLang="zh-CN" dirty="0"/>
              <a:t>(String s) </a:t>
            </a:r>
            <a:r>
              <a:rPr lang="zh-CN" altLang="en-US" dirty="0"/>
              <a:t>：将字符串形式的数字数据转化为双精度数。 </a:t>
            </a:r>
            <a:endParaRPr lang="zh-CN" altLang="en-US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52745" y="3429000"/>
            <a:ext cx="82454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例如：</a:t>
            </a:r>
            <a:endParaRPr lang="zh-CN" altLang="en-US" dirty="0">
              <a:solidFill>
                <a:srgbClr val="00051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String x="123"</a:t>
            </a:r>
            <a:r>
              <a:rPr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；</a:t>
            </a:r>
            <a:endParaRPr lang="zh-CN" altLang="en-US" dirty="0">
              <a:solidFill>
                <a:srgbClr val="00051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int</a:t>
            </a:r>
            <a:r>
              <a:rPr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 m= </a:t>
            </a:r>
            <a:r>
              <a:rPr lang="en-US" altLang="zh-CN" dirty="0" err="1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Integer.parseInt</a:t>
            </a:r>
            <a:r>
              <a:rPr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(x);  //m </a:t>
            </a:r>
            <a:r>
              <a:rPr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的值为</a:t>
            </a:r>
            <a:r>
              <a:rPr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123</a:t>
            </a:r>
            <a:endParaRPr lang="en-US" altLang="zh-CN" dirty="0">
              <a:solidFill>
                <a:srgbClr val="00051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x="123.41"</a:t>
            </a:r>
            <a:r>
              <a:rPr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；</a:t>
            </a:r>
            <a:endParaRPr lang="zh-CN" altLang="en-US" dirty="0">
              <a:solidFill>
                <a:srgbClr val="00051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double n= </a:t>
            </a:r>
            <a:r>
              <a:rPr lang="en-US" altLang="zh-CN" dirty="0" err="1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Double.parseDouble</a:t>
            </a:r>
            <a:r>
              <a:rPr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(x) ; //n</a:t>
            </a:r>
            <a:r>
              <a:rPr lang="zh-CN" altLang="en-US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的值为</a:t>
            </a:r>
            <a:r>
              <a:rPr lang="en-US" altLang="zh-CN" dirty="0">
                <a:solidFill>
                  <a:srgbClr val="000510"/>
                </a:solidFill>
                <a:latin typeface="+mn-ea"/>
                <a:ea typeface="+mn-ea"/>
                <a:cs typeface="Arial" panose="020B0604020202020204" pitchFamily="34" charset="0"/>
              </a:rPr>
              <a:t>123.41  </a:t>
            </a:r>
            <a:endParaRPr lang="en-US" altLang="zh-CN" dirty="0">
              <a:solidFill>
                <a:srgbClr val="00051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288" y="347663"/>
            <a:ext cx="6654800" cy="598487"/>
          </a:xfrm>
        </p:spPr>
        <p:txBody>
          <a:bodyPr/>
          <a:lstStyle/>
          <a:p>
            <a:pPr eaLnBrk="1" hangingPunct="1"/>
            <a:r>
              <a:rPr lang="en-US" altLang="zh-CN"/>
              <a:t>2.5.2 </a:t>
            </a:r>
            <a:r>
              <a:rPr lang="zh-CN" altLang="en-US"/>
              <a:t>用</a:t>
            </a:r>
            <a:r>
              <a:rPr lang="en-US" altLang="zh-CN"/>
              <a:t>swing</a:t>
            </a:r>
            <a:r>
              <a:rPr lang="zh-CN" altLang="en-US"/>
              <a:t>对话框实现输入输出</a:t>
            </a:r>
            <a:endParaRPr lang="zh-CN" altLang="en-US"/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631950"/>
            <a:ext cx="8807450" cy="46815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javax.swing</a:t>
            </a:r>
            <a:r>
              <a:rPr lang="en-US" altLang="zh-CN" sz="2000" dirty="0"/>
              <a:t>.*;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 class Test2{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[]) {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String s = JOptionPane.showInputDialog("请输入圆的半径：");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double r = Double.parseDouble(s);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   double area = Math.PI * r * r;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   JOptionPane.showMessageDialog(null, "圆的面积="+area); 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}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228600" y="10668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楷体_GB2312"/>
                <a:ea typeface="楷体_GB2312"/>
                <a:cs typeface="Arial" panose="020B0604020202020204" pitchFamily="34" charset="0"/>
              </a:rPr>
              <a:t>例</a:t>
            </a:r>
            <a:r>
              <a:rPr kumimoji="0" lang="en-US" altLang="zh-CN" sz="2800">
                <a:latin typeface="楷体_GB2312"/>
                <a:ea typeface="楷体_GB2312"/>
                <a:cs typeface="Arial" panose="020B0604020202020204" pitchFamily="34" charset="0"/>
              </a:rPr>
              <a:t>2-4 </a:t>
            </a:r>
            <a:r>
              <a:rPr kumimoji="0" lang="zh-CN" altLang="en-US" sz="2800">
                <a:latin typeface="楷体_GB2312"/>
                <a:ea typeface="楷体_GB2312"/>
                <a:cs typeface="Arial" panose="020B0604020202020204" pitchFamily="34" charset="0"/>
              </a:rPr>
              <a:t>用</a:t>
            </a:r>
            <a:r>
              <a:rPr kumimoji="0" lang="en-US" altLang="zh-CN" sz="2800">
                <a:latin typeface="楷体_GB2312"/>
                <a:ea typeface="楷体_GB2312"/>
                <a:cs typeface="Arial" panose="020B0604020202020204" pitchFamily="34" charset="0"/>
              </a:rPr>
              <a:t>Swing</a:t>
            </a:r>
            <a:r>
              <a:rPr kumimoji="0" lang="zh-CN" altLang="en-US" sz="2800">
                <a:latin typeface="楷体_GB2312"/>
                <a:ea typeface="楷体_GB2312"/>
                <a:cs typeface="Arial" panose="020B0604020202020204" pitchFamily="34" charset="0"/>
              </a:rPr>
              <a:t>对话框输入和显示数据</a:t>
            </a:r>
            <a:r>
              <a:rPr kumimoji="0" lang="zh-CN" altLang="en-US" sz="1800"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</a:t>
            </a:r>
            <a:r>
              <a:rPr kumimoji="0" lang="en-US" altLang="zh-CN" sz="1800"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 </a:t>
            </a:r>
            <a:endParaRPr kumimoji="0" lang="en-US" altLang="zh-CN" sz="1800">
              <a:latin typeface="Arial" panose="020B0604020202020204" pitchFamily="34" charset="0"/>
              <a:ea typeface="楷体_GB2312"/>
              <a:cs typeface="Arial" panose="020B0604020202020204" pitchFamily="34" charset="0"/>
            </a:endParaRPr>
          </a:p>
        </p:txBody>
      </p:sp>
      <p:sp>
        <p:nvSpPr>
          <p:cNvPr id="46085" name="Line 8"/>
          <p:cNvSpPr>
            <a:spLocks noChangeShapeType="1"/>
          </p:cNvSpPr>
          <p:nvPr/>
        </p:nvSpPr>
        <p:spPr bwMode="auto">
          <a:xfrm flipV="1">
            <a:off x="5662930" y="2008505"/>
            <a:ext cx="853440" cy="651510"/>
          </a:xfrm>
          <a:prstGeom prst="line">
            <a:avLst/>
          </a:prstGeom>
          <a:noFill/>
          <a:ln w="57150" cmpd="thinThick">
            <a:solidFill>
              <a:srgbClr val="79C30B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46086" name="Line 9"/>
          <p:cNvSpPr>
            <a:spLocks noChangeShapeType="1"/>
          </p:cNvSpPr>
          <p:nvPr/>
        </p:nvSpPr>
        <p:spPr bwMode="auto">
          <a:xfrm>
            <a:off x="5723890" y="4108450"/>
            <a:ext cx="260985" cy="681355"/>
          </a:xfrm>
          <a:prstGeom prst="line">
            <a:avLst/>
          </a:prstGeom>
          <a:noFill/>
          <a:ln w="57150" cmpd="thinThick">
            <a:solidFill>
              <a:srgbClr val="79C30B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pic>
        <p:nvPicPr>
          <p:cNvPr id="-2147482620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6370" y="1096645"/>
            <a:ext cx="2323465" cy="1169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9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4725670"/>
            <a:ext cx="3326765" cy="1517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663352"/>
          </a:xfrm>
        </p:spPr>
        <p:txBody>
          <a:bodyPr/>
          <a:lstStyle/>
          <a:p>
            <a:pPr eaLnBrk="1" hangingPunct="1"/>
            <a:r>
              <a:rPr lang="en-US" altLang="zh-CN" dirty="0"/>
              <a:t>2.5.3 </a:t>
            </a:r>
            <a:r>
              <a:rPr lang="zh-CN" altLang="en-US" dirty="0"/>
              <a:t>使用</a:t>
            </a:r>
            <a:r>
              <a:rPr lang="en-US" altLang="zh-CN" dirty="0" err="1"/>
              <a:t>java.util.Scanner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51520" y="1340768"/>
            <a:ext cx="8496944" cy="46799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一个扫描器，使用分隔符分解它的输入，默认情况下用空格作为分隔符。</a:t>
            </a:r>
            <a:r>
              <a:rPr lang="en-US" altLang="zh-CN" dirty="0"/>
              <a:t>Scanner</a:t>
            </a:r>
            <a:r>
              <a:rPr lang="zh-CN" altLang="en-US" dirty="0"/>
              <a:t>的输入源取决于构造参数，以下从标准输入（键盘）获取数据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Scanner </a:t>
            </a:r>
            <a:r>
              <a:rPr lang="en-US" altLang="zh-CN" dirty="0" err="1"/>
              <a:t>scanner</a:t>
            </a:r>
            <a:r>
              <a:rPr lang="en-US" altLang="zh-CN" dirty="0"/>
              <a:t> = new Scanner(</a:t>
            </a:r>
            <a:r>
              <a:rPr lang="en-US" altLang="zh-CN" dirty="0">
                <a:solidFill>
                  <a:srgbClr val="FF0000"/>
                </a:solidFill>
              </a:rPr>
              <a:t>System.in</a:t>
            </a:r>
            <a:r>
              <a:rPr lang="en-US" altLang="zh-CN" dirty="0"/>
              <a:t>);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常用方法：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sz="2400" dirty="0" err="1"/>
              <a:t>boolean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hasNext</a:t>
            </a:r>
            <a:r>
              <a:rPr lang="en-US" altLang="zh-CN" sz="2400" dirty="0"/>
              <a:t>()  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zh-CN" altLang="en-US" sz="2400" dirty="0"/>
              <a:t>判是否有下一个数据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nextInt</a:t>
            </a:r>
            <a:r>
              <a:rPr lang="en-US" altLang="zh-CN" sz="2400" dirty="0">
                <a:solidFill>
                  <a:srgbClr val="0070C0"/>
                </a:solidFill>
              </a:rPr>
              <a:t>()  </a:t>
            </a:r>
            <a:r>
              <a:rPr lang="zh-CN" altLang="en-US" sz="2400" dirty="0"/>
              <a:t>：读取整数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en-US" altLang="zh-CN" sz="2400" dirty="0"/>
              <a:t>double </a:t>
            </a:r>
            <a:r>
              <a:rPr lang="en-US" altLang="zh-CN" sz="2400" dirty="0" err="1">
                <a:solidFill>
                  <a:srgbClr val="0070C0"/>
                </a:solidFill>
              </a:rPr>
              <a:t>nextDouble</a:t>
            </a:r>
            <a:r>
              <a:rPr lang="en-US" altLang="zh-CN" sz="2400" dirty="0">
                <a:solidFill>
                  <a:srgbClr val="0070C0"/>
                </a:solidFill>
              </a:rPr>
              <a:t>()  </a:t>
            </a:r>
            <a:r>
              <a:rPr lang="zh-CN" altLang="en-US" sz="2400" dirty="0"/>
              <a:t>：读取双精度数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en-US" altLang="zh-CN" sz="2400" dirty="0"/>
              <a:t>String </a:t>
            </a:r>
            <a:r>
              <a:rPr lang="en-US" altLang="zh-CN" sz="2400" dirty="0" err="1">
                <a:solidFill>
                  <a:srgbClr val="0070C0"/>
                </a:solidFill>
              </a:rPr>
              <a:t>nextLine</a:t>
            </a:r>
            <a:r>
              <a:rPr lang="en-US" altLang="zh-CN" sz="2400" dirty="0">
                <a:solidFill>
                  <a:srgbClr val="0070C0"/>
                </a:solidFill>
              </a:rPr>
              <a:t>()  </a:t>
            </a:r>
            <a:r>
              <a:rPr lang="zh-CN" altLang="en-US" sz="2400" dirty="0"/>
              <a:t>：</a:t>
            </a:r>
            <a:r>
              <a:rPr lang="en-US" altLang="zh-CN" sz="2400" dirty="0"/>
              <a:t>  </a:t>
            </a:r>
            <a:r>
              <a:rPr lang="zh-CN" altLang="en-US" sz="2400" dirty="0"/>
              <a:t>读取一行字符串</a:t>
            </a:r>
            <a:endParaRPr lang="zh-CN" altLang="en-US" sz="2400" dirty="0"/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803275" y="549275"/>
            <a:ext cx="7440613" cy="504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/>
              <a:t>Scanner</a:t>
            </a:r>
            <a:r>
              <a:rPr lang="zh-CN" altLang="en-US" dirty="0"/>
              <a:t>使用举例</a:t>
            </a:r>
            <a:r>
              <a:rPr lang="en-US" altLang="zh-CN" dirty="0"/>
              <a:t>---</a:t>
            </a:r>
            <a:r>
              <a:rPr lang="zh-CN" altLang="en-US" dirty="0"/>
              <a:t>求</a:t>
            </a:r>
            <a:r>
              <a:rPr lang="en-US" altLang="zh-CN" dirty="0"/>
              <a:t>3</a:t>
            </a:r>
            <a:r>
              <a:rPr lang="zh-CN" altLang="en-US" dirty="0"/>
              <a:t>个整数的最大数</a:t>
            </a:r>
            <a:endParaRPr lang="zh-CN" altLang="en-US" dirty="0"/>
          </a:p>
        </p:txBody>
      </p:sp>
      <p:sp>
        <p:nvSpPr>
          <p:cNvPr id="45059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03200" y="1196975"/>
            <a:ext cx="8472488" cy="504033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java.util.Scanner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public class test{</a:t>
            </a:r>
            <a:endParaRPr lang="en-US" altLang="zh-CN" sz="2000" dirty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[]){</a:t>
            </a:r>
            <a:endParaRPr lang="en-US" altLang="zh-CN" sz="2000" dirty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Scanner s=new </a:t>
            </a:r>
            <a:r>
              <a:rPr lang="en-US" altLang="zh-CN" sz="2000" dirty="0">
                <a:solidFill>
                  <a:srgbClr val="FF0000"/>
                </a:solidFill>
              </a:rPr>
              <a:t>Scanner</a:t>
            </a:r>
            <a:r>
              <a:rPr lang="en-US" altLang="zh-CN" sz="2000" dirty="0"/>
              <a:t>(System.in);</a:t>
            </a:r>
            <a:endParaRPr lang="en-US" altLang="zh-CN" sz="2000" dirty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</a:t>
            </a:r>
            <a:r>
              <a:rPr lang="zh-CN" altLang="en-US" sz="2000" dirty="0"/>
              <a:t>请输入</a:t>
            </a:r>
            <a:r>
              <a:rPr lang="en-US" altLang="zh-CN" sz="2000" dirty="0"/>
              <a:t>3</a:t>
            </a:r>
            <a:r>
              <a:rPr lang="zh-CN" altLang="en-US" sz="2000" dirty="0"/>
              <a:t>个数，用空格隔开：</a:t>
            </a:r>
            <a:r>
              <a:rPr lang="en-US" altLang="zh-CN" sz="2000" dirty="0"/>
              <a:t>");</a:t>
            </a:r>
            <a:endParaRPr lang="en-US" altLang="zh-CN" sz="2000" dirty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a= </a:t>
            </a:r>
            <a:r>
              <a:rPr lang="en-US" altLang="zh-CN" sz="2000" dirty="0" err="1">
                <a:solidFill>
                  <a:srgbClr val="0070C0"/>
                </a:solidFill>
              </a:rPr>
              <a:t>s.nextInt</a:t>
            </a:r>
            <a:r>
              <a:rPr lang="en-US" altLang="zh-CN" sz="2000" dirty="0">
                <a:solidFill>
                  <a:srgbClr val="0070C0"/>
                </a:solidFill>
              </a:rPr>
              <a:t>();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b= </a:t>
            </a:r>
            <a:r>
              <a:rPr lang="en-US" altLang="zh-CN" sz="2000" dirty="0" err="1"/>
              <a:t>s.nextInt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c= </a:t>
            </a:r>
            <a:r>
              <a:rPr lang="en-US" altLang="zh-CN" sz="2000" dirty="0" err="1"/>
              <a:t>s.nextInt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 = (a &gt; b) ? a : b;</a:t>
            </a:r>
            <a:endParaRPr lang="zh-CN" altLang="zh-CN" sz="2000" dirty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m = (m &gt; c) ? m : c;</a:t>
            </a:r>
            <a:endParaRPr lang="en-US" altLang="zh-CN" sz="2000" dirty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最大者</a:t>
            </a:r>
            <a:r>
              <a:rPr lang="en-US" altLang="zh-CN" sz="2000" dirty="0"/>
              <a:t>="+m);</a:t>
            </a:r>
            <a:endParaRPr lang="en-US" altLang="zh-CN" sz="2000" dirty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}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334" y="3068960"/>
            <a:ext cx="365128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116013" y="404813"/>
            <a:ext cx="4786312" cy="6969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2ABC8F"/>
                </a:solidFill>
                <a:latin typeface="+mn-lt"/>
                <a:ea typeface="+mn-ea"/>
                <a:cs typeface="+mn-cs"/>
              </a:rPr>
              <a:t>思考以下问题</a:t>
            </a:r>
            <a:r>
              <a:rPr lang="en-US" altLang="zh-CN" dirty="0">
                <a:solidFill>
                  <a:srgbClr val="2ABC8F"/>
                </a:solidFill>
                <a:latin typeface="+mn-lt"/>
                <a:ea typeface="+mn-ea"/>
                <a:cs typeface="+mn-cs"/>
              </a:rPr>
              <a:t>—</a:t>
            </a:r>
            <a:r>
              <a:rPr lang="zh-CN" altLang="en-US" dirty="0">
                <a:solidFill>
                  <a:srgbClr val="2ABC8F"/>
                </a:solidFill>
                <a:latin typeface="+mn-lt"/>
                <a:ea typeface="+mn-ea"/>
                <a:cs typeface="+mn-cs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dirty="0">
                <a:solidFill>
                  <a:srgbClr val="2ABC8F"/>
                </a:solidFill>
                <a:latin typeface="+mn-lt"/>
                <a:ea typeface="+mn-ea"/>
                <a:cs typeface="+mn-cs"/>
              </a:rPr>
              <a:t>组</a:t>
            </a:r>
            <a:endParaRPr lang="zh-CN" altLang="en-US" dirty="0">
              <a:solidFill>
                <a:srgbClr val="2ABC8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179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2938" y="128587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标识符用于哪些地方</a:t>
            </a:r>
            <a:r>
              <a:rPr lang="en-US" altLang="zh-CN" dirty="0"/>
              <a:t>,</a:t>
            </a:r>
            <a:r>
              <a:rPr lang="zh-CN" altLang="en-US" dirty="0"/>
              <a:t>举</a:t>
            </a:r>
            <a:r>
              <a:rPr lang="en-US" altLang="zh-CN" dirty="0"/>
              <a:t>3</a:t>
            </a:r>
            <a:r>
              <a:rPr lang="zh-CN" altLang="en-US" dirty="0"/>
              <a:t>个例子？</a:t>
            </a:r>
            <a:endParaRPr lang="en-US" altLang="zh-CN" dirty="0"/>
          </a:p>
          <a:p>
            <a:pPr eaLnBrk="1" hangingPunct="1"/>
            <a:r>
              <a:rPr lang="zh-CN" altLang="en-US" dirty="0"/>
              <a:t>注释起什么作用？有哪几种</a:t>
            </a:r>
            <a:r>
              <a:rPr lang="en-US" altLang="zh-CN" dirty="0"/>
              <a:t>?</a:t>
            </a:r>
            <a:endParaRPr lang="en-US" altLang="zh-CN" dirty="0"/>
          </a:p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的数据类型有哪些？</a:t>
            </a:r>
            <a:endParaRPr lang="en-US" altLang="zh-CN" dirty="0"/>
          </a:p>
          <a:p>
            <a:pPr eaLnBrk="1" hangingPunct="1"/>
            <a:r>
              <a:rPr lang="zh-CN" altLang="en-US" dirty="0"/>
              <a:t>布尔常量有哪两个？</a:t>
            </a:r>
            <a:endParaRPr lang="en-US" altLang="zh-CN" dirty="0"/>
          </a:p>
          <a:p>
            <a:pPr eaLnBrk="1" hangingPunct="1"/>
            <a:r>
              <a:rPr lang="zh-CN" altLang="en-US" dirty="0"/>
              <a:t>八进制和十六进制怎么表示？</a:t>
            </a:r>
            <a:endParaRPr lang="en-US" altLang="zh-CN" dirty="0"/>
          </a:p>
          <a:p>
            <a:pPr eaLnBrk="1" hangingPunct="1"/>
            <a:r>
              <a:rPr lang="zh-CN" altLang="en-US" dirty="0"/>
              <a:t>如何区分单精度和双精度实数？</a:t>
            </a:r>
            <a:endParaRPr lang="en-US" altLang="zh-CN" dirty="0"/>
          </a:p>
          <a:p>
            <a:pPr eaLnBrk="1" hangingPunct="1"/>
            <a:r>
              <a:rPr lang="zh-CN" altLang="en-US" dirty="0"/>
              <a:t>字符和字符串有何差异？</a:t>
            </a:r>
            <a:endParaRPr lang="en-US" altLang="zh-CN" dirty="0"/>
          </a:p>
          <a:p>
            <a:pPr eaLnBrk="1" hangingPunct="1"/>
            <a:r>
              <a:rPr lang="zh-CN" altLang="en-US" dirty="0"/>
              <a:t>变量定义和赋值有何要求？</a:t>
            </a:r>
            <a:endParaRPr lang="en-US" altLang="zh-CN" dirty="0"/>
          </a:p>
          <a:p>
            <a:pPr eaLnBrk="1" hangingPunct="1"/>
            <a:r>
              <a:rPr lang="zh-CN" altLang="en-US" dirty="0"/>
              <a:t>赋值时强制转换和自动转换有何规律？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1042988" y="549275"/>
            <a:ext cx="6215062" cy="700088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2ABC8F"/>
                </a:solidFill>
              </a:rPr>
              <a:t>思考以下问题</a:t>
            </a:r>
            <a:r>
              <a:rPr lang="en-US" altLang="zh-CN">
                <a:solidFill>
                  <a:srgbClr val="2ABC8F"/>
                </a:solidFill>
              </a:rPr>
              <a:t>—</a:t>
            </a:r>
            <a:r>
              <a:rPr lang="zh-CN" altLang="en-US">
                <a:solidFill>
                  <a:srgbClr val="2ABC8F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2ABC8F"/>
                </a:solidFill>
              </a:rPr>
              <a:t>组</a:t>
            </a:r>
            <a:endParaRPr lang="zh-CN" altLang="en-US"/>
          </a:p>
        </p:txBody>
      </p:sp>
      <p:sp>
        <p:nvSpPr>
          <p:cNvPr id="5120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11560" y="1296124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解释</a:t>
            </a:r>
            <a:r>
              <a:rPr lang="en-US" altLang="zh-CN" dirty="0"/>
              <a:t>/</a:t>
            </a:r>
            <a:r>
              <a:rPr lang="zh-CN" altLang="en-US" dirty="0"/>
              <a:t>和</a:t>
            </a:r>
            <a:r>
              <a:rPr lang="en-US" altLang="zh-CN" dirty="0"/>
              <a:t>%</a:t>
            </a:r>
            <a:r>
              <a:rPr lang="zh-CN" altLang="en-US" dirty="0"/>
              <a:t>运算符的使用特点？</a:t>
            </a:r>
            <a:endParaRPr lang="en-US" altLang="zh-CN" dirty="0"/>
          </a:p>
          <a:p>
            <a:pPr eaLnBrk="1" hangingPunct="1"/>
            <a:r>
              <a:rPr lang="zh-CN" altLang="en-US" dirty="0"/>
              <a:t>表达式</a:t>
            </a:r>
            <a:r>
              <a:rPr lang="en-US" altLang="zh-CN" dirty="0"/>
              <a:t>a++</a:t>
            </a:r>
            <a:r>
              <a:rPr lang="zh-CN" altLang="en-US" dirty="0"/>
              <a:t>和</a:t>
            </a:r>
            <a:r>
              <a:rPr lang="en-US" altLang="zh-CN" dirty="0"/>
              <a:t>++a</a:t>
            </a:r>
            <a:r>
              <a:rPr lang="zh-CN" altLang="en-US" dirty="0"/>
              <a:t>的使用差异？</a:t>
            </a:r>
            <a:endParaRPr lang="en-US" altLang="zh-CN" dirty="0"/>
          </a:p>
          <a:p>
            <a:pPr eaLnBrk="1" hangingPunct="1"/>
            <a:r>
              <a:rPr lang="zh-CN" altLang="en-US" dirty="0"/>
              <a:t>关系运算符相等和不等如何表示？</a:t>
            </a:r>
            <a:endParaRPr lang="en-US" altLang="zh-CN" dirty="0"/>
          </a:p>
          <a:p>
            <a:pPr eaLnBrk="1" hangingPunct="1"/>
            <a:r>
              <a:rPr lang="zh-CN" altLang="en-US" dirty="0"/>
              <a:t>逻辑运算符有哪些？</a:t>
            </a:r>
            <a:endParaRPr lang="en-US" altLang="zh-CN" dirty="0"/>
          </a:p>
          <a:p>
            <a:pPr eaLnBrk="1" hangingPunct="1"/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println</a:t>
            </a:r>
            <a:r>
              <a:rPr lang="zh-CN" altLang="en-US" dirty="0"/>
              <a:t>的差异</a:t>
            </a:r>
            <a:r>
              <a:rPr lang="en-US" altLang="zh-CN" dirty="0"/>
              <a:t>?</a:t>
            </a:r>
            <a:endParaRPr lang="en-US" altLang="zh-CN" dirty="0"/>
          </a:p>
          <a:p>
            <a:pPr eaLnBrk="1" hangingPunct="1"/>
            <a:r>
              <a:rPr lang="zh-CN" altLang="en-US" dirty="0"/>
              <a:t>如何从键盘获取一个输入串？</a:t>
            </a:r>
            <a:endParaRPr lang="en-US" altLang="zh-CN" dirty="0"/>
          </a:p>
          <a:p>
            <a:pPr eaLnBrk="1" hangingPunct="1"/>
            <a:r>
              <a:rPr lang="zh-CN" altLang="en-US" dirty="0"/>
              <a:t>如何从键盘输入得到一个整数？双精度数？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swing</a:t>
            </a:r>
            <a:r>
              <a:rPr lang="zh-CN" altLang="en-US" dirty="0"/>
              <a:t>消息框输出至少需要几个参数？</a:t>
            </a:r>
            <a:endParaRPr lang="en-US" altLang="zh-CN" dirty="0"/>
          </a:p>
          <a:p>
            <a:pPr eaLnBrk="1" hangingPunct="1"/>
            <a:r>
              <a:rPr lang="en-US" altLang="zh-CN" dirty="0"/>
              <a:t>Math</a:t>
            </a:r>
            <a:r>
              <a:rPr lang="zh-CN" altLang="en-US" dirty="0"/>
              <a:t>类方法的使用？写出</a:t>
            </a:r>
            <a:r>
              <a:rPr lang="en-US" altLang="zh-CN" dirty="0"/>
              <a:t>Java</a:t>
            </a:r>
            <a:r>
              <a:rPr lang="zh-CN" altLang="en-US" dirty="0"/>
              <a:t>表达式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45224"/>
            <a:ext cx="17430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2357438" y="857250"/>
            <a:ext cx="2357437" cy="6429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♣</a:t>
            </a:r>
            <a:r>
              <a:rPr lang="zh-CN" altLang="en-US" dirty="0">
                <a:solidFill>
                  <a:srgbClr val="2ABC8F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</a:t>
            </a:r>
            <a:r>
              <a:rPr lang="zh-CN" altLang="en-US" dirty="0">
                <a:solidFill>
                  <a:srgbClr val="009999"/>
                </a:solidFill>
                <a:latin typeface="+mn-lt"/>
                <a:ea typeface="+mn-ea"/>
                <a:cs typeface="+mn-cs"/>
              </a:rPr>
              <a:t>作业</a:t>
            </a:r>
            <a:endParaRPr lang="zh-CN" altLang="en-US" dirty="0">
              <a:solidFill>
                <a:srgbClr val="00999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251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23850" y="1773238"/>
            <a:ext cx="8135938" cy="2214562"/>
          </a:xfrm>
        </p:spPr>
        <p:txBody>
          <a:bodyPr/>
          <a:lstStyle/>
          <a:p>
            <a:pPr eaLnBrk="1" hangingPunct="1"/>
            <a:r>
              <a:rPr lang="zh-CN" altLang="en-US"/>
              <a:t>输入圆的半径，求周长和面积，结果精确到小数点后</a:t>
            </a:r>
            <a:r>
              <a:rPr lang="en-US" altLang="zh-CN"/>
              <a:t>4</a:t>
            </a:r>
            <a:r>
              <a:rPr lang="zh-CN" altLang="en-US"/>
              <a:t>位</a:t>
            </a:r>
            <a:r>
              <a:rPr lang="en-US" altLang="zh-CN"/>
              <a:t>.</a:t>
            </a:r>
            <a:endParaRPr lang="en-US" altLang="zh-CN"/>
          </a:p>
          <a:p>
            <a:pPr eaLnBrk="1" hangingPunct="1"/>
            <a:r>
              <a:rPr lang="zh-CN" altLang="en-US"/>
              <a:t>用产生随机数的方法产生两个</a:t>
            </a:r>
            <a:r>
              <a:rPr lang="en-US" altLang="zh-CN"/>
              <a:t>1</a:t>
            </a:r>
            <a:r>
              <a:rPr lang="zh-CN" altLang="en-US"/>
              <a:t>位整数，求其和与积</a:t>
            </a:r>
            <a:r>
              <a:rPr lang="en-US" altLang="zh-CN"/>
              <a:t>,</a:t>
            </a:r>
            <a:r>
              <a:rPr lang="zh-CN" altLang="en-US"/>
              <a:t>用</a:t>
            </a:r>
            <a:r>
              <a:rPr lang="en-US" altLang="zh-CN"/>
              <a:t>Swing</a:t>
            </a:r>
            <a:r>
              <a:rPr lang="zh-CN" altLang="en-US"/>
              <a:t>对话框显示结果。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73150" y="620688"/>
            <a:ext cx="6565900" cy="820737"/>
          </a:xfrm>
        </p:spPr>
        <p:txBody>
          <a:bodyPr/>
          <a:lstStyle/>
          <a:p>
            <a:pPr eaLnBrk="1" hangingPunct="1"/>
            <a:r>
              <a:rPr lang="zh-CN" altLang="zh-CN" dirty="0">
                <a:solidFill>
                  <a:srgbClr val="009999"/>
                </a:solidFill>
              </a:rPr>
              <a:t>下列哪些是合法的</a:t>
            </a:r>
            <a:r>
              <a:rPr lang="en-US" altLang="zh-CN" dirty="0">
                <a:solidFill>
                  <a:srgbClr val="009999"/>
                </a:solidFill>
              </a:rPr>
              <a:t>Java</a:t>
            </a:r>
            <a:r>
              <a:rPr lang="zh-CN" altLang="zh-CN" dirty="0">
                <a:solidFill>
                  <a:srgbClr val="009999"/>
                </a:solidFill>
              </a:rPr>
              <a:t>标识符名字</a:t>
            </a:r>
            <a:r>
              <a:rPr lang="en-US" altLang="zh-CN" dirty="0">
                <a:solidFill>
                  <a:srgbClr val="009999"/>
                </a:solidFill>
              </a:rPr>
              <a:t>?</a:t>
            </a:r>
            <a:endParaRPr lang="zh-CN" altLang="en-US" dirty="0">
              <a:solidFill>
                <a:srgbClr val="009999"/>
              </a:solidFill>
            </a:endParaRPr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9288" y="1733550"/>
            <a:ext cx="7772400" cy="19113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A. </a:t>
            </a:r>
            <a:r>
              <a:rPr lang="en-US" altLang="zh-CN" dirty="0" err="1"/>
              <a:t>counterl</a:t>
            </a:r>
            <a:r>
              <a:rPr lang="en-US" altLang="zh-CN" dirty="0"/>
              <a:t>        B. $index,        C. name-7         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D. _byte             E. 1array          F. 2i     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G. try                 H. char</a:t>
            </a:r>
            <a:endParaRPr lang="zh-CN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27088" y="3922713"/>
            <a:ext cx="3529012" cy="56913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0510"/>
                </a:solidFill>
                <a:latin typeface="Tahoma" panose="020B0604030504040204" pitchFamily="34" charset="0"/>
              </a:rPr>
              <a:t>【</a:t>
            </a:r>
            <a:r>
              <a:rPr lang="zh-CN" altLang="en-US" b="0" dirty="0">
                <a:solidFill>
                  <a:srgbClr val="000510"/>
                </a:solidFill>
                <a:latin typeface="Tahoma" panose="020B0604030504040204" pitchFamily="34" charset="0"/>
              </a:rPr>
              <a:t>答案</a:t>
            </a:r>
            <a:r>
              <a:rPr lang="en-US" altLang="zh-CN" b="0" dirty="0">
                <a:solidFill>
                  <a:srgbClr val="000510"/>
                </a:solidFill>
                <a:latin typeface="Tahoma" panose="020B0604030504040204" pitchFamily="34" charset="0"/>
              </a:rPr>
              <a:t>】AD</a:t>
            </a:r>
            <a:endParaRPr lang="en-US" altLang="zh-CN" b="0" dirty="0">
              <a:solidFill>
                <a:srgbClr val="00051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692150"/>
            <a:ext cx="4451350" cy="530225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CC3300"/>
                </a:solidFill>
              </a:rPr>
              <a:t>2.1.3  </a:t>
            </a:r>
            <a:r>
              <a:rPr lang="zh-CN" altLang="en-US" sz="3200">
                <a:solidFill>
                  <a:srgbClr val="CC3300"/>
                </a:solidFill>
              </a:rPr>
              <a:t>分隔符</a:t>
            </a:r>
            <a:endParaRPr lang="en-US" altLang="zh-CN" sz="3200">
              <a:solidFill>
                <a:srgbClr val="CC3300"/>
              </a:solidFill>
            </a:endParaRP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44613"/>
            <a:ext cx="7537450" cy="914400"/>
          </a:xfrm>
        </p:spPr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FF0000"/>
                </a:solidFill>
              </a:rPr>
              <a:t>圆点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分号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；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空格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花括号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{ }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等符号具有特殊的分隔作用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11560" y="2492896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class  Hello </a:t>
            </a:r>
            <a:r>
              <a:rPr lang="en-US" altLang="zh-CN" sz="2400" dirty="0">
                <a:solidFill>
                  <a:srgbClr val="FF0000"/>
                </a:solidFill>
              </a:rPr>
              <a:t>{	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	public  static  void  main (String[]  </a:t>
            </a:r>
            <a:r>
              <a:rPr lang="en-US" altLang="zh-CN" sz="2400" dirty="0" err="1">
                <a:solidFill>
                  <a:schemeClr val="tx1"/>
                </a:solidFill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</a:rPr>
              <a:t>)	</a:t>
            </a:r>
            <a:r>
              <a:rPr lang="en-US" altLang="zh-CN" sz="2400" dirty="0">
                <a:solidFill>
                  <a:srgbClr val="0070C0"/>
                </a:solidFill>
              </a:rPr>
              <a:t>{</a:t>
            </a:r>
            <a:br>
              <a:rPr lang="en-US" altLang="zh-CN" sz="2400" dirty="0">
                <a:solidFill>
                  <a:srgbClr val="0070C0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System</a:t>
            </a:r>
            <a:r>
              <a:rPr lang="en-US" altLang="zh-CN" sz="2400" dirty="0" err="1">
                <a:solidFill>
                  <a:srgbClr val="FF0000"/>
                </a:solidFill>
              </a:rPr>
              <a:t>.</a:t>
            </a:r>
            <a:r>
              <a:rPr lang="en-US" altLang="zh-CN" sz="2400" dirty="0" err="1">
                <a:solidFill>
                  <a:schemeClr val="tx1"/>
                </a:solidFill>
              </a:rPr>
              <a:t>out</a:t>
            </a:r>
            <a:r>
              <a:rPr lang="en-US" altLang="zh-CN" sz="2400" dirty="0" err="1">
                <a:solidFill>
                  <a:srgbClr val="FF0000"/>
                </a:solidFill>
              </a:rPr>
              <a:t>.</a:t>
            </a:r>
            <a:r>
              <a:rPr lang="en-US" altLang="zh-CN" sz="2400" dirty="0" err="1">
                <a:solidFill>
                  <a:schemeClr val="tx1"/>
                </a:solidFill>
              </a:rPr>
              <a:t>println</a:t>
            </a:r>
            <a:r>
              <a:rPr lang="en-US" altLang="zh-CN" sz="2400" dirty="0">
                <a:solidFill>
                  <a:schemeClr val="tx1"/>
                </a:solidFill>
              </a:rPr>
              <a:t>("Hello World!")</a:t>
            </a:r>
            <a:r>
              <a:rPr lang="en-US" altLang="zh-CN" sz="2400" dirty="0">
                <a:solidFill>
                  <a:srgbClr val="FF0000"/>
                </a:solidFill>
              </a:rPr>
              <a:t>;       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    </a:t>
            </a:r>
            <a:r>
              <a:rPr lang="zh-CN" altLang="en-US" sz="2400" dirty="0">
                <a:solidFill>
                  <a:schemeClr val="tx1"/>
                </a:solidFill>
              </a:rPr>
              <a:t>*****</a:t>
            </a:r>
            <a:r>
              <a:rPr lang="en-US" altLang="zh-CN" sz="2400" dirty="0">
                <a:solidFill>
                  <a:schemeClr val="tx1"/>
                </a:solidFill>
              </a:rPr>
              <a:t>"); 	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</a:rPr>
              <a:t> }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 }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5868144" y="4581128"/>
            <a:ext cx="2808312" cy="1008112"/>
          </a:xfrm>
          <a:prstGeom prst="cloudCallout">
            <a:avLst>
              <a:gd name="adj1" fmla="val -17892"/>
              <a:gd name="adj2" fmla="val -13328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</a:rPr>
              <a:t>每条语句结束加分号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3059832" y="5229200"/>
            <a:ext cx="2160240" cy="720080"/>
          </a:xfrm>
          <a:prstGeom prst="cloudCallout">
            <a:avLst>
              <a:gd name="adj1" fmla="val -22041"/>
              <a:gd name="adj2" fmla="val -2070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</a:rPr>
              <a:t>访问成员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251520" y="5227639"/>
            <a:ext cx="2160240" cy="720080"/>
          </a:xfrm>
          <a:prstGeom prst="cloudCallout">
            <a:avLst>
              <a:gd name="adj1" fmla="val -19311"/>
              <a:gd name="adj2" fmla="val -1189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</a:rPr>
              <a:t>类体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1932" y="715834"/>
            <a:ext cx="2433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dirty="0">
                <a:solidFill>
                  <a:srgbClr val="CC3300"/>
                </a:solidFill>
                <a:latin typeface="楷体_GB2312"/>
                <a:ea typeface="楷体_GB2312"/>
                <a:cs typeface="Arial" panose="020B0604020202020204" pitchFamily="34" charset="0"/>
              </a:rPr>
              <a:t>2.1.4  </a:t>
            </a:r>
            <a:r>
              <a:rPr kumimoji="0" lang="zh-CN" altLang="en-US" sz="3200" dirty="0">
                <a:solidFill>
                  <a:srgbClr val="CC3300"/>
                </a:solidFill>
                <a:latin typeface="楷体_GB2312"/>
                <a:ea typeface="楷体_GB2312"/>
                <a:cs typeface="Arial" panose="020B0604020202020204" pitchFamily="34" charset="0"/>
              </a:rPr>
              <a:t>注释</a:t>
            </a:r>
            <a:endParaRPr kumimoji="0" lang="zh-CN" altLang="en-US" sz="3200" dirty="0">
              <a:solidFill>
                <a:srgbClr val="CC3300"/>
              </a:solidFill>
              <a:latin typeface="楷体_GB2312"/>
              <a:ea typeface="楷体_GB2312"/>
              <a:cs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7137" y="1387238"/>
            <a:ext cx="79248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0" lang="en-US" altLang="zh-CN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0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单行注释符</a:t>
            </a: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，在语句行中以“</a:t>
            </a:r>
            <a:r>
              <a:rPr kumimoji="0" lang="en-US" altLang="zh-CN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//”</a:t>
            </a: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开头到本行末的所有字符视为注释。</a:t>
            </a:r>
            <a:endParaRPr kumimoji="0" lang="zh-CN" altLang="en-US" dirty="0">
              <a:solidFill>
                <a:srgbClr val="00051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0" lang="en-US" altLang="zh-CN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0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多行注释</a:t>
            </a: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，以“</a:t>
            </a:r>
            <a:r>
              <a:rPr kumimoji="0" lang="en-US" altLang="zh-CN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/*”</a:t>
            </a: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和“*</a:t>
            </a:r>
            <a:r>
              <a:rPr kumimoji="0" lang="en-US" altLang="zh-CN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/”</a:t>
            </a: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进行标记，其中“</a:t>
            </a:r>
            <a:r>
              <a:rPr kumimoji="0" lang="en-US" altLang="zh-CN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/*”</a:t>
            </a: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标志着注释块的开始，“*</a:t>
            </a:r>
            <a:r>
              <a:rPr kumimoji="0" lang="en-US" altLang="zh-CN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/”</a:t>
            </a: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标志注释块的结束。 </a:t>
            </a:r>
            <a:endParaRPr kumimoji="0" lang="zh-CN" altLang="en-US" dirty="0">
              <a:solidFill>
                <a:srgbClr val="00051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0" lang="en-US" altLang="zh-CN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0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文档注释</a:t>
            </a: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，类似前面的多行注释，但注释开始标记为“／**”，结束仍为“*</a:t>
            </a:r>
            <a:r>
              <a:rPr kumimoji="0" lang="en-US" altLang="zh-CN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/” </a:t>
            </a:r>
            <a:r>
              <a:rPr kumimoji="0" lang="zh-CN" altLang="en-US" dirty="0">
                <a:solidFill>
                  <a:srgbClr val="0005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0" lang="zh-CN" altLang="en-US" dirty="0">
              <a:solidFill>
                <a:srgbClr val="00051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4730784" y="624553"/>
            <a:ext cx="3456384" cy="762000"/>
          </a:xfrm>
          <a:prstGeom prst="cloudCallout">
            <a:avLst>
              <a:gd name="adj1" fmla="val -89958"/>
              <a:gd name="adj2" fmla="val 4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帮助阅读程序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611560" y="3918764"/>
            <a:ext cx="7412546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/* </a:t>
            </a:r>
            <a:r>
              <a:rPr lang="zh-CN" altLang="zh-CN" sz="2000" b="1" dirty="0">
                <a:solidFill>
                  <a:srgbClr val="0070C0"/>
                </a:solidFill>
              </a:rPr>
              <a:t>以下程序段循环计算并输出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rgbClr val="0070C0"/>
                </a:solidFill>
              </a:rPr>
              <a:t>            2!</a:t>
            </a:r>
            <a:r>
              <a:rPr lang="zh-CN" altLang="zh-CN" sz="2000" b="1" dirty="0">
                <a:solidFill>
                  <a:srgbClr val="0070C0"/>
                </a:solidFill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</a:rPr>
              <a:t>3!</a:t>
            </a:r>
            <a:r>
              <a:rPr lang="zh-CN" altLang="zh-CN" sz="2000" b="1" dirty="0">
                <a:solidFill>
                  <a:srgbClr val="0070C0"/>
                </a:solidFill>
              </a:rPr>
              <a:t>、</a:t>
            </a:r>
            <a:r>
              <a:rPr lang="en-US" altLang="zh-CN" sz="2000" b="1" dirty="0">
                <a:solidFill>
                  <a:srgbClr val="0070C0"/>
                </a:solidFill>
              </a:rPr>
              <a:t>4!</a:t>
            </a:r>
            <a:r>
              <a:rPr lang="zh-CN" altLang="zh-CN" sz="2000" b="1" dirty="0">
                <a:solidFill>
                  <a:srgbClr val="0070C0"/>
                </a:solidFill>
              </a:rPr>
              <a:t>…</a:t>
            </a:r>
            <a:r>
              <a:rPr lang="en-US" altLang="zh-CN" sz="2000" b="1" dirty="0">
                <a:solidFill>
                  <a:srgbClr val="0070C0"/>
                </a:solidFill>
              </a:rPr>
              <a:t>9!</a:t>
            </a:r>
            <a:r>
              <a:rPr lang="zh-CN" altLang="zh-CN" sz="2000" b="1" dirty="0">
                <a:solidFill>
                  <a:srgbClr val="0070C0"/>
                </a:solidFill>
              </a:rPr>
              <a:t>的值</a:t>
            </a:r>
            <a:r>
              <a:rPr lang="en-US" altLang="zh-CN" sz="2000" b="1" dirty="0">
                <a:solidFill>
                  <a:srgbClr val="0070C0"/>
                </a:solidFill>
              </a:rPr>
              <a:t>   */ 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</a:rPr>
              <a:t>fac</a:t>
            </a:r>
            <a:r>
              <a:rPr lang="en-US" altLang="zh-CN" sz="2000" b="1" dirty="0">
                <a:solidFill>
                  <a:schemeClr val="tx1"/>
                </a:solidFill>
              </a:rPr>
              <a:t>=1;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for (</a:t>
            </a:r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</a:rPr>
              <a:t> k=2; k&lt;10; k++) {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</a:rPr>
              <a:t>fac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dirty="0" err="1">
                <a:solidFill>
                  <a:schemeClr val="tx1"/>
                </a:solidFill>
              </a:rPr>
              <a:t>fac</a:t>
            </a:r>
            <a:r>
              <a:rPr lang="en-US" altLang="zh-CN" sz="2000" b="1" dirty="0">
                <a:solidFill>
                  <a:schemeClr val="tx1"/>
                </a:solidFill>
              </a:rPr>
              <a:t>*k;     </a:t>
            </a:r>
            <a:r>
              <a:rPr lang="en-US" altLang="zh-CN" sz="2000" b="1" dirty="0">
                <a:solidFill>
                  <a:srgbClr val="0070C0"/>
                </a:solidFill>
              </a:rPr>
              <a:t>//</a:t>
            </a:r>
            <a:r>
              <a:rPr lang="zh-CN" altLang="en-US" sz="2000" b="1" dirty="0">
                <a:solidFill>
                  <a:srgbClr val="0070C0"/>
                </a:solidFill>
              </a:rPr>
              <a:t>累乘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000" b="1" dirty="0">
                <a:solidFill>
                  <a:schemeClr val="tx1"/>
                </a:solidFill>
              </a:rPr>
              <a:t>(k+"!="+</a:t>
            </a:r>
            <a:r>
              <a:rPr lang="en-US" altLang="zh-CN" sz="2000" b="1" dirty="0" err="1">
                <a:solidFill>
                  <a:schemeClr val="tx1"/>
                </a:solidFill>
              </a:rPr>
              <a:t>fac</a:t>
            </a:r>
            <a:r>
              <a:rPr lang="en-US" altLang="zh-CN" sz="2000" b="1" dirty="0">
                <a:solidFill>
                  <a:schemeClr val="tx1"/>
                </a:solidFill>
              </a:rPr>
              <a:t>);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}</a:t>
            </a:r>
            <a:endParaRPr lang="zh-CN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1114525" y="1628485"/>
            <a:ext cx="4330700" cy="58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kumimoji="0"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2.2.1</a:t>
            </a:r>
            <a:r>
              <a:rPr kumimoji="0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数据类型</a:t>
            </a:r>
            <a:endParaRPr kumimoji="0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4677" y="680117"/>
            <a:ext cx="664884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数据类型与变量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6535" y="2459990"/>
            <a:ext cx="8711565" cy="3505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954" name="Group 2"/>
          <p:cNvGraphicFramePr>
            <a:graphicFrameLocks noGrp="1"/>
          </p:cNvGraphicFramePr>
          <p:nvPr/>
        </p:nvGraphicFramePr>
        <p:xfrm>
          <a:off x="179512" y="1340768"/>
          <a:ext cx="8821737" cy="4459290"/>
        </p:xfrm>
        <a:graphic>
          <a:graphicData uri="http://schemas.openxmlformats.org/drawingml/2006/table">
            <a:tbl>
              <a:tblPr/>
              <a:tblGrid>
                <a:gridCol w="1343025"/>
                <a:gridCol w="2195512"/>
                <a:gridCol w="1592263"/>
                <a:gridCol w="1290637"/>
                <a:gridCol w="2400300"/>
              </a:tblGrid>
              <a:tr h="614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关键字 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数据类型 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所占字节 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默认值 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取值范围 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65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byte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字节型 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-2</a:t>
                      </a:r>
                      <a:r>
                        <a:rPr kumimoji="1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-1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short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短整型 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-2</a:t>
                      </a:r>
                      <a:r>
                        <a:rPr kumimoji="1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15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15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-1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整型 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-2</a:t>
                      </a:r>
                      <a:r>
                        <a:rPr kumimoji="1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31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31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-1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long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长整型 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-2</a:t>
                      </a:r>
                      <a:r>
                        <a:rPr kumimoji="1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63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63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-1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float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单精度浮点型 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0.0F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3.4e</a:t>
                      </a:r>
                      <a:r>
                        <a:rPr kumimoji="1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-038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3.4e</a:t>
                      </a:r>
                      <a:r>
                        <a:rPr kumimoji="1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+038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double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双精度浮点型 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0.0D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1.7e</a:t>
                      </a:r>
                      <a:r>
                        <a:rPr kumimoji="1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-038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1.7e</a:t>
                      </a:r>
                      <a:r>
                        <a:rPr kumimoji="1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+038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字符型 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～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65535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boolean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布尔型 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51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51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8" name="Rectangle 65"/>
          <p:cNvSpPr>
            <a:spLocks noChangeArrowheads="1"/>
          </p:cNvSpPr>
          <p:nvPr/>
        </p:nvSpPr>
        <p:spPr bwMode="auto">
          <a:xfrm>
            <a:off x="2143124" y="666750"/>
            <a:ext cx="4295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kumimoji="0" lang="zh-CN" altLang="en-US" sz="28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基本数据类型</a:t>
            </a:r>
            <a:endParaRPr kumimoji="0" lang="zh-CN" altLang="en-US" sz="2800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5130,&quot;width&quot;:12750}"/>
</p:tagLst>
</file>

<file path=ppt/tags/tag2.xml><?xml version="1.0" encoding="utf-8"?>
<p:tagLst xmlns:p="http://schemas.openxmlformats.org/presentationml/2006/main">
  <p:tag name="KSO_WM_UNIT_TABLE_BEAUTIFY" val="smartTable{4f107254-4a1a-493f-be60-46010f3a5a74}"/>
</p:tagLst>
</file>

<file path=ppt/tags/tag3.xml><?xml version="1.0" encoding="utf-8"?>
<p:tagLst xmlns:p="http://schemas.openxmlformats.org/presentationml/2006/main">
  <p:tag name="KSO_WPP_MARK_KEY" val="b4345aae-2d2d-4268-b251-0ffc5f7d6f9c"/>
  <p:tag name="COMMONDATA" val="eyJoZGlkIjoiNTFmZGM0OGU1NjQ4NzZmMzQyOTJkYWViN2ViNzc4ZmQifQ=="/>
</p:tagLst>
</file>

<file path=ppt/theme/theme1.xml><?xml version="1.0" encoding="utf-8"?>
<a:theme xmlns:a="http://schemas.openxmlformats.org/drawingml/2006/main" name="java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流畅">
  <a:themeElements>
    <a:clrScheme name="3_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3_流畅">
      <a:majorFont>
        <a:latin typeface="Calibri"/>
        <a:ea typeface="隶书"/>
        <a:cs typeface=""/>
      </a:majorFont>
      <a:minorFont>
        <a:latin typeface="Constant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0</TotalTime>
  <Words>10689</Words>
  <Application>WPS 演示</Application>
  <PresentationFormat>全屏显示(4:3)</PresentationFormat>
  <Paragraphs>1189</Paragraphs>
  <Slides>48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70" baseType="lpstr">
      <vt:lpstr>Arial</vt:lpstr>
      <vt:lpstr>宋体</vt:lpstr>
      <vt:lpstr>Wingdings</vt:lpstr>
      <vt:lpstr>Tahoma</vt:lpstr>
      <vt:lpstr>Calibri</vt:lpstr>
      <vt:lpstr>隶书</vt:lpstr>
      <vt:lpstr>Wingdings 2</vt:lpstr>
      <vt:lpstr>Constantia</vt:lpstr>
      <vt:lpstr>Times New Roman</vt:lpstr>
      <vt:lpstr>微软雅黑</vt:lpstr>
      <vt:lpstr>Century Schoolbook</vt:lpstr>
      <vt:lpstr>楷体_GB2312</vt:lpstr>
      <vt:lpstr>新宋体</vt:lpstr>
      <vt:lpstr>Arial</vt:lpstr>
      <vt:lpstr>Times New Roman</vt:lpstr>
      <vt:lpstr>黑体</vt:lpstr>
      <vt:lpstr>Arial Unicode MS</vt:lpstr>
      <vt:lpstr>Arial Black</vt:lpstr>
      <vt:lpstr>华文楷体</vt:lpstr>
      <vt:lpstr>华文新魏</vt:lpstr>
      <vt:lpstr>java</vt:lpstr>
      <vt:lpstr>3_流畅</vt:lpstr>
      <vt:lpstr>第2章 Java数据类型与表达式</vt:lpstr>
      <vt:lpstr>PowerPoint 演示文稿</vt:lpstr>
      <vt:lpstr>PowerPoint 演示文稿</vt:lpstr>
      <vt:lpstr>关键字列表</vt:lpstr>
      <vt:lpstr>下列哪些是合法的Java标识符名字?</vt:lpstr>
      <vt:lpstr>2.1.3  分隔符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♣ 变量使用特点：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（3）如果出现各种类型数据的混合运算，系统将按自动转换原则将操作数转化为同一类型，再进行运算。如：一个整数和一个浮点数进行运算，结果为浮点型。</vt:lpstr>
      <vt:lpstr>PowerPoint 演示文稿</vt:lpstr>
      <vt:lpstr>PowerPoint 演示文稿</vt:lpstr>
      <vt:lpstr>2.3.3  Java逻辑运算符 </vt:lpstr>
      <vt:lpstr>写出程序运行结果</vt:lpstr>
      <vt:lpstr>2.3.4  位运算</vt:lpstr>
      <vt:lpstr>(1) 移位运算符----使用示例 </vt:lpstr>
      <vt:lpstr>(2) 按位逻辑运算   假设，x=13,y=43,计算各运算结果。 </vt:lpstr>
      <vt:lpstr>2.3.5 赋值组合运算符</vt:lpstr>
      <vt:lpstr>2.3.6 其他运算符 </vt:lpstr>
      <vt:lpstr>2.3.7  Java运算符的优先级与结合性 </vt:lpstr>
      <vt:lpstr>Java运算符的优先级与结合性 （续）</vt:lpstr>
      <vt:lpstr>♣ 表达式的运算次序</vt:lpstr>
      <vt:lpstr>2.4 常用数学方法</vt:lpstr>
      <vt:lpstr>1．数据的输出</vt:lpstr>
      <vt:lpstr>例2-2 数据输出应用举例</vt:lpstr>
      <vt:lpstr>(1) 字符类型数据的输入 </vt:lpstr>
      <vt:lpstr>(2) 字符串的输入 </vt:lpstr>
      <vt:lpstr>通过流变换获取字符串</vt:lpstr>
      <vt:lpstr>例2-3  字符串类型数据输入 </vt:lpstr>
      <vt:lpstr>(3)  整数和双精度数的输入 </vt:lpstr>
      <vt:lpstr>2.5.2 用swing对话框实现输入输出</vt:lpstr>
      <vt:lpstr>2.5.3 使用java.util.Scanner类</vt:lpstr>
      <vt:lpstr>Scanner使用举例---求3个整数的最大数</vt:lpstr>
      <vt:lpstr>思考以下问题—第1组</vt:lpstr>
      <vt:lpstr>思考以下问题—第2组</vt:lpstr>
      <vt:lpstr>♣  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973</cp:revision>
  <dcterms:created xsi:type="dcterms:W3CDTF">2113-01-01T00:00:00Z</dcterms:created>
  <dcterms:modified xsi:type="dcterms:W3CDTF">2022-11-02T07:16:03Z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62646EDD843245AA9AE6695440A2CEE2</vt:lpwstr>
  </property>
</Properties>
</file>