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336" r:id="rId4"/>
    <p:sldId id="415" r:id="rId5"/>
    <p:sldId id="348" r:id="rId6"/>
    <p:sldId id="347" r:id="rId7"/>
    <p:sldId id="290" r:id="rId9"/>
    <p:sldId id="291" r:id="rId10"/>
    <p:sldId id="346" r:id="rId11"/>
    <p:sldId id="294" r:id="rId12"/>
    <p:sldId id="295" r:id="rId13"/>
    <p:sldId id="296" r:id="rId14"/>
    <p:sldId id="297" r:id="rId15"/>
    <p:sldId id="341" r:id="rId16"/>
    <p:sldId id="299" r:id="rId17"/>
    <p:sldId id="300" r:id="rId18"/>
    <p:sldId id="301" r:id="rId19"/>
    <p:sldId id="345" r:id="rId20"/>
    <p:sldId id="303" r:id="rId21"/>
    <p:sldId id="389" r:id="rId22"/>
    <p:sldId id="349" r:id="rId23"/>
    <p:sldId id="304" r:id="rId24"/>
    <p:sldId id="305" r:id="rId25"/>
    <p:sldId id="413" r:id="rId26"/>
    <p:sldId id="308" r:id="rId27"/>
    <p:sldId id="340" r:id="rId28"/>
    <p:sldId id="342" r:id="rId29"/>
    <p:sldId id="310" r:id="rId30"/>
    <p:sldId id="416" r:id="rId31"/>
    <p:sldId id="417" r:id="rId32"/>
    <p:sldId id="312" r:id="rId33"/>
    <p:sldId id="333" r:id="rId34"/>
    <p:sldId id="334" r:id="rId35"/>
    <p:sldId id="335" r:id="rId36"/>
    <p:sldId id="324" r:id="rId37"/>
    <p:sldId id="322" r:id="rId38"/>
    <p:sldId id="315" r:id="rId39"/>
    <p:sldId id="317" r:id="rId40"/>
    <p:sldId id="339" r:id="rId41"/>
    <p:sldId id="318" r:id="rId42"/>
    <p:sldId id="319" r:id="rId43"/>
    <p:sldId id="320" r:id="rId44"/>
    <p:sldId id="321" r:id="rId45"/>
    <p:sldId id="338" r:id="rId46"/>
    <p:sldId id="327" r:id="rId47"/>
    <p:sldId id="326" r:id="rId48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05"/>
    <a:srgbClr val="1E07C5"/>
    <a:srgbClr val="298CBD"/>
    <a:srgbClr val="0099FF"/>
    <a:srgbClr val="009999"/>
    <a:srgbClr val="CC0099"/>
    <a:srgbClr val="FCFCC4"/>
    <a:srgbClr val="F53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1954" autoAdjust="0"/>
  </p:normalViewPr>
  <p:slideViewPr>
    <p:cSldViewPr>
      <p:cViewPr varScale="1">
        <p:scale>
          <a:sx n="105" d="100"/>
          <a:sy n="105" d="100"/>
        </p:scale>
        <p:origin x="114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A6A5FC-F8C2-4361-996C-0D4CA3028FB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72FB54E-5FE3-432B-9A34-1653092E8A3F}" type="slidenum">
              <a:rPr lang="zh-CN" altLang="en-US" smtClean="0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8143A15-B477-4F11-AE26-6D670FBDC86C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81C6047-3FF3-468B-9818-D064E01F2FC3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A4E471F-A704-40EA-965C-3E5ACEDC0054}" type="slidenum">
              <a:rPr lang="zh-CN" altLang="en-US" smtClean="0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BA8DF5A-470E-44FC-A0CD-C211E73A3287}" type="slidenum">
              <a:rPr lang="zh-CN" altLang="en-US" smtClean="0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9B15413-D30E-4019-BCBD-65C954BF77A7}" type="slidenum">
              <a:rPr lang="zh-CN" altLang="en-US" smtClean="0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34E0580-5A33-44A0-B18C-BE3F0EC4E15F}" type="slidenum">
              <a:rPr lang="zh-CN" altLang="en-US" smtClean="0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29989A2-825A-4C4E-A7EF-DF62696EFB20}" type="slidenum">
              <a:rPr lang="zh-CN" altLang="en-US" smtClean="0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BDBD61D-0934-4968-8441-459D409635C9}" type="slidenum">
              <a:rPr lang="zh-CN" altLang="en-US" smtClean="0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1E810E8-ECF5-44B6-A061-35C2BBD54806}" type="slidenum">
              <a:rPr lang="zh-CN" altLang="en-US" smtClean="0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4E6A54F-7F20-4F58-87D7-AD0509D5C0B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58DFD5-2022-435C-A278-2C59C185940F}" type="slidenum">
              <a:rPr lang="zh-CN" altLang="en-US" smtClean="0"/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E325777-A31D-442F-9431-D41B670B84EC}" type="slidenum">
              <a:rPr lang="zh-CN" altLang="en-US" smtClean="0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1AB70EB-A16A-4348-B6FC-C0236887FF14}" type="slidenum">
              <a:rPr lang="zh-CN" altLang="en-US" smtClean="0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F2A31B8-179A-4617-ACD6-1A04683BF417}" type="slidenum">
              <a:rPr lang="zh-CN" altLang="en-US" smtClean="0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74EB830-3AA5-478E-8A42-8A0116E90470}" type="slidenum">
              <a:rPr lang="zh-CN" altLang="en-US" smtClean="0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80E0B1D-9A12-40AC-AC8D-A301020CAF1A}" type="slidenum">
              <a:rPr lang="zh-CN" altLang="en-US" smtClean="0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D89E1CC-F0CC-447B-B3CF-205D097344E2}" type="slidenum">
              <a:rPr lang="zh-CN" altLang="en-US" smtClean="0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FBAF570-0649-4C4F-B5AC-350AE4E44D8B}" type="slidenum">
              <a:rPr lang="zh-CN" altLang="en-US" smtClean="0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E182211-BBC3-4903-8380-7669FF6F885A}" type="slidenum">
              <a:rPr lang="zh-CN" altLang="en-US" smtClean="0"/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5D6C48D-1E7C-4E2C-BF2F-70051F354F87}" type="slidenum">
              <a:rPr lang="zh-CN" altLang="en-US" smtClean="0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CC3C443-EA8E-42D0-916C-A2FD5793A121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97876E6-E5D9-4131-A259-7D1BE67A54F6}" type="slidenum">
              <a:rPr lang="zh-CN" altLang="en-US" smtClean="0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BC8E3C7-CF23-4C35-A59C-5DD854947865}" type="slidenum">
              <a:rPr lang="zh-CN" altLang="en-US" smtClean="0"/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242E2B4-4A1C-486D-8534-7DFCAB7C2BE0}" type="slidenum">
              <a:rPr lang="zh-CN" altLang="en-US" smtClean="0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B986C-2881-4D13-A997-ACFFD540ED4F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7FAA-8A7D-4367-B4FF-9BBF8491958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F79D-D5FD-4FE3-8BD8-9C4A272A0925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316DE-7DDA-4457-876F-5CC85522D19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FC52A-603B-4260-9205-091603522A17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D4D8-ADED-460D-9F99-C77CCAFBCA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F797-D0F2-4A4E-87CD-2E2CC6A5C444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4E653-7BDC-4D29-B0A1-0120261BF3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AF9F8-039A-4833-B8C0-8AED4803A8F9}" type="datetimeFigureOut">
              <a:rPr lang="en-US"/>
            </a:fld>
            <a:endParaRPr 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9F4A-B034-4C86-A4E6-1DB85ED2D6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7E90-D24C-4FB5-B7AF-B2D8771F6758}" type="datetimeFigureOut">
              <a:rPr lang="en-US"/>
            </a:fld>
            <a:endParaRPr 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D7D7-C71D-462D-8F2D-361598CA02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A9DE5-689E-407D-B88C-CCC8AC3ACCEB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CD83D-F25E-4532-896D-F2CEBCD289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074E-597C-45B3-B3F3-817E1B38276A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9EC60-B6EF-4A30-9B35-7072E0BFC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69FE8-B032-4381-9F38-DC8844858097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32D5-74EF-4EF2-95C7-4CC3E96802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6A6C-4C54-4314-8EBB-38C96C0F62CA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3AA85-9838-416E-A22B-B725588B85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95839-3997-43B9-AC93-658200DC808C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60393-3812-4B77-82B5-4E961DDD37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D554-0E6F-44C3-8FEC-5C02DA7A0BE5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5A005-EDCF-433A-B4E1-EBD26EF676D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单圆角矩形 13"/>
          <p:cNvSpPr>
            <a:spLocks noChangeArrowheads="1"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miter lim="800000"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直角三角形 14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mpd="sng">
            <a:solidFill>
              <a:srgbClr val="FFFFFF"/>
            </a:solidFill>
            <a:miter lim="800000"/>
          </a:ln>
          <a:effectLst>
            <a:outerShdw dist="6350" dir="12899787" algn="ctr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任意多边形 15"/>
          <p:cNvSpPr>
            <a:spLocks noChangeArrowheads="1"/>
          </p:cNvSpPr>
          <p:nvPr/>
        </p:nvSpPr>
        <p:spPr bwMode="auto">
          <a:xfrm flipV="1">
            <a:off x="-7938" y="5816600"/>
            <a:ext cx="9161463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任意多边形 16"/>
          <p:cNvSpPr>
            <a:spLocks noChangeArrowheads="1"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4105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4DD4AF-6B03-43AE-A1F2-7A9521BEEACE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609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879F0B-7FD9-4D7D-9574-0153FF65F7E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71729" y="1628775"/>
            <a:ext cx="7127875" cy="4465637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算法与流程图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条件选择语句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if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多分支语句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3.3.1  while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3.3.2  do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．．．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3.3.3 for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break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4075" y="706438"/>
            <a:ext cx="5111750" cy="82550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9C30B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36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36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36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r>
              <a:rPr lang="en-US" altLang="zh-CN" sz="36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r>
              <a:rPr lang="zh-CN" altLang="zh-CN" sz="36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流程控制语句</a:t>
            </a:r>
            <a:endParaRPr lang="zh-CN" altLang="en-US" sz="36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42938"/>
            <a:ext cx="6188075" cy="557212"/>
          </a:xfrm>
        </p:spPr>
        <p:txBody>
          <a:bodyPr/>
          <a:lstStyle/>
          <a:p>
            <a:pPr eaLnBrk="1" hangingPunct="1"/>
            <a:r>
              <a:rPr lang="zh-CN" altLang="en-US"/>
              <a:t>让</a:t>
            </a:r>
            <a:r>
              <a:rPr lang="en-US" altLang="zh-CN"/>
              <a:t>else</a:t>
            </a:r>
            <a:r>
              <a:rPr lang="zh-CN" altLang="en-US"/>
              <a:t>语句匹配前一个</a:t>
            </a:r>
            <a:r>
              <a:rPr lang="en-US" altLang="zh-CN"/>
              <a:t>if</a:t>
            </a:r>
            <a:endParaRPr lang="zh-CN" altLang="en-US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72400" cy="3363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if (x&lt;6)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{ 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if (x&gt;3)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System.out.println("3&lt;x&lt;6");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 }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else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System.out.println("x&gt;=6"); 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619125"/>
            <a:ext cx="4286250" cy="4651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9999"/>
                </a:solidFill>
              </a:rPr>
              <a:t>思考运行结果？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288" y="1498600"/>
            <a:ext cx="8534400" cy="3894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public class test {</a:t>
            </a:r>
            <a:br>
              <a:rPr lang="en-US" altLang="zh-CN"/>
            </a:br>
            <a:r>
              <a:rPr lang="en-US" altLang="zh-CN"/>
              <a:t>public static void main(String args[]) {</a:t>
            </a:r>
            <a:br>
              <a:rPr lang="en-US" altLang="zh-CN"/>
            </a:br>
            <a:r>
              <a:rPr lang="en-US" altLang="zh-CN">
                <a:latin typeface="Times New Roman" panose="02020603050405020304" pitchFamily="18" charset="0"/>
              </a:rPr>
              <a:t>  </a:t>
            </a:r>
            <a:r>
              <a:rPr lang="en-US" altLang="zh-CN"/>
              <a:t>  int  x=1,y=1,z=1;</a:t>
            </a:r>
            <a:br>
              <a:rPr lang="en-US" altLang="zh-CN"/>
            </a:br>
            <a:r>
              <a:rPr lang="en-US" altLang="zh-CN">
                <a:latin typeface="Times New Roman" panose="02020603050405020304" pitchFamily="18" charset="0"/>
              </a:rPr>
              <a:t>   </a:t>
            </a:r>
            <a:r>
              <a:rPr lang="en-US" altLang="zh-CN"/>
              <a:t> if (--x==0 &amp;&amp; y++==1||z++==1)</a:t>
            </a:r>
            <a:br>
              <a:rPr lang="en-US" altLang="zh-CN"/>
            </a:br>
            <a:r>
              <a:rPr lang="en-US" altLang="zh-CN">
                <a:latin typeface="Times New Roman" panose="02020603050405020304" pitchFamily="18" charset="0"/>
              </a:rPr>
              <a:t>      </a:t>
            </a:r>
            <a:r>
              <a:rPr lang="en-US" altLang="zh-CN"/>
              <a:t> System.out.println("x="+x+",y="+y+",z="+z);</a:t>
            </a:r>
            <a:br>
              <a:rPr lang="en-US" altLang="zh-CN"/>
            </a:br>
            <a:r>
              <a:rPr lang="en-US" altLang="zh-CN"/>
              <a:t>}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12292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92150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3203575" y="4527550"/>
            <a:ext cx="2984500" cy="1277938"/>
            <a:chOff x="5200650" y="4419600"/>
            <a:chExt cx="2647950" cy="1905000"/>
          </a:xfrm>
        </p:grpSpPr>
        <p:sp>
          <p:nvSpPr>
            <p:cNvPr id="7" name="矩形 6"/>
            <p:cNvSpPr/>
            <p:nvPr/>
          </p:nvSpPr>
          <p:spPr bwMode="auto">
            <a:xfrm>
              <a:off x="5200650" y="4419600"/>
              <a:ext cx="2647950" cy="1905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宋体" panose="02010600030101010101" pitchFamily="2" charset="-122"/>
                </a:rPr>
                <a:t>x=0,y=2,z=1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200650" y="4419600"/>
              <a:ext cx="2647950" cy="6058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763713" y="549275"/>
            <a:ext cx="5184775" cy="8207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9999"/>
                </a:solidFill>
              </a:rPr>
              <a:t>思考程序段对应的运行结果</a:t>
            </a:r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1500" y="1571625"/>
            <a:ext cx="7461250" cy="3300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int i = 10</a:t>
            </a:r>
            <a:r>
              <a:rPr lang="zh-CN" altLang="en-US"/>
              <a:t>，</a:t>
            </a:r>
            <a:r>
              <a:rPr lang="en-US" altLang="zh-CN"/>
              <a:t>j = 10;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boolean b = false;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if ( b = i == j)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System.out.println("True");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else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System.out.println("False");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5435600" y="1571625"/>
            <a:ext cx="3240088" cy="1008063"/>
          </a:xfrm>
          <a:prstGeom prst="wedgeRectCallout">
            <a:avLst>
              <a:gd name="adj1" fmla="val -129806"/>
              <a:gd name="adj2" fmla="val 545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002060"/>
                </a:solidFill>
                <a:latin typeface="Tahoma" panose="020B0604030504040204" pitchFamily="34" charset="0"/>
              </a:rPr>
              <a:t>变量</a:t>
            </a:r>
            <a:r>
              <a:rPr lang="en-US" altLang="zh-CN" sz="2800" b="0" dirty="0">
                <a:solidFill>
                  <a:srgbClr val="00206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800" b="0" dirty="0">
                <a:solidFill>
                  <a:srgbClr val="002060"/>
                </a:solidFill>
                <a:latin typeface="Tahoma" panose="020B0604030504040204" pitchFamily="34" charset="0"/>
              </a:rPr>
              <a:t>的赋值结果为</a:t>
            </a:r>
            <a:endParaRPr lang="zh-CN" altLang="en-US" sz="2800" b="0" dirty="0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2060"/>
                </a:solidFill>
                <a:latin typeface="Tahoma" panose="020B0604030504040204" pitchFamily="34" charset="0"/>
              </a:rPr>
              <a:t>赋值表达式的结果</a:t>
            </a:r>
            <a:endParaRPr lang="en-US" altLang="zh-CN" sz="2800" b="0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1331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81075"/>
            <a:ext cx="390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1876425" y="4868863"/>
            <a:ext cx="2468563" cy="1282700"/>
            <a:chOff x="5652120" y="5013176"/>
            <a:chExt cx="2710743" cy="1283694"/>
          </a:xfrm>
        </p:grpSpPr>
        <p:sp>
          <p:nvSpPr>
            <p:cNvPr id="8" name="矩形 7"/>
            <p:cNvSpPr/>
            <p:nvPr/>
          </p:nvSpPr>
          <p:spPr>
            <a:xfrm>
              <a:off x="5652120" y="5013176"/>
              <a:ext cx="2710743" cy="1283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True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52120" y="5013176"/>
              <a:ext cx="2710743" cy="5036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3"/>
            <a:ext cx="8352928" cy="432047"/>
          </a:xfrm>
        </p:spPr>
        <p:txBody>
          <a:bodyPr>
            <a:norm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阶梯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else if _</a:t>
            </a:r>
            <a:r>
              <a:rPr lang="zh-CN" altLang="en-US" sz="2400" dirty="0"/>
              <a:t>例 </a:t>
            </a:r>
            <a:r>
              <a:rPr lang="en-US" altLang="zh-CN" sz="2400" dirty="0"/>
              <a:t>3-2,</a:t>
            </a:r>
            <a:r>
              <a:rPr lang="zh-CN" altLang="en-US" sz="2400" dirty="0"/>
              <a:t>输入成绩，根据分数段输出信息</a:t>
            </a:r>
            <a:endParaRPr lang="zh-CN" altLang="en-US" sz="2400" dirty="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68952" cy="5302250"/>
          </a:xfrm>
        </p:spPr>
        <p:txBody>
          <a:bodyPr/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public class  Ex3_2 {               </a:t>
            </a:r>
            <a:endParaRPr lang="en-US" altLang="zh-CN" sz="2000" dirty="0"/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 { </a:t>
            </a:r>
            <a:endParaRPr lang="en-US" altLang="zh-CN" sz="2000" dirty="0"/>
          </a:p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javax.swing.JOptionPane.showInputDialog</a:t>
            </a:r>
            <a:r>
              <a:rPr lang="en-US" altLang="zh-CN" sz="2000" dirty="0"/>
              <a:t>("</a:t>
            </a:r>
            <a:r>
              <a:rPr lang="zh-CN" altLang="en-US" sz="2000" dirty="0"/>
              <a:t>输入学生分数：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s= </a:t>
            </a:r>
            <a:r>
              <a:rPr lang="en-US" altLang="zh-CN" sz="2000" b="1" dirty="0" err="1"/>
              <a:t>Integer.parseInt</a:t>
            </a:r>
            <a:r>
              <a:rPr lang="en-US" altLang="zh-CN" sz="2000" b="1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b="1" dirty="0"/>
              <a:t>); </a:t>
            </a:r>
            <a:endParaRPr lang="en-US" altLang="zh-CN" sz="2000" b="1" dirty="0"/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if (s&lt;60) </a:t>
            </a:r>
            <a:endParaRPr lang="en-US" altLang="zh-CN" sz="2000" b="1" dirty="0"/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不及格</a:t>
            </a:r>
            <a:r>
              <a:rPr lang="en-US" altLang="zh-CN" sz="2000" b="1" dirty="0"/>
              <a:t>"); </a:t>
            </a:r>
            <a:br>
              <a:rPr lang="en-US" altLang="zh-CN" sz="2000" b="1" dirty="0"/>
            </a:br>
            <a:r>
              <a:rPr lang="en-US" altLang="zh-CN" sz="2000" b="1" dirty="0">
                <a:solidFill>
                  <a:srgbClr val="1E07C5"/>
                </a:solidFill>
              </a:rPr>
              <a:t> else if (s&lt;70) </a:t>
            </a:r>
            <a:endParaRPr lang="en-US" altLang="zh-CN" sz="2000" b="1" dirty="0">
              <a:solidFill>
                <a:srgbClr val="1E07C5"/>
              </a:solidFill>
            </a:endParaRPr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及格</a:t>
            </a:r>
            <a:r>
              <a:rPr lang="en-US" altLang="zh-CN" sz="2000" b="1" dirty="0"/>
              <a:t>"); 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1E07C5"/>
                </a:solidFill>
              </a:rPr>
              <a:t>else if (s&lt;80) </a:t>
            </a:r>
            <a:endParaRPr lang="en-US" altLang="zh-CN" sz="2000" b="1" dirty="0">
              <a:solidFill>
                <a:srgbClr val="1E07C5"/>
              </a:solidFill>
            </a:endParaRPr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中</a:t>
            </a:r>
            <a:r>
              <a:rPr lang="en-US" altLang="zh-CN" sz="2000" b="1" dirty="0"/>
              <a:t>"); </a:t>
            </a:r>
            <a:br>
              <a:rPr lang="en-US" altLang="zh-CN" sz="2000" b="1" dirty="0"/>
            </a:br>
            <a:r>
              <a:rPr lang="en-US" altLang="zh-CN" sz="2000" b="1" dirty="0">
                <a:solidFill>
                  <a:srgbClr val="1E07C5"/>
                </a:solidFill>
              </a:rPr>
              <a:t> else if (s&lt;90) </a:t>
            </a:r>
            <a:endParaRPr lang="en-US" altLang="zh-CN" sz="2000" b="1" dirty="0">
              <a:solidFill>
                <a:srgbClr val="1E07C5"/>
              </a:solidFill>
            </a:endParaRPr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良</a:t>
            </a:r>
            <a:r>
              <a:rPr lang="en-US" altLang="zh-CN" sz="2000" b="1" dirty="0"/>
              <a:t>"); </a:t>
            </a:r>
            <a:endParaRPr lang="en-US" altLang="zh-CN" sz="2000" b="1" dirty="0"/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1E07C5"/>
                </a:solidFill>
              </a:rPr>
              <a:t>else </a:t>
            </a:r>
            <a:endParaRPr lang="en-US" altLang="zh-CN" sz="2000" b="1" dirty="0">
              <a:solidFill>
                <a:srgbClr val="1E07C5"/>
              </a:solidFill>
            </a:endParaRPr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优</a:t>
            </a:r>
            <a:r>
              <a:rPr lang="en-US" altLang="zh-CN" sz="2000" b="1" dirty="0"/>
              <a:t>");    //90</a:t>
            </a:r>
            <a:r>
              <a:rPr lang="zh-CN" altLang="en-US" sz="2000" b="1" dirty="0"/>
              <a:t>分以上</a:t>
            </a:r>
            <a:endParaRPr lang="en-US" altLang="zh-CN" sz="2000" b="1" dirty="0"/>
          </a:p>
          <a:p>
            <a:pPr lvl="1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} </a:t>
            </a:r>
            <a:endParaRPr lang="en-US" altLang="zh-CN" sz="2000" b="1" dirty="0"/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17180"/>
            <a:ext cx="5578475" cy="5064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3.2.2 </a:t>
            </a:r>
            <a:r>
              <a:rPr lang="zh-CN" altLang="en-US" sz="3200" dirty="0"/>
              <a:t>多分支语句</a:t>
            </a:r>
            <a:r>
              <a:rPr lang="en-US" altLang="zh-CN" sz="3200" dirty="0"/>
              <a:t>switch </a:t>
            </a:r>
            <a:endParaRPr lang="zh-CN" altLang="en-US" sz="3200" dirty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329613" cy="417646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switch</a:t>
            </a:r>
            <a:r>
              <a:rPr lang="en-US" altLang="zh-CN" dirty="0"/>
              <a:t> (expression)             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 </a:t>
            </a:r>
            <a:r>
              <a:rPr lang="en-US" altLang="zh-CN" dirty="0"/>
              <a:t>{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　</a:t>
            </a:r>
            <a:r>
              <a:rPr lang="zh-CN" altLang="en-US" dirty="0">
                <a:solidFill>
                  <a:srgbClr val="1E07C5"/>
                </a:solidFill>
              </a:rPr>
              <a:t> </a:t>
            </a:r>
            <a:r>
              <a:rPr lang="en-US" altLang="zh-CN" dirty="0">
                <a:solidFill>
                  <a:srgbClr val="1E07C5"/>
                </a:solidFill>
              </a:rPr>
              <a:t>case </a:t>
            </a:r>
            <a:r>
              <a:rPr lang="en-US" altLang="zh-CN" dirty="0"/>
              <a:t>value1 : statement1; break;       //</a:t>
            </a:r>
            <a:r>
              <a:rPr lang="zh-CN" altLang="en-US" dirty="0"/>
              <a:t>分支</a:t>
            </a:r>
            <a:r>
              <a:rPr lang="en-US" altLang="zh-CN" dirty="0"/>
              <a:t>1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　 </a:t>
            </a:r>
            <a:r>
              <a:rPr lang="en-US" altLang="zh-CN" dirty="0">
                <a:solidFill>
                  <a:srgbClr val="1E07C5"/>
                </a:solidFill>
              </a:rPr>
              <a:t>case</a:t>
            </a:r>
            <a:r>
              <a:rPr lang="en-US" altLang="zh-CN" dirty="0"/>
              <a:t> value2 : statement2; break;       //</a:t>
            </a:r>
            <a:r>
              <a:rPr lang="zh-CN" altLang="en-US" dirty="0"/>
              <a:t>分支</a:t>
            </a:r>
            <a:r>
              <a:rPr lang="en-US" altLang="zh-CN" dirty="0"/>
              <a:t>2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　　  　</a:t>
            </a:r>
            <a:r>
              <a:rPr lang="en-US" altLang="zh-CN" dirty="0"/>
              <a:t>......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E07C5"/>
                </a:solidFill>
              </a:rPr>
              <a:t>　 </a:t>
            </a:r>
            <a:r>
              <a:rPr lang="en-US" altLang="zh-CN" dirty="0">
                <a:solidFill>
                  <a:srgbClr val="1E07C5"/>
                </a:solidFill>
              </a:rPr>
              <a:t>case </a:t>
            </a:r>
            <a:r>
              <a:rPr lang="en-US" altLang="zh-CN" dirty="0" err="1"/>
              <a:t>valueN</a:t>
            </a:r>
            <a:r>
              <a:rPr lang="en-US" altLang="zh-CN" dirty="0"/>
              <a:t> : </a:t>
            </a:r>
            <a:r>
              <a:rPr lang="en-US" altLang="zh-CN" dirty="0" err="1"/>
              <a:t>statementN</a:t>
            </a:r>
            <a:r>
              <a:rPr lang="en-US" altLang="zh-CN" dirty="0"/>
              <a:t>; break;    //</a:t>
            </a:r>
            <a:r>
              <a:rPr lang="zh-CN" altLang="en-US" dirty="0"/>
              <a:t>分支</a:t>
            </a:r>
            <a:r>
              <a:rPr lang="en-US" altLang="zh-CN" dirty="0"/>
              <a:t>n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　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1E07C5"/>
                </a:solidFill>
              </a:rPr>
              <a:t>default :  </a:t>
            </a:r>
            <a:r>
              <a:rPr lang="zh-CN" altLang="en-US" dirty="0"/>
              <a:t>缺省语句块</a:t>
            </a:r>
            <a:r>
              <a:rPr lang="en-US" altLang="zh-CN" dirty="0"/>
              <a:t>; ]              //</a:t>
            </a:r>
            <a:r>
              <a:rPr lang="zh-CN" altLang="en-US" dirty="0"/>
              <a:t>分支</a:t>
            </a:r>
            <a:r>
              <a:rPr lang="en-US" altLang="zh-CN" dirty="0"/>
              <a:t>n+1,</a:t>
            </a:r>
            <a:r>
              <a:rPr lang="zh-CN" altLang="en-US" dirty="0"/>
              <a:t> 其它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 </a:t>
            </a: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3" y="1196752"/>
            <a:ext cx="55784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dirty="0"/>
              <a:t>格式：</a:t>
            </a:r>
            <a:endParaRPr kumimoji="0"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575241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图 </a:t>
            </a:r>
            <a:r>
              <a:rPr lang="en-US" altLang="zh-CN" sz="2400" dirty="0">
                <a:solidFill>
                  <a:schemeClr val="tx1"/>
                </a:solidFill>
              </a:rPr>
              <a:t>3-3 switch</a:t>
            </a:r>
            <a:r>
              <a:rPr lang="zh-CN" altLang="en-US" sz="2400" dirty="0">
                <a:solidFill>
                  <a:schemeClr val="tx1"/>
                </a:solidFill>
              </a:rPr>
              <a:t>语句执行流程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1835"/>
            <a:ext cx="6552728" cy="51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2500312" cy="4651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【</a:t>
            </a:r>
            <a:r>
              <a:rPr lang="zh-CN" altLang="en-US" dirty="0"/>
              <a:t>几点说明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45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424862" cy="47513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 表达式的值只能是</a:t>
            </a:r>
            <a:r>
              <a:rPr lang="zh-CN" altLang="en-US" dirty="0">
                <a:solidFill>
                  <a:srgbClr val="FF0000"/>
                </a:solidFill>
              </a:rPr>
              <a:t>整型、字符型、字符串</a:t>
            </a:r>
            <a:r>
              <a:rPr lang="zh-CN" altLang="en-US" dirty="0"/>
              <a:t>，同时要与</a:t>
            </a:r>
            <a:r>
              <a:rPr lang="en-US" altLang="zh-CN" dirty="0"/>
              <a:t>case</a:t>
            </a:r>
            <a:r>
              <a:rPr lang="zh-CN" altLang="en-US" dirty="0"/>
              <a:t>分支的判断值的类型一致。</a:t>
            </a:r>
            <a:r>
              <a:rPr lang="en-US" altLang="zh-CN" dirty="0"/>
              <a:t>case</a:t>
            </a:r>
            <a:r>
              <a:rPr lang="zh-CN" altLang="en-US" dirty="0"/>
              <a:t>子句中的值</a:t>
            </a:r>
            <a:r>
              <a:rPr lang="en-US" altLang="zh-CN" dirty="0" err="1">
                <a:solidFill>
                  <a:srgbClr val="FF0000"/>
                </a:solidFill>
              </a:rPr>
              <a:t>valueN</a:t>
            </a:r>
            <a:r>
              <a:rPr lang="zh-CN" altLang="en-US" dirty="0">
                <a:solidFill>
                  <a:srgbClr val="FF0000"/>
                </a:solidFill>
              </a:rPr>
              <a:t>必须是常量</a:t>
            </a:r>
            <a:r>
              <a:rPr lang="zh-CN" altLang="en-US" dirty="0"/>
              <a:t>，各个</a:t>
            </a:r>
            <a:r>
              <a:rPr lang="en-US" altLang="zh-CN" dirty="0"/>
              <a:t>case</a:t>
            </a:r>
            <a:r>
              <a:rPr lang="zh-CN" altLang="en-US" dirty="0"/>
              <a:t>子句中的值不同。 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计算表达式值后，首先与第一个</a:t>
            </a:r>
            <a:r>
              <a:rPr lang="en-US" altLang="zh-CN" dirty="0"/>
              <a:t>case</a:t>
            </a:r>
            <a:r>
              <a:rPr lang="zh-CN" altLang="en-US" dirty="0"/>
              <a:t>分支进行比较，若相同，执行第一个</a:t>
            </a:r>
            <a:r>
              <a:rPr lang="en-US" altLang="zh-CN" dirty="0"/>
              <a:t>case</a:t>
            </a:r>
            <a:r>
              <a:rPr lang="zh-CN" altLang="en-US" dirty="0"/>
              <a:t>分支的语句块；否则再检查第二个分之</a:t>
            </a:r>
            <a:r>
              <a:rPr lang="en-US" altLang="zh-CN" dirty="0">
                <a:latin typeface="Times New Roman" panose="02020603050405020304" pitchFamily="18" charset="0"/>
              </a:rPr>
              <a:t>……</a:t>
            </a:r>
            <a:r>
              <a:rPr lang="en-US" altLang="zh-CN" dirty="0"/>
              <a:t>,</a:t>
            </a:r>
            <a:r>
              <a:rPr lang="zh-CN" altLang="en-US" dirty="0"/>
              <a:t>依次类推。如果没有情况匹配，就执行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zh-CN" altLang="en-US" dirty="0"/>
              <a:t>指定的语句</a:t>
            </a:r>
            <a:r>
              <a:rPr lang="en-US" altLang="zh-CN" dirty="0"/>
              <a:t>,</a:t>
            </a:r>
            <a:r>
              <a:rPr lang="zh-CN" altLang="en-US" dirty="0"/>
              <a:t>但</a:t>
            </a:r>
            <a:r>
              <a:rPr lang="en-US" altLang="zh-CN" dirty="0"/>
              <a:t>default</a:t>
            </a:r>
            <a:r>
              <a:rPr lang="zh-CN" altLang="en-US" dirty="0"/>
              <a:t>子句本身是可选的。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用来在执行完一个</a:t>
            </a:r>
            <a:r>
              <a:rPr lang="en-US" altLang="zh-CN" dirty="0"/>
              <a:t>case</a:t>
            </a:r>
            <a:r>
              <a:rPr lang="zh-CN" altLang="en-US" dirty="0"/>
              <a:t>分支后，使程序跳出</a:t>
            </a:r>
            <a:r>
              <a:rPr lang="en-US" altLang="zh-CN" dirty="0"/>
              <a:t>switch</a:t>
            </a:r>
            <a:r>
              <a:rPr lang="zh-CN" altLang="en-US" dirty="0"/>
              <a:t>语句，即终止</a:t>
            </a:r>
            <a:r>
              <a:rPr lang="en-US" altLang="zh-CN" dirty="0"/>
              <a:t>switch</a:t>
            </a:r>
            <a:r>
              <a:rPr lang="zh-CN" altLang="en-US" dirty="0"/>
              <a:t>语句的执行，否则，找到一个匹配的情况后面所有的语句都会被执行。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043" y="835978"/>
            <a:ext cx="8280400" cy="5543550"/>
          </a:xfrm>
        </p:spPr>
        <p:txBody>
          <a:bodyPr/>
          <a:lstStyle/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javax.swing</a:t>
            </a:r>
            <a:r>
              <a:rPr lang="en-US" altLang="zh-CN" sz="2000" dirty="0"/>
              <a:t>.*;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 class Score{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[]){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　　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s=</a:t>
            </a:r>
            <a:r>
              <a:rPr lang="en-US" altLang="zh-CN" sz="2000" dirty="0" err="1"/>
              <a:t>Integer.parseInt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JOptionPane.showInputDialog</a:t>
            </a:r>
            <a:r>
              <a:rPr lang="en-US" altLang="zh-CN" sz="2000" dirty="0"/>
              <a:t>("</a:t>
            </a:r>
            <a:r>
              <a:rPr lang="zh-CN" altLang="en-US" sz="2000" dirty="0"/>
              <a:t>输入学生分数：</a:t>
            </a:r>
            <a:r>
              <a:rPr lang="en-US" altLang="zh-CN" sz="2000" dirty="0"/>
              <a:t>"));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　　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x = s/10 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</a:t>
            </a:r>
            <a:r>
              <a:rPr lang="en-US" altLang="zh-CN" sz="2000" dirty="0"/>
              <a:t>switch (x) {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case 0: case 1: case 2: case 3: case 4: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case 5: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不及格</a:t>
            </a:r>
            <a:r>
              <a:rPr lang="en-US" altLang="zh-CN" sz="2000" dirty="0"/>
              <a:t>");break;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　　 </a:t>
            </a:r>
            <a:r>
              <a:rPr lang="en-US" altLang="zh-CN" sz="2000" dirty="0"/>
              <a:t>case 6: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及格</a:t>
            </a:r>
            <a:r>
              <a:rPr lang="en-US" altLang="zh-CN" sz="2000" dirty="0"/>
              <a:t>");break;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case 7: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中</a:t>
            </a:r>
            <a:r>
              <a:rPr lang="en-US" altLang="zh-CN" sz="2000" dirty="0"/>
              <a:t>");break;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case 8: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良</a:t>
            </a:r>
            <a:r>
              <a:rPr lang="en-US" altLang="zh-CN" sz="2000" dirty="0"/>
              <a:t>");break;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case 9: case 10: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优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}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eaLnBrk="1" hangingPunct="1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}</a:t>
            </a:r>
            <a:endParaRPr lang="zh-CN" altLang="en-US" sz="2000" dirty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571625" y="280353"/>
            <a:ext cx="51657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3-2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也可采用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switch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语句实现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427984" y="2349004"/>
            <a:ext cx="4536504" cy="648072"/>
          </a:xfrm>
          <a:prstGeom prst="cloudCallout">
            <a:avLst>
              <a:gd name="adj1" fmla="val -84630"/>
              <a:gd name="adj2" fmla="val 33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分数段转化为整数值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548640"/>
            <a:ext cx="8229600" cy="603250"/>
          </a:xfrm>
        </p:spPr>
        <p:txBody>
          <a:bodyPr/>
          <a:p>
            <a:pPr algn="ctr"/>
            <a:r>
              <a:rPr lang="en-US" altLang="zh-CN"/>
              <a:t>JDK13</a:t>
            </a:r>
            <a:r>
              <a:rPr lang="zh-CN" altLang="en-US"/>
              <a:t>新变化</a:t>
            </a:r>
            <a:r>
              <a:rPr lang="en-US" altLang="zh-CN"/>
              <a:t>--</a:t>
            </a:r>
            <a:r>
              <a:rPr lang="zh-CN" altLang="en-US"/>
              <a:t>可以不用</a:t>
            </a:r>
            <a:r>
              <a:rPr lang="en-US" altLang="zh-CN"/>
              <a:t>break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340"/>
            <a:ext cx="8229600" cy="4852670"/>
          </a:xfrm>
        </p:spPr>
        <p:txBody>
          <a:bodyPr/>
          <a:p>
            <a:pPr marL="0" indent="0">
              <a:buNone/>
            </a:pPr>
            <a:r>
              <a:rPr lang="zh-CN" altLang="en-US"/>
              <a:t>System.out.println(switch (x)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case 0, 1, 2, 3, 4, 5: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yield</a:t>
            </a:r>
            <a:r>
              <a:rPr lang="zh-CN" altLang="en-US"/>
              <a:t> "不及格";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case 6:	yield "及格";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switch (x) 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case 0,1,2,3,4,5 </a:t>
            </a:r>
            <a:r>
              <a:rPr lang="zh-CN" altLang="en-US">
                <a:solidFill>
                  <a:srgbClr val="FF0000"/>
                </a:solidFill>
              </a:rPr>
              <a:t>-&gt; </a:t>
            </a:r>
            <a:r>
              <a:rPr lang="zh-CN" altLang="en-US"/>
              <a:t>System.out.println("不及格");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case 6 -&gt; System.out.println("及格");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</a:t>
            </a: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循环语句</a:t>
            </a:r>
            <a:endParaRPr lang="zh-CN" alt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r>
              <a:rPr lang="zh-CN" altLang="en-US" dirty="0"/>
              <a:t>在一定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zh-CN" altLang="en-US" dirty="0"/>
              <a:t>下反复执行一段代码。被反复执行的程序段称为</a:t>
            </a:r>
            <a:r>
              <a:rPr lang="zh-CN" altLang="en-US" dirty="0">
                <a:solidFill>
                  <a:srgbClr val="FF0000"/>
                </a:solidFill>
              </a:rPr>
              <a:t>循环体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循环语句有：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1E07C5"/>
                </a:solidFill>
              </a:rPr>
              <a:t>while</a:t>
            </a:r>
            <a:r>
              <a:rPr lang="zh-CN" altLang="en-US" b="1" dirty="0">
                <a:solidFill>
                  <a:srgbClr val="1E07C5"/>
                </a:solidFill>
              </a:rPr>
              <a:t>语句</a:t>
            </a:r>
            <a:endParaRPr lang="en-US" altLang="zh-CN" b="1" dirty="0">
              <a:solidFill>
                <a:srgbClr val="1E07C5"/>
              </a:solidFill>
            </a:endParaRPr>
          </a:p>
          <a:p>
            <a:pPr lvl="1"/>
            <a:r>
              <a:rPr lang="en-US" altLang="zh-CN" b="1" dirty="0">
                <a:solidFill>
                  <a:srgbClr val="1E07C5"/>
                </a:solidFill>
              </a:rPr>
              <a:t>do …while</a:t>
            </a:r>
            <a:r>
              <a:rPr lang="zh-CN" altLang="en-US" b="1" dirty="0">
                <a:solidFill>
                  <a:srgbClr val="1E07C5"/>
                </a:solidFill>
              </a:rPr>
              <a:t>语句</a:t>
            </a:r>
            <a:endParaRPr lang="en-US" altLang="zh-CN" b="1" dirty="0">
              <a:solidFill>
                <a:srgbClr val="1E07C5"/>
              </a:solidFill>
            </a:endParaRPr>
          </a:p>
          <a:p>
            <a:pPr lvl="1"/>
            <a:r>
              <a:rPr lang="en-US" altLang="zh-CN" b="1" dirty="0">
                <a:solidFill>
                  <a:srgbClr val="1E07C5"/>
                </a:solidFill>
              </a:rPr>
              <a:t>for</a:t>
            </a:r>
            <a:r>
              <a:rPr lang="zh-CN" altLang="en-US" b="1" dirty="0">
                <a:solidFill>
                  <a:srgbClr val="1E07C5"/>
                </a:solidFill>
              </a:rPr>
              <a:t>语句</a:t>
            </a:r>
            <a:endParaRPr lang="en-US" altLang="zh-CN" b="1" dirty="0">
              <a:solidFill>
                <a:srgbClr val="1E07C5"/>
              </a:solidFill>
            </a:endParaRPr>
          </a:p>
          <a:p>
            <a:r>
              <a:rPr lang="zh-CN" altLang="en-US" dirty="0"/>
              <a:t>循环例子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1E07C5"/>
                </a:solidFill>
              </a:rPr>
              <a:t>统计所有学生的数学平均分。</a:t>
            </a:r>
            <a:endParaRPr lang="en-US" altLang="zh-CN" b="1" dirty="0">
              <a:solidFill>
                <a:srgbClr val="1E07C5"/>
              </a:solidFill>
            </a:endParaRPr>
          </a:p>
          <a:p>
            <a:pPr lvl="1"/>
            <a:r>
              <a:rPr lang="zh-CN" altLang="en-US" b="1" dirty="0">
                <a:solidFill>
                  <a:srgbClr val="1E07C5"/>
                </a:solidFill>
              </a:rPr>
              <a:t>打印九九乘法表。</a:t>
            </a:r>
            <a:endParaRPr lang="en-US" altLang="zh-CN" b="1" dirty="0">
              <a:solidFill>
                <a:srgbClr val="1E07C5"/>
              </a:solidFill>
            </a:endParaRPr>
          </a:p>
          <a:p>
            <a:pPr lvl="1"/>
            <a:r>
              <a:rPr lang="zh-CN" altLang="en-US" b="1" dirty="0">
                <a:solidFill>
                  <a:srgbClr val="1E07C5"/>
                </a:solidFill>
              </a:rPr>
              <a:t>判断一个数是否为素数。</a:t>
            </a:r>
            <a:endParaRPr lang="zh-CN" altLang="en-US" b="1" dirty="0">
              <a:solidFill>
                <a:srgbClr val="1E07C5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785"/>
            <a:ext cx="8229600" cy="747395"/>
          </a:xfrm>
        </p:spPr>
        <p:txBody>
          <a:bodyPr/>
          <a:p>
            <a:pPr algn="ctr"/>
            <a:r>
              <a:rPr lang="en-US" altLang="zh-CN"/>
              <a:t>3.1 </a:t>
            </a:r>
            <a:r>
              <a:rPr lang="zh-CN" altLang="en-US"/>
              <a:t>算法与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4077335"/>
            <a:ext cx="8655685" cy="19138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11505" y="14846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3.1.1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算法表示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160" y="1917065"/>
            <a:ext cx="7275195" cy="1614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1620" eaLnBrk="1" latinLnBrk="0" hangingPunct="1">
              <a:lnSpc>
                <a:spcPct val="150000"/>
              </a:lnSpc>
            </a:pPr>
            <a:r>
              <a:rPr 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算法的表示有多种方法。包括自然语言，流程图，伪代码，结构化流程图等。</a:t>
            </a:r>
            <a:endParaRPr 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261620" eaLnBrk="1" latinLnBrk="0" hangingPunct="1">
              <a:lnSpc>
                <a:spcPct val="150000"/>
              </a:lnSpc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常用算法有穷举法、递推法、迭代法、递归法等。</a:t>
            </a: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261620"/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05" y="35007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buClrTx/>
              <a:buSzTx/>
              <a:buFontTx/>
            </a:pPr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3.1.2 </a:t>
            </a:r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传统流程图和</a:t>
            </a:r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N-S</a:t>
            </a:r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结构流程图</a:t>
            </a:r>
            <a:endParaRPr lang="en-US" sz="2400" b="1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81025"/>
            <a:ext cx="5100638" cy="508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C00000"/>
                </a:solidFill>
              </a:rPr>
              <a:t>3.3.1  while</a:t>
            </a:r>
            <a:r>
              <a:rPr lang="zh-CN" altLang="en-US">
                <a:solidFill>
                  <a:srgbClr val="C00000"/>
                </a:solidFill>
              </a:rPr>
              <a:t>语句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9088" y="132080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030305"/>
                </a:solidFill>
                <a:latin typeface="宋体" panose="02010600030101010101" pitchFamily="2" charset="-122"/>
              </a:rPr>
              <a:t>while</a:t>
            </a:r>
            <a:r>
              <a:rPr kumimoji="0" lang="zh-CN" altLang="en-US" sz="2800">
                <a:solidFill>
                  <a:srgbClr val="030305"/>
                </a:solidFill>
                <a:latin typeface="宋体" panose="02010600030101010101" pitchFamily="2" charset="-122"/>
              </a:rPr>
              <a:t>语句的一般形式是：</a:t>
            </a:r>
            <a:r>
              <a:rPr kumimoji="0" lang="zh-CN" altLang="en-US" b="0">
                <a:solidFill>
                  <a:srgbClr val="030305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b="0">
                <a:solidFill>
                  <a:srgbClr val="030305"/>
                </a:solidFill>
                <a:latin typeface="Arial" panose="020B0604020202020204" pitchFamily="34" charset="0"/>
              </a:rPr>
              <a:t> </a:t>
            </a:r>
            <a:r>
              <a:rPr kumimoji="0" lang="zh-CN" altLang="en-US" b="0">
                <a:solidFill>
                  <a:srgbClr val="030305"/>
                </a:solidFill>
                <a:latin typeface="宋体" panose="02010600030101010101" pitchFamily="2" charset="-122"/>
              </a:rPr>
              <a:t> </a:t>
            </a:r>
            <a:endParaRPr kumimoji="0" lang="zh-CN" altLang="en-US" b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7" name="文本框 2"/>
          <p:cNvSpPr txBox="1">
            <a:spLocks noChangeArrowheads="1"/>
          </p:cNvSpPr>
          <p:nvPr/>
        </p:nvSpPr>
        <p:spPr bwMode="auto">
          <a:xfrm>
            <a:off x="319088" y="4437063"/>
            <a:ext cx="434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Tahoma" panose="020B0604030504040204" pitchFamily="34" charset="0"/>
              </a:rPr>
              <a:t>特点：先判断后执行</a:t>
            </a:r>
            <a:endParaRPr lang="zh-CN" altLang="en-US" sz="36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2" y="2264295"/>
            <a:ext cx="3604517" cy="34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4301" y="2264295"/>
            <a:ext cx="4572000" cy="138499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>
              <a:buClr>
                <a:srgbClr val="FF3300"/>
              </a:buClr>
            </a:pPr>
            <a:r>
              <a:rPr lang="en-US" altLang="zh-CN" sz="2800" b="1" dirty="0">
                <a:solidFill>
                  <a:srgbClr val="002060"/>
                </a:solidFill>
              </a:rPr>
              <a:t>while (</a:t>
            </a:r>
            <a:r>
              <a:rPr lang="zh-CN" altLang="en-US" sz="2800" b="1" dirty="0">
                <a:solidFill>
                  <a:srgbClr val="002060"/>
                </a:solidFill>
              </a:rPr>
              <a:t>条件表达式</a:t>
            </a:r>
            <a:r>
              <a:rPr lang="en-US" altLang="zh-CN" sz="2800" b="1" dirty="0">
                <a:solidFill>
                  <a:srgbClr val="002060"/>
                </a:solidFill>
              </a:rPr>
              <a:t>)   { 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lvl="0" eaLnBrk="0" hangingPunct="0"/>
            <a:r>
              <a:rPr lang="zh-CN" altLang="en-US" sz="2800" b="1" dirty="0">
                <a:solidFill>
                  <a:srgbClr val="002060"/>
                </a:solidFill>
              </a:rPr>
              <a:t>　    循环体   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lvl="0" eaLnBrk="0" hangingPunct="0"/>
            <a:r>
              <a:rPr lang="en-US" altLang="zh-CN" sz="2800" b="1" dirty="0">
                <a:solidFill>
                  <a:srgbClr val="002060"/>
                </a:solidFill>
              </a:rPr>
              <a:t>}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4659313" y="1089025"/>
            <a:ext cx="4016375" cy="750888"/>
          </a:xfrm>
          <a:prstGeom prst="wedgeRoundRectCallout">
            <a:avLst>
              <a:gd name="adj1" fmla="val -68360"/>
              <a:gd name="adj2" fmla="val 1197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符合条件则执行循环体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704137" cy="936625"/>
          </a:xfrm>
        </p:spPr>
        <p:txBody>
          <a:bodyPr/>
          <a:lstStyle/>
          <a:p>
            <a:pPr eaLnBrk="1" hangingPunct="1"/>
            <a:r>
              <a:rPr lang="zh-CN" altLang="en-US" sz="2400"/>
              <a:t>例</a:t>
            </a:r>
            <a:r>
              <a:rPr lang="en-US" altLang="zh-CN" sz="2400"/>
              <a:t>3-3 </a:t>
            </a:r>
            <a:r>
              <a:rPr lang="zh-CN" altLang="en-US" sz="2400"/>
              <a:t>在三位数中找出所有水仙花数，水仙花数的条件是该数等于其各位数字的立方和。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08962" cy="44656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public class Narcissus {   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public static void main(String arge[]) {   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int i, j, k, </a:t>
            </a:r>
            <a:r>
              <a:rPr lang="en-US" altLang="zh-CN" sz="1800">
                <a:solidFill>
                  <a:srgbClr val="FF0000"/>
                </a:solidFill>
              </a:rPr>
              <a:t>n=100</a:t>
            </a:r>
            <a:r>
              <a:rPr lang="en-US" altLang="zh-CN" sz="1800"/>
              <a:t>, m=1;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while (</a:t>
            </a:r>
            <a:r>
              <a:rPr lang="en-US" altLang="zh-CN" sz="1800">
                <a:solidFill>
                  <a:srgbClr val="FF0000"/>
                </a:solidFill>
              </a:rPr>
              <a:t>n&lt;1000</a:t>
            </a:r>
            <a:r>
              <a:rPr lang="en-US" altLang="zh-CN" sz="1800"/>
              <a:t>) { 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i = n/100;          //</a:t>
            </a:r>
            <a:r>
              <a:rPr lang="zh-CN" altLang="en-US" sz="1800"/>
              <a:t>获取最高位</a:t>
            </a:r>
            <a:endParaRPr lang="zh-CN" altLang="en-US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    </a:t>
            </a:r>
            <a:r>
              <a:rPr lang="en-US" altLang="zh-CN" sz="1800"/>
              <a:t>j = (n-i*100)/10;   //</a:t>
            </a:r>
            <a:r>
              <a:rPr lang="zh-CN" altLang="en-US" sz="1800"/>
              <a:t>获取第</a:t>
            </a:r>
            <a:r>
              <a:rPr lang="en-US" altLang="zh-CN" sz="1800"/>
              <a:t>2</a:t>
            </a:r>
            <a:r>
              <a:rPr lang="zh-CN" altLang="en-US" sz="1800"/>
              <a:t>位</a:t>
            </a:r>
            <a:endParaRPr lang="zh-CN" altLang="en-US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    </a:t>
            </a:r>
            <a:r>
              <a:rPr lang="en-US" altLang="zh-CN" sz="1800"/>
              <a:t>k = n%10;           //</a:t>
            </a:r>
            <a:r>
              <a:rPr lang="zh-CN" altLang="en-US" sz="1800"/>
              <a:t>获取最低位</a:t>
            </a:r>
            <a:endParaRPr lang="zh-CN" altLang="en-US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    </a:t>
            </a:r>
            <a:r>
              <a:rPr lang="en-US" altLang="zh-CN" sz="1800"/>
              <a:t>if (Math.pow(i,3)+Math.pow(j,3)+Math.pow(k,3)==n)  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    System.out.println("</a:t>
            </a:r>
            <a:r>
              <a:rPr lang="zh-CN" altLang="en-US" sz="1800"/>
              <a:t>找到第 </a:t>
            </a:r>
            <a:r>
              <a:rPr lang="en-US" altLang="zh-CN" sz="1800"/>
              <a:t>"+ m++ +" </a:t>
            </a:r>
            <a:r>
              <a:rPr lang="zh-CN" altLang="en-US" sz="1800"/>
              <a:t>个水仙花数：</a:t>
            </a:r>
            <a:r>
              <a:rPr lang="en-US" altLang="zh-CN" sz="1800"/>
              <a:t>"+n);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</a:t>
            </a:r>
            <a:r>
              <a:rPr lang="en-US" altLang="zh-CN" sz="1800">
                <a:solidFill>
                  <a:srgbClr val="FF0000"/>
                </a:solidFill>
              </a:rPr>
              <a:t>n++;     </a:t>
            </a: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}     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}       </a:t>
            </a:r>
            <a:endParaRPr lang="en-US" altLang="zh-CN" sz="18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圆角矩形标注 3"/>
          <p:cNvSpPr/>
          <p:nvPr/>
        </p:nvSpPr>
        <p:spPr bwMode="auto">
          <a:xfrm>
            <a:off x="5651500" y="1916113"/>
            <a:ext cx="3313113" cy="750887"/>
          </a:xfrm>
          <a:prstGeom prst="wedgeRoundRectCallout">
            <a:avLst>
              <a:gd name="adj1" fmla="val -103243"/>
              <a:gd name="adj2" fmla="val 456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首个三位数是</a:t>
            </a:r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5" name="圆角矩形标注 4"/>
          <p:cNvSpPr/>
          <p:nvPr/>
        </p:nvSpPr>
        <p:spPr bwMode="auto">
          <a:xfrm>
            <a:off x="5364163" y="2738438"/>
            <a:ext cx="3600450" cy="750887"/>
          </a:xfrm>
          <a:prstGeom prst="wedgeRoundRectCallout">
            <a:avLst>
              <a:gd name="adj1" fmla="val -110648"/>
              <a:gd name="adj2" fmla="val -199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最后的三位数是</a:t>
            </a:r>
            <a:r>
              <a:rPr lang="en-US" altLang="zh-CN" sz="2800" dirty="0"/>
              <a:t>999</a:t>
            </a:r>
            <a:endParaRPr lang="zh-CN" altLang="en-US" sz="2800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4427538" y="5229225"/>
            <a:ext cx="3600450" cy="750888"/>
          </a:xfrm>
          <a:prstGeom prst="wedgeRoundRectCallout">
            <a:avLst>
              <a:gd name="adj1" fmla="val -116118"/>
              <a:gd name="adj2" fmla="val -314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得到后</a:t>
            </a:r>
            <a:r>
              <a:rPr lang="en-US" altLang="zh-CN" sz="2800" dirty="0"/>
              <a:t>1</a:t>
            </a:r>
            <a:r>
              <a:rPr lang="zh-CN" altLang="en-US" sz="2800" dirty="0"/>
              <a:t>个三位数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000" y="769620"/>
            <a:ext cx="7110730" cy="451485"/>
          </a:xfrm>
        </p:spPr>
        <p:txBody>
          <a:bodyPr/>
          <a:p>
            <a:pPr algn="ctr"/>
            <a:r>
              <a:rPr lang="zh-CN" altLang="en-US"/>
              <a:t>结构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340485"/>
            <a:ext cx="6459220" cy="502348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96300" cy="649288"/>
          </a:xfrm>
        </p:spPr>
        <p:txBody>
          <a:bodyPr/>
          <a:lstStyle/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3-4 </a:t>
            </a:r>
            <a:r>
              <a:rPr lang="zh-CN" altLang="en-US" sz="2800"/>
              <a:t>从键盘输入一个长整数，求其各位数字之和。</a:t>
            </a:r>
            <a:endParaRPr lang="zh-CN" altLang="en-US" sz="280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1268413"/>
            <a:ext cx="8229600" cy="4779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public class Ex3_4{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public static void main (String args[]) {  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long a</a:t>
            </a:r>
            <a:r>
              <a:rPr lang="zh-CN" altLang="en-US"/>
              <a:t>，</a:t>
            </a:r>
            <a:r>
              <a:rPr lang="en-US" altLang="zh-CN"/>
              <a:t>n,m=0;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a= Long.parseLong(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   JOptionPane.showInputDialog("</a:t>
            </a:r>
            <a:r>
              <a:rPr lang="zh-CN" altLang="en-US"/>
              <a:t>输入整数</a:t>
            </a:r>
            <a:r>
              <a:rPr lang="en-US" altLang="zh-CN"/>
              <a:t>"));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n=a;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while(a&gt;0) {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 m += </a:t>
            </a:r>
            <a:r>
              <a:rPr lang="en-US" altLang="zh-CN">
                <a:solidFill>
                  <a:srgbClr val="FF0000"/>
                </a:solidFill>
              </a:rPr>
              <a:t>a%10</a:t>
            </a:r>
            <a:r>
              <a:rPr lang="en-US" altLang="zh-CN"/>
              <a:t>;  //</a:t>
            </a:r>
            <a:r>
              <a:rPr lang="zh-CN" altLang="en-US"/>
              <a:t>累加计算各位数字</a:t>
            </a:r>
            <a:endParaRPr lang="zh-CN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  </a:t>
            </a:r>
            <a:r>
              <a:rPr lang="en-US" altLang="zh-CN"/>
              <a:t>a =</a:t>
            </a:r>
            <a:r>
              <a:rPr lang="en-US" altLang="zh-CN">
                <a:solidFill>
                  <a:srgbClr val="FF0000"/>
                </a:solidFill>
              </a:rPr>
              <a:t> a/10</a:t>
            </a:r>
            <a:r>
              <a:rPr lang="en-US" altLang="zh-CN"/>
              <a:t>;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}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System.out.print(n+"</a:t>
            </a:r>
            <a:r>
              <a:rPr lang="zh-CN" altLang="en-US"/>
              <a:t>的各位数字之和</a:t>
            </a:r>
            <a:r>
              <a:rPr lang="en-US" altLang="zh-CN"/>
              <a:t>="+m);        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}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268538" y="476250"/>
            <a:ext cx="4679950" cy="5984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9999"/>
                </a:solidFill>
              </a:rPr>
              <a:t>程序段对应的运行结果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457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85775" y="124936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int m=8,n=5;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while (m&gt;2) {</a:t>
            </a:r>
            <a:endParaRPr lang="zh-CN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if (m&gt;n)</a:t>
            </a:r>
            <a:endParaRPr lang="zh-CN" altLang="en-US" sz="2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	  m = m-n;</a:t>
            </a:r>
            <a:endParaRPr lang="zh-CN" altLang="en-US" sz="2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else</a:t>
            </a:r>
            <a:endParaRPr lang="zh-CN" altLang="en-US" sz="2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	  n = n-m;</a:t>
            </a:r>
            <a:endParaRPr lang="zh-CN" altLang="en-US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System.out.println(m+", "+n);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745038" y="1250950"/>
            <a:ext cx="3887787" cy="323024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9C30B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4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过程：</a:t>
            </a:r>
            <a:endParaRPr lang="en-US" altLang="zh-CN" sz="2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(0) </a:t>
            </a:r>
            <a:r>
              <a:rPr lang="zh-CN" altLang="en-US" sz="2400" b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循环前 </a:t>
            </a:r>
            <a:r>
              <a:rPr lang="en-US" altLang="zh-CN" sz="2400" b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</a:t>
            </a:r>
            <a:r>
              <a:rPr lang="en-US" altLang="zh-CN" sz="2400" b="0" dirty="0" err="1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8,n</a:t>
            </a:r>
            <a:r>
              <a:rPr lang="en-US" altLang="zh-CN" sz="2400" b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=5</a:t>
            </a:r>
            <a:endParaRPr lang="en-US" altLang="zh-CN" sz="2400" b="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轮后，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</a:t>
            </a:r>
            <a:r>
              <a:rPr lang="en-US" altLang="zh-CN" sz="2400" b="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3,n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=5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轮后，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</a:t>
            </a:r>
            <a:r>
              <a:rPr lang="en-US" altLang="zh-CN" sz="2400" b="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3,n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=2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轮后，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</a:t>
            </a:r>
            <a:r>
              <a:rPr lang="en-US" altLang="zh-CN" sz="2400" b="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1,n</a:t>
            </a: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=2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结束循环</a:t>
            </a:r>
            <a:endParaRPr lang="zh-CN" altLang="en-US" sz="24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4581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676275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2268855" y="5228273"/>
            <a:ext cx="2468563" cy="1282700"/>
            <a:chOff x="5652120" y="5013176"/>
            <a:chExt cx="2710743" cy="1283694"/>
          </a:xfrm>
        </p:grpSpPr>
        <p:sp>
          <p:nvSpPr>
            <p:cNvPr id="8" name="矩形 7"/>
            <p:cNvSpPr/>
            <p:nvPr/>
          </p:nvSpPr>
          <p:spPr>
            <a:xfrm>
              <a:off x="5652120" y="5013176"/>
              <a:ext cx="2710743" cy="1283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1,2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52120" y="5013176"/>
              <a:ext cx="2710743" cy="5036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781175" y="579438"/>
            <a:ext cx="4381500" cy="6254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9999"/>
                </a:solidFill>
              </a:rPr>
              <a:t>程序段对应的运行结果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560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8313" y="12684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int x=23659;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String m="result=";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while (x&gt;0) {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m = m + x%10;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x = x/10;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zh-CN"/>
              <a:t>System.out.println(m);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87240" y="1360805"/>
            <a:ext cx="4362450" cy="40925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</a:t>
            </a:r>
            <a:endParaRPr lang="en-US" altLang="zh-CN" sz="20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(0) </a:t>
            </a:r>
            <a:r>
              <a:rPr lang="en-US" altLang="zh-CN" sz="20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“result=”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x=23659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开始循环</a:t>
            </a:r>
            <a:endParaRPr lang="en-US" altLang="zh-CN" sz="20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m=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“result=9”</a:t>
            </a:r>
            <a:r>
              <a:rPr lang="zh-CN" altLang="en-US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x=2365</a:t>
            </a:r>
            <a:endParaRPr lang="en-US" altLang="zh-CN" sz="2000" b="0" dirty="0">
              <a:solidFill>
                <a:srgbClr val="298C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m=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“result=95”</a:t>
            </a:r>
            <a:r>
              <a:rPr lang="zh-CN" altLang="en-US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x=236</a:t>
            </a:r>
            <a:endParaRPr lang="en-US" altLang="zh-CN" sz="2000" b="0" dirty="0">
              <a:solidFill>
                <a:srgbClr val="298C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 m=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“result=956”</a:t>
            </a:r>
            <a:r>
              <a:rPr lang="zh-CN" altLang="en-US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x=23</a:t>
            </a:r>
            <a:endParaRPr lang="en-US" altLang="zh-CN" sz="2000" dirty="0">
              <a:solidFill>
                <a:srgbClr val="298C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(4) m=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“result=9563”</a:t>
            </a:r>
            <a:r>
              <a:rPr lang="zh-CN" altLang="en-US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x=2</a:t>
            </a:r>
            <a:endParaRPr lang="en-US" altLang="zh-CN" sz="2000" dirty="0">
              <a:solidFill>
                <a:srgbClr val="298C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(5) m=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“result=95632”</a:t>
            </a:r>
            <a:r>
              <a:rPr lang="zh-CN" altLang="en-US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298C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x=0</a:t>
            </a:r>
            <a:endParaRPr lang="en-US" altLang="zh-CN" sz="2000" dirty="0">
              <a:solidFill>
                <a:srgbClr val="298C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结束循环</a:t>
            </a:r>
            <a:endParaRPr lang="zh-CN" altLang="en-US" sz="20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5605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828675"/>
            <a:ext cx="390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1042988" y="5013325"/>
            <a:ext cx="2468562" cy="1282700"/>
            <a:chOff x="5652120" y="5013176"/>
            <a:chExt cx="2710743" cy="1283694"/>
          </a:xfrm>
        </p:grpSpPr>
        <p:sp>
          <p:nvSpPr>
            <p:cNvPr id="8" name="矩形 7"/>
            <p:cNvSpPr/>
            <p:nvPr/>
          </p:nvSpPr>
          <p:spPr>
            <a:xfrm>
              <a:off x="5652120" y="5013176"/>
              <a:ext cx="2710743" cy="1283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result=95632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52120" y="5013176"/>
              <a:ext cx="2710743" cy="5036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48915"/>
            <a:ext cx="4970462" cy="531813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3.3.2 </a:t>
            </a: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en-US" altLang="zh-CN" sz="2800" dirty="0"/>
              <a:t> do...while</a:t>
            </a:r>
            <a:r>
              <a:rPr lang="zh-CN" altLang="en-US" sz="2800" dirty="0"/>
              <a:t>语句 </a:t>
            </a:r>
            <a:endParaRPr lang="zh-CN" altLang="en-US" sz="2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39750" y="1050925"/>
            <a:ext cx="2225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030305"/>
                </a:solidFill>
                <a:latin typeface="宋体" panose="02010600030101010101" pitchFamily="2" charset="-122"/>
              </a:rPr>
              <a:t>格式如下：</a:t>
            </a:r>
            <a:r>
              <a:rPr kumimoji="0" lang="zh-CN" altLang="en-US" b="0">
                <a:solidFill>
                  <a:srgbClr val="030305"/>
                </a:solidFill>
                <a:latin typeface="Arial" panose="020B0604020202020204" pitchFamily="34" charset="0"/>
              </a:rPr>
              <a:t>    </a:t>
            </a:r>
            <a:r>
              <a:rPr kumimoji="0" lang="zh-CN" altLang="en-US" b="0">
                <a:solidFill>
                  <a:srgbClr val="030305"/>
                </a:solidFill>
                <a:latin typeface="宋体" panose="02010600030101010101" pitchFamily="2" charset="-122"/>
              </a:rPr>
              <a:t> </a:t>
            </a:r>
            <a:endParaRPr kumimoji="0" lang="zh-CN" altLang="en-US" b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0" y="441642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0">
                <a:latin typeface="Arial" panose="020B0604020202020204" pitchFamily="34" charset="0"/>
              </a:rPr>
              <a:t>  </a:t>
            </a:r>
            <a:endParaRPr kumimoji="0"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1237456" y="5366703"/>
            <a:ext cx="45554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特点：</a:t>
            </a:r>
            <a:r>
              <a:rPr kumimoji="0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“先执行，后判断”</a:t>
            </a:r>
            <a:r>
              <a:rPr kumimoji="0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631" name="矩形 9"/>
          <p:cNvSpPr>
            <a:spLocks noChangeArrowheads="1"/>
          </p:cNvSpPr>
          <p:nvPr/>
        </p:nvSpPr>
        <p:spPr bwMode="auto">
          <a:xfrm>
            <a:off x="388938" y="1755775"/>
            <a:ext cx="4759126" cy="181483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indent="5334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US" altLang="zh-CN" sz="2800" dirty="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 </a:t>
            </a:r>
            <a:endParaRPr lang="en-US" altLang="zh-CN" sz="2800" dirty="0">
              <a:solidFill>
                <a:srgbClr val="0303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endParaRPr lang="en-US" altLang="zh-CN" sz="2800" dirty="0">
              <a:solidFill>
                <a:srgbClr val="0303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 循环体 </a:t>
            </a:r>
            <a:endParaRPr lang="zh-CN" altLang="en-US" sz="2800" dirty="0">
              <a:solidFill>
                <a:srgbClr val="0303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while (</a:t>
            </a:r>
            <a:r>
              <a:rPr lang="zh-CN" altLang="en-US" sz="2800" dirty="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条件表达式</a:t>
            </a:r>
            <a:r>
              <a:rPr lang="en-US" altLang="zh-CN" sz="2800" dirty="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 </a:t>
            </a:r>
            <a:r>
              <a:rPr lang="en-US" altLang="zh-CN" sz="2800" b="0" dirty="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800" b="0" dirty="0">
              <a:solidFill>
                <a:srgbClr val="0303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995936" y="1127125"/>
            <a:ext cx="2801937" cy="768350"/>
          </a:xfrm>
          <a:prstGeom prst="wedgeRoundRectCallout">
            <a:avLst>
              <a:gd name="adj1" fmla="val -79185"/>
              <a:gd name="adj2" fmla="val 15620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b="1" dirty="0"/>
              <a:t>先执行循环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遍</a:t>
            </a:r>
            <a:endParaRPr lang="zh-CN" altLang="en-US" sz="2800" b="1" dirty="0"/>
          </a:p>
        </p:txBody>
      </p:sp>
      <p:sp>
        <p:nvSpPr>
          <p:cNvPr id="9" name="圆角矩形标注 8"/>
          <p:cNvSpPr/>
          <p:nvPr/>
        </p:nvSpPr>
        <p:spPr bwMode="auto">
          <a:xfrm>
            <a:off x="712788" y="4033838"/>
            <a:ext cx="4291012" cy="979338"/>
          </a:xfrm>
          <a:prstGeom prst="wedgeRoundRectCallout">
            <a:avLst>
              <a:gd name="adj1" fmla="val 11051"/>
              <a:gd name="adj2" fmla="val -1025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/>
              <a:t>符合条件循环继续执行，否则结束循环</a:t>
            </a:r>
            <a:endParaRPr lang="zh-CN" altLang="en-US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93713"/>
            <a:ext cx="3320617" cy="335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91210"/>
          </a:xfrm>
        </p:spPr>
        <p:txBody>
          <a:bodyPr/>
          <a:p>
            <a:r>
              <a:rPr lang="zh-CN" altLang="en-US"/>
              <a:t>【例3-5】 用迭代法求某数a的平方根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2060575"/>
            <a:ext cx="5452745" cy="43205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55650" y="1628775"/>
            <a:ext cx="71932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1620"/>
            <a:r>
              <a:rPr 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已知求平方根的迭代公式为：</a:t>
            </a:r>
            <a:r>
              <a:rPr 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sz="18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n+1</a:t>
            </a:r>
            <a:r>
              <a:rPr 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(x</a:t>
            </a:r>
            <a:r>
              <a:rPr lang="en-US" sz="18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a/x</a:t>
            </a:r>
            <a:r>
              <a:rPr lang="en-US" sz="18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)/2, </a:t>
            </a:r>
            <a:r>
              <a:rPr 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迭代初值从</a:t>
            </a:r>
            <a:r>
              <a:rPr 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a/2开始。</a:t>
            </a: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36930"/>
            <a:ext cx="8200390" cy="5380355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import java.util.*;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public class FindRoot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public static void main(String args[ ])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</a:t>
            </a:r>
            <a:r>
              <a:rPr lang="en-US" altLang="zh-CN" sz="1800"/>
              <a:t> </a:t>
            </a:r>
            <a:r>
              <a:rPr lang="zh-CN" altLang="en-US" sz="1800"/>
              <a:t> double x1, x2, a;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    </a:t>
            </a:r>
            <a:r>
              <a:rPr lang="zh-CN" altLang="en-US" sz="1800"/>
              <a:t>  System.out.print("请输入a=? ");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</a:t>
            </a:r>
            <a:r>
              <a:rPr lang="en-US" altLang="zh-CN" sz="1800"/>
              <a:t>     </a:t>
            </a:r>
            <a:r>
              <a:rPr lang="zh-CN" altLang="en-US" sz="1800"/>
              <a:t>   Scanner scan=new Scanner(System.in);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 </a:t>
            </a:r>
            <a:r>
              <a:rPr lang="zh-CN" altLang="en-US" sz="1800"/>
              <a:t>  a = scan.nextDouble();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</a:t>
            </a:r>
            <a:r>
              <a:rPr lang="en-US" altLang="zh-CN" sz="1800"/>
              <a:t>     </a:t>
            </a:r>
            <a:r>
              <a:rPr lang="zh-CN" altLang="en-US" sz="1800"/>
              <a:t>   x1 = a / 2;                           //设置解初值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do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</a:t>
            </a:r>
            <a:r>
              <a:rPr lang="en-US" altLang="zh-CN" sz="1800"/>
              <a:t>    </a:t>
            </a:r>
            <a:r>
              <a:rPr lang="zh-CN" altLang="en-US" sz="1800"/>
              <a:t>  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	   x2 = x1;                     </a:t>
            </a:r>
            <a:r>
              <a:rPr lang="en-US" altLang="zh-CN" sz="1800"/>
              <a:t>           </a:t>
            </a:r>
            <a:r>
              <a:rPr lang="zh-CN" altLang="en-US" sz="1800"/>
              <a:t>   //记住上一个解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	   x1 = (x2 + a / x2) / 2;            //求下一个解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</a:t>
            </a:r>
            <a:r>
              <a:rPr lang="en-US" altLang="zh-CN" sz="1800"/>
              <a:t>     </a:t>
            </a:r>
            <a:r>
              <a:rPr lang="zh-CN" altLang="en-US" sz="1800"/>
              <a:t>    } while (Math.abs(x1 - x2) &gt;= 1e-5);   //迭代结束条件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</a:t>
            </a:r>
            <a:r>
              <a:rPr lang="en-US" altLang="zh-CN" sz="1800"/>
              <a:t>       </a:t>
            </a:r>
            <a:r>
              <a:rPr lang="zh-CN" altLang="en-US" sz="1800"/>
              <a:t>  System.out.printf("%f的平方根是%.5f\n", a,x1);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}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}</a:t>
            </a:r>
            <a:endParaRPr lang="zh-CN" altLang="en-US" sz="1800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604838"/>
            <a:ext cx="4148137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/>
              <a:t>3.3.3  for</a:t>
            </a:r>
            <a:r>
              <a:rPr lang="zh-CN" altLang="en-US"/>
              <a:t>语句 </a:t>
            </a:r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5288" y="1409700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>
                <a:solidFill>
                  <a:srgbClr val="030305"/>
                </a:solidFill>
                <a:latin typeface="宋体" panose="02010600030101010101" pitchFamily="2" charset="-122"/>
              </a:rPr>
              <a:t>格式如下：</a:t>
            </a:r>
            <a:r>
              <a:rPr kumimoji="0" lang="zh-CN" altLang="en-US" b="0">
                <a:solidFill>
                  <a:srgbClr val="030305"/>
                </a:solidFill>
                <a:latin typeface="Arial" panose="020B0604020202020204" pitchFamily="34" charset="0"/>
              </a:rPr>
              <a:t>  </a:t>
            </a:r>
            <a:r>
              <a:rPr kumimoji="0" lang="zh-CN" altLang="en-US" b="0">
                <a:solidFill>
                  <a:srgbClr val="030305"/>
                </a:solidFill>
                <a:latin typeface="宋体" panose="02010600030101010101" pitchFamily="2" charset="-122"/>
              </a:rPr>
              <a:t> </a:t>
            </a:r>
            <a:endParaRPr kumimoji="0" lang="zh-CN" altLang="en-US" b="0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52" name="Group 12"/>
          <p:cNvGraphicFramePr>
            <a:graphicFrameLocks noGrp="1"/>
          </p:cNvGraphicFramePr>
          <p:nvPr/>
        </p:nvGraphicFramePr>
        <p:xfrm>
          <a:off x="395288" y="2060575"/>
          <a:ext cx="4695825" cy="2089150"/>
        </p:xfrm>
        <a:graphic>
          <a:graphicData uri="http://schemas.openxmlformats.org/drawingml/2006/table">
            <a:tbl>
              <a:tblPr/>
              <a:tblGrid>
                <a:gridCol w="4695825"/>
              </a:tblGrid>
              <a:tr h="208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for (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控制变量设定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初值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；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循环进行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条件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；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迭代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部分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　　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循环体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 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63" marR="91463" marT="45741" marB="4574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64" y="764704"/>
            <a:ext cx="3578911" cy="444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250825" y="5092700"/>
            <a:ext cx="6049963" cy="711200"/>
          </a:xfrm>
          <a:prstGeom prst="wedgeRoundRectCallout">
            <a:avLst>
              <a:gd name="adj1" fmla="val 48932"/>
              <a:gd name="adj2" fmla="val -1482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dirty="0"/>
              <a:t>迭代部分通常要更新循环控制变量的值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769" y="1197268"/>
            <a:ext cx="5986933" cy="663352"/>
          </a:xfrm>
        </p:spPr>
        <p:txBody>
          <a:bodyPr/>
          <a:lstStyle/>
          <a:p>
            <a:r>
              <a:rPr lang="zh-CN" altLang="en-US" sz="2800" b="1" dirty="0"/>
              <a:t>现实生活中有很多条件判断的例子</a:t>
            </a:r>
            <a:endParaRPr lang="zh-CN" altLang="en-US" sz="28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70" y="2021205"/>
            <a:ext cx="7764780" cy="2966085"/>
          </a:xfrm>
        </p:spPr>
        <p:txBody>
          <a:bodyPr/>
          <a:lstStyle/>
          <a:p>
            <a:r>
              <a:rPr lang="zh-CN" altLang="en-US"/>
              <a:t>评</a:t>
            </a:r>
            <a:r>
              <a:rPr lang="zh-CN" altLang="en-US" dirty="0"/>
              <a:t>三好生的条件之一是各门功课在</a:t>
            </a:r>
            <a:r>
              <a:rPr lang="en-US" altLang="zh-CN" dirty="0"/>
              <a:t>80</a:t>
            </a:r>
            <a:r>
              <a:rPr lang="zh-CN" altLang="en-US" dirty="0"/>
              <a:t>分以上；</a:t>
            </a:r>
            <a:endParaRPr lang="en-US" altLang="zh-CN" dirty="0"/>
          </a:p>
          <a:p>
            <a:r>
              <a:rPr lang="zh-CN" altLang="en-US" dirty="0"/>
              <a:t>遇到天气恶劣，航班延迟飞行。</a:t>
            </a:r>
            <a:endParaRPr lang="en-US" altLang="zh-CN" dirty="0"/>
          </a:p>
          <a:p>
            <a:r>
              <a:rPr lang="zh-CN" altLang="en-US">
                <a:solidFill>
                  <a:srgbClr val="1E07C5"/>
                </a:solidFill>
              </a:rPr>
              <a:t>寒暑假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1E07C5"/>
                </a:solidFill>
              </a:rPr>
              <a:t>学生回家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FF0000"/>
                </a:solidFill>
              </a:rPr>
              <a:t>购买半价火车票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黄山旅游：</a:t>
            </a:r>
            <a:r>
              <a:rPr lang="zh-CN" altLang="en-US" dirty="0">
                <a:solidFill>
                  <a:srgbClr val="1E07C5"/>
                </a:solidFill>
              </a:rPr>
              <a:t>暑假期间（</a:t>
            </a:r>
            <a:r>
              <a:rPr lang="en-US" altLang="zh-CN" dirty="0">
                <a:solidFill>
                  <a:srgbClr val="1E07C5"/>
                </a:solidFill>
              </a:rPr>
              <a:t>7</a:t>
            </a:r>
            <a:r>
              <a:rPr lang="zh-CN" altLang="en-US" dirty="0">
                <a:solidFill>
                  <a:srgbClr val="1E07C5"/>
                </a:solidFill>
              </a:rPr>
              <a:t>月</a:t>
            </a:r>
            <a:r>
              <a:rPr lang="en-US" altLang="zh-CN" dirty="0">
                <a:solidFill>
                  <a:srgbClr val="1E07C5"/>
                </a:solidFill>
              </a:rPr>
              <a:t>1</a:t>
            </a:r>
            <a:r>
              <a:rPr lang="zh-CN" altLang="en-US" dirty="0">
                <a:solidFill>
                  <a:srgbClr val="1E07C5"/>
                </a:solidFill>
              </a:rPr>
              <a:t>日</a:t>
            </a:r>
            <a:r>
              <a:rPr lang="en-US" altLang="zh-CN" dirty="0">
                <a:solidFill>
                  <a:srgbClr val="1E07C5"/>
                </a:solidFill>
              </a:rPr>
              <a:t>--8</a:t>
            </a:r>
            <a:r>
              <a:rPr lang="zh-CN" altLang="en-US" dirty="0">
                <a:solidFill>
                  <a:srgbClr val="1E07C5"/>
                </a:solidFill>
              </a:rPr>
              <a:t>月</a:t>
            </a:r>
            <a:r>
              <a:rPr lang="en-US" altLang="zh-CN" dirty="0">
                <a:solidFill>
                  <a:srgbClr val="1E07C5"/>
                </a:solidFill>
              </a:rPr>
              <a:t>31</a:t>
            </a:r>
            <a:r>
              <a:rPr lang="zh-CN" altLang="en-US" dirty="0">
                <a:solidFill>
                  <a:srgbClr val="1E07C5"/>
                </a:solidFill>
              </a:rPr>
              <a:t>日），凭国家颁发的教师资格证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可享受黄山门票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折优惠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每张</a:t>
            </a:r>
            <a:r>
              <a:rPr lang="en-US" altLang="zh-CN" dirty="0">
                <a:solidFill>
                  <a:srgbClr val="FF0000"/>
                </a:solidFill>
              </a:rPr>
              <a:t>115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2627784" y="4959245"/>
            <a:ext cx="2520280" cy="720080"/>
          </a:xfrm>
          <a:prstGeom prst="cloudCallout">
            <a:avLst>
              <a:gd name="adj1" fmla="val 3745"/>
              <a:gd name="adj2" fmla="val -12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享受待遇</a:t>
            </a:r>
            <a:endParaRPr lang="zh-CN" altLang="en-US" sz="2800" b="1" dirty="0"/>
          </a:p>
        </p:txBody>
      </p:sp>
      <p:sp>
        <p:nvSpPr>
          <p:cNvPr id="6" name="云形标注 5"/>
          <p:cNvSpPr/>
          <p:nvPr/>
        </p:nvSpPr>
        <p:spPr>
          <a:xfrm>
            <a:off x="607175" y="4909712"/>
            <a:ext cx="1872208" cy="720080"/>
          </a:xfrm>
          <a:prstGeom prst="cloudCallout">
            <a:avLst>
              <a:gd name="adj1" fmla="val 3745"/>
              <a:gd name="adj2" fmla="val -12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条件</a:t>
            </a:r>
            <a:endParaRPr lang="zh-CN" altLang="en-US" sz="2800" b="1" dirty="0"/>
          </a:p>
        </p:txBody>
      </p:sp>
      <p:pic>
        <p:nvPicPr>
          <p:cNvPr id="1034" name="Picture 10" descr="c:\users\dzf\appdata\roaming\360se6\User Data\temp\T2Xq0D_270x135_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75" y="4316307"/>
            <a:ext cx="25717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539115" y="548640"/>
            <a:ext cx="7778750" cy="6280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  <a:ea typeface="隶书" panose="02010509060101010101" pitchFamily="49" charset="-122"/>
              </a:defRPr>
            </a:lvl9pPr>
          </a:lstStyle>
          <a:p>
            <a:pPr algn="ctr"/>
            <a:r>
              <a:rPr lang="en-US" altLang="zh-CN"/>
              <a:t>3.</a:t>
            </a:r>
            <a:r>
              <a:rPr lang="en-US"/>
              <a:t>2 </a:t>
            </a:r>
            <a:r>
              <a:rPr lang="zh-CN" altLang="en-US"/>
              <a:t>条件</a:t>
            </a:r>
            <a:r>
              <a:rPr lang="zh-CN" altLang="en-US"/>
              <a:t>语句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58775" y="1039813"/>
            <a:ext cx="8605838" cy="53419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）初始化、循环条件以及迭代部分都可以为空语句</a:t>
            </a:r>
            <a:r>
              <a:rPr lang="en-US" altLang="zh-CN" dirty="0"/>
              <a:t>(</a:t>
            </a:r>
            <a:r>
              <a:rPr lang="zh-CN" altLang="zh-CN" dirty="0"/>
              <a:t>但分号不能省</a:t>
            </a:r>
            <a:r>
              <a:rPr lang="en-US" altLang="zh-CN" dirty="0"/>
              <a:t>)</a:t>
            </a:r>
            <a:r>
              <a:rPr lang="zh-CN" altLang="zh-CN" dirty="0"/>
              <a:t>，三者均为空的时候，相当于一个无限循环。</a:t>
            </a:r>
            <a:r>
              <a:rPr lang="en-US" altLang="zh-CN" dirty="0"/>
              <a:t>  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for (;;)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("hello");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E07C5"/>
                </a:solidFill>
              </a:rPr>
              <a:t>例如，求长整数的各位数字之和改用</a:t>
            </a:r>
            <a:r>
              <a:rPr lang="en-US" altLang="zh-CN" dirty="0">
                <a:solidFill>
                  <a:srgbClr val="1E07C5"/>
                </a:solidFill>
              </a:rPr>
              <a:t>for</a:t>
            </a:r>
            <a:r>
              <a:rPr lang="zh-CN" altLang="en-US" dirty="0">
                <a:solidFill>
                  <a:srgbClr val="1E07C5"/>
                </a:solidFill>
              </a:rPr>
              <a:t>循环</a:t>
            </a:r>
            <a:endParaRPr lang="en-US" altLang="zh-CN" dirty="0">
              <a:solidFill>
                <a:srgbClr val="1E07C5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long a</a:t>
            </a:r>
            <a:r>
              <a:rPr lang="zh-CN" altLang="en-US" dirty="0"/>
              <a:t>，</a:t>
            </a:r>
            <a:r>
              <a:rPr lang="en-US" altLang="zh-CN" dirty="0" err="1"/>
              <a:t>n,m</a:t>
            </a:r>
            <a:r>
              <a:rPr lang="en-US" altLang="zh-CN" dirty="0"/>
              <a:t>=0;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n=a= </a:t>
            </a:r>
            <a:r>
              <a:rPr lang="en-US" altLang="zh-CN" dirty="0" err="1"/>
              <a:t>Long.parseLong</a:t>
            </a:r>
            <a:r>
              <a:rPr lang="en-US" altLang="zh-CN" dirty="0"/>
              <a:t>(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JOptionPane.showInputDialog</a:t>
            </a:r>
            <a:r>
              <a:rPr lang="en-US" altLang="zh-CN" dirty="0"/>
              <a:t>("</a:t>
            </a:r>
            <a:r>
              <a:rPr lang="zh-CN" altLang="en-US" dirty="0"/>
              <a:t>输入整数</a:t>
            </a:r>
            <a:r>
              <a:rPr lang="en-US" altLang="zh-CN" dirty="0"/>
              <a:t>"));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for ( ;  a&gt;0;  a = a/10) {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m += a%10;  //</a:t>
            </a:r>
            <a:r>
              <a:rPr lang="zh-CN" altLang="en-US" b="1" dirty="0">
                <a:solidFill>
                  <a:srgbClr val="FF0000"/>
                </a:solidFill>
              </a:rPr>
              <a:t>累加计算各位数字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}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(n+"</a:t>
            </a:r>
            <a:r>
              <a:rPr lang="zh-CN" altLang="en-US" dirty="0"/>
              <a:t>的各位数字之和</a:t>
            </a:r>
            <a:r>
              <a:rPr lang="en-US" altLang="zh-CN" dirty="0"/>
              <a:t>="+m);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827088" y="544513"/>
            <a:ext cx="2519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chemeClr val="tx2"/>
                </a:solidFill>
                <a:latin typeface="Tahoma" panose="020B0604030504040204" pitchFamily="34" charset="0"/>
              </a:rPr>
              <a:t>说明：</a:t>
            </a:r>
            <a:endParaRPr lang="zh-CN" altLang="en-US" sz="28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95288" y="692150"/>
            <a:ext cx="8569325" cy="36099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）在初始化部分和迭代部分可以使用</a:t>
            </a:r>
            <a:r>
              <a:rPr lang="zh-CN" altLang="zh-CN" dirty="0">
                <a:solidFill>
                  <a:srgbClr val="FF0000"/>
                </a:solidFill>
              </a:rPr>
              <a:t>逗号</a:t>
            </a:r>
            <a:r>
              <a:rPr lang="zh-CN" altLang="zh-CN" dirty="0"/>
              <a:t>语句，来进行多个操作。所谓逗号语句是用逗号分隔的语句序列。例如：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　for(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zh-CN" dirty="0"/>
              <a:t>i=0</a:t>
            </a:r>
            <a:r>
              <a:rPr lang="zh-CN" altLang="zh-CN" dirty="0">
                <a:solidFill>
                  <a:srgbClr val="FF0000"/>
                </a:solidFill>
              </a:rPr>
              <a:t>, </a:t>
            </a:r>
            <a:r>
              <a:rPr lang="zh-CN" altLang="zh-CN" dirty="0"/>
              <a:t>j=10;</a:t>
            </a:r>
            <a:r>
              <a:rPr lang="en-US" altLang="zh-CN" dirty="0"/>
              <a:t> </a:t>
            </a:r>
            <a:r>
              <a:rPr lang="zh-CN" altLang="zh-CN" dirty="0"/>
              <a:t> i&lt;j;</a:t>
            </a:r>
            <a:r>
              <a:rPr lang="en-US" altLang="zh-CN" dirty="0"/>
              <a:t> </a:t>
            </a:r>
            <a:r>
              <a:rPr lang="zh-CN" altLang="zh-CN" dirty="0"/>
              <a:t> i++</a:t>
            </a:r>
            <a:r>
              <a:rPr lang="zh-CN" altLang="zh-CN" dirty="0">
                <a:solidFill>
                  <a:srgbClr val="FF0000"/>
                </a:solidFill>
              </a:rPr>
              <a:t>,</a:t>
            </a:r>
            <a:r>
              <a:rPr lang="zh-CN" altLang="zh-CN" dirty="0"/>
              <a:t> j--</a:t>
            </a:r>
            <a:r>
              <a:rPr lang="en-US" altLang="zh-CN" dirty="0"/>
              <a:t> </a:t>
            </a:r>
            <a:r>
              <a:rPr lang="zh-CN" altLang="zh-CN" dirty="0"/>
              <a:t>) {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(i+", "+j);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zh-CN" altLang="zh-CN" dirty="0"/>
              <a:t>}</a:t>
            </a:r>
            <a:endParaRPr lang="zh-CN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619250" y="2852936"/>
            <a:ext cx="2468563" cy="3351212"/>
            <a:chOff x="4737225" y="2780927"/>
            <a:chExt cx="2467813" cy="3351433"/>
          </a:xfrm>
        </p:grpSpPr>
        <p:sp>
          <p:nvSpPr>
            <p:cNvPr id="6" name="矩形 5"/>
            <p:cNvSpPr/>
            <p:nvPr/>
          </p:nvSpPr>
          <p:spPr bwMode="auto">
            <a:xfrm>
              <a:off x="4737225" y="2780927"/>
              <a:ext cx="2467813" cy="33514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0,10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1,9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2,8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3,7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4,6</a:t>
              </a:r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737225" y="2780927"/>
              <a:ext cx="2467813" cy="5032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96674" y="1484784"/>
            <a:ext cx="2003229" cy="50405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4265705" y="1484784"/>
            <a:ext cx="1169632" cy="50405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051050" y="600075"/>
            <a:ext cx="5834063" cy="6254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9999"/>
                </a:solidFill>
              </a:rPr>
              <a:t>写出程序执行结果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9750" y="1165225"/>
            <a:ext cx="7848600" cy="43211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Test3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  <a:endParaRPr lang="zh-CN" altLang="zh-CN" dirty="0"/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1E07C5"/>
                </a:solidFill>
              </a:rPr>
              <a:t>      </a:t>
            </a:r>
            <a:r>
              <a:rPr lang="en-US" altLang="zh-CN" sz="2800" dirty="0" err="1">
                <a:solidFill>
                  <a:srgbClr val="1E07C5"/>
                </a:solidFill>
              </a:rPr>
              <a:t>int</a:t>
            </a:r>
            <a:r>
              <a:rPr lang="en-US" altLang="zh-CN" sz="2800" dirty="0">
                <a:solidFill>
                  <a:srgbClr val="1E07C5"/>
                </a:solidFill>
              </a:rPr>
              <a:t>  f=1;</a:t>
            </a:r>
            <a:endParaRPr lang="zh-CN" altLang="zh-CN" sz="2800" dirty="0">
              <a:solidFill>
                <a:srgbClr val="1E07C5"/>
              </a:solidFill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1E07C5"/>
                </a:solidFill>
              </a:rPr>
              <a:t>      for (</a:t>
            </a:r>
            <a:r>
              <a:rPr lang="en-US" altLang="zh-CN" sz="2800" dirty="0" err="1">
                <a:solidFill>
                  <a:srgbClr val="1E07C5"/>
                </a:solidFill>
              </a:rPr>
              <a:t>int</a:t>
            </a:r>
            <a:r>
              <a:rPr lang="en-US" altLang="zh-CN" sz="2800" dirty="0">
                <a:solidFill>
                  <a:srgbClr val="1E07C5"/>
                </a:solidFill>
              </a:rPr>
              <a:t> k=</a:t>
            </a:r>
            <a:r>
              <a:rPr lang="en-US" altLang="zh-CN" sz="2800" dirty="0" err="1">
                <a:solidFill>
                  <a:srgbClr val="1E07C5"/>
                </a:solidFill>
              </a:rPr>
              <a:t>2;k</a:t>
            </a:r>
            <a:r>
              <a:rPr lang="en-US" altLang="zh-CN" sz="2800" dirty="0">
                <a:solidFill>
                  <a:srgbClr val="1E07C5"/>
                </a:solidFill>
              </a:rPr>
              <a:t>&lt;</a:t>
            </a:r>
            <a:r>
              <a:rPr lang="en-US" altLang="zh-CN" sz="2800" dirty="0" err="1">
                <a:solidFill>
                  <a:srgbClr val="1E07C5"/>
                </a:solidFill>
              </a:rPr>
              <a:t>4;k</a:t>
            </a:r>
            <a:r>
              <a:rPr lang="en-US" altLang="zh-CN" sz="2800" dirty="0">
                <a:solidFill>
                  <a:srgbClr val="1E07C5"/>
                </a:solidFill>
              </a:rPr>
              <a:t>++)</a:t>
            </a:r>
            <a:endParaRPr lang="zh-CN" altLang="zh-CN" sz="2800" dirty="0">
              <a:solidFill>
                <a:srgbClr val="1E07C5"/>
              </a:solidFill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zh-CN" sz="2800" dirty="0">
                <a:solidFill>
                  <a:srgbClr val="1E07C5"/>
                </a:solidFill>
              </a:rPr>
              <a:t>         f = f * k;</a:t>
            </a:r>
            <a:endParaRPr lang="zh-CN" altLang="zh-CN" sz="2800" dirty="0">
              <a:solidFill>
                <a:srgbClr val="1E07C5"/>
              </a:solidFill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1E07C5"/>
                </a:solidFill>
              </a:rPr>
              <a:t>      </a:t>
            </a:r>
            <a:r>
              <a:rPr lang="en-US" altLang="zh-CN" sz="2800" dirty="0" err="1">
                <a:solidFill>
                  <a:srgbClr val="1E07C5"/>
                </a:solidFill>
              </a:rPr>
              <a:t>System.out.println</a:t>
            </a:r>
            <a:r>
              <a:rPr lang="en-US" altLang="zh-CN" sz="2800" dirty="0">
                <a:solidFill>
                  <a:srgbClr val="1E07C5"/>
                </a:solidFill>
              </a:rPr>
              <a:t>("f="+f);   </a:t>
            </a:r>
            <a:endParaRPr lang="zh-CN" altLang="zh-CN" sz="2800" dirty="0">
              <a:solidFill>
                <a:srgbClr val="1E07C5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}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  <a:endParaRPr lang="zh-CN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284980" y="4564380"/>
            <a:ext cx="4319270" cy="1024890"/>
          </a:xfrm>
          <a:prstGeom prst="wedgeRoundRectCallout">
            <a:avLst>
              <a:gd name="adj1" fmla="val 8822"/>
              <a:gd name="adj2" fmla="val -788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循环体将输出语句也包括在内，怎么办？结果又如何？</a:t>
            </a:r>
            <a:endParaRPr lang="zh-CN" altLang="en-US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pic>
        <p:nvPicPr>
          <p:cNvPr id="2867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765175"/>
            <a:ext cx="390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1331913" y="5154613"/>
            <a:ext cx="2073275" cy="1120775"/>
            <a:chOff x="5200650" y="4419600"/>
            <a:chExt cx="2649019" cy="1905000"/>
          </a:xfrm>
        </p:grpSpPr>
        <p:sp>
          <p:nvSpPr>
            <p:cNvPr id="8" name="矩形 7"/>
            <p:cNvSpPr/>
            <p:nvPr/>
          </p:nvSpPr>
          <p:spPr bwMode="auto">
            <a:xfrm>
              <a:off x="5200650" y="4419600"/>
              <a:ext cx="2646990" cy="1905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f=6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202678" y="4462773"/>
              <a:ext cx="2646991" cy="6044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500063"/>
            <a:ext cx="7772400" cy="696912"/>
          </a:xfrm>
        </p:spPr>
        <p:txBody>
          <a:bodyPr/>
          <a:lstStyle/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3-6  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548640"/>
            <a:ext cx="4928870" cy="956945"/>
          </a:xfrm>
          <a:prstGeom prst="rect">
            <a:avLst/>
          </a:prstGeom>
        </p:spPr>
      </p:pic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5828665" y="3645535"/>
            <a:ext cx="2586990" cy="647700"/>
          </a:xfrm>
          <a:prstGeom prst="wedgeRoundRectCallout">
            <a:avLst>
              <a:gd name="adj1" fmla="val -103681"/>
              <a:gd name="adj2" fmla="val 386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用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1/n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可以吗？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27405" y="1701165"/>
            <a:ext cx="7748905" cy="4387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0" indent="0"/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 Ex3_6{      public static void main(String args[ ]) {    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double sum = 1,term=1;          int flag = 1;    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 ( int n = 2; n &lt;= 20; n++)  {              flag = - flag;              term *= 1.0/n;          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sum += flag * term;          }    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sz="2400" b="1">
                <a:solidFill>
                  <a:srgbClr val="030305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System.out.println("sum = " + sum);      } }</a:t>
            </a:r>
            <a:endParaRPr lang="en-US" altLang="en-US" sz="2400" b="1">
              <a:solidFill>
                <a:srgbClr val="030305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6886575" cy="531812"/>
          </a:xfrm>
        </p:spPr>
        <p:txBody>
          <a:bodyPr/>
          <a:lstStyle/>
          <a:p>
            <a:pPr eaLnBrk="1" hangingPunct="1"/>
            <a:r>
              <a:rPr lang="zh-CN" altLang="en-US" sz="2400"/>
              <a:t>例</a:t>
            </a:r>
            <a:r>
              <a:rPr lang="en-US" altLang="zh-CN" sz="2400"/>
              <a:t>3-7 </a:t>
            </a:r>
            <a:r>
              <a:rPr lang="zh-CN" altLang="en-US" sz="2400"/>
              <a:t>利用随机函数产生</a:t>
            </a:r>
            <a:r>
              <a:rPr lang="en-US" altLang="zh-CN" sz="2400"/>
              <a:t>10</a:t>
            </a:r>
            <a:r>
              <a:rPr lang="zh-CN" altLang="en-US" sz="2400"/>
              <a:t>道</a:t>
            </a:r>
            <a:r>
              <a:rPr lang="en-US" altLang="zh-CN" sz="2400"/>
              <a:t>2</a:t>
            </a:r>
            <a:r>
              <a:rPr lang="zh-CN" altLang="en-US" sz="2400"/>
              <a:t>位数的加法测试。</a:t>
            </a:r>
            <a:endParaRPr lang="zh-CN" altLang="en-US" sz="240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288" y="958850"/>
            <a:ext cx="8564562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import  </a:t>
            </a:r>
            <a:r>
              <a:rPr lang="en-US" altLang="zh-CN" sz="2000" dirty="0" err="1"/>
              <a:t>javax.swing</a:t>
            </a:r>
            <a:r>
              <a:rPr lang="en-US" altLang="zh-CN" sz="2000" dirty="0"/>
              <a:t>.*;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  class </a:t>
            </a:r>
            <a:r>
              <a:rPr lang="zh-CN" altLang="en-US" sz="2000" dirty="0"/>
              <a:t>　</a:t>
            </a:r>
            <a:r>
              <a:rPr lang="en-US" altLang="zh-CN" sz="2000" dirty="0"/>
              <a:t>Ex3_7 {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[]){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score = 0; 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=0;i&lt;10;i++) { </a:t>
            </a:r>
            <a:endParaRPr lang="sv-SE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zh-CN" sz="2000" dirty="0"/>
              <a:t>          int a = </a:t>
            </a:r>
            <a:r>
              <a:rPr lang="sv-SE" altLang="zh-CN" sz="2000" dirty="0">
                <a:solidFill>
                  <a:srgbClr val="FF0000"/>
                </a:solidFill>
              </a:rPr>
              <a:t>10 + (int)(90*Math.random()); </a:t>
            </a:r>
            <a:endParaRPr lang="sv-SE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zh-CN" sz="2000" dirty="0"/>
              <a:t>          int b = 10 + (int)(90*Math.random());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String s=</a:t>
            </a:r>
            <a:r>
              <a:rPr lang="en-US" altLang="zh-CN" sz="2000" dirty="0" err="1"/>
              <a:t>JOptionPane.showInputDialog</a:t>
            </a:r>
            <a:r>
              <a:rPr lang="en-US" altLang="zh-CN" sz="2000" dirty="0"/>
              <a:t>(a+"+"+b+"=? ");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000" dirty="0"/>
              <a:t>          int  ans = Integer.parseInt(s); </a:t>
            </a:r>
            <a:endParaRPr lang="fr-FR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000" dirty="0"/>
              <a:t>          </a:t>
            </a:r>
            <a:r>
              <a:rPr lang="en-US" altLang="zh-CN" sz="2000" dirty="0"/>
              <a:t>if (a + b == 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score = score + 10 ;   //</a:t>
            </a:r>
            <a:r>
              <a:rPr lang="zh-CN" altLang="en-US" sz="2000" dirty="0"/>
              <a:t>每道题</a:t>
            </a:r>
            <a:r>
              <a:rPr lang="en-US" altLang="zh-CN" sz="2000" dirty="0"/>
              <a:t>10</a:t>
            </a:r>
            <a:r>
              <a:rPr lang="zh-CN" altLang="en-US" sz="2000" dirty="0"/>
              <a:t>分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JOptionPane.showMessageDialog</a:t>
            </a:r>
            <a:r>
              <a:rPr lang="en-US" altLang="zh-CN" sz="2000" dirty="0"/>
              <a:t>(null, "your score= "+score); 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" name="云形标注 1"/>
          <p:cNvSpPr/>
          <p:nvPr/>
        </p:nvSpPr>
        <p:spPr>
          <a:xfrm>
            <a:off x="6660232" y="1199762"/>
            <a:ext cx="2304256" cy="864096"/>
          </a:xfrm>
          <a:prstGeom prst="cloudCallout">
            <a:avLst>
              <a:gd name="adj1" fmla="val -77584"/>
              <a:gd name="adj2" fmla="val 13862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随机出题</a:t>
            </a:r>
            <a:endParaRPr lang="zh-CN" altLang="en-US" sz="2400" b="1" dirty="0"/>
          </a:p>
        </p:txBody>
      </p:sp>
      <p:sp>
        <p:nvSpPr>
          <p:cNvPr id="5" name="云形标注 4"/>
          <p:cNvSpPr/>
          <p:nvPr/>
        </p:nvSpPr>
        <p:spPr>
          <a:xfrm>
            <a:off x="6839744" y="2348880"/>
            <a:ext cx="2304256" cy="864096"/>
          </a:xfrm>
          <a:prstGeom prst="cloudCallout">
            <a:avLst>
              <a:gd name="adj1" fmla="val -64783"/>
              <a:gd name="adj2" fmla="val 669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用户解答</a:t>
            </a:r>
            <a:endParaRPr lang="zh-CN" altLang="en-US" sz="2400" b="1" dirty="0"/>
          </a:p>
        </p:txBody>
      </p:sp>
      <p:sp>
        <p:nvSpPr>
          <p:cNvPr id="6" name="云形标注 5"/>
          <p:cNvSpPr/>
          <p:nvPr/>
        </p:nvSpPr>
        <p:spPr>
          <a:xfrm>
            <a:off x="6516598" y="3716903"/>
            <a:ext cx="2304256" cy="864096"/>
          </a:xfrm>
          <a:prstGeom prst="cloudCallout">
            <a:avLst>
              <a:gd name="adj1" fmla="val -131988"/>
              <a:gd name="adj2" fmla="val 1402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判得分？</a:t>
            </a:r>
            <a:endParaRPr lang="zh-CN" altLang="en-US" sz="2400" b="1" dirty="0"/>
          </a:p>
        </p:txBody>
      </p:sp>
      <p:sp>
        <p:nvSpPr>
          <p:cNvPr id="7" name="云形标注 6"/>
          <p:cNvSpPr/>
          <p:nvPr/>
        </p:nvSpPr>
        <p:spPr>
          <a:xfrm>
            <a:off x="6299939" y="5445601"/>
            <a:ext cx="2304256" cy="864096"/>
          </a:xfrm>
          <a:prstGeom prst="cloudCallout">
            <a:avLst>
              <a:gd name="adj1" fmla="val -73786"/>
              <a:gd name="adj2" fmla="val -5644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输出得分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571500"/>
            <a:ext cx="4964112" cy="5064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/>
              <a:t>4.</a:t>
            </a:r>
            <a:r>
              <a:rPr lang="en-US" altLang="zh-CN">
                <a:latin typeface="Times New Roman" panose="02020603050405020304" pitchFamily="18" charset="0"/>
              </a:rPr>
              <a:t> </a:t>
            </a:r>
            <a:r>
              <a:rPr lang="en-US" altLang="zh-CN"/>
              <a:t> </a:t>
            </a:r>
            <a:r>
              <a:rPr lang="zh-CN" altLang="en-US"/>
              <a:t>循环嵌套 </a:t>
            </a:r>
            <a:endParaRPr lang="zh-CN" altLang="en-US"/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186615"/>
            <a:ext cx="8229600" cy="1372691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/>
              <a:t>       与条件语句的嵌套类似，循环也可以嵌套。三种循环语句可以自身嵌套，也可以相互嵌套。嵌套将循环分为内外两层，</a:t>
            </a:r>
            <a:r>
              <a:rPr lang="zh-CN" altLang="en-US" dirty="0">
                <a:solidFill>
                  <a:srgbClr val="FF0000"/>
                </a:solidFill>
              </a:rPr>
              <a:t>外层循环每循环一次，内循环要执行一圈 </a:t>
            </a:r>
            <a:r>
              <a:rPr lang="zh-CN" altLang="en-US" dirty="0"/>
              <a:t>。</a:t>
            </a:r>
            <a:r>
              <a:rPr lang="zh-CN" altLang="en-US" kern="0" dirty="0">
                <a:solidFill>
                  <a:srgbClr val="1E07C5"/>
                </a:solidFill>
              </a:rPr>
              <a:t>     </a:t>
            </a:r>
            <a:endParaRPr lang="zh-CN" alt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71238" y="3305380"/>
            <a:ext cx="8280400" cy="27701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C30B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1*1=1    1*2=2    1*3=3     …</a:t>
            </a:r>
            <a:endParaRPr lang="en-US" altLang="zh-CN" kern="0" dirty="0">
              <a:solidFill>
                <a:schemeClr val="accent5">
                  <a:lumMod val="1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2*1=2    2*2=4    2*3=6     …</a:t>
            </a:r>
            <a:endParaRPr lang="en-US" altLang="zh-CN" kern="0" dirty="0">
              <a:solidFill>
                <a:schemeClr val="accent5">
                  <a:lumMod val="1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….. </a:t>
            </a:r>
            <a:endParaRPr lang="en-US" altLang="zh-CN" kern="0" dirty="0">
              <a:solidFill>
                <a:schemeClr val="accent5">
                  <a:lumMod val="1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9*1=9    9*2=18   9*3=27  …</a:t>
            </a:r>
            <a:endParaRPr lang="zh-CN" altLang="en-US" kern="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7544" y="3305380"/>
            <a:ext cx="8280400" cy="277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C30B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for (</a:t>
            </a:r>
            <a:r>
              <a:rPr lang="en-US" altLang="zh-CN" kern="0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kern="0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=</a:t>
            </a:r>
            <a:r>
              <a:rPr lang="en-US" altLang="zh-CN" kern="0" dirty="0" err="1">
                <a:solidFill>
                  <a:schemeClr val="accent5">
                    <a:lumMod val="10000"/>
                  </a:schemeClr>
                </a:solidFill>
              </a:rPr>
              <a:t>1;i</a:t>
            </a: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&lt;=</a:t>
            </a:r>
            <a:r>
              <a:rPr lang="en-US" altLang="zh-CN" kern="0" dirty="0" err="1">
                <a:solidFill>
                  <a:schemeClr val="accent5">
                    <a:lumMod val="10000"/>
                  </a:schemeClr>
                </a:solidFill>
              </a:rPr>
              <a:t>9;i</a:t>
            </a: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++) {</a:t>
            </a:r>
            <a:endParaRPr lang="en-US" altLang="zh-CN" kern="0" dirty="0">
              <a:solidFill>
                <a:schemeClr val="accent5">
                  <a:lumMod val="1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kern="0" dirty="0">
                <a:solidFill>
                  <a:srgbClr val="0070C0"/>
                </a:solidFill>
              </a:rPr>
              <a:t>for (</a:t>
            </a:r>
            <a:r>
              <a:rPr lang="en-US" altLang="zh-CN" kern="0" dirty="0" err="1">
                <a:solidFill>
                  <a:srgbClr val="0070C0"/>
                </a:solidFill>
              </a:rPr>
              <a:t>int</a:t>
            </a:r>
            <a:r>
              <a:rPr lang="en-US" altLang="zh-CN" kern="0" dirty="0">
                <a:solidFill>
                  <a:srgbClr val="0070C0"/>
                </a:solidFill>
              </a:rPr>
              <a:t> j=</a:t>
            </a:r>
            <a:r>
              <a:rPr lang="en-US" altLang="zh-CN" kern="0" dirty="0" err="1">
                <a:solidFill>
                  <a:srgbClr val="0070C0"/>
                </a:solidFill>
              </a:rPr>
              <a:t>1;j</a:t>
            </a:r>
            <a:r>
              <a:rPr lang="en-US" altLang="zh-CN" kern="0" dirty="0">
                <a:solidFill>
                  <a:srgbClr val="0070C0"/>
                </a:solidFill>
              </a:rPr>
              <a:t>&lt;=</a:t>
            </a:r>
            <a:r>
              <a:rPr lang="en-US" altLang="zh-CN" kern="0" dirty="0" err="1">
                <a:solidFill>
                  <a:srgbClr val="0070C0"/>
                </a:solidFill>
              </a:rPr>
              <a:t>9;j</a:t>
            </a:r>
            <a:r>
              <a:rPr lang="en-US" altLang="zh-CN" kern="0" dirty="0">
                <a:solidFill>
                  <a:srgbClr val="0070C0"/>
                </a:solidFill>
              </a:rPr>
              <a:t>++)</a:t>
            </a:r>
            <a:endParaRPr lang="en-US" altLang="zh-CN" kern="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70C0"/>
                </a:solidFill>
              </a:rPr>
              <a:t>       </a:t>
            </a:r>
            <a:r>
              <a:rPr lang="en-US" altLang="zh-CN" kern="0" dirty="0" err="1">
                <a:solidFill>
                  <a:srgbClr val="0070C0"/>
                </a:solidFill>
              </a:rPr>
              <a:t>System.out.print</a:t>
            </a:r>
            <a:r>
              <a:rPr lang="en-US" altLang="zh-CN" kern="0" dirty="0">
                <a:solidFill>
                  <a:srgbClr val="0070C0"/>
                </a:solidFill>
              </a:rPr>
              <a:t>(i+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en-US" altLang="zh-CN" kern="0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en-US" altLang="zh-CN" kern="0" dirty="0">
                <a:solidFill>
                  <a:srgbClr val="0070C0"/>
                </a:solidFill>
              </a:rPr>
              <a:t>+j+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en-US" altLang="zh-CN" kern="0" dirty="0">
                <a:solidFill>
                  <a:srgbClr val="0070C0"/>
                </a:solidFill>
              </a:rPr>
              <a:t>=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en-US" altLang="zh-CN" kern="0" dirty="0">
                <a:solidFill>
                  <a:srgbClr val="0070C0"/>
                </a:solidFill>
              </a:rPr>
              <a:t>+i*j+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en-US" altLang="zh-CN" kern="0" dirty="0">
                <a:solidFill>
                  <a:srgbClr val="0070C0"/>
                </a:solidFill>
              </a:rPr>
              <a:t>\t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en-US" altLang="zh-CN" kern="0" dirty="0">
                <a:solidFill>
                  <a:srgbClr val="0070C0"/>
                </a:solidFill>
              </a:rPr>
              <a:t>);</a:t>
            </a:r>
            <a:endParaRPr lang="en-US" altLang="zh-CN" kern="0" dirty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kern="0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kern="0" dirty="0">
              <a:solidFill>
                <a:schemeClr val="accent5">
                  <a:lumMod val="10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kern="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3261" y="2590138"/>
            <a:ext cx="33604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zh-CN" altLang="en-US" sz="3200" b="1" kern="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lang="en-US" altLang="zh-CN" sz="3200" b="1" kern="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9x9</a:t>
            </a:r>
            <a:r>
              <a:rPr lang="zh-CN" altLang="en-US" sz="3200" b="1" kern="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的乘法表</a:t>
            </a:r>
            <a:endParaRPr lang="en-US" altLang="zh-CN" sz="3200" b="1" kern="0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76672"/>
            <a:ext cx="4930775" cy="569912"/>
          </a:xfrm>
        </p:spPr>
        <p:txBody>
          <a:bodyPr/>
          <a:lstStyle/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3-8 :</a:t>
            </a:r>
            <a:r>
              <a:rPr lang="zh-CN" altLang="en-US" sz="2800"/>
              <a:t>找</a:t>
            </a:r>
            <a:r>
              <a:rPr lang="en-US" altLang="zh-CN" sz="2800"/>
              <a:t>3-50</a:t>
            </a:r>
            <a:r>
              <a:rPr lang="zh-CN" altLang="en-US" sz="2800"/>
              <a:t>之间的素数</a:t>
            </a:r>
            <a:endParaRPr lang="zh-CN" altLang="en-US" sz="2800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3568" y="1196753"/>
            <a:ext cx="7416800" cy="5328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for (</a:t>
            </a:r>
            <a:r>
              <a:rPr lang="en-US" altLang="zh-CN" sz="2000" dirty="0" err="1">
                <a:solidFill>
                  <a:srgbClr val="FF3300"/>
                </a:solidFill>
              </a:rPr>
              <a:t>int</a:t>
            </a:r>
            <a:r>
              <a:rPr lang="en-US" altLang="zh-CN" sz="2000" dirty="0">
                <a:solidFill>
                  <a:srgbClr val="FF3300"/>
                </a:solidFill>
              </a:rPr>
              <a:t> n=3;n&lt;=50;n++)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>
                <a:solidFill>
                  <a:srgbClr val="F537BA"/>
                </a:solidFill>
              </a:rPr>
              <a:t> </a:t>
            </a:r>
            <a:r>
              <a:rPr lang="en-US" altLang="zh-CN" sz="2000" dirty="0"/>
              <a:t> //</a:t>
            </a:r>
            <a:r>
              <a:rPr lang="zh-CN" altLang="en-US" sz="2000" dirty="0">
                <a:solidFill>
                  <a:srgbClr val="FF0000"/>
                </a:solidFill>
              </a:rPr>
              <a:t>外循环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f=true;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k=2; 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en-US" altLang="zh-CN" sz="2000" dirty="0">
                <a:solidFill>
                  <a:srgbClr val="FF3300"/>
                </a:solidFill>
              </a:rPr>
              <a:t>while (f &amp;&amp; k&lt;=(n-1))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1E07C5"/>
                </a:solidFill>
              </a:rPr>
              <a:t>{  </a:t>
            </a:r>
            <a:r>
              <a:rPr lang="en-US" altLang="zh-CN" sz="2000" dirty="0"/>
              <a:t> //</a:t>
            </a:r>
            <a:r>
              <a:rPr lang="zh-CN" altLang="en-US" sz="2000" dirty="0">
                <a:solidFill>
                  <a:srgbClr val="FF0000"/>
                </a:solidFill>
              </a:rPr>
              <a:t>内循环</a:t>
            </a:r>
            <a:r>
              <a:rPr lang="en-US" altLang="zh-CN" sz="2000" dirty="0"/>
              <a:t>,</a:t>
            </a:r>
            <a:r>
              <a:rPr lang="zh-CN" altLang="en-US" sz="2000" dirty="0"/>
              <a:t>从</a:t>
            </a:r>
            <a:r>
              <a:rPr lang="en-US" altLang="zh-CN" sz="2000" dirty="0"/>
              <a:t>2</a:t>
            </a:r>
            <a:r>
              <a:rPr lang="zh-CN" altLang="en-US" sz="2000" dirty="0"/>
              <a:t>～</a:t>
            </a:r>
            <a:r>
              <a:rPr lang="en-US" altLang="zh-CN" sz="2000" dirty="0"/>
              <a:t>(n-1)</a:t>
            </a:r>
            <a:r>
              <a:rPr lang="zh-CN" altLang="en-US" sz="2000" dirty="0"/>
              <a:t>去除</a:t>
            </a:r>
            <a:r>
              <a:rPr lang="en-US" altLang="zh-CN" sz="2000" dirty="0"/>
              <a:t>n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if (n % k==0)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f=false;   //</a:t>
            </a:r>
            <a:r>
              <a:rPr lang="zh-CN" altLang="en-US" sz="2000" dirty="0"/>
              <a:t>发现有一个数能除尽</a:t>
            </a:r>
            <a:r>
              <a:rPr lang="en-US" altLang="zh-CN" sz="2000" dirty="0"/>
              <a:t>n</a:t>
            </a:r>
            <a:r>
              <a:rPr lang="zh-CN" altLang="en-US" sz="2000" dirty="0"/>
              <a:t>就不是素数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</a:t>
            </a:r>
            <a:r>
              <a:rPr lang="en-US" altLang="zh-CN" sz="2000" dirty="0"/>
              <a:t>k++;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1E07C5"/>
                </a:solidFill>
              </a:rPr>
              <a:t>}</a:t>
            </a:r>
            <a:endParaRPr lang="en-US" altLang="zh-CN" sz="2000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if (f)  {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("\</a:t>
            </a:r>
            <a:r>
              <a:rPr lang="en-US" altLang="zh-CN" sz="2000" dirty="0" err="1"/>
              <a:t>t"+n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m++;   //</a:t>
            </a:r>
            <a:r>
              <a:rPr lang="zh-CN" altLang="en-US" sz="2000" dirty="0"/>
              <a:t>统计找到的素数个数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if (m%5==0)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}  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2060"/>
                </a:solidFill>
              </a:rPr>
              <a:t>}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2051050" y="549275"/>
            <a:ext cx="4608513" cy="64293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9999"/>
                </a:solidFill>
              </a:rPr>
              <a:t>写出运行结果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36867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1500" y="1285875"/>
            <a:ext cx="8286750" cy="4500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public class Test5{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public static void main(String args[]) {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for(int i=1;i&lt;3;i++)  {	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for (int j=0;j&lt;2;j++)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              System.out.print("\t"+(i+j));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System.out.println();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}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36868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65175"/>
            <a:ext cx="3905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2916238" y="4738688"/>
            <a:ext cx="2860675" cy="1511300"/>
            <a:chOff x="5652120" y="5013176"/>
            <a:chExt cx="2860166" cy="1512168"/>
          </a:xfrm>
        </p:grpSpPr>
        <p:sp>
          <p:nvSpPr>
            <p:cNvPr id="7" name="矩形 6"/>
            <p:cNvSpPr/>
            <p:nvPr/>
          </p:nvSpPr>
          <p:spPr>
            <a:xfrm>
              <a:off x="5652120" y="5013176"/>
              <a:ext cx="2860166" cy="151216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         1          2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         2          3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120" y="5013176"/>
              <a:ext cx="2860166" cy="50352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1428750"/>
            <a:ext cx="5235575" cy="455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/>
              <a:t>1.  break</a:t>
            </a:r>
            <a:r>
              <a:rPr lang="zh-CN" altLang="en-US"/>
              <a:t>语句 </a:t>
            </a:r>
            <a:endParaRPr lang="zh-CN" altLang="en-US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288" y="2060575"/>
            <a:ext cx="8435975" cy="3268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两种使用形式： </a:t>
            </a:r>
            <a:endParaRPr lang="zh-CN" altLang="en-US"/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 </a:t>
            </a:r>
            <a:r>
              <a:rPr lang="en-US" altLang="zh-CN"/>
              <a:t> break  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不带标号</a:t>
            </a:r>
            <a:r>
              <a:rPr lang="en-US" altLang="zh-CN"/>
              <a:t>,</a:t>
            </a:r>
            <a:r>
              <a:rPr lang="zh-CN" altLang="en-US"/>
              <a:t>从</a:t>
            </a:r>
            <a:r>
              <a:rPr lang="en-US" altLang="zh-CN"/>
              <a:t>break</a:t>
            </a:r>
            <a:r>
              <a:rPr lang="zh-CN" altLang="en-US"/>
              <a:t>直接所处的循环体中跳转出来。 </a:t>
            </a:r>
            <a:endParaRPr lang="zh-CN" altLang="en-US"/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 </a:t>
            </a:r>
            <a:r>
              <a:rPr lang="en-US" altLang="zh-CN"/>
              <a:t> break </a:t>
            </a:r>
            <a:r>
              <a:rPr lang="zh-CN" altLang="en-US"/>
              <a:t>标号名 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带标号</a:t>
            </a:r>
            <a:r>
              <a:rPr lang="en-US" altLang="zh-CN"/>
              <a:t>, </a:t>
            </a:r>
            <a:r>
              <a:rPr lang="zh-CN" altLang="en-US"/>
              <a:t>跳出标号所指的代码块，执行块后的下一条语句。 </a:t>
            </a:r>
            <a:endParaRPr lang="zh-CN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47813" y="330518"/>
            <a:ext cx="378618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跳转语句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1842757" y="4564836"/>
            <a:ext cx="659017" cy="121468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2504609" y="4830515"/>
            <a:ext cx="329509" cy="64735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5075" y="4943363"/>
            <a:ext cx="8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5953" y="4528868"/>
            <a:ext cx="7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标号：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/>
          <p:nvPr/>
        </p:nvCxnSpPr>
        <p:spPr>
          <a:xfrm rot="10800000" flipV="1">
            <a:off x="2490554" y="5083209"/>
            <a:ext cx="1862390" cy="789328"/>
          </a:xfrm>
          <a:prstGeom prst="bentConnector3">
            <a:avLst>
              <a:gd name="adj1" fmla="val -158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7327" y="5477873"/>
            <a:ext cx="8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跳出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曲线连接符 11"/>
          <p:cNvCxnSpPr/>
          <p:nvPr/>
        </p:nvCxnSpPr>
        <p:spPr>
          <a:xfrm rot="10800000" flipV="1">
            <a:off x="2834118" y="5154194"/>
            <a:ext cx="804893" cy="474503"/>
          </a:xfrm>
          <a:prstGeom prst="curvedConnector3">
            <a:avLst>
              <a:gd name="adj1" fmla="val -282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78447" y="49433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40"/>
            <a:ext cx="8490585" cy="63881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例</a:t>
            </a:r>
            <a:r>
              <a:rPr lang="en-US" altLang="zh-CN" sz="2000" dirty="0"/>
              <a:t>3-9  </a:t>
            </a:r>
            <a:r>
              <a:rPr lang="zh-CN" altLang="en-US" sz="2000" dirty="0"/>
              <a:t>四位同学中一位做了好事，班主任问这四位是谁做的好事。</a:t>
            </a:r>
            <a:r>
              <a:rPr lang="en-US" altLang="zh-CN" sz="2000" dirty="0"/>
              <a:t>A</a:t>
            </a:r>
            <a:r>
              <a:rPr lang="zh-CN" altLang="en-US" sz="2000" dirty="0"/>
              <a:t>说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不是我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；</a:t>
            </a:r>
            <a:r>
              <a:rPr lang="en-US" altLang="zh-CN" sz="2000" dirty="0"/>
              <a:t>B</a:t>
            </a:r>
            <a:r>
              <a:rPr lang="zh-CN" altLang="en-US" sz="2000" dirty="0"/>
              <a:t>说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是</a:t>
            </a:r>
            <a:r>
              <a:rPr lang="en-US" altLang="zh-CN" sz="2000" dirty="0"/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。</a:t>
            </a:r>
            <a:r>
              <a:rPr lang="en-US" altLang="zh-CN" sz="2000" dirty="0"/>
              <a:t>C</a:t>
            </a:r>
            <a:r>
              <a:rPr lang="zh-CN" altLang="en-US" sz="2000" dirty="0"/>
              <a:t>说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是</a:t>
            </a:r>
            <a:r>
              <a:rPr lang="en-US" altLang="zh-CN" sz="2000" dirty="0"/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；</a:t>
            </a:r>
            <a:r>
              <a:rPr lang="en-US" altLang="zh-CN" sz="2000" dirty="0"/>
              <a:t>D</a:t>
            </a:r>
            <a:r>
              <a:rPr lang="zh-CN" altLang="en-US" sz="2000" dirty="0"/>
              <a:t>说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/>
              <a:t>C</a:t>
            </a:r>
            <a:r>
              <a:rPr lang="zh-CN" altLang="en-US" sz="2000" dirty="0"/>
              <a:t>胡说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。已知有</a:t>
            </a:r>
            <a:r>
              <a:rPr lang="en-US" altLang="zh-CN" sz="2000" dirty="0"/>
              <a:t>3</a:t>
            </a:r>
            <a:r>
              <a:rPr lang="zh-CN" altLang="en-US" sz="2000" dirty="0"/>
              <a:t>人说真话</a:t>
            </a:r>
            <a:r>
              <a:rPr lang="en-US" altLang="zh-CN" sz="2000" dirty="0"/>
              <a:t>.</a:t>
            </a:r>
            <a:endParaRPr lang="en-US" altLang="zh-CN" sz="2000" dirty="0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36905" y="1340485"/>
            <a:ext cx="8131810" cy="49256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Good{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static void main(String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[]) {</a:t>
            </a:r>
            <a:endParaRPr lang="sv-SE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 man; </a:t>
            </a:r>
            <a:endParaRPr lang="en-US" altLang="zh-CN" sz="2000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for (man =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'A'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man &lt;=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'D'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man++)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 = (man !=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'A'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? 1 :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 = (man ==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'C'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? 1 :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 = (man ==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'D'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? 1 :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 = (man !=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'D'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? 1 : 0  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if (a + b + c + d == 3)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     break;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System.out.println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("the man is "+man);</a:t>
            </a:r>
            <a:endParaRPr lang="en-US" altLang="zh-CN" sz="2000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}</a:t>
            </a:r>
            <a:endParaRPr lang="en-US" altLang="zh-CN" sz="2000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dirty="0">
              <a:solidFill>
                <a:srgbClr val="1E0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724525" y="4581525"/>
            <a:ext cx="3240088" cy="647700"/>
          </a:xfrm>
          <a:prstGeom prst="wedgeRoundRectCallout">
            <a:avLst>
              <a:gd name="adj1" fmla="val -83395"/>
              <a:gd name="adj2" fmla="val -493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满足条件退出循环</a:t>
            </a:r>
            <a:endParaRPr lang="zh-CN" altLang="en-US" sz="2800" dirty="0"/>
          </a:p>
        </p:txBody>
      </p:sp>
      <p:sp>
        <p:nvSpPr>
          <p:cNvPr id="5" name="圆角矩形标注 4"/>
          <p:cNvSpPr/>
          <p:nvPr/>
        </p:nvSpPr>
        <p:spPr bwMode="auto">
          <a:xfrm>
            <a:off x="-317" y="3213100"/>
            <a:ext cx="1546225" cy="1670050"/>
          </a:xfrm>
          <a:prstGeom prst="wedgeRoundRectCallout">
            <a:avLst>
              <a:gd name="adj1" fmla="val 58840"/>
              <a:gd name="adj2" fmla="val -251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/>
              <a:t>每人说的话用程序逻辑表达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3600450" cy="649288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C00000"/>
                </a:solidFill>
              </a:rPr>
              <a:t>3.2.1   if</a:t>
            </a:r>
            <a:r>
              <a:rPr lang="zh-CN" altLang="en-US" sz="3600">
                <a:solidFill>
                  <a:srgbClr val="C00000"/>
                </a:solidFill>
              </a:rPr>
              <a:t>语句</a:t>
            </a:r>
            <a:endParaRPr lang="zh-CN" altLang="en-US" sz="3600">
              <a:solidFill>
                <a:srgbClr val="C00000"/>
              </a:solidFill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4500" y="1341438"/>
            <a:ext cx="4824413" cy="2519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）格式</a:t>
            </a:r>
            <a:r>
              <a:rPr lang="en-US" altLang="zh-CN"/>
              <a:t>1</a:t>
            </a:r>
            <a:r>
              <a:rPr lang="zh-CN" altLang="en-US"/>
              <a:t>：无</a:t>
            </a:r>
            <a:r>
              <a:rPr lang="en-US" altLang="zh-CN"/>
              <a:t>else</a:t>
            </a:r>
            <a:r>
              <a:rPr lang="zh-CN" altLang="en-US"/>
              <a:t>的</a:t>
            </a:r>
            <a:r>
              <a:rPr lang="en-US" altLang="zh-CN"/>
              <a:t>if</a:t>
            </a:r>
            <a:r>
              <a:rPr lang="zh-CN" altLang="en-US"/>
              <a:t>语句 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8313" y="1988840"/>
            <a:ext cx="4535487" cy="13541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73050" indent="-273050">
              <a:spcBef>
                <a:spcPts val="600"/>
              </a:spcBef>
              <a:buClr>
                <a:srgbClr val="FE8637"/>
              </a:buClr>
              <a:buSzPct val="70000"/>
              <a:defRPr/>
            </a:pPr>
            <a:r>
              <a:rPr kumimoji="0" lang="en-US" altLang="zh-CN" sz="2400" b="1" dirty="0">
                <a:solidFill>
                  <a:prstClr val="black"/>
                </a:solidFill>
              </a:rPr>
              <a:t> if ( </a:t>
            </a:r>
            <a:r>
              <a:rPr kumimoji="0" lang="zh-CN" altLang="en-US" sz="2400" b="1" dirty="0">
                <a:solidFill>
                  <a:prstClr val="black"/>
                </a:solidFill>
              </a:rPr>
              <a:t>条件表达式 </a:t>
            </a:r>
            <a:r>
              <a:rPr kumimoji="0" lang="en-US" altLang="zh-CN" sz="2400" b="1" dirty="0">
                <a:solidFill>
                  <a:prstClr val="black"/>
                </a:solidFill>
              </a:rPr>
              <a:t>) </a:t>
            </a:r>
            <a:endParaRPr kumimoji="0" lang="en-US" altLang="zh-CN" sz="2400" b="1" dirty="0">
              <a:solidFill>
                <a:prstClr val="black"/>
              </a:solidFill>
            </a:endParaRPr>
          </a:p>
          <a:p>
            <a:pPr marL="273050" indent="-273050">
              <a:spcBef>
                <a:spcPts val="600"/>
              </a:spcBef>
              <a:buClr>
                <a:srgbClr val="FE8637"/>
              </a:buClr>
              <a:buSzPct val="70000"/>
              <a:defRPr/>
            </a:pPr>
            <a:r>
              <a:rPr kumimoji="0" lang="zh-CN" altLang="en-US" sz="2400" b="1" dirty="0">
                <a:solidFill>
                  <a:prstClr val="black"/>
                </a:solidFill>
              </a:rPr>
              <a:t>  </a:t>
            </a:r>
            <a:r>
              <a:rPr kumimoji="0" lang="en-US" altLang="zh-CN" sz="2400" b="1" dirty="0">
                <a:solidFill>
                  <a:prstClr val="black"/>
                </a:solidFill>
              </a:rPr>
              <a:t>{     </a:t>
            </a:r>
            <a:r>
              <a:rPr lang="en-US" altLang="zh-CN" sz="2400" b="1" dirty="0"/>
              <a:t>if</a:t>
            </a:r>
            <a:r>
              <a:rPr lang="zh-CN" altLang="zh-CN" sz="2400" b="1" dirty="0"/>
              <a:t>块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273050" indent="-273050">
              <a:spcBef>
                <a:spcPts val="600"/>
              </a:spcBef>
              <a:buClr>
                <a:srgbClr val="FE8637"/>
              </a:buClr>
              <a:buSzPct val="70000"/>
              <a:defRPr/>
            </a:pPr>
            <a:r>
              <a:rPr kumimoji="0" lang="en-US" altLang="zh-CN" sz="2400" b="1" dirty="0">
                <a:solidFill>
                  <a:prstClr val="black"/>
                </a:solidFill>
              </a:rPr>
              <a:t>  } </a:t>
            </a:r>
            <a:r>
              <a:rPr kumimoji="0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 </a:t>
            </a:r>
            <a:r>
              <a:rPr kumimoji="0" lang="en-US" altLang="zh-CN" sz="2400" b="1" dirty="0">
                <a:solidFill>
                  <a:prstClr val="black"/>
                </a:solidFill>
              </a:rPr>
              <a:t> </a:t>
            </a:r>
            <a:endParaRPr kumimoji="0"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11188" y="3789363"/>
            <a:ext cx="62452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例如：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 a = 28;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rgbClr val="1E07C5"/>
                </a:solidFill>
              </a:rPr>
              <a:t>if( a &gt; 0)</a:t>
            </a:r>
            <a:br>
              <a:rPr lang="en-US" altLang="zh-CN" sz="2400" dirty="0">
                <a:solidFill>
                  <a:srgbClr val="0070C0"/>
                </a:solidFill>
              </a:rPr>
            </a:br>
            <a:r>
              <a:rPr lang="en-US" altLang="zh-CN" sz="2400" dirty="0">
                <a:solidFill>
                  <a:srgbClr val="0070C0"/>
                </a:solidFill>
              </a:rPr>
              <a:t>   </a:t>
            </a:r>
            <a:r>
              <a:rPr lang="en-US" altLang="zh-CN" sz="2400" dirty="0">
                <a:solidFill>
                  <a:srgbClr val="1E07C5"/>
                </a:solidFill>
              </a:rPr>
              <a:t> a/=10;</a:t>
            </a:r>
            <a:endParaRPr lang="en-US" altLang="zh-CN" sz="2400" dirty="0">
              <a:solidFill>
                <a:srgbClr val="1E07C5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tx1"/>
                </a:solidFill>
              </a:rPr>
              <a:t>System.out</a:t>
            </a:r>
            <a:r>
              <a:rPr lang="en-US" altLang="zh-CN" sz="2400" dirty="0">
                <a:solidFill>
                  <a:schemeClr val="tx1"/>
                </a:solidFill>
              </a:rPr>
              <a:t>. </a:t>
            </a:r>
            <a:r>
              <a:rPr lang="en-US" altLang="zh-CN" sz="2400" dirty="0" err="1">
                <a:solidFill>
                  <a:schemeClr val="tx1"/>
                </a:solidFill>
              </a:rPr>
              <a:t>println</a:t>
            </a:r>
            <a:r>
              <a:rPr lang="en-US" altLang="zh-CN" sz="2400" dirty="0">
                <a:solidFill>
                  <a:schemeClr val="tx1"/>
                </a:solidFill>
              </a:rPr>
              <a:t>("a="+a);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16313"/>
            <a:ext cx="3180165" cy="31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6228184" y="4758530"/>
            <a:ext cx="2736304" cy="949681"/>
          </a:xfrm>
          <a:prstGeom prst="cloudCallout">
            <a:avLst>
              <a:gd name="adj1" fmla="val -118686"/>
              <a:gd name="adj2" fmla="val -380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思考差异性？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468706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188" y="5727700"/>
            <a:ext cx="86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2492638" y="3524250"/>
            <a:ext cx="3591530" cy="944456"/>
          </a:xfrm>
          <a:prstGeom prst="cloudCallout">
            <a:avLst>
              <a:gd name="adj1" fmla="val -82842"/>
              <a:gd name="adj2" fmla="val -101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if</a:t>
            </a:r>
            <a:r>
              <a:rPr lang="zh-CN" altLang="en-US" sz="2400" b="1" dirty="0"/>
              <a:t>块为单条语句可省略大括号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5689600" cy="792163"/>
          </a:xfrm>
        </p:spPr>
        <p:txBody>
          <a:bodyPr/>
          <a:lstStyle/>
          <a:p>
            <a:pPr eaLnBrk="1" hangingPunct="1"/>
            <a:r>
              <a:rPr lang="en-US" altLang="zh-CN"/>
              <a:t>2. continue</a:t>
            </a:r>
            <a:r>
              <a:rPr lang="zh-CN" altLang="en-US"/>
              <a:t>语句 </a:t>
            </a:r>
            <a:endParaRPr lang="zh-CN" altLang="en-US"/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72400" cy="2906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有两种形式： </a:t>
            </a:r>
            <a:endParaRPr lang="zh-CN" altLang="en-US"/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 </a:t>
            </a:r>
            <a:r>
              <a:rPr lang="en-US" altLang="zh-CN"/>
              <a:t>continue 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不带标号</a:t>
            </a:r>
            <a:r>
              <a:rPr lang="en-US" altLang="zh-CN"/>
              <a:t>,</a:t>
            </a:r>
            <a:r>
              <a:rPr lang="zh-CN" altLang="en-US"/>
              <a:t>终止当前一轮的循环，继续下一轮判断 </a:t>
            </a:r>
            <a:endParaRPr lang="zh-CN" altLang="en-US"/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 </a:t>
            </a:r>
            <a:r>
              <a:rPr lang="en-US" altLang="zh-CN"/>
              <a:t>continue </a:t>
            </a:r>
            <a:r>
              <a:rPr lang="zh-CN" altLang="en-US"/>
              <a:t>标号名 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带标号</a:t>
            </a:r>
            <a:r>
              <a:rPr lang="en-US" altLang="zh-CN"/>
              <a:t>, </a:t>
            </a:r>
            <a:r>
              <a:rPr lang="zh-CN" altLang="en-US"/>
              <a:t>跳转到标号指明的外层循环中 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938030" y="4604470"/>
            <a:ext cx="602858" cy="121454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558463" y="4892739"/>
            <a:ext cx="301429" cy="6940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3097" y="5014743"/>
            <a:ext cx="143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4689" y="4504439"/>
            <a:ext cx="72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标号：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12" idx="3"/>
          </p:cNvCxnSpPr>
          <p:nvPr/>
        </p:nvCxnSpPr>
        <p:spPr>
          <a:xfrm flipH="1" flipV="1">
            <a:off x="2859892" y="4643490"/>
            <a:ext cx="2034363" cy="571308"/>
          </a:xfrm>
          <a:prstGeom prst="bentConnector3">
            <a:avLst>
              <a:gd name="adj1" fmla="val -112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2080" y="475977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下一轮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0800000">
            <a:off x="3225406" y="4898826"/>
            <a:ext cx="803809" cy="261053"/>
          </a:xfrm>
          <a:prstGeom prst="curvedConnector3">
            <a:avLst>
              <a:gd name="adj1" fmla="val -101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96628" y="501474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4978" y="650876"/>
            <a:ext cx="8229600" cy="571500"/>
          </a:xfrm>
        </p:spPr>
        <p:txBody>
          <a:bodyPr/>
          <a:lstStyle/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3-10  </a:t>
            </a:r>
            <a:r>
              <a:rPr lang="zh-CN" altLang="en-US" sz="2800"/>
              <a:t>输出</a:t>
            </a:r>
            <a:r>
              <a:rPr lang="en-US" altLang="zh-CN" sz="2800"/>
              <a:t>10</a:t>
            </a:r>
            <a:r>
              <a:rPr lang="zh-CN" altLang="en-US" sz="2800"/>
              <a:t>～</a:t>
            </a:r>
            <a:r>
              <a:rPr lang="en-US" altLang="zh-CN" sz="2800"/>
              <a:t>20</a:t>
            </a:r>
            <a:r>
              <a:rPr lang="zh-CN" altLang="en-US" sz="2800"/>
              <a:t>之间不能被</a:t>
            </a:r>
            <a:r>
              <a:rPr lang="en-US" altLang="zh-CN" sz="2800"/>
              <a:t>3</a:t>
            </a:r>
            <a:r>
              <a:rPr lang="zh-CN" altLang="en-US" sz="2800"/>
              <a:t>或</a:t>
            </a:r>
            <a:r>
              <a:rPr lang="en-US" altLang="zh-CN" sz="2800"/>
              <a:t>5</a:t>
            </a:r>
            <a:r>
              <a:rPr lang="zh-CN" altLang="en-US" sz="2800"/>
              <a:t>整除的数 </a:t>
            </a:r>
            <a:endParaRPr lang="zh-CN" altLang="en-US" sz="2800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229600" cy="46815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public class ContinueTest {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public static void main(String args[]) {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int j=9;</a:t>
            </a:r>
            <a:endParaRPr lang="en-US" altLang="zh-CN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do { 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j++;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</a:t>
            </a:r>
            <a:r>
              <a:rPr lang="en-US" altLang="zh-CN" b="1">
                <a:solidFill>
                  <a:srgbClr val="FF0000"/>
                </a:solidFill>
              </a:rPr>
              <a:t>if(j%3==0||j%5==0) continue;</a:t>
            </a:r>
            <a:endParaRPr lang="en-US" altLang="zh-CN" b="1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System.out.print(j + " ");  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} while(j&lt;20); </a:t>
            </a: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}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140200" y="4829175"/>
            <a:ext cx="3609975" cy="1511300"/>
            <a:chOff x="5652120" y="5013176"/>
            <a:chExt cx="3610016" cy="1512168"/>
          </a:xfrm>
        </p:grpSpPr>
        <p:sp>
          <p:nvSpPr>
            <p:cNvPr id="5" name="矩形 4"/>
            <p:cNvSpPr/>
            <p:nvPr/>
          </p:nvSpPr>
          <p:spPr>
            <a:xfrm>
              <a:off x="5652120" y="5013176"/>
              <a:ext cx="3610016" cy="151216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 11  13  14  16 17 19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52120" y="5013176"/>
              <a:ext cx="3610016" cy="503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692275" y="692150"/>
            <a:ext cx="4392613" cy="64293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9999"/>
                </a:solidFill>
              </a:rPr>
              <a:t>程序段对应的运行结果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4301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0063" y="1714500"/>
            <a:ext cx="688022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outer: </a:t>
            </a:r>
            <a:endParaRPr lang="zh-CN" altLang="en-US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=1;i&lt;3;i++)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j=1;j&lt;4;j++)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{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             if (</a:t>
            </a:r>
            <a:r>
              <a:rPr lang="en-US" altLang="zh-CN" dirty="0" err="1">
                <a:solidFill>
                  <a:srgbClr val="1E07C5"/>
                </a:solidFill>
              </a:rPr>
              <a:t>i</a:t>
            </a:r>
            <a:r>
              <a:rPr lang="en-US" altLang="zh-CN" dirty="0">
                <a:solidFill>
                  <a:srgbClr val="1E07C5"/>
                </a:solidFill>
              </a:rPr>
              <a:t>==1 &amp;&amp; j==2)</a:t>
            </a:r>
            <a:endParaRPr lang="zh-CN" altLang="en-US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                  continue outer;</a:t>
            </a:r>
            <a:endParaRPr lang="zh-CN" altLang="en-US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i</a:t>
            </a:r>
            <a:r>
              <a:rPr lang="en-US" altLang="zh-CN" dirty="0"/>
              <a:t>="+</a:t>
            </a:r>
            <a:r>
              <a:rPr lang="en-US" altLang="zh-CN" dirty="0" err="1"/>
              <a:t>i</a:t>
            </a:r>
            <a:r>
              <a:rPr lang="en-US" altLang="zh-CN" dirty="0"/>
              <a:t>+"  j="+j);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}</a:t>
            </a:r>
            <a:endParaRPr lang="zh-CN" altLang="en-US" dirty="0"/>
          </a:p>
        </p:txBody>
      </p:sp>
      <p:pic>
        <p:nvPicPr>
          <p:cNvPr id="43012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947738"/>
            <a:ext cx="3905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3" name="组合 1"/>
          <p:cNvGrpSpPr/>
          <p:nvPr/>
        </p:nvGrpSpPr>
        <p:grpSpPr bwMode="auto">
          <a:xfrm>
            <a:off x="6084888" y="1250950"/>
            <a:ext cx="2303462" cy="2663825"/>
            <a:chOff x="5724128" y="1700808"/>
            <a:chExt cx="2467813" cy="2664296"/>
          </a:xfrm>
        </p:grpSpPr>
        <p:sp>
          <p:nvSpPr>
            <p:cNvPr id="7" name="矩形 6"/>
            <p:cNvSpPr/>
            <p:nvPr/>
          </p:nvSpPr>
          <p:spPr bwMode="auto">
            <a:xfrm>
              <a:off x="5724128" y="1700808"/>
              <a:ext cx="2467813" cy="26642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i=1  j=1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i=2  j=1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i=2  j=2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i=2  j=3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724128" y="1700808"/>
              <a:ext cx="2467813" cy="5033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124075" y="530225"/>
            <a:ext cx="4286250" cy="6254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2ABC8F"/>
                </a:solidFill>
              </a:rPr>
              <a:t>思考以下问题</a:t>
            </a:r>
            <a:endParaRPr lang="zh-CN" altLang="en-US"/>
          </a:p>
        </p:txBody>
      </p:sp>
      <p:sp>
        <p:nvSpPr>
          <p:cNvPr id="4403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8313" y="1412875"/>
            <a:ext cx="8208962" cy="5000625"/>
          </a:xfrm>
        </p:spPr>
        <p:txBody>
          <a:bodyPr/>
          <a:lstStyle/>
          <a:p>
            <a:pPr eaLnBrk="1" hangingPunct="1"/>
            <a:r>
              <a:rPr lang="zh-CN" altLang="en-US"/>
              <a:t>什么是条件表达式，它的值是何种类型？</a:t>
            </a:r>
            <a:endParaRPr lang="en-US" altLang="zh-CN"/>
          </a:p>
          <a:p>
            <a:pPr eaLnBrk="1" hangingPunct="1"/>
            <a:r>
              <a:rPr lang="en-US" altLang="zh-CN"/>
              <a:t>if</a:t>
            </a:r>
            <a:r>
              <a:rPr lang="zh-CN" altLang="en-US"/>
              <a:t>语句嵌套匹配原则？</a:t>
            </a:r>
            <a:endParaRPr lang="en-US" altLang="zh-CN"/>
          </a:p>
          <a:p>
            <a:pPr eaLnBrk="1" hangingPunct="1"/>
            <a:r>
              <a:rPr lang="zh-CN" altLang="en-US"/>
              <a:t>谈谈</a:t>
            </a:r>
            <a:r>
              <a:rPr lang="en-US" altLang="zh-CN"/>
              <a:t>switch</a:t>
            </a:r>
            <a:r>
              <a:rPr lang="zh-CN" altLang="en-US"/>
              <a:t>语句的执行特点？</a:t>
            </a:r>
            <a:endParaRPr lang="en-US" altLang="zh-CN"/>
          </a:p>
          <a:p>
            <a:pPr eaLnBrk="1" hangingPunct="1"/>
            <a:r>
              <a:rPr lang="en-US" altLang="zh-CN"/>
              <a:t>do…while</a:t>
            </a:r>
            <a:r>
              <a:rPr lang="zh-CN" altLang="en-US"/>
              <a:t>循环和</a:t>
            </a:r>
            <a:r>
              <a:rPr lang="en-US" altLang="zh-CN"/>
              <a:t>while</a:t>
            </a:r>
            <a:r>
              <a:rPr lang="zh-CN" altLang="en-US"/>
              <a:t>循环的差别？</a:t>
            </a:r>
            <a:endParaRPr lang="en-US" altLang="zh-CN"/>
          </a:p>
          <a:p>
            <a:pPr eaLnBrk="1" hangingPunct="1"/>
            <a:r>
              <a:rPr lang="en-US" altLang="zh-CN"/>
              <a:t>for</a:t>
            </a:r>
            <a:r>
              <a:rPr lang="zh-CN" altLang="en-US"/>
              <a:t>循环头有哪３部分构成？某个部分可以没有吗？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for(;;) {  …    }  </a:t>
            </a:r>
            <a:r>
              <a:rPr lang="zh-CN" altLang="en-US"/>
              <a:t>是什么意思？</a:t>
            </a:r>
            <a:endParaRPr lang="en-US" altLang="zh-CN"/>
          </a:p>
          <a:p>
            <a:pPr eaLnBrk="1" hangingPunct="1"/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r>
              <a:rPr lang="zh-CN" altLang="en-US"/>
              <a:t>的作用？带标号是什么意思？</a:t>
            </a:r>
            <a:endParaRPr lang="en-US" altLang="zh-CN"/>
          </a:p>
          <a:p>
            <a:pPr eaLnBrk="1" hangingPunct="1"/>
            <a:r>
              <a:rPr lang="zh-CN" altLang="en-US"/>
              <a:t>使用什么办法将一组语句组合为１个语句块？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2339975" y="549275"/>
            <a:ext cx="2592065" cy="575469"/>
          </a:xfrm>
        </p:spPr>
        <p:txBody>
          <a:bodyPr/>
          <a:lstStyle/>
          <a:p>
            <a:pPr algn="ctr" eaLnBrk="1" hangingPunct="1"/>
            <a:r>
              <a:rPr lang="zh-CN" altLang="en-US" sz="3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♣  作业</a:t>
            </a:r>
            <a:endParaRPr lang="zh-CN" altLang="en-US" sz="3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05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7544" y="1340768"/>
            <a:ext cx="8175625" cy="4594225"/>
          </a:xfrm>
        </p:spPr>
        <p:txBody>
          <a:bodyPr/>
          <a:lstStyle/>
          <a:p>
            <a:pPr eaLnBrk="1" hangingPunct="1"/>
            <a:r>
              <a:rPr lang="zh-CN" altLang="en-US" dirty="0"/>
              <a:t>从键盘输入</a:t>
            </a:r>
            <a:r>
              <a:rPr lang="en-US" altLang="zh-CN" dirty="0" err="1"/>
              <a:t>a,b,c</a:t>
            </a:r>
            <a:r>
              <a:rPr lang="zh-CN" altLang="en-US" dirty="0"/>
              <a:t>三个实数，计算方程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　　　</a:t>
            </a:r>
            <a:r>
              <a:rPr lang="en-US" altLang="zh-CN" dirty="0"/>
              <a:t>ax</a:t>
            </a:r>
            <a:r>
              <a:rPr lang="en-US" altLang="zh-CN" baseline="30000" dirty="0"/>
              <a:t>2</a:t>
            </a:r>
            <a:r>
              <a:rPr lang="en-US" altLang="zh-CN" dirty="0"/>
              <a:t>+bx+c=0</a:t>
            </a:r>
            <a:r>
              <a:rPr lang="zh-CN" altLang="en-US" dirty="0"/>
              <a:t>的根。</a:t>
            </a:r>
            <a:endParaRPr lang="en-US" altLang="zh-CN" dirty="0"/>
          </a:p>
          <a:p>
            <a:pPr eaLnBrk="1" hangingPunct="1"/>
            <a:r>
              <a:rPr lang="zh-CN" altLang="en-US" dirty="0"/>
              <a:t>计算</a:t>
            </a:r>
            <a:r>
              <a:rPr lang="en-US" altLang="zh-CN" dirty="0"/>
              <a:t>n</a:t>
            </a:r>
            <a:r>
              <a:rPr lang="zh-CN" altLang="en-US" dirty="0"/>
              <a:t>至少多大时，以下不等式成立。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1+1/2+1/3+……+1/n&gt;6</a:t>
            </a:r>
            <a:endParaRPr lang="en-US" altLang="zh-CN" dirty="0"/>
          </a:p>
          <a:p>
            <a:pPr eaLnBrk="1" hangingPunct="1"/>
            <a:r>
              <a:rPr dirty="0">
                <a:solidFill>
                  <a:srgbClr val="1E0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N个人参加100米短跑比赛。跑道为8条。程序的任务是按照尽量使每组的人数相差最少的原则分组。例如：N=8时，分成1组即可。N=9时，分成2组：一组5人，一组4人。要求从键盘输入一个正整数N。输出每个分组的人数。</a:t>
            </a:r>
            <a:endParaRPr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/>
              <a:t>求</a:t>
            </a:r>
            <a:r>
              <a:rPr lang="en-US" altLang="zh-CN" dirty="0"/>
              <a:t>s=</a:t>
            </a:r>
            <a:r>
              <a:rPr lang="en-US" altLang="zh-CN" dirty="0" err="1"/>
              <a:t>a+aa+aaa+a</a:t>
            </a:r>
            <a:r>
              <a:rPr lang="en-US" altLang="zh-CN" dirty="0"/>
              <a:t>...a</a:t>
            </a:r>
            <a:r>
              <a:rPr lang="zh-CN" altLang="en-US" dirty="0"/>
              <a:t>的值，其中</a:t>
            </a:r>
            <a:r>
              <a:rPr lang="en-US" altLang="zh-CN" dirty="0"/>
              <a:t>a</a:t>
            </a:r>
            <a:r>
              <a:rPr lang="zh-CN" altLang="en-US" dirty="0"/>
              <a:t>是一个数字。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例如：</a:t>
            </a:r>
            <a:r>
              <a:rPr lang="en-US" altLang="zh-CN" dirty="0"/>
              <a:t>2+22+222+2222</a:t>
            </a:r>
            <a:r>
              <a:rPr lang="zh-CN" altLang="en-US" dirty="0"/>
              <a:t>（此时共有</a:t>
            </a:r>
            <a:r>
              <a:rPr lang="en-US" altLang="zh-CN" dirty="0"/>
              <a:t>4</a:t>
            </a:r>
            <a:r>
              <a:rPr lang="zh-CN" altLang="en-US" dirty="0"/>
              <a:t>个数相加），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的值、加数个数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均从键盘获取。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686800" cy="5619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例</a:t>
            </a:r>
            <a:r>
              <a:rPr lang="en-US" altLang="zh-CN" sz="2800" dirty="0"/>
              <a:t>3-1  </a:t>
            </a:r>
            <a:r>
              <a:rPr lang="zh-CN" altLang="en-US" sz="2800" dirty="0"/>
              <a:t>从键盘输入</a:t>
            </a:r>
            <a:r>
              <a:rPr lang="en-US" altLang="zh-CN" sz="2800" dirty="0"/>
              <a:t>3</a:t>
            </a:r>
            <a:r>
              <a:rPr lang="zh-CN" altLang="en-US" sz="2800" dirty="0"/>
              <a:t>个整数，输出其中的最大者。 </a:t>
            </a:r>
            <a:endParaRPr lang="zh-CN" altLang="en-US" sz="2800" dirty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1357313"/>
            <a:ext cx="8135938" cy="4733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</a:rPr>
              <a:t>javax.swing</a:t>
            </a:r>
            <a:r>
              <a:rPr lang="en-US" altLang="zh-CN" sz="2000" dirty="0">
                <a:latin typeface="Arial" panose="020B0604020202020204" pitchFamily="34" charset="0"/>
              </a:rPr>
              <a:t>.*;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public class Max {          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public static void main(String </a:t>
            </a:r>
            <a:r>
              <a:rPr lang="en-US" altLang="zh-CN" sz="2000" dirty="0" err="1">
                <a:latin typeface="Arial" panose="020B0604020202020204" pitchFamily="34" charset="0"/>
              </a:rPr>
              <a:t>args</a:t>
            </a:r>
            <a:r>
              <a:rPr lang="en-US" altLang="zh-CN" sz="2000" dirty="0">
                <a:latin typeface="Arial" panose="020B0604020202020204" pitchFamily="34" charset="0"/>
              </a:rPr>
              <a:t>[ ]) 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</a:rPr>
              <a:t> a, b, c, max;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String s;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s = </a:t>
            </a:r>
            <a:r>
              <a:rPr lang="en-US" altLang="zh-CN" sz="2000" dirty="0" err="1">
                <a:latin typeface="Arial" panose="020B0604020202020204" pitchFamily="34" charset="0"/>
              </a:rPr>
              <a:t>JOptionPane.showInputDialog</a:t>
            </a:r>
            <a:r>
              <a:rPr lang="en-US" altLang="zh-CN" sz="2000" dirty="0">
                <a:latin typeface="Arial" panose="020B0604020202020204" pitchFamily="34" charset="0"/>
              </a:rPr>
              <a:t>("</a:t>
            </a:r>
            <a:r>
              <a:rPr lang="zh-CN" altLang="en-US" sz="2000" dirty="0">
                <a:latin typeface="Arial" panose="020B0604020202020204" pitchFamily="34" charset="0"/>
              </a:rPr>
              <a:t>输入第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个整型数：</a:t>
            </a:r>
            <a:r>
              <a:rPr lang="en-US" altLang="zh-CN" sz="2000" dirty="0">
                <a:latin typeface="Arial" panose="020B0604020202020204" pitchFamily="34" charset="0"/>
              </a:rPr>
              <a:t>");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a = </a:t>
            </a:r>
            <a:r>
              <a:rPr lang="en-US" altLang="zh-CN" sz="2000" dirty="0" err="1">
                <a:latin typeface="Arial" panose="020B0604020202020204" pitchFamily="34" charset="0"/>
              </a:rPr>
              <a:t>Integer.parseInt</a:t>
            </a:r>
            <a:r>
              <a:rPr lang="en-US" altLang="zh-CN" sz="2000" dirty="0">
                <a:latin typeface="Arial" panose="020B0604020202020204" pitchFamily="34" charset="0"/>
              </a:rPr>
              <a:t>(s);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s = </a:t>
            </a:r>
            <a:r>
              <a:rPr lang="en-US" altLang="zh-CN" sz="2000" dirty="0" err="1">
                <a:latin typeface="Arial" panose="020B0604020202020204" pitchFamily="34" charset="0"/>
              </a:rPr>
              <a:t>JOptionPane.showInputDialog</a:t>
            </a:r>
            <a:r>
              <a:rPr lang="en-US" altLang="zh-CN" sz="2000" dirty="0">
                <a:latin typeface="Arial" panose="020B0604020202020204" pitchFamily="34" charset="0"/>
              </a:rPr>
              <a:t>("</a:t>
            </a:r>
            <a:r>
              <a:rPr lang="zh-CN" altLang="en-US" sz="2000" dirty="0">
                <a:latin typeface="Arial" panose="020B0604020202020204" pitchFamily="34" charset="0"/>
              </a:rPr>
              <a:t>输入第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个整型数：</a:t>
            </a:r>
            <a:r>
              <a:rPr lang="en-US" altLang="zh-CN" sz="2000" dirty="0">
                <a:latin typeface="Arial" panose="020B0604020202020204" pitchFamily="34" charset="0"/>
              </a:rPr>
              <a:t>");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b = </a:t>
            </a:r>
            <a:r>
              <a:rPr lang="en-US" altLang="zh-CN" sz="2000" dirty="0" err="1">
                <a:latin typeface="Arial" panose="020B0604020202020204" pitchFamily="34" charset="0"/>
              </a:rPr>
              <a:t>Integer.parseInt</a:t>
            </a:r>
            <a:r>
              <a:rPr lang="en-US" altLang="zh-CN" sz="2000" dirty="0">
                <a:latin typeface="Arial" panose="020B0604020202020204" pitchFamily="34" charset="0"/>
              </a:rPr>
              <a:t>(s);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s = </a:t>
            </a:r>
            <a:r>
              <a:rPr lang="en-US" altLang="zh-CN" sz="2000" dirty="0" err="1">
                <a:latin typeface="Arial" panose="020B0604020202020204" pitchFamily="34" charset="0"/>
              </a:rPr>
              <a:t>JOptionPane.showInputDialog</a:t>
            </a:r>
            <a:r>
              <a:rPr lang="en-US" altLang="zh-CN" sz="2000" dirty="0">
                <a:latin typeface="Arial" panose="020B0604020202020204" pitchFamily="34" charset="0"/>
              </a:rPr>
              <a:t>("</a:t>
            </a:r>
            <a:r>
              <a:rPr lang="zh-CN" altLang="en-US" sz="2000" dirty="0">
                <a:latin typeface="Arial" panose="020B0604020202020204" pitchFamily="34" charset="0"/>
              </a:rPr>
              <a:t>输入第</a:t>
            </a: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个整型数：</a:t>
            </a:r>
            <a:r>
              <a:rPr lang="en-US" altLang="zh-CN" sz="2000" dirty="0">
                <a:latin typeface="Arial" panose="020B0604020202020204" pitchFamily="34" charset="0"/>
              </a:rPr>
              <a:t>");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c = </a:t>
            </a:r>
            <a:r>
              <a:rPr lang="en-US" altLang="zh-CN" sz="2000" dirty="0" err="1">
                <a:latin typeface="Arial" panose="020B0604020202020204" pitchFamily="34" charset="0"/>
              </a:rPr>
              <a:t>Integer.parseInt</a:t>
            </a:r>
            <a:r>
              <a:rPr lang="en-US" altLang="zh-CN" sz="2000" dirty="0">
                <a:latin typeface="Arial" panose="020B0604020202020204" pitchFamily="34" charset="0"/>
              </a:rPr>
              <a:t>(s);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2267744" y="5805264"/>
            <a:ext cx="6624736" cy="648072"/>
          </a:xfrm>
          <a:prstGeom prst="cloudCallout">
            <a:avLst>
              <a:gd name="adj1" fmla="val -24511"/>
              <a:gd name="adj2" fmla="val -13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输入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个整数给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赋值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449263"/>
            <a:ext cx="5440362" cy="620712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3-1(</a:t>
            </a:r>
            <a:r>
              <a:rPr lang="zh-CN" altLang="en-US"/>
              <a:t>续）</a:t>
            </a:r>
            <a:endParaRPr lang="zh-CN" altLang="en-US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288" y="1069975"/>
            <a:ext cx="8435975" cy="3571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      max=a;</a:t>
            </a:r>
            <a:endParaRPr lang="en-US" altLang="zh-CN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      if (b&gt;max) </a:t>
            </a:r>
            <a:endParaRPr lang="en-US" altLang="zh-CN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            max=b;</a:t>
            </a:r>
            <a:endParaRPr lang="en-US" altLang="zh-CN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      if (c&gt;max) </a:t>
            </a:r>
            <a:endParaRPr lang="en-US" altLang="zh-CN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E07C5"/>
                </a:solidFill>
              </a:rPr>
              <a:t>            max=c ;</a:t>
            </a:r>
            <a:endParaRPr lang="en-US" altLang="zh-CN" dirty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JOptionPane.showMessageDialog</a:t>
            </a:r>
            <a:r>
              <a:rPr lang="en-US" altLang="zh-CN" dirty="0"/>
              <a:t>(null,"</a:t>
            </a:r>
            <a:r>
              <a:rPr lang="zh-CN" altLang="en-US" dirty="0"/>
              <a:t>最大值是</a:t>
            </a:r>
            <a:r>
              <a:rPr lang="en-US" altLang="zh-CN" dirty="0"/>
              <a:t>: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"+max);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}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58888" y="4340135"/>
            <a:ext cx="7286625" cy="120032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【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思考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】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如果用</a:t>
            </a:r>
            <a:r>
              <a:rPr lang="en-US" altLang="zh-CN" dirty="0" err="1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Math.max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方法来实现求</a:t>
            </a:r>
            <a:r>
              <a:rPr lang="en-US" altLang="zh-CN" dirty="0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30305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个数的最大值，如何用一个表达式实现？</a:t>
            </a:r>
            <a:endParaRPr lang="zh-CN" altLang="en-US" dirty="0">
              <a:solidFill>
                <a:srgbClr val="030305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9838" y="5588000"/>
            <a:ext cx="728662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Math.max</a:t>
            </a:r>
            <a:r>
              <a:rPr lang="en-US" altLang="zh-CN" sz="28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800" b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a,Math.max</a:t>
            </a:r>
            <a:r>
              <a:rPr lang="en-US" altLang="zh-CN" sz="28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800" b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b,c</a:t>
            </a:r>
            <a:r>
              <a:rPr lang="en-US" altLang="zh-CN" sz="28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))</a:t>
            </a:r>
            <a:endParaRPr lang="en-US" altLang="zh-CN" sz="28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4067944" y="692696"/>
            <a:ext cx="3888432" cy="1512168"/>
          </a:xfrm>
          <a:prstGeom prst="cloudCallout">
            <a:avLst>
              <a:gd name="adj1" fmla="val -79253"/>
              <a:gd name="adj2" fmla="val 6867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求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最大者赋值给</a:t>
            </a:r>
            <a:r>
              <a:rPr lang="en-US" altLang="zh-CN" sz="2400" b="1" dirty="0"/>
              <a:t>max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93713"/>
            <a:ext cx="6430962" cy="508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格式</a:t>
            </a:r>
            <a:r>
              <a:rPr lang="en-US" altLang="zh-CN"/>
              <a:t>2</a:t>
            </a:r>
            <a:r>
              <a:rPr lang="zh-CN" altLang="en-US"/>
              <a:t>：带</a:t>
            </a:r>
            <a:r>
              <a:rPr lang="en-US" altLang="zh-CN"/>
              <a:t>else</a:t>
            </a:r>
            <a:r>
              <a:rPr lang="zh-CN" altLang="en-US"/>
              <a:t>的</a:t>
            </a:r>
            <a:r>
              <a:rPr lang="en-US" altLang="zh-CN"/>
              <a:t>if</a:t>
            </a:r>
            <a:r>
              <a:rPr lang="zh-CN" altLang="en-US"/>
              <a:t>语句 </a:t>
            </a:r>
            <a:endParaRPr lang="zh-CN" altLang="en-US"/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4608513" cy="2663825"/>
          </a:xfr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  {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if</a:t>
            </a:r>
            <a:r>
              <a:rPr lang="zh-CN" altLang="en-US" dirty="0"/>
              <a:t>块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}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else   {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else</a:t>
            </a:r>
            <a:r>
              <a:rPr lang="zh-CN" altLang="en-US" dirty="0"/>
              <a:t>块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} </a:t>
            </a:r>
            <a:r>
              <a:rPr lang="en-US" altLang="zh-CN" dirty="0">
                <a:latin typeface="Times New Roman" panose="02020603050405020304" pitchFamily="18" charset="0"/>
              </a:rPr>
              <a:t>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584" y="3933825"/>
            <a:ext cx="71437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n = 23;  //</a:t>
            </a:r>
            <a:r>
              <a:rPr lang="zh-CN" altLang="en-US" sz="2400" dirty="0">
                <a:solidFill>
                  <a:schemeClr val="tx1"/>
                </a:solidFill>
              </a:rPr>
              <a:t>可通过输入获取数据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rgbClr val="1E07C5"/>
                </a:solidFill>
              </a:rPr>
              <a:t>if(n % 2 != 0)</a:t>
            </a:r>
            <a:br>
              <a:rPr lang="en-US" altLang="zh-CN" sz="2400" dirty="0">
                <a:solidFill>
                  <a:srgbClr val="1E07C5"/>
                </a:solidFill>
              </a:rPr>
            </a:br>
            <a:r>
              <a:rPr lang="en-US" altLang="zh-CN" sz="2400" dirty="0">
                <a:solidFill>
                  <a:srgbClr val="1E07C5"/>
                </a:solidFill>
              </a:rPr>
              <a:t>        </a:t>
            </a:r>
            <a:r>
              <a:rPr lang="en-US" altLang="zh-CN" sz="2400" dirty="0" err="1">
                <a:solidFill>
                  <a:srgbClr val="1E07C5"/>
                </a:solidFill>
              </a:rPr>
              <a:t>System.out.println</a:t>
            </a:r>
            <a:r>
              <a:rPr lang="en-US" altLang="zh-CN" sz="2400" dirty="0">
                <a:solidFill>
                  <a:srgbClr val="1E07C5"/>
                </a:solidFill>
              </a:rPr>
              <a:t>("n </a:t>
            </a:r>
            <a:r>
              <a:rPr lang="zh-CN" altLang="en-US" sz="2400" dirty="0">
                <a:solidFill>
                  <a:srgbClr val="1E07C5"/>
                </a:solidFill>
              </a:rPr>
              <a:t>是奇数</a:t>
            </a:r>
            <a:r>
              <a:rPr lang="en-US" altLang="zh-CN" sz="2400" dirty="0">
                <a:solidFill>
                  <a:srgbClr val="1E07C5"/>
                </a:solidFill>
              </a:rPr>
              <a:t>");</a:t>
            </a:r>
            <a:br>
              <a:rPr lang="zh-CN" altLang="en-US" sz="2400" dirty="0">
                <a:solidFill>
                  <a:srgbClr val="1E07C5"/>
                </a:solidFill>
              </a:rPr>
            </a:br>
            <a:r>
              <a:rPr lang="en-US" altLang="zh-CN" sz="2400" dirty="0">
                <a:solidFill>
                  <a:srgbClr val="1E07C5"/>
                </a:solidFill>
              </a:rPr>
              <a:t>else</a:t>
            </a:r>
            <a:br>
              <a:rPr lang="en-US" altLang="zh-CN" sz="2400" dirty="0">
                <a:solidFill>
                  <a:srgbClr val="1E07C5"/>
                </a:solidFill>
              </a:rPr>
            </a:br>
            <a:r>
              <a:rPr lang="en-US" altLang="zh-CN" sz="2400" dirty="0">
                <a:solidFill>
                  <a:srgbClr val="1E07C5"/>
                </a:solidFill>
              </a:rPr>
              <a:t>        </a:t>
            </a:r>
            <a:r>
              <a:rPr lang="en-US" altLang="zh-CN" sz="2400" dirty="0" err="1">
                <a:solidFill>
                  <a:srgbClr val="1E07C5"/>
                </a:solidFill>
              </a:rPr>
              <a:t>System.out.println</a:t>
            </a:r>
            <a:r>
              <a:rPr lang="en-US" altLang="zh-CN" sz="2400" dirty="0">
                <a:solidFill>
                  <a:srgbClr val="1E07C5"/>
                </a:solidFill>
              </a:rPr>
              <a:t>("n </a:t>
            </a:r>
            <a:r>
              <a:rPr lang="zh-CN" altLang="en-US" sz="2400" dirty="0">
                <a:solidFill>
                  <a:srgbClr val="1E07C5"/>
                </a:solidFill>
              </a:rPr>
              <a:t>是偶数</a:t>
            </a:r>
            <a:r>
              <a:rPr lang="en-US" altLang="zh-CN" sz="2400" dirty="0">
                <a:solidFill>
                  <a:srgbClr val="1E07C5"/>
                </a:solidFill>
              </a:rPr>
              <a:t>");</a:t>
            </a:r>
            <a:endParaRPr lang="en-US" altLang="zh-CN" sz="2400" dirty="0">
              <a:solidFill>
                <a:srgbClr val="1E07C5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(++n);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73" y="877301"/>
            <a:ext cx="3456384" cy="298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566738"/>
            <a:ext cx="8032750" cy="647700"/>
          </a:xfrm>
        </p:spPr>
        <p:txBody>
          <a:bodyPr/>
          <a:lstStyle/>
          <a:p>
            <a:pPr eaLnBrk="1" hangingPunct="1"/>
            <a:r>
              <a:rPr lang="en-US" altLang="zh-CN"/>
              <a:t>if </a:t>
            </a:r>
            <a:r>
              <a:rPr lang="zh-CN" altLang="en-US"/>
              <a:t>语句的嵌套 </a:t>
            </a:r>
            <a:r>
              <a:rPr lang="en-US" altLang="zh-CN"/>
              <a:t>(</a:t>
            </a:r>
            <a:r>
              <a:rPr lang="zh-CN" altLang="en-US"/>
              <a:t>求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三个数中最大数 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00063" y="1214438"/>
            <a:ext cx="8229600" cy="4464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if (a&gt;b) {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if(a&gt;c)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System.out.println("</a:t>
            </a:r>
            <a:r>
              <a:rPr lang="zh-CN" altLang="en-US" sz="2000"/>
              <a:t>三个数中最大值是</a:t>
            </a:r>
            <a:r>
              <a:rPr lang="en-US" altLang="zh-CN" sz="2000"/>
              <a:t>: "+a);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else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System.out.println("</a:t>
            </a:r>
            <a:r>
              <a:rPr lang="zh-CN" altLang="en-US" sz="2000"/>
              <a:t>三个数中最大值是</a:t>
            </a:r>
            <a:r>
              <a:rPr lang="en-US" altLang="zh-CN" sz="2000"/>
              <a:t>: "+c);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else {  //a&lt;=b</a:t>
            </a:r>
            <a:r>
              <a:rPr lang="zh-CN" altLang="en-US" sz="2000"/>
              <a:t>的情况 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</a:t>
            </a:r>
            <a:r>
              <a:rPr lang="en-US" altLang="zh-CN" sz="2000"/>
              <a:t>if </a:t>
            </a:r>
            <a:r>
              <a:rPr lang="zh-CN" altLang="en-US" sz="2000"/>
              <a:t>（</a:t>
            </a:r>
            <a:r>
              <a:rPr lang="en-US" altLang="zh-CN" sz="2000"/>
              <a:t>b&gt;c</a:t>
            </a:r>
            <a:r>
              <a:rPr lang="zh-CN" altLang="en-US" sz="2000"/>
              <a:t>） 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r>
              <a:rPr lang="en-US" altLang="zh-CN" sz="2000"/>
              <a:t>System.out.println("</a:t>
            </a:r>
            <a:r>
              <a:rPr lang="zh-CN" altLang="en-US" sz="2000"/>
              <a:t>三个数中最大值是</a:t>
            </a:r>
            <a:r>
              <a:rPr lang="en-US" altLang="zh-CN" sz="2000"/>
              <a:t>: "+b);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else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System.out.println("</a:t>
            </a:r>
            <a:r>
              <a:rPr lang="zh-CN" altLang="en-US" sz="2000"/>
              <a:t>三个数中最大值是</a:t>
            </a:r>
            <a:r>
              <a:rPr lang="en-US" altLang="zh-CN" sz="2000"/>
              <a:t>: "+c);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 </a:t>
            </a: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5976664" cy="15121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1450" y="3784783"/>
            <a:ext cx="5976664" cy="15121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571500"/>
            <a:ext cx="4694238" cy="609600"/>
          </a:xfrm>
        </p:spPr>
        <p:txBody>
          <a:bodyPr/>
          <a:lstStyle/>
          <a:p>
            <a:pPr eaLnBrk="1" hangingPunct="1"/>
            <a:r>
              <a:rPr lang="zh-CN" altLang="en-US"/>
              <a:t>最近匹配原则 </a:t>
            </a:r>
            <a:endParaRPr lang="zh-CN" altLang="en-US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8229600" cy="2879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if (x&lt;6)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if (x&gt;3)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System.out.println("3&lt;x&lt;6");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else</a:t>
            </a:r>
            <a:r>
              <a:rPr lang="en-US" altLang="zh-CN"/>
              <a:t>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System.out.println("x&gt;=6"); </a:t>
            </a:r>
            <a:endParaRPr lang="en-US" altLang="zh-CN"/>
          </a:p>
        </p:txBody>
      </p:sp>
      <p:sp>
        <p:nvSpPr>
          <p:cNvPr id="10244" name="矩形标注 1"/>
          <p:cNvSpPr>
            <a:spLocks noChangeArrowheads="1"/>
          </p:cNvSpPr>
          <p:nvPr/>
        </p:nvSpPr>
        <p:spPr bwMode="auto">
          <a:xfrm>
            <a:off x="611188" y="5157788"/>
            <a:ext cx="4248150" cy="863600"/>
          </a:xfrm>
          <a:prstGeom prst="wedgeRectCallout">
            <a:avLst>
              <a:gd name="adj1" fmla="val -39787"/>
              <a:gd name="adj2" fmla="val -254731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Tahoma" panose="020B0604030504040204" pitchFamily="34" charset="0"/>
              </a:rPr>
              <a:t>else</a:t>
            </a:r>
            <a:r>
              <a:rPr lang="zh-CN" altLang="en-US" sz="2800" b="0">
                <a:solidFill>
                  <a:schemeClr val="tx2"/>
                </a:solidFill>
                <a:latin typeface="Tahoma" panose="020B0604030504040204" pitchFamily="34" charset="0"/>
              </a:rPr>
              <a:t>与最近的</a:t>
            </a:r>
            <a:r>
              <a:rPr lang="en-US" altLang="zh-CN" sz="2800" b="0">
                <a:solidFill>
                  <a:schemeClr val="tx2"/>
                </a:solidFill>
                <a:latin typeface="Tahoma" panose="020B0604030504040204" pitchFamily="34" charset="0"/>
              </a:rPr>
              <a:t>if</a:t>
            </a:r>
            <a:r>
              <a:rPr lang="zh-CN" altLang="en-US" sz="2800" b="0">
                <a:solidFill>
                  <a:schemeClr val="tx2"/>
                </a:solidFill>
                <a:latin typeface="Tahoma" panose="020B0604030504040204" pitchFamily="34" charset="0"/>
              </a:rPr>
              <a:t>匹配</a:t>
            </a:r>
            <a:endParaRPr lang="zh-CN" altLang="en-US" sz="28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tags/tag1.xml><?xml version="1.0" encoding="utf-8"?>
<p:tagLst xmlns:p="http://schemas.openxmlformats.org/presentationml/2006/main">
  <p:tag name="KSO_WM_UNIT_PLACING_PICTURE_USER_VIEWPORT" val="{&quot;height&quot;:5655,&quot;width&quot;:25575}"/>
</p:tagLst>
</file>

<file path=ppt/tags/tag2.xml><?xml version="1.0" encoding="utf-8"?>
<p:tagLst xmlns:p="http://schemas.openxmlformats.org/presentationml/2006/main">
  <p:tag name="COMMONDATA" val="eyJoZGlkIjoiNTFmZGM0OGU1NjQ4NzZmMzQyOTJkYWViN2ViNzc4ZmQifQ=="/>
  <p:tag name="KSO_WPP_MARK_KEY" val="3c962cd5-86c7-49d7-9194-72fb5e62e10c"/>
</p:tagLst>
</file>

<file path=ppt/theme/theme1.xml><?xml version="1.0" encoding="utf-8"?>
<a:theme xmlns:a="http://schemas.openxmlformats.org/drawingml/2006/main" name="html5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流畅">
  <a:themeElements>
    <a:clrScheme name="3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3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</Template>
  <TotalTime>0</TotalTime>
  <Words>10382</Words>
  <Application>WPS 演示</Application>
  <PresentationFormat>全屏显示(4:3)</PresentationFormat>
  <Paragraphs>649</Paragraphs>
  <Slides>44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Constantia</vt:lpstr>
      <vt:lpstr>Times New Roman</vt:lpstr>
      <vt:lpstr>微软雅黑</vt:lpstr>
      <vt:lpstr>华文中宋</vt:lpstr>
      <vt:lpstr>黑体</vt:lpstr>
      <vt:lpstr>Century Schoolbook</vt:lpstr>
      <vt:lpstr>Arial Unicode MS</vt:lpstr>
      <vt:lpstr>Arial Black</vt:lpstr>
      <vt:lpstr>html5</vt:lpstr>
      <vt:lpstr>3_流畅</vt:lpstr>
      <vt:lpstr>PowerPoint 演示文稿</vt:lpstr>
      <vt:lpstr>3.1 算法与流程图</vt:lpstr>
      <vt:lpstr>现实生活中有很多条件判断的例子</vt:lpstr>
      <vt:lpstr>3.2.1   if语句</vt:lpstr>
      <vt:lpstr>例3-1  从键盘输入3个整数，输出其中的最大者。 </vt:lpstr>
      <vt:lpstr>例3-1(续）</vt:lpstr>
      <vt:lpstr>格式2：带else的if语句 </vt:lpstr>
      <vt:lpstr>if 语句的嵌套 (求a、b、c三个数中最大数 )</vt:lpstr>
      <vt:lpstr>最近匹配原则 </vt:lpstr>
      <vt:lpstr>让else语句匹配前一个if</vt:lpstr>
      <vt:lpstr>思考运行结果？</vt:lpstr>
      <vt:lpstr>思考程序段对应的运行结果</vt:lpstr>
      <vt:lpstr>阶梯else if _例 3-2,输入成绩，根据分数段输出信息</vt:lpstr>
      <vt:lpstr>3.2.2 多分支语句switch </vt:lpstr>
      <vt:lpstr>PowerPoint 演示文稿</vt:lpstr>
      <vt:lpstr>【几点说明】</vt:lpstr>
      <vt:lpstr>PowerPoint 演示文稿</vt:lpstr>
      <vt:lpstr>JDK13新变化--可以不用break</vt:lpstr>
      <vt:lpstr>3.3 循环语句</vt:lpstr>
      <vt:lpstr>3.3.1  while语句 </vt:lpstr>
      <vt:lpstr>例3-3 在三位数中找出所有水仙花数，水仙花数的条件是该数等于其各位数字的立方和。 </vt:lpstr>
      <vt:lpstr>结构流程图</vt:lpstr>
      <vt:lpstr>例3-4 从键盘输入一个长整数，求其各位数字之和。</vt:lpstr>
      <vt:lpstr>程序段对应的运行结果</vt:lpstr>
      <vt:lpstr>程序段对应的运行结果</vt:lpstr>
      <vt:lpstr>3.2.2   do...while语句 </vt:lpstr>
      <vt:lpstr>【例3-5】 用迭代法求某数a的平方根</vt:lpstr>
      <vt:lpstr>PowerPoint 演示文稿</vt:lpstr>
      <vt:lpstr>3.2.3  for语句 </vt:lpstr>
      <vt:lpstr>PowerPoint 演示文稿</vt:lpstr>
      <vt:lpstr>PowerPoint 演示文稿</vt:lpstr>
      <vt:lpstr>写出程序执行结果</vt:lpstr>
      <vt:lpstr>例3-6  </vt:lpstr>
      <vt:lpstr>例3-7 利用随机函数产生10道2位数的加法测试。</vt:lpstr>
      <vt:lpstr>4.  循环嵌套 </vt:lpstr>
      <vt:lpstr>例3-8 :找3-50之间的素数</vt:lpstr>
      <vt:lpstr>写出运行结果</vt:lpstr>
      <vt:lpstr>1.  break语句 </vt:lpstr>
      <vt:lpstr>例3-9  四位同学中一位做了好事，班主任问这四位是谁做的好事。A说“不是我”；B说“是C”。C说“是D”；D说“C胡说”。已知有3人说真话.</vt:lpstr>
      <vt:lpstr>2. continue语句 </vt:lpstr>
      <vt:lpstr>例3-10  输出10～20之间不能被3或5整除的数 </vt:lpstr>
      <vt:lpstr>程序段对应的运行结果</vt:lpstr>
      <vt:lpstr>思考以下问题</vt:lpstr>
      <vt:lpstr>♣  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965</cp:revision>
  <dcterms:created xsi:type="dcterms:W3CDTF">2113-01-01T00:00:00Z</dcterms:created>
  <dcterms:modified xsi:type="dcterms:W3CDTF">2022-11-15T09:42:17Z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DE50D3B799B44391B931A64D78A891CD</vt:lpwstr>
  </property>
  <property fmtid="{D5CDD505-2E9C-101B-9397-08002B2CF9AE}" pid="3" name="KSOProductBuildVer">
    <vt:lpwstr>2052-11.1.0.12763</vt:lpwstr>
  </property>
</Properties>
</file>