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5"/>
  </p:notesMasterIdLst>
  <p:sldIdLst>
    <p:sldId id="648" r:id="rId3"/>
    <p:sldId id="605" r:id="rId4"/>
    <p:sldId id="659" r:id="rId6"/>
    <p:sldId id="606" r:id="rId7"/>
    <p:sldId id="644" r:id="rId8"/>
    <p:sldId id="607" r:id="rId9"/>
    <p:sldId id="608" r:id="rId10"/>
    <p:sldId id="609" r:id="rId11"/>
    <p:sldId id="650" r:id="rId12"/>
    <p:sldId id="652" r:id="rId13"/>
    <p:sldId id="651" r:id="rId14"/>
    <p:sldId id="700" r:id="rId15"/>
    <p:sldId id="610" r:id="rId16"/>
    <p:sldId id="611" r:id="rId17"/>
    <p:sldId id="612" r:id="rId18"/>
    <p:sldId id="613" r:id="rId19"/>
    <p:sldId id="614" r:id="rId20"/>
    <p:sldId id="615" r:id="rId21"/>
    <p:sldId id="616" r:id="rId22"/>
    <p:sldId id="661" r:id="rId23"/>
    <p:sldId id="655" r:id="rId24"/>
    <p:sldId id="656" r:id="rId25"/>
    <p:sldId id="657" r:id="rId26"/>
    <p:sldId id="658" r:id="rId27"/>
    <p:sldId id="620" r:id="rId28"/>
    <p:sldId id="636" r:id="rId29"/>
    <p:sldId id="621" r:id="rId30"/>
    <p:sldId id="643" r:id="rId31"/>
    <p:sldId id="654" r:id="rId32"/>
    <p:sldId id="635" r:id="rId33"/>
    <p:sldId id="649" r:id="rId34"/>
    <p:sldId id="625" r:id="rId35"/>
    <p:sldId id="694" r:id="rId36"/>
    <p:sldId id="695" r:id="rId37"/>
    <p:sldId id="626" r:id="rId38"/>
    <p:sldId id="728" r:id="rId39"/>
    <p:sldId id="637" r:id="rId40"/>
    <p:sldId id="641" r:id="rId41"/>
    <p:sldId id="647" r:id="rId42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0099"/>
    <a:srgbClr val="3333FF"/>
    <a:srgbClr val="009999"/>
    <a:srgbClr val="030305"/>
    <a:srgbClr val="006600"/>
    <a:srgbClr val="3CB8F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8" autoAdjust="0"/>
    <p:restoredTop sz="95179" autoAdjust="0"/>
  </p:normalViewPr>
  <p:slideViewPr>
    <p:cSldViewPr>
      <p:cViewPr varScale="1">
        <p:scale>
          <a:sx n="114" d="100"/>
          <a:sy n="114" d="100"/>
        </p:scale>
        <p:origin x="672" y="72"/>
      </p:cViewPr>
      <p:guideLst>
        <p:guide orient="horz" pos="2199"/>
        <p:guide pos="2850"/>
      </p:guideLst>
    </p:cSldViewPr>
  </p:slideViewPr>
  <p:outlineViewPr>
    <p:cViewPr>
      <p:scale>
        <a:sx n="33" d="100"/>
        <a:sy n="33" d="100"/>
      </p:scale>
      <p:origin x="0" y="-9089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6" Type="http://schemas.openxmlformats.org/officeDocument/2006/relationships/tags" Target="tags/tag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F526A1A-DA96-429E-A5BA-1057333F7BD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B62322-60E2-4233-BF17-80AF4864F92F}" type="slidenum">
              <a:rPr lang="zh-CN" altLang="en-US" smtClean="0"/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637F55-594C-4FAC-962A-F8FB7BB7F001}" type="slidenum">
              <a:rPr lang="zh-CN" altLang="en-US" smtClean="0"/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F1F4F52-F920-4974-867F-1E74AA246552}" type="slidenum">
              <a:rPr lang="zh-CN" altLang="en-US" smtClean="0"/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2C77A2-F87E-4828-ADBD-D314CD540C56}" type="slidenum">
              <a:rPr lang="zh-CN" altLang="en-US" smtClean="0"/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96B616-B0BC-438A-9D5D-4155E4D7FDD0}" type="slidenum">
              <a:rPr lang="zh-CN" altLang="en-US" smtClean="0"/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D51DF5-C3DE-4BF0-BA7F-C9F189E43EC5}" type="slidenum">
              <a:rPr lang="zh-CN" altLang="en-US" b="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CA5CEF-5D5D-4892-851F-18AD829612B5}" type="slidenum">
              <a:rPr lang="zh-CN" altLang="en-US" b="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38AAF6-2FD3-49CE-990C-42E41CD6C7A0}" type="slidenum">
              <a:rPr lang="zh-CN" altLang="en-US" smtClean="0"/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B5EB87D-FF14-4DED-AF14-F5AD6565D1AD}" type="slidenum">
              <a:rPr lang="zh-CN" altLang="en-US" smtClean="0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D9CDCC-9A83-42A8-B4AC-C366AD2CD4E8}" type="slidenum">
              <a:rPr lang="zh-CN" altLang="en-US" smtClean="0"/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27E19C-5703-4483-A8FA-A75DC4F56FB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70B489-5D36-4F3F-B0DD-2B7379678FB5}" type="slidenum">
              <a:rPr lang="zh-CN" altLang="en-US" smtClean="0"/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5B6E84-8F27-4015-B65D-BCF7F41BE5C7}" type="slidenum">
              <a:rPr lang="zh-CN" altLang="en-US" smtClean="0"/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C92569C-C811-455E-BF98-244ED846189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B369CF-7EFF-407C-AC5D-41D6D2D8BB27}" type="slidenum">
              <a:rPr lang="zh-CN" altLang="en-US" smtClean="0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B2011DC-A32D-4FBD-944C-F097703F2769}" type="slidenum">
              <a:rPr lang="zh-CN" altLang="en-US" smtClean="0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1BEC50-CE02-409F-9CBC-0C115987B725}" type="slidenum">
              <a:rPr lang="zh-CN" altLang="en-US" smtClean="0"/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AC610D-DC4D-4AB8-82FA-7017404E947F}" type="slidenum">
              <a:rPr lang="zh-CN" altLang="en-US" smtClean="0"/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FB75D0-A4E9-4976-AD93-262F2AD3A310}" type="slidenum">
              <a:rPr lang="zh-CN" altLang="en-US" smtClean="0"/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B43D25-B645-44B1-A616-45184E8AD2B2}" type="slidenum">
              <a:rPr lang="zh-CN" altLang="en-US" smtClean="0"/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467DEE2-5CB2-4574-B990-0295F8603A13}" type="slidenum">
              <a:rPr lang="zh-CN" altLang="en-US" smtClean="0"/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94F564-2F1A-4EAF-A5EE-BF8C390810CF}" type="slidenum">
              <a:rPr lang="zh-CN" altLang="en-US" smtClean="0"/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E858C3-7544-4C2F-9745-2E2EFEF96886}" type="slidenum">
              <a:rPr lang="zh-CN" altLang="en-US" smtClean="0"/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2FC72-4A9F-4496-990B-C0872628CD6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98E9-33A1-4C00-B81A-7002A94D9FC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C4DE5-996B-4F24-B7B0-E20771EEB61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7F8E6-DC14-481F-8A54-ECF55B986D6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D30F3-1778-4D9A-A8CE-7F4FE45CB003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D92E-B211-4670-B52E-EC5EA9EE08C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5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545E-A31D-46E7-90AC-01DC61A41A9E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F213-BA55-4047-8109-C8E6E4DDE34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C5A9-43C3-4D09-90E6-1F742A05FCE9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59FE4-2CBA-4F66-AB29-DF39CEA1E80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DFD1-64C4-412E-82C7-65A068CE7892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0AF3-9145-4BFE-BD24-35D107F6BDA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5B33-1D74-42C0-B491-DA59CA8A8893}" type="datetimeFigureOut">
              <a:rPr lang="en-US"/>
            </a:fld>
            <a:endParaRPr lang="en-US"/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1D56E-2034-4747-8AE4-CCF3945A5E0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815F4-D9D8-4998-85C9-293FE2F1F6DB}" type="datetimeFigureOut">
              <a:rPr lang="en-US"/>
            </a:fld>
            <a:endParaRPr 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6C27-9B48-4400-A30C-770DD1B1F9C0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AE3A-894A-4F8A-813A-50025D4099F6}" type="datetimeFigureOut">
              <a:rPr lang="en-US" smtClean="0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9A7EB-3506-427A-9790-56412C322DC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688A-B787-4872-8CAB-65CB60A2ED4E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451C-3851-4057-8A77-68C438BCC6E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0A8DC-6AE2-47B7-8115-56A30F1CA534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4A65-ED81-4BEF-8190-82F65EA319B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3E51D0-9D17-4B8C-B1ED-BE69C07D797F}" type="datetimeFigureOut">
              <a:rPr lang="en-US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r"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FC466AE-3EDB-4D34-B7EF-75FF6F00AC63}" type="slidenum">
              <a:rPr lang="en-US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448" y="-4452"/>
            <a:ext cx="9126080" cy="939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b="1">
          <a:solidFill>
            <a:schemeClr val="tx1"/>
          </a:solidFill>
          <a:latin typeface="+mn-lt"/>
          <a:ea typeface="+mn-ea"/>
        </a:defRPr>
      </a:lvl2pPr>
      <a:lvl3pPr marL="914400" indent="-2463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b="1">
          <a:solidFill>
            <a:schemeClr val="tx1"/>
          </a:solidFill>
          <a:latin typeface="+mn-lt"/>
          <a:ea typeface="+mn-ea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4pPr>
      <a:lvl5pPr marL="14624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5pPr>
      <a:lvl6pPr marL="19196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8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40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12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457200"/>
            <a:ext cx="7010400" cy="8382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r>
              <a:rPr lang="en-US" altLang="zh-CN" sz="4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数组和方法</a:t>
            </a:r>
            <a:endParaRPr lang="zh-CN" altLang="en-US" sz="4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99" name="内容占位符 2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90600" y="1524000"/>
            <a:ext cx="6864350" cy="4572000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 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1" hangingPunct="1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4.1.1  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一维数组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1" hangingPunct="1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4.1.2  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二维数组</a:t>
            </a:r>
            <a:endParaRPr lang="zh-CN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1" hangingPunct="1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 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1" hangingPunct="1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4.2.1  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方法声明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1" hangingPunct="1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4.2.2  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方法调用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1" hangingPunct="1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4.2.3  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参数传递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1" hangingPunct="1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4.2.4  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递归 </a:t>
            </a:r>
            <a:endParaRPr lang="zh-CN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1" hangingPunct="1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Java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的命令行参数</a:t>
            </a:r>
            <a:endParaRPr lang="zh-CN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1" hangingPunct="1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4.4 Arrays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endParaRPr lang="zh-CN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9750" cy="52355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/>
              <a:t>public class Java_3 { </a:t>
            </a:r>
            <a:br>
              <a:rPr lang="en-US" altLang="zh-CN" sz="2000"/>
            </a:br>
            <a:r>
              <a:rPr lang="en-US" altLang="zh-CN" sz="2000"/>
              <a:t>public static void main(String[] args) {</a:t>
            </a:r>
            <a:br>
              <a:rPr lang="en-US" altLang="zh-CN" sz="2000"/>
            </a:br>
            <a:r>
              <a:rPr lang="en-US" altLang="zh-CN" sz="2000"/>
              <a:t>   int[] anArray; // </a:t>
            </a:r>
            <a:r>
              <a:rPr lang="zh-CN" altLang="en-US" sz="2000"/>
              <a:t>声明一个整型数组 </a:t>
            </a:r>
            <a:br>
              <a:rPr lang="en-US" altLang="zh-CN" sz="2000"/>
            </a:br>
            <a:r>
              <a:rPr lang="en-US" altLang="zh-CN" sz="2000"/>
              <a:t>   anArray = ________________; // </a:t>
            </a:r>
            <a:r>
              <a:rPr lang="zh-CN" altLang="en-US" sz="2000"/>
              <a:t>创建数组</a:t>
            </a:r>
            <a:r>
              <a:rPr lang="en-US" altLang="zh-CN" sz="2000"/>
              <a:t>,</a:t>
            </a:r>
            <a:r>
              <a:rPr lang="zh-CN" altLang="en-US" sz="2000"/>
              <a:t>包含</a:t>
            </a:r>
            <a:r>
              <a:rPr lang="en-US" altLang="zh-CN" sz="2000"/>
              <a:t>10</a:t>
            </a:r>
            <a:r>
              <a:rPr lang="zh-CN" altLang="en-US" sz="2000"/>
              <a:t>个元素。</a:t>
            </a:r>
            <a:br>
              <a:rPr lang="zh-CN" altLang="en-US" sz="2000"/>
            </a:br>
            <a:r>
              <a:rPr lang="zh-CN" altLang="en-US" sz="2000"/>
              <a:t>   </a:t>
            </a:r>
            <a:r>
              <a:rPr lang="en-US" altLang="zh-CN" sz="2000"/>
              <a:t>// </a:t>
            </a:r>
            <a:r>
              <a:rPr lang="zh-CN" altLang="en-US" sz="2000"/>
              <a:t>给数组每个元素赋值并打印输出 </a:t>
            </a:r>
            <a:br>
              <a:rPr lang="zh-CN" altLang="en-US" sz="2000"/>
            </a:br>
            <a:r>
              <a:rPr lang="zh-CN" altLang="en-US" sz="2000"/>
              <a:t>   </a:t>
            </a:r>
            <a:r>
              <a:rPr lang="en-US" altLang="zh-CN" sz="2000"/>
              <a:t>for (int i = 0; i &lt; anArray.length; i++) {</a:t>
            </a:r>
            <a:endParaRPr lang="en-US" altLang="zh-CN" sz="200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/>
              <a:t>         _______________=i;</a:t>
            </a:r>
            <a:br>
              <a:rPr lang="en-US" altLang="zh-CN" sz="2000"/>
            </a:br>
            <a:r>
              <a:rPr lang="en-US" altLang="zh-CN" sz="2000"/>
              <a:t>      System.out.print(anArray[i] + " "); </a:t>
            </a:r>
            <a:endParaRPr lang="en-US" altLang="zh-CN" sz="200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/>
              <a:t>      }</a:t>
            </a:r>
            <a:endParaRPr lang="en-US" altLang="zh-CN" sz="200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/>
              <a:t>      System.out.println(); </a:t>
            </a:r>
            <a:br>
              <a:rPr lang="en-US" altLang="zh-CN" sz="2000"/>
            </a:br>
            <a:r>
              <a:rPr lang="en-US" altLang="zh-CN" sz="2000"/>
              <a:t>}</a:t>
            </a:r>
            <a:endParaRPr lang="en-US" altLang="zh-CN" sz="200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/>
              <a:t> } </a:t>
            </a:r>
            <a:endParaRPr lang="en-US" altLang="zh-CN" sz="2000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819400" y="2243138"/>
            <a:ext cx="205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new  int[10]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676400" y="3338513"/>
            <a:ext cx="2057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anArray[i]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3" name="矩形 1"/>
          <p:cNvSpPr>
            <a:spLocks noChangeArrowheads="1"/>
          </p:cNvSpPr>
          <p:nvPr/>
        </p:nvSpPr>
        <p:spPr bwMode="auto">
          <a:xfrm>
            <a:off x="1824038" y="696913"/>
            <a:ext cx="660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</a:rPr>
              <a:t>等级考试上机题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---</a:t>
            </a: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</a:rPr>
              <a:t>输出结果为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: 0 1 2 3 4 5 6 7 8 9</a:t>
            </a:r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294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696913"/>
            <a:ext cx="5429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685800"/>
            <a:ext cx="8382000" cy="5575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solidFill>
                  <a:srgbClr val="3333FF"/>
                </a:solidFill>
              </a:rPr>
              <a:t>                   等级考试上机题</a:t>
            </a:r>
            <a:r>
              <a:rPr lang="en-US" altLang="zh-CN">
                <a:solidFill>
                  <a:srgbClr val="3333FF"/>
                </a:solidFill>
              </a:rPr>
              <a:t>---</a:t>
            </a:r>
            <a:r>
              <a:rPr lang="zh-CN" altLang="en-US">
                <a:solidFill>
                  <a:srgbClr val="3333FF"/>
                </a:solidFill>
              </a:rPr>
              <a:t>将程序补充完整</a:t>
            </a:r>
            <a:endParaRPr lang="zh-CN" altLang="en-US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/>
              <a:t>public class Java_2 { </a:t>
            </a:r>
            <a:br>
              <a:rPr lang="en-US" altLang="zh-CN" sz="2000"/>
            </a:br>
            <a:r>
              <a:rPr lang="en-US" altLang="zh-CN" sz="2000"/>
              <a:t>public static void main(String[] args) { </a:t>
            </a:r>
            <a:br>
              <a:rPr lang="en-US" altLang="zh-CN" sz="2000"/>
            </a:br>
            <a:r>
              <a:rPr lang="en-US" altLang="zh-CN" sz="2000"/>
              <a:t>  int[] arrayOfInts = { 32, 87, 3, 59, 12, 106, 20, 8, 62, 127 };</a:t>
            </a:r>
            <a:br>
              <a:rPr lang="en-US" altLang="zh-CN" sz="2000"/>
            </a:br>
            <a:r>
              <a:rPr lang="en-US" altLang="zh-CN" sz="2000"/>
              <a:t>  int searchfor = 12;</a:t>
            </a:r>
            <a:br>
              <a:rPr lang="en-US" altLang="zh-CN" sz="2000"/>
            </a:br>
            <a:r>
              <a:rPr lang="en-US" altLang="zh-CN" sz="2000"/>
              <a:t>  int i = 0;</a:t>
            </a:r>
            <a:br>
              <a:rPr lang="en-US" altLang="zh-CN" sz="2000"/>
            </a:br>
            <a:r>
              <a:rPr lang="en-US" altLang="zh-CN" sz="2000"/>
              <a:t>  boolean foundIt = false;</a:t>
            </a:r>
            <a:br>
              <a:rPr lang="en-US" altLang="zh-CN" sz="2000"/>
            </a:br>
            <a:r>
              <a:rPr lang="en-US" altLang="zh-CN" sz="2000"/>
              <a:t>  for ( ; i &lt; </a:t>
            </a:r>
            <a:r>
              <a:rPr lang="en-US" altLang="zh-CN" sz="2000" u="sng"/>
              <a:t>                                       </a:t>
            </a:r>
            <a:r>
              <a:rPr lang="en-US" altLang="zh-CN" sz="2000"/>
              <a:t>  ; i++) {</a:t>
            </a:r>
            <a:br>
              <a:rPr lang="en-US" altLang="zh-CN" sz="2000"/>
            </a:br>
            <a:r>
              <a:rPr lang="en-US" altLang="zh-CN" sz="2000"/>
              <a:t>     if (arrayOfInts[i] == searchfor) {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      foundIt =</a:t>
            </a:r>
            <a:r>
              <a:rPr lang="en-US" altLang="zh-CN" sz="2000" u="sng"/>
              <a:t>                            </a:t>
            </a:r>
            <a:r>
              <a:rPr lang="en-US" altLang="zh-CN" sz="2000"/>
              <a:t> ; break; } </a:t>
            </a:r>
            <a:br>
              <a:rPr lang="en-US" altLang="zh-CN" sz="2000"/>
            </a:br>
            <a:r>
              <a:rPr lang="en-US" altLang="zh-CN" sz="2000"/>
              <a:t>    }</a:t>
            </a:r>
            <a:br>
              <a:rPr lang="en-US" altLang="zh-CN" sz="2000"/>
            </a:br>
            <a:r>
              <a:rPr lang="en-US" altLang="zh-CN" sz="2000"/>
              <a:t>   if (foundIt) { System.out.println("Found " + searchfor </a:t>
            </a:r>
            <a:br>
              <a:rPr lang="en-US" altLang="zh-CN" sz="2000"/>
            </a:br>
            <a:r>
              <a:rPr lang="en-US" altLang="zh-CN" sz="2000"/>
              <a:t>          + " at index " + i); }</a:t>
            </a:r>
            <a:br>
              <a:rPr lang="en-US" altLang="zh-CN" sz="2000"/>
            </a:br>
            <a:r>
              <a:rPr lang="en-US" altLang="zh-CN" sz="2000"/>
              <a:t>    else { System.out.println(searchfor + "not in the array"); }</a:t>
            </a:r>
            <a:br>
              <a:rPr lang="en-US" altLang="zh-CN" sz="2000"/>
            </a:br>
            <a:r>
              <a:rPr lang="en-US" altLang="zh-CN" sz="2000"/>
              <a:t>  }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} </a:t>
            </a:r>
            <a:endParaRPr lang="en-US" altLang="zh-CN" sz="200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133600" y="2863850"/>
            <a:ext cx="297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arrayOfInts.length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819400" y="3549650"/>
            <a:ext cx="175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true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317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33425"/>
            <a:ext cx="3905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6325" y="533400"/>
            <a:ext cx="6848475" cy="884555"/>
          </a:xfrm>
        </p:spPr>
        <p:txBody>
          <a:bodyPr/>
          <a:p>
            <a:r>
              <a:rPr lang="zh-CN" altLang="en-US" sz="2800" dirty="0" smtClean="0">
                <a:sym typeface="+mn-ea"/>
              </a:rPr>
              <a:t>例</a:t>
            </a:r>
            <a:r>
              <a:rPr lang="en-US" altLang="zh-CN" sz="2800" dirty="0" smtClean="0">
                <a:sym typeface="+mn-ea"/>
              </a:rPr>
              <a:t>4-2: </a:t>
            </a:r>
            <a:r>
              <a:rPr lang="zh-CN" altLang="en-US" sz="2800"/>
              <a:t>利用随机数模拟投掷色子500次,输出各个数的出现次数</a:t>
            </a:r>
            <a:endParaRPr lang="zh-CN" altLang="en-US" sz="2800"/>
          </a:p>
        </p:txBody>
      </p:sp>
      <p:sp>
        <p:nvSpPr>
          <p:cNvPr id="100" name="文本框 99"/>
          <p:cNvSpPr txBox="1"/>
          <p:nvPr/>
        </p:nvSpPr>
        <p:spPr>
          <a:xfrm>
            <a:off x="669925" y="1600200"/>
            <a:ext cx="7803515" cy="4523105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wrap="square">
            <a:spAutoFit/>
          </a:bodyPr>
          <a:p>
            <a:pPr marL="0" indent="0"/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public class  Ex4_2 {    public static void main(String args[]) {       int  count[] = new int[6];</a:t>
            </a:r>
            <a:endParaRPr 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/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for ( int k = 0; k&lt;500; k++){        // 投掷500次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           int v = (int)(Math.random()*6+1);  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count[ </a:t>
            </a:r>
            <a:r>
              <a:rPr 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v-1 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]++;       //对应色子点值计数增加1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       }</a:t>
            </a:r>
            <a:endParaRPr 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/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for (int i = 0;i&lt;count.length; i++)           System.out.println(  (i+1)+</a:t>
            </a:r>
            <a:endParaRPr 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/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"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出现次数为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"+count[i]);    }}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010400" cy="561975"/>
          </a:xfrm>
        </p:spPr>
        <p:txBody>
          <a:bodyPr/>
          <a:lstStyle/>
          <a:p>
            <a:pPr eaLnBrk="1" hangingPunct="1"/>
            <a:r>
              <a:rPr lang="zh-CN" altLang="en-US" sz="2800"/>
              <a:t>例</a:t>
            </a:r>
            <a:r>
              <a:rPr lang="en-US" altLang="zh-CN" sz="2800"/>
              <a:t>4-3 </a:t>
            </a:r>
            <a:r>
              <a:rPr lang="zh-CN" altLang="en-US" sz="2800"/>
              <a:t>将一维数组元素按由小到大排列 </a:t>
            </a:r>
            <a:endParaRPr lang="zh-CN" altLang="en-US" sz="2800"/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746125" y="2057400"/>
            <a:ext cx="7643813" cy="40909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public class TestSort{ 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  public static void main(String args[ ]) {    </a:t>
            </a:r>
            <a:endParaRPr lang="en-US" altLang="zh-CN"/>
          </a:p>
          <a:p>
            <a:pPr lvl="1" eaLnBrk="1" hangingPunct="1">
              <a:buFontTx/>
              <a:buNone/>
            </a:pPr>
            <a:r>
              <a:rPr lang="en-US" altLang="zh-CN" b="1"/>
              <a:t>int a[ ] = {4,6,3,8,5,3,7,1,9,2};</a:t>
            </a:r>
            <a:endParaRPr lang="en-US" altLang="zh-CN" b="1"/>
          </a:p>
          <a:p>
            <a:pPr lvl="1" eaLnBrk="1" hangingPunct="1">
              <a:buFontTx/>
              <a:buNone/>
            </a:pPr>
            <a:r>
              <a:rPr lang="en-US" altLang="zh-CN" b="1"/>
              <a:t>int  n= a.length;</a:t>
            </a:r>
            <a:endParaRPr lang="en-US" altLang="zh-CN" b="1"/>
          </a:p>
          <a:p>
            <a:pPr lvl="1" eaLnBrk="1" hangingPunct="1">
              <a:buFontTx/>
              <a:buNone/>
            </a:pPr>
            <a:r>
              <a:rPr lang="en-US" altLang="zh-CN" b="1"/>
              <a:t>System.out.println("</a:t>
            </a:r>
            <a:r>
              <a:rPr lang="zh-CN" altLang="en-US" b="1"/>
              <a:t>排序前</a:t>
            </a:r>
            <a:r>
              <a:rPr lang="en-US" altLang="zh-CN" b="1"/>
              <a:t>…");</a:t>
            </a:r>
            <a:endParaRPr lang="en-US" altLang="zh-CN" b="1"/>
          </a:p>
          <a:p>
            <a:pPr lvl="1" eaLnBrk="1" hangingPunct="1">
              <a:buFontTx/>
              <a:buNone/>
            </a:pPr>
            <a:r>
              <a:rPr lang="en-US" altLang="zh-CN" b="1"/>
              <a:t>for (int k=0;k&lt;n;k++)</a:t>
            </a:r>
            <a:endParaRPr lang="en-US" altLang="zh-CN" b="1"/>
          </a:p>
          <a:p>
            <a:pPr lvl="1" eaLnBrk="1" hangingPunct="1">
              <a:buFontTx/>
              <a:buNone/>
            </a:pPr>
            <a:r>
              <a:rPr lang="en-US" altLang="zh-CN" b="1"/>
              <a:t>   System.out.print("   " + a[k]);</a:t>
            </a:r>
            <a:endParaRPr lang="en-US" altLang="zh-CN" b="1"/>
          </a:p>
          <a:p>
            <a:pPr lvl="1" eaLnBrk="1" hangingPunct="1">
              <a:buFontTx/>
              <a:buNone/>
            </a:pPr>
            <a:r>
              <a:rPr lang="en-US" altLang="zh-CN" b="1"/>
              <a:t>System.out.println();</a:t>
            </a:r>
            <a:endParaRPr lang="en-US" altLang="zh-CN" b="1"/>
          </a:p>
        </p:txBody>
      </p:sp>
      <p:sp>
        <p:nvSpPr>
          <p:cNvPr id="14340" name="椭圆 1"/>
          <p:cNvSpPr>
            <a:spLocks noChangeArrowheads="1"/>
          </p:cNvSpPr>
          <p:nvPr/>
        </p:nvSpPr>
        <p:spPr bwMode="auto">
          <a:xfrm>
            <a:off x="609600" y="1295400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41" name="椭圆 5"/>
          <p:cNvSpPr>
            <a:spLocks noChangeArrowheads="1"/>
          </p:cNvSpPr>
          <p:nvPr/>
        </p:nvSpPr>
        <p:spPr bwMode="auto">
          <a:xfrm>
            <a:off x="2251075" y="1285875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42" name="椭圆 6"/>
          <p:cNvSpPr>
            <a:spLocks noChangeArrowheads="1"/>
          </p:cNvSpPr>
          <p:nvPr/>
        </p:nvSpPr>
        <p:spPr bwMode="auto">
          <a:xfrm>
            <a:off x="3048000" y="1276350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8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43" name="椭圆 7"/>
          <p:cNvSpPr>
            <a:spLocks noChangeArrowheads="1"/>
          </p:cNvSpPr>
          <p:nvPr/>
        </p:nvSpPr>
        <p:spPr bwMode="auto">
          <a:xfrm>
            <a:off x="3814763" y="1276350"/>
            <a:ext cx="56515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44" name="椭圆 8"/>
          <p:cNvSpPr>
            <a:spLocks noChangeArrowheads="1"/>
          </p:cNvSpPr>
          <p:nvPr/>
        </p:nvSpPr>
        <p:spPr bwMode="auto">
          <a:xfrm>
            <a:off x="4567238" y="1277938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45" name="椭圆 9"/>
          <p:cNvSpPr>
            <a:spLocks noChangeArrowheads="1"/>
          </p:cNvSpPr>
          <p:nvPr/>
        </p:nvSpPr>
        <p:spPr bwMode="auto">
          <a:xfrm>
            <a:off x="5289550" y="1295400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46" name="椭圆 10"/>
          <p:cNvSpPr>
            <a:spLocks noChangeArrowheads="1"/>
          </p:cNvSpPr>
          <p:nvPr/>
        </p:nvSpPr>
        <p:spPr bwMode="auto">
          <a:xfrm>
            <a:off x="6084888" y="1296988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47" name="椭圆 11"/>
          <p:cNvSpPr>
            <a:spLocks noChangeArrowheads="1"/>
          </p:cNvSpPr>
          <p:nvPr/>
        </p:nvSpPr>
        <p:spPr bwMode="auto">
          <a:xfrm>
            <a:off x="6804025" y="1301750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9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48" name="椭圆 12"/>
          <p:cNvSpPr>
            <a:spLocks noChangeArrowheads="1"/>
          </p:cNvSpPr>
          <p:nvPr/>
        </p:nvSpPr>
        <p:spPr bwMode="auto">
          <a:xfrm>
            <a:off x="7497763" y="1276350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49" name="椭圆 14"/>
          <p:cNvSpPr>
            <a:spLocks noChangeArrowheads="1"/>
          </p:cNvSpPr>
          <p:nvPr/>
        </p:nvSpPr>
        <p:spPr bwMode="auto">
          <a:xfrm>
            <a:off x="1404938" y="1295400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6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63575" y="1157288"/>
            <a:ext cx="6915150" cy="5008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solidFill>
                  <a:srgbClr val="3333FF"/>
                </a:solidFill>
              </a:rPr>
              <a:t>   </a:t>
            </a:r>
            <a:r>
              <a:rPr lang="en-US" altLang="zh-CN" sz="2000">
                <a:solidFill>
                  <a:srgbClr val="3333FF"/>
                </a:solidFill>
              </a:rPr>
              <a:t>for (int i=0; i&lt;n -1; i++)</a:t>
            </a:r>
            <a:endParaRPr lang="en-US" altLang="zh-CN" sz="200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3333FF"/>
                </a:solidFill>
              </a:rPr>
              <a:t>      for (int j=</a:t>
            </a:r>
            <a:r>
              <a:rPr lang="en-US" altLang="zh-CN" sz="2000">
                <a:solidFill>
                  <a:srgbClr val="FF0000"/>
                </a:solidFill>
              </a:rPr>
              <a:t>i+1</a:t>
            </a:r>
            <a:r>
              <a:rPr lang="en-US" altLang="zh-CN" sz="2000">
                <a:solidFill>
                  <a:srgbClr val="3333FF"/>
                </a:solidFill>
              </a:rPr>
              <a:t>;j&lt;n;j++)</a:t>
            </a:r>
            <a:endParaRPr lang="en-US" altLang="zh-CN" sz="200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3333FF"/>
                </a:solidFill>
              </a:rPr>
              <a:t>           if (a[i]&gt;a[j])  {  </a:t>
            </a:r>
            <a:endParaRPr lang="en-US" altLang="zh-CN" sz="200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3333FF"/>
                </a:solidFill>
              </a:rPr>
              <a:t>              /* </a:t>
            </a:r>
            <a:r>
              <a:rPr lang="zh-CN" altLang="en-US" sz="2000">
                <a:solidFill>
                  <a:srgbClr val="3333FF"/>
                </a:solidFill>
              </a:rPr>
              <a:t>交换</a:t>
            </a:r>
            <a:r>
              <a:rPr lang="en-US" altLang="zh-CN" sz="2000">
                <a:solidFill>
                  <a:srgbClr val="3333FF"/>
                </a:solidFill>
              </a:rPr>
              <a:t>a[i]</a:t>
            </a:r>
            <a:r>
              <a:rPr lang="zh-CN" altLang="en-US" sz="2000">
                <a:solidFill>
                  <a:srgbClr val="3333FF"/>
                </a:solidFill>
              </a:rPr>
              <a:t>和</a:t>
            </a:r>
            <a:r>
              <a:rPr lang="en-US" altLang="zh-CN" sz="2000">
                <a:solidFill>
                  <a:srgbClr val="3333FF"/>
                </a:solidFill>
              </a:rPr>
              <a:t>a[j] */</a:t>
            </a:r>
            <a:endParaRPr lang="en-US" altLang="zh-CN" sz="200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3333FF"/>
                </a:solidFill>
              </a:rPr>
              <a:t>                int  temp=a[i];  </a:t>
            </a:r>
            <a:endParaRPr lang="en-US" altLang="zh-CN" sz="200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3333FF"/>
                </a:solidFill>
              </a:rPr>
              <a:t>                a[i]=a[j];</a:t>
            </a:r>
            <a:endParaRPr lang="en-US" altLang="zh-CN" sz="200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3333FF"/>
                </a:solidFill>
              </a:rPr>
              <a:t>                a[j]=temp;</a:t>
            </a:r>
            <a:endParaRPr lang="en-US" altLang="zh-CN" sz="200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3333FF"/>
                </a:solidFill>
              </a:rPr>
              <a:t>           }</a:t>
            </a:r>
            <a:endParaRPr lang="en-US" altLang="zh-CN" sz="200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/>
              <a:t>    System.out.println("</a:t>
            </a:r>
            <a:r>
              <a:rPr lang="zh-CN" altLang="en-US" sz="2000"/>
              <a:t>排序后</a:t>
            </a:r>
            <a:r>
              <a:rPr lang="en-US" altLang="zh-CN" sz="2000"/>
              <a:t>…");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for (int k=0;k&lt;n;k++)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     System.out.print("   " + a[k]);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}  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} </a:t>
            </a:r>
            <a:endParaRPr lang="en-US" altLang="zh-CN" sz="2000"/>
          </a:p>
        </p:txBody>
      </p:sp>
      <p:sp>
        <p:nvSpPr>
          <p:cNvPr id="15363" name="椭圆 1"/>
          <p:cNvSpPr>
            <a:spLocks noChangeArrowheads="1"/>
          </p:cNvSpPr>
          <p:nvPr/>
        </p:nvSpPr>
        <p:spPr bwMode="auto">
          <a:xfrm>
            <a:off x="738188" y="6188075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64" name="椭圆 5"/>
          <p:cNvSpPr>
            <a:spLocks noChangeArrowheads="1"/>
          </p:cNvSpPr>
          <p:nvPr/>
        </p:nvSpPr>
        <p:spPr bwMode="auto">
          <a:xfrm>
            <a:off x="2379663" y="6178550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65" name="椭圆 6"/>
          <p:cNvSpPr>
            <a:spLocks noChangeArrowheads="1"/>
          </p:cNvSpPr>
          <p:nvPr/>
        </p:nvSpPr>
        <p:spPr bwMode="auto">
          <a:xfrm>
            <a:off x="3176588" y="6169025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66" name="椭圆 7"/>
          <p:cNvSpPr>
            <a:spLocks noChangeArrowheads="1"/>
          </p:cNvSpPr>
          <p:nvPr/>
        </p:nvSpPr>
        <p:spPr bwMode="auto">
          <a:xfrm>
            <a:off x="3943350" y="6169025"/>
            <a:ext cx="56515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67" name="椭圆 8"/>
          <p:cNvSpPr>
            <a:spLocks noChangeArrowheads="1"/>
          </p:cNvSpPr>
          <p:nvPr/>
        </p:nvSpPr>
        <p:spPr bwMode="auto">
          <a:xfrm>
            <a:off x="4695825" y="6170613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68" name="椭圆 9"/>
          <p:cNvSpPr>
            <a:spLocks noChangeArrowheads="1"/>
          </p:cNvSpPr>
          <p:nvPr/>
        </p:nvSpPr>
        <p:spPr bwMode="auto">
          <a:xfrm>
            <a:off x="5418138" y="6188075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6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69" name="椭圆 10"/>
          <p:cNvSpPr>
            <a:spLocks noChangeArrowheads="1"/>
          </p:cNvSpPr>
          <p:nvPr/>
        </p:nvSpPr>
        <p:spPr bwMode="auto">
          <a:xfrm>
            <a:off x="6213475" y="6189663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70" name="椭圆 11"/>
          <p:cNvSpPr>
            <a:spLocks noChangeArrowheads="1"/>
          </p:cNvSpPr>
          <p:nvPr/>
        </p:nvSpPr>
        <p:spPr bwMode="auto">
          <a:xfrm>
            <a:off x="6932613" y="6194425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8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71" name="椭圆 12"/>
          <p:cNvSpPr>
            <a:spLocks noChangeArrowheads="1"/>
          </p:cNvSpPr>
          <p:nvPr/>
        </p:nvSpPr>
        <p:spPr bwMode="auto">
          <a:xfrm>
            <a:off x="7626350" y="6169025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9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72" name="椭圆 14"/>
          <p:cNvSpPr>
            <a:spLocks noChangeArrowheads="1"/>
          </p:cNvSpPr>
          <p:nvPr/>
        </p:nvSpPr>
        <p:spPr bwMode="auto">
          <a:xfrm>
            <a:off x="1533525" y="6188075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73" name="椭圆 1"/>
          <p:cNvSpPr>
            <a:spLocks noChangeArrowheads="1"/>
          </p:cNvSpPr>
          <p:nvPr/>
        </p:nvSpPr>
        <p:spPr bwMode="auto">
          <a:xfrm>
            <a:off x="633413" y="501650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74" name="椭圆 5"/>
          <p:cNvSpPr>
            <a:spLocks noChangeArrowheads="1"/>
          </p:cNvSpPr>
          <p:nvPr/>
        </p:nvSpPr>
        <p:spPr bwMode="auto">
          <a:xfrm>
            <a:off x="2274888" y="492125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75" name="椭圆 6"/>
          <p:cNvSpPr>
            <a:spLocks noChangeArrowheads="1"/>
          </p:cNvSpPr>
          <p:nvPr/>
        </p:nvSpPr>
        <p:spPr bwMode="auto">
          <a:xfrm>
            <a:off x="3071813" y="482600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8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76" name="椭圆 7"/>
          <p:cNvSpPr>
            <a:spLocks noChangeArrowheads="1"/>
          </p:cNvSpPr>
          <p:nvPr/>
        </p:nvSpPr>
        <p:spPr bwMode="auto">
          <a:xfrm>
            <a:off x="3838575" y="482600"/>
            <a:ext cx="56515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77" name="椭圆 8"/>
          <p:cNvSpPr>
            <a:spLocks noChangeArrowheads="1"/>
          </p:cNvSpPr>
          <p:nvPr/>
        </p:nvSpPr>
        <p:spPr bwMode="auto">
          <a:xfrm>
            <a:off x="4591050" y="484188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78" name="椭圆 9"/>
          <p:cNvSpPr>
            <a:spLocks noChangeArrowheads="1"/>
          </p:cNvSpPr>
          <p:nvPr/>
        </p:nvSpPr>
        <p:spPr bwMode="auto">
          <a:xfrm>
            <a:off x="5313363" y="501650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79" name="椭圆 10"/>
          <p:cNvSpPr>
            <a:spLocks noChangeArrowheads="1"/>
          </p:cNvSpPr>
          <p:nvPr/>
        </p:nvSpPr>
        <p:spPr bwMode="auto">
          <a:xfrm>
            <a:off x="6108700" y="503238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80" name="椭圆 11"/>
          <p:cNvSpPr>
            <a:spLocks noChangeArrowheads="1"/>
          </p:cNvSpPr>
          <p:nvPr/>
        </p:nvSpPr>
        <p:spPr bwMode="auto">
          <a:xfrm>
            <a:off x="6827838" y="508000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9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81" name="椭圆 12"/>
          <p:cNvSpPr>
            <a:spLocks noChangeArrowheads="1"/>
          </p:cNvSpPr>
          <p:nvPr/>
        </p:nvSpPr>
        <p:spPr bwMode="auto">
          <a:xfrm>
            <a:off x="7521575" y="482600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82" name="椭圆 14"/>
          <p:cNvSpPr>
            <a:spLocks noChangeArrowheads="1"/>
          </p:cNvSpPr>
          <p:nvPr/>
        </p:nvSpPr>
        <p:spPr bwMode="auto">
          <a:xfrm>
            <a:off x="1428750" y="501650"/>
            <a:ext cx="609600" cy="457200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006600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6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矩形标注 1"/>
          <p:cNvSpPr/>
          <p:nvPr/>
        </p:nvSpPr>
        <p:spPr bwMode="auto">
          <a:xfrm>
            <a:off x="6827838" y="5029200"/>
            <a:ext cx="1447800" cy="685800"/>
          </a:xfrm>
          <a:prstGeom prst="wedgeRectCallout">
            <a:avLst>
              <a:gd name="adj1" fmla="val -44072"/>
              <a:gd name="adj2" fmla="val 125601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800" b="0" dirty="0">
                <a:solidFill>
                  <a:schemeClr val="bg1"/>
                </a:solidFill>
                <a:latin typeface="Tahoma" panose="020B0604030504040204" pitchFamily="34" charset="0"/>
              </a:rPr>
              <a:t>排序后</a:t>
            </a:r>
            <a:endParaRPr kumimoji="1" lang="zh-CN" altLang="en-US" sz="2800" b="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4" name="矩形标注 23"/>
          <p:cNvSpPr/>
          <p:nvPr/>
        </p:nvSpPr>
        <p:spPr bwMode="auto">
          <a:xfrm>
            <a:off x="6713538" y="1524000"/>
            <a:ext cx="1447800" cy="685800"/>
          </a:xfrm>
          <a:prstGeom prst="wedgeRectCallout">
            <a:avLst>
              <a:gd name="adj1" fmla="val -35722"/>
              <a:gd name="adj2" fmla="val -10185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800" b="0" dirty="0">
                <a:solidFill>
                  <a:schemeClr val="bg1"/>
                </a:solidFill>
                <a:latin typeface="Tahoma" panose="020B0604030504040204" pitchFamily="34" charset="0"/>
              </a:rPr>
              <a:t>排序前</a:t>
            </a:r>
            <a:endParaRPr kumimoji="1" lang="zh-CN" altLang="en-US" sz="2800" b="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170" y="1371600"/>
            <a:ext cx="6575425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C00000"/>
                </a:solidFill>
              </a:rPr>
              <a:t>1. </a:t>
            </a:r>
            <a:r>
              <a:rPr lang="zh-CN" altLang="en-US">
                <a:solidFill>
                  <a:srgbClr val="C00000"/>
                </a:solidFill>
              </a:rPr>
              <a:t>二维数组声明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3400" y="2209800"/>
            <a:ext cx="8229600" cy="1757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/>
              <a:t>格式</a:t>
            </a:r>
            <a:r>
              <a:rPr lang="en-US" altLang="zh-CN"/>
              <a:t>1</a:t>
            </a:r>
            <a:r>
              <a:rPr lang="zh-CN" altLang="en-US"/>
              <a:t>：数组元素类型  数组名</a:t>
            </a:r>
            <a:r>
              <a:rPr lang="en-US" altLang="zh-CN"/>
              <a:t>[ ][ ];  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zh-CN" altLang="en-US"/>
              <a:t>格式</a:t>
            </a:r>
            <a:r>
              <a:rPr lang="en-US" altLang="zh-CN"/>
              <a:t>2</a:t>
            </a:r>
            <a:r>
              <a:rPr lang="zh-CN" altLang="en-US"/>
              <a:t>：数组元素类型</a:t>
            </a:r>
            <a:r>
              <a:rPr lang="en-US" altLang="zh-CN"/>
              <a:t>[ ][ ]  </a:t>
            </a:r>
            <a:r>
              <a:rPr lang="zh-CN" altLang="en-US"/>
              <a:t>数组名</a:t>
            </a:r>
            <a:r>
              <a:rPr lang="en-US" altLang="zh-CN"/>
              <a:t>;  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zh-CN" altLang="en-US"/>
              <a:t>例如：</a:t>
            </a:r>
            <a:r>
              <a:rPr lang="en-US" altLang="zh-CN"/>
              <a:t>int a[][]; </a:t>
            </a:r>
            <a:endParaRPr lang="en-US" altLang="zh-C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00200" y="685483"/>
            <a:ext cx="4430946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4.1.2  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二维数组</a:t>
            </a:r>
            <a:endParaRPr lang="zh-CN" altLang="en-US" sz="32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632700" cy="581025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2.    </a:t>
            </a:r>
            <a:r>
              <a:rPr lang="zh-CN" altLang="en-US">
                <a:solidFill>
                  <a:srgbClr val="C00000"/>
                </a:solidFill>
              </a:rPr>
              <a:t>创建二维数组空间</a:t>
            </a:r>
            <a:endParaRPr lang="zh-CN" altLang="en-US" sz="240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21821" y="1609166"/>
            <a:ext cx="8375650" cy="98163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）直接为每一维分配空间，如： </a:t>
            </a:r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a[][] = new </a:t>
            </a:r>
            <a:r>
              <a:rPr lang="en-US" altLang="zh-CN" dirty="0" err="1"/>
              <a:t>int</a:t>
            </a:r>
            <a:r>
              <a:rPr lang="en-US" altLang="zh-CN" dirty="0"/>
              <a:t> [2][3]; </a:t>
            </a:r>
            <a:endParaRPr lang="en-US" altLang="zh-CN" dirty="0"/>
          </a:p>
        </p:txBody>
      </p:sp>
      <p:sp>
        <p:nvSpPr>
          <p:cNvPr id="18436" name="矩形 3"/>
          <p:cNvSpPr>
            <a:spLocks noChangeArrowheads="1"/>
          </p:cNvSpPr>
          <p:nvPr/>
        </p:nvSpPr>
        <p:spPr bwMode="auto">
          <a:xfrm>
            <a:off x="539750" y="1209116"/>
            <a:ext cx="73914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二维数组看作是数组的数组，不要求二维数组每一维的大小相同 </a:t>
            </a:r>
            <a:endParaRPr lang="zh-CN" altLang="en-US" sz="2000" dirty="0">
              <a:solidFill>
                <a:srgbClr val="03030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" y="3733800"/>
            <a:ext cx="8465297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0" indent="-273050">
              <a:spcBef>
                <a:spcPts val="600"/>
              </a:spcBef>
              <a:buClr>
                <a:srgbClr val="FE8637"/>
              </a:buClr>
              <a:buSzPct val="70000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）从最高维开始，按由高到低的顺序分别为每一维分配空间。如： 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73050" lvl="0" indent="-273050">
              <a:spcBef>
                <a:spcPts val="600"/>
              </a:spcBef>
              <a:buClr>
                <a:srgbClr val="FE8637"/>
              </a:buClr>
              <a:buSzPct val="70000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a[][] = new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[2][]; </a:t>
            </a:r>
            <a:endParaRPr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73050" lvl="0" indent="-273050">
              <a:spcBef>
                <a:spcPts val="600"/>
              </a:spcBef>
              <a:buClr>
                <a:srgbClr val="FE8637"/>
              </a:buClr>
              <a:buSzPct val="70000"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a[0] = new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[3]; </a:t>
            </a:r>
            <a:endParaRPr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73050" lvl="0" indent="-273050">
              <a:spcBef>
                <a:spcPts val="600"/>
              </a:spcBef>
              <a:buClr>
                <a:srgbClr val="FE8637"/>
              </a:buClr>
              <a:buSzPct val="70000"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a[1] = new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[4]; </a:t>
            </a:r>
            <a:endParaRPr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235450" y="2667000"/>
          <a:ext cx="4229100" cy="731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09700"/>
                <a:gridCol w="1409700"/>
                <a:gridCol w="14097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a[0][0]</a:t>
                      </a:r>
                      <a:endParaRPr lang="zh-CN" sz="2400" kern="100" dirty="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a[0][1]</a:t>
                      </a:r>
                      <a:endParaRPr lang="zh-CN" sz="2400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a[0][2]</a:t>
                      </a:r>
                      <a:endParaRPr lang="zh-CN" sz="2400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a[1][0]</a:t>
                      </a:r>
                      <a:endParaRPr lang="zh-CN" sz="2400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a[1][1]</a:t>
                      </a:r>
                      <a:endParaRPr lang="zh-CN" sz="2400" kern="100" dirty="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a[1][2]</a:t>
                      </a:r>
                      <a:endParaRPr lang="zh-CN" sz="2400" kern="100" dirty="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云形标注 4"/>
          <p:cNvSpPr/>
          <p:nvPr/>
        </p:nvSpPr>
        <p:spPr>
          <a:xfrm>
            <a:off x="5943600" y="1752600"/>
            <a:ext cx="2590800" cy="609600"/>
          </a:xfrm>
          <a:prstGeom prst="cloudCallout">
            <a:avLst>
              <a:gd name="adj1" fmla="val -30176"/>
              <a:gd name="adj2" fmla="val 8897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</a:t>
            </a:r>
            <a:r>
              <a:rPr lang="zh-CN" altLang="en-US" sz="2000" dirty="0"/>
              <a:t>行</a:t>
            </a:r>
            <a:r>
              <a:rPr lang="en-US" altLang="zh-CN" sz="2000" dirty="0"/>
              <a:t>3</a:t>
            </a:r>
            <a:r>
              <a:rPr lang="zh-CN" altLang="en-US" sz="2000" dirty="0"/>
              <a:t>列</a:t>
            </a:r>
            <a:endParaRPr lang="zh-CN" alt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6048375" cy="609600"/>
          </a:xfrm>
        </p:spPr>
        <p:txBody>
          <a:bodyPr/>
          <a:lstStyle/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/>
              <a:t>二维数组中求数组长度</a:t>
            </a:r>
            <a:endParaRPr lang="zh-CN" altLang="en-US"/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313" y="1844675"/>
            <a:ext cx="8229600" cy="3529013"/>
          </a:xfrm>
        </p:spPr>
        <p:txBody>
          <a:bodyPr/>
          <a:lstStyle/>
          <a:p>
            <a:pPr eaLnBrk="1" hangingPunct="1"/>
            <a:r>
              <a:rPr lang="zh-CN" altLang="en-US"/>
              <a:t>要获取数组的行数，可以通过如下方式获得： </a:t>
            </a:r>
            <a:endParaRPr lang="zh-CN" altLang="en-US"/>
          </a:p>
          <a:p>
            <a:pPr eaLnBrk="1" hangingPunct="1">
              <a:buFontTx/>
              <a:buNone/>
            </a:pPr>
            <a:r>
              <a:rPr lang="zh-CN" altLang="en-US">
                <a:solidFill>
                  <a:srgbClr val="0916BD"/>
                </a:solidFill>
              </a:rPr>
              <a:t>     数组名</a:t>
            </a:r>
            <a:r>
              <a:rPr lang="en-US" altLang="zh-CN">
                <a:solidFill>
                  <a:srgbClr val="0916BD"/>
                </a:solidFill>
              </a:rPr>
              <a:t>.length</a:t>
            </a:r>
            <a:r>
              <a:rPr lang="en-US" altLang="zh-CN"/>
              <a:t> </a:t>
            </a:r>
            <a:endParaRPr lang="en-US" altLang="zh-CN"/>
          </a:p>
          <a:p>
            <a:pPr eaLnBrk="1" hangingPunct="1"/>
            <a:r>
              <a:rPr lang="zh-CN" altLang="en-US"/>
              <a:t>数组的列数则要先确定行，再通过如下方式获取列数： </a:t>
            </a:r>
            <a:endParaRPr lang="zh-CN" altLang="en-US"/>
          </a:p>
          <a:p>
            <a:pPr eaLnBrk="1" hangingPunct="1">
              <a:buFontTx/>
              <a:buNone/>
            </a:pPr>
            <a:r>
              <a:rPr lang="zh-CN" altLang="en-US">
                <a:solidFill>
                  <a:srgbClr val="0916BD"/>
                </a:solidFill>
              </a:rPr>
              <a:t>     数组名</a:t>
            </a:r>
            <a:r>
              <a:rPr lang="en-US" altLang="zh-CN">
                <a:solidFill>
                  <a:srgbClr val="0916BD"/>
                </a:solidFill>
              </a:rPr>
              <a:t>[</a:t>
            </a:r>
            <a:r>
              <a:rPr lang="zh-CN" altLang="en-US">
                <a:solidFill>
                  <a:srgbClr val="0916BD"/>
                </a:solidFill>
              </a:rPr>
              <a:t>行标</a:t>
            </a:r>
            <a:r>
              <a:rPr lang="en-US" altLang="zh-CN">
                <a:solidFill>
                  <a:srgbClr val="0916BD"/>
                </a:solidFill>
              </a:rPr>
              <a:t>].length </a:t>
            </a:r>
            <a:endParaRPr lang="en-US" altLang="zh-CN">
              <a:solidFill>
                <a:srgbClr val="0916BD"/>
              </a:solidFill>
            </a:endParaRPr>
          </a:p>
          <a:p>
            <a:pPr eaLnBrk="1" hangingPunct="1">
              <a:buFontTx/>
              <a:buNone/>
            </a:pPr>
            <a:endParaRPr lang="zh-CN" altLang="en-US">
              <a:solidFill>
                <a:srgbClr val="0916BD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问题：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Arrays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类如何将二维数组转换为字符串</a:t>
            </a:r>
            <a:endParaRPr lang="zh-CN" altLang="en-US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5602288" cy="576263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4-3 </a:t>
            </a:r>
            <a:r>
              <a:rPr lang="zh-CN" altLang="en-US"/>
              <a:t>二维数组动态创建示例</a:t>
            </a:r>
            <a:endParaRPr lang="zh-CN" altLang="en-US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09600" y="1111250"/>
            <a:ext cx="7489825" cy="4984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/>
              <a:t>public class ArrayOfArraysDemo2 { 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/>
              <a:t> 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 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</a:t>
            </a: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[][] </a:t>
            </a:r>
            <a:r>
              <a:rPr lang="en-US" altLang="zh-CN" sz="2000" dirty="0" err="1">
                <a:solidFill>
                  <a:srgbClr val="FF0000"/>
                </a:solidFill>
              </a:rPr>
              <a:t>aMatrix</a:t>
            </a:r>
            <a:r>
              <a:rPr lang="en-US" altLang="zh-CN" sz="2000" dirty="0">
                <a:solidFill>
                  <a:srgbClr val="FF0000"/>
                </a:solidFill>
              </a:rPr>
              <a:t> = new </a:t>
            </a: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[4][];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/>
              <a:t>      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</a:t>
            </a:r>
            <a:r>
              <a:rPr lang="en-US" altLang="zh-CN" sz="2000" dirty="0" err="1">
                <a:solidFill>
                  <a:srgbClr val="0916BD"/>
                </a:solidFill>
              </a:rPr>
              <a:t>aMatrix.length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 { 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aMatrix</a:t>
            </a:r>
            <a:r>
              <a:rPr lang="en-US" altLang="zh-CN" sz="2000" dirty="0">
                <a:solidFill>
                  <a:srgbClr val="FF0000"/>
                </a:solidFill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 = new </a:t>
            </a: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[i+1];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/>
              <a:t>          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j = 0; j &lt; </a:t>
            </a:r>
            <a:r>
              <a:rPr lang="en-US" altLang="zh-CN" sz="2000" dirty="0" err="1">
                <a:solidFill>
                  <a:srgbClr val="0916BD"/>
                </a:solidFill>
              </a:rPr>
              <a:t>aMatrix</a:t>
            </a:r>
            <a:r>
              <a:rPr lang="en-US" altLang="zh-CN" sz="2000" dirty="0">
                <a:solidFill>
                  <a:srgbClr val="0916BD"/>
                </a:solidFill>
              </a:rPr>
              <a:t>[</a:t>
            </a:r>
            <a:r>
              <a:rPr lang="en-US" altLang="zh-CN" sz="2000" dirty="0" err="1">
                <a:solidFill>
                  <a:srgbClr val="0916BD"/>
                </a:solidFill>
              </a:rPr>
              <a:t>i</a:t>
            </a:r>
            <a:r>
              <a:rPr lang="en-US" altLang="zh-CN" sz="2000" dirty="0">
                <a:solidFill>
                  <a:srgbClr val="0916BD"/>
                </a:solidFill>
              </a:rPr>
              <a:t>].length</a:t>
            </a:r>
            <a:r>
              <a:rPr lang="en-US" altLang="zh-CN" sz="2000" dirty="0"/>
              <a:t>; j++)  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 err="1"/>
              <a:t>aMatrix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 j; 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/>
              <a:t>         } 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/>
              <a:t>     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</a:t>
            </a:r>
            <a:r>
              <a:rPr lang="en-US" altLang="zh-CN" sz="2000" dirty="0" err="1"/>
              <a:t>aMatrix.length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 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/>
              <a:t>         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j = 0; j &lt; </a:t>
            </a:r>
            <a:r>
              <a:rPr lang="en-US" altLang="zh-CN" sz="2000" dirty="0" err="1"/>
              <a:t>aMatrix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].length; j++)  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aMatrix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+ " "); 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(); 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/>
              <a:t>    } 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/>
              <a:t>  }  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/>
              <a:t>} </a:t>
            </a:r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6279776" y="4800600"/>
            <a:ext cx="2418229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000" dirty="0"/>
              <a:t>【运行结果】</a:t>
            </a:r>
            <a:endParaRPr lang="zh-CN" altLang="zh-CN" sz="2000" dirty="0"/>
          </a:p>
          <a:p>
            <a:r>
              <a:rPr lang="en-US" altLang="zh-CN" sz="2000" dirty="0"/>
              <a:t>0</a:t>
            </a:r>
            <a:endParaRPr lang="zh-CN" altLang="zh-CN" sz="2000" dirty="0"/>
          </a:p>
          <a:p>
            <a:r>
              <a:rPr lang="en-US" altLang="zh-CN" sz="2000" dirty="0"/>
              <a:t>1 2</a:t>
            </a:r>
            <a:endParaRPr lang="zh-CN" altLang="zh-CN" sz="2000" dirty="0"/>
          </a:p>
          <a:p>
            <a:r>
              <a:rPr lang="en-US" altLang="zh-CN" sz="2000" dirty="0"/>
              <a:t>2 3 4</a:t>
            </a:r>
            <a:endParaRPr lang="zh-CN" altLang="zh-CN" sz="2000" dirty="0"/>
          </a:p>
          <a:p>
            <a:r>
              <a:rPr lang="en-US" altLang="zh-CN" sz="2000" dirty="0"/>
              <a:t>3 4 5 6</a:t>
            </a:r>
            <a:endParaRPr lang="zh-CN" altLang="zh-CN" sz="2000" dirty="0"/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6045200" cy="700088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3. </a:t>
            </a:r>
            <a:r>
              <a:rPr lang="zh-CN" altLang="en-US">
                <a:solidFill>
                  <a:srgbClr val="C00000"/>
                </a:solidFill>
              </a:rPr>
              <a:t>创建数组元素并初始化 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1219200"/>
            <a:ext cx="8435975" cy="4929188"/>
          </a:xfrm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元素是基本类型，系统将按默认规则赋初值。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元素类型为其它引用类型，则其所有元素为未赋初值状态（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null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在数组定义时同时进行初始化，如：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a[][] = {{1,2,3},{4,5,6}};   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int b[][] = {{1,2},{4,5,6}};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更为常见的做法是在数组定义后通过循环语句给数组赋值。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2841625" y="643181"/>
            <a:ext cx="24574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 </a:t>
            </a:r>
            <a:r>
              <a:rPr lang="zh-CN" altLang="en-US" sz="36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</a:t>
            </a:r>
            <a:endParaRPr lang="zh-CN" altLang="en-US" sz="36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0550" y="2514600"/>
            <a:ext cx="784860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数组的主要特点如下</a:t>
            </a:r>
            <a:r>
              <a:rPr lang="en-US" altLang="zh-CN" sz="2400" dirty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zh-CN" altLang="zh-CN" sz="2400" dirty="0">
              <a:solidFill>
                <a:srgbClr val="3333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数组是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相同数据类型元素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的集合；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数组中各元素按先后顺序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连续存放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在内存之中；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每个数组元素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用数组名和位置（称为下标）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表达。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3900" y="1515035"/>
            <a:ext cx="758190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数组是程序设计语言中常用的一种数据组织方式，数组广泛应用于</a:t>
            </a:r>
            <a:r>
              <a:rPr lang="zh-CN" altLang="zh-CN" sz="2400" dirty="0">
                <a:solidFill>
                  <a:srgbClr val="99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批量数据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的处理。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303770" cy="457200"/>
          </a:xfrm>
        </p:spPr>
        <p:txBody>
          <a:bodyPr/>
          <a:lstStyle/>
          <a:p>
            <a:r>
              <a:rPr lang="zh-CN" altLang="en-US" dirty="0"/>
              <a:t>书作业</a:t>
            </a:r>
            <a:r>
              <a:rPr lang="en-US" altLang="zh-CN" dirty="0"/>
              <a:t>10: </a:t>
            </a:r>
            <a:r>
              <a:rPr lang="zh-CN" altLang="en-US" dirty="0"/>
              <a:t>求矩阵的最外一圈元素之和</a:t>
            </a:r>
            <a:endParaRPr lang="zh-CN" altLang="en-US" dirty="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8305800" cy="541020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/>
              <a:t>public class  Demo { </a:t>
            </a:r>
            <a:endParaRPr lang="en-US" altLang="zh-CN" sz="2000" dirty="0"/>
          </a:p>
          <a:p>
            <a:pPr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/>
              <a:t>  public static void main(String[ 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 </a:t>
            </a:r>
            <a:endParaRPr lang="en-US" altLang="zh-CN" sz="2000" dirty="0"/>
          </a:p>
          <a:p>
            <a:pPr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[ ][ ]  a = new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[4][5]; </a:t>
            </a:r>
            <a:endParaRPr lang="en-US" altLang="zh-CN" sz="2000" dirty="0"/>
          </a:p>
          <a:p>
            <a:pPr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sum=0;</a:t>
            </a:r>
            <a:endParaRPr lang="en-US" altLang="zh-CN" sz="2000" dirty="0"/>
          </a:p>
          <a:p>
            <a:pPr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/>
              <a:t>     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</a:t>
            </a:r>
            <a:r>
              <a:rPr lang="en-US" altLang="zh-CN" sz="2000" dirty="0" err="1"/>
              <a:t>a.length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 </a:t>
            </a:r>
            <a:endParaRPr lang="en-US" altLang="zh-CN" sz="2000" dirty="0"/>
          </a:p>
          <a:p>
            <a:pPr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/>
              <a:t>         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j = 0; j &lt;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].length; j++)  {</a:t>
            </a:r>
            <a:endParaRPr lang="en-US" altLang="zh-CN" sz="2000" dirty="0"/>
          </a:p>
          <a:p>
            <a:pPr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/>
              <a:t>                a 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=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)(</a:t>
            </a:r>
            <a:r>
              <a:rPr lang="en-US" altLang="zh-CN" sz="2000" dirty="0" err="1"/>
              <a:t>Math.random</a:t>
            </a:r>
            <a:r>
              <a:rPr lang="en-US" altLang="zh-CN" sz="2000" dirty="0"/>
              <a:t>()*10);               </a:t>
            </a:r>
            <a:endParaRPr lang="en-US" altLang="zh-CN" sz="2000" dirty="0"/>
          </a:p>
          <a:p>
            <a:pPr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+ "\t"); </a:t>
            </a:r>
            <a:endParaRPr lang="en-US" altLang="zh-CN" sz="2000" dirty="0"/>
          </a:p>
          <a:p>
            <a:pPr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>
                <a:solidFill>
                  <a:srgbClr val="3333FF"/>
                </a:solidFill>
              </a:rPr>
              <a:t>if  (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==0||j==0||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==a.length-1||j==a[0].length-1</a:t>
            </a:r>
            <a:r>
              <a:rPr lang="en-US" altLang="zh-CN" sz="2000" dirty="0">
                <a:solidFill>
                  <a:srgbClr val="3333FF"/>
                </a:solidFill>
              </a:rPr>
              <a:t>)</a:t>
            </a:r>
            <a:endParaRPr lang="en-US" altLang="zh-CN" sz="2000" dirty="0">
              <a:solidFill>
                <a:srgbClr val="3333FF"/>
              </a:solidFill>
            </a:endParaRPr>
          </a:p>
          <a:p>
            <a:pPr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/>
              <a:t>                    </a:t>
            </a:r>
            <a:r>
              <a:rPr lang="en-US" altLang="zh-CN" sz="2000" dirty="0">
                <a:solidFill>
                  <a:srgbClr val="3333FF"/>
                </a:solidFill>
              </a:rPr>
              <a:t>sum += a[</a:t>
            </a:r>
            <a:r>
              <a:rPr lang="en-US" altLang="zh-CN" sz="2000" dirty="0" err="1">
                <a:solidFill>
                  <a:srgbClr val="3333FF"/>
                </a:solidFill>
              </a:rPr>
              <a:t>i</a:t>
            </a:r>
            <a:r>
              <a:rPr lang="en-US" altLang="zh-CN" sz="2000" dirty="0">
                <a:solidFill>
                  <a:srgbClr val="3333FF"/>
                </a:solidFill>
              </a:rPr>
              <a:t>][j];</a:t>
            </a:r>
            <a:endParaRPr lang="en-US" altLang="zh-CN" sz="2000" dirty="0">
              <a:solidFill>
                <a:srgbClr val="3333FF"/>
              </a:solidFill>
            </a:endParaRPr>
          </a:p>
          <a:p>
            <a:pPr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/>
              <a:t>         }</a:t>
            </a:r>
            <a:endParaRPr lang="en-US" altLang="zh-CN" sz="2000" dirty="0"/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(); </a:t>
            </a:r>
            <a:endParaRPr lang="en-US" altLang="zh-CN" sz="2000" dirty="0"/>
          </a:p>
          <a:p>
            <a:pPr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/>
              <a:t>      }  </a:t>
            </a:r>
            <a:endParaRPr lang="en-US" altLang="zh-CN" sz="2000" dirty="0"/>
          </a:p>
          <a:p>
            <a:pPr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("sum= " +sum); </a:t>
            </a:r>
            <a:endParaRPr lang="en-US" altLang="zh-CN" sz="2000" dirty="0"/>
          </a:p>
          <a:p>
            <a:pPr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/>
              <a:t>  }  </a:t>
            </a:r>
            <a:endParaRPr lang="en-US" altLang="zh-CN" sz="2000" dirty="0"/>
          </a:p>
          <a:p>
            <a:pPr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/>
              <a:t>} </a:t>
            </a:r>
            <a:endParaRPr lang="en-US" altLang="zh-C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867400" y="4343400"/>
            <a:ext cx="30480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7       9       3       7       8</a:t>
            </a:r>
            <a:endParaRPr lang="en-US" altLang="zh-CN" dirty="0"/>
          </a:p>
          <a:p>
            <a:r>
              <a:rPr lang="en-US" altLang="zh-CN" dirty="0"/>
              <a:t>8       1       5       2       8</a:t>
            </a:r>
            <a:endParaRPr lang="en-US" altLang="zh-CN" dirty="0"/>
          </a:p>
          <a:p>
            <a:r>
              <a:rPr lang="en-US" altLang="zh-CN" dirty="0"/>
              <a:t>4       2       1       5       4</a:t>
            </a:r>
            <a:endParaRPr lang="en-US" altLang="zh-CN" dirty="0"/>
          </a:p>
          <a:p>
            <a:r>
              <a:rPr lang="en-US" altLang="zh-CN" dirty="0"/>
              <a:t>1       1       1       2       6</a:t>
            </a:r>
            <a:endParaRPr lang="en-US" altLang="zh-CN" dirty="0"/>
          </a:p>
          <a:p>
            <a:r>
              <a:rPr lang="en-US" altLang="zh-CN" dirty="0"/>
              <a:t>sum= 69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7624" y="1837765"/>
            <a:ext cx="1676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51965"/>
            <a:ext cx="4178300" cy="4635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</a:rPr>
              <a:t>4.2.1  </a:t>
            </a:r>
            <a:r>
              <a:rPr lang="zh-CN" altLang="en-US" dirty="0">
                <a:solidFill>
                  <a:srgbClr val="C00000"/>
                </a:solidFill>
              </a:rPr>
              <a:t>方法声明格式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799747" name="Group 3"/>
          <p:cNvGraphicFramePr>
            <a:graphicFrameLocks noGrp="1"/>
          </p:cNvGraphicFramePr>
          <p:nvPr/>
        </p:nvGraphicFramePr>
        <p:xfrm>
          <a:off x="640977" y="1779680"/>
          <a:ext cx="8153400" cy="2155825"/>
        </p:xfrm>
        <a:graphic>
          <a:graphicData uri="http://schemas.openxmlformats.org/drawingml/2006/table">
            <a:tbl>
              <a:tblPr/>
              <a:tblGrid>
                <a:gridCol w="8153400"/>
              </a:tblGrid>
              <a:tr h="2155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修饰符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修饰符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2 ...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返回值类型  方法名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形参表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   [throws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异常列表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]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{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方法体各语句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;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}   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301439" y="4805596"/>
            <a:ext cx="7981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4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lang="zh-CN" altLang="en-US" sz="24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返回值必须与方法头定义的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返回值类型</a:t>
            </a:r>
            <a:r>
              <a:rPr lang="zh-CN" altLang="en-US" sz="24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相匹配</a:t>
            </a:r>
            <a:endParaRPr lang="zh-CN" altLang="en-US" sz="2400" b="0" dirty="0">
              <a:solidFill>
                <a:srgbClr val="03030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78224" y="5308993"/>
            <a:ext cx="7924800" cy="8299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342900" indent="-342900" eaLnBrk="0" hangingPunct="0">
              <a:spcBef>
                <a:spcPct val="35000"/>
              </a:spcBef>
              <a:buFont typeface="Wingdings" panose="05000000000000000000" pitchFamily="2" charset="2"/>
              <a:buChar char="l"/>
              <a:tabLst>
                <a:tab pos="533400" algn="l"/>
              </a:tabLst>
              <a:defRPr/>
            </a:pPr>
            <a:r>
              <a:rPr lang="en-US" altLang="zh-CN" sz="24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return </a:t>
            </a:r>
            <a:r>
              <a:rPr lang="zh-CN" altLang="en-US" sz="24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表达式 </a:t>
            </a:r>
            <a:r>
              <a:rPr lang="en-US" altLang="zh-CN" sz="24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      //</a:t>
            </a:r>
            <a:r>
              <a:rPr lang="zh-CN" altLang="en-US" sz="24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方法返回结果为表达式的值</a:t>
            </a:r>
            <a:endParaRPr lang="zh-CN" altLang="en-US" sz="2400" dirty="0">
              <a:solidFill>
                <a:srgbClr val="03030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l"/>
              <a:tabLst>
                <a:tab pos="533400" algn="l"/>
              </a:tabLst>
              <a:defRPr/>
            </a:pPr>
            <a:r>
              <a:rPr lang="en-US" altLang="zh-CN" sz="24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return;</a:t>
            </a:r>
            <a:r>
              <a:rPr lang="zh-CN" altLang="en-US" sz="24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        </a:t>
            </a:r>
            <a:r>
              <a:rPr lang="en-US" altLang="zh-CN" sz="24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r>
              <a:rPr lang="zh-CN" altLang="en-US" sz="24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用于无返回值</a:t>
            </a:r>
            <a:r>
              <a:rPr lang="en-US" altLang="zh-CN" sz="24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(void)</a:t>
            </a:r>
            <a:r>
              <a:rPr lang="zh-CN" altLang="en-US" sz="24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的方法退出</a:t>
            </a:r>
            <a:endParaRPr lang="zh-CN" altLang="en-US" sz="2400" dirty="0">
              <a:solidFill>
                <a:srgbClr val="03030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4252073" y="2980765"/>
            <a:ext cx="4676775" cy="914399"/>
          </a:xfrm>
          <a:prstGeom prst="wedgeRectCallout">
            <a:avLst>
              <a:gd name="adj1" fmla="val 9351"/>
              <a:gd name="adj2" fmla="val -123299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buClr>
                <a:srgbClr val="FF0000"/>
              </a:buClr>
              <a:defRPr/>
            </a:pPr>
            <a:r>
              <a:rPr lang="zh-CN" altLang="en-US" dirty="0">
                <a:solidFill>
                  <a:schemeClr val="bg1"/>
                </a:solidFill>
              </a:rPr>
              <a:t>格式如下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>
              <a:buClr>
                <a:srgbClr val="FF0000"/>
              </a:buClr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        </a:t>
            </a:r>
            <a:r>
              <a:rPr lang="zh-CN" altLang="en-US" dirty="0">
                <a:solidFill>
                  <a:schemeClr val="bg1"/>
                </a:solidFill>
              </a:rPr>
              <a:t>类型</a:t>
            </a:r>
            <a:r>
              <a:rPr lang="en-US" altLang="zh-CN" dirty="0">
                <a:solidFill>
                  <a:schemeClr val="bg1"/>
                </a:solidFill>
              </a:rPr>
              <a:t>1  </a:t>
            </a:r>
            <a:r>
              <a:rPr lang="zh-CN" altLang="en-US" dirty="0">
                <a:solidFill>
                  <a:schemeClr val="bg1"/>
                </a:solidFill>
              </a:rPr>
              <a:t>参数名 </a:t>
            </a:r>
            <a:r>
              <a:rPr lang="en-US" altLang="zh-CN" dirty="0">
                <a:solidFill>
                  <a:schemeClr val="bg1"/>
                </a:solidFill>
              </a:rPr>
              <a:t>1, </a:t>
            </a:r>
            <a:r>
              <a:rPr lang="zh-CN" altLang="en-US" dirty="0">
                <a:solidFill>
                  <a:schemeClr val="bg1"/>
                </a:solidFill>
              </a:rPr>
              <a:t>类型</a:t>
            </a:r>
            <a:r>
              <a:rPr lang="en-US" altLang="zh-CN" dirty="0">
                <a:solidFill>
                  <a:schemeClr val="bg1"/>
                </a:solidFill>
              </a:rPr>
              <a:t>2  </a:t>
            </a:r>
            <a:r>
              <a:rPr lang="zh-CN" altLang="en-US" dirty="0">
                <a:solidFill>
                  <a:schemeClr val="bg1"/>
                </a:solidFill>
              </a:rPr>
              <a:t>参数名</a:t>
            </a:r>
            <a:r>
              <a:rPr lang="en-US" altLang="zh-CN" dirty="0">
                <a:solidFill>
                  <a:schemeClr val="bg1"/>
                </a:solidFill>
              </a:rPr>
              <a:t>2,...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标注 2"/>
          <p:cNvSpPr/>
          <p:nvPr/>
        </p:nvSpPr>
        <p:spPr>
          <a:xfrm>
            <a:off x="292474" y="4123765"/>
            <a:ext cx="5238750" cy="533400"/>
          </a:xfrm>
          <a:prstGeom prst="wedgeRectCallout">
            <a:avLst>
              <a:gd name="adj1" fmla="val -18772"/>
              <a:gd name="adj2" fmla="val -17447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有返回值类型的方法必须有</a:t>
            </a:r>
            <a:r>
              <a:rPr lang="en-US" altLang="zh-CN" sz="2000" dirty="0">
                <a:solidFill>
                  <a:srgbClr val="FFFF00"/>
                </a:solidFill>
              </a:rPr>
              <a:t>return</a:t>
            </a:r>
            <a:r>
              <a:rPr lang="zh-CN" altLang="en-US" sz="2000" dirty="0"/>
              <a:t>语句</a:t>
            </a:r>
            <a:endParaRPr lang="zh-CN" altLang="en-US" sz="2000" dirty="0"/>
          </a:p>
        </p:txBody>
      </p:sp>
      <p:sp>
        <p:nvSpPr>
          <p:cNvPr id="4" name="矩形标注 3"/>
          <p:cNvSpPr/>
          <p:nvPr/>
        </p:nvSpPr>
        <p:spPr>
          <a:xfrm>
            <a:off x="4540624" y="2714065"/>
            <a:ext cx="3350559" cy="533400"/>
          </a:xfrm>
          <a:prstGeom prst="wedgeRectCallout">
            <a:avLst>
              <a:gd name="adj1" fmla="val -72451"/>
              <a:gd name="adj2" fmla="val 3224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方法体给出方法的具体实现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4953001" y="1062318"/>
            <a:ext cx="3330388" cy="533400"/>
          </a:xfrm>
          <a:prstGeom prst="wedgeRectCallout">
            <a:avLst>
              <a:gd name="adj1" fmla="val -22538"/>
              <a:gd name="adj2" fmla="val 9275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方法头定义方法的访问形态</a:t>
            </a:r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645024" y="413124"/>
            <a:ext cx="1977390" cy="583565"/>
          </a:xfrm>
          <a:prstGeom prst="rect">
            <a:avLst/>
          </a:prstGeom>
        </p:spPr>
        <p:txBody>
          <a:bodyPr vert="horz" wrap="none" lIns="91440" tIns="45720" rIns="91440" bIns="45720" numCol="1" anchor="t" anchorCtr="0" compatLnSpc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4.2  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4235824" y="457200"/>
            <a:ext cx="4693024" cy="496794"/>
          </a:xfrm>
          <a:prstGeom prst="cloudCallout">
            <a:avLst>
              <a:gd name="adj1" fmla="val -47429"/>
              <a:gd name="adj2" fmla="val 21137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特别地，</a:t>
            </a:r>
            <a:r>
              <a:rPr lang="en-US" altLang="zh-CN" dirty="0"/>
              <a:t>void</a:t>
            </a:r>
            <a:r>
              <a:rPr lang="zh-CN" altLang="en-US" dirty="0"/>
              <a:t>代表无返回值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1754" grpId="0"/>
      <p:bldP spid="14347" grpId="0" bldLvl="0" animBg="1"/>
      <p:bldP spid="2" grpId="0" animBg="1"/>
      <p:bldP spid="3" grpId="0" animBg="1"/>
      <p:bldP spid="4" grpId="0" bldLvl="0" animBg="1"/>
      <p:bldP spid="4" grpId="1" bldLvl="0" animBg="1"/>
      <p:bldP spid="5" grpId="0" bldLvl="0" animBg="1"/>
      <p:bldP spid="5" grpId="1" bldLvl="0" animBg="1"/>
      <p:bldP spid="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62000" y="1981200"/>
            <a:ext cx="45720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8265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zh-CN" altLang="en-US" b="1" dirty="0"/>
              <a:t>例：求</a:t>
            </a:r>
            <a:r>
              <a:rPr lang="zh-CN" altLang="en-US" sz="3200" b="1" dirty="0"/>
              <a:t>阶乘的方法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3733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   /* </a:t>
            </a:r>
            <a:r>
              <a:rPr lang="zh-CN" altLang="en-US" b="1" dirty="0"/>
              <a:t>求</a:t>
            </a:r>
            <a:r>
              <a:rPr lang="en-US" altLang="zh-CN" b="1" dirty="0"/>
              <a:t>n!</a:t>
            </a:r>
            <a:r>
              <a:rPr lang="zh-CN" altLang="en-US" b="1" dirty="0"/>
              <a:t>的方法</a:t>
            </a:r>
            <a:r>
              <a:rPr lang="en-US" altLang="zh-CN" b="1" dirty="0" err="1"/>
              <a:t>fac</a:t>
            </a:r>
            <a:r>
              <a:rPr lang="en-US" altLang="zh-CN" b="1" dirty="0"/>
              <a:t>(n) */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    public static </a:t>
            </a:r>
            <a:r>
              <a:rPr lang="en-US" altLang="zh-CN" b="1" dirty="0">
                <a:solidFill>
                  <a:srgbClr val="FF0000"/>
                </a:solidFill>
              </a:rPr>
              <a:t>long</a:t>
            </a:r>
            <a:r>
              <a:rPr lang="en-US" altLang="zh-CN" b="1" dirty="0"/>
              <a:t> </a:t>
            </a:r>
            <a:r>
              <a:rPr lang="en-US" altLang="zh-CN" b="1" dirty="0" err="1"/>
              <a:t>fac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n)  {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        long res=1;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        for (</a:t>
            </a:r>
            <a:r>
              <a:rPr lang="en-US" altLang="zh-CN" b="1" dirty="0" err="1"/>
              <a:t>int</a:t>
            </a:r>
            <a:r>
              <a:rPr lang="en-US" altLang="zh-CN" b="1" dirty="0"/>
              <a:t> k=2;k&lt;=</a:t>
            </a:r>
            <a:r>
              <a:rPr lang="en-US" altLang="zh-CN" b="1" dirty="0" err="1"/>
              <a:t>n;k</a:t>
            </a:r>
            <a:r>
              <a:rPr lang="en-US" altLang="zh-CN" b="1" dirty="0"/>
              <a:t>++)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            res = res * k;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        return </a:t>
            </a:r>
            <a:r>
              <a:rPr lang="en-US" altLang="zh-CN" b="1" dirty="0">
                <a:solidFill>
                  <a:srgbClr val="FF0000"/>
                </a:solidFill>
              </a:rPr>
              <a:t>res</a:t>
            </a:r>
            <a:r>
              <a:rPr lang="en-US" altLang="zh-CN" b="1" dirty="0"/>
              <a:t>;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   }</a:t>
            </a: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矩形标注 3"/>
          <p:cNvSpPr/>
          <p:nvPr/>
        </p:nvSpPr>
        <p:spPr>
          <a:xfrm>
            <a:off x="5152464" y="1035424"/>
            <a:ext cx="3581400" cy="609600"/>
          </a:xfrm>
          <a:prstGeom prst="wedgeRectCallout">
            <a:avLst>
              <a:gd name="adj1" fmla="val -78976"/>
              <a:gd name="adj2" fmla="val 7573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n!=1*2*3*4*…*n</a:t>
            </a:r>
            <a:endParaRPr lang="zh-CN" altLang="en-US" sz="2800" dirty="0"/>
          </a:p>
        </p:txBody>
      </p:sp>
      <p:sp>
        <p:nvSpPr>
          <p:cNvPr id="5" name="矩形标注 4"/>
          <p:cNvSpPr/>
          <p:nvPr/>
        </p:nvSpPr>
        <p:spPr>
          <a:xfrm>
            <a:off x="6420970" y="2017061"/>
            <a:ext cx="1627094" cy="533400"/>
          </a:xfrm>
          <a:prstGeom prst="wedgeRectCallout">
            <a:avLst>
              <a:gd name="adj1" fmla="val -101284"/>
              <a:gd name="adj2" fmla="val 1460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方法头</a:t>
            </a:r>
            <a:endParaRPr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6481482" y="2953871"/>
            <a:ext cx="1627094" cy="533400"/>
          </a:xfrm>
          <a:prstGeom prst="wedgeRectCallout">
            <a:avLst>
              <a:gd name="adj1" fmla="val -96325"/>
              <a:gd name="adj2" fmla="val 2972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方法体</a:t>
            </a:r>
            <a:endParaRPr lang="zh-CN" altLang="en-US" dirty="0"/>
          </a:p>
        </p:txBody>
      </p:sp>
      <p:sp>
        <p:nvSpPr>
          <p:cNvPr id="7" name="右大括号 6"/>
          <p:cNvSpPr/>
          <p:nvPr/>
        </p:nvSpPr>
        <p:spPr>
          <a:xfrm>
            <a:off x="5105400" y="2514600"/>
            <a:ext cx="457200" cy="16764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竖卷形 10"/>
          <p:cNvSpPr/>
          <p:nvPr/>
        </p:nvSpPr>
        <p:spPr>
          <a:xfrm>
            <a:off x="152400" y="4977093"/>
            <a:ext cx="4648200" cy="830355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调用方法只需关注方法头！</a:t>
            </a:r>
            <a:endParaRPr lang="zh-CN" altLang="en-US" sz="2400" dirty="0"/>
          </a:p>
        </p:txBody>
      </p:sp>
      <p:sp>
        <p:nvSpPr>
          <p:cNvPr id="8" name="云形标注 7"/>
          <p:cNvSpPr/>
          <p:nvPr/>
        </p:nvSpPr>
        <p:spPr>
          <a:xfrm>
            <a:off x="4690782" y="4991660"/>
            <a:ext cx="3581400" cy="838200"/>
          </a:xfrm>
          <a:prstGeom prst="cloudCallout">
            <a:avLst>
              <a:gd name="adj1" fmla="val -52372"/>
              <a:gd name="adj2" fmla="val -333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方法定义时要说明每个参数的类型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" grpId="0" animBg="1"/>
      <p:bldP spid="6" grpId="0" animBg="1"/>
      <p:bldP spid="7" grpId="0" animBg="1"/>
      <p:bldP spid="11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51915" y="4495800"/>
            <a:ext cx="4343400" cy="8382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3273866" cy="59613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</a:rPr>
              <a:t>4.2.2 </a:t>
            </a:r>
            <a:r>
              <a:rPr lang="zh-CN" altLang="en-US" dirty="0">
                <a:solidFill>
                  <a:srgbClr val="C00000"/>
                </a:solidFill>
              </a:rPr>
              <a:t>方法调用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434788" y="2286000"/>
            <a:ext cx="7848600" cy="3505200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+8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+10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en-US" altLang="zh-CN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long  s = 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fac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(5)+ 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fac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(8)+ 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fac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(10);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1!+2!+3!+4!+….+10!</a:t>
            </a:r>
            <a:endParaRPr lang="en-US" altLang="zh-CN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long s=0;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(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m=1;m&lt;=10;m++)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s += 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fac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(m);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51840" y="1447800"/>
            <a:ext cx="5581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</a:rPr>
              <a:t>形式：方法名（</a:t>
            </a:r>
            <a:r>
              <a:rPr lang="zh-CN" altLang="en-US" sz="2800" dirty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</a:rPr>
              <a:t>实参表</a:t>
            </a:r>
            <a:r>
              <a:rPr lang="zh-CN" altLang="en-US" sz="28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800" dirty="0">
              <a:solidFill>
                <a:srgbClr val="03030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标注 6"/>
          <p:cNvSpPr>
            <a:spLocks noChangeArrowheads="1"/>
          </p:cNvSpPr>
          <p:nvPr/>
        </p:nvSpPr>
        <p:spPr bwMode="auto">
          <a:xfrm>
            <a:off x="5181600" y="1508261"/>
            <a:ext cx="3429000" cy="927707"/>
          </a:xfrm>
          <a:prstGeom prst="wedgeRectCallout">
            <a:avLst>
              <a:gd name="adj1" fmla="val -64879"/>
              <a:gd name="adj2" fmla="val -16539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zh-CN" altLang="en-US" sz="2400" b="0" dirty="0">
                <a:latin typeface="楷体_GB2312"/>
                <a:ea typeface="楷体_GB2312"/>
                <a:cs typeface="楷体_GB2312"/>
              </a:rPr>
              <a:t>实参的个数、类型、顺序要与形参对应匹配。 </a:t>
            </a:r>
            <a:endParaRPr lang="zh-CN" altLang="en-US" sz="2400" b="0" dirty="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" name="矩形标注 2"/>
          <p:cNvSpPr/>
          <p:nvPr/>
        </p:nvSpPr>
        <p:spPr>
          <a:xfrm>
            <a:off x="6098381" y="3162300"/>
            <a:ext cx="1981200" cy="685800"/>
          </a:xfrm>
          <a:prstGeom prst="wedgeRectCallout">
            <a:avLst>
              <a:gd name="adj1" fmla="val -92223"/>
              <a:gd name="adj2" fmla="val -61029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实参为整常数</a:t>
            </a:r>
            <a:endParaRPr lang="zh-CN" altLang="en-US" sz="2000" dirty="0"/>
          </a:p>
        </p:txBody>
      </p:sp>
      <p:sp>
        <p:nvSpPr>
          <p:cNvPr id="8" name="矩形标注 7"/>
          <p:cNvSpPr/>
          <p:nvPr/>
        </p:nvSpPr>
        <p:spPr>
          <a:xfrm>
            <a:off x="4181474" y="5638800"/>
            <a:ext cx="2752726" cy="685800"/>
          </a:xfrm>
          <a:prstGeom prst="wedgeRectCallout">
            <a:avLst>
              <a:gd name="adj1" fmla="val -93293"/>
              <a:gd name="adj2" fmla="val -9828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实参为整数类型变量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127261" y="721656"/>
            <a:ext cx="4729868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public static </a:t>
            </a:r>
            <a:r>
              <a:rPr lang="en-US" altLang="zh-CN" sz="2400" dirty="0">
                <a:solidFill>
                  <a:srgbClr val="FFFF00"/>
                </a:solidFill>
              </a:rPr>
              <a:t>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 </a:t>
            </a:r>
            <a:endParaRPr lang="zh-CN" altLang="en-US" sz="2400" dirty="0"/>
          </a:p>
        </p:txBody>
      </p:sp>
      <p:sp>
        <p:nvSpPr>
          <p:cNvPr id="5" name="矩形标注 4"/>
          <p:cNvSpPr/>
          <p:nvPr/>
        </p:nvSpPr>
        <p:spPr>
          <a:xfrm>
            <a:off x="5671924" y="4495800"/>
            <a:ext cx="2747963" cy="694765"/>
          </a:xfrm>
          <a:prstGeom prst="wedgeRectCallout">
            <a:avLst>
              <a:gd name="adj1" fmla="val -69737"/>
              <a:gd name="adj2" fmla="val 1533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用循环实现累加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ldLvl="0" animBg="1"/>
      <p:bldP spid="8" grpId="0" bldLvl="0" animBg="1"/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467600" cy="4572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楷体_GB2312"/>
              </a:rPr>
              <a:t>方法调用的执行过程：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30306" y="4267201"/>
            <a:ext cx="8229600" cy="1905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b="1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b="1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步：参数传递，将实参的值传递给形参；</a:t>
            </a:r>
            <a:endParaRPr lang="zh-CN" altLang="en-US" b="1" dirty="0">
              <a:solidFill>
                <a:srgbClr val="03030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b="1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b="1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b="1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</a:t>
            </a:r>
            <a:r>
              <a:rPr lang="en-US" altLang="zh-CN" b="1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b="1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执行方法体</a:t>
            </a:r>
            <a:r>
              <a:rPr lang="en-US" altLang="zh-CN" b="1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en-US" altLang="zh-CN" b="1" dirty="0">
              <a:solidFill>
                <a:srgbClr val="03030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b="1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b="1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b="1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步：</a:t>
            </a:r>
            <a:r>
              <a:rPr lang="en-US" altLang="zh-CN" b="1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lang="zh-CN" altLang="en-US" b="1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语句返回方法</a:t>
            </a:r>
            <a:r>
              <a:rPr lang="zh-CN" altLang="en-US" b="1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结果给调用者；</a:t>
            </a:r>
            <a:endParaRPr lang="zh-CN" altLang="en-US" b="1" dirty="0">
              <a:solidFill>
                <a:srgbClr val="03030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程序从调用该方法之后处继续执行。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" y="1117279"/>
            <a:ext cx="5029200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/>
              <a:t> public static </a:t>
            </a:r>
            <a:r>
              <a:rPr lang="en-US" altLang="zh-CN" sz="2400" dirty="0">
                <a:solidFill>
                  <a:srgbClr val="FF0000"/>
                </a:solidFill>
              </a:rPr>
              <a:t>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  {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        long res=1;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        for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k=2;k&lt;=</a:t>
            </a:r>
            <a:r>
              <a:rPr lang="en-US" altLang="zh-CN" sz="2400" dirty="0" err="1"/>
              <a:t>n;k</a:t>
            </a:r>
            <a:r>
              <a:rPr lang="en-US" altLang="zh-CN" sz="2400" dirty="0"/>
              <a:t>++)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            res = res * k;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        return </a:t>
            </a:r>
            <a:r>
              <a:rPr lang="en-US" altLang="zh-CN" sz="2400" dirty="0">
                <a:solidFill>
                  <a:srgbClr val="FF0000"/>
                </a:solidFill>
              </a:rPr>
              <a:t>res</a:t>
            </a:r>
            <a:r>
              <a:rPr lang="en-US" altLang="zh-CN" sz="2400" dirty="0"/>
              <a:t>;  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  }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429084" y="3663655"/>
            <a:ext cx="5292238" cy="46166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long  s = 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(5)+ 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(8)+ 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(10);</a:t>
            </a:r>
            <a:endParaRPr lang="en-US" altLang="zh-CN" sz="2400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571776" y="1524214"/>
            <a:ext cx="609600" cy="2147061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49906" y="23872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963706" y="1549581"/>
            <a:ext cx="0" cy="1186211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2706" y="197898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0276" y="296439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9906" y="2964392"/>
            <a:ext cx="17794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19400" y="2964392"/>
            <a:ext cx="2030506" cy="699263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924800" cy="914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4-5  </a:t>
            </a:r>
            <a:r>
              <a:rPr lang="zh-CN" altLang="en-US" sz="2800" dirty="0"/>
              <a:t>编写求阶乘的方法，并利用求阶乘的方法实现一个求组合的方法</a:t>
            </a:r>
            <a:r>
              <a:rPr lang="en-US" altLang="zh-CN" sz="2800" dirty="0"/>
              <a:t>,</a:t>
            </a:r>
            <a:r>
              <a:rPr lang="zh-CN" altLang="en-US" sz="2800" dirty="0"/>
              <a:t>利用求组合方法计算输出杨辉三角形。</a:t>
            </a:r>
            <a:endParaRPr lang="en-US" altLang="zh-CN" sz="2800" dirty="0"/>
          </a:p>
        </p:txBody>
      </p:sp>
      <p:sp>
        <p:nvSpPr>
          <p:cNvPr id="33795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762000" y="1676400"/>
            <a:ext cx="76962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public class Ex4_5{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/* </a:t>
            </a:r>
            <a:r>
              <a:rPr lang="zh-CN" altLang="en-US" dirty="0"/>
              <a:t>求</a:t>
            </a:r>
            <a:r>
              <a:rPr lang="en-US" altLang="zh-CN" dirty="0"/>
              <a:t>n!</a:t>
            </a:r>
            <a:r>
              <a:rPr lang="zh-CN" altLang="en-US" dirty="0"/>
              <a:t>的方法</a:t>
            </a:r>
            <a:r>
              <a:rPr lang="en-US" altLang="zh-CN" dirty="0" err="1"/>
              <a:t>fac</a:t>
            </a:r>
            <a:r>
              <a:rPr lang="en-US" altLang="zh-CN" dirty="0"/>
              <a:t>(n) */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3333FF"/>
                </a:solidFill>
              </a:rPr>
              <a:t>public static long </a:t>
            </a:r>
            <a:r>
              <a:rPr lang="en-US" altLang="zh-CN" dirty="0" err="1">
                <a:solidFill>
                  <a:srgbClr val="3333FF"/>
                </a:solidFill>
              </a:rPr>
              <a:t>fac</a:t>
            </a:r>
            <a:r>
              <a:rPr lang="en-US" altLang="zh-CN" dirty="0">
                <a:solidFill>
                  <a:srgbClr val="3333FF"/>
                </a:solidFill>
              </a:rPr>
              <a:t>(</a:t>
            </a:r>
            <a:r>
              <a:rPr lang="en-US" altLang="zh-CN" dirty="0" err="1">
                <a:solidFill>
                  <a:srgbClr val="3333FF"/>
                </a:solidFill>
              </a:rPr>
              <a:t>int</a:t>
            </a:r>
            <a:r>
              <a:rPr lang="en-US" altLang="zh-CN" dirty="0">
                <a:solidFill>
                  <a:srgbClr val="3333FF"/>
                </a:solidFill>
              </a:rPr>
              <a:t> n) </a:t>
            </a:r>
            <a:r>
              <a:rPr lang="en-US" altLang="zh-CN" dirty="0"/>
              <a:t>{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 long res=1;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 for (</a:t>
            </a:r>
            <a:r>
              <a:rPr lang="en-US" altLang="zh-CN" dirty="0" err="1"/>
              <a:t>int</a:t>
            </a:r>
            <a:r>
              <a:rPr lang="en-US" altLang="zh-CN" dirty="0"/>
              <a:t> k=2;k&lt;=</a:t>
            </a:r>
            <a:r>
              <a:rPr lang="en-US" altLang="zh-CN" dirty="0" err="1"/>
              <a:t>n;k</a:t>
            </a:r>
            <a:r>
              <a:rPr lang="en-US" altLang="zh-CN" dirty="0"/>
              <a:t>++)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     res = res * k;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 return res;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}</a:t>
            </a:r>
            <a:endParaRPr lang="en-US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762000"/>
            <a:ext cx="7848600" cy="579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/*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个中取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个的组合方法 *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public static long  c(</a:t>
            </a:r>
            <a:r>
              <a:rPr lang="en-US" altLang="zh-CN" dirty="0" err="1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dirty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 ,</a:t>
            </a:r>
            <a:r>
              <a:rPr lang="zh-CN" altLang="en-US" dirty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dirty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m)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return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fac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(n)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(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fac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(n-m)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fac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(m)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}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public static void main(String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args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 ]) {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for 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n=0;n&lt;=3;n++) {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for 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m=0;m&lt;=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n;m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++)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System.out.print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 (n,  m)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+"  ");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System.out.println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);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}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}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477000" y="587375"/>
            <a:ext cx="2133600" cy="164623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>
            <a:lvl1pPr indent="266700" eaLnBrk="0" hangingPunct="0">
              <a:tabLst>
                <a:tab pos="4953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953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953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953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953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5000"/>
              </a:spcBef>
              <a:spcAft>
                <a:spcPct val="0"/>
              </a:spcAft>
              <a:tabLst>
                <a:tab pos="4953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5000"/>
              </a:spcBef>
              <a:spcAft>
                <a:spcPct val="0"/>
              </a:spcAft>
              <a:tabLst>
                <a:tab pos="4953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5000"/>
              </a:spcBef>
              <a:spcAft>
                <a:spcPct val="0"/>
              </a:spcAft>
              <a:tabLst>
                <a:tab pos="4953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5000"/>
              </a:spcBef>
              <a:spcAft>
                <a:spcPct val="0"/>
              </a:spcAft>
              <a:tabLst>
                <a:tab pos="4953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defRPr/>
            </a:pP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spcBef>
                <a:spcPct val="35000"/>
              </a:spcBef>
              <a:defRPr/>
            </a:pPr>
            <a:r>
              <a:rPr lang="en-US" altLang="zh-CN" sz="2000" dirty="0">
                <a:latin typeface="宋体" panose="02010600030101010101" pitchFamily="2" charset="-122"/>
              </a:rPr>
              <a:t>1  1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spcBef>
                <a:spcPct val="35000"/>
              </a:spcBef>
              <a:defRPr/>
            </a:pPr>
            <a:r>
              <a:rPr lang="en-US" altLang="zh-CN" sz="2000" dirty="0">
                <a:latin typeface="宋体" panose="02010600030101010101" pitchFamily="2" charset="-122"/>
              </a:rPr>
              <a:t>1  2  1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spcBef>
                <a:spcPct val="35000"/>
              </a:spcBef>
              <a:defRPr/>
            </a:pPr>
            <a:r>
              <a:rPr lang="en-US" altLang="zh-CN" sz="2000" dirty="0">
                <a:latin typeface="宋体" panose="02010600030101010101" pitchFamily="2" charset="-122"/>
              </a:rPr>
              <a:t>1  3  3  1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4953000"/>
            <a:ext cx="411480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c(0,0) </a:t>
            </a:r>
            <a:r>
              <a:rPr lang="zh-CN" altLang="zh-CN" sz="2000" dirty="0"/>
              <a:t>　 　 　 　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r>
              <a:rPr lang="en-US" altLang="zh-CN" sz="2000" dirty="0"/>
              <a:t>c(1,0)    c(1,1) </a:t>
            </a:r>
            <a:r>
              <a:rPr lang="zh-CN" altLang="zh-CN" sz="2000" dirty="0"/>
              <a:t>　 　 　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r>
              <a:rPr lang="en-US" altLang="zh-CN" sz="2000" dirty="0"/>
              <a:t>c(2,0)    c(2,1)     c(2,2) </a:t>
            </a:r>
            <a:r>
              <a:rPr lang="zh-CN" altLang="zh-CN" sz="2000" dirty="0"/>
              <a:t>　 　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r>
              <a:rPr lang="en-US" altLang="zh-CN" sz="2000" dirty="0"/>
              <a:t>c(3,0)    c(3,1)     c(3,2)     c(3,3)</a:t>
            </a:r>
            <a:endParaRPr lang="zh-CN" altLang="en-US" sz="2000" dirty="0"/>
          </a:p>
        </p:txBody>
      </p:sp>
      <p:sp>
        <p:nvSpPr>
          <p:cNvPr id="6" name="上下箭头 5"/>
          <p:cNvSpPr/>
          <p:nvPr/>
        </p:nvSpPr>
        <p:spPr>
          <a:xfrm>
            <a:off x="7543800" y="2590800"/>
            <a:ext cx="609600" cy="2057400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457200"/>
            <a:ext cx="3803650" cy="59372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4.2.3 </a:t>
            </a:r>
            <a:r>
              <a:rPr lang="zh-CN" altLang="en-US" dirty="0">
                <a:solidFill>
                  <a:srgbClr val="C00000"/>
                </a:solidFill>
              </a:rPr>
              <a:t>参数传递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3276600"/>
            <a:ext cx="8040688" cy="771525"/>
          </a:xfrm>
        </p:spPr>
        <p:txBody>
          <a:bodyPr/>
          <a:lstStyle/>
          <a:p>
            <a:pPr eaLnBrk="1" hangingPunct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000">
                <a:solidFill>
                  <a:srgbClr val="FF0000"/>
                </a:solidFill>
              </a:rPr>
              <a:t>基本数据类型</a:t>
            </a:r>
            <a:r>
              <a:rPr lang="zh-CN" altLang="en-US" sz="2000"/>
              <a:t>实参单元存储的是变量值，是将实参数据传递给形参</a:t>
            </a:r>
            <a:r>
              <a:rPr lang="en-US" altLang="zh-CN" sz="2000"/>
              <a:t>;  </a:t>
            </a:r>
            <a:r>
              <a:rPr lang="zh-CN" altLang="en-US" sz="2000">
                <a:solidFill>
                  <a:srgbClr val="0916BD"/>
                </a:solidFill>
              </a:rPr>
              <a:t>在方法内对形参的修改不影响实参</a:t>
            </a:r>
            <a:r>
              <a:rPr lang="zh-CN" altLang="en-US" sz="2000">
                <a:latin typeface="Times New Roman" panose="02020603050405020304" pitchFamily="18" charset="0"/>
              </a:rPr>
              <a:t>。</a:t>
            </a:r>
            <a:r>
              <a:rPr lang="zh-CN" altLang="en-US" sz="2000"/>
              <a:t>      </a:t>
            </a:r>
            <a:endParaRPr lang="zh-CN" altLang="en-US" sz="2000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352550" y="4478338"/>
            <a:ext cx="1208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实参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560638" y="4418013"/>
            <a:ext cx="933450" cy="522287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3333FF"/>
                </a:solidFill>
              </a:rPr>
              <a:t>5</a:t>
            </a:r>
            <a:endParaRPr lang="en-US" altLang="zh-CN" sz="2400" dirty="0">
              <a:solidFill>
                <a:srgbClr val="3333FF"/>
              </a:solidFill>
            </a:endParaRP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4160838" y="4289425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形参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5340350" y="4418013"/>
            <a:ext cx="936625" cy="522287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altLang="zh-CN" sz="2400" dirty="0">
              <a:solidFill>
                <a:srgbClr val="030305"/>
              </a:solidFill>
            </a:endParaRP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 flipV="1">
            <a:off x="3494088" y="4729163"/>
            <a:ext cx="1806575" cy="17462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矩形 2"/>
          <p:cNvSpPr>
            <a:spLocks noChangeArrowheads="1"/>
          </p:cNvSpPr>
          <p:nvPr/>
        </p:nvSpPr>
        <p:spPr bwMode="auto">
          <a:xfrm>
            <a:off x="579438" y="1108075"/>
            <a:ext cx="76358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Java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方法参数传递是以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传值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的方式进行，实参值传递给形参。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99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数据类型分基本类型和引用类型。</a:t>
            </a:r>
            <a:endParaRPr lang="zh-CN" altLang="en-US" sz="2800" dirty="0">
              <a:solidFill>
                <a:srgbClr val="00999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40350" y="4479925"/>
            <a:ext cx="769938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5</a:t>
            </a:r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标题 1"/>
          <p:cNvSpPr txBox="1"/>
          <p:nvPr/>
        </p:nvSpPr>
        <p:spPr>
          <a:xfrm>
            <a:off x="860425" y="2527300"/>
            <a:ext cx="5416550" cy="5794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Schoolbook" panose="020406040505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Schoolbook" panose="020406040505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Schoolbook" panose="020406040505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Schoolbook" panose="020406040505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</a:rPr>
              <a:t>基本类型参数传递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5" grpId="0"/>
      <p:bldP spid="35846" grpId="0" animBg="1"/>
      <p:bldP spid="35847" grpId="0"/>
      <p:bldP spid="35848" grpId="0" animBg="1"/>
      <p:bldP spid="35849" grpId="0" animBg="1"/>
      <p:bldP spid="4" grpId="0" animBg="1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25" y="533400"/>
            <a:ext cx="4714875" cy="4968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4-6  </a:t>
            </a:r>
            <a:r>
              <a:rPr lang="zh-CN" altLang="en-US" sz="2800" dirty="0"/>
              <a:t>基本类型参数传递演示 </a:t>
            </a:r>
            <a:endParaRPr lang="zh-CN" altLang="en-US" sz="2800" dirty="0"/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95288" y="981075"/>
            <a:ext cx="8215312" cy="5543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public class Test1{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    static void paraPass(int x) {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          x = x+1;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          </a:t>
            </a:r>
            <a:r>
              <a:rPr lang="sv-SE" altLang="zh-CN"/>
              <a:t>System.out.println("x= "+x);</a:t>
            </a:r>
            <a:endParaRPr lang="sv-SE" altLang="zh-CN"/>
          </a:p>
          <a:p>
            <a:pPr eaLnBrk="1" hangingPunct="1">
              <a:buFontTx/>
              <a:buNone/>
            </a:pPr>
            <a:r>
              <a:rPr lang="sv-SE" altLang="zh-CN"/>
              <a:t>    </a:t>
            </a:r>
            <a:r>
              <a:rPr lang="en-US" altLang="zh-CN"/>
              <a:t>}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    public static void main(String args[]) {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          </a:t>
            </a:r>
            <a:r>
              <a:rPr lang="sv-SE" altLang="zh-CN"/>
              <a:t>int m=5;</a:t>
            </a:r>
            <a:endParaRPr lang="sv-SE" altLang="zh-CN"/>
          </a:p>
          <a:p>
            <a:pPr eaLnBrk="1" hangingPunct="1">
              <a:buFontTx/>
              <a:buNone/>
            </a:pPr>
            <a:r>
              <a:rPr lang="sv-SE" altLang="zh-CN"/>
              <a:t>          paraPass(m);</a:t>
            </a:r>
            <a:endParaRPr lang="sv-SE" altLang="zh-CN"/>
          </a:p>
          <a:p>
            <a:pPr eaLnBrk="1" hangingPunct="1">
              <a:buFontTx/>
              <a:buNone/>
            </a:pPr>
            <a:r>
              <a:rPr lang="sv-SE" altLang="zh-CN"/>
              <a:t>          System.out.println("m= "+m);</a:t>
            </a:r>
            <a:endParaRPr lang="sv-SE" altLang="zh-CN"/>
          </a:p>
          <a:p>
            <a:pPr eaLnBrk="1" hangingPunct="1">
              <a:buFontTx/>
              <a:buNone/>
            </a:pPr>
            <a:r>
              <a:rPr lang="sv-SE" altLang="zh-CN"/>
              <a:t>    </a:t>
            </a:r>
            <a:r>
              <a:rPr lang="en-US" altLang="zh-CN"/>
              <a:t>}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239000" y="1617663"/>
            <a:ext cx="8763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000CC"/>
                </a:solidFill>
              </a:rPr>
              <a:t>5</a:t>
            </a:r>
            <a:endParaRPr lang="en-US" altLang="zh-CN" sz="2000" dirty="0">
              <a:solidFill>
                <a:srgbClr val="0000CC"/>
              </a:solidFill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7289800" y="1631950"/>
            <a:ext cx="723900" cy="36988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395288" y="4611688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239000" y="3810000"/>
            <a:ext cx="914400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6553200" y="381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m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743700" y="1617663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x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128963" y="5329238"/>
            <a:ext cx="3424237" cy="1016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2400"/>
          </a:p>
          <a:p>
            <a:pPr eaLnBrk="1" hangingPunct="1">
              <a:spcBef>
                <a:spcPct val="50000"/>
              </a:spcBef>
              <a:defRPr/>
            </a:pPr>
            <a:endParaRPr lang="en-US" altLang="zh-CN" sz="240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396875" y="3722688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384175" y="4194175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282575" y="2001838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306388" y="2427288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stCxn id="36869" idx="0"/>
          </p:cNvCxnSpPr>
          <p:nvPr/>
        </p:nvCxnSpPr>
        <p:spPr bwMode="auto">
          <a:xfrm flipH="1" flipV="1">
            <a:off x="7677150" y="2089150"/>
            <a:ext cx="19050" cy="1720850"/>
          </a:xfrm>
          <a:prstGeom prst="straightConnector1">
            <a:avLst/>
          </a:prstGeom>
          <a:ln w="34925">
            <a:solidFill>
              <a:srgbClr val="FF0000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352800" y="5402263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x=6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3352800" y="5864225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m=5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nimBg="1"/>
      <p:bldP spid="4" grpId="0" animBg="1"/>
      <p:bldP spid="46084" grpId="0" animBg="1"/>
      <p:bldP spid="46088" grpId="0"/>
      <p:bldP spid="4608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6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944563" y="685800"/>
            <a:ext cx="7467600" cy="579438"/>
          </a:xfrm>
        </p:spPr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/>
              <a:t>引用类型参数传递</a:t>
            </a:r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4963" y="1616075"/>
            <a:ext cx="8077200" cy="80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00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引用类型（如对象、数组等）参数</a:t>
            </a:r>
            <a:r>
              <a:rPr lang="en-US" altLang="zh-CN" sz="200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00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实参单元存储的是地址，是将对象引用地址传递给形参。方法内通过形参访问的就是实参的对象。</a:t>
            </a:r>
            <a:endParaRPr lang="zh-CN" altLang="en-US" sz="2000">
              <a:solidFill>
                <a:srgbClr val="03030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950913" y="297815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实参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941513" y="2936875"/>
            <a:ext cx="1481137" cy="719138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3333FF"/>
                </a:solidFill>
              </a:rPr>
              <a:t>对象引用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967163" y="2911475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形参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5006975" y="2978150"/>
            <a:ext cx="1506538" cy="677863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3422650" y="3368675"/>
            <a:ext cx="158432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4214813" y="4116388"/>
            <a:ext cx="3806825" cy="425450"/>
          </a:xfrm>
          <a:prstGeom prst="wedgeRoundRectCallout">
            <a:avLst>
              <a:gd name="adj1" fmla="val -15602"/>
              <a:gd name="adj2" fmla="val -132847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实参和形参代表同一对象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97450" y="3086100"/>
            <a:ext cx="1516063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</a:rPr>
              <a:t>对象引用</a:t>
            </a:r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笑脸 11"/>
          <p:cNvSpPr/>
          <p:nvPr/>
        </p:nvSpPr>
        <p:spPr>
          <a:xfrm>
            <a:off x="3097530" y="3946525"/>
            <a:ext cx="750570" cy="67056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3" name="直接箭头连接符 12"/>
          <p:cNvCxnSpPr>
            <a:endCxn id="12" idx="1"/>
          </p:cNvCxnSpPr>
          <p:nvPr/>
        </p:nvCxnSpPr>
        <p:spPr>
          <a:xfrm>
            <a:off x="2811780" y="3666808"/>
            <a:ext cx="395288" cy="377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2" idx="7"/>
          </p:cNvCxnSpPr>
          <p:nvPr/>
        </p:nvCxnSpPr>
        <p:spPr>
          <a:xfrm flipH="1">
            <a:off x="3737928" y="3558858"/>
            <a:ext cx="1268412" cy="4857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498" y="2057400"/>
            <a:ext cx="7467600" cy="427038"/>
          </a:xfrm>
        </p:spPr>
        <p:txBody>
          <a:bodyPr/>
          <a:lstStyle/>
          <a:p>
            <a:r>
              <a:rPr kumimoji="1" lang="zh-CN" altLang="en-US" sz="2400" dirty="0">
                <a:solidFill>
                  <a:srgbClr val="030305"/>
                </a:solidFill>
                <a:latin typeface="楷体_GB2312"/>
                <a:ea typeface="楷体_GB2312"/>
                <a:cs typeface="楷体_GB2312"/>
              </a:rPr>
              <a:t>创建一维数组需要以下三个步骤</a:t>
            </a:r>
            <a:r>
              <a:rPr kumimoji="1" lang="en-US" altLang="zh-CN" sz="2400" dirty="0">
                <a:solidFill>
                  <a:srgbClr val="030305"/>
                </a:solidFill>
                <a:latin typeface="楷体_GB2312"/>
                <a:ea typeface="楷体_GB2312"/>
                <a:cs typeface="楷体_GB2312"/>
              </a:rPr>
              <a:t>:</a:t>
            </a:r>
            <a:endParaRPr lang="zh-CN" altLang="en-US" sz="24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20875" y="2660463"/>
            <a:ext cx="4446587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声明数组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0534" y="3182938"/>
            <a:ext cx="8548687" cy="3124200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000"/>
              </a:lnSpc>
              <a:defRPr/>
            </a:pPr>
            <a:r>
              <a:rPr lang="zh-CN" altLang="en-US" dirty="0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</a:t>
            </a:r>
            <a:r>
              <a:rPr lang="en-US" altLang="zh-CN" dirty="0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 数组元素类型  数组名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[] </a:t>
            </a:r>
            <a:r>
              <a:rPr lang="en-US" altLang="zh-CN" dirty="0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 </a:t>
            </a:r>
            <a:endParaRPr lang="en-US" altLang="zh-CN" dirty="0">
              <a:solidFill>
                <a:srgbClr val="00669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ts val="3000"/>
              </a:lnSpc>
              <a:defRPr/>
            </a:pPr>
            <a:r>
              <a:rPr lang="zh-CN" altLang="en-US" dirty="0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</a:t>
            </a:r>
            <a:r>
              <a:rPr lang="en-US" altLang="zh-CN" dirty="0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 数组元素类型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[] </a:t>
            </a:r>
            <a:r>
              <a:rPr lang="en-US" altLang="zh-CN" dirty="0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数组名 </a:t>
            </a:r>
            <a:r>
              <a:rPr lang="en-US" altLang="zh-CN" dirty="0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ts val="3000"/>
              </a:lnSpc>
              <a:buFontTx/>
              <a:buNone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其中，数组元素的类型可以是基本类型，也可以是类或接口。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ts val="3000"/>
              </a:lnSpc>
              <a:buFontTx/>
              <a:buNone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例如，要保存某批学生的成绩，可以定义一个数组</a:t>
            </a:r>
            <a:r>
              <a:rPr lang="en-US" altLang="zh-CN" dirty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score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声明如下：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score[]; 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ts val="3000"/>
              </a:lnSpc>
              <a:buFontTx/>
              <a:buNone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[] score;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5126" y="1187460"/>
            <a:ext cx="748506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一维数组与数学上的数列有着很大的相似性。</a:t>
            </a:r>
            <a:endParaRPr kumimoji="1" lang="en-US" altLang="zh-CN" dirty="0">
              <a:solidFill>
                <a:srgbClr val="03030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数列：</a:t>
            </a:r>
            <a:r>
              <a:rPr kumimoji="1" lang="en-US" altLang="zh-CN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1" lang="en-US" altLang="zh-CN" baseline="-250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,a</a:t>
            </a:r>
            <a:r>
              <a:rPr kumimoji="1" lang="en-US" altLang="zh-CN" baseline="-250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en-US" altLang="zh-CN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,a</a:t>
            </a:r>
            <a:r>
              <a:rPr kumimoji="1" lang="en-US" altLang="zh-CN" baseline="-250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1" lang="en-US" altLang="zh-CN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,a</a:t>
            </a:r>
            <a:r>
              <a:rPr kumimoji="1" lang="en-US" altLang="zh-CN" baseline="-250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1" lang="en-US" altLang="zh-CN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,….a</a:t>
            </a:r>
            <a:r>
              <a:rPr kumimoji="1" lang="en-US" altLang="zh-CN" baseline="-250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endParaRPr kumimoji="1" lang="zh-CN" altLang="en-US" baseline="-25000" dirty="0">
              <a:solidFill>
                <a:srgbClr val="03030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00200" y="486093"/>
            <a:ext cx="4430946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4.1.1 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一维数组</a:t>
            </a:r>
            <a:endParaRPr lang="zh-CN" altLang="en-US" sz="32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434975"/>
            <a:ext cx="5964238" cy="4032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4-6 </a:t>
            </a:r>
            <a:r>
              <a:rPr lang="zh-CN" altLang="en-US" sz="2800" dirty="0"/>
              <a:t>引用类型的参数传递</a:t>
            </a:r>
            <a:endParaRPr lang="zh-CN" altLang="en-US" sz="2800" dirty="0"/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19100" y="849313"/>
            <a:ext cx="6896100" cy="5616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public class Test2 {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static void </a:t>
            </a:r>
            <a:r>
              <a:rPr lang="en-US" altLang="zh-CN" dirty="0" err="1"/>
              <a:t>paraRef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x[ ]) {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x[1]=x[1]+1;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}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{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a[ ] = { 1 , 4 , 6 , 3 }; 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paraRef</a:t>
            </a:r>
            <a:r>
              <a:rPr lang="en-US" altLang="zh-CN" dirty="0"/>
              <a:t>(a);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for (</a:t>
            </a:r>
            <a:r>
              <a:rPr lang="en-US" altLang="zh-CN" dirty="0" err="1"/>
              <a:t>int</a:t>
            </a:r>
            <a:r>
              <a:rPr lang="en-US" altLang="zh-CN" dirty="0"/>
              <a:t> k=0;k&lt;</a:t>
            </a:r>
            <a:r>
              <a:rPr lang="en-US" altLang="zh-CN" dirty="0" err="1"/>
              <a:t>a.length;k</a:t>
            </a:r>
            <a:r>
              <a:rPr lang="en-US" altLang="zh-CN" dirty="0"/>
              <a:t>++)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System.out.print</a:t>
            </a:r>
            <a:r>
              <a:rPr lang="en-US" altLang="zh-CN" dirty="0"/>
              <a:t> (a[k]+ </a:t>
            </a:r>
            <a:r>
              <a:rPr lang="sv-SE" altLang="zh-CN" dirty="0"/>
              <a:t>"\t");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}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6610350" y="1630363"/>
            <a:ext cx="53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1" name="Line 7"/>
          <p:cNvSpPr>
            <a:spLocks noChangeShapeType="1"/>
          </p:cNvSpPr>
          <p:nvPr/>
        </p:nvSpPr>
        <p:spPr bwMode="auto">
          <a:xfrm>
            <a:off x="7524750" y="2085975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Line 8"/>
          <p:cNvSpPr>
            <a:spLocks noChangeShapeType="1"/>
          </p:cNvSpPr>
          <p:nvPr/>
        </p:nvSpPr>
        <p:spPr bwMode="auto">
          <a:xfrm>
            <a:off x="7524750" y="2619375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8134350" y="2619375"/>
            <a:ext cx="971550" cy="16144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4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6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3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29704" name="Line 10"/>
          <p:cNvSpPr>
            <a:spLocks noChangeShapeType="1"/>
          </p:cNvSpPr>
          <p:nvPr/>
        </p:nvSpPr>
        <p:spPr bwMode="auto">
          <a:xfrm>
            <a:off x="8134350" y="2924175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Line 11"/>
          <p:cNvSpPr>
            <a:spLocks noChangeShapeType="1"/>
          </p:cNvSpPr>
          <p:nvPr/>
        </p:nvSpPr>
        <p:spPr bwMode="auto">
          <a:xfrm>
            <a:off x="8134350" y="3381375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Line 12"/>
          <p:cNvSpPr>
            <a:spLocks noChangeShapeType="1"/>
          </p:cNvSpPr>
          <p:nvPr/>
        </p:nvSpPr>
        <p:spPr bwMode="auto">
          <a:xfrm>
            <a:off x="8134350" y="3762375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525" name="AutoShape 13"/>
          <p:cNvSpPr>
            <a:spLocks noChangeArrowheads="1"/>
          </p:cNvSpPr>
          <p:nvPr/>
        </p:nvSpPr>
        <p:spPr bwMode="auto">
          <a:xfrm>
            <a:off x="245269" y="3426619"/>
            <a:ext cx="423862" cy="1899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6572250" y="1628775"/>
            <a:ext cx="1790700" cy="3505200"/>
            <a:chOff x="6134100" y="1828800"/>
            <a:chExt cx="1790700" cy="3505200"/>
          </a:xfrm>
        </p:grpSpPr>
        <p:grpSp>
          <p:nvGrpSpPr>
            <p:cNvPr id="29716" name="组合 2"/>
            <p:cNvGrpSpPr/>
            <p:nvPr/>
          </p:nvGrpSpPr>
          <p:grpSpPr bwMode="auto">
            <a:xfrm>
              <a:off x="6134100" y="1828800"/>
              <a:ext cx="1790700" cy="3505200"/>
              <a:chOff x="6134100" y="1828800"/>
              <a:chExt cx="1790700" cy="3505200"/>
            </a:xfrm>
          </p:grpSpPr>
          <p:sp>
            <p:nvSpPr>
              <p:cNvPr id="29720" name="Oval 16"/>
              <p:cNvSpPr>
                <a:spLocks noChangeArrowheads="1"/>
              </p:cNvSpPr>
              <p:nvPr/>
            </p:nvSpPr>
            <p:spPr bwMode="auto">
              <a:xfrm>
                <a:off x="6781800" y="1828800"/>
                <a:ext cx="914400" cy="533400"/>
              </a:xfrm>
              <a:prstGeom prst="ellipse">
                <a:avLst/>
              </a:prstGeom>
              <a:noFill/>
              <a:ln w="9525" algn="ctr">
                <a:solidFill>
                  <a:srgbClr val="008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b="1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algn="ctr" eaLnBrk="1" hangingPunct="1">
                  <a:spcBef>
                    <a:spcPct val="3500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21" name="Line 17"/>
              <p:cNvSpPr>
                <a:spLocks noChangeShapeType="1"/>
              </p:cNvSpPr>
              <p:nvPr/>
            </p:nvSpPr>
            <p:spPr bwMode="auto">
              <a:xfrm>
                <a:off x="7239000" y="2362200"/>
                <a:ext cx="0" cy="259080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dash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722" name="Group 33"/>
              <p:cNvGrpSpPr/>
              <p:nvPr/>
            </p:nvGrpSpPr>
            <p:grpSpPr bwMode="auto">
              <a:xfrm>
                <a:off x="6134100" y="4800600"/>
                <a:ext cx="1790700" cy="533400"/>
                <a:chOff x="3864" y="3024"/>
                <a:chExt cx="1128" cy="336"/>
              </a:xfrm>
            </p:grpSpPr>
            <p:grpSp>
              <p:nvGrpSpPr>
                <p:cNvPr id="29723" name="Group 31"/>
                <p:cNvGrpSpPr/>
                <p:nvPr/>
              </p:nvGrpSpPr>
              <p:grpSpPr bwMode="auto">
                <a:xfrm>
                  <a:off x="3864" y="3024"/>
                  <a:ext cx="1128" cy="291"/>
                  <a:chOff x="3864" y="3024"/>
                  <a:chExt cx="1128" cy="291"/>
                </a:xfrm>
              </p:grpSpPr>
              <p:sp>
                <p:nvSpPr>
                  <p:cNvPr id="40989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4" y="3072"/>
                    <a:ext cx="768" cy="237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  <a:buClrTx/>
                      <a:buFontTx/>
                      <a:buNone/>
                      <a:defRPr/>
                    </a:pPr>
                    <a:endParaRPr lang="zh-CN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26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64" y="3024"/>
                    <a:ext cx="43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 b="1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>
                        <a:solidFill>
                          <a:srgbClr val="006699"/>
                        </a:solidFill>
                        <a:latin typeface="Times New Roman" panose="02020603050405020304" pitchFamily="18" charset="0"/>
                      </a:rPr>
                      <a:t>x</a:t>
                    </a:r>
                    <a:endParaRPr lang="en-US" altLang="zh-CN">
                      <a:solidFill>
                        <a:srgbClr val="006699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724" name="Oval 20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672" cy="336"/>
                </a:xfrm>
                <a:prstGeom prst="ellipse">
                  <a:avLst/>
                </a:prstGeom>
                <a:noFill/>
                <a:ln w="9525" algn="ctr">
                  <a:solidFill>
                    <a:srgbClr val="008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 b="1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35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>
                      <a:latin typeface="Times New Roman" panose="02020603050405020304" pitchFamily="18" charset="0"/>
                    </a:rPr>
                    <a:t>地址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17" name="Group 32"/>
            <p:cNvGrpSpPr/>
            <p:nvPr/>
          </p:nvGrpSpPr>
          <p:grpSpPr bwMode="auto">
            <a:xfrm>
              <a:off x="7467600" y="2895600"/>
              <a:ext cx="228600" cy="1981200"/>
              <a:chOff x="4704" y="1824"/>
              <a:chExt cx="144" cy="1248"/>
            </a:xfrm>
          </p:grpSpPr>
          <p:sp>
            <p:nvSpPr>
              <p:cNvPr id="29718" name="Line 21"/>
              <p:cNvSpPr>
                <a:spLocks noChangeShapeType="1"/>
              </p:cNvSpPr>
              <p:nvPr/>
            </p:nvSpPr>
            <p:spPr bwMode="auto">
              <a:xfrm flipV="1">
                <a:off x="4704" y="1968"/>
                <a:ext cx="0" cy="1104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9" name="Line 22"/>
              <p:cNvSpPr>
                <a:spLocks noChangeShapeType="1"/>
              </p:cNvSpPr>
              <p:nvPr/>
            </p:nvSpPr>
            <p:spPr bwMode="auto">
              <a:xfrm flipV="1">
                <a:off x="4704" y="1824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7901" name="Text Box 5"/>
          <p:cNvSpPr txBox="1">
            <a:spLocks noChangeArrowheads="1"/>
          </p:cNvSpPr>
          <p:nvPr/>
        </p:nvSpPr>
        <p:spPr bwMode="auto">
          <a:xfrm>
            <a:off x="7143750" y="1704975"/>
            <a:ext cx="1066800" cy="346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/>
              <a:t>引用地址</a:t>
            </a:r>
            <a:endParaRPr lang="zh-CN" altLang="en-US" sz="1600"/>
          </a:p>
        </p:txBody>
      </p:sp>
      <p:sp>
        <p:nvSpPr>
          <p:cNvPr id="832540" name="AutoShape 28"/>
          <p:cNvSpPr>
            <a:spLocks noChangeArrowheads="1"/>
          </p:cNvSpPr>
          <p:nvPr/>
        </p:nvSpPr>
        <p:spPr bwMode="auto">
          <a:xfrm>
            <a:off x="228600" y="1752600"/>
            <a:ext cx="457200" cy="200025"/>
          </a:xfrm>
          <a:prstGeom prst="rightArrow">
            <a:avLst>
              <a:gd name="adj1" fmla="val 50000"/>
              <a:gd name="adj2" fmla="val 4761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832541" name="Text Box 29"/>
          <p:cNvSpPr txBox="1">
            <a:spLocks noChangeArrowheads="1"/>
          </p:cNvSpPr>
          <p:nvPr/>
        </p:nvSpPr>
        <p:spPr bwMode="auto">
          <a:xfrm>
            <a:off x="8191500" y="2943225"/>
            <a:ext cx="9144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endParaRPr lang="en-US" altLang="zh-CN" sz="1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2542" name="AutoShape 30"/>
          <p:cNvSpPr>
            <a:spLocks noChangeArrowheads="1"/>
          </p:cNvSpPr>
          <p:nvPr/>
        </p:nvSpPr>
        <p:spPr bwMode="auto">
          <a:xfrm>
            <a:off x="228600" y="2971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057400" y="5638800"/>
            <a:ext cx="3200400" cy="40005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>
            <a:lvl1pPr indent="266700" eaLnBrk="0" hangingPunct="0">
              <a:tabLst>
                <a:tab pos="4953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953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953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953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953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5000"/>
              </a:spcBef>
              <a:spcAft>
                <a:spcPct val="0"/>
              </a:spcAft>
              <a:tabLst>
                <a:tab pos="4953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5000"/>
              </a:spcBef>
              <a:spcAft>
                <a:spcPct val="0"/>
              </a:spcAft>
              <a:tabLst>
                <a:tab pos="4953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5000"/>
              </a:spcBef>
              <a:spcAft>
                <a:spcPct val="0"/>
              </a:spcAft>
              <a:tabLst>
                <a:tab pos="4953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5000"/>
              </a:spcBef>
              <a:spcAft>
                <a:spcPct val="0"/>
              </a:spcAft>
              <a:tabLst>
                <a:tab pos="4953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>
              <a:spcBef>
                <a:spcPct val="35000"/>
              </a:spcBef>
              <a:defRPr/>
            </a:pPr>
            <a:r>
              <a:rPr lang="en-US" altLang="zh-CN" sz="2000" dirty="0">
                <a:latin typeface="宋体" panose="02010600030101010101" pitchFamily="2" charset="-122"/>
              </a:rPr>
              <a:t>1     5    6     3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>
            <a:off x="245269" y="3810000"/>
            <a:ext cx="440531" cy="200025"/>
          </a:xfrm>
          <a:prstGeom prst="rightArrow">
            <a:avLst>
              <a:gd name="adj1" fmla="val 50000"/>
              <a:gd name="adj2" fmla="val 4761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2" name="流程图: 过程 1"/>
          <p:cNvSpPr>
            <a:spLocks noChangeArrowheads="1"/>
          </p:cNvSpPr>
          <p:nvPr/>
        </p:nvSpPr>
        <p:spPr bwMode="auto">
          <a:xfrm>
            <a:off x="971550" y="3733800"/>
            <a:ext cx="5200650" cy="914400"/>
          </a:xfrm>
          <a:prstGeom prst="flowChartProcess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3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3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2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2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32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32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25" grpId="0" animBg="1"/>
      <p:bldP spid="832525" grpId="1" animBg="1"/>
      <p:bldP spid="832540" grpId="0" animBg="1"/>
      <p:bldP spid="832540" grpId="1" animBg="1"/>
      <p:bldP spid="832541" grpId="0" animBg="1"/>
      <p:bldP spid="832542" grpId="0" animBg="1"/>
      <p:bldP spid="26" grpId="0" animBg="1"/>
      <p:bldP spid="29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3000" y="536575"/>
            <a:ext cx="5181600" cy="457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dirty="0">
                <a:latin typeface="+mn-lt"/>
                <a:ea typeface="+mn-ea"/>
                <a:cs typeface="+mn-cs"/>
              </a:rPr>
              <a:t>以下代码的输出结果</a:t>
            </a:r>
            <a:r>
              <a:rPr lang="en-US" dirty="0">
                <a:latin typeface="+mn-lt"/>
                <a:ea typeface="+mn-ea"/>
                <a:cs typeface="+mn-cs"/>
              </a:rPr>
              <a:t>?</a:t>
            </a:r>
            <a:endParaRPr lang="zh-CN" altLang="en-US" dirty="0"/>
          </a:p>
        </p:txBody>
      </p:sp>
      <p:sp>
        <p:nvSpPr>
          <p:cNvPr id="30723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895350" y="990600"/>
            <a:ext cx="786765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public class Test{</a:t>
            </a:r>
            <a:endParaRPr lang="zh-CN" altLang="zh-CN"/>
          </a:p>
          <a:p>
            <a:pPr lvl="1" eaLnBrk="1" hangingPunct="1">
              <a:buFontTx/>
              <a:buNone/>
            </a:pPr>
            <a:r>
              <a:rPr lang="en-US" altLang="zh-CN" b="1"/>
              <a:t>  static int x=5;</a:t>
            </a:r>
            <a:endParaRPr lang="zh-CN" altLang="zh-CN" b="1"/>
          </a:p>
          <a:p>
            <a:pPr lvl="1" eaLnBrk="1" hangingPunct="1">
              <a:buFontTx/>
              <a:buNone/>
            </a:pPr>
            <a:r>
              <a:rPr lang="en-US" altLang="zh-CN" b="1"/>
              <a:t>  public static void main(String  argv[ ]){</a:t>
            </a:r>
            <a:endParaRPr lang="zh-CN" altLang="zh-CN" b="1"/>
          </a:p>
          <a:p>
            <a:pPr lvl="1" eaLnBrk="1" hangingPunct="1">
              <a:buFontTx/>
              <a:buNone/>
            </a:pPr>
            <a:r>
              <a:rPr lang="en-US" altLang="zh-CN" b="1"/>
              <a:t>        change(x);</a:t>
            </a:r>
            <a:endParaRPr lang="zh-CN" altLang="zh-CN" b="1"/>
          </a:p>
          <a:p>
            <a:pPr lvl="1" eaLnBrk="1" hangingPunct="1">
              <a:buFontTx/>
              <a:buNone/>
            </a:pPr>
            <a:r>
              <a:rPr lang="en-US" altLang="zh-CN" b="1"/>
              <a:t>        x++;</a:t>
            </a:r>
            <a:endParaRPr lang="zh-CN" altLang="zh-CN" b="1"/>
          </a:p>
          <a:p>
            <a:pPr lvl="1" eaLnBrk="1" hangingPunct="1">
              <a:buFontTx/>
              <a:buNone/>
            </a:pPr>
            <a:r>
              <a:rPr lang="en-US" altLang="zh-CN" b="1"/>
              <a:t>        System.out.println(x);</a:t>
            </a:r>
            <a:endParaRPr lang="zh-CN" altLang="zh-CN" b="1"/>
          </a:p>
          <a:p>
            <a:pPr lvl="1" eaLnBrk="1" hangingPunct="1">
              <a:buFontTx/>
              <a:buNone/>
            </a:pPr>
            <a:r>
              <a:rPr lang="en-US" altLang="zh-CN" b="1"/>
              <a:t>  }</a:t>
            </a:r>
            <a:endParaRPr lang="zh-CN" altLang="zh-CN" b="1"/>
          </a:p>
          <a:p>
            <a:pPr lvl="1" eaLnBrk="1" hangingPunct="1">
              <a:buFontTx/>
              <a:buNone/>
            </a:pPr>
            <a:r>
              <a:rPr lang="en-US" altLang="zh-CN" b="1"/>
              <a:t>  static void change(int  m){</a:t>
            </a:r>
            <a:endParaRPr lang="zh-CN" altLang="zh-CN" b="1"/>
          </a:p>
          <a:p>
            <a:pPr lvl="1" eaLnBrk="1" hangingPunct="1">
              <a:buFontTx/>
              <a:buNone/>
            </a:pPr>
            <a:r>
              <a:rPr lang="en-US" altLang="zh-CN" b="1"/>
              <a:t>        m+=2;</a:t>
            </a:r>
            <a:endParaRPr lang="zh-CN" altLang="zh-CN" b="1"/>
          </a:p>
          <a:p>
            <a:pPr lvl="1" eaLnBrk="1" hangingPunct="1">
              <a:buFontTx/>
              <a:buNone/>
            </a:pPr>
            <a:r>
              <a:rPr lang="en-US" altLang="zh-CN" b="1"/>
              <a:t>  } </a:t>
            </a:r>
            <a:endParaRPr lang="zh-CN" altLang="zh-CN" b="1"/>
          </a:p>
          <a:p>
            <a:pPr eaLnBrk="1" hangingPunct="1">
              <a:buFontTx/>
              <a:buNone/>
            </a:pPr>
            <a:r>
              <a:rPr lang="en-US" altLang="zh-CN"/>
              <a:t>}</a:t>
            </a:r>
            <a:endParaRPr lang="zh-CN" altLang="zh-CN"/>
          </a:p>
          <a:p>
            <a:pPr eaLnBrk="1" hangingPunct="1">
              <a:buFontTx/>
              <a:buNone/>
            </a:pPr>
            <a:r>
              <a:rPr lang="en-US" altLang="zh-CN"/>
              <a:t>A. 7      B. 6    C. 5      D. 8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92300" y="5764213"/>
            <a:ext cx="723900" cy="60960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3600" kern="0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○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30725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63563"/>
            <a:ext cx="390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62818" y="533400"/>
            <a:ext cx="446405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4.2.4  </a:t>
            </a:r>
            <a:r>
              <a:rPr lang="zh-CN" altLang="en-US" dirty="0">
                <a:solidFill>
                  <a:srgbClr val="C00000"/>
                </a:solidFill>
              </a:rPr>
              <a:t>递归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09601" y="1295400"/>
            <a:ext cx="46482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0512C1"/>
                </a:solidFill>
              </a:rPr>
              <a:t>static int fac (int n)</a:t>
            </a:r>
            <a:r>
              <a:rPr lang="en-US" altLang="zh-CN"/>
              <a:t>  {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if (n==1)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    return 1;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else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   return </a:t>
            </a:r>
            <a:r>
              <a:rPr lang="en-US" altLang="zh-CN">
                <a:solidFill>
                  <a:srgbClr val="0512C1"/>
                </a:solidFill>
              </a:rPr>
              <a:t>n*fac(n-1);</a:t>
            </a:r>
            <a:r>
              <a:rPr lang="en-US" altLang="zh-CN"/>
              <a:t>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} </a:t>
            </a:r>
            <a:endParaRPr lang="en-US" altLang="zh-CN"/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277813" y="4533900"/>
            <a:ext cx="2449512" cy="574675"/>
          </a:xfrm>
          <a:prstGeom prst="flowChartProcess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n=3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4821" name="Group 5"/>
          <p:cNvGrpSpPr/>
          <p:nvPr/>
        </p:nvGrpSpPr>
        <p:grpSpPr bwMode="auto">
          <a:xfrm>
            <a:off x="277813" y="3886200"/>
            <a:ext cx="2449512" cy="2016125"/>
            <a:chOff x="113" y="2750"/>
            <a:chExt cx="1543" cy="1270"/>
          </a:xfrm>
        </p:grpSpPr>
        <p:sp>
          <p:nvSpPr>
            <p:cNvPr id="34837" name="Rectangle 6"/>
            <p:cNvSpPr>
              <a:spLocks noChangeArrowheads="1"/>
            </p:cNvSpPr>
            <p:nvPr/>
          </p:nvSpPr>
          <p:spPr bwMode="auto">
            <a:xfrm>
              <a:off x="113" y="3521"/>
              <a:ext cx="1543" cy="49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30305"/>
                  </a:solidFill>
                  <a:latin typeface="Times New Roman" panose="02020603050405020304" pitchFamily="18" charset="0"/>
                </a:rPr>
                <a:t>函数值</a:t>
              </a:r>
              <a:r>
                <a:rPr lang="en-US" altLang="zh-CN">
                  <a:solidFill>
                    <a:srgbClr val="030305"/>
                  </a:solidFill>
                  <a:latin typeface="Times New Roman" panose="02020603050405020304" pitchFamily="18" charset="0"/>
                </a:rPr>
                <a:t>: 3*fac(2)</a:t>
              </a:r>
              <a:endParaRPr lang="en-US" altLang="zh-CN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8" name="Text Box 7"/>
            <p:cNvSpPr txBox="1">
              <a:spLocks noChangeArrowheads="1"/>
            </p:cNvSpPr>
            <p:nvPr/>
          </p:nvSpPr>
          <p:spPr bwMode="auto">
            <a:xfrm>
              <a:off x="340" y="2750"/>
              <a:ext cx="10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30305"/>
                  </a:solidFill>
                  <a:latin typeface="Times New Roman" panose="02020603050405020304" pitchFamily="18" charset="0"/>
                </a:rPr>
                <a:t>求</a:t>
              </a:r>
              <a:r>
                <a:rPr lang="en-US" altLang="zh-CN" sz="2800">
                  <a:solidFill>
                    <a:srgbClr val="030305"/>
                  </a:solidFill>
                  <a:latin typeface="Times New Roman" panose="02020603050405020304" pitchFamily="18" charset="0"/>
                </a:rPr>
                <a:t>fac(3)</a:t>
              </a:r>
              <a:endParaRPr lang="en-US" altLang="zh-CN" sz="280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15112" name="Rectangle 8"/>
          <p:cNvSpPr>
            <a:spLocks noChangeArrowheads="1"/>
          </p:cNvSpPr>
          <p:nvPr/>
        </p:nvSpPr>
        <p:spPr bwMode="auto">
          <a:xfrm>
            <a:off x="3590925" y="5110163"/>
            <a:ext cx="2449513" cy="7921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30305"/>
                </a:solidFill>
                <a:latin typeface="Times New Roman" panose="02020603050405020304" pitchFamily="18" charset="0"/>
              </a:rPr>
              <a:t>函数值</a:t>
            </a:r>
            <a:r>
              <a:rPr lang="en-US" altLang="zh-CN">
                <a:solidFill>
                  <a:srgbClr val="030305"/>
                </a:solidFill>
                <a:latin typeface="Times New Roman" panose="02020603050405020304" pitchFamily="18" charset="0"/>
              </a:rPr>
              <a:t>: 2*fac(1)</a:t>
            </a:r>
            <a:endParaRPr lang="en-US" altLang="zh-CN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5113" name="Line 9"/>
          <p:cNvSpPr>
            <a:spLocks noChangeShapeType="1"/>
          </p:cNvSpPr>
          <p:nvPr/>
        </p:nvSpPr>
        <p:spPr bwMode="auto">
          <a:xfrm flipV="1">
            <a:off x="2798763" y="5326063"/>
            <a:ext cx="792162" cy="144462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5114" name="Line 10"/>
          <p:cNvSpPr>
            <a:spLocks noChangeShapeType="1"/>
          </p:cNvSpPr>
          <p:nvPr/>
        </p:nvSpPr>
        <p:spPr bwMode="auto">
          <a:xfrm flipH="1">
            <a:off x="2798763" y="5686425"/>
            <a:ext cx="792162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1"/>
          <p:cNvGrpSpPr/>
          <p:nvPr/>
        </p:nvGrpSpPr>
        <p:grpSpPr bwMode="auto">
          <a:xfrm>
            <a:off x="3590925" y="3962400"/>
            <a:ext cx="2447925" cy="1219200"/>
            <a:chOff x="2200" y="2750"/>
            <a:chExt cx="1542" cy="771"/>
          </a:xfrm>
        </p:grpSpPr>
        <p:sp>
          <p:nvSpPr>
            <p:cNvPr id="34835" name="Rectangle 12"/>
            <p:cNvSpPr>
              <a:spLocks noChangeArrowheads="1"/>
            </p:cNvSpPr>
            <p:nvPr/>
          </p:nvSpPr>
          <p:spPr bwMode="auto">
            <a:xfrm>
              <a:off x="2200" y="3158"/>
              <a:ext cx="1542" cy="363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n=2</a:t>
              </a:r>
              <a:endParaRPr lang="en-US" altLang="zh-CN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6" name="Text Box 13"/>
            <p:cNvSpPr txBox="1">
              <a:spLocks noChangeArrowheads="1"/>
            </p:cNvSpPr>
            <p:nvPr/>
          </p:nvSpPr>
          <p:spPr bwMode="auto">
            <a:xfrm>
              <a:off x="2381" y="2750"/>
              <a:ext cx="104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30305"/>
                  </a:solidFill>
                  <a:latin typeface="Times New Roman" panose="02020603050405020304" pitchFamily="18" charset="0"/>
                </a:rPr>
                <a:t>求</a:t>
              </a:r>
              <a:r>
                <a:rPr lang="en-US" altLang="zh-CN" sz="2800">
                  <a:solidFill>
                    <a:srgbClr val="030305"/>
                  </a:solidFill>
                  <a:latin typeface="Times New Roman" panose="02020603050405020304" pitchFamily="18" charset="0"/>
                </a:rPr>
                <a:t>fac(2)</a:t>
              </a:r>
              <a:endParaRPr lang="en-US" altLang="zh-CN" sz="280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15118" name="Line 14"/>
          <p:cNvSpPr>
            <a:spLocks noChangeShapeType="1"/>
          </p:cNvSpPr>
          <p:nvPr/>
        </p:nvSpPr>
        <p:spPr bwMode="auto">
          <a:xfrm flipV="1">
            <a:off x="6038850" y="5181600"/>
            <a:ext cx="936625" cy="28892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5119" name="Line 15"/>
          <p:cNvSpPr>
            <a:spLocks noChangeShapeType="1"/>
          </p:cNvSpPr>
          <p:nvPr/>
        </p:nvSpPr>
        <p:spPr bwMode="auto">
          <a:xfrm flipH="1" flipV="1">
            <a:off x="6038850" y="5613400"/>
            <a:ext cx="1008063" cy="144463"/>
          </a:xfrm>
          <a:prstGeom prst="line">
            <a:avLst/>
          </a:prstGeom>
          <a:noFill/>
          <a:ln w="34925">
            <a:solidFill>
              <a:srgbClr val="FF00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5120" name="Text Box 16"/>
          <p:cNvSpPr txBox="1">
            <a:spLocks noChangeArrowheads="1"/>
          </p:cNvSpPr>
          <p:nvPr/>
        </p:nvSpPr>
        <p:spPr bwMode="auto">
          <a:xfrm>
            <a:off x="2835275" y="4822031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call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15121" name="Text Box 17"/>
          <p:cNvSpPr txBox="1">
            <a:spLocks noChangeArrowheads="1"/>
          </p:cNvSpPr>
          <p:nvPr/>
        </p:nvSpPr>
        <p:spPr bwMode="auto">
          <a:xfrm>
            <a:off x="6096000" y="5891400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return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4" name="Group 18"/>
          <p:cNvGrpSpPr/>
          <p:nvPr/>
        </p:nvGrpSpPr>
        <p:grpSpPr bwMode="auto">
          <a:xfrm>
            <a:off x="7046913" y="3886200"/>
            <a:ext cx="1657350" cy="2016125"/>
            <a:chOff x="4377" y="2750"/>
            <a:chExt cx="1225" cy="1270"/>
          </a:xfrm>
        </p:grpSpPr>
        <p:sp>
          <p:nvSpPr>
            <p:cNvPr id="34831" name="Rectangle 19"/>
            <p:cNvSpPr>
              <a:spLocks noChangeArrowheads="1"/>
            </p:cNvSpPr>
            <p:nvPr/>
          </p:nvSpPr>
          <p:spPr bwMode="auto">
            <a:xfrm>
              <a:off x="4377" y="3158"/>
              <a:ext cx="1224" cy="363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n=1</a:t>
              </a:r>
              <a:endParaRPr lang="en-US" altLang="zh-CN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4832" name="Group 20"/>
            <p:cNvGrpSpPr/>
            <p:nvPr/>
          </p:nvGrpSpPr>
          <p:grpSpPr bwMode="auto">
            <a:xfrm>
              <a:off x="4377" y="2750"/>
              <a:ext cx="1225" cy="1270"/>
              <a:chOff x="4377" y="2750"/>
              <a:chExt cx="1225" cy="1270"/>
            </a:xfrm>
          </p:grpSpPr>
          <p:sp>
            <p:nvSpPr>
              <p:cNvPr id="34833" name="Rectangle 21"/>
              <p:cNvSpPr>
                <a:spLocks noChangeArrowheads="1"/>
              </p:cNvSpPr>
              <p:nvPr/>
            </p:nvSpPr>
            <p:spPr bwMode="auto">
              <a:xfrm>
                <a:off x="4377" y="3521"/>
                <a:ext cx="1225" cy="49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b="1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solidFill>
                      <a:srgbClr val="030305"/>
                    </a:solidFill>
                    <a:latin typeface="Times New Roman" panose="02020603050405020304" pitchFamily="18" charset="0"/>
                  </a:rPr>
                  <a:t>函数值</a:t>
                </a:r>
                <a:r>
                  <a:rPr lang="en-US" altLang="zh-CN">
                    <a:solidFill>
                      <a:srgbClr val="030305"/>
                    </a:solidFill>
                    <a:latin typeface="Times New Roman" panose="02020603050405020304" pitchFamily="18" charset="0"/>
                  </a:rPr>
                  <a:t>: 1</a:t>
                </a:r>
                <a:endParaRPr lang="en-US" altLang="zh-CN">
                  <a:solidFill>
                    <a:srgbClr val="030305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34" name="Text Box 22"/>
              <p:cNvSpPr txBox="1">
                <a:spLocks noChangeArrowheads="1"/>
              </p:cNvSpPr>
              <p:nvPr/>
            </p:nvSpPr>
            <p:spPr bwMode="auto">
              <a:xfrm>
                <a:off x="4377" y="2750"/>
                <a:ext cx="10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b="1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solidFill>
                      <a:srgbClr val="030305"/>
                    </a:solidFill>
                    <a:latin typeface="Times New Roman" panose="02020603050405020304" pitchFamily="18" charset="0"/>
                  </a:rPr>
                  <a:t>求</a:t>
                </a:r>
                <a:r>
                  <a:rPr lang="en-US" altLang="zh-CN" sz="2800">
                    <a:solidFill>
                      <a:srgbClr val="030305"/>
                    </a:solidFill>
                    <a:latin typeface="Times New Roman" panose="02020603050405020304" pitchFamily="18" charset="0"/>
                  </a:rPr>
                  <a:t>fac(1)</a:t>
                </a:r>
                <a:endParaRPr lang="en-US" altLang="zh-CN" sz="2800">
                  <a:solidFill>
                    <a:srgbClr val="030305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" name="云形标注 4"/>
          <p:cNvSpPr/>
          <p:nvPr/>
        </p:nvSpPr>
        <p:spPr>
          <a:xfrm>
            <a:off x="5070475" y="1066800"/>
            <a:ext cx="3632200" cy="1085215"/>
          </a:xfrm>
          <a:prstGeom prst="cloudCallout">
            <a:avLst>
              <a:gd name="adj1" fmla="val -85000"/>
              <a:gd name="adj2" fmla="val 11553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用递归求阶乘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5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5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5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5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5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5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12" grpId="0" animBg="1"/>
      <p:bldP spid="815113" grpId="0" animBg="1"/>
      <p:bldP spid="815114" grpId="0" animBg="1"/>
      <p:bldP spid="815118" grpId="0" animBg="1"/>
      <p:bldP spid="815119" grpId="0" animBg="1"/>
      <p:bldP spid="815120" grpId="0"/>
      <p:bldP spid="8151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7412990" cy="501015"/>
          </a:xfrm>
        </p:spPr>
        <p:txBody>
          <a:bodyPr/>
          <a:p>
            <a:r>
              <a:rPr lang="en-US" altLang="zh-CN"/>
              <a:t>4.2.5 Java</a:t>
            </a:r>
            <a:r>
              <a:rPr lang="zh-CN" altLang="en-US"/>
              <a:t>方法的可变长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46910"/>
            <a:ext cx="8229600" cy="3466465"/>
          </a:xfrm>
        </p:spPr>
        <p:txBody>
          <a:bodyPr/>
          <a:p>
            <a:r>
              <a:rPr lang="zh-CN" altLang="en-US"/>
              <a:t>标准输出流的printf方法：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printf(String format,</a:t>
            </a:r>
            <a:r>
              <a:rPr lang="zh-CN" altLang="en-US">
                <a:solidFill>
                  <a:srgbClr val="FF0000"/>
                </a:solidFill>
              </a:rPr>
              <a:t>Object ...obj</a:t>
            </a:r>
            <a:r>
              <a:rPr lang="zh-CN" altLang="en-US"/>
              <a:t>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方法</a:t>
            </a:r>
            <a:r>
              <a:rPr lang="zh-CN" altLang="en-US"/>
              <a:t>调用：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System.out.printf("%d ",n);   //其中,n为整形变量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System.out.printf("%d %s",n,"cat");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注意：可变长参数必须处于方法参数排列中的最后位置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0450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olidFill>
                  <a:schemeClr val="accent1"/>
                </a:solidFill>
                <a:sym typeface="+mn-ea"/>
              </a:rPr>
              <a:t>static double add(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double...</a:t>
            </a:r>
            <a:r>
              <a:rPr lang="zh-CN" altLang="en-US" sz="2000">
                <a:solidFill>
                  <a:schemeClr val="accent1"/>
                </a:solidFill>
                <a:sym typeface="+mn-ea"/>
              </a:rPr>
              <a:t> parms) {</a:t>
            </a:r>
            <a:endParaRPr lang="zh-CN" altLang="en-US" sz="20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1"/>
                </a:solidFill>
                <a:sym typeface="+mn-ea"/>
              </a:rPr>
              <a:t>	double s = 0;</a:t>
            </a:r>
            <a:endParaRPr lang="zh-CN" altLang="en-US" sz="20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1"/>
                </a:solidFill>
                <a:sym typeface="+mn-ea"/>
              </a:rPr>
              <a:t>	for (double p : parms)</a:t>
            </a:r>
            <a:r>
              <a:rPr lang="en-US" altLang="zh-CN" sz="2000">
                <a:solidFill>
                  <a:schemeClr val="accent1"/>
                </a:solidFill>
                <a:sym typeface="+mn-ea"/>
              </a:rPr>
              <a:t>   //</a:t>
            </a:r>
            <a:r>
              <a:rPr lang="zh-CN" altLang="en-US" sz="2000">
                <a:solidFill>
                  <a:schemeClr val="accent1"/>
                </a:solidFill>
                <a:sym typeface="+mn-ea"/>
              </a:rPr>
              <a:t>参数在方法内当数组用</a:t>
            </a:r>
            <a:endParaRPr lang="zh-CN" altLang="en-US" sz="20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1"/>
                </a:solidFill>
                <a:sym typeface="+mn-ea"/>
              </a:rPr>
              <a:t>		s += p;</a:t>
            </a:r>
            <a:endParaRPr lang="zh-CN" altLang="en-US" sz="20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1"/>
                </a:solidFill>
                <a:sym typeface="+mn-ea"/>
              </a:rPr>
              <a:t>	return  s;</a:t>
            </a:r>
            <a:endParaRPr lang="zh-CN" altLang="en-US" sz="20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1"/>
                </a:solidFill>
                <a:sym typeface="+mn-ea"/>
              </a:rPr>
              <a:t>}</a:t>
            </a:r>
            <a:endParaRPr lang="zh-CN" altLang="en-US" sz="20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针对该方法的以下调用均是成立的。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olidFill>
                  <a:schemeClr val="accent6"/>
                </a:solidFill>
                <a:sym typeface="+mn-ea"/>
              </a:rPr>
              <a:t>double sum1 = add(1.8, 6 ,6.4 , 8.2);</a:t>
            </a:r>
            <a:endParaRPr lang="zh-CN" altLang="en-US" sz="20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6"/>
                </a:solidFill>
                <a:sym typeface="+mn-ea"/>
              </a:rPr>
              <a:t>double sum3 = add();    </a:t>
            </a:r>
            <a:endParaRPr lang="zh-CN" altLang="en-US" sz="20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特别地,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如果实参数据来自数组,则可直接传递数组名</a:t>
            </a:r>
            <a:r>
              <a:rPr lang="zh-CN" altLang="en-US" sz="2000">
                <a:sym typeface="+mn-ea"/>
              </a:rPr>
              <a:t>。例如: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double[] score = {90, 80, 65,70,59};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olidFill>
                  <a:schemeClr val="accent6"/>
                </a:solidFill>
                <a:sym typeface="+mn-ea"/>
              </a:rPr>
              <a:t>double sum = add(score);</a:t>
            </a:r>
            <a:endParaRPr lang="zh-CN" altLang="en-US" sz="2000">
              <a:solidFill>
                <a:schemeClr val="accent6"/>
              </a:solidFill>
            </a:endParaRPr>
          </a:p>
          <a:p>
            <a:endParaRPr lang="zh-CN" altLang="en-US" sz="2000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6069965" cy="501015"/>
          </a:xfrm>
        </p:spPr>
        <p:txBody>
          <a:bodyPr/>
          <a:p>
            <a:r>
              <a:rPr lang="zh-CN" altLang="en-US"/>
              <a:t>可变长参数与数组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56620"/>
            <a:ext cx="6096000" cy="56197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例</a:t>
            </a:r>
            <a:r>
              <a:rPr lang="en-US" altLang="zh-CN" sz="2800" dirty="0"/>
              <a:t>4-7 </a:t>
            </a:r>
            <a:r>
              <a:rPr lang="zh-CN" altLang="en-US" sz="2800" dirty="0"/>
              <a:t>输出命令行所有参数 </a:t>
            </a:r>
            <a:endParaRPr lang="zh-CN" altLang="en-US" sz="2800" dirty="0"/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870825" cy="27066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public class  </a:t>
            </a:r>
            <a:r>
              <a:rPr lang="en-US" altLang="zh-CN" dirty="0" err="1"/>
              <a:t>AllCommandPara</a:t>
            </a:r>
            <a:r>
              <a:rPr lang="en-US" altLang="zh-CN" dirty="0"/>
              <a:t> {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public static void main( </a:t>
            </a:r>
            <a:r>
              <a:rPr lang="en-US" altLang="zh-CN" dirty="0">
                <a:solidFill>
                  <a:srgbClr val="FF0000"/>
                </a:solidFill>
              </a:rPr>
              <a:t>String[] </a:t>
            </a:r>
            <a:r>
              <a:rPr lang="en-US" altLang="zh-CN" dirty="0" err="1">
                <a:solidFill>
                  <a:srgbClr val="FF0000"/>
                </a:solidFill>
              </a:rPr>
              <a:t>args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) {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args.length;i</a:t>
            </a:r>
            <a:r>
              <a:rPr lang="en-US" altLang="zh-CN" dirty="0"/>
              <a:t>++)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+ " ");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}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} </a:t>
            </a:r>
            <a:endParaRPr lang="en-US" altLang="zh-CN" dirty="0"/>
          </a:p>
        </p:txBody>
      </p:sp>
      <p:sp>
        <p:nvSpPr>
          <p:cNvPr id="817156" name="Rectangle 4"/>
          <p:cNvSpPr>
            <a:spLocks noChangeArrowheads="1"/>
          </p:cNvSpPr>
          <p:nvPr/>
        </p:nvSpPr>
        <p:spPr bwMode="auto">
          <a:xfrm>
            <a:off x="457200" y="4275138"/>
            <a:ext cx="807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D:\&gt;java  </a:t>
            </a:r>
            <a:r>
              <a:rPr lang="en-US" altLang="zh-CN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AllCommandPara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"hello good" 34  "my  123"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33400" y="4865688"/>
            <a:ext cx="228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hello good </a:t>
            </a:r>
            <a:endParaRPr lang="en-US" altLang="zh-CN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34 </a:t>
            </a:r>
            <a:endParaRPr lang="en-US" altLang="zh-CN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my  123 </a:t>
            </a:r>
            <a:endParaRPr lang="en-US" altLang="zh-CN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标注 2"/>
          <p:cNvSpPr>
            <a:spLocks noChangeArrowheads="1"/>
          </p:cNvSpPr>
          <p:nvPr/>
        </p:nvSpPr>
        <p:spPr bwMode="auto">
          <a:xfrm>
            <a:off x="4624294" y="5219233"/>
            <a:ext cx="3937000" cy="571967"/>
          </a:xfrm>
          <a:prstGeom prst="wedgeRectCallout">
            <a:avLst>
              <a:gd name="adj1" fmla="val -4503"/>
              <a:gd name="adj2" fmla="val -1317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800" b="0" dirty="0">
                <a:solidFill>
                  <a:srgbClr val="030305"/>
                </a:solidFill>
                <a:latin typeface="Tahoma" panose="020B0604030504040204" pitchFamily="34" charset="0"/>
              </a:rPr>
              <a:t>空格作为参数间分隔符</a:t>
            </a:r>
            <a:endParaRPr kumimoji="1" lang="zh-CN" altLang="en-US" sz="2800" b="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6400" y="457200"/>
            <a:ext cx="4243705" cy="5835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4.3 Java</a:t>
            </a:r>
            <a:r>
              <a:rPr lang="zh-CN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的命令行参数</a:t>
            </a:r>
            <a:endParaRPr lang="zh-CN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6" grpId="0"/>
      <p:bldP spid="2" grpId="0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739775" y="533400"/>
            <a:ext cx="7581900" cy="685800"/>
          </a:xfrm>
        </p:spPr>
        <p:txBody>
          <a:bodyPr/>
          <a:lstStyle/>
          <a:p>
            <a:pPr marL="0" indent="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/>
              <a:t>4.4  </a:t>
            </a:r>
            <a:r>
              <a:rPr lang="zh-CN" altLang="en-US"/>
              <a:t>数组工具类</a:t>
            </a:r>
            <a:r>
              <a:rPr lang="en-US" altLang="zh-CN"/>
              <a:t>Arrays</a:t>
            </a:r>
            <a:endParaRPr lang="zh-CN" altLang="en-US"/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448310" y="1371600"/>
            <a:ext cx="8164513" cy="35814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      Arrays</a:t>
            </a:r>
            <a:r>
              <a:rPr lang="zh-CN" altLang="zh-CN" dirty="0"/>
              <a:t>类封装了对数组进行操作的一系列静态方法。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zh-CN" dirty="0"/>
              <a:t>利用</a:t>
            </a:r>
            <a:r>
              <a:rPr lang="en-US" altLang="zh-CN" dirty="0"/>
              <a:t>Arrays</a:t>
            </a:r>
            <a:r>
              <a:rPr lang="zh-CN" altLang="zh-CN" dirty="0"/>
              <a:t>类的</a:t>
            </a:r>
            <a:r>
              <a:rPr lang="en-US" altLang="zh-CN" dirty="0"/>
              <a:t>sort</a:t>
            </a:r>
            <a:r>
              <a:rPr lang="zh-CN" altLang="zh-CN" dirty="0"/>
              <a:t>方法可方便地对数组排序。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 </a:t>
            </a:r>
            <a:r>
              <a:rPr lang="zh-CN" altLang="zh-CN" dirty="0"/>
              <a:t>例如：</a:t>
            </a:r>
            <a:endParaRPr lang="zh-CN" altLang="zh-CN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>
                <a:solidFill>
                  <a:srgbClr val="0070C0"/>
                </a:solidFill>
              </a:rPr>
              <a:t>   </a:t>
            </a:r>
            <a:r>
              <a:rPr lang="en-US" altLang="zh-CN" dirty="0" err="1">
                <a:solidFill>
                  <a:srgbClr val="0070C0"/>
                </a:solidFill>
              </a:rPr>
              <a:t>java.util.Arrays.sort</a:t>
            </a:r>
            <a:r>
              <a:rPr lang="en-US" altLang="zh-CN" dirty="0">
                <a:solidFill>
                  <a:srgbClr val="0070C0"/>
                </a:solidFill>
              </a:rPr>
              <a:t>(a) </a:t>
            </a:r>
            <a:r>
              <a:rPr lang="en-US" altLang="zh-CN" dirty="0"/>
              <a:t>;  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zh-CN" dirty="0"/>
              <a:t>利用</a:t>
            </a:r>
            <a:r>
              <a:rPr lang="en-US" altLang="zh-CN" dirty="0"/>
              <a:t>Arrays</a:t>
            </a:r>
            <a:r>
              <a:rPr lang="zh-CN" altLang="zh-CN" dirty="0"/>
              <a:t>类的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zh-CN" dirty="0"/>
              <a:t>方法可以将数组转化为字符串的形式。例如：</a:t>
            </a:r>
            <a:r>
              <a:rPr lang="en-US" altLang="zh-CN" dirty="0" err="1"/>
              <a:t>System.out.print</a:t>
            </a:r>
            <a:r>
              <a:rPr lang="en-US" altLang="zh-CN" dirty="0"/>
              <a:t>( </a:t>
            </a:r>
            <a:r>
              <a:rPr lang="en-US" altLang="zh-CN" dirty="0" err="1">
                <a:solidFill>
                  <a:srgbClr val="0070C0"/>
                </a:solidFill>
              </a:rPr>
              <a:t>java.util.Arrays.toString</a:t>
            </a:r>
            <a:r>
              <a:rPr lang="en-US" altLang="zh-CN" dirty="0">
                <a:solidFill>
                  <a:srgbClr val="0070C0"/>
                </a:solidFill>
              </a:rPr>
              <a:t>(a)</a:t>
            </a:r>
            <a:r>
              <a:rPr lang="en-US" altLang="zh-CN" dirty="0"/>
              <a:t> ); 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如果要将二维数组的数据内容转化为字符串表示，需要用 Arrays类提供的 deepToString()方法。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642938"/>
          </a:xfrm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rgbClr val="002060"/>
                </a:solidFill>
              </a:rPr>
              <a:t>思考以下问题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6867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7537450" cy="4724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数组的定义与分配空间的关系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?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数组赋初值的办法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?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默认初值如何确定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?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如何实现对数组的遍历访问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? </a:t>
            </a:r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维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维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如何得到数组的大小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? 1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维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,2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维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如何理解方法定义与方法调用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?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使用方法的好处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?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方法定义的参数形态说明了什么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?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基本类型参数传递和引用类型参数传递差别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?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Java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的命令行参数怎么提供数据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?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81900" cy="609600"/>
          </a:xfrm>
        </p:spPr>
        <p:txBody>
          <a:bodyPr/>
          <a:lstStyle/>
          <a:p>
            <a:pPr eaLnBrk="1" hangingPunct="1"/>
            <a:r>
              <a:rPr lang="zh-CN" altLang="en-US"/>
              <a:t>思考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37891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533400" y="1114425"/>
            <a:ext cx="83820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/>
              <a:t>编写完成判断某个整数</a:t>
            </a:r>
            <a:r>
              <a:rPr lang="en-US" altLang="zh-CN"/>
              <a:t>n</a:t>
            </a:r>
            <a:r>
              <a:rPr lang="zh-CN" altLang="zh-CN"/>
              <a:t>是否为素数的方法</a:t>
            </a:r>
            <a:r>
              <a:rPr lang="en-US" altLang="zh-CN"/>
              <a:t>,</a:t>
            </a:r>
            <a:r>
              <a:rPr lang="zh-CN" altLang="zh-CN"/>
              <a:t>该方法形态如下：</a:t>
            </a:r>
            <a:endParaRPr lang="zh-CN" altLang="zh-CN"/>
          </a:p>
          <a:p>
            <a:pPr eaLnBrk="1" hangingPunct="1">
              <a:buFontTx/>
              <a:buNone/>
            </a:pPr>
            <a:r>
              <a:rPr lang="en-US" altLang="zh-CN"/>
              <a:t>       public static boolean isPrime(int  n) </a:t>
            </a:r>
            <a:endParaRPr lang="zh-CN" altLang="zh-CN"/>
          </a:p>
          <a:p>
            <a:pPr eaLnBrk="1" hangingPunct="1">
              <a:buFontTx/>
              <a:buNone/>
            </a:pPr>
            <a:r>
              <a:rPr lang="en-US" altLang="zh-CN"/>
              <a:t>  </a:t>
            </a:r>
            <a:r>
              <a:rPr lang="zh-CN" altLang="zh-CN"/>
              <a:t>通过调用该方法，找出</a:t>
            </a:r>
            <a:r>
              <a:rPr lang="en-US" altLang="zh-CN"/>
              <a:t>1000</a:t>
            </a:r>
            <a:r>
              <a:rPr lang="zh-CN" altLang="zh-CN"/>
              <a:t>以内的最大素数并输出。</a:t>
            </a:r>
            <a:endParaRPr lang="en-US" altLang="zh-CN"/>
          </a:p>
          <a:p>
            <a:pPr eaLnBrk="1" hangingPunct="1">
              <a:buFontTx/>
              <a:buNone/>
            </a:pPr>
            <a:endParaRPr lang="en-US" altLang="zh-CN"/>
          </a:p>
          <a:p>
            <a:pPr eaLnBrk="1" hangingPunct="1">
              <a:buFontTx/>
              <a:buNone/>
            </a:pPr>
            <a:endParaRPr lang="zh-CN" altLang="zh-CN"/>
          </a:p>
          <a:p>
            <a:pPr eaLnBrk="1" hangingPunct="1"/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5800" y="3276600"/>
            <a:ext cx="7315200" cy="2954338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部分代码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 for ( int m=1000;m&gt;0;m--)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if  (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isPrime(m)</a:t>
            </a:r>
            <a:r>
              <a:rPr lang="en-US" altLang="zh-CN">
                <a:latin typeface="Times New Roman" panose="02020603050405020304" pitchFamily="18" charset="0"/>
              </a:rPr>
              <a:t>)  {</a:t>
            </a:r>
            <a:endParaRPr lang="en-US" altLang="zh-CN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System.out.println(</a:t>
            </a:r>
            <a:r>
              <a:rPr lang="en-US" altLang="zh-CN">
                <a:latin typeface="Arial" panose="020B0604020202020204" pitchFamily="34" charset="0"/>
              </a:rPr>
              <a:t>" 1000</a:t>
            </a:r>
            <a:r>
              <a:rPr lang="zh-CN" altLang="en-US">
                <a:latin typeface="Arial" panose="020B0604020202020204" pitchFamily="34" charset="0"/>
              </a:rPr>
              <a:t>以内大素数</a:t>
            </a:r>
            <a:r>
              <a:rPr lang="en-US" altLang="zh-CN">
                <a:latin typeface="Arial" panose="020B0604020202020204" pitchFamily="34" charset="0"/>
              </a:rPr>
              <a:t>= " +</a:t>
            </a:r>
            <a:r>
              <a:rPr lang="en-US" altLang="zh-CN">
                <a:latin typeface="Times New Roman" panose="02020603050405020304" pitchFamily="18" charset="0"/>
              </a:rPr>
              <a:t>m);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break</a:t>
            </a:r>
            <a:r>
              <a:rPr lang="en-US" altLang="zh-CN">
                <a:latin typeface="Times New Roman" panose="02020603050405020304" pitchFamily="18" charset="0"/>
              </a:rPr>
              <a:t>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    }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85800" y="2670175"/>
            <a:ext cx="7300913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思路：从大往小找，找到一个为素数则结束</a:t>
            </a:r>
            <a:endParaRPr lang="zh-CN" altLang="en-US" sz="2800">
              <a:solidFill>
                <a:srgbClr val="0070C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457200"/>
            <a:ext cx="3714750" cy="65563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♣</a:t>
            </a:r>
            <a:r>
              <a:rPr lang="zh-CN" altLang="en-US" dirty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作业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8229600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）在一个元素值</a:t>
            </a:r>
            <a:r>
              <a:rPr lang="en-US" altLang="zh-CN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以内</a:t>
            </a:r>
            <a:r>
              <a:rPr lang="en-US" altLang="zh-CN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含</a:t>
            </a:r>
            <a:r>
              <a:rPr lang="en-US" altLang="zh-CN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元素的一维整形</a:t>
            </a:r>
            <a:r>
              <a:rPr lang="zh-CN" altLang="zh-CN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数组元素</a:t>
            </a:r>
            <a:r>
              <a:rPr lang="zh-CN" altLang="en-US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</a:t>
            </a:r>
            <a:r>
              <a:rPr lang="zh-CN" altLang="zh-CN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求最大值、求平均、统计其中素数个数。</a:t>
            </a:r>
            <a:endParaRPr lang="zh-CN" altLang="en-US" dirty="0">
              <a:solidFill>
                <a:srgbClr val="03030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2) </a:t>
            </a:r>
            <a:r>
              <a:rPr lang="zh-CN" altLang="en-US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找出</a:t>
            </a:r>
            <a:r>
              <a:rPr lang="en-US" altLang="zh-CN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</a:t>
            </a:r>
            <a:r>
              <a:rPr lang="zh-CN" altLang="en-US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en-US" altLang="zh-CN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350</a:t>
            </a:r>
            <a:r>
              <a:rPr lang="zh-CN" altLang="en-US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之间的所有姐妹素数对，用</a:t>
            </a:r>
            <a:r>
              <a:rPr lang="en-US" altLang="zh-CN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Swing</a:t>
            </a:r>
            <a:r>
              <a:rPr lang="zh-CN" altLang="en-US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对话框显示结果。</a:t>
            </a:r>
            <a:endParaRPr lang="en-US" altLang="zh-CN" dirty="0">
              <a:solidFill>
                <a:srgbClr val="03030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76400" y="456883"/>
            <a:ext cx="5372100" cy="641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 lvl="0" algn="l" eaLnBrk="1" hangingPunct="1">
              <a:buClrTx/>
              <a:buSzTx/>
              <a:buFontTx/>
            </a:pPr>
            <a:r>
              <a:rPr lang="zh-CN" altLang="en-US" sz="2800" dirty="0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 </a:t>
            </a:r>
            <a:r>
              <a:rPr lang="zh-CN" altLang="en-US" sz="2800" dirty="0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2800" dirty="0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创建数组空间 </a:t>
            </a:r>
            <a:endParaRPr lang="zh-CN" altLang="en-US" sz="2800" dirty="0">
              <a:solidFill>
                <a:srgbClr val="00669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34788" y="1371601"/>
            <a:ext cx="6100762" cy="1600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给已声明的数组分配空间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数组名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new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数组元素类型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元素个数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];  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score = new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[10];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ph sz="half" idx="2"/>
            <p:custDataLst>
              <p:tags r:id="rId1"/>
            </p:custDataLst>
          </p:nvPr>
        </p:nvGraphicFramePr>
        <p:xfrm>
          <a:off x="6629400" y="1381125"/>
          <a:ext cx="1992313" cy="4527548"/>
        </p:xfrm>
        <a:graphic>
          <a:graphicData uri="http://schemas.openxmlformats.org/drawingml/2006/table">
            <a:tbl>
              <a:tblPr/>
              <a:tblGrid>
                <a:gridCol w="1478611"/>
                <a:gridCol w="513702"/>
              </a:tblGrid>
              <a:tr h="452596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score[0]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score[1]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score[2]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score[3]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54184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score[4]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score[5]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score[6]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score[7]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score[8]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score[9]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777266" name="Rectangle 50"/>
          <p:cNvSpPr>
            <a:spLocks noChangeArrowheads="1"/>
          </p:cNvSpPr>
          <p:nvPr/>
        </p:nvSpPr>
        <p:spPr bwMode="auto">
          <a:xfrm>
            <a:off x="533288" y="4572000"/>
            <a:ext cx="5665694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在声明数组的同时给数组规定空间，两步合并。 </a:t>
            </a:r>
            <a:endParaRPr lang="zh-CN" altLang="en-US" dirty="0">
              <a:solidFill>
                <a:srgbClr val="03030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Tx/>
              <a:buNone/>
              <a:defRPr/>
            </a:pPr>
            <a:r>
              <a:rPr lang="zh-CN" altLang="en-US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</a:t>
            </a:r>
            <a:r>
              <a:rPr lang="en-US" altLang="zh-CN" dirty="0" err="1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score [ ] = new </a:t>
            </a:r>
            <a:r>
              <a:rPr lang="en-US" altLang="zh-CN" dirty="0" err="1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[10]; </a:t>
            </a:r>
            <a:endParaRPr lang="en-US" altLang="zh-CN" dirty="0">
              <a:solidFill>
                <a:srgbClr val="03030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1828800" y="3352800"/>
            <a:ext cx="4343400" cy="990600"/>
          </a:xfrm>
          <a:prstGeom prst="cloudCallout">
            <a:avLst>
              <a:gd name="adj1" fmla="val 59371"/>
              <a:gd name="adj2" fmla="val -15782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数组元素下标从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</a:t>
            </a:r>
            <a:endParaRPr lang="zh-CN" alt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2093913" y="457200"/>
            <a:ext cx="5883275" cy="609600"/>
          </a:xfrm>
        </p:spPr>
        <p:txBody>
          <a:bodyPr/>
          <a:lstStyle/>
          <a:p>
            <a:pPr eaLnBrk="1" hangingPunct="1"/>
            <a:r>
              <a:rPr lang="zh-CN" altLang="zh-CN"/>
              <a:t>以下程序</a:t>
            </a:r>
            <a:r>
              <a:rPr lang="zh-CN" altLang="en-US"/>
              <a:t>调试</a:t>
            </a:r>
            <a:r>
              <a:rPr lang="zh-CN" altLang="zh-CN"/>
              <a:t>结果为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3" name="文本占位符 2" descr="Rectangle: Click to edit Master text styles&#10;Second level&#10;Third level&#10;Fourth level&#10;Fifth level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8153400" cy="46482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public class Test {</a:t>
            </a:r>
            <a:endParaRPr lang="zh-CN" altLang="zh-CN" dirty="0"/>
          </a:p>
          <a:p>
            <a:pPr marL="342900" lvl="1" indent="0" eaLnBrk="1" hangingPunct="1">
              <a:buFontTx/>
              <a:buNone/>
              <a:defRPr/>
            </a:pPr>
            <a:r>
              <a:rPr lang="en-US" altLang="zh-CN" sz="2400" b="1" dirty="0"/>
              <a:t>  public static void main(String </a:t>
            </a:r>
            <a:r>
              <a:rPr lang="en-US" altLang="zh-CN" sz="2400" b="1" dirty="0" err="1"/>
              <a:t>argv</a:t>
            </a:r>
            <a:r>
              <a:rPr lang="en-US" altLang="zh-CN" sz="2400" b="1" dirty="0"/>
              <a:t>[]) {</a:t>
            </a:r>
            <a:endParaRPr lang="zh-CN" altLang="zh-CN" sz="2400" b="1" dirty="0"/>
          </a:p>
          <a:p>
            <a:pPr marL="342900" lvl="1" indent="0" eaLnBrk="1" hangingPunct="1">
              <a:buFontTx/>
              <a:buNone/>
              <a:defRPr/>
            </a:pPr>
            <a:r>
              <a:rPr lang="en-US" altLang="zh-CN" sz="2400" b="1" dirty="0"/>
              <a:t>  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x[] = new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[2];</a:t>
            </a:r>
            <a:endParaRPr lang="zh-CN" altLang="zh-CN" sz="2400" b="1" dirty="0"/>
          </a:p>
          <a:p>
            <a:pPr marL="342900" lvl="1" indent="0" eaLnBrk="1" hangingPunct="1">
              <a:buFontTx/>
              <a:buNone/>
              <a:defRPr/>
            </a:pPr>
            <a:r>
              <a:rPr lang="en-US" altLang="zh-CN" sz="2400" b="1" dirty="0"/>
              <a:t>      </a:t>
            </a:r>
            <a:r>
              <a:rPr lang="en-US" altLang="zh-CN" sz="2400" b="1" dirty="0" err="1"/>
              <a:t>System.out.println</a:t>
            </a:r>
            <a:r>
              <a:rPr lang="en-US" altLang="zh-CN" sz="2400" b="1" dirty="0"/>
              <a:t>(x[2]);</a:t>
            </a:r>
            <a:endParaRPr lang="zh-CN" altLang="zh-CN" sz="2400" b="1" dirty="0"/>
          </a:p>
          <a:p>
            <a:pPr marL="342900" lvl="1" indent="0" eaLnBrk="1" hangingPunct="1">
              <a:buFontTx/>
              <a:buNone/>
              <a:defRPr/>
            </a:pPr>
            <a:r>
              <a:rPr lang="en-US" altLang="zh-CN" sz="2400" b="1" dirty="0"/>
              <a:t>  }</a:t>
            </a:r>
            <a:endParaRPr lang="zh-CN" altLang="zh-CN" sz="2400" b="1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} </a:t>
            </a:r>
            <a:endParaRPr lang="zh-CN" altLang="zh-CN" dirty="0"/>
          </a:p>
          <a:p>
            <a:pPr marL="457200" indent="-457200" eaLnBrk="1" hangingPunct="1">
              <a:buClr>
                <a:schemeClr val="tx1"/>
              </a:buClr>
              <a:buFontTx/>
              <a:buAutoNum type="alphaUcPeriod"/>
              <a:defRPr/>
            </a:pPr>
            <a:r>
              <a:rPr lang="zh-CN" altLang="zh-CN" dirty="0"/>
              <a:t>编译错误</a:t>
            </a:r>
            <a:r>
              <a:rPr lang="en-US" altLang="zh-CN" dirty="0"/>
              <a:t>;    </a:t>
            </a:r>
            <a:endParaRPr lang="en-US" altLang="zh-CN" dirty="0"/>
          </a:p>
          <a:p>
            <a:pPr marL="457200" indent="-457200" eaLnBrk="1" hangingPunct="1">
              <a:buClr>
                <a:schemeClr val="tx1"/>
              </a:buClr>
              <a:buFontTx/>
              <a:buAutoNum type="alphaUcPeriod"/>
              <a:defRPr/>
            </a:pPr>
            <a:r>
              <a:rPr lang="en-US" altLang="zh-CN" dirty="0"/>
              <a:t>null   </a:t>
            </a:r>
            <a:endParaRPr lang="en-US" altLang="zh-CN" dirty="0"/>
          </a:p>
          <a:p>
            <a:pPr marL="457200" indent="-457200" eaLnBrk="1" hangingPunct="1">
              <a:buClr>
                <a:schemeClr val="tx1"/>
              </a:buClr>
              <a:buFontTx/>
              <a:buAutoNum type="alphaUcPeriod"/>
              <a:defRPr/>
            </a:pPr>
            <a:r>
              <a:rPr lang="en-US" altLang="zh-CN" dirty="0"/>
              <a:t>0     </a:t>
            </a:r>
            <a:endParaRPr lang="en-US" altLang="zh-CN" dirty="0"/>
          </a:p>
          <a:p>
            <a:pPr marL="457200" indent="-457200" eaLnBrk="1" hangingPunct="1">
              <a:buClr>
                <a:schemeClr val="tx1"/>
              </a:buClr>
              <a:buFontTx/>
              <a:buAutoNum type="alphaUcPeriod"/>
              <a:defRPr/>
            </a:pPr>
            <a:r>
              <a:rPr lang="zh-CN" altLang="zh-CN" dirty="0"/>
              <a:t>运行时出现异常</a:t>
            </a:r>
            <a:endParaRPr lang="zh-CN" altLang="zh-CN" dirty="0"/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560388" y="5257800"/>
            <a:ext cx="4572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5861050" y="3810000"/>
            <a:ext cx="2438400" cy="609600"/>
          </a:xfrm>
          <a:prstGeom prst="wedgeRoundRectCallout">
            <a:avLst>
              <a:gd name="adj1" fmla="val -92935"/>
              <a:gd name="adj2" fmla="val -221435"/>
              <a:gd name="adj3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如果为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X[1]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呢？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174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09600"/>
            <a:ext cx="3905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11188" y="762000"/>
            <a:ext cx="7416800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 lvl="0" algn="l" eaLnBrk="1" hangingPunct="1">
              <a:buClrTx/>
              <a:buSzTx/>
              <a:buFontTx/>
            </a:pPr>
            <a:r>
              <a:rPr lang="zh-CN" altLang="en-US" sz="2800" dirty="0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 sz="2800" dirty="0">
                <a:solidFill>
                  <a:srgbClr val="0066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创建数组元素并初始化 </a:t>
            </a:r>
            <a:endParaRPr lang="zh-CN" altLang="en-US" sz="2800" dirty="0">
              <a:solidFill>
                <a:srgbClr val="00669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09283" y="1524000"/>
            <a:ext cx="8075612" cy="3133725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dirty="0"/>
              <a:t>格式如下： 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zh-CN" dirty="0"/>
              <a:t>格式</a:t>
            </a:r>
            <a:r>
              <a:rPr lang="en-US" altLang="zh-CN" dirty="0"/>
              <a:t>1</a:t>
            </a:r>
            <a:r>
              <a:rPr lang="zh-CN" altLang="zh-CN" dirty="0"/>
              <a:t>：类型</a:t>
            </a:r>
            <a:r>
              <a:rPr lang="en-US" altLang="zh-CN" dirty="0"/>
              <a:t>  </a:t>
            </a:r>
            <a:r>
              <a:rPr lang="zh-CN" altLang="zh-CN" dirty="0"/>
              <a:t>数组名</a:t>
            </a:r>
            <a:r>
              <a:rPr lang="en-US" altLang="zh-CN" dirty="0"/>
              <a:t>[ ] ={ </a:t>
            </a:r>
            <a:r>
              <a:rPr lang="zh-CN" altLang="zh-CN" dirty="0"/>
              <a:t>初值表</a:t>
            </a:r>
            <a:r>
              <a:rPr lang="en-US" altLang="zh-CN" dirty="0"/>
              <a:t> };</a:t>
            </a:r>
            <a:endParaRPr lang="zh-CN" altLang="zh-CN" dirty="0"/>
          </a:p>
          <a:p>
            <a:pPr eaLnBrk="1" hangingPunct="1">
              <a:defRPr/>
            </a:pPr>
            <a:r>
              <a:rPr lang="zh-CN" altLang="zh-CN" dirty="0"/>
              <a:t>格式</a:t>
            </a:r>
            <a:r>
              <a:rPr lang="en-US" altLang="zh-CN" dirty="0"/>
              <a:t>2</a:t>
            </a:r>
            <a:r>
              <a:rPr lang="zh-CN" altLang="zh-CN" dirty="0"/>
              <a:t>：类型 </a:t>
            </a:r>
            <a:r>
              <a:rPr lang="en-US" altLang="zh-CN" dirty="0"/>
              <a:t> </a:t>
            </a:r>
            <a:r>
              <a:rPr lang="zh-CN" altLang="zh-CN" dirty="0"/>
              <a:t>数组名</a:t>
            </a:r>
            <a:r>
              <a:rPr lang="en-US" altLang="zh-CN" dirty="0"/>
              <a:t>[ ] = new  </a:t>
            </a:r>
            <a:r>
              <a:rPr lang="zh-CN" altLang="zh-CN" dirty="0"/>
              <a:t>类型</a:t>
            </a:r>
            <a:r>
              <a:rPr lang="en-US" altLang="zh-CN" dirty="0"/>
              <a:t>[ ]{ </a:t>
            </a:r>
            <a:r>
              <a:rPr lang="zh-CN" altLang="zh-CN" dirty="0"/>
              <a:t>初值表</a:t>
            </a:r>
            <a:r>
              <a:rPr lang="en-US" altLang="zh-CN" dirty="0"/>
              <a:t> };</a:t>
            </a:r>
            <a:endParaRPr lang="zh-CN" altLang="zh-CN" dirty="0"/>
          </a:p>
          <a:p>
            <a:pPr eaLnBrk="1" hangingPunct="1">
              <a:buFontTx/>
              <a:buNone/>
              <a:defRPr/>
            </a:pPr>
            <a:r>
              <a:rPr lang="zh-CN" altLang="en-US" dirty="0"/>
              <a:t>例如：</a:t>
            </a:r>
            <a:endParaRPr lang="en-US" altLang="zh-CN" dirty="0"/>
          </a:p>
          <a:p>
            <a:pPr eaLnBrk="1" hangingPunct="1">
              <a:buFontTx/>
              <a:buNone/>
              <a:defRPr/>
            </a:pPr>
            <a:r>
              <a:rPr lang="zh-CN" altLang="en-US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score[ ] = {1,2,3,4,5,6,7,8,9,10}; </a:t>
            </a:r>
            <a:endParaRPr lang="en-US" altLang="zh-CN" dirty="0"/>
          </a:p>
          <a:p>
            <a:pPr eaLnBrk="1" hangingPunct="1">
              <a:buFontTx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score[ ]=new </a:t>
            </a:r>
            <a:r>
              <a:rPr lang="en-US" altLang="zh-CN" dirty="0" err="1"/>
              <a:t>int</a:t>
            </a:r>
            <a:r>
              <a:rPr lang="en-US" altLang="zh-CN" dirty="0"/>
              <a:t>[ ] {1,2,3,4,5,6,7,8,9,10}; </a:t>
            </a:r>
            <a:endParaRPr lang="zh-CN" altLang="en-US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57200" y="4572000"/>
            <a:ext cx="691356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score.length</a:t>
            </a:r>
            <a:r>
              <a:rPr lang="en-US" altLang="zh-CN" sz="28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指明数组</a:t>
            </a:r>
            <a:r>
              <a:rPr lang="en-US" altLang="zh-CN" sz="28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score</a:t>
            </a:r>
            <a:r>
              <a:rPr lang="zh-CN" altLang="en-US" sz="28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的长度。</a:t>
            </a:r>
            <a:endParaRPr lang="zh-CN" altLang="en-US" sz="2800" dirty="0">
              <a:solidFill>
                <a:srgbClr val="03030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010400" cy="504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/>
              <a:t>例</a:t>
            </a:r>
            <a:r>
              <a:rPr lang="en-US" altLang="zh-CN"/>
              <a:t>4-1  </a:t>
            </a:r>
            <a:r>
              <a:rPr lang="zh-CN" altLang="en-US"/>
              <a:t>求</a:t>
            </a:r>
            <a:r>
              <a:rPr lang="en-US" altLang="zh-CN"/>
              <a:t>10</a:t>
            </a:r>
            <a:r>
              <a:rPr lang="zh-CN" altLang="en-US"/>
              <a:t>个学生的平均成绩</a:t>
            </a:r>
            <a:r>
              <a:rPr lang="en-US" altLang="zh-CN"/>
              <a:t>(</a:t>
            </a:r>
            <a:r>
              <a:rPr lang="zh-CN" altLang="en-US"/>
              <a:t>未完） </a:t>
            </a:r>
            <a:endParaRPr lang="zh-CN" altLang="en-US"/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8534400" cy="5257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dirty="0"/>
              <a:t>public class  Ex4_1 { </a:t>
            </a:r>
            <a:endParaRPr lang="en-US" altLang="zh-CN" dirty="0"/>
          </a:p>
          <a:p>
            <a:pPr eaLnBrk="1" hangingPunct="1">
              <a:buFontTx/>
              <a:buNone/>
              <a:defRPr/>
            </a:pPr>
            <a:r>
              <a:rPr lang="en-US" altLang="zh-CN" dirty="0"/>
              <a:t>  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{ </a:t>
            </a:r>
            <a:endParaRPr lang="en-US" altLang="zh-CN" dirty="0"/>
          </a:p>
          <a:p>
            <a:pPr eaLnBrk="1" hangingPunct="1">
              <a:buFontTx/>
              <a:buNone/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score[ ] = new </a:t>
            </a:r>
            <a:r>
              <a:rPr lang="en-US" altLang="zh-CN" dirty="0" err="1"/>
              <a:t>int</a:t>
            </a:r>
            <a:r>
              <a:rPr lang="en-US" altLang="zh-CN" dirty="0"/>
              <a:t>[10];</a:t>
            </a:r>
            <a:endParaRPr lang="en-US" altLang="zh-CN" dirty="0"/>
          </a:p>
          <a:p>
            <a:pPr eaLnBrk="1" hangingPunct="1">
              <a:buFontTx/>
              <a:buNone/>
              <a:defRPr/>
            </a:pPr>
            <a:r>
              <a:rPr lang="en-US" altLang="zh-CN" dirty="0">
                <a:solidFill>
                  <a:schemeClr val="hlink"/>
                </a:solidFill>
              </a:rPr>
              <a:t>        </a:t>
            </a:r>
            <a:r>
              <a:rPr lang="en-US" altLang="zh-CN" dirty="0">
                <a:solidFill>
                  <a:srgbClr val="3333FF"/>
                </a:solidFill>
              </a:rPr>
              <a:t>for (</a:t>
            </a:r>
            <a:r>
              <a:rPr lang="en-US" altLang="zh-CN" dirty="0" err="1">
                <a:solidFill>
                  <a:srgbClr val="3333FF"/>
                </a:solidFill>
              </a:rPr>
              <a:t>int</a:t>
            </a:r>
            <a:r>
              <a:rPr lang="en-US" altLang="zh-CN" dirty="0">
                <a:solidFill>
                  <a:srgbClr val="3333FF"/>
                </a:solidFill>
              </a:rPr>
              <a:t> k = 0; k &lt; </a:t>
            </a:r>
            <a:r>
              <a:rPr lang="en-US" altLang="zh-CN" dirty="0" err="1">
                <a:solidFill>
                  <a:srgbClr val="3333FF"/>
                </a:solidFill>
              </a:rPr>
              <a:t>score.length</a:t>
            </a:r>
            <a:r>
              <a:rPr lang="en-US" altLang="zh-CN" dirty="0">
                <a:solidFill>
                  <a:srgbClr val="3333FF"/>
                </a:solidFill>
              </a:rPr>
              <a:t>; k++) </a:t>
            </a:r>
            <a:r>
              <a:rPr lang="en-US" altLang="zh-CN" dirty="0"/>
              <a:t>{</a:t>
            </a:r>
            <a:endParaRPr lang="zh-CN" altLang="zh-CN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             </a:t>
            </a:r>
            <a:r>
              <a:rPr lang="en-US" altLang="zh-CN" dirty="0">
                <a:solidFill>
                  <a:srgbClr val="3333FF"/>
                </a:solidFill>
              </a:rPr>
              <a:t>score[k] = (</a:t>
            </a:r>
            <a:r>
              <a:rPr lang="en-US" altLang="zh-CN" dirty="0" err="1">
                <a:solidFill>
                  <a:srgbClr val="3333FF"/>
                </a:solidFill>
              </a:rPr>
              <a:t>int</a:t>
            </a:r>
            <a:r>
              <a:rPr lang="en-US" altLang="zh-CN" dirty="0">
                <a:solidFill>
                  <a:srgbClr val="3333FF"/>
                </a:solidFill>
              </a:rPr>
              <a:t>) (</a:t>
            </a:r>
            <a:r>
              <a:rPr lang="en-US" altLang="zh-CN" dirty="0" err="1">
                <a:solidFill>
                  <a:srgbClr val="3333FF"/>
                </a:solidFill>
              </a:rPr>
              <a:t>Math.random</a:t>
            </a:r>
            <a:r>
              <a:rPr lang="en-US" altLang="zh-CN" dirty="0">
                <a:solidFill>
                  <a:srgbClr val="3333FF"/>
                </a:solidFill>
              </a:rPr>
              <a:t>( ) * 101);</a:t>
            </a:r>
            <a:endParaRPr lang="en-US" altLang="zh-CN" dirty="0">
              <a:solidFill>
                <a:srgbClr val="3333FF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             </a:t>
            </a:r>
            <a:r>
              <a:rPr lang="en-US" altLang="zh-CN" dirty="0" err="1"/>
              <a:t>System.out.print</a:t>
            </a:r>
            <a:r>
              <a:rPr lang="en-US" altLang="zh-CN" dirty="0"/>
              <a:t>(score[k] + "\t"); 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       }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 );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 </a:t>
            </a:r>
            <a:endParaRPr lang="zh-CN" altLang="zh-CN" dirty="0"/>
          </a:p>
          <a:p>
            <a:pPr marL="0" indent="0" eaLnBrk="1" hangingPunct="1">
              <a:buFontTx/>
              <a:buNone/>
              <a:defRPr/>
            </a:pPr>
            <a:endParaRPr lang="en-US" altLang="zh-CN" dirty="0"/>
          </a:p>
        </p:txBody>
      </p:sp>
      <p:sp>
        <p:nvSpPr>
          <p:cNvPr id="2" name="云形标注 1"/>
          <p:cNvSpPr/>
          <p:nvPr/>
        </p:nvSpPr>
        <p:spPr>
          <a:xfrm>
            <a:off x="3048000" y="4953000"/>
            <a:ext cx="5715000" cy="838200"/>
          </a:xfrm>
          <a:prstGeom prst="cloudCallout">
            <a:avLst>
              <a:gd name="adj1" fmla="val -15794"/>
              <a:gd name="adj2" fmla="val -3562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如果有</a:t>
            </a:r>
            <a:r>
              <a:rPr lang="en-US" altLang="zh-CN" dirty="0">
                <a:solidFill>
                  <a:schemeClr val="bg1"/>
                </a:solidFill>
              </a:rPr>
              <a:t>30</a:t>
            </a:r>
            <a:r>
              <a:rPr lang="zh-CN" altLang="en-US" dirty="0">
                <a:solidFill>
                  <a:schemeClr val="bg1"/>
                </a:solidFill>
              </a:rPr>
              <a:t>个学生只要改动数组大小。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2000" y="1828800"/>
            <a:ext cx="46482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5980113" cy="581025"/>
          </a:xfrm>
        </p:spPr>
        <p:txBody>
          <a:bodyPr/>
          <a:lstStyle/>
          <a:p>
            <a:pPr eaLnBrk="1" hangingPunct="1"/>
            <a:r>
              <a:rPr lang="zh-CN" altLang="en-US" dirty="0"/>
              <a:t>学生的平均成绩</a:t>
            </a:r>
            <a:r>
              <a:rPr lang="en-US" altLang="zh-CN" dirty="0"/>
              <a:t>(</a:t>
            </a:r>
            <a:r>
              <a:rPr lang="zh-CN" altLang="en-US" dirty="0"/>
              <a:t>续）</a:t>
            </a:r>
            <a:endParaRPr lang="zh-CN" altLang="en-US" dirty="0"/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022985"/>
            <a:ext cx="8627110" cy="271081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/* </a:t>
            </a:r>
            <a:r>
              <a:rPr lang="zh-CN" altLang="en-US" sz="2000" dirty="0"/>
              <a:t>以下计算输出平均成绩 *</a:t>
            </a:r>
            <a:r>
              <a:rPr lang="en-US" altLang="zh-CN" sz="2000" dirty="0"/>
              <a:t>/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sum=0;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for (</a:t>
            </a: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 k=0; k&lt;</a:t>
            </a:r>
            <a:r>
              <a:rPr lang="en-US" altLang="zh-CN" sz="2000" dirty="0" err="1">
                <a:solidFill>
                  <a:srgbClr val="FF0000"/>
                </a:solidFill>
              </a:rPr>
              <a:t>score.length</a:t>
            </a:r>
            <a:r>
              <a:rPr lang="en-US" altLang="zh-CN" sz="2000" dirty="0">
                <a:solidFill>
                  <a:srgbClr val="FF0000"/>
                </a:solidFill>
              </a:rPr>
              <a:t> ;k++)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sum+=score[k];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平均成绩为：</a:t>
            </a:r>
            <a:r>
              <a:rPr lang="en-US" altLang="zh-CN" sz="2000" dirty="0"/>
              <a:t>"  +sum/</a:t>
            </a:r>
            <a:r>
              <a:rPr lang="en-US" altLang="zh-CN" sz="2000" dirty="0" err="1"/>
              <a:t>score.length</a:t>
            </a:r>
            <a:r>
              <a:rPr lang="en-US" altLang="zh-CN" sz="2000" dirty="0"/>
              <a:t>);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}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} </a:t>
            </a:r>
            <a:endParaRPr lang="en-US" altLang="zh-CN" sz="2000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93058" y="3733800"/>
            <a:ext cx="8061325" cy="24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0" hangingPunct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 5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推出 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增强 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访问数组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元素类型  循环变量名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数组名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{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循环体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zh-CN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以上，</a:t>
            </a:r>
            <a:r>
              <a:rPr lang="zh-CN" altLang="en-US" sz="20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求数组所有元素之和可改写为</a:t>
            </a:r>
            <a:r>
              <a:rPr lang="en-US" altLang="zh-CN" sz="20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000" dirty="0">
              <a:solidFill>
                <a:srgbClr val="03030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(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x:score)  sum += x;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0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</a:t>
            </a:r>
            <a:r>
              <a:rPr lang="en-US" altLang="zh-CN" sz="20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  x</a:t>
            </a:r>
            <a:r>
              <a:rPr lang="zh-CN" altLang="en-US" sz="20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的取值随循环从</a:t>
            </a:r>
            <a:r>
              <a:rPr lang="en-US" altLang="zh-CN" sz="20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score[0],score[1],…,score[9]</a:t>
            </a:r>
            <a:r>
              <a:rPr lang="zh-CN" altLang="en-US" sz="2000" dirty="0">
                <a:solidFill>
                  <a:srgbClr val="03030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变化。</a:t>
            </a:r>
            <a:endParaRPr lang="zh-CN" altLang="en-US" sz="2000" dirty="0">
              <a:solidFill>
                <a:srgbClr val="03030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标注 2"/>
          <p:cNvSpPr/>
          <p:nvPr/>
        </p:nvSpPr>
        <p:spPr bwMode="auto">
          <a:xfrm>
            <a:off x="4523720" y="3175838"/>
            <a:ext cx="4337892" cy="631825"/>
          </a:xfrm>
          <a:prstGeom prst="wedgeRectCallout">
            <a:avLst>
              <a:gd name="adj1" fmla="val -22297"/>
              <a:gd name="adj2" fmla="val 12727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这里，不能在循环中给数组元素赋值</a:t>
            </a:r>
            <a:endParaRPr kumimoji="1" lang="zh-CN" altLang="en-US" sz="20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2209800" y="485775"/>
            <a:ext cx="4786313" cy="685800"/>
          </a:xfrm>
        </p:spPr>
        <p:txBody>
          <a:bodyPr/>
          <a:lstStyle/>
          <a:p>
            <a:pPr eaLnBrk="1" hangingPunct="1"/>
            <a:r>
              <a:rPr lang="zh-CN" altLang="en-US"/>
              <a:t>以下代码的输出结果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11267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68580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class test3{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 ]){ 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int</a:t>
            </a:r>
            <a:r>
              <a:rPr lang="en-US" altLang="zh-CN" dirty="0"/>
              <a:t>[ ] a={1,2,3,4};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    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=0;i&lt;4;i++)  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         a[</a:t>
            </a:r>
            <a:r>
              <a:rPr lang="en-US" altLang="zh-CN" dirty="0" err="1"/>
              <a:t>i</a:t>
            </a:r>
            <a:r>
              <a:rPr lang="en-US" altLang="zh-CN" dirty="0"/>
              <a:t>]=a[</a:t>
            </a:r>
            <a:r>
              <a:rPr lang="en-US" altLang="zh-CN" dirty="0" err="1"/>
              <a:t>i</a:t>
            </a:r>
            <a:r>
              <a:rPr lang="en-US" altLang="zh-CN" dirty="0"/>
              <a:t>]+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    for(</a:t>
            </a:r>
            <a:r>
              <a:rPr lang="en-US" altLang="zh-CN" dirty="0" err="1"/>
              <a:t>int</a:t>
            </a:r>
            <a:r>
              <a:rPr lang="en-US" altLang="zh-CN" dirty="0"/>
              <a:t> b:a)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(b);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}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1268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30250"/>
            <a:ext cx="3905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9" name="组合 1"/>
          <p:cNvGrpSpPr/>
          <p:nvPr/>
        </p:nvGrpSpPr>
        <p:grpSpPr bwMode="auto">
          <a:xfrm>
            <a:off x="6470650" y="3367088"/>
            <a:ext cx="1841500" cy="2344737"/>
            <a:chOff x="5549900" y="4132174"/>
            <a:chExt cx="2984500" cy="2344826"/>
          </a:xfrm>
        </p:grpSpPr>
        <p:sp>
          <p:nvSpPr>
            <p:cNvPr id="7" name="矩形 6"/>
            <p:cNvSpPr/>
            <p:nvPr/>
          </p:nvSpPr>
          <p:spPr bwMode="auto">
            <a:xfrm>
              <a:off x="5549900" y="4132174"/>
              <a:ext cx="2984500" cy="234482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>
                <a:spcBef>
                  <a:spcPct val="35000"/>
                </a:spcBef>
                <a:defRPr/>
              </a:pPr>
              <a:r>
                <a:rPr lang="en-US" altLang="zh-CN" sz="2400" dirty="0"/>
                <a:t>1</a:t>
              </a:r>
              <a:endParaRPr lang="en-US" altLang="zh-CN" sz="2400" dirty="0"/>
            </a:p>
            <a:p>
              <a:pPr>
                <a:spcBef>
                  <a:spcPct val="35000"/>
                </a:spcBef>
                <a:defRPr/>
              </a:pPr>
              <a:r>
                <a:rPr lang="en-US" altLang="zh-CN" sz="2400" dirty="0"/>
                <a:t>3</a:t>
              </a:r>
              <a:endParaRPr lang="en-US" altLang="zh-CN" sz="2400" dirty="0"/>
            </a:p>
            <a:p>
              <a:pPr>
                <a:spcBef>
                  <a:spcPct val="35000"/>
                </a:spcBef>
                <a:defRPr/>
              </a:pPr>
              <a:r>
                <a:rPr lang="en-US" altLang="zh-CN" sz="2400" dirty="0"/>
                <a:t>5</a:t>
              </a:r>
              <a:endParaRPr lang="en-US" altLang="zh-CN" sz="2400" dirty="0"/>
            </a:p>
            <a:p>
              <a:pPr>
                <a:spcBef>
                  <a:spcPct val="35000"/>
                </a:spcBef>
                <a:defRPr/>
              </a:pPr>
              <a:r>
                <a:rPr lang="en-US" altLang="zh-CN" sz="2400" dirty="0"/>
                <a:t>7</a:t>
              </a:r>
              <a:endParaRPr lang="zh-CN" altLang="en-US" sz="2400" dirty="0"/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549900" y="4132174"/>
              <a:ext cx="2984500" cy="40641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66b44df3-f9c6-497d-9e0e-e333269e3ef5}"/>
</p:tagLst>
</file>

<file path=ppt/tags/tag2.xml><?xml version="1.0" encoding="utf-8"?>
<p:tagLst xmlns:p="http://schemas.openxmlformats.org/presentationml/2006/main">
  <p:tag name="KSO_WPP_MARK_KEY" val="c3f68e2e-bd71-4d08-b52c-e0a4cce1b537"/>
  <p:tag name="COMMONDATA" val="eyJoZGlkIjoiNTFmZGM0OGU1NjQ4NzZmMzQyOTJkYWViN2ViNzc4ZmQifQ=="/>
</p:tagLst>
</file>

<file path=ppt/theme/theme1.xml><?xml version="1.0" encoding="utf-8"?>
<a:theme xmlns:a="http://schemas.openxmlformats.org/drawingml/2006/main" name="java">
  <a:themeElements>
    <a:clrScheme name="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主题java2</Template>
  <TotalTime>0</TotalTime>
  <Words>10215</Words>
  <Application>WPS 演示</Application>
  <PresentationFormat>全屏显示(4:3)</PresentationFormat>
  <Paragraphs>752</Paragraphs>
  <Slides>39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9" baseType="lpstr">
      <vt:lpstr>Arial</vt:lpstr>
      <vt:lpstr>宋体</vt:lpstr>
      <vt:lpstr>Wingdings</vt:lpstr>
      <vt:lpstr>Times New Roman</vt:lpstr>
      <vt:lpstr>Calibri</vt:lpstr>
      <vt:lpstr>隶书</vt:lpstr>
      <vt:lpstr>Wingdings 2</vt:lpstr>
      <vt:lpstr>微软雅黑</vt:lpstr>
      <vt:lpstr>Century Schoolbook</vt:lpstr>
      <vt:lpstr>楷体_GB2312</vt:lpstr>
      <vt:lpstr>新宋体</vt:lpstr>
      <vt:lpstr>Wingdings</vt:lpstr>
      <vt:lpstr>Tahoma</vt:lpstr>
      <vt:lpstr>Arial Unicode MS</vt:lpstr>
      <vt:lpstr>Arial Black</vt:lpstr>
      <vt:lpstr>黑体</vt:lpstr>
      <vt:lpstr>Arial</vt:lpstr>
      <vt:lpstr>Times New Roman</vt:lpstr>
      <vt:lpstr>华文楷体</vt:lpstr>
      <vt:lpstr>java</vt:lpstr>
      <vt:lpstr>第4章 数组和方法</vt:lpstr>
      <vt:lpstr>PowerPoint 演示文稿</vt:lpstr>
      <vt:lpstr>创建一维数组需要以下三个步骤:</vt:lpstr>
      <vt:lpstr> 2. 创建数组空间 </vt:lpstr>
      <vt:lpstr>以下程序调试结果为?</vt:lpstr>
      <vt:lpstr>3. 创建数组元素并初始化 </vt:lpstr>
      <vt:lpstr>例4-1  求10个学生的平均成绩(未完） </vt:lpstr>
      <vt:lpstr>学生的平均成绩(续）</vt:lpstr>
      <vt:lpstr>以下代码的输出结果?</vt:lpstr>
      <vt:lpstr>PowerPoint 演示文稿</vt:lpstr>
      <vt:lpstr>PowerPoint 演示文稿</vt:lpstr>
      <vt:lpstr>例4-2: 利用随机数模拟投掷色子500次,输出各个数的出现次数</vt:lpstr>
      <vt:lpstr>例4-3 将一维数组元素按由小到大排列 </vt:lpstr>
      <vt:lpstr>PowerPoint 演示文稿</vt:lpstr>
      <vt:lpstr>1. 二维数组声明</vt:lpstr>
      <vt:lpstr>2.    创建二维数组空间</vt:lpstr>
      <vt:lpstr>二维数组中求数组长度</vt:lpstr>
      <vt:lpstr>例4-3 二维数组动态创建示例</vt:lpstr>
      <vt:lpstr>3. 创建数组元素并初始化 </vt:lpstr>
      <vt:lpstr>书作业10: 求矩阵的最外一圈元素之和</vt:lpstr>
      <vt:lpstr>4.2.1  方法声明格式</vt:lpstr>
      <vt:lpstr> 例：求阶乘的方法</vt:lpstr>
      <vt:lpstr>4.2.2 方法调用</vt:lpstr>
      <vt:lpstr>方法调用的执行过程：</vt:lpstr>
      <vt:lpstr>例4-5  编写求阶乘的方法，并利用求阶乘的方法实现一个求组合的方法,利用求组合方法计算输出杨辉三角形。</vt:lpstr>
      <vt:lpstr>PowerPoint 演示文稿</vt:lpstr>
      <vt:lpstr>4.2.3 参数传递 </vt:lpstr>
      <vt:lpstr>例4-6  基本类型参数传递演示 </vt:lpstr>
      <vt:lpstr>2. 引用类型参数传递</vt:lpstr>
      <vt:lpstr>例4-6 引用类型的参数传递</vt:lpstr>
      <vt:lpstr>以下代码的输出结果?</vt:lpstr>
      <vt:lpstr>4.2.4  递归</vt:lpstr>
      <vt:lpstr>4.2.5 Java方法的可变长参数</vt:lpstr>
      <vt:lpstr>可变长参数与数组</vt:lpstr>
      <vt:lpstr>例4-7 输出命令行所有参数 </vt:lpstr>
      <vt:lpstr>Arrays类</vt:lpstr>
      <vt:lpstr>思考以下问题</vt:lpstr>
      <vt:lpstr>思考?</vt:lpstr>
      <vt:lpstr>♣ 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1745</cp:revision>
  <cp:lastPrinted>2113-01-01T00:00:00Z</cp:lastPrinted>
  <dcterms:created xsi:type="dcterms:W3CDTF">2113-01-01T00:00:00Z</dcterms:created>
  <dcterms:modified xsi:type="dcterms:W3CDTF">2022-11-15T09:47:57Z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E6433038008C49F5A1307F0172D987BB</vt:lpwstr>
  </property>
  <property fmtid="{D5CDD505-2E9C-101B-9397-08002B2CF9AE}" pid="4" name="KSOProductBuildVer">
    <vt:lpwstr>2052-11.1.0.12763</vt:lpwstr>
  </property>
</Properties>
</file>