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handoutMasterIdLst>
    <p:handoutMasterId r:id="rId45"/>
  </p:handoutMasterIdLst>
  <p:sldIdLst>
    <p:sldId id="659" r:id="rId3"/>
    <p:sldId id="586" r:id="rId4"/>
    <p:sldId id="662" r:id="rId5"/>
    <p:sldId id="591" r:id="rId6"/>
    <p:sldId id="636" r:id="rId7"/>
    <p:sldId id="657" r:id="rId8"/>
    <p:sldId id="601" r:id="rId10"/>
    <p:sldId id="602" r:id="rId11"/>
    <p:sldId id="603" r:id="rId12"/>
    <p:sldId id="604" r:id="rId13"/>
    <p:sldId id="661" r:id="rId14"/>
    <p:sldId id="754" r:id="rId15"/>
    <p:sldId id="755" r:id="rId16"/>
    <p:sldId id="756" r:id="rId17"/>
    <p:sldId id="660" r:id="rId18"/>
    <p:sldId id="712" r:id="rId19"/>
    <p:sldId id="639" r:id="rId20"/>
    <p:sldId id="658" r:id="rId21"/>
    <p:sldId id="648" r:id="rId22"/>
    <p:sldId id="649" r:id="rId23"/>
    <p:sldId id="642" r:id="rId24"/>
    <p:sldId id="643" r:id="rId25"/>
    <p:sldId id="644" r:id="rId26"/>
    <p:sldId id="698" r:id="rId27"/>
    <p:sldId id="734" r:id="rId28"/>
    <p:sldId id="656" r:id="rId29"/>
    <p:sldId id="748" r:id="rId30"/>
    <p:sldId id="749" r:id="rId31"/>
    <p:sldId id="750" r:id="rId32"/>
    <p:sldId id="751" r:id="rId33"/>
    <p:sldId id="752" r:id="rId34"/>
    <p:sldId id="753" r:id="rId35"/>
    <p:sldId id="635" r:id="rId36"/>
    <p:sldId id="634" r:id="rId37"/>
    <p:sldId id="632" r:id="rId38"/>
    <p:sldId id="633" r:id="rId39"/>
    <p:sldId id="630" r:id="rId40"/>
    <p:sldId id="631" r:id="rId41"/>
    <p:sldId id="650" r:id="rId42"/>
    <p:sldId id="654" r:id="rId43"/>
    <p:sldId id="637" r:id="rId44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8"/>
    <a:srgbClr val="009999"/>
    <a:srgbClr val="FFCC66"/>
    <a:srgbClr val="FFCC99"/>
    <a:srgbClr val="C6E987"/>
    <a:srgbClr val="CCFF66"/>
    <a:srgbClr val="CCFF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9" autoAdjust="0"/>
    <p:restoredTop sz="87590" autoAdjust="0"/>
  </p:normalViewPr>
  <p:slideViewPr>
    <p:cSldViewPr>
      <p:cViewPr varScale="1">
        <p:scale>
          <a:sx n="62" d="100"/>
          <a:sy n="62" d="100"/>
        </p:scale>
        <p:origin x="-7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DAE1443-7BDF-43CE-B642-DBC4DAC84E9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22CDBC2-1FA9-47E8-AE10-B00E87A3AF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0135B5-7203-49A8-B06F-02AB411C125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135B5-7203-49A8-B06F-02AB411C125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135B5-7203-49A8-B06F-02AB411C125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286637-46E3-43DC-B104-89446F4FFAB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4422C5-B132-4204-8C94-A960437CF31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AC3722-93D5-48C1-9481-4712CBDFF0B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135B5-7203-49A8-B06F-02AB411C125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4E52D9-4E2B-4AD9-94F5-B372B76F8BF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135B5-7203-49A8-B06F-02AB411C125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135B5-7203-49A8-B06F-02AB411C125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5DC4C8-3F57-4EF2-90E6-C2F04988E63E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D554-0E6F-44C3-8FEC-5C02DA7A0BE5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A005-EDCF-433A-B4E1-EBD26EF676D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609600"/>
            <a:ext cx="6172200" cy="9144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类与对象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内容占位符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705600" cy="4191000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5.1  </a:t>
            </a:r>
            <a:r>
              <a:rPr lang="zh-CN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类的定义</a:t>
            </a:r>
            <a:endParaRPr lang="zh-CN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5.2  </a:t>
            </a:r>
            <a:r>
              <a:rPr lang="zh-CN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对象的创建与引用</a:t>
            </a:r>
            <a:endParaRPr lang="zh-CN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  </a:t>
            </a:r>
            <a:r>
              <a:rPr lang="zh-CN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类变量和静态方法</a:t>
            </a:r>
            <a:endParaRPr lang="zh-CN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 </a:t>
            </a:r>
            <a:r>
              <a:rPr lang="zh-CN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endParaRPr lang="zh-CN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5.5  </a:t>
            </a:r>
            <a:r>
              <a:rPr lang="zh-CN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变量作用域</a:t>
            </a:r>
            <a:endParaRPr lang="zh-CN" altLang="zh-CN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5.6  </a:t>
            </a:r>
            <a:r>
              <a:rPr lang="zh-CN" altLang="zh-CN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使用包组织类</a:t>
            </a:r>
            <a:endParaRPr lang="zh-CN" altLang="en-US" sz="3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359092" y="2705100"/>
            <a:ext cx="78486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800" u="wavyHeavy" dirty="0">
                <a:uFill>
                  <a:solidFill>
                    <a:srgbClr val="FF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如果一个类未指定构造方法，则系统自动提供无参构造方法。</a:t>
            </a:r>
            <a:r>
              <a:rPr lang="zh-CN" altLang="en-US" sz="2800" u="wavyHeavy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但</a:t>
            </a:r>
            <a:r>
              <a:rPr lang="zh-CN" altLang="en-US" sz="2800" u="wavyHeavy" dirty="0">
                <a:solidFill>
                  <a:srgbClr val="7030A0"/>
                </a:solidFill>
                <a:uFill>
                  <a:solidFill>
                    <a:srgbClr val="FF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如果自定义了构造方法，则系统不再提供无参构造方法</a:t>
            </a:r>
            <a:r>
              <a:rPr lang="zh-CN" altLang="en-US" sz="2800" u="wavyHeavy" dirty="0">
                <a:solidFill>
                  <a:srgbClr val="002060"/>
                </a:solidFill>
                <a:uFill>
                  <a:solidFill>
                    <a:srgbClr val="FF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。</a:t>
            </a:r>
            <a:endParaRPr lang="en-US" altLang="zh-CN" sz="2800" u="wavyHeavy" dirty="0">
              <a:solidFill>
                <a:srgbClr val="002060"/>
              </a:solidFill>
              <a:uFill>
                <a:solidFill>
                  <a:srgbClr val="FF0000"/>
                </a:solidFill>
              </a:u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28295" y="606425"/>
            <a:ext cx="8434705" cy="193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构造方法的特点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构造方法的名称必须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与类名同名；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没有返回类型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一个类可提供多个构造方法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，这些方法的参数不同。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4191000"/>
            <a:ext cx="719137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Point</a:t>
            </a:r>
            <a:r>
              <a:rPr lang="zh-CN" altLang="en-US" sz="2800" dirty="0" smtClean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类的无</a:t>
            </a:r>
            <a:r>
              <a:rPr lang="zh-CN" altLang="en-US" sz="2800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参构造方法默认形式如下： </a:t>
            </a:r>
            <a:endParaRPr lang="zh-CN" altLang="en-US" sz="2800" dirty="0">
              <a:solidFill>
                <a:srgbClr val="0404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 Point( )  {  }</a:t>
            </a:r>
            <a:endParaRPr lang="en-US" altLang="zh-CN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162800" cy="685800"/>
          </a:xfrm>
        </p:spPr>
        <p:txBody>
          <a:bodyPr/>
          <a:lstStyle/>
          <a:p>
            <a:r>
              <a:rPr lang="zh-CN" altLang="en-US" smtClean="0"/>
              <a:t>写出程序执行结果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77724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public class </a:t>
            </a:r>
            <a:r>
              <a:rPr lang="en-US" altLang="zh-CN" dirty="0" smtClean="0"/>
              <a:t>A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v=0;         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{   v=v+1;   }    //</a:t>
            </a:r>
            <a:r>
              <a:rPr lang="zh-CN" altLang="en-US" dirty="0" smtClean="0"/>
              <a:t>初始化块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public </a:t>
            </a:r>
            <a:r>
              <a:rPr lang="en-US" altLang="zh-CN" dirty="0" smtClean="0">
                <a:solidFill>
                  <a:srgbClr val="0070C0"/>
                </a:solidFill>
              </a:rPr>
              <a:t>A( ) </a:t>
            </a:r>
            <a:r>
              <a:rPr lang="en-US" altLang="zh-CN" dirty="0" smtClean="0"/>
              <a:t>{   }</a:t>
            </a:r>
            <a:endParaRPr lang="zh-CN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/>
              <a:t>public </a:t>
            </a:r>
            <a:r>
              <a:rPr lang="en-US" altLang="zh-CN" dirty="0" smtClean="0">
                <a:solidFill>
                  <a:srgbClr val="0070C0"/>
                </a:solidFill>
              </a:rPr>
              <a:t>A(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x ) </a:t>
            </a:r>
            <a:r>
              <a:rPr lang="en-US" altLang="zh-CN" dirty="0" smtClean="0"/>
              <a:t>{   v=x;   </a:t>
            </a: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public </a:t>
            </a:r>
            <a:r>
              <a:rPr lang="en-US" altLang="zh-CN" dirty="0"/>
              <a:t>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 ]) {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smtClean="0"/>
              <a:t>    A  m1 = new A(25);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(m1.v);    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A  m2 = new A(); </a:t>
            </a:r>
            <a:endParaRPr lang="zh-CN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(m2.v);       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 }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3556" name="组合 6"/>
          <p:cNvGrpSpPr/>
          <p:nvPr/>
        </p:nvGrpSpPr>
        <p:grpSpPr bwMode="auto">
          <a:xfrm>
            <a:off x="6111240" y="4572000"/>
            <a:ext cx="2286000" cy="1447800"/>
            <a:chOff x="6096000" y="609600"/>
            <a:chExt cx="2286000" cy="1447800"/>
          </a:xfrm>
        </p:grpSpPr>
        <p:sp>
          <p:nvSpPr>
            <p:cNvPr id="5" name="矩形 4"/>
            <p:cNvSpPr/>
            <p:nvPr/>
          </p:nvSpPr>
          <p:spPr bwMode="auto">
            <a:xfrm>
              <a:off x="6096000" y="615950"/>
              <a:ext cx="2286000" cy="14414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ts val="21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25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ts val="21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1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096000" y="609600"/>
              <a:ext cx="22860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曲线连接符 20"/>
          <p:cNvCxnSpPr/>
          <p:nvPr/>
        </p:nvCxnSpPr>
        <p:spPr>
          <a:xfrm rot="16200000" flipV="1">
            <a:off x="3162301" y="3314701"/>
            <a:ext cx="533400" cy="45720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6200000" flipV="1">
            <a:off x="1910715" y="3053715"/>
            <a:ext cx="1981200" cy="151257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3914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this 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出现在类的实例方法、初始化代码块、构造方法中，用来代表使用该方法的</a:t>
            </a:r>
            <a:r>
              <a:rPr lang="zh-CN" altLang="en-US" sz="2800" dirty="0">
                <a:solidFill>
                  <a:srgbClr val="FF0000"/>
                </a:solidFill>
              </a:rPr>
              <a:t>当前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 </a:t>
            </a:r>
            <a:r>
              <a:rPr lang="zh-CN" altLang="en-US" sz="2800" dirty="0">
                <a:solidFill>
                  <a:srgbClr val="FF0000"/>
                </a:solidFill>
              </a:rPr>
              <a:t>的引用</a:t>
            </a:r>
            <a:r>
              <a:rPr lang="zh-CN" altLang="en-US" sz="2800" dirty="0" smtClean="0"/>
              <a:t>。</a:t>
            </a:r>
            <a:br>
              <a:rPr lang="en-US" altLang="zh-CN" sz="2800" dirty="0" smtClean="0"/>
            </a:br>
            <a:r>
              <a:rPr lang="zh-CN" altLang="en-US" sz="2800" dirty="0" smtClean="0"/>
              <a:t>用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作为前缀，访问当前对象的属性或方法。</a:t>
            </a:r>
            <a:endParaRPr lang="zh-CN" altLang="en-US" sz="2800" dirty="0" smtClean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2590800"/>
            <a:ext cx="7805737" cy="3581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）使用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可以区分当前作用域中同名的不同变量。 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         private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 smtClean="0"/>
              <a:t>, y;  // 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         public Point(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x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y) {  //</a:t>
            </a:r>
            <a:r>
              <a:rPr lang="zh-CN" altLang="en-US" sz="2000" dirty="0" smtClean="0"/>
              <a:t>构造方法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      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this</a:t>
            </a:r>
            <a:r>
              <a:rPr lang="en-US" altLang="zh-CN" sz="2000" dirty="0" err="1" smtClean="0"/>
              <a:t>.x</a:t>
            </a:r>
            <a:r>
              <a:rPr lang="en-US" altLang="zh-CN" sz="2000" dirty="0" smtClean="0"/>
              <a:t> = x; </a:t>
            </a:r>
            <a:r>
              <a:rPr lang="fr-FR" altLang="zh-CN" sz="2000" dirty="0" smtClean="0"/>
              <a:t>this.y = y;    </a:t>
            </a:r>
            <a:endParaRPr lang="fr-FR" altLang="zh-CN" sz="2000" dirty="0" smtClean="0"/>
          </a:p>
          <a:p>
            <a:pPr>
              <a:buFontTx/>
              <a:buNone/>
            </a:pPr>
            <a:r>
              <a:rPr lang="fr-FR" altLang="zh-CN" sz="2000" dirty="0"/>
              <a:t> </a:t>
            </a:r>
            <a:r>
              <a:rPr lang="fr-FR" altLang="zh-CN" sz="2000" dirty="0" smtClean="0"/>
              <a:t>          }</a:t>
            </a:r>
            <a:endParaRPr lang="fr-FR" altLang="zh-CN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）把当前对象引用作为参数传递给另一个方法。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               如：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p.distance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this</a:t>
            </a:r>
            <a:r>
              <a:rPr lang="en-US" altLang="zh-CN" sz="2000" dirty="0" smtClean="0"/>
              <a:t>); 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）一个构造方法中调用另一个构造方法。 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        public Point() { </a:t>
            </a:r>
            <a:r>
              <a:rPr lang="zh-CN" altLang="en-US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this</a:t>
            </a:r>
            <a:r>
              <a:rPr lang="en-US" altLang="zh-CN" sz="2000" dirty="0" smtClean="0"/>
              <a:t>(0,0);     }</a:t>
            </a:r>
            <a:endParaRPr lang="zh-CN" altLang="en-US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533400"/>
            <a:ext cx="7315200" cy="6556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5.3 </a:t>
            </a:r>
            <a:r>
              <a:rPr lang="en-US" altLang="zh-CN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理解</a:t>
            </a:r>
            <a:r>
              <a:rPr lang="en-US" altLang="zh-CN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this</a:t>
            </a:r>
            <a:endParaRPr lang="en-US" altLang="zh-CN" sz="3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81900" cy="609600"/>
          </a:xfrm>
        </p:spPr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5-2 Point</a:t>
            </a:r>
            <a:r>
              <a:rPr lang="zh-CN" altLang="en-US" smtClean="0"/>
              <a:t>类的再设计</a:t>
            </a:r>
            <a:endParaRPr lang="zh-CN" altLang="en-US" smtClean="0"/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153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public class Point {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private int x, y;  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public Point(int x, int y) { </a:t>
            </a:r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        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en-US" altLang="zh-CN" smtClean="0"/>
              <a:t>.x = x; </a:t>
            </a:r>
            <a:r>
              <a:rPr lang="fr-FR" altLang="zh-CN" smtClean="0"/>
              <a:t>this.y = y;</a:t>
            </a:r>
            <a:endParaRPr lang="fr-FR" altLang="zh-CN" smtClean="0"/>
          </a:p>
          <a:p>
            <a:pPr>
              <a:buFontTx/>
              <a:buNone/>
            </a:pPr>
            <a:r>
              <a:rPr lang="fr-FR" altLang="zh-CN" smtClean="0"/>
              <a:t>    }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   public Point() { </a:t>
            </a:r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        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en-US" altLang="zh-CN" smtClean="0"/>
              <a:t>(0,0);   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/>
              <a:t>    }</a:t>
            </a:r>
            <a:endParaRPr lang="fr-FR" altLang="zh-CN" smtClean="0"/>
          </a:p>
          <a:p>
            <a:pPr>
              <a:buFontTx/>
              <a:buNone/>
            </a:pPr>
            <a:r>
              <a:rPr lang="fr-FR" altLang="zh-CN" smtClean="0"/>
              <a:t>   public double distance(Point p) { </a:t>
            </a:r>
            <a:endParaRPr lang="zh-CN" altLang="fr-FR" smtClean="0"/>
          </a:p>
          <a:p>
            <a:pPr>
              <a:buFontTx/>
              <a:buNone/>
            </a:pPr>
            <a:r>
              <a:rPr lang="zh-CN" altLang="fr-FR" smtClean="0"/>
              <a:t>        </a:t>
            </a:r>
            <a:r>
              <a:rPr lang="en-US" altLang="zh-CN" smtClean="0"/>
              <a:t>return Math.sqrt((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en-US" altLang="zh-CN" smtClean="0"/>
              <a:t>.x-p.x)* (x-p.x) + (y-p.y)*(y-p.y));        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868363"/>
            <a:ext cx="8534400" cy="49990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/ * </a:t>
            </a:r>
            <a:r>
              <a:rPr lang="zh-CN" altLang="en-US" smtClean="0"/>
              <a:t>以下两个方法在利用上面方法求距离，纯粹为了演示概念 *</a:t>
            </a:r>
            <a:r>
              <a:rPr lang="en-US" altLang="zh-CN" smtClean="0"/>
              <a:t>/</a:t>
            </a:r>
            <a:endParaRPr lang="fr-FR" altLang="zh-CN" smtClean="0"/>
          </a:p>
          <a:p>
            <a:pPr lvl="1">
              <a:buFontTx/>
              <a:buNone/>
            </a:pPr>
            <a:r>
              <a:rPr lang="fr-FR" altLang="zh-CN" sz="2400" smtClean="0"/>
              <a:t>public double distance2(Point p) { </a:t>
            </a:r>
            <a:endParaRPr lang="en-US" altLang="zh-CN" sz="2400" smtClean="0"/>
          </a:p>
          <a:p>
            <a:pPr lvl="1">
              <a:buFontTx/>
              <a:buNone/>
            </a:pPr>
            <a:r>
              <a:rPr lang="en-US" altLang="zh-CN" sz="2400" smtClean="0"/>
              <a:t>        return  p.distance(</a:t>
            </a:r>
            <a:r>
              <a:rPr lang="en-US" altLang="zh-CN" sz="2400" smtClean="0">
                <a:solidFill>
                  <a:srgbClr val="FF0000"/>
                </a:solidFill>
              </a:rPr>
              <a:t>this</a:t>
            </a:r>
            <a:r>
              <a:rPr lang="en-US" altLang="zh-CN" sz="2400" smtClean="0"/>
              <a:t>);   //p</a:t>
            </a:r>
            <a:r>
              <a:rPr lang="zh-CN" altLang="en-US" sz="2400" smtClean="0"/>
              <a:t>到当前点的距离 </a:t>
            </a:r>
            <a:endParaRPr lang="zh-CN" altLang="en-US" sz="2400" smtClean="0"/>
          </a:p>
          <a:p>
            <a:pPr lvl="1">
              <a:buFontTx/>
              <a:buNone/>
            </a:pPr>
            <a:r>
              <a:rPr lang="en-US" altLang="zh-CN" sz="2400" smtClean="0"/>
              <a:t>}</a:t>
            </a:r>
            <a:r>
              <a:rPr lang="fr-FR" altLang="zh-CN" sz="2400" smtClean="0"/>
              <a:t> </a:t>
            </a:r>
            <a:endParaRPr lang="fr-FR" altLang="zh-CN" sz="2400" smtClean="0"/>
          </a:p>
          <a:p>
            <a:pPr lvl="1">
              <a:buFontTx/>
              <a:buNone/>
            </a:pPr>
            <a:r>
              <a:rPr lang="fr-FR" altLang="zh-CN" sz="2400" smtClean="0"/>
              <a:t>public double distance3(Point p) { </a:t>
            </a:r>
            <a:endParaRPr lang="en-US" altLang="zh-CN" sz="2400" smtClean="0"/>
          </a:p>
          <a:p>
            <a:pPr lvl="1">
              <a:buFontTx/>
              <a:buNone/>
            </a:pPr>
            <a:r>
              <a:rPr lang="en-US" altLang="zh-CN" sz="2400" smtClean="0"/>
              <a:t>        return </a:t>
            </a:r>
            <a:r>
              <a:rPr lang="en-US" altLang="zh-CN" sz="2400" smtClean="0">
                <a:solidFill>
                  <a:srgbClr val="FF0000"/>
                </a:solidFill>
              </a:rPr>
              <a:t>this</a:t>
            </a:r>
            <a:r>
              <a:rPr lang="en-US" altLang="zh-CN" sz="2400" smtClean="0"/>
              <a:t>.distance(p); //</a:t>
            </a:r>
            <a:r>
              <a:rPr lang="zh-CN" altLang="en-US" sz="2400" smtClean="0"/>
              <a:t>调用当前对象另一方法</a:t>
            </a:r>
            <a:endParaRPr lang="zh-CN" altLang="en-US" sz="2400" smtClean="0"/>
          </a:p>
          <a:p>
            <a:pPr lvl="1">
              <a:buFontTx/>
              <a:buNone/>
            </a:pPr>
            <a:r>
              <a:rPr lang="en-US" altLang="zh-CN" sz="2400" smtClean="0"/>
              <a:t>}</a:t>
            </a:r>
            <a:endParaRPr lang="en-US" altLang="zh-CN" sz="2400" smtClean="0"/>
          </a:p>
          <a:p>
            <a:pPr>
              <a:buFontTx/>
              <a:buNone/>
            </a:pPr>
            <a:r>
              <a:rPr lang="en-US" altLang="zh-CN" smtClean="0"/>
              <a:t>       ……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 } </a:t>
            </a:r>
            <a:endParaRPr lang="zh-CN" altLang="en-US" smtClean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914400" y="5038725"/>
            <a:ext cx="6351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思考</a:t>
            </a:r>
            <a:r>
              <a:rPr lang="en-US" altLang="zh-CN" sz="28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8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以上程序中哪些地方可省略</a:t>
            </a:r>
            <a:r>
              <a:rPr lang="fr-FR" altLang="zh-CN" sz="28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CN" sz="280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zh-CN" sz="280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525" y="5732463"/>
            <a:ext cx="6858000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7030A0"/>
                </a:solidFill>
              </a:rPr>
              <a:t>问题：为何在静态方法中不能用</a:t>
            </a:r>
            <a:r>
              <a:rPr lang="en-US" altLang="zh-CN" sz="2800" dirty="0">
                <a:solidFill>
                  <a:srgbClr val="7030A0"/>
                </a:solidFill>
              </a:rPr>
              <a:t>this</a:t>
            </a:r>
            <a:r>
              <a:rPr lang="zh-CN" altLang="en-US" sz="2800" dirty="0">
                <a:solidFill>
                  <a:srgbClr val="7030A0"/>
                </a:solidFill>
              </a:rPr>
              <a:t>？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71600"/>
            <a:ext cx="7315200" cy="655638"/>
          </a:xfrm>
        </p:spPr>
        <p:txBody>
          <a:bodyPr/>
          <a:lstStyle/>
          <a:p>
            <a:r>
              <a:rPr lang="en-US" altLang="zh-CN" sz="2800" dirty="0" smtClean="0"/>
              <a:t>5.4.1 </a:t>
            </a:r>
            <a:r>
              <a:rPr lang="zh-CN" altLang="en-US" sz="2800" dirty="0" smtClean="0"/>
              <a:t>类变量</a:t>
            </a:r>
            <a:r>
              <a:rPr lang="en-US" altLang="zh-CN" sz="2800" dirty="0" smtClean="0"/>
              <a:t>---- static</a:t>
            </a:r>
            <a:r>
              <a:rPr lang="zh-CN" altLang="en-US" sz="2800" dirty="0" smtClean="0"/>
              <a:t>修饰的属性</a:t>
            </a:r>
            <a:endParaRPr lang="zh-CN" altLang="en-US" sz="2800" dirty="0" smtClean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17563" y="3584575"/>
            <a:ext cx="7391400" cy="21336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在本类中直接访问：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 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通过类名访问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User.count 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通过类的一个对象访问，如：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x1.count 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838200" y="2147888"/>
            <a:ext cx="389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</a:rPr>
              <a:t>类变量的访问形式</a:t>
            </a:r>
            <a:endParaRPr lang="zh-CN" altLang="en-US" sz="3200" dirty="0">
              <a:solidFill>
                <a:srgbClr val="04040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7" name="矩形 1"/>
          <p:cNvSpPr>
            <a:spLocks noChangeArrowheads="1"/>
          </p:cNvSpPr>
          <p:nvPr/>
        </p:nvSpPr>
        <p:spPr bwMode="auto">
          <a:xfrm>
            <a:off x="685800" y="2903538"/>
            <a:ext cx="57080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5-4】</a:t>
            </a:r>
            <a:r>
              <a:rPr lang="zh-CN" altLang="en-US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r>
              <a:rPr lang="en-US" altLang="zh-CN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</a:t>
            </a:r>
            <a:r>
              <a:rPr lang="zh-CN" altLang="en-US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类的静态属性</a:t>
            </a:r>
            <a:r>
              <a:rPr lang="en-US" altLang="zh-CN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 </a:t>
            </a:r>
            <a:endParaRPr lang="zh-CN" altLang="en-US">
              <a:solidFill>
                <a:srgbClr val="0404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标注 1"/>
          <p:cNvSpPr>
            <a:spLocks noChangeArrowheads="1"/>
          </p:cNvSpPr>
          <p:nvPr/>
        </p:nvSpPr>
        <p:spPr bwMode="auto">
          <a:xfrm>
            <a:off x="6532563" y="2732088"/>
            <a:ext cx="1925637" cy="838200"/>
          </a:xfrm>
          <a:prstGeom prst="wedgeRoundRectCallout">
            <a:avLst>
              <a:gd name="adj1" fmla="val -106047"/>
              <a:gd name="adj2" fmla="val 1378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defRPr/>
            </a:pPr>
            <a:r>
              <a:rPr lang="zh-CN" altLang="en-US" sz="2400">
                <a:solidFill>
                  <a:srgbClr val="C00000"/>
                </a:solidFill>
                <a:cs typeface="Arial" panose="020B0604020202020204" pitchFamily="34" charset="0"/>
              </a:rPr>
              <a:t>是最常用的方式</a:t>
            </a:r>
            <a:endParaRPr lang="zh-CN" altLang="en-US" sz="240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343400" y="5638800"/>
            <a:ext cx="3276600" cy="685800"/>
          </a:xfrm>
          <a:prstGeom prst="wedgeRectCallout">
            <a:avLst>
              <a:gd name="adj1" fmla="val -7528"/>
              <a:gd name="adj2" fmla="val -14861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x1</a:t>
            </a:r>
            <a:r>
              <a:rPr lang="zh-CN" altLang="en-US" sz="2000" dirty="0"/>
              <a:t>为</a:t>
            </a:r>
            <a:r>
              <a:rPr lang="en-US" altLang="zh-CN" sz="2000" dirty="0"/>
              <a:t>User</a:t>
            </a:r>
            <a:r>
              <a:rPr lang="zh-CN" altLang="en-US" sz="2000" dirty="0"/>
              <a:t>类的对象引用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17880" y="668655"/>
            <a:ext cx="5733415" cy="655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en-US" altLang="zh-CN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类变量和静态</a:t>
            </a:r>
            <a:r>
              <a:rPr lang="zh-CN" altLang="en-US" sz="3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lang="zh-CN" altLang="en-US" sz="3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6705600" y="685800"/>
            <a:ext cx="1981200" cy="838200"/>
          </a:xfrm>
          <a:prstGeom prst="cloudCallout">
            <a:avLst>
              <a:gd name="adj1" fmla="val -89647"/>
              <a:gd name="adj2" fmla="val 37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依托类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14375"/>
          </a:xfrm>
        </p:spPr>
        <p:txBody>
          <a:bodyPr/>
          <a:p>
            <a:r>
              <a:rPr lang="zh-CN" altLang="en-US">
                <a:sym typeface="+mn-ea"/>
              </a:rPr>
              <a:t>思考以下程序的运行结果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483"/>
            <a:ext cx="8229600" cy="4389437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public class A {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static int v = 3;   </a:t>
            </a:r>
            <a:r>
              <a:rPr lang="zh-CN" altLang="en-US" sz="2000">
                <a:solidFill>
                  <a:srgbClr val="FF0000"/>
                </a:solidFill>
              </a:rPr>
              <a:t>//定义类变量v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/>
              <a:t>   public static void main(String[] args) {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A  x1 = new A();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x1.v++;            //通过对象x1访问类变量v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A  x2 = new A();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x2.v = 5;          //通过对象x2访问类变量v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v++;            </a:t>
            </a:r>
            <a:r>
              <a:rPr lang="en-US" altLang="zh-CN" sz="2000"/>
              <a:t> </a:t>
            </a:r>
            <a:r>
              <a:rPr lang="zh-CN" altLang="en-US" sz="2000"/>
              <a:t>   //自己类中直接访问类变量v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System.out.println("line1=" + A.v); 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System.out.println("line2=" + x1.v);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096000" y="4383088"/>
            <a:ext cx="2286000" cy="1630045"/>
            <a:chOff x="5524500" y="4413247"/>
            <a:chExt cx="2667000" cy="1836337"/>
          </a:xfrm>
        </p:grpSpPr>
        <p:sp>
          <p:nvSpPr>
            <p:cNvPr id="8" name="矩形 7"/>
            <p:cNvSpPr/>
            <p:nvPr/>
          </p:nvSpPr>
          <p:spPr bwMode="auto">
            <a:xfrm>
              <a:off x="5524500" y="4423262"/>
              <a:ext cx="2667000" cy="18263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line1=6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iine2=6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24500" y="4413247"/>
              <a:ext cx="2667000" cy="4940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38800" y="1600200"/>
            <a:ext cx="2980055" cy="2895600"/>
            <a:chOff x="8880" y="2520"/>
            <a:chExt cx="4693" cy="4560"/>
          </a:xfrm>
        </p:grpSpPr>
        <p:sp>
          <p:nvSpPr>
            <p:cNvPr id="6" name="矩形 5"/>
            <p:cNvSpPr/>
            <p:nvPr/>
          </p:nvSpPr>
          <p:spPr>
            <a:xfrm>
              <a:off x="11985" y="2520"/>
              <a:ext cx="1160" cy="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A.v</a:t>
              </a:r>
              <a:endParaRPr kumimoji="0" lang="en-US" altLang="zh-CN" sz="24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309" y="3480"/>
              <a:ext cx="4265" cy="850"/>
              <a:chOff x="9363" y="3480"/>
              <a:chExt cx="4211" cy="85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1760" y="3480"/>
                <a:ext cx="1814" cy="8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4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?</a:t>
                </a:r>
                <a:endPara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 flipV="1">
                <a:off x="9363" y="3840"/>
                <a:ext cx="2037" cy="266"/>
              </a:xfrm>
              <a:prstGeom prst="straightConnector1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10" name="直接箭头连接符 9"/>
            <p:cNvCxnSpPr/>
            <p:nvPr/>
          </p:nvCxnSpPr>
          <p:spPr>
            <a:xfrm flipV="1">
              <a:off x="9480" y="3960"/>
              <a:ext cx="2040" cy="120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1" name="直接箭头连接符 10"/>
            <p:cNvCxnSpPr/>
            <p:nvPr/>
          </p:nvCxnSpPr>
          <p:spPr>
            <a:xfrm flipV="1">
              <a:off x="9480" y="4080"/>
              <a:ext cx="2160" cy="180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" name="直接箭头连接符 11"/>
            <p:cNvCxnSpPr/>
            <p:nvPr/>
          </p:nvCxnSpPr>
          <p:spPr>
            <a:xfrm flipV="1">
              <a:off x="8880" y="4800"/>
              <a:ext cx="3000" cy="1852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3" name="直接箭头连接符 12"/>
            <p:cNvCxnSpPr/>
            <p:nvPr/>
          </p:nvCxnSpPr>
          <p:spPr>
            <a:xfrm flipV="1">
              <a:off x="9000" y="4440"/>
              <a:ext cx="3840" cy="264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33413"/>
            <a:ext cx="7696200" cy="609600"/>
          </a:xfrm>
        </p:spPr>
        <p:txBody>
          <a:bodyPr/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smtClean="0"/>
              <a:t>给类变量赋初值</a:t>
            </a:r>
            <a:r>
              <a:rPr lang="en-US" altLang="zh-CN" sz="2800" smtClean="0"/>
              <a:t>---</a:t>
            </a:r>
            <a:r>
              <a:rPr lang="zh-CN" altLang="en-US" sz="2800" smtClean="0"/>
              <a:t>用静态初始化代码块 </a:t>
            </a:r>
            <a:endParaRPr lang="zh-CN" altLang="en-US" sz="2800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81000" y="1912938"/>
            <a:ext cx="76200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以下程序的执行结果</a:t>
            </a:r>
            <a:r>
              <a:rPr lang="en-US" altLang="zh-CN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>
              <a:solidFill>
                <a:srgbClr val="0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40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 {</a:t>
            </a:r>
            <a:endParaRPr lang="en-US" altLang="zh-CN" sz="240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40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static int x=5;</a:t>
            </a:r>
            <a:endParaRPr lang="en-US" altLang="zh-CN" sz="240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static { x+=10; }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40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args[ ]) {</a:t>
            </a:r>
            <a:endParaRPr lang="sv-SE" altLang="zh-CN" sz="240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sv-SE" altLang="zh-CN" sz="240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System.out.println("x="+x);</a:t>
            </a:r>
            <a:endParaRPr lang="sv-SE" altLang="zh-CN" sz="240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sv-SE" altLang="zh-CN" sz="240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altLang="zh-CN" sz="240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static { x=x-5; }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40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81000" y="1450975"/>
            <a:ext cx="7848600" cy="4619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静态初始化代码的执行是在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main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方法执行前完成。</a:t>
            </a:r>
            <a:r>
              <a:rPr lang="zh-CN" altLang="en-US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3797" name="圆角矩形标注 1"/>
          <p:cNvSpPr>
            <a:spLocks noChangeArrowheads="1"/>
          </p:cNvSpPr>
          <p:nvPr/>
        </p:nvSpPr>
        <p:spPr bwMode="auto">
          <a:xfrm>
            <a:off x="5181600" y="2590800"/>
            <a:ext cx="3276600" cy="838200"/>
          </a:xfrm>
          <a:prstGeom prst="wedgeRoundRectCallout">
            <a:avLst>
              <a:gd name="adj1" fmla="val -92409"/>
              <a:gd name="adj2" fmla="val 79329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所有静态初始化在类装载时就执行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5775960" y="5105400"/>
            <a:ext cx="2286000" cy="1212850"/>
            <a:chOff x="5524500" y="4390972"/>
            <a:chExt cx="2667000" cy="1297656"/>
          </a:xfrm>
        </p:grpSpPr>
        <p:sp>
          <p:nvSpPr>
            <p:cNvPr id="7" name="矩形 6"/>
            <p:cNvSpPr/>
            <p:nvPr/>
          </p:nvSpPr>
          <p:spPr bwMode="auto">
            <a:xfrm>
              <a:off x="5524500" y="4390972"/>
              <a:ext cx="2667000" cy="12976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x=10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524500" y="4409656"/>
              <a:ext cx="2667000" cy="4942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9452"/>
            <a:ext cx="8297069" cy="433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1000" y="1066800"/>
            <a:ext cx="13658850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5970588" cy="582613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理解类空间与对象空间</a:t>
            </a: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5-3】 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38200" y="5189538"/>
            <a:ext cx="3581400" cy="1439862"/>
          </a:xfrm>
          <a:prstGeom prst="upArrow">
            <a:avLst>
              <a:gd name="adj1" fmla="val 50000"/>
              <a:gd name="adj2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类空间的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变量只有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份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79963" y="5448300"/>
            <a:ext cx="3657600" cy="1136650"/>
          </a:xfrm>
          <a:prstGeom prst="upArrow">
            <a:avLst>
              <a:gd name="adj1" fmla="val 50000"/>
              <a:gd name="adj2" fmla="val 25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每个对象有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各自的存储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05200" y="1035050"/>
            <a:ext cx="2344738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每个对象有各自的属性值</a:t>
            </a:r>
            <a:endParaRPr lang="zh-CN" altLang="en-US" sz="2400" dirty="0"/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4677569" y="1873250"/>
            <a:ext cx="732631" cy="412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19600" y="1873250"/>
            <a:ext cx="990600" cy="2165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581900" cy="609600"/>
          </a:xfrm>
        </p:spPr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5-4】  </a:t>
            </a:r>
            <a:r>
              <a:rPr lang="zh-CN" altLang="en-US" smtClean="0"/>
              <a:t>静态空间与对象空间的对比。</a:t>
            </a:r>
            <a:endParaRPr lang="zh-CN" altLang="en-US" smtClean="0"/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>
                <a:solidFill>
                  <a:srgbClr val="FF0000"/>
                </a:solidFill>
              </a:rPr>
              <a:t>TalkPlace</a:t>
            </a:r>
            <a:r>
              <a:rPr lang="en-US" altLang="zh-CN" dirty="0" smtClean="0"/>
              <a:t> {  static String </a:t>
            </a:r>
            <a:r>
              <a:rPr lang="en-US" altLang="zh-CN" dirty="0" err="1" smtClean="0"/>
              <a:t>talkArea</a:t>
            </a:r>
            <a:r>
              <a:rPr lang="en-US" altLang="zh-CN" dirty="0" smtClean="0"/>
              <a:t>=""; } 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public class </a:t>
            </a:r>
            <a:r>
              <a:rPr lang="en-US" altLang="zh-CN" dirty="0" smtClean="0">
                <a:solidFill>
                  <a:srgbClr val="FF0000"/>
                </a:solidFill>
              </a:rPr>
              <a:t>User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count=0;  			//</a:t>
            </a:r>
            <a:r>
              <a:rPr lang="zh-CN" altLang="en-US" dirty="0" smtClean="0"/>
              <a:t>类变量</a:t>
            </a: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String username;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age; 	//</a:t>
            </a:r>
            <a:r>
              <a:rPr lang="zh-CN" altLang="en-US" dirty="0" smtClean="0"/>
              <a:t>实例变量</a:t>
            </a: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public User(String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name,int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yourage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 username=name;      age=</a:t>
            </a:r>
            <a:r>
              <a:rPr lang="en-US" altLang="zh-CN" dirty="0" err="1" smtClean="0"/>
              <a:t>yourage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}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/*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通过静态变量记录调用它的次数 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70C0"/>
                </a:solidFill>
              </a:rPr>
              <a:t>void log( ) </a:t>
            </a:r>
            <a:r>
              <a:rPr lang="en-US" altLang="zh-CN" dirty="0" smtClean="0"/>
              <a:t>{  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count++;  	//</a:t>
            </a:r>
            <a:r>
              <a:rPr lang="zh-CN" altLang="en-US" dirty="0" smtClean="0"/>
              <a:t>直接访问本类的静态变量 </a:t>
            </a: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("you are no "+count+" user");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}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66700" y="990600"/>
            <a:ext cx="8610600" cy="1371600"/>
          </a:xfrm>
        </p:spPr>
        <p:txBody>
          <a:bodyPr/>
          <a:lstStyle/>
          <a:p>
            <a:pPr lvl="1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是面向对象的编程语言，最简单的程序也要编写类。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类是组成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程序的基本要素，它封装了属性和方法。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类是用于创建对象的模板，每个对象有各自属性值。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124" name="Picture 5" descr="C:\Documents and Settings\ding\My Documents\My Pictures\学习系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0198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6218238" y="2819400"/>
            <a:ext cx="1096962" cy="533400"/>
          </a:xfrm>
          <a:prstGeom prst="wedgeRectCallout">
            <a:avLst>
              <a:gd name="adj1" fmla="val -126966"/>
              <a:gd name="adj2" fmla="val 8011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类</a:t>
            </a:r>
            <a:endParaRPr lang="zh-CN" altLang="en-US" sz="2800" dirty="0"/>
          </a:p>
        </p:txBody>
      </p:sp>
      <p:sp>
        <p:nvSpPr>
          <p:cNvPr id="6" name="矩形标注 5"/>
          <p:cNvSpPr/>
          <p:nvPr/>
        </p:nvSpPr>
        <p:spPr>
          <a:xfrm>
            <a:off x="457200" y="3146743"/>
            <a:ext cx="1371600" cy="685800"/>
          </a:xfrm>
          <a:prstGeom prst="wedgeRectCallout">
            <a:avLst>
              <a:gd name="adj1" fmla="val 50721"/>
              <a:gd name="adj2" fmla="val 15694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对象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609600"/>
            <a:ext cx="79248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void speak(String words) </a:t>
            </a:r>
            <a:r>
              <a:rPr lang="en-US" altLang="zh-CN" dirty="0" smtClean="0"/>
              <a:t>{  /*  </a:t>
            </a:r>
            <a:r>
              <a:rPr lang="zh-CN" altLang="en-US" dirty="0" smtClean="0"/>
              <a:t>向讨论区发言 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TalkPlace.talkArea</a:t>
            </a:r>
            <a:r>
              <a:rPr lang="en-US" altLang="zh-CN" dirty="0" smtClean="0"/>
              <a:t> += username + "</a:t>
            </a:r>
            <a:r>
              <a:rPr lang="zh-CN" altLang="en-US" dirty="0" smtClean="0"/>
              <a:t>说</a:t>
            </a:r>
            <a:r>
              <a:rPr lang="en-US" altLang="zh-CN" dirty="0" smtClean="0"/>
              <a:t>:"+words+"\n";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} 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70C0"/>
                </a:solidFill>
              </a:rPr>
              <a:t>public static void main(String </a:t>
            </a:r>
            <a:r>
              <a:rPr lang="en-US" altLang="zh-CN" dirty="0" err="1" smtClean="0">
                <a:solidFill>
                  <a:srgbClr val="0070C0"/>
                </a:solidFill>
              </a:rPr>
              <a:t>args</a:t>
            </a:r>
            <a:r>
              <a:rPr lang="en-US" altLang="zh-CN" dirty="0" smtClean="0">
                <a:solidFill>
                  <a:srgbClr val="0070C0"/>
                </a:solidFill>
              </a:rPr>
              <a:t>[ ])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User x1 = new User("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",20);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x1.log( );     x1.speak("hello");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User x2 = new User("</a:t>
            </a:r>
            <a:r>
              <a:rPr lang="zh-CN" altLang="en-US" dirty="0" smtClean="0"/>
              <a:t>李四</a:t>
            </a:r>
            <a:r>
              <a:rPr lang="en-US" altLang="zh-CN" dirty="0" smtClean="0"/>
              <a:t>",16);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x2.log( );    x2.speak("good morning");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x1.speak("bye");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("---</a:t>
            </a:r>
            <a:r>
              <a:rPr lang="zh-CN" altLang="en-US" dirty="0" smtClean="0"/>
              <a:t>讨论区内容如下：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TalkPlace.talkArea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}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4578350" cy="58261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5.4.2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71500" y="1295400"/>
            <a:ext cx="8153400" cy="45132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 </a:t>
            </a:r>
            <a:r>
              <a:rPr lang="en-US" altLang="zh-CN" dirty="0" smtClean="0">
                <a:solidFill>
                  <a:srgbClr val="FF3300"/>
                </a:solidFill>
              </a:rPr>
              <a:t>static</a:t>
            </a:r>
            <a:r>
              <a:rPr lang="zh-CN" altLang="en-US" dirty="0" smtClean="0"/>
              <a:t>修饰的方法称为静态方法，也叫类方法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方法中只能访问类变量</a:t>
            </a:r>
            <a:r>
              <a:rPr lang="zh-CN" altLang="en-US" dirty="0"/>
              <a:t>和</a:t>
            </a:r>
            <a:r>
              <a:rPr lang="zh-CN" altLang="en-US" dirty="0" smtClean="0"/>
              <a:t>其它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 例：给</a:t>
            </a:r>
            <a:r>
              <a:rPr lang="en-US" altLang="zh-CN" dirty="0" smtClean="0">
                <a:solidFill>
                  <a:srgbClr val="0070C0"/>
                </a:solidFill>
              </a:rPr>
              <a:t>User</a:t>
            </a:r>
            <a:r>
              <a:rPr lang="zh-CN" altLang="en-US" dirty="0" smtClean="0">
                <a:solidFill>
                  <a:srgbClr val="0070C0"/>
                </a:solidFill>
              </a:rPr>
              <a:t>类增加一个</a:t>
            </a:r>
            <a:r>
              <a:rPr lang="en-US" altLang="zh-CN" dirty="0" err="1" smtClean="0">
                <a:solidFill>
                  <a:srgbClr val="0070C0"/>
                </a:solidFill>
              </a:rPr>
              <a:t>clearCount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zh-CN" altLang="en-US" dirty="0" smtClean="0">
                <a:solidFill>
                  <a:srgbClr val="0070C0"/>
                </a:solidFill>
              </a:rPr>
              <a:t>方法将</a:t>
            </a:r>
            <a:r>
              <a:rPr lang="en-US" altLang="zh-CN" dirty="0" smtClean="0">
                <a:solidFill>
                  <a:srgbClr val="0070C0"/>
                </a:solidFill>
              </a:rPr>
              <a:t>count</a:t>
            </a:r>
            <a:r>
              <a:rPr lang="zh-CN" altLang="en-US" dirty="0" smtClean="0">
                <a:solidFill>
                  <a:srgbClr val="0070C0"/>
                </a:solidFill>
              </a:rPr>
              <a:t>清零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public static void </a:t>
            </a:r>
            <a:r>
              <a:rPr lang="en-US" altLang="zh-CN" dirty="0" err="1" smtClean="0">
                <a:solidFill>
                  <a:srgbClr val="0070C0"/>
                </a:solidFill>
              </a:rPr>
              <a:t>clearCount</a:t>
            </a:r>
            <a:r>
              <a:rPr lang="en-US" altLang="zh-CN" dirty="0" smtClean="0">
                <a:solidFill>
                  <a:srgbClr val="0070C0"/>
                </a:solidFill>
              </a:rPr>
              <a:t>(){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count=0;    //</a:t>
            </a:r>
            <a:r>
              <a:rPr lang="zh-CN" altLang="en-US" dirty="0" smtClean="0">
                <a:solidFill>
                  <a:srgbClr val="0070C0"/>
                </a:solidFill>
              </a:rPr>
              <a:t>访问类变量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</a:t>
            </a:r>
            <a:r>
              <a:rPr lang="en-US" altLang="zh-CN" dirty="0" smtClean="0">
                <a:solidFill>
                  <a:srgbClr val="FF0000"/>
                </a:solidFill>
              </a:rPr>
              <a:t>age=0;    //</a:t>
            </a:r>
            <a:r>
              <a:rPr lang="zh-CN" altLang="en-US" dirty="0" smtClean="0">
                <a:solidFill>
                  <a:srgbClr val="FF0000"/>
                </a:solidFill>
              </a:rPr>
              <a:t>不允许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}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方法中</a:t>
            </a:r>
            <a:r>
              <a:rPr lang="zh-CN" altLang="en-US" dirty="0" smtClean="0">
                <a:solidFill>
                  <a:srgbClr val="FF0000"/>
                </a:solidFill>
              </a:rPr>
              <a:t>绝不能直接访问任何归属对象空间的变量或方法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4648200" y="4208463"/>
            <a:ext cx="914400" cy="533400"/>
          </a:xfrm>
          <a:prstGeom prst="straightConnector1">
            <a:avLst/>
          </a:prstGeom>
          <a:ln w="3175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84200"/>
            <a:ext cx="6753225" cy="463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smtClean="0"/>
              <a:t>例</a:t>
            </a:r>
            <a:r>
              <a:rPr lang="en-US" altLang="zh-CN" sz="2800" smtClean="0"/>
              <a:t>5-5 </a:t>
            </a:r>
            <a:r>
              <a:rPr lang="zh-CN" altLang="en-US" sz="2800" smtClean="0"/>
              <a:t>求</a:t>
            </a:r>
            <a:r>
              <a:rPr lang="en-US" altLang="zh-CN" sz="2800" smtClean="0"/>
              <a:t>10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100</a:t>
            </a:r>
            <a:r>
              <a:rPr lang="zh-CN" altLang="en-US" sz="2800" smtClean="0"/>
              <a:t>之间的所有素数</a:t>
            </a:r>
            <a:endParaRPr lang="zh-CN" altLang="en-US" sz="2800" smtClean="0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95313" y="10668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findPrime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public</a:t>
            </a:r>
            <a:r>
              <a:rPr lang="en-US" altLang="zh-CN" dirty="0" smtClean="0">
                <a:solidFill>
                  <a:srgbClr val="FF0000"/>
                </a:solidFill>
              </a:rPr>
              <a:t> 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prime(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n)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dirty="0" smtClean="0"/>
              <a:t>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k=2;k&lt;=</a:t>
            </a:r>
            <a:r>
              <a:rPr lang="en-US" altLang="zh-CN" dirty="0" err="1" smtClean="0"/>
              <a:t>Math.sqrt</a:t>
            </a:r>
            <a:r>
              <a:rPr lang="en-US" altLang="zh-CN" dirty="0" smtClean="0"/>
              <a:t>(n);k++) {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  </a:t>
            </a:r>
            <a:r>
              <a:rPr lang="en-US" altLang="zh-CN" dirty="0" smtClean="0"/>
              <a:t>     if ( n % k==0)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dirty="0" smtClean="0"/>
              <a:t>        return false;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 }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dirty="0" smtClean="0"/>
              <a:t>    return true;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}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</a:t>
            </a:r>
            <a:r>
              <a:rPr lang="en-US" altLang="zh-CN" dirty="0" smtClean="0"/>
              <a:t>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dirty="0" smtClean="0"/>
              <a:t>  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m=10;m&lt;=100;m++) {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dirty="0" smtClean="0"/>
              <a:t>    if ( </a:t>
            </a:r>
            <a:r>
              <a:rPr lang="en-US" altLang="zh-CN" dirty="0" smtClean="0">
                <a:solidFill>
                  <a:srgbClr val="0070C0"/>
                </a:solidFill>
              </a:rPr>
              <a:t>prime(m) 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      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(m+" , ");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dirty="0" smtClean="0"/>
              <a:t>   }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} 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786687" cy="1143000"/>
          </a:xfrm>
        </p:spPr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思考</a:t>
            </a:r>
            <a:r>
              <a:rPr lang="en-US" altLang="zh-CN" smtClean="0"/>
              <a:t>】</a:t>
            </a:r>
            <a:r>
              <a:rPr lang="zh-CN" altLang="en-US" smtClean="0"/>
              <a:t>如果将</a:t>
            </a:r>
            <a:r>
              <a:rPr lang="en-US" altLang="zh-CN" smtClean="0"/>
              <a:t>prime</a:t>
            </a:r>
            <a:r>
              <a:rPr lang="zh-CN" altLang="en-US" smtClean="0"/>
              <a:t>方法设计为非静态方法，则如何在</a:t>
            </a:r>
            <a:r>
              <a:rPr lang="en-US" altLang="zh-CN" smtClean="0"/>
              <a:t>main</a:t>
            </a:r>
            <a:r>
              <a:rPr lang="zh-CN" altLang="en-US" smtClean="0"/>
              <a:t>方法中调用。</a:t>
            </a:r>
            <a:endParaRPr lang="zh-CN" altLang="en-US" smtClean="0"/>
          </a:p>
        </p:txBody>
      </p:sp>
      <p:sp>
        <p:nvSpPr>
          <p:cNvPr id="806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8313" y="1916113"/>
            <a:ext cx="8229600" cy="4249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 {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findPrime</a:t>
            </a:r>
            <a:r>
              <a:rPr lang="en-US" altLang="zh-CN" dirty="0" smtClean="0">
                <a:solidFill>
                  <a:srgbClr val="FF0000"/>
                </a:solidFill>
              </a:rPr>
              <a:t>  x=new </a:t>
            </a:r>
            <a:r>
              <a:rPr lang="en-US" altLang="zh-CN" dirty="0" err="1" smtClean="0">
                <a:solidFill>
                  <a:srgbClr val="FF0000"/>
                </a:solidFill>
              </a:rPr>
              <a:t>findPrime</a:t>
            </a:r>
            <a:r>
              <a:rPr lang="en-US" altLang="zh-CN" dirty="0" smtClean="0">
                <a:solidFill>
                  <a:srgbClr val="FF0000"/>
                </a:solidFill>
              </a:rPr>
              <a:t>(); 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dirty="0" smtClean="0"/>
              <a:t>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m=10;m&lt;=100;m++) {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dirty="0" smtClean="0"/>
              <a:t> if ( </a:t>
            </a:r>
            <a:r>
              <a:rPr lang="en-US" altLang="zh-CN" dirty="0" err="1" smtClean="0">
                <a:solidFill>
                  <a:srgbClr val="FF0000"/>
                </a:solidFill>
              </a:rPr>
              <a:t>x.prime</a:t>
            </a:r>
            <a:r>
              <a:rPr lang="en-US" altLang="zh-CN" dirty="0" smtClean="0">
                <a:solidFill>
                  <a:srgbClr val="FF0000"/>
                </a:solidFill>
              </a:rPr>
              <a:t>(m)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     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(m+" , ");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   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8676" name="云形标注 1"/>
          <p:cNvSpPr>
            <a:spLocks noChangeArrowheads="1"/>
          </p:cNvSpPr>
          <p:nvPr/>
        </p:nvSpPr>
        <p:spPr bwMode="auto">
          <a:xfrm>
            <a:off x="1066801" y="4833931"/>
            <a:ext cx="6857999" cy="1152537"/>
          </a:xfrm>
          <a:prstGeom prst="cloudCallout">
            <a:avLst>
              <a:gd name="adj1" fmla="val -25938"/>
              <a:gd name="adj2" fmla="val -1660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显然，这种设计是不好的，因此，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类的方法均为静态方法。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22960"/>
          </a:xfrm>
        </p:spPr>
        <p:txBody>
          <a:bodyPr/>
          <a:p>
            <a:pPr algn="ctr"/>
            <a:r>
              <a:rPr lang="zh-CN" altLang="en-US"/>
              <a:t>类的成员划分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885315"/>
            <a:ext cx="8807450" cy="368109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458470"/>
            <a:ext cx="7772400" cy="4903470"/>
          </a:xfrm>
        </p:spPr>
        <p:txBody>
          <a:bodyPr/>
          <a:p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写出程序的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运行结果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User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count = 0;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public User(){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count++;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System.out.println("第"+count+"个User创建");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public static void main(String args[]) {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User();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User();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System.out,println(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count=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"+count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71600" y="5334000"/>
            <a:ext cx="5486400" cy="6419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r>
              <a:rPr kumimoji="0" lang="en-US" altLang="zh-CN" sz="2400" b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kumimoji="0" lang="zh-CN" altLang="en-US" sz="2400" b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属性是否添加</a:t>
            </a:r>
            <a:r>
              <a:rPr kumimoji="0" lang="en-US" altLang="zh-CN" sz="2400" b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</a:t>
            </a:r>
            <a:r>
              <a:rPr kumimoji="0" lang="zh-CN" altLang="en-US" sz="2400" b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的差异？</a:t>
            </a:r>
            <a:endParaRPr kumimoji="0" lang="zh-CN" altLang="en-US" sz="24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749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9600"/>
            <a:ext cx="7731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528638"/>
            <a:ext cx="3003550" cy="7127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2ABC8F"/>
                </a:solidFill>
                <a:latin typeface="+mn-lt"/>
                <a:ea typeface="+mn-ea"/>
                <a:cs typeface="+mn-cs"/>
              </a:rPr>
              <a:t>思考题</a:t>
            </a:r>
            <a:endParaRPr lang="zh-CN" altLang="en-US" dirty="0" smtClean="0">
              <a:solidFill>
                <a:srgbClr val="2ABC8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747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28650" y="1295400"/>
            <a:ext cx="79248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public class Test{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long a[ ] = new long[10];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public static void main ( String arg[ ] ) {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    System.out.println ( a[6] );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}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}</a:t>
            </a:r>
            <a:endParaRPr lang="zh-CN" altLang="zh-CN" smtClean="0"/>
          </a:p>
          <a:p>
            <a:pPr>
              <a:buFontTx/>
              <a:buNone/>
            </a:pPr>
            <a:r>
              <a:rPr lang="zh-CN" altLang="zh-CN" smtClean="0"/>
              <a:t>叙述正确的是（</a:t>
            </a:r>
            <a:r>
              <a:rPr lang="zh-CN" altLang="en-US" smtClean="0"/>
              <a:t>      </a:t>
            </a:r>
            <a:r>
              <a:rPr lang="zh-CN" altLang="zh-CN" smtClean="0"/>
              <a:t>）。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A. </a:t>
            </a:r>
            <a:r>
              <a:rPr lang="zh-CN" altLang="zh-CN" smtClean="0"/>
              <a:t>输出</a:t>
            </a:r>
            <a:r>
              <a:rPr lang="zh-CN" altLang="en-US" smtClean="0"/>
              <a:t> </a:t>
            </a:r>
            <a:r>
              <a:rPr lang="en-US" altLang="zh-CN" smtClean="0"/>
              <a:t>null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B. </a:t>
            </a:r>
            <a:r>
              <a:rPr lang="zh-CN" altLang="zh-CN" smtClean="0"/>
              <a:t>输出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C. </a:t>
            </a:r>
            <a:r>
              <a:rPr lang="zh-CN" altLang="zh-CN" smtClean="0"/>
              <a:t>出现编译错误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D. </a:t>
            </a:r>
            <a:r>
              <a:rPr lang="zh-CN" altLang="zh-CN" smtClean="0"/>
              <a:t>运行出错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473075" y="5227638"/>
            <a:ext cx="752475" cy="5905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buChar char="•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31749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81000"/>
            <a:ext cx="7731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81900" cy="609600"/>
          </a:xfrm>
          <a:noFill/>
          <a:ln>
            <a:noFill/>
          </a:ln>
        </p:spPr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变量的作用域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924800" cy="4953000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变量的作用域也称变量的有效范围，它是程序的一个区域，变量在其作用域内可访问。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作用域也决定系统什么时候为变量创建和清除内存。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根据变量在程序中声明的位置，可分为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类情形。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局部变量及方法参数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语句块中的变量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异常处理参数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359535"/>
            <a:ext cx="8229600" cy="450786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成员变量可添加修饰符，包括访问权限修饰符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protected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和非访问权限修饰符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如果没有给对象属性赋初值，则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对象属性的初始值由相应数据类型的默认值决定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，如数值型数据的默认值为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的默认值为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，字符串的默认值为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成员变量的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作用域是整个类体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76400" y="609600"/>
            <a:ext cx="37338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</a:t>
            </a:r>
            <a:endParaRPr lang="zh-CN" altLang="en-US" sz="32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5638800" cy="6096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dirty="0" smtClean="0">
                <a:solidFill>
                  <a:srgbClr val="002060"/>
                </a:solidFill>
                <a:latin typeface="宋体" panose="02010600030101010101" pitchFamily="2" charset="-122"/>
              </a:rPr>
              <a:t>局部变量</a:t>
            </a:r>
            <a:endParaRPr lang="zh-CN" altLang="en-US" dirty="0" smtClean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1741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382000" cy="48656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方法体中的局部变量 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）作用域是在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本方法内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）变量前不能加修饰符。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局部变量在使用前必须明确赋值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，因为它没有默认值，否则编译时会出错。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在语句块中定义的变量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在语句块中定义的变量它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只在语句块中有效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4800600"/>
            <a:ext cx="8147050" cy="132524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3657600" cy="609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5.1 类的定义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05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修饰符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class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extends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父类名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[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implements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类实现的接口列表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{</a:t>
            </a:r>
            <a:r>
              <a:rPr lang="en-US" altLang="zh-CN" dirty="0" smtClean="0">
                <a:solidFill>
                  <a:srgbClr val="F4AE6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</a:t>
            </a:r>
            <a:r>
              <a:rPr lang="en-US" altLang="zh-CN" dirty="0" smtClean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altLang="en-US" dirty="0" smtClean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类头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F4AE6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 类型  属性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[= 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初值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1] 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 smtClean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 修饰 类型   属性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[= 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初值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2] 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 smtClean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//... </a:t>
            </a: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其他属性</a:t>
            </a:r>
            <a:endParaRPr lang="zh-CN" altLang="en-US" dirty="0" smtClean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修饰  类型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方法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（参数列表）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      </a:t>
            </a:r>
            <a:r>
              <a:rPr lang="en-US" altLang="zh-CN" dirty="0" smtClean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 </a:t>
            </a:r>
            <a:r>
              <a:rPr lang="zh-CN" altLang="en-US" dirty="0" smtClean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方法体</a:t>
            </a:r>
            <a:br>
              <a:rPr lang="zh-CN" altLang="en-US" dirty="0" smtClean="0">
                <a:solidFill>
                  <a:srgbClr val="F4AE6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 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....//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其他方法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400800" y="1981200"/>
            <a:ext cx="1827213" cy="1223963"/>
            <a:chOff x="4105" y="1525"/>
            <a:chExt cx="1151" cy="771"/>
          </a:xfrm>
        </p:grpSpPr>
        <p:sp>
          <p:nvSpPr>
            <p:cNvPr id="6152" name="AutoShape 4"/>
            <p:cNvSpPr/>
            <p:nvPr/>
          </p:nvSpPr>
          <p:spPr bwMode="auto">
            <a:xfrm>
              <a:off x="4105" y="1525"/>
              <a:ext cx="181" cy="771"/>
            </a:xfrm>
            <a:prstGeom prst="rightBrace">
              <a:avLst>
                <a:gd name="adj1" fmla="val 35497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ClrTx/>
                <a:buSzPct val="65000"/>
                <a:buFontTx/>
                <a:buChar char="•"/>
              </a:pP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3" name="Text Box 5"/>
            <p:cNvSpPr txBox="1">
              <a:spLocks noChangeArrowheads="1"/>
            </p:cNvSpPr>
            <p:nvPr/>
          </p:nvSpPr>
          <p:spPr bwMode="auto">
            <a:xfrm>
              <a:off x="4364" y="1801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数据成员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6400800" y="3733800"/>
            <a:ext cx="1847850" cy="1439863"/>
            <a:chOff x="4105" y="2387"/>
            <a:chExt cx="1164" cy="907"/>
          </a:xfrm>
        </p:grpSpPr>
        <p:sp>
          <p:nvSpPr>
            <p:cNvPr id="6150" name="AutoShape 7"/>
            <p:cNvSpPr/>
            <p:nvPr/>
          </p:nvSpPr>
          <p:spPr bwMode="auto">
            <a:xfrm>
              <a:off x="4105" y="2387"/>
              <a:ext cx="226" cy="907"/>
            </a:xfrm>
            <a:prstGeom prst="rightBrace">
              <a:avLst>
                <a:gd name="adj1" fmla="val 33444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ClrTx/>
                <a:buSzPct val="65000"/>
                <a:buFontTx/>
                <a:buChar char="•"/>
              </a:pP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4377" y="2704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成员方法</a:t>
              </a:r>
              <a:endPara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云形标注 3"/>
          <p:cNvSpPr/>
          <p:nvPr/>
        </p:nvSpPr>
        <p:spPr>
          <a:xfrm>
            <a:off x="1066800" y="5532120"/>
            <a:ext cx="7008813" cy="914400"/>
          </a:xfrm>
          <a:prstGeom prst="cloudCallout">
            <a:avLst>
              <a:gd name="adj1" fmla="val -8544"/>
              <a:gd name="adj2" fmla="val -12083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类体中包括若干属性和若干方法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765175"/>
            <a:ext cx="8066088" cy="5254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public class Scope  {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int x = 1;  //</a:t>
            </a:r>
            <a:r>
              <a:rPr lang="zh-CN" altLang="en-US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成员变量</a:t>
            </a:r>
            <a:endParaRPr lang="zh-CN" altLang="en-US" smtClean="0">
              <a:solidFill>
                <a:srgbClr val="3366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int y; 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public void method(int a) {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  int x = 8;  //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本地</a:t>
            </a:r>
            <a:r>
              <a:rPr lang="zh-CN" altLang="en-US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局部变量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将成员变量隐藏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for ( int i=1;i&lt;a;i++)  //</a:t>
            </a:r>
            <a:r>
              <a:rPr lang="zh-CN" altLang="en-US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循环内定义变量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     y++;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  System.out.println("x="+x+",y="+y +",a="+a);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}  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public static void main(String a[])  {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   Scope x = new Scope();  //</a:t>
            </a:r>
            <a:r>
              <a:rPr lang="zh-CN" altLang="en-US" smtClean="0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局部变量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   x.method(6);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}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}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914400"/>
            <a:ext cx="8305800" cy="4691063"/>
          </a:xfrm>
        </p:spPr>
        <p:txBody>
          <a:bodyPr/>
          <a:lstStyle/>
          <a:p>
            <a:pPr lvl="1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在同一作用域不能定义两个同名变量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7030" lvl="1" indent="0">
              <a:buNone/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Clr>
                <a:srgbClr val="0000CC"/>
              </a:buClr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不能有两个成员变量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Clr>
                <a:srgbClr val="0000CC"/>
              </a:buClr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方法中不能再定义一个与参数同名的变量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defRPr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不同作用域变量允许同名。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7030" lvl="1" indent="0">
              <a:buNone/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method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方法内定义的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与成员变量同名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，它将隐藏同名的成员变量。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defRPr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362200" y="447675"/>
            <a:ext cx="4173538" cy="609600"/>
          </a:xfrm>
        </p:spPr>
        <p:txBody>
          <a:bodyPr/>
          <a:lstStyle/>
          <a:p>
            <a:r>
              <a:rPr lang="zh-CN" altLang="en-US" smtClean="0">
                <a:solidFill>
                  <a:srgbClr val="009999"/>
                </a:solidFill>
              </a:rPr>
              <a:t>写程序运行结果</a:t>
            </a:r>
            <a:endParaRPr lang="zh-CN" altLang="en-US" smtClean="0">
              <a:solidFill>
                <a:srgbClr val="009999"/>
              </a:solidFill>
            </a:endParaRPr>
          </a:p>
        </p:txBody>
      </p:sp>
      <p:sp>
        <p:nvSpPr>
          <p:cNvPr id="2048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077200" cy="5257800"/>
          </a:xfrm>
        </p:spPr>
        <p:txBody>
          <a:bodyPr/>
          <a:lstStyle/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RangeTest</a:t>
            </a:r>
            <a:r>
              <a:rPr lang="en-US" altLang="zh-CN" dirty="0" smtClean="0"/>
              <a:t> {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count</a:t>
            </a:r>
            <a:r>
              <a:rPr lang="en-US" altLang="zh-CN" dirty="0" smtClean="0"/>
              <a:t>=8;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public void m( ){ 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count</a:t>
            </a:r>
            <a:r>
              <a:rPr lang="en-US" altLang="zh-CN" dirty="0" smtClean="0"/>
              <a:t>=1;count&lt;4;count++)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(count);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("count="+ </a:t>
            </a:r>
            <a:r>
              <a:rPr lang="en-US" altLang="zh-CN" dirty="0" smtClean="0">
                <a:solidFill>
                  <a:srgbClr val="FF0000"/>
                </a:solidFill>
              </a:rPr>
              <a:t>count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}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 ]) {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        new </a:t>
            </a:r>
            <a:r>
              <a:rPr lang="en-US" altLang="zh-CN" dirty="0" err="1" smtClean="0"/>
              <a:t>RangeTest</a:t>
            </a:r>
            <a:r>
              <a:rPr lang="en-US" altLang="zh-CN" dirty="0" smtClean="0"/>
              <a:t>().m( ); 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      }</a:t>
            </a:r>
            <a:endParaRPr lang="zh-CN" altLang="zh-CN" dirty="0" smtClean="0"/>
          </a:p>
          <a:p>
            <a:pPr>
              <a:lnSpc>
                <a:spcPts val="2400"/>
              </a:lnSpc>
              <a:buFontTx/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873875" y="2286000"/>
            <a:ext cx="1676400" cy="381000"/>
          </a:xfrm>
          <a:prstGeom prst="wedgeRoundRectCallout">
            <a:avLst>
              <a:gd name="adj1" fmla="val -48389"/>
              <a:gd name="adj2" fmla="val 162611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指实例变量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5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7731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6096000" y="4383088"/>
            <a:ext cx="2286000" cy="2170112"/>
            <a:chOff x="5524500" y="4413247"/>
            <a:chExt cx="2667000" cy="2444753"/>
          </a:xfrm>
        </p:grpSpPr>
        <p:sp>
          <p:nvSpPr>
            <p:cNvPr id="8" name="矩形 7"/>
            <p:cNvSpPr/>
            <p:nvPr/>
          </p:nvSpPr>
          <p:spPr bwMode="auto">
            <a:xfrm>
              <a:off x="5524500" y="4423433"/>
              <a:ext cx="2667000" cy="2434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1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2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3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ts val="2100"/>
                </a:lnSpc>
                <a:spcBef>
                  <a:spcPts val="6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 smtClean="0">
                  <a:cs typeface="Arial" panose="020B0604020202020204" pitchFamily="34" charset="0"/>
                </a:rPr>
                <a:t>count=8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24500" y="4413247"/>
              <a:ext cx="2667000" cy="4940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122363"/>
            <a:ext cx="8137525" cy="1476375"/>
          </a:xfrm>
        </p:spPr>
        <p:txBody>
          <a:bodyPr/>
          <a:lstStyle/>
          <a:p>
            <a:r>
              <a:rPr lang="zh-CN" altLang="en-US" dirty="0" smtClean="0"/>
              <a:t>采用分层结构 </a:t>
            </a:r>
            <a:endParaRPr lang="zh-CN" altLang="en-US" dirty="0" smtClean="0"/>
          </a:p>
          <a:p>
            <a:r>
              <a:rPr lang="zh-CN" altLang="en-US" dirty="0" smtClean="0"/>
              <a:t>同一包中不能有两个同名的类 </a:t>
            </a:r>
            <a:endParaRPr lang="zh-CN" altLang="en-US" dirty="0" smtClean="0"/>
          </a:p>
          <a:p>
            <a:r>
              <a:rPr lang="zh-CN" altLang="en-US" dirty="0" smtClean="0"/>
              <a:t>在缺省情况下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系统会为每一个源文件创建一个无名包 </a:t>
            </a:r>
            <a:endParaRPr lang="zh-CN" altLang="en-US" dirty="0" smtClean="0"/>
          </a:p>
        </p:txBody>
      </p:sp>
      <p:sp>
        <p:nvSpPr>
          <p:cNvPr id="36868" name="Line 8"/>
          <p:cNvSpPr>
            <a:spLocks noChangeShapeType="1"/>
          </p:cNvSpPr>
          <p:nvPr/>
        </p:nvSpPr>
        <p:spPr bwMode="auto">
          <a:xfrm flipH="1">
            <a:off x="1681163" y="3463925"/>
            <a:ext cx="16557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9"/>
          <p:cNvSpPr>
            <a:spLocks noChangeShapeType="1"/>
          </p:cNvSpPr>
          <p:nvPr/>
        </p:nvSpPr>
        <p:spPr bwMode="auto">
          <a:xfrm flipH="1">
            <a:off x="3552825" y="3679825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10"/>
          <p:cNvSpPr>
            <a:spLocks noChangeShapeType="1"/>
          </p:cNvSpPr>
          <p:nvPr/>
        </p:nvSpPr>
        <p:spPr bwMode="auto">
          <a:xfrm>
            <a:off x="4596289" y="3714591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11"/>
          <p:cNvSpPr>
            <a:spLocks noChangeShapeType="1"/>
          </p:cNvSpPr>
          <p:nvPr/>
        </p:nvSpPr>
        <p:spPr bwMode="auto">
          <a:xfrm>
            <a:off x="4992688" y="3535363"/>
            <a:ext cx="13684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13"/>
          <p:cNvSpPr>
            <a:spLocks noChangeShapeType="1"/>
          </p:cNvSpPr>
          <p:nvPr/>
        </p:nvSpPr>
        <p:spPr bwMode="auto">
          <a:xfrm>
            <a:off x="4971416" y="4876802"/>
            <a:ext cx="0" cy="4359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AutoShape 17"/>
          <p:cNvSpPr>
            <a:spLocks noChangeArrowheads="1"/>
          </p:cNvSpPr>
          <p:nvPr/>
        </p:nvSpPr>
        <p:spPr bwMode="auto">
          <a:xfrm>
            <a:off x="227012" y="5214542"/>
            <a:ext cx="1871663" cy="863600"/>
          </a:xfrm>
          <a:prstGeom prst="wedgeEllipseCallout">
            <a:avLst>
              <a:gd name="adj1" fmla="val 10815"/>
              <a:gd name="adj2" fmla="val -485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zh-CN" altLang="en-US" b="0">
                <a:latin typeface="Times New Roman" panose="02020603050405020304" pitchFamily="18" charset="0"/>
                <a:cs typeface="Arial" panose="020B0604020202020204" pitchFamily="34" charset="0"/>
              </a:rPr>
              <a:t>类</a:t>
            </a:r>
            <a:endParaRPr lang="zh-CN" altLang="en-US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7" name="Line 19"/>
          <p:cNvSpPr>
            <a:spLocks noChangeShapeType="1"/>
          </p:cNvSpPr>
          <p:nvPr/>
        </p:nvSpPr>
        <p:spPr bwMode="auto">
          <a:xfrm flipH="1">
            <a:off x="1393825" y="4896646"/>
            <a:ext cx="15240" cy="3912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67200" y="4183063"/>
            <a:ext cx="1409700" cy="6937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/>
              <a:t>awt</a:t>
            </a:r>
            <a:endParaRPr lang="zh-CN" altLang="en-US" sz="2800" dirty="0"/>
          </a:p>
        </p:txBody>
      </p:sp>
      <p:sp>
        <p:nvSpPr>
          <p:cNvPr id="24" name="圆角矩形 23"/>
          <p:cNvSpPr/>
          <p:nvPr/>
        </p:nvSpPr>
        <p:spPr>
          <a:xfrm>
            <a:off x="6019800" y="4222751"/>
            <a:ext cx="1524000" cy="654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applet</a:t>
            </a:r>
            <a:endParaRPr lang="zh-CN" altLang="en-US" sz="2800" dirty="0"/>
          </a:p>
        </p:txBody>
      </p:sp>
      <p:sp>
        <p:nvSpPr>
          <p:cNvPr id="25" name="圆角矩形 24"/>
          <p:cNvSpPr/>
          <p:nvPr/>
        </p:nvSpPr>
        <p:spPr>
          <a:xfrm>
            <a:off x="2632075" y="4183063"/>
            <a:ext cx="1409700" cy="6937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/>
              <a:t>util</a:t>
            </a:r>
            <a:endParaRPr lang="zh-CN" altLang="en-US" sz="2800" dirty="0"/>
          </a:p>
        </p:txBody>
      </p:sp>
      <p:sp>
        <p:nvSpPr>
          <p:cNvPr id="26" name="圆角矩形 25"/>
          <p:cNvSpPr/>
          <p:nvPr/>
        </p:nvSpPr>
        <p:spPr>
          <a:xfrm>
            <a:off x="688975" y="4222751"/>
            <a:ext cx="1409700" cy="654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/>
              <a:t>lang</a:t>
            </a:r>
            <a:endParaRPr lang="zh-CN" altLang="en-US" sz="2800" dirty="0"/>
          </a:p>
        </p:txBody>
      </p:sp>
      <p:sp>
        <p:nvSpPr>
          <p:cNvPr id="27" name="圆角矩形 26"/>
          <p:cNvSpPr/>
          <p:nvPr/>
        </p:nvSpPr>
        <p:spPr>
          <a:xfrm>
            <a:off x="4354512" y="5312729"/>
            <a:ext cx="1409700" cy="5659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event</a:t>
            </a:r>
            <a:endParaRPr lang="zh-CN" altLang="en-US" sz="2800" dirty="0"/>
          </a:p>
        </p:txBody>
      </p:sp>
      <p:sp>
        <p:nvSpPr>
          <p:cNvPr id="28" name="圆角矩形 27"/>
          <p:cNvSpPr/>
          <p:nvPr/>
        </p:nvSpPr>
        <p:spPr>
          <a:xfrm>
            <a:off x="3222625" y="2690813"/>
            <a:ext cx="2703444" cy="950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核心包的根）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84" name="AutoShape 17"/>
          <p:cNvSpPr>
            <a:spLocks noChangeArrowheads="1"/>
          </p:cNvSpPr>
          <p:nvPr/>
        </p:nvSpPr>
        <p:spPr bwMode="auto">
          <a:xfrm>
            <a:off x="2274887" y="5446872"/>
            <a:ext cx="1895475" cy="863600"/>
          </a:xfrm>
          <a:prstGeom prst="wedgeEllipseCallout">
            <a:avLst>
              <a:gd name="adj1" fmla="val 10815"/>
              <a:gd name="adj2" fmla="val -485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Arial" panose="020B0604020202020204" pitchFamily="34" charset="0"/>
              </a:rPr>
              <a:t>Arrays</a:t>
            </a:r>
            <a:r>
              <a:rPr lang="zh-CN" altLang="en-US" b="0" dirty="0">
                <a:latin typeface="Times New Roman" panose="02020603050405020304" pitchFamily="18" charset="0"/>
                <a:cs typeface="Arial" panose="020B0604020202020204" pitchFamily="34" charset="0"/>
              </a:rPr>
              <a:t>类</a:t>
            </a:r>
            <a:endParaRPr lang="zh-CN" altLang="en-US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>
            <a:stCxn id="25" idx="2"/>
            <a:endCxn id="36884" idx="0"/>
          </p:cNvCxnSpPr>
          <p:nvPr/>
        </p:nvCxnSpPr>
        <p:spPr>
          <a:xfrm flipH="1">
            <a:off x="3222625" y="4876802"/>
            <a:ext cx="114300" cy="5700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12950" y="492760"/>
            <a:ext cx="4023995" cy="537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rtlCol="0" anchor="b" anchorCtr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1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5.6</a:t>
            </a:r>
            <a:r>
              <a:rPr lang="en-US" altLang="zh-CN" sz="31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1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使用包组织类</a:t>
            </a:r>
            <a:endParaRPr lang="en-US" altLang="zh-CN" sz="27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19800" y="5287924"/>
            <a:ext cx="2362200" cy="716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>
                <a:latin typeface="Times New Roman" panose="02020603050405020304" pitchFamily="18" charset="0"/>
                <a:cs typeface="Arial" panose="020B0604020202020204" pitchFamily="34" charset="0"/>
              </a:rPr>
              <a:t>Graphics</a:t>
            </a:r>
            <a:r>
              <a:rPr lang="zh-CN" altLang="en-US" sz="2400" b="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类</a:t>
            </a:r>
            <a:endParaRPr lang="zh-CN" altLang="en-US" sz="2400" dirty="0"/>
          </a:p>
        </p:txBody>
      </p:sp>
      <p:cxnSp>
        <p:nvCxnSpPr>
          <p:cNvPr id="10" name="直接连接符 9"/>
          <p:cNvCxnSpPr>
            <a:endCxn id="8" idx="1"/>
          </p:cNvCxnSpPr>
          <p:nvPr/>
        </p:nvCxnSpPr>
        <p:spPr>
          <a:xfrm>
            <a:off x="5486400" y="4896646"/>
            <a:ext cx="879336" cy="4962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781800" y="3213655"/>
            <a:ext cx="2362200" cy="716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>
                <a:latin typeface="Times New Roman" panose="02020603050405020304" pitchFamily="18" charset="0"/>
                <a:cs typeface="Arial" panose="020B0604020202020204" pitchFamily="34" charset="0"/>
              </a:rPr>
              <a:t>Applet</a:t>
            </a:r>
            <a:r>
              <a:rPr lang="zh-CN" altLang="en-US" sz="2400" b="0" dirty="0">
                <a:latin typeface="Times New Roman" panose="02020603050405020304" pitchFamily="18" charset="0"/>
                <a:cs typeface="Arial" panose="020B0604020202020204" pitchFamily="34" charset="0"/>
              </a:rPr>
              <a:t>类</a:t>
            </a:r>
            <a:endParaRPr lang="zh-CN" altLang="en-US" sz="24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7010400" y="3930491"/>
            <a:ext cx="533400" cy="3255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46844" y="2857580"/>
            <a:ext cx="2362200" cy="7168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dirty="0">
                <a:latin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zh-CN" altLang="en-US" sz="2400" b="0" dirty="0">
                <a:latin typeface="Times New Roman" panose="02020603050405020304" pitchFamily="18" charset="0"/>
                <a:cs typeface="Arial" panose="020B0604020202020204" pitchFamily="34" charset="0"/>
              </a:rPr>
              <a:t>类</a:t>
            </a:r>
            <a:endParaRPr lang="zh-CN" altLang="en-US" sz="24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>
            <a:endCxn id="26" idx="0"/>
          </p:cNvCxnSpPr>
          <p:nvPr/>
        </p:nvCxnSpPr>
        <p:spPr>
          <a:xfrm>
            <a:off x="1066800" y="3572073"/>
            <a:ext cx="327025" cy="6506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6346825" cy="6746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 </a:t>
            </a:r>
            <a:r>
              <a:rPr lang="en-US" altLang="zh-CN" dirty="0" smtClean="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dirty="0" smtClean="0"/>
              <a:t>用户自定义包 </a:t>
            </a:r>
            <a:endParaRPr lang="zh-CN" altLang="en-US" dirty="0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9" y="1412875"/>
            <a:ext cx="7910512" cy="503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package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放在源文件的第一行。</a:t>
            </a:r>
            <a:endParaRPr lang="zh-CN" altLang="en-US" dirty="0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95288" y="3200400"/>
            <a:ext cx="3744912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800" dirty="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test; </a:t>
            </a:r>
            <a:br>
              <a:rPr lang="zh-CN" altLang="en-US" sz="2800" dirty="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Point  {</a:t>
            </a:r>
            <a:endParaRPr lang="en-US" altLang="zh-CN" dirty="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dirty="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……</a:t>
            </a:r>
            <a:endParaRPr lang="en-US" altLang="zh-CN" dirty="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dirty="0">
                <a:solidFill>
                  <a:srgbClr val="04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rgbClr val="04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3733800" y="3429000"/>
            <a:ext cx="1944688" cy="863600"/>
          </a:xfrm>
          <a:prstGeom prst="flowChartPunchedCard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当前文件夹</a:t>
            </a:r>
            <a:endParaRPr lang="zh-CN" altLang="en-US" dirty="0">
              <a:solidFill>
                <a:srgbClr val="FFFF9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4" name="AutoShape 8"/>
          <p:cNvSpPr>
            <a:spLocks noChangeArrowheads="1"/>
          </p:cNvSpPr>
          <p:nvPr/>
        </p:nvSpPr>
        <p:spPr bwMode="auto">
          <a:xfrm>
            <a:off x="6430963" y="3398838"/>
            <a:ext cx="1584325" cy="863600"/>
          </a:xfrm>
          <a:prstGeom prst="flowChartPunchedCard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FFFF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test</a:t>
            </a:r>
            <a:endParaRPr lang="en-US" altLang="zh-CN" sz="3200">
              <a:solidFill>
                <a:srgbClr val="FFFF9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5" name="AutoShape 9"/>
          <p:cNvSpPr>
            <a:spLocks noChangeArrowheads="1"/>
          </p:cNvSpPr>
          <p:nvPr/>
        </p:nvSpPr>
        <p:spPr bwMode="auto">
          <a:xfrm>
            <a:off x="5451475" y="4876800"/>
            <a:ext cx="3240088" cy="1081088"/>
          </a:xfrm>
          <a:prstGeom prst="cloudCallout">
            <a:avLst>
              <a:gd name="adj1" fmla="val 565"/>
              <a:gd name="adj2" fmla="val -10418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Point.class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95288" y="2060575"/>
            <a:ext cx="828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rgbClr val="04040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创建包就是在指定目录路径下创建一个 子文件夹 </a:t>
            </a:r>
            <a:r>
              <a:rPr lang="en-US" altLang="zh-CN" dirty="0">
                <a:solidFill>
                  <a:srgbClr val="04040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04040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这个包中类的字节码文件将存放在该文件夹下</a:t>
            </a:r>
            <a:r>
              <a:rPr lang="zh-CN" altLang="en-US" b="0" dirty="0">
                <a:solidFill>
                  <a:srgbClr val="04040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b="0" dirty="0">
              <a:solidFill>
                <a:srgbClr val="040408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37893" idx="3"/>
          </p:cNvCxnSpPr>
          <p:nvPr/>
        </p:nvCxnSpPr>
        <p:spPr bwMode="auto">
          <a:xfrm>
            <a:off x="5678488" y="3860800"/>
            <a:ext cx="72231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425" y="471488"/>
            <a:ext cx="5118100" cy="7000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华文楷体" panose="02010600040101010101" charset="-122"/>
              </a:rPr>
              <a:t>♣ </a:t>
            </a:r>
            <a:r>
              <a:rPr lang="zh-CN" altLang="en-US" dirty="0" smtClean="0"/>
              <a:t>对定义包程序的编译 </a:t>
            </a:r>
            <a:endParaRPr lang="zh-CN" altLang="en-US" dirty="0" smtClean="0"/>
          </a:p>
        </p:txBody>
      </p:sp>
      <p:sp>
        <p:nvSpPr>
          <p:cNvPr id="79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177925"/>
            <a:ext cx="8286750" cy="5111750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：创建一个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子目录，将源程序文件存放到该目录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编译时指明路径。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     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  test/Point.java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或者，进入到子目录内，对源程序进行编译。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 运行： </a:t>
            </a:r>
            <a:r>
              <a:rPr lang="en-US" altLang="zh-CN" dirty="0" smtClean="0">
                <a:solidFill>
                  <a:srgbClr val="FF0000"/>
                </a:solidFill>
              </a:rPr>
              <a:t>java   </a:t>
            </a:r>
            <a:r>
              <a:rPr lang="en-US" altLang="zh-CN" dirty="0" err="1" smtClean="0">
                <a:solidFill>
                  <a:srgbClr val="FF0000"/>
                </a:solidFill>
              </a:rPr>
              <a:t>test.Point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：采用带路径指示的编译命令： </a:t>
            </a:r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        格式：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 –d  </a:t>
            </a:r>
            <a:r>
              <a:rPr lang="en-US" altLang="zh-CN" dirty="0" err="1" smtClean="0"/>
              <a:t>destpath</a:t>
            </a:r>
            <a:r>
              <a:rPr lang="en-US" altLang="zh-CN" dirty="0" smtClean="0"/>
              <a:t>  Point.java 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       编译器将自动在</a:t>
            </a:r>
            <a:r>
              <a:rPr lang="en-US" altLang="zh-CN" dirty="0" err="1" smtClean="0"/>
              <a:t>destpath</a:t>
            </a:r>
            <a:r>
              <a:rPr lang="zh-CN" altLang="en-US" dirty="0" smtClean="0"/>
              <a:t>指定的目录下建一个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子目录，并将产生的字节码文件保存到该子目录下 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典型用法是源程序放在当前目录下，用如下命令编译</a:t>
            </a:r>
            <a:endParaRPr lang="zh-CN" altLang="en-US" dirty="0" smtClean="0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D60093"/>
                </a:solidFill>
              </a:rPr>
              <a:t>         </a:t>
            </a:r>
            <a:r>
              <a:rPr lang="en-US" altLang="zh-CN" dirty="0" err="1" smtClean="0">
                <a:solidFill>
                  <a:srgbClr val="D60093"/>
                </a:solidFill>
              </a:rPr>
              <a:t>javac</a:t>
            </a:r>
            <a:r>
              <a:rPr lang="en-US" altLang="zh-CN" dirty="0" smtClean="0">
                <a:solidFill>
                  <a:srgbClr val="D60093"/>
                </a:solidFill>
              </a:rPr>
              <a:t>   </a:t>
            </a:r>
            <a:r>
              <a:rPr lang="en-US" altLang="zh-CN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dirty="0" smtClean="0">
                <a:solidFill>
                  <a:srgbClr val="D60093"/>
                </a:solidFill>
              </a:rPr>
              <a:t>d    .    Point.java </a:t>
            </a:r>
            <a:endParaRPr lang="en-US" altLang="zh-CN" dirty="0" smtClean="0">
              <a:solidFill>
                <a:srgbClr val="D60093"/>
              </a:solidFill>
            </a:endParaRPr>
          </a:p>
          <a:p>
            <a:pPr>
              <a:buFontTx/>
              <a:buNone/>
            </a:pPr>
            <a:r>
              <a:rPr lang="zh-CN" altLang="en-US" dirty="0" smtClean="0"/>
              <a:t>    编译后将在当前目录下自动创建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子目录</a:t>
            </a:r>
            <a:endParaRPr lang="zh-CN" altLang="en-US" dirty="0" smtClean="0"/>
          </a:p>
        </p:txBody>
      </p:sp>
      <p:sp>
        <p:nvSpPr>
          <p:cNvPr id="2" name="云形标注 1"/>
          <p:cNvSpPr/>
          <p:nvPr/>
        </p:nvSpPr>
        <p:spPr>
          <a:xfrm>
            <a:off x="5791200" y="2743200"/>
            <a:ext cx="3200400" cy="990600"/>
          </a:xfrm>
          <a:prstGeom prst="cloudCallout">
            <a:avLst>
              <a:gd name="adj1" fmla="val -86884"/>
              <a:gd name="adj2" fmla="val -1576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指明类的包路径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530225"/>
            <a:ext cx="6777037" cy="7016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华文楷体" panose="02010600040101010101" charset="-122"/>
              </a:rPr>
              <a:t>♣  </a:t>
            </a:r>
            <a:r>
              <a:rPr lang="zh-CN" altLang="en-US" dirty="0" smtClean="0"/>
              <a:t>引用其它包的类的方法  </a:t>
            </a:r>
            <a:endParaRPr lang="zh-CN" altLang="en-US" dirty="0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600200"/>
            <a:ext cx="8748712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在引用类时使用包名作前缀。 </a:t>
            </a:r>
            <a:endParaRPr lang="zh-CN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    例 ：</a:t>
            </a:r>
            <a:r>
              <a:rPr lang="en-US" altLang="zh-CN" smtClean="0"/>
              <a:t>new java.util.Date() </a:t>
            </a:r>
            <a:endParaRPr lang="en-US" altLang="zh-CN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mtClean="0"/>
              <a:t>(2) </a:t>
            </a:r>
            <a:r>
              <a:rPr lang="zh-CN" altLang="en-US" smtClean="0">
                <a:solidFill>
                  <a:srgbClr val="0033CC"/>
                </a:solidFill>
              </a:rPr>
              <a:t>用</a:t>
            </a:r>
            <a:r>
              <a:rPr lang="en-US" altLang="zh-CN" smtClean="0">
                <a:solidFill>
                  <a:srgbClr val="0033CC"/>
                </a:solidFill>
              </a:rPr>
              <a:t>import</a:t>
            </a:r>
            <a:r>
              <a:rPr lang="zh-CN" altLang="en-US" smtClean="0">
                <a:solidFill>
                  <a:srgbClr val="0033CC"/>
                </a:solidFill>
              </a:rPr>
              <a:t>语句加载需要使用的类</a:t>
            </a:r>
            <a:r>
              <a:rPr lang="zh-CN" altLang="en-US" smtClean="0"/>
              <a:t>。 </a:t>
            </a:r>
            <a:endParaRPr lang="zh-CN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    例</a:t>
            </a:r>
            <a:r>
              <a:rPr lang="en-US" altLang="zh-CN" smtClean="0"/>
              <a:t>:import java.util.Date; </a:t>
            </a:r>
            <a:endParaRPr lang="en-US" altLang="zh-CN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    然后在程序中可以直接通过类名创建对象</a:t>
            </a:r>
            <a:endParaRPr lang="zh-CN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    如：</a:t>
            </a:r>
            <a:r>
              <a:rPr lang="en-US" altLang="zh-CN" smtClean="0"/>
              <a:t>new Date(); </a:t>
            </a:r>
            <a:endParaRPr lang="en-US" altLang="zh-CN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mtClean="0"/>
              <a:t>(3) </a:t>
            </a:r>
            <a:r>
              <a:rPr lang="zh-CN" altLang="en-US" smtClean="0"/>
              <a:t>用</a:t>
            </a:r>
            <a:r>
              <a:rPr lang="en-US" altLang="zh-CN" smtClean="0"/>
              <a:t>import</a:t>
            </a:r>
            <a:r>
              <a:rPr lang="zh-CN" altLang="en-US" smtClean="0"/>
              <a:t>语句加载整个包</a:t>
            </a:r>
            <a:br>
              <a:rPr lang="zh-CN" altLang="en-US" smtClean="0"/>
            </a:br>
            <a:r>
              <a:rPr lang="en-US" altLang="zh-CN" smtClean="0"/>
              <a:t>---</a:t>
            </a:r>
            <a:r>
              <a:rPr lang="zh-CN" altLang="en-US" smtClean="0"/>
              <a:t>用“*”号代替类名位置。  </a:t>
            </a:r>
            <a:endParaRPr lang="zh-CN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mtClean="0"/>
              <a:t>   它将加载包中的所有的类。例如：</a:t>
            </a:r>
            <a:r>
              <a:rPr lang="en-US" altLang="zh-CN" smtClean="0"/>
              <a:t>import java.util.*; 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14935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5-7】</a:t>
            </a:r>
            <a:r>
              <a:rPr lang="zh-CN" altLang="en-US" sz="2400" dirty="0" smtClean="0"/>
              <a:t>编写一个代表圆的类，其中包含圆心（用</a:t>
            </a:r>
            <a:r>
              <a:rPr lang="en-US" altLang="zh-CN" sz="2400" dirty="0" smtClean="0"/>
              <a:t>Point</a:t>
            </a:r>
            <a:r>
              <a:rPr lang="zh-CN" altLang="en-US" sz="2400" dirty="0" smtClean="0"/>
              <a:t>表示）和半径两个属性，利用本章</a:t>
            </a:r>
            <a:r>
              <a:rPr lang="en-US" altLang="zh-CN" sz="2400" dirty="0" smtClean="0"/>
              <a:t>Point</a:t>
            </a:r>
            <a:r>
              <a:rPr lang="zh-CN" altLang="en-US" sz="2400" dirty="0" smtClean="0"/>
              <a:t>类提供的方法，求两个圆心间的距离，编写一个静态方法判断两个圆是否外切。用两个实际圆验证程序。 </a:t>
            </a:r>
            <a:endParaRPr lang="zh-CN" altLang="en-US" sz="2400" dirty="0" smtClean="0"/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2133600"/>
            <a:ext cx="83820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import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test.Point</a:t>
            </a:r>
            <a:r>
              <a:rPr lang="en-US" altLang="zh-CN" sz="2000" dirty="0" smtClean="0">
                <a:solidFill>
                  <a:srgbClr val="FF0000"/>
                </a:solidFill>
              </a:rPr>
              <a:t>;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000" dirty="0" smtClean="0"/>
              <a:t>public class Circle {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Point center 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 double r;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public Circle(Point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p,double</a:t>
            </a:r>
            <a:r>
              <a:rPr lang="en-US" altLang="zh-CN" sz="2000" dirty="0" smtClean="0">
                <a:solidFill>
                  <a:srgbClr val="0070C0"/>
                </a:solidFill>
              </a:rPr>
              <a:t> r) 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   center = p;   </a:t>
            </a:r>
            <a:r>
              <a:rPr lang="en-US" altLang="zh-CN" sz="2000" dirty="0" err="1" smtClean="0"/>
              <a:t>this.r</a:t>
            </a:r>
            <a:r>
              <a:rPr lang="en-US" altLang="zh-CN" sz="2000" dirty="0" smtClean="0"/>
              <a:t> = r;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public static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boolean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isCircumscribe</a:t>
            </a:r>
            <a:r>
              <a:rPr lang="en-US" altLang="zh-CN" sz="2000" dirty="0" smtClean="0">
                <a:solidFill>
                  <a:srgbClr val="0070C0"/>
                </a:solidFill>
              </a:rPr>
              <a:t>(Circle c1,Circle c2) </a:t>
            </a:r>
            <a:r>
              <a:rPr lang="en-US" altLang="zh-CN" sz="2000" dirty="0" smtClean="0"/>
              <a:t>{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   return (</a:t>
            </a:r>
            <a:r>
              <a:rPr lang="en-US" altLang="zh-CN" sz="2000" dirty="0" err="1" smtClean="0"/>
              <a:t>Math.abs</a:t>
            </a:r>
            <a:r>
              <a:rPr lang="en-US" altLang="zh-CN" sz="2000" dirty="0" smtClean="0"/>
              <a:t>(c1.center.distance(c2.center)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-c1.r-c2.r)&lt;0.00001);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4197985" y="1812290"/>
            <a:ext cx="4717415" cy="1553845"/>
          </a:xfrm>
          <a:prstGeom prst="wedgeRoundRectCallout">
            <a:avLst>
              <a:gd name="adj1" fmla="val -76504"/>
              <a:gd name="adj2" fmla="val -15222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如果一个程序中同时存在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语句、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语句和类定义，则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语句为第一条语句，接下来是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语句，然后是类定义。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1" y="533400"/>
            <a:ext cx="83058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public String </a:t>
            </a:r>
            <a:r>
              <a:rPr lang="en-US" altLang="zh-CN" dirty="0" err="1" smtClean="0">
                <a:solidFill>
                  <a:srgbClr val="0070C0"/>
                </a:solidFill>
              </a:rPr>
              <a:t>toString</a:t>
            </a:r>
            <a:r>
              <a:rPr lang="en-US" altLang="zh-CN" dirty="0" smtClean="0">
                <a:solidFill>
                  <a:srgbClr val="0070C0"/>
                </a:solidFill>
              </a:rPr>
              <a:t>()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return "\"</a:t>
            </a:r>
            <a:r>
              <a:rPr lang="zh-CN" altLang="en-US" dirty="0" smtClean="0"/>
              <a:t>圆心是</a:t>
            </a:r>
            <a:r>
              <a:rPr lang="en-US" altLang="zh-CN" dirty="0" smtClean="0"/>
              <a:t>"+center+",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="+r+"\"";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}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public static void main(String </a:t>
            </a:r>
            <a:r>
              <a:rPr lang="en-US" altLang="zh-CN" dirty="0" err="1" smtClean="0">
                <a:solidFill>
                  <a:srgbClr val="0070C0"/>
                </a:solidFill>
              </a:rPr>
              <a:t>args</a:t>
            </a:r>
            <a:r>
              <a:rPr lang="en-US" altLang="zh-CN" dirty="0" smtClean="0">
                <a:solidFill>
                  <a:srgbClr val="0070C0"/>
                </a:solidFill>
              </a:rPr>
              <a:t>[])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Point a = new Point(10,10);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Point b = new Point(30,20);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Circle c1 = new Circle(a,10);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Circle c2 = new Circle(b,5);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if (</a:t>
            </a:r>
            <a:r>
              <a:rPr lang="en-US" altLang="zh-CN" sz="2000" dirty="0" err="1" smtClean="0"/>
              <a:t>isCircumscribe</a:t>
            </a:r>
            <a:r>
              <a:rPr lang="en-US" altLang="zh-CN" sz="2000" dirty="0" smtClean="0"/>
              <a:t>(c1,c2))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(c1+"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"+c2+"</a:t>
            </a:r>
            <a:r>
              <a:rPr lang="zh-CN" altLang="en-US" sz="2000" dirty="0" smtClean="0"/>
              <a:t>的两圆相外切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else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(c1+"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"+c2+"</a:t>
            </a:r>
            <a:r>
              <a:rPr lang="zh-CN" altLang="en-US" sz="2000" dirty="0" smtClean="0"/>
              <a:t>的两圆不外切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}</a:t>
            </a:r>
            <a:endParaRPr lang="en-US" altLang="zh-CN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4953000" cy="685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思考以下问题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43011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848600" cy="3581400"/>
          </a:xfrm>
        </p:spPr>
        <p:txBody>
          <a:bodyPr/>
          <a:lstStyle/>
          <a:p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的作用？能出现在哪些地方？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构造方法的编写和应用有何特点？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的作用？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给实例变量和类变量赋初值分别有哪些方法？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谈谈各类变量的作用域</a:t>
            </a:r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包的作用？</a:t>
            </a:r>
            <a:endParaRPr lang="en-US" altLang="zh-CN" sz="280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6273800" cy="609600"/>
          </a:xfrm>
        </p:spPr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5-1 </a:t>
            </a:r>
            <a:r>
              <a:rPr lang="zh-CN" altLang="en-US" smtClean="0"/>
              <a:t>表示点的</a:t>
            </a:r>
            <a:r>
              <a:rPr lang="en-US" altLang="zh-CN" smtClean="0"/>
              <a:t>Point</a:t>
            </a:r>
            <a:r>
              <a:rPr lang="zh-CN" altLang="en-US" smtClean="0"/>
              <a:t>类 </a:t>
            </a:r>
            <a:endParaRPr lang="zh-CN" altLang="en-US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1219200"/>
            <a:ext cx="8208963" cy="5018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public class Point {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private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x;                  </a:t>
            </a:r>
            <a:r>
              <a:rPr lang="en-US" altLang="zh-CN" dirty="0" smtClean="0"/>
              <a:t>// x</a:t>
            </a:r>
            <a:r>
              <a:rPr lang="zh-CN" altLang="en-US" dirty="0" smtClean="0"/>
              <a:t>坐标</a:t>
            </a:r>
            <a:endParaRPr lang="zh-CN" altLang="en-US" dirty="0" smtClean="0"/>
          </a:p>
          <a:p>
            <a:pPr lvl="2"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private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</a:rPr>
              <a:t> y;                  </a:t>
            </a:r>
            <a:r>
              <a:rPr lang="en-US" altLang="zh-CN" sz="2400" dirty="0" smtClean="0"/>
              <a:t>// y</a:t>
            </a:r>
            <a:r>
              <a:rPr lang="zh-CN" altLang="en-US" sz="2400" dirty="0" smtClean="0"/>
              <a:t>坐标</a:t>
            </a:r>
            <a:endParaRPr lang="zh-CN" altLang="en-US" sz="2400" dirty="0" smtClean="0"/>
          </a:p>
          <a:p>
            <a:pPr lvl="2">
              <a:buFontTx/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public void move(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400" dirty="0" smtClean="0">
                <a:solidFill>
                  <a:srgbClr val="0070C0"/>
                </a:solidFill>
              </a:rPr>
              <a:t> x1,int y1) </a:t>
            </a: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/>
              <a:t>    x = x1;</a:t>
            </a:r>
            <a:endParaRPr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/>
              <a:t>    y = y1;</a:t>
            </a:r>
            <a:endParaRPr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public String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toString</a:t>
            </a:r>
            <a:r>
              <a:rPr lang="en-US" altLang="zh-CN" sz="2400" dirty="0" smtClean="0">
                <a:solidFill>
                  <a:srgbClr val="0070C0"/>
                </a:solidFill>
              </a:rPr>
              <a:t>() </a:t>
            </a:r>
            <a:r>
              <a:rPr lang="en-US" altLang="zh-CN" sz="2400" dirty="0" smtClean="0"/>
              <a:t>{   //</a:t>
            </a:r>
            <a:r>
              <a:rPr lang="zh-CN" altLang="en-US" sz="2400" dirty="0" smtClean="0"/>
              <a:t>对象的字符串描述</a:t>
            </a:r>
            <a:br>
              <a:rPr lang="zh-CN" altLang="en-US" sz="2400" dirty="0" smtClean="0"/>
            </a:br>
            <a:r>
              <a:rPr lang="zh-CN" altLang="en-US" sz="2400" dirty="0" smtClean="0"/>
              <a:t>    </a:t>
            </a:r>
            <a:r>
              <a:rPr lang="en-US" altLang="zh-CN" sz="2400" dirty="0" smtClean="0"/>
              <a:t>return  "</a:t>
            </a:r>
            <a:r>
              <a:rPr lang="zh-CN" altLang="en-US" sz="2400" dirty="0" smtClean="0"/>
              <a:t>点：</a:t>
            </a:r>
            <a:r>
              <a:rPr lang="en-US" altLang="zh-CN" sz="2400" dirty="0" smtClean="0"/>
              <a:t>" + x + ","+ y; </a:t>
            </a:r>
            <a:endParaRPr lang="en-US" altLang="zh-CN" sz="2400" dirty="0" smtClean="0"/>
          </a:p>
          <a:p>
            <a:pPr lvl="2">
              <a:buFontTx/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2" name="圆角矩形 1"/>
          <p:cNvSpPr/>
          <p:nvPr/>
        </p:nvSpPr>
        <p:spPr>
          <a:xfrm>
            <a:off x="7010400" y="1447800"/>
            <a:ext cx="1752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实例变量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7178040" y="3048000"/>
            <a:ext cx="17526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实例方法</a:t>
            </a:r>
            <a:endParaRPr lang="zh-CN" altLang="en-US" sz="24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096000" y="1828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248400" y="1981200"/>
            <a:ext cx="762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43600" y="3048000"/>
            <a:ext cx="123444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81600" y="3581400"/>
            <a:ext cx="199644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057400" y="468313"/>
            <a:ext cx="3124200" cy="685800"/>
          </a:xfrm>
        </p:spPr>
        <p:txBody>
          <a:bodyPr/>
          <a:lstStyle/>
          <a:p>
            <a:r>
              <a:rPr lang="zh-CN" altLang="en-US" smtClean="0">
                <a:solidFill>
                  <a:srgbClr val="009999"/>
                </a:solidFill>
              </a:rPr>
              <a:t>写程序运行结果</a:t>
            </a:r>
            <a:endParaRPr lang="zh-CN" altLang="en-US" smtClean="0">
              <a:solidFill>
                <a:srgbClr val="009999"/>
              </a:solidFill>
            </a:endParaRPr>
          </a:p>
        </p:txBody>
      </p:sp>
      <p:sp>
        <p:nvSpPr>
          <p:cNvPr id="44035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public  class  Ex1{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static int m=2;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public static void main(String args[ ])  {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       Ex1 obj1=new Ex1( );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       Ex1 obj2=new Ex1( );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       obj1.m=m+1;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       System.out.println("m="+obj2.m);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     }</a:t>
            </a:r>
            <a:endParaRPr lang="zh-CN" altLang="zh-CN" smtClean="0"/>
          </a:p>
          <a:p>
            <a:pPr>
              <a:buFontTx/>
              <a:buNone/>
            </a:pPr>
            <a:r>
              <a:rPr lang="en-US" altLang="zh-CN" smtClean="0"/>
              <a:t>}</a:t>
            </a:r>
            <a:endParaRPr lang="zh-CN" altLang="zh-CN" smtClean="0"/>
          </a:p>
          <a:p>
            <a:endParaRPr lang="zh-CN" altLang="en-US" smtClean="0"/>
          </a:p>
        </p:txBody>
      </p:sp>
      <p:sp>
        <p:nvSpPr>
          <p:cNvPr id="4" name="矩形标注 3"/>
          <p:cNvSpPr/>
          <p:nvPr/>
        </p:nvSpPr>
        <p:spPr bwMode="auto">
          <a:xfrm>
            <a:off x="5410200" y="914400"/>
            <a:ext cx="2971800" cy="479425"/>
          </a:xfrm>
          <a:prstGeom prst="wedgeRectCallout">
            <a:avLst>
              <a:gd name="adj1" fmla="val -114038"/>
              <a:gd name="adj2" fmla="val 13724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171450" indent="-171450"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defRPr/>
            </a:pP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能去掉</a:t>
            </a:r>
            <a:r>
              <a:rPr lang="en-US" altLang="zh-CN" sz="2800" dirty="0">
                <a:solidFill>
                  <a:schemeClr val="bg1"/>
                </a:solidFill>
                <a:cs typeface="Arial" panose="020B0604020202020204" pitchFamily="34" charset="0"/>
              </a:rPr>
              <a:t>static</a:t>
            </a: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吗</a:t>
            </a:r>
            <a:r>
              <a:rPr lang="en-US" altLang="zh-CN" sz="2800" dirty="0">
                <a:solidFill>
                  <a:schemeClr val="bg1"/>
                </a:solidFill>
                <a:cs typeface="Arial" panose="020B0604020202020204" pitchFamily="34" charset="0"/>
              </a:rPr>
              <a:t>?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4037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8925"/>
            <a:ext cx="7731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2438400" y="4833938"/>
            <a:ext cx="2286000" cy="1212850"/>
            <a:chOff x="5524500" y="4390972"/>
            <a:chExt cx="2667000" cy="1297656"/>
          </a:xfrm>
        </p:grpSpPr>
        <p:sp>
          <p:nvSpPr>
            <p:cNvPr id="8" name="矩形 7"/>
            <p:cNvSpPr/>
            <p:nvPr/>
          </p:nvSpPr>
          <p:spPr bwMode="auto">
            <a:xfrm>
              <a:off x="5524500" y="4390972"/>
              <a:ext cx="2667000" cy="12976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m=3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24500" y="4409655"/>
              <a:ext cx="2667000" cy="4942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500063"/>
            <a:ext cx="7772400" cy="56673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♣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作业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305800" cy="4608513"/>
          </a:xfrm>
        </p:spPr>
        <p:txBody>
          <a:bodyPr/>
          <a:lstStyle/>
          <a:p>
            <a:pPr marL="457200" indent="-457200"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编写一个代表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三角形的类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三条边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为三角型的属性，并封装有求三角形的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dirty="0" smtClean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周长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的方法。并设计构造方法和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toString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分别针对三条边为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的两个三角形进行测试。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Tx/>
              <a:buNone/>
              <a:defRPr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学生类</a:t>
            </a:r>
            <a:r>
              <a:rPr lang="en-US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，属性有：学号、姓名、年龄，将所有学生存储在一个数组中，自拟数据</a:t>
            </a:r>
            <a:r>
              <a:rPr lang="en-US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用数组的初始化方法给数组赋值。并实现如下操作：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 将所有学生年龄增加一岁；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 按数组中顺序显示所有学生信息；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 查找显示所有年龄大于</a:t>
            </a:r>
            <a:r>
              <a:rPr lang="en-US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岁的学生名单。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609600"/>
            <a:ext cx="5867400" cy="490537"/>
          </a:xfrm>
          <a:noFill/>
          <a:ln>
            <a:noFill/>
          </a:ln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对象创建与引用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077200" cy="4648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声明对象引用变量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，格式如下：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  对象名表；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Point   p1, p2;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创建对象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。格式如下：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引用变量名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new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构造方法（）；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也可以在声明引用变量的同时建立对象 ，格式如下：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类名 引用变量名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new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通过引用变量访问对象成员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引用变量名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引用变量名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方法名（实参表） 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295400"/>
            <a:ext cx="68246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rmAutofit fontScale="900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en-US" altLang="zh-CN" smtClean="0"/>
              <a:t>5.2.1 </a:t>
            </a:r>
            <a:r>
              <a:rPr lang="zh-CN" altLang="en-US" smtClean="0"/>
              <a:t>创建对象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81900" cy="563880"/>
          </a:xfrm>
        </p:spPr>
        <p:txBody>
          <a:bodyPr/>
          <a:lstStyle/>
          <a:p>
            <a:r>
              <a:rPr lang="en-US" altLang="zh-CN" smtClean="0"/>
              <a:t>Point</a:t>
            </a:r>
            <a:r>
              <a:rPr lang="zh-CN" altLang="en-US" smtClean="0"/>
              <a:t>类中增加一个</a:t>
            </a:r>
            <a:r>
              <a:rPr lang="en-US" altLang="zh-CN" smtClean="0"/>
              <a:t>main</a:t>
            </a:r>
            <a:r>
              <a:rPr lang="zh-CN" altLang="en-US" smtClean="0"/>
              <a:t>方法 </a:t>
            </a:r>
            <a:endParaRPr lang="zh-CN" altLang="en-US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77838" y="1123950"/>
            <a:ext cx="8208962" cy="4895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public static void main(String 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[]) {</a:t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 Point p1 = new Point();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 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Point p2 = new Point();  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Point p3 = p1;</a:t>
            </a:r>
            <a:b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p1.move(5,8);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p2.x = 12;</a:t>
            </a:r>
            <a:endParaRPr lang="sv-SE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dirty="0" smtClean="0">
                <a:latin typeface="微软雅黑" panose="020B0503020204020204" charset="-122"/>
                <a:ea typeface="微软雅黑" panose="020B0503020204020204" charset="-122"/>
              </a:rPr>
              <a:t>   System.out.println("p1"+p1);</a:t>
            </a:r>
            <a:endParaRPr lang="sv-SE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dirty="0" smtClean="0">
                <a:latin typeface="微软雅黑" panose="020B0503020204020204" charset="-122"/>
                <a:ea typeface="微软雅黑" panose="020B0503020204020204" charset="-122"/>
              </a:rPr>
              <a:t>   System.out.println("p2"+p2);</a:t>
            </a:r>
            <a:endParaRPr lang="sv-SE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dirty="0" smtClean="0">
                <a:latin typeface="微软雅黑" panose="020B0503020204020204" charset="-122"/>
                <a:ea typeface="微软雅黑" panose="020B0503020204020204" charset="-122"/>
              </a:rPr>
              <a:t>   System.out.println("p3"+p3);</a:t>
            </a:r>
            <a:endParaRPr lang="sv-SE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zh-CN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28600" y="4419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9" name="Text Box 6"/>
          <p:cNvSpPr txBox="1">
            <a:spLocks noChangeArrowheads="1"/>
          </p:cNvSpPr>
          <p:nvPr/>
        </p:nvSpPr>
        <p:spPr bwMode="auto">
          <a:xfrm>
            <a:off x="5943600" y="2258218"/>
            <a:ext cx="5715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Blip>
                <a:blip r:embed="rId1"/>
              </a:buBlip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80" name="Text Box 7"/>
          <p:cNvSpPr txBox="1">
            <a:spLocks noChangeArrowheads="1"/>
          </p:cNvSpPr>
          <p:nvPr/>
        </p:nvSpPr>
        <p:spPr bwMode="auto">
          <a:xfrm>
            <a:off x="7086600" y="2166143"/>
            <a:ext cx="144780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lang="en-US" altLang="zh-CN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endParaRPr lang="en-US" altLang="zh-CN" sz="18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83" name="Line 10"/>
          <p:cNvSpPr>
            <a:spLocks noChangeShapeType="1"/>
          </p:cNvSpPr>
          <p:nvPr/>
        </p:nvSpPr>
        <p:spPr bwMode="auto">
          <a:xfrm>
            <a:off x="6324600" y="2396331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11"/>
          <p:cNvSpPr txBox="1">
            <a:spLocks noChangeArrowheads="1"/>
          </p:cNvSpPr>
          <p:nvPr/>
        </p:nvSpPr>
        <p:spPr bwMode="auto">
          <a:xfrm>
            <a:off x="5410200" y="2147888"/>
            <a:ext cx="5334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6019800" y="4315618"/>
            <a:ext cx="4191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Blip>
                <a:blip r:embed="rId1"/>
              </a:buBlip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010400" y="4223543"/>
            <a:ext cx="152400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lang="en-US" altLang="zh-CN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endParaRPr lang="en-US" altLang="zh-CN" sz="1800" b="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7391400" y="5139531"/>
            <a:ext cx="762000" cy="4111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6248400" y="4453731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 Box 18"/>
          <p:cNvSpPr txBox="1">
            <a:spLocks noChangeArrowheads="1"/>
          </p:cNvSpPr>
          <p:nvPr/>
        </p:nvSpPr>
        <p:spPr bwMode="auto">
          <a:xfrm>
            <a:off x="5486400" y="4268469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9" name="Text Box 19"/>
          <p:cNvSpPr txBox="1">
            <a:spLocks noChangeArrowheads="1"/>
          </p:cNvSpPr>
          <p:nvPr/>
        </p:nvSpPr>
        <p:spPr bwMode="auto">
          <a:xfrm>
            <a:off x="5410200" y="2947987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6019800" y="2928143"/>
            <a:ext cx="457200" cy="3492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1" name="Line 21"/>
          <p:cNvSpPr>
            <a:spLocks noChangeShapeType="1"/>
          </p:cNvSpPr>
          <p:nvPr/>
        </p:nvSpPr>
        <p:spPr bwMode="auto">
          <a:xfrm flipV="1">
            <a:off x="6324600" y="2470943"/>
            <a:ext cx="685800" cy="68580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72" name="Text Box 22"/>
          <p:cNvSpPr txBox="1">
            <a:spLocks noChangeArrowheads="1"/>
          </p:cNvSpPr>
          <p:nvPr/>
        </p:nvSpPr>
        <p:spPr bwMode="auto">
          <a:xfrm>
            <a:off x="1352550" y="5021897"/>
            <a:ext cx="2457450" cy="1200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27013" y="162877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227013" y="20716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184150" y="245586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84150" y="283527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195263" y="320675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184150" y="362743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214313" y="40020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473950" y="2247106"/>
            <a:ext cx="762000" cy="4111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485063" y="3082131"/>
            <a:ext cx="762000" cy="4111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7391400" y="4315618"/>
            <a:ext cx="762000" cy="4111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 b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0" y="5025072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p1</a:t>
            </a:r>
            <a:r>
              <a:rPr lang="zh-CN" altLang="en-US" sz="1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点：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5,8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1493838" y="5391784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zh-CN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点</a:t>
            </a:r>
            <a:r>
              <a:rPr lang="zh-CN" altLang="en-US" sz="18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12,0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1524000" y="5775959"/>
            <a:ext cx="213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p3</a:t>
            </a:r>
            <a:r>
              <a:rPr lang="zh-CN" altLang="en-US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点：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5,8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381" name="Text Box 8"/>
          <p:cNvSpPr txBox="1">
            <a:spLocks noChangeArrowheads="1"/>
          </p:cNvSpPr>
          <p:nvPr/>
        </p:nvSpPr>
        <p:spPr bwMode="auto">
          <a:xfrm>
            <a:off x="7467600" y="2242343"/>
            <a:ext cx="762000" cy="4111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82" name="Text Box 9"/>
          <p:cNvSpPr txBox="1">
            <a:spLocks noChangeArrowheads="1"/>
          </p:cNvSpPr>
          <p:nvPr/>
        </p:nvSpPr>
        <p:spPr bwMode="auto">
          <a:xfrm>
            <a:off x="7483475" y="3082131"/>
            <a:ext cx="762000" cy="4111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8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391400" y="4315618"/>
            <a:ext cx="762000" cy="4111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12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6324600" y="377825"/>
            <a:ext cx="2819400" cy="904240"/>
          </a:xfrm>
          <a:prstGeom prst="cloudCallout">
            <a:avLst>
              <a:gd name="adj1" fmla="val -5000"/>
              <a:gd name="adj2" fmla="val 11780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构建对象要给对象属性分配空间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4448968" y="5714998"/>
            <a:ext cx="3704432" cy="820103"/>
          </a:xfrm>
          <a:prstGeom prst="cloudCallout">
            <a:avLst>
              <a:gd name="adj1" fmla="val -33404"/>
              <a:gd name="adj2" fmla="val -1827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p3.toString()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79" grpId="0" animBg="1"/>
      <p:bldP spid="15380" grpId="0" animBg="1"/>
      <p:bldP spid="15383" grpId="0" animBg="1"/>
      <p:bldP spid="15366" grpId="0"/>
      <p:bldP spid="15374" grpId="0" animBg="1"/>
      <p:bldP spid="15375" grpId="0" animBg="1"/>
      <p:bldP spid="15377" grpId="0" animBg="1"/>
      <p:bldP spid="15378" grpId="0" animBg="1"/>
      <p:bldP spid="15368" grpId="0"/>
      <p:bldP spid="15369" grpId="0"/>
      <p:bldP spid="15370" grpId="0" animBg="1"/>
      <p:bldP spid="15371" grpId="0" animBg="1"/>
      <p:bldP spid="15372" grpId="0" bldLvl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2" grpId="0"/>
      <p:bldP spid="36" grpId="0"/>
      <p:bldP spid="37" grpId="0"/>
      <p:bldP spid="15381" grpId="0" animBg="1"/>
      <p:bldP spid="15382" grpId="0" animBg="1"/>
      <p:bldP spid="15376" grpId="0" animBg="1"/>
      <p:bldP spid="3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467600" cy="808038"/>
          </a:xfrm>
        </p:spPr>
        <p:txBody>
          <a:bodyPr/>
          <a:lstStyle/>
          <a:p>
            <a:r>
              <a:rPr lang="en-US" altLang="zh-CN" smtClean="0"/>
              <a:t>5.2.2 </a:t>
            </a:r>
            <a:r>
              <a:rPr lang="zh-CN" altLang="en-US" smtClean="0"/>
              <a:t>对象的初始化和构造方法</a:t>
            </a:r>
            <a:endParaRPr lang="zh-CN" altLang="en-US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153400" cy="4419600"/>
          </a:xfrm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800" u="wavyHeavy" dirty="0" smtClean="0">
                <a:uFill>
                  <a:solidFill>
                    <a:srgbClr val="FF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在创建对象时，要给对象的属性成员分配内存空间，同时进行初始化。 </a:t>
            </a:r>
            <a:endParaRPr lang="zh-CN" altLang="en-US" sz="2800" u="wavyHeavy" dirty="0" smtClean="0">
              <a:uFill>
                <a:solidFill>
                  <a:srgbClr val="FF0000"/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如果定义属性成员时没有指定初值，则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系统自动指定初值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定义属性成员时指定初值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500"/>
              </a:lnSpc>
              <a:buFontTx/>
              <a:buNone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Point {    </a:t>
            </a:r>
            <a:b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private </a:t>
            </a:r>
            <a:r>
              <a:rPr lang="en-US" altLang="zh-C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x=10;   </a:t>
            </a:r>
            <a:b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……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600" y="838200"/>
            <a:ext cx="7681913" cy="4572000"/>
          </a:xfrm>
        </p:spPr>
        <p:txBody>
          <a:bodyPr/>
          <a:lstStyle/>
          <a:p>
            <a:r>
              <a:rPr lang="zh-CN" altLang="en-US" sz="2800" dirty="0" smtClean="0"/>
              <a:t>指定初值的另一种办法是通过</a:t>
            </a:r>
            <a:r>
              <a:rPr lang="zh-CN" altLang="en-US" sz="2800" dirty="0" smtClean="0">
                <a:solidFill>
                  <a:srgbClr val="0000CC"/>
                </a:solidFill>
              </a:rPr>
              <a:t>初始化块</a:t>
            </a:r>
            <a:r>
              <a:rPr lang="zh-CN" altLang="en-US" sz="2800" dirty="0" smtClean="0"/>
              <a:t>来设置对象的初值。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public class Point { 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……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 //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初始化代码块</a:t>
            </a:r>
            <a:endPara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20;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}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……</a:t>
            </a:r>
            <a:endParaRPr lang="zh-CN" altLang="en-US" dirty="0" smtClean="0"/>
          </a:p>
        </p:txBody>
      </p:sp>
      <p:sp>
        <p:nvSpPr>
          <p:cNvPr id="2" name="云形标注 1"/>
          <p:cNvSpPr/>
          <p:nvPr/>
        </p:nvSpPr>
        <p:spPr>
          <a:xfrm>
            <a:off x="4572000" y="2209800"/>
            <a:ext cx="3810000" cy="685800"/>
          </a:xfrm>
          <a:prstGeom prst="cloudCallout">
            <a:avLst>
              <a:gd name="adj1" fmla="val -76089"/>
              <a:gd name="adj2" fmla="val -416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给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赋</a:t>
            </a:r>
            <a:r>
              <a:rPr lang="zh-CN" altLang="en-US" sz="2000" dirty="0"/>
              <a:t>默认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572000" y="3429000"/>
            <a:ext cx="3642360" cy="685800"/>
          </a:xfrm>
          <a:prstGeom prst="cloudCallout">
            <a:avLst>
              <a:gd name="adj1" fmla="val -76089"/>
              <a:gd name="adj2" fmla="val -416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给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值改为</a:t>
            </a:r>
            <a:r>
              <a:rPr lang="en-US" altLang="zh-CN" sz="2000" dirty="0" smtClean="0"/>
              <a:t>20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609600"/>
            <a:ext cx="8229600" cy="2209800"/>
          </a:xfrm>
        </p:spPr>
        <p:txBody>
          <a:bodyPr/>
          <a:lstStyle/>
          <a:p>
            <a:r>
              <a:rPr lang="zh-CN" altLang="en-US" sz="2800" dirty="0" smtClean="0"/>
              <a:t>更为常用初始化方法是通过</a:t>
            </a:r>
            <a:r>
              <a:rPr lang="zh-CN" altLang="en-US" sz="2800" dirty="0" smtClean="0">
                <a:solidFill>
                  <a:srgbClr val="0000CC"/>
                </a:solidFill>
              </a:rPr>
              <a:t>构造方法</a:t>
            </a:r>
            <a:r>
              <a:rPr lang="zh-CN" altLang="en-US" sz="2800" dirty="0" smtClean="0"/>
              <a:t>  </a:t>
            </a:r>
            <a:endParaRPr lang="zh-CN" altLang="en-US" sz="2800" dirty="0" smtClean="0"/>
          </a:p>
          <a:p>
            <a:pPr lvl="1">
              <a:buFontTx/>
              <a:buNone/>
            </a:pPr>
            <a:r>
              <a:rPr lang="fr-FR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Point(int x1, int y1) { </a:t>
            </a:r>
            <a:br>
              <a:rPr lang="fr-FR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x = x1; </a:t>
            </a:r>
            <a:br>
              <a:rPr lang="fr-FR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  y = y1;</a:t>
            </a:r>
            <a:endParaRPr lang="fr-FR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Tx/>
              <a:buNone/>
            </a:pPr>
            <a:r>
              <a:rPr lang="fr-FR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317" y="3429318"/>
            <a:ext cx="5821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800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Point p4 =  </a:t>
            </a:r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new  </a:t>
            </a:r>
            <a:r>
              <a:rPr lang="fr-FR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Point(20</a:t>
            </a:r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, 30); </a:t>
            </a:r>
            <a:r>
              <a:rPr lang="en-US" altLang="zh-CN" b="0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en-US" altLang="zh-CN" b="0" dirty="0">
              <a:solidFill>
                <a:srgbClr val="040408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3260" y="2817178"/>
            <a:ext cx="66274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使用该构造方法创建一个</a:t>
            </a:r>
            <a:r>
              <a:rPr lang="fr-FR" altLang="zh-CN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Point</a:t>
            </a:r>
            <a:r>
              <a:rPr lang="zh-CN" altLang="en-US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对象赋给变量</a:t>
            </a:r>
            <a:r>
              <a:rPr lang="fr-FR" altLang="zh-CN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p4</a:t>
            </a:r>
            <a:r>
              <a:rPr lang="fr-FR" altLang="zh-CN" sz="1800" dirty="0">
                <a:solidFill>
                  <a:srgbClr val="04040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1800" dirty="0">
              <a:solidFill>
                <a:srgbClr val="04040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5410200" y="3809683"/>
            <a:ext cx="3352800" cy="1129982"/>
          </a:xfrm>
          <a:prstGeom prst="cloudCallout">
            <a:avLst>
              <a:gd name="adj1" fmla="val -66079"/>
              <a:gd name="adj2" fmla="val -401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对象的</a:t>
            </a:r>
            <a:r>
              <a:rPr lang="en-US" altLang="zh-CN" sz="2000" dirty="0" err="1" smtClean="0"/>
              <a:t>x,y</a:t>
            </a:r>
            <a:r>
              <a:rPr lang="zh-CN" altLang="en-US" sz="2000" dirty="0" smtClean="0"/>
              <a:t>属性值分别设置为</a:t>
            </a:r>
            <a:r>
              <a:rPr lang="en-US" altLang="zh-CN" sz="2000" dirty="0" smtClean="0"/>
              <a:t>20,30</a:t>
            </a:r>
            <a:endParaRPr lang="zh-CN" altLang="en-US" sz="2000" dirty="0"/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381000" y="4343400"/>
            <a:ext cx="7848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属性初始化执行次序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定义时赋值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初始代码块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构造方法</a:t>
            </a:r>
            <a:endParaRPr lang="zh-CN" alt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5815170" y="1295400"/>
            <a:ext cx="2819400" cy="990600"/>
          </a:xfrm>
          <a:prstGeom prst="cloudCallout">
            <a:avLst>
              <a:gd name="adj1" fmla="val -78620"/>
              <a:gd name="adj2" fmla="val 1335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创建对象时用到构造方法</a:t>
            </a:r>
            <a:endParaRPr lang="zh-CN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bldLvl="0" animBg="1"/>
      <p:bldP spid="9" grpId="0"/>
      <p:bldP spid="4" grpId="0" bldLvl="0" animBg="1"/>
    </p:bldLst>
  </p:timing>
</p:sld>
</file>

<file path=ppt/tags/tag1.xml><?xml version="1.0" encoding="utf-8"?>
<p:tagLst xmlns:p="http://schemas.openxmlformats.org/presentationml/2006/main">
  <p:tag name="KSO_WPP_MARK_KEY" val="87f53c9c-4658-4f25-b9b3-1e3bdf435816"/>
  <p:tag name="COMMONDATA" val="eyJoZGlkIjoiNTFmZGM0OGU1NjQ4NzZmMzQyOTJkYWViN2ViNzc4ZmQifQ=="/>
</p:tagLst>
</file>

<file path=ppt/theme/theme1.xml><?xml version="1.0" encoding="utf-8"?>
<a:theme xmlns:a="http://schemas.openxmlformats.org/drawingml/2006/main" name="html5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9361</Words>
  <Application>WPS 演示</Application>
  <PresentationFormat>全屏显示(4:3)</PresentationFormat>
  <Paragraphs>609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Arial</vt:lpstr>
      <vt:lpstr>宋体</vt:lpstr>
      <vt:lpstr>Wingdings</vt:lpstr>
      <vt:lpstr>Calibri</vt:lpstr>
      <vt:lpstr>隶书</vt:lpstr>
      <vt:lpstr>Wingdings 2</vt:lpstr>
      <vt:lpstr>微软雅黑</vt:lpstr>
      <vt:lpstr>Century Schoolbook</vt:lpstr>
      <vt:lpstr>Times New Roman</vt:lpstr>
      <vt:lpstr>Wingdings</vt:lpstr>
      <vt:lpstr>Arial Unicode MS</vt:lpstr>
      <vt:lpstr>Arial Black</vt:lpstr>
      <vt:lpstr>黑体</vt:lpstr>
      <vt:lpstr>Arial</vt:lpstr>
      <vt:lpstr>楷体_GB2312</vt:lpstr>
      <vt:lpstr>新宋体</vt:lpstr>
      <vt:lpstr>华文楷体</vt:lpstr>
      <vt:lpstr>html5</vt:lpstr>
      <vt:lpstr>第5章 类与对象</vt:lpstr>
      <vt:lpstr>PowerPoint 演示文稿</vt:lpstr>
      <vt:lpstr>5.1 类的定义 </vt:lpstr>
      <vt:lpstr>例5-1 表示点的Point类 </vt:lpstr>
      <vt:lpstr>5.2  对象创建与引用</vt:lpstr>
      <vt:lpstr>Point类中增加一个main方法 </vt:lpstr>
      <vt:lpstr>5.2.2 对象的初始化和构造方法</vt:lpstr>
      <vt:lpstr>PowerPoint 演示文稿</vt:lpstr>
      <vt:lpstr>PowerPoint 演示文稿</vt:lpstr>
      <vt:lpstr>PowerPoint 演示文稿</vt:lpstr>
      <vt:lpstr>写出程序执行结果</vt:lpstr>
      <vt:lpstr>this ---出现在类的实例方法、初始化代码块、构造方法中，用来代表使用该方法的当前对象 的引用。 用this作为前缀，访问当前对象的属性或方法。</vt:lpstr>
      <vt:lpstr>例5-2 Point类的再设计</vt:lpstr>
      <vt:lpstr>PowerPoint 演示文稿</vt:lpstr>
      <vt:lpstr>5.4.1 类变量---- static修饰的属性</vt:lpstr>
      <vt:lpstr>思考以下程序的运行结果 </vt:lpstr>
      <vt:lpstr>给类变量赋初值---用静态初始化代码块 </vt:lpstr>
      <vt:lpstr>理解类空间与对象空间【例5-3】 </vt:lpstr>
      <vt:lpstr>【例5-4】  静态空间与对象空间的对比。</vt:lpstr>
      <vt:lpstr>PowerPoint 演示文稿</vt:lpstr>
      <vt:lpstr>5.4.2  静态方法 </vt:lpstr>
      <vt:lpstr>例5-5 求10～100之间的所有素数</vt:lpstr>
      <vt:lpstr>【思考】如果将prime方法设计为非静态方法，则如何在main方法中调用。</vt:lpstr>
      <vt:lpstr>类的成员划分</vt:lpstr>
      <vt:lpstr>PowerPoint 演示文稿</vt:lpstr>
      <vt:lpstr>思考题</vt:lpstr>
      <vt:lpstr>5.5 变量的作用域</vt:lpstr>
      <vt:lpstr>PowerPoint 演示文稿</vt:lpstr>
      <vt:lpstr>(2) 局部变量</vt:lpstr>
      <vt:lpstr>PowerPoint 演示文稿</vt:lpstr>
      <vt:lpstr>PowerPoint 演示文稿</vt:lpstr>
      <vt:lpstr>写程序运行结果</vt:lpstr>
      <vt:lpstr>PowerPoint 演示文稿</vt:lpstr>
      <vt:lpstr>♣  用户自定义包 </vt:lpstr>
      <vt:lpstr>♣ 对定义包程序的编译 </vt:lpstr>
      <vt:lpstr>♣  引用其它包的类的方法  </vt:lpstr>
      <vt:lpstr>【例5-7】编写一个代表圆的类，其中包含圆心（用Point表示）和半径两个属性，利用本章Point类提供的方法，求两个圆心间的距离，编写一个静态方法判断两个圆是否外切。用两个实际圆验证程序。 </vt:lpstr>
      <vt:lpstr>PowerPoint 演示文稿</vt:lpstr>
      <vt:lpstr>思考以下问题</vt:lpstr>
      <vt:lpstr>写程序运行结果</vt:lpstr>
      <vt:lpstr>♣ 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1864</cp:revision>
  <cp:lastPrinted>2113-01-01T00:00:00Z</cp:lastPrinted>
  <dcterms:created xsi:type="dcterms:W3CDTF">2113-01-01T00:00:00Z</dcterms:created>
  <dcterms:modified xsi:type="dcterms:W3CDTF">2022-11-15T09:55:47Z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8CF8822C3498453AB5F9484F2A03E2EF</vt:lpwstr>
  </property>
  <property fmtid="{D5CDD505-2E9C-101B-9397-08002B2CF9AE}" pid="4" name="KSOProductBuildVer">
    <vt:lpwstr>2052-11.1.0.12763</vt:lpwstr>
  </property>
</Properties>
</file>