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8" r:id="rId3"/>
  </p:sldMasterIdLst>
  <p:notesMasterIdLst>
    <p:notesMasterId r:id="rId6"/>
  </p:notesMasterIdLst>
  <p:handoutMasterIdLst>
    <p:handoutMasterId r:id="rId33"/>
  </p:handoutMasterIdLst>
  <p:sldIdLst>
    <p:sldId id="635" r:id="rId4"/>
    <p:sldId id="643" r:id="rId5"/>
    <p:sldId id="588" r:id="rId7"/>
    <p:sldId id="614" r:id="rId8"/>
    <p:sldId id="589" r:id="rId9"/>
    <p:sldId id="615" r:id="rId10"/>
    <p:sldId id="616" r:id="rId11"/>
    <p:sldId id="617" r:id="rId12"/>
    <p:sldId id="636" r:id="rId13"/>
    <p:sldId id="634" r:id="rId14"/>
    <p:sldId id="592" r:id="rId15"/>
    <p:sldId id="672" r:id="rId16"/>
    <p:sldId id="593" r:id="rId17"/>
    <p:sldId id="619" r:id="rId18"/>
    <p:sldId id="620" r:id="rId19"/>
    <p:sldId id="595" r:id="rId20"/>
    <p:sldId id="599" r:id="rId21"/>
    <p:sldId id="645" r:id="rId22"/>
    <p:sldId id="600" r:id="rId23"/>
    <p:sldId id="602" r:id="rId24"/>
    <p:sldId id="604" r:id="rId25"/>
    <p:sldId id="640" r:id="rId26"/>
    <p:sldId id="606" r:id="rId27"/>
    <p:sldId id="607" r:id="rId28"/>
    <p:sldId id="608" r:id="rId29"/>
    <p:sldId id="609" r:id="rId30"/>
    <p:sldId id="629" r:id="rId31"/>
    <p:sldId id="633" r:id="rId32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2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56A33"/>
    <a:srgbClr val="F73194"/>
    <a:srgbClr val="ED983B"/>
    <a:srgbClr val="3333FF"/>
    <a:srgbClr val="009999"/>
    <a:srgbClr val="FF0000"/>
    <a:srgbClr val="030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3" autoAdjust="0"/>
    <p:restoredTop sz="87500" autoAdjust="0"/>
  </p:normalViewPr>
  <p:slideViewPr>
    <p:cSldViewPr>
      <p:cViewPr varScale="1">
        <p:scale>
          <a:sx n="100" d="100"/>
          <a:sy n="100" d="100"/>
        </p:scale>
        <p:origin x="10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22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00C1D5-D993-405B-A054-D380E12C8F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E1DAE75-EF74-4DE7-90A1-077B8E8BAAB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  <a:defRPr sz="1200" b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C85582C-F70C-4134-9DD6-9DE3D341F10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45B9C65-ABAD-4F98-B2B0-11D4E1DEF6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1B2C3E-2AC0-4ABA-A71F-04A3847A4B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2C1C13-0D94-4660-927C-6044767E8AF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695BD9-779E-471C-B640-DAC87F13CB2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9A8D7D-6D7F-4A06-89E9-16953F0DCD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D18173-64D5-45B9-9F7D-C05DA65F46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F6100B-4D8B-4B83-9EBA-6496F54352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CF7D22-04F0-44B0-B1D9-C4EC4F6D86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1DEDB5-38EB-4DD3-B82B-1D2A23EAD0F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F6E6B0A-5627-4B9F-8C89-CB745068117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容页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53226" y="133374"/>
            <a:ext cx="938213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8738" y="133374"/>
            <a:ext cx="1106488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9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导航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691016" y="2719245"/>
            <a:ext cx="7829169" cy="9389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3715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475346"/>
            <a:ext cx="493713" cy="195614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691015" y="3764276"/>
            <a:ext cx="7896394" cy="49041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2025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33591" y="1446670"/>
            <a:ext cx="5308434" cy="5412532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2" name="Freeform 8"/>
            <p:cNvSpPr/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Freeform 42"/>
            <p:cNvSpPr/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内容页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753226" y="133374"/>
            <a:ext cx="938213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8738" y="133374"/>
            <a:ext cx="1106488" cy="431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79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75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导航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11"/>
          <p:cNvSpPr>
            <a:spLocks noGrp="1"/>
          </p:cNvSpPr>
          <p:nvPr>
            <p:ph sz="quarter" idx="10"/>
          </p:nvPr>
        </p:nvSpPr>
        <p:spPr>
          <a:xfrm>
            <a:off x="691016" y="2719245"/>
            <a:ext cx="7829169" cy="93899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3715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475346"/>
            <a:ext cx="493713" cy="1956143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11"/>
          <p:cNvSpPr>
            <a:spLocks noGrp="1"/>
          </p:cNvSpPr>
          <p:nvPr>
            <p:ph sz="quarter" idx="11"/>
          </p:nvPr>
        </p:nvSpPr>
        <p:spPr>
          <a:xfrm>
            <a:off x="691015" y="3764276"/>
            <a:ext cx="7896394" cy="49041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zh-CN" altLang="en-US" sz="2025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33591" y="1446670"/>
            <a:ext cx="5308434" cy="5412532"/>
            <a:chOff x="9770926" y="2645826"/>
            <a:chExt cx="1663328" cy="1271737"/>
          </a:xfrm>
          <a:solidFill>
            <a:srgbClr val="16A287">
              <a:alpha val="24000"/>
            </a:srgbClr>
          </a:solidFill>
        </p:grpSpPr>
        <p:sp>
          <p:nvSpPr>
            <p:cNvPr id="2" name="Freeform 8"/>
            <p:cNvSpPr/>
            <p:nvPr/>
          </p:nvSpPr>
          <p:spPr bwMode="auto">
            <a:xfrm>
              <a:off x="9770926" y="3425278"/>
              <a:ext cx="361755" cy="484826"/>
            </a:xfrm>
            <a:custGeom>
              <a:avLst/>
              <a:gdLst>
                <a:gd name="T0" fmla="*/ 172 w 194"/>
                <a:gd name="T1" fmla="*/ 22 h 260"/>
                <a:gd name="T2" fmla="*/ 164 w 194"/>
                <a:gd name="T3" fmla="*/ 38 h 260"/>
                <a:gd name="T4" fmla="*/ 166 w 194"/>
                <a:gd name="T5" fmla="*/ 48 h 260"/>
                <a:gd name="T6" fmla="*/ 144 w 194"/>
                <a:gd name="T7" fmla="*/ 76 h 260"/>
                <a:gd name="T8" fmla="*/ 130 w 194"/>
                <a:gd name="T9" fmla="*/ 102 h 260"/>
                <a:gd name="T10" fmla="*/ 124 w 194"/>
                <a:gd name="T11" fmla="*/ 106 h 260"/>
                <a:gd name="T12" fmla="*/ 126 w 194"/>
                <a:gd name="T13" fmla="*/ 116 h 260"/>
                <a:gd name="T14" fmla="*/ 112 w 194"/>
                <a:gd name="T15" fmla="*/ 124 h 260"/>
                <a:gd name="T16" fmla="*/ 116 w 194"/>
                <a:gd name="T17" fmla="*/ 130 h 260"/>
                <a:gd name="T18" fmla="*/ 128 w 194"/>
                <a:gd name="T19" fmla="*/ 124 h 260"/>
                <a:gd name="T20" fmla="*/ 130 w 194"/>
                <a:gd name="T21" fmla="*/ 116 h 260"/>
                <a:gd name="T22" fmla="*/ 136 w 194"/>
                <a:gd name="T23" fmla="*/ 106 h 260"/>
                <a:gd name="T24" fmla="*/ 138 w 194"/>
                <a:gd name="T25" fmla="*/ 118 h 260"/>
                <a:gd name="T26" fmla="*/ 132 w 194"/>
                <a:gd name="T27" fmla="*/ 126 h 260"/>
                <a:gd name="T28" fmla="*/ 122 w 194"/>
                <a:gd name="T29" fmla="*/ 138 h 260"/>
                <a:gd name="T30" fmla="*/ 112 w 194"/>
                <a:gd name="T31" fmla="*/ 150 h 260"/>
                <a:gd name="T32" fmla="*/ 98 w 194"/>
                <a:gd name="T33" fmla="*/ 150 h 260"/>
                <a:gd name="T34" fmla="*/ 92 w 194"/>
                <a:gd name="T35" fmla="*/ 160 h 260"/>
                <a:gd name="T36" fmla="*/ 94 w 194"/>
                <a:gd name="T37" fmla="*/ 166 h 260"/>
                <a:gd name="T38" fmla="*/ 82 w 194"/>
                <a:gd name="T39" fmla="*/ 170 h 260"/>
                <a:gd name="T40" fmla="*/ 72 w 194"/>
                <a:gd name="T41" fmla="*/ 170 h 260"/>
                <a:gd name="T42" fmla="*/ 80 w 194"/>
                <a:gd name="T43" fmla="*/ 172 h 260"/>
                <a:gd name="T44" fmla="*/ 66 w 194"/>
                <a:gd name="T45" fmla="*/ 186 h 260"/>
                <a:gd name="T46" fmla="*/ 64 w 194"/>
                <a:gd name="T47" fmla="*/ 194 h 260"/>
                <a:gd name="T48" fmla="*/ 52 w 194"/>
                <a:gd name="T49" fmla="*/ 190 h 260"/>
                <a:gd name="T50" fmla="*/ 26 w 194"/>
                <a:gd name="T51" fmla="*/ 226 h 260"/>
                <a:gd name="T52" fmla="*/ 4 w 194"/>
                <a:gd name="T53" fmla="*/ 256 h 260"/>
                <a:gd name="T54" fmla="*/ 20 w 194"/>
                <a:gd name="T55" fmla="*/ 254 h 260"/>
                <a:gd name="T56" fmla="*/ 22 w 194"/>
                <a:gd name="T57" fmla="*/ 258 h 260"/>
                <a:gd name="T58" fmla="*/ 30 w 194"/>
                <a:gd name="T59" fmla="*/ 254 h 260"/>
                <a:gd name="T60" fmla="*/ 38 w 194"/>
                <a:gd name="T61" fmla="*/ 250 h 260"/>
                <a:gd name="T62" fmla="*/ 48 w 194"/>
                <a:gd name="T63" fmla="*/ 252 h 260"/>
                <a:gd name="T64" fmla="*/ 48 w 194"/>
                <a:gd name="T65" fmla="*/ 248 h 260"/>
                <a:gd name="T66" fmla="*/ 58 w 194"/>
                <a:gd name="T67" fmla="*/ 236 h 260"/>
                <a:gd name="T68" fmla="*/ 68 w 194"/>
                <a:gd name="T69" fmla="*/ 228 h 260"/>
                <a:gd name="T70" fmla="*/ 74 w 194"/>
                <a:gd name="T71" fmla="*/ 222 h 260"/>
                <a:gd name="T72" fmla="*/ 82 w 194"/>
                <a:gd name="T73" fmla="*/ 220 h 260"/>
                <a:gd name="T74" fmla="*/ 80 w 194"/>
                <a:gd name="T75" fmla="*/ 212 h 260"/>
                <a:gd name="T76" fmla="*/ 90 w 194"/>
                <a:gd name="T77" fmla="*/ 204 h 260"/>
                <a:gd name="T78" fmla="*/ 96 w 194"/>
                <a:gd name="T79" fmla="*/ 196 h 260"/>
                <a:gd name="T80" fmla="*/ 104 w 194"/>
                <a:gd name="T81" fmla="*/ 182 h 260"/>
                <a:gd name="T82" fmla="*/ 114 w 194"/>
                <a:gd name="T83" fmla="*/ 174 h 260"/>
                <a:gd name="T84" fmla="*/ 120 w 194"/>
                <a:gd name="T85" fmla="*/ 168 h 260"/>
                <a:gd name="T86" fmla="*/ 124 w 194"/>
                <a:gd name="T87" fmla="*/ 158 h 260"/>
                <a:gd name="T88" fmla="*/ 132 w 194"/>
                <a:gd name="T89" fmla="*/ 150 h 260"/>
                <a:gd name="T90" fmla="*/ 140 w 194"/>
                <a:gd name="T91" fmla="*/ 138 h 260"/>
                <a:gd name="T92" fmla="*/ 156 w 194"/>
                <a:gd name="T93" fmla="*/ 112 h 260"/>
                <a:gd name="T94" fmla="*/ 162 w 194"/>
                <a:gd name="T95" fmla="*/ 100 h 260"/>
                <a:gd name="T96" fmla="*/ 166 w 194"/>
                <a:gd name="T97" fmla="*/ 88 h 260"/>
                <a:gd name="T98" fmla="*/ 172 w 194"/>
                <a:gd name="T99" fmla="*/ 82 h 260"/>
                <a:gd name="T100" fmla="*/ 174 w 194"/>
                <a:gd name="T101" fmla="*/ 76 h 260"/>
                <a:gd name="T102" fmla="*/ 176 w 194"/>
                <a:gd name="T103" fmla="*/ 62 h 260"/>
                <a:gd name="T104" fmla="*/ 186 w 194"/>
                <a:gd name="T105" fmla="*/ 52 h 260"/>
                <a:gd name="T106" fmla="*/ 182 w 194"/>
                <a:gd name="T107" fmla="*/ 40 h 260"/>
                <a:gd name="T108" fmla="*/ 186 w 194"/>
                <a:gd name="T109" fmla="*/ 32 h 260"/>
                <a:gd name="T110" fmla="*/ 192 w 194"/>
                <a:gd name="T111" fmla="*/ 22 h 260"/>
                <a:gd name="T112" fmla="*/ 192 w 194"/>
                <a:gd name="T113" fmla="*/ 14 h 260"/>
                <a:gd name="T114" fmla="*/ 190 w 194"/>
                <a:gd name="T115" fmla="*/ 4 h 260"/>
                <a:gd name="T116" fmla="*/ 178 w 194"/>
                <a:gd name="T117" fmla="*/ 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4" h="260">
                  <a:moveTo>
                    <a:pt x="178" y="4"/>
                  </a:moveTo>
                  <a:lnTo>
                    <a:pt x="178" y="4"/>
                  </a:lnTo>
                  <a:lnTo>
                    <a:pt x="176" y="12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2" y="16"/>
                  </a:lnTo>
                  <a:lnTo>
                    <a:pt x="172" y="1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0" y="26"/>
                  </a:lnTo>
                  <a:lnTo>
                    <a:pt x="170" y="26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6" y="32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4"/>
                  </a:lnTo>
                  <a:lnTo>
                    <a:pt x="162" y="48"/>
                  </a:lnTo>
                  <a:lnTo>
                    <a:pt x="162" y="48"/>
                  </a:lnTo>
                  <a:lnTo>
                    <a:pt x="164" y="48"/>
                  </a:lnTo>
                  <a:lnTo>
                    <a:pt x="164" y="48"/>
                  </a:lnTo>
                  <a:lnTo>
                    <a:pt x="166" y="48"/>
                  </a:lnTo>
                  <a:lnTo>
                    <a:pt x="166" y="48"/>
                  </a:lnTo>
                  <a:lnTo>
                    <a:pt x="168" y="52"/>
                  </a:lnTo>
                  <a:lnTo>
                    <a:pt x="168" y="52"/>
                  </a:lnTo>
                  <a:lnTo>
                    <a:pt x="170" y="52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4"/>
                  </a:lnTo>
                  <a:lnTo>
                    <a:pt x="158" y="6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4" y="76"/>
                  </a:lnTo>
                  <a:lnTo>
                    <a:pt x="144" y="76"/>
                  </a:lnTo>
                  <a:lnTo>
                    <a:pt x="144" y="78"/>
                  </a:lnTo>
                  <a:lnTo>
                    <a:pt x="144" y="78"/>
                  </a:lnTo>
                  <a:lnTo>
                    <a:pt x="146" y="80"/>
                  </a:lnTo>
                  <a:lnTo>
                    <a:pt x="146" y="80"/>
                  </a:lnTo>
                  <a:lnTo>
                    <a:pt x="144" y="84"/>
                  </a:lnTo>
                  <a:lnTo>
                    <a:pt x="144" y="84"/>
                  </a:lnTo>
                  <a:lnTo>
                    <a:pt x="138" y="92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102"/>
                  </a:lnTo>
                  <a:lnTo>
                    <a:pt x="130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28" y="106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24" y="110"/>
                  </a:lnTo>
                  <a:lnTo>
                    <a:pt x="124" y="110"/>
                  </a:lnTo>
                  <a:lnTo>
                    <a:pt x="126" y="110"/>
                  </a:lnTo>
                  <a:lnTo>
                    <a:pt x="126" y="110"/>
                  </a:lnTo>
                  <a:lnTo>
                    <a:pt x="128" y="112"/>
                  </a:lnTo>
                  <a:lnTo>
                    <a:pt x="128" y="112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18" y="122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2" y="130"/>
                  </a:lnTo>
                  <a:lnTo>
                    <a:pt x="114" y="130"/>
                  </a:lnTo>
                  <a:lnTo>
                    <a:pt x="114" y="130"/>
                  </a:lnTo>
                  <a:lnTo>
                    <a:pt x="116" y="130"/>
                  </a:lnTo>
                  <a:lnTo>
                    <a:pt x="116" y="130"/>
                  </a:lnTo>
                  <a:lnTo>
                    <a:pt x="120" y="130"/>
                  </a:lnTo>
                  <a:lnTo>
                    <a:pt x="120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6" y="126"/>
                  </a:lnTo>
                  <a:lnTo>
                    <a:pt x="126" y="126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2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4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08"/>
                  </a:lnTo>
                  <a:lnTo>
                    <a:pt x="136" y="10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42" y="104"/>
                  </a:lnTo>
                  <a:lnTo>
                    <a:pt x="144" y="104"/>
                  </a:lnTo>
                  <a:lnTo>
                    <a:pt x="144" y="106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40" y="114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6" y="120"/>
                  </a:lnTo>
                  <a:lnTo>
                    <a:pt x="136" y="120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2" y="124"/>
                  </a:lnTo>
                  <a:lnTo>
                    <a:pt x="132" y="124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2" y="126"/>
                  </a:lnTo>
                  <a:lnTo>
                    <a:pt x="130" y="128"/>
                  </a:lnTo>
                  <a:lnTo>
                    <a:pt x="130" y="128"/>
                  </a:lnTo>
                  <a:lnTo>
                    <a:pt x="128" y="13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2" y="134"/>
                  </a:lnTo>
                  <a:lnTo>
                    <a:pt x="122" y="134"/>
                  </a:lnTo>
                  <a:lnTo>
                    <a:pt x="122" y="136"/>
                  </a:lnTo>
                  <a:lnTo>
                    <a:pt x="122" y="136"/>
                  </a:lnTo>
                  <a:lnTo>
                    <a:pt x="122" y="138"/>
                  </a:lnTo>
                  <a:lnTo>
                    <a:pt x="122" y="138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2" y="142"/>
                  </a:lnTo>
                  <a:lnTo>
                    <a:pt x="122" y="142"/>
                  </a:lnTo>
                  <a:lnTo>
                    <a:pt x="122" y="144"/>
                  </a:lnTo>
                  <a:lnTo>
                    <a:pt x="122" y="144"/>
                  </a:lnTo>
                  <a:lnTo>
                    <a:pt x="118" y="150"/>
                  </a:lnTo>
                  <a:lnTo>
                    <a:pt x="112" y="152"/>
                  </a:lnTo>
                  <a:lnTo>
                    <a:pt x="112" y="152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8" y="150"/>
                  </a:lnTo>
                  <a:lnTo>
                    <a:pt x="108" y="150"/>
                  </a:lnTo>
                  <a:lnTo>
                    <a:pt x="106" y="152"/>
                  </a:lnTo>
                  <a:lnTo>
                    <a:pt x="106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2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8" y="150"/>
                  </a:lnTo>
                  <a:lnTo>
                    <a:pt x="98" y="152"/>
                  </a:lnTo>
                  <a:lnTo>
                    <a:pt x="98" y="15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8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90" y="162"/>
                  </a:lnTo>
                  <a:lnTo>
                    <a:pt x="90" y="162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94" y="166"/>
                  </a:lnTo>
                  <a:lnTo>
                    <a:pt x="94" y="166"/>
                  </a:lnTo>
                  <a:lnTo>
                    <a:pt x="92" y="168"/>
                  </a:lnTo>
                  <a:lnTo>
                    <a:pt x="92" y="168"/>
                  </a:lnTo>
                  <a:lnTo>
                    <a:pt x="90" y="170"/>
                  </a:lnTo>
                  <a:lnTo>
                    <a:pt x="90" y="170"/>
                  </a:lnTo>
                  <a:lnTo>
                    <a:pt x="90" y="168"/>
                  </a:lnTo>
                  <a:lnTo>
                    <a:pt x="90" y="168"/>
                  </a:lnTo>
                  <a:lnTo>
                    <a:pt x="88" y="166"/>
                  </a:lnTo>
                  <a:lnTo>
                    <a:pt x="88" y="166"/>
                  </a:lnTo>
                  <a:lnTo>
                    <a:pt x="86" y="166"/>
                  </a:lnTo>
                  <a:lnTo>
                    <a:pt x="86" y="166"/>
                  </a:lnTo>
                  <a:lnTo>
                    <a:pt x="82" y="170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8" y="170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6" y="170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0" y="172"/>
                  </a:lnTo>
                  <a:lnTo>
                    <a:pt x="72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76" y="174"/>
                  </a:lnTo>
                  <a:lnTo>
                    <a:pt x="80" y="172"/>
                  </a:lnTo>
                  <a:lnTo>
                    <a:pt x="80" y="172"/>
                  </a:lnTo>
                  <a:lnTo>
                    <a:pt x="80" y="174"/>
                  </a:lnTo>
                  <a:lnTo>
                    <a:pt x="80" y="174"/>
                  </a:lnTo>
                  <a:lnTo>
                    <a:pt x="80" y="178"/>
                  </a:lnTo>
                  <a:lnTo>
                    <a:pt x="78" y="180"/>
                  </a:lnTo>
                  <a:lnTo>
                    <a:pt x="74" y="182"/>
                  </a:lnTo>
                  <a:lnTo>
                    <a:pt x="68" y="184"/>
                  </a:lnTo>
                  <a:lnTo>
                    <a:pt x="68" y="184"/>
                  </a:lnTo>
                  <a:lnTo>
                    <a:pt x="66" y="184"/>
                  </a:lnTo>
                  <a:lnTo>
                    <a:pt x="66" y="184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64" y="188"/>
                  </a:lnTo>
                  <a:lnTo>
                    <a:pt x="64" y="188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4" y="192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8" y="194"/>
                  </a:lnTo>
                  <a:lnTo>
                    <a:pt x="58" y="194"/>
                  </a:lnTo>
                  <a:lnTo>
                    <a:pt x="56" y="192"/>
                  </a:lnTo>
                  <a:lnTo>
                    <a:pt x="56" y="192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2" y="190"/>
                  </a:lnTo>
                  <a:lnTo>
                    <a:pt x="52" y="190"/>
                  </a:lnTo>
                  <a:lnTo>
                    <a:pt x="50" y="192"/>
                  </a:lnTo>
                  <a:lnTo>
                    <a:pt x="50" y="192"/>
                  </a:lnTo>
                  <a:lnTo>
                    <a:pt x="48" y="196"/>
                  </a:lnTo>
                  <a:lnTo>
                    <a:pt x="44" y="200"/>
                  </a:lnTo>
                  <a:lnTo>
                    <a:pt x="44" y="200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26" y="226"/>
                  </a:lnTo>
                  <a:lnTo>
                    <a:pt x="6" y="244"/>
                  </a:lnTo>
                  <a:lnTo>
                    <a:pt x="6" y="244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2" y="250"/>
                  </a:lnTo>
                  <a:lnTo>
                    <a:pt x="0" y="252"/>
                  </a:lnTo>
                  <a:lnTo>
                    <a:pt x="2" y="252"/>
                  </a:lnTo>
                  <a:lnTo>
                    <a:pt x="2" y="252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6" y="260"/>
                  </a:lnTo>
                  <a:lnTo>
                    <a:pt x="12" y="260"/>
                  </a:lnTo>
                  <a:lnTo>
                    <a:pt x="12" y="260"/>
                  </a:lnTo>
                  <a:lnTo>
                    <a:pt x="14" y="260"/>
                  </a:lnTo>
                  <a:lnTo>
                    <a:pt x="14" y="260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18" y="258"/>
                  </a:lnTo>
                  <a:lnTo>
                    <a:pt x="20" y="254"/>
                  </a:lnTo>
                  <a:lnTo>
                    <a:pt x="20" y="254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4" y="252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4" y="254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22" y="254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58"/>
                  </a:lnTo>
                  <a:lnTo>
                    <a:pt x="22" y="260"/>
                  </a:lnTo>
                  <a:lnTo>
                    <a:pt x="26" y="260"/>
                  </a:lnTo>
                  <a:lnTo>
                    <a:pt x="26" y="260"/>
                  </a:lnTo>
                  <a:lnTo>
                    <a:pt x="26" y="258"/>
                  </a:lnTo>
                  <a:lnTo>
                    <a:pt x="26" y="258"/>
                  </a:lnTo>
                  <a:lnTo>
                    <a:pt x="28" y="258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0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6" y="250"/>
                  </a:lnTo>
                  <a:lnTo>
                    <a:pt x="38" y="250"/>
                  </a:lnTo>
                  <a:lnTo>
                    <a:pt x="38" y="250"/>
                  </a:lnTo>
                  <a:lnTo>
                    <a:pt x="40" y="254"/>
                  </a:lnTo>
                  <a:lnTo>
                    <a:pt x="40" y="254"/>
                  </a:lnTo>
                  <a:lnTo>
                    <a:pt x="42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4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52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6"/>
                  </a:lnTo>
                  <a:lnTo>
                    <a:pt x="48" y="246"/>
                  </a:lnTo>
                  <a:lnTo>
                    <a:pt x="48" y="246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46" y="248"/>
                  </a:lnTo>
                  <a:lnTo>
                    <a:pt x="46" y="248"/>
                  </a:lnTo>
                  <a:lnTo>
                    <a:pt x="44" y="246"/>
                  </a:lnTo>
                  <a:lnTo>
                    <a:pt x="44" y="244"/>
                  </a:lnTo>
                  <a:lnTo>
                    <a:pt x="44" y="244"/>
                  </a:lnTo>
                  <a:lnTo>
                    <a:pt x="50" y="240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8" y="236"/>
                  </a:lnTo>
                  <a:lnTo>
                    <a:pt x="58" y="236"/>
                  </a:lnTo>
                  <a:lnTo>
                    <a:pt x="64" y="236"/>
                  </a:lnTo>
                  <a:lnTo>
                    <a:pt x="64" y="236"/>
                  </a:lnTo>
                  <a:lnTo>
                    <a:pt x="64" y="234"/>
                  </a:lnTo>
                  <a:lnTo>
                    <a:pt x="64" y="234"/>
                  </a:lnTo>
                  <a:lnTo>
                    <a:pt x="66" y="234"/>
                  </a:lnTo>
                  <a:lnTo>
                    <a:pt x="66" y="234"/>
                  </a:lnTo>
                  <a:lnTo>
                    <a:pt x="66" y="230"/>
                  </a:lnTo>
                  <a:lnTo>
                    <a:pt x="64" y="226"/>
                  </a:lnTo>
                  <a:lnTo>
                    <a:pt x="64" y="226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68" y="228"/>
                  </a:lnTo>
                  <a:lnTo>
                    <a:pt x="70" y="230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4" y="228"/>
                  </a:lnTo>
                  <a:lnTo>
                    <a:pt x="76" y="224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6" y="220"/>
                  </a:lnTo>
                  <a:lnTo>
                    <a:pt x="76" y="220"/>
                  </a:lnTo>
                  <a:lnTo>
                    <a:pt x="78" y="220"/>
                  </a:lnTo>
                  <a:lnTo>
                    <a:pt x="78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82" y="220"/>
                  </a:lnTo>
                  <a:lnTo>
                    <a:pt x="82" y="220"/>
                  </a:lnTo>
                  <a:lnTo>
                    <a:pt x="82" y="218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6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4"/>
                  </a:lnTo>
                  <a:lnTo>
                    <a:pt x="90" y="204"/>
                  </a:lnTo>
                  <a:lnTo>
                    <a:pt x="90" y="20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92" y="198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100" y="190"/>
                  </a:lnTo>
                  <a:lnTo>
                    <a:pt x="100" y="190"/>
                  </a:lnTo>
                  <a:lnTo>
                    <a:pt x="104" y="188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104" y="182"/>
                  </a:lnTo>
                  <a:lnTo>
                    <a:pt x="104" y="182"/>
                  </a:lnTo>
                  <a:lnTo>
                    <a:pt x="108" y="182"/>
                  </a:lnTo>
                  <a:lnTo>
                    <a:pt x="108" y="182"/>
                  </a:lnTo>
                  <a:lnTo>
                    <a:pt x="108" y="180"/>
                  </a:lnTo>
                  <a:lnTo>
                    <a:pt x="108" y="180"/>
                  </a:lnTo>
                  <a:lnTo>
                    <a:pt x="108" y="17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14" y="172"/>
                  </a:lnTo>
                  <a:lnTo>
                    <a:pt x="114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20" y="168"/>
                  </a:lnTo>
                  <a:lnTo>
                    <a:pt x="120" y="168"/>
                  </a:lnTo>
                  <a:lnTo>
                    <a:pt x="120" y="166"/>
                  </a:lnTo>
                  <a:lnTo>
                    <a:pt x="120" y="166"/>
                  </a:lnTo>
                  <a:lnTo>
                    <a:pt x="120" y="164"/>
                  </a:lnTo>
                  <a:lnTo>
                    <a:pt x="120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4" y="162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30" y="150"/>
                  </a:lnTo>
                  <a:lnTo>
                    <a:pt x="130" y="150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32" y="148"/>
                  </a:lnTo>
                  <a:lnTo>
                    <a:pt x="132" y="148"/>
                  </a:lnTo>
                  <a:lnTo>
                    <a:pt x="136" y="144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0" y="138"/>
                  </a:lnTo>
                  <a:lnTo>
                    <a:pt x="142" y="136"/>
                  </a:lnTo>
                  <a:lnTo>
                    <a:pt x="142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8" y="128"/>
                  </a:lnTo>
                  <a:lnTo>
                    <a:pt x="154" y="122"/>
                  </a:lnTo>
                  <a:lnTo>
                    <a:pt x="154" y="122"/>
                  </a:lnTo>
                  <a:lnTo>
                    <a:pt x="156" y="112"/>
                  </a:lnTo>
                  <a:lnTo>
                    <a:pt x="156" y="112"/>
                  </a:lnTo>
                  <a:lnTo>
                    <a:pt x="160" y="110"/>
                  </a:lnTo>
                  <a:lnTo>
                    <a:pt x="160" y="108"/>
                  </a:lnTo>
                  <a:lnTo>
                    <a:pt x="160" y="108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60" y="102"/>
                  </a:lnTo>
                  <a:lnTo>
                    <a:pt x="160" y="102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4" y="94"/>
                  </a:lnTo>
                  <a:lnTo>
                    <a:pt x="164" y="94"/>
                  </a:lnTo>
                  <a:lnTo>
                    <a:pt x="164" y="92"/>
                  </a:lnTo>
                  <a:lnTo>
                    <a:pt x="164" y="9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66" y="88"/>
                  </a:lnTo>
                  <a:lnTo>
                    <a:pt x="166" y="88"/>
                  </a:lnTo>
                  <a:lnTo>
                    <a:pt x="166" y="86"/>
                  </a:lnTo>
                  <a:lnTo>
                    <a:pt x="166" y="86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6" y="82"/>
                  </a:lnTo>
                  <a:lnTo>
                    <a:pt x="168" y="82"/>
                  </a:lnTo>
                  <a:lnTo>
                    <a:pt x="168" y="82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72" y="80"/>
                  </a:lnTo>
                  <a:lnTo>
                    <a:pt x="172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4" y="80"/>
                  </a:lnTo>
                  <a:lnTo>
                    <a:pt x="176" y="78"/>
                  </a:lnTo>
                  <a:lnTo>
                    <a:pt x="176" y="78"/>
                  </a:lnTo>
                  <a:lnTo>
                    <a:pt x="176" y="76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4"/>
                  </a:lnTo>
                  <a:lnTo>
                    <a:pt x="170" y="72"/>
                  </a:lnTo>
                  <a:lnTo>
                    <a:pt x="170" y="72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2"/>
                  </a:lnTo>
                  <a:lnTo>
                    <a:pt x="176" y="62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80" y="5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56"/>
                  </a:lnTo>
                  <a:lnTo>
                    <a:pt x="184" y="56"/>
                  </a:lnTo>
                  <a:lnTo>
                    <a:pt x="186" y="54"/>
                  </a:lnTo>
                  <a:lnTo>
                    <a:pt x="186" y="54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6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80" y="5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2" y="42"/>
                  </a:lnTo>
                  <a:lnTo>
                    <a:pt x="182" y="42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4" y="34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8" y="32"/>
                  </a:lnTo>
                  <a:lnTo>
                    <a:pt x="188" y="32"/>
                  </a:lnTo>
                  <a:lnTo>
                    <a:pt x="188" y="30"/>
                  </a:lnTo>
                  <a:lnTo>
                    <a:pt x="188" y="30"/>
                  </a:lnTo>
                  <a:lnTo>
                    <a:pt x="190" y="28"/>
                  </a:lnTo>
                  <a:lnTo>
                    <a:pt x="190" y="28"/>
                  </a:lnTo>
                  <a:lnTo>
                    <a:pt x="190" y="26"/>
                  </a:lnTo>
                  <a:lnTo>
                    <a:pt x="190" y="26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192" y="20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92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2" y="14"/>
                  </a:lnTo>
                  <a:lnTo>
                    <a:pt x="194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92" y="6"/>
                  </a:lnTo>
                  <a:lnTo>
                    <a:pt x="192" y="6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90" y="4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78" y="4"/>
                  </a:lnTo>
                  <a:lnTo>
                    <a:pt x="178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Freeform 42"/>
            <p:cNvSpPr/>
            <p:nvPr/>
          </p:nvSpPr>
          <p:spPr bwMode="auto">
            <a:xfrm>
              <a:off x="10662261" y="2780086"/>
              <a:ext cx="771993" cy="1130018"/>
            </a:xfrm>
            <a:custGeom>
              <a:avLst/>
              <a:gdLst>
                <a:gd name="T0" fmla="*/ 74 w 414"/>
                <a:gd name="T1" fmla="*/ 80 h 606"/>
                <a:gd name="T2" fmla="*/ 26 w 414"/>
                <a:gd name="T3" fmla="*/ 20 h 606"/>
                <a:gd name="T4" fmla="*/ 14 w 414"/>
                <a:gd name="T5" fmla="*/ 14 h 606"/>
                <a:gd name="T6" fmla="*/ 4 w 414"/>
                <a:gd name="T7" fmla="*/ 10 h 606"/>
                <a:gd name="T8" fmla="*/ 14 w 414"/>
                <a:gd name="T9" fmla="*/ 36 h 606"/>
                <a:gd name="T10" fmla="*/ 20 w 414"/>
                <a:gd name="T11" fmla="*/ 52 h 606"/>
                <a:gd name="T12" fmla="*/ 22 w 414"/>
                <a:gd name="T13" fmla="*/ 74 h 606"/>
                <a:gd name="T14" fmla="*/ 24 w 414"/>
                <a:gd name="T15" fmla="*/ 94 h 606"/>
                <a:gd name="T16" fmla="*/ 28 w 414"/>
                <a:gd name="T17" fmla="*/ 114 h 606"/>
                <a:gd name="T18" fmla="*/ 30 w 414"/>
                <a:gd name="T19" fmla="*/ 130 h 606"/>
                <a:gd name="T20" fmla="*/ 32 w 414"/>
                <a:gd name="T21" fmla="*/ 156 h 606"/>
                <a:gd name="T22" fmla="*/ 38 w 414"/>
                <a:gd name="T23" fmla="*/ 178 h 606"/>
                <a:gd name="T24" fmla="*/ 40 w 414"/>
                <a:gd name="T25" fmla="*/ 198 h 606"/>
                <a:gd name="T26" fmla="*/ 40 w 414"/>
                <a:gd name="T27" fmla="*/ 218 h 606"/>
                <a:gd name="T28" fmla="*/ 44 w 414"/>
                <a:gd name="T29" fmla="*/ 238 h 606"/>
                <a:gd name="T30" fmla="*/ 52 w 414"/>
                <a:gd name="T31" fmla="*/ 270 h 606"/>
                <a:gd name="T32" fmla="*/ 54 w 414"/>
                <a:gd name="T33" fmla="*/ 288 h 606"/>
                <a:gd name="T34" fmla="*/ 58 w 414"/>
                <a:gd name="T35" fmla="*/ 310 h 606"/>
                <a:gd name="T36" fmla="*/ 64 w 414"/>
                <a:gd name="T37" fmla="*/ 326 h 606"/>
                <a:gd name="T38" fmla="*/ 68 w 414"/>
                <a:gd name="T39" fmla="*/ 348 h 606"/>
                <a:gd name="T40" fmla="*/ 74 w 414"/>
                <a:gd name="T41" fmla="*/ 372 h 606"/>
                <a:gd name="T42" fmla="*/ 88 w 414"/>
                <a:gd name="T43" fmla="*/ 398 h 606"/>
                <a:gd name="T44" fmla="*/ 96 w 414"/>
                <a:gd name="T45" fmla="*/ 420 h 606"/>
                <a:gd name="T46" fmla="*/ 102 w 414"/>
                <a:gd name="T47" fmla="*/ 436 h 606"/>
                <a:gd name="T48" fmla="*/ 118 w 414"/>
                <a:gd name="T49" fmla="*/ 460 h 606"/>
                <a:gd name="T50" fmla="*/ 136 w 414"/>
                <a:gd name="T51" fmla="*/ 488 h 606"/>
                <a:gd name="T52" fmla="*/ 146 w 414"/>
                <a:gd name="T53" fmla="*/ 506 h 606"/>
                <a:gd name="T54" fmla="*/ 156 w 414"/>
                <a:gd name="T55" fmla="*/ 522 h 606"/>
                <a:gd name="T56" fmla="*/ 176 w 414"/>
                <a:gd name="T57" fmla="*/ 544 h 606"/>
                <a:gd name="T58" fmla="*/ 190 w 414"/>
                <a:gd name="T59" fmla="*/ 558 h 606"/>
                <a:gd name="T60" fmla="*/ 216 w 414"/>
                <a:gd name="T61" fmla="*/ 580 h 606"/>
                <a:gd name="T62" fmla="*/ 234 w 414"/>
                <a:gd name="T63" fmla="*/ 592 h 606"/>
                <a:gd name="T64" fmla="*/ 256 w 414"/>
                <a:gd name="T65" fmla="*/ 600 h 606"/>
                <a:gd name="T66" fmla="*/ 270 w 414"/>
                <a:gd name="T67" fmla="*/ 606 h 606"/>
                <a:gd name="T68" fmla="*/ 296 w 414"/>
                <a:gd name="T69" fmla="*/ 604 h 606"/>
                <a:gd name="T70" fmla="*/ 316 w 414"/>
                <a:gd name="T71" fmla="*/ 600 h 606"/>
                <a:gd name="T72" fmla="*/ 342 w 414"/>
                <a:gd name="T73" fmla="*/ 592 h 606"/>
                <a:gd name="T74" fmla="*/ 364 w 414"/>
                <a:gd name="T75" fmla="*/ 586 h 606"/>
                <a:gd name="T76" fmla="*/ 382 w 414"/>
                <a:gd name="T77" fmla="*/ 578 h 606"/>
                <a:gd name="T78" fmla="*/ 390 w 414"/>
                <a:gd name="T79" fmla="*/ 572 h 606"/>
                <a:gd name="T80" fmla="*/ 398 w 414"/>
                <a:gd name="T81" fmla="*/ 564 h 606"/>
                <a:gd name="T82" fmla="*/ 412 w 414"/>
                <a:gd name="T83" fmla="*/ 560 h 606"/>
                <a:gd name="T84" fmla="*/ 384 w 414"/>
                <a:gd name="T85" fmla="*/ 552 h 606"/>
                <a:gd name="T86" fmla="*/ 360 w 414"/>
                <a:gd name="T87" fmla="*/ 546 h 606"/>
                <a:gd name="T88" fmla="*/ 344 w 414"/>
                <a:gd name="T89" fmla="*/ 540 h 606"/>
                <a:gd name="T90" fmla="*/ 330 w 414"/>
                <a:gd name="T91" fmla="*/ 528 h 606"/>
                <a:gd name="T92" fmla="*/ 298 w 414"/>
                <a:gd name="T93" fmla="*/ 506 h 606"/>
                <a:gd name="T94" fmla="*/ 274 w 414"/>
                <a:gd name="T95" fmla="*/ 478 h 606"/>
                <a:gd name="T96" fmla="*/ 264 w 414"/>
                <a:gd name="T97" fmla="*/ 464 h 606"/>
                <a:gd name="T98" fmla="*/ 246 w 414"/>
                <a:gd name="T99" fmla="*/ 436 h 606"/>
                <a:gd name="T100" fmla="*/ 228 w 414"/>
                <a:gd name="T101" fmla="*/ 410 h 606"/>
                <a:gd name="T102" fmla="*/ 190 w 414"/>
                <a:gd name="T103" fmla="*/ 346 h 606"/>
                <a:gd name="T104" fmla="*/ 180 w 414"/>
                <a:gd name="T105" fmla="*/ 322 h 606"/>
                <a:gd name="T106" fmla="*/ 166 w 414"/>
                <a:gd name="T107" fmla="*/ 294 h 606"/>
                <a:gd name="T108" fmla="*/ 152 w 414"/>
                <a:gd name="T109" fmla="*/ 264 h 606"/>
                <a:gd name="T110" fmla="*/ 136 w 414"/>
                <a:gd name="T111" fmla="*/ 230 h 606"/>
                <a:gd name="T112" fmla="*/ 120 w 414"/>
                <a:gd name="T113" fmla="*/ 190 h 606"/>
                <a:gd name="T114" fmla="*/ 116 w 414"/>
                <a:gd name="T115" fmla="*/ 172 h 606"/>
                <a:gd name="T116" fmla="*/ 112 w 414"/>
                <a:gd name="T117" fmla="*/ 162 h 606"/>
                <a:gd name="T118" fmla="*/ 100 w 414"/>
                <a:gd name="T119" fmla="*/ 13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4" h="606">
                  <a:moveTo>
                    <a:pt x="90" y="116"/>
                  </a:moveTo>
                  <a:lnTo>
                    <a:pt x="90" y="116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88" y="110"/>
                  </a:lnTo>
                  <a:lnTo>
                    <a:pt x="88" y="106"/>
                  </a:lnTo>
                  <a:lnTo>
                    <a:pt x="88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8" y="102"/>
                  </a:lnTo>
                  <a:lnTo>
                    <a:pt x="82" y="9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0" y="62"/>
                  </a:lnTo>
                  <a:lnTo>
                    <a:pt x="52" y="46"/>
                  </a:lnTo>
                  <a:lnTo>
                    <a:pt x="42" y="3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20" y="54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8" y="80"/>
                  </a:lnTo>
                  <a:lnTo>
                    <a:pt x="26" y="84"/>
                  </a:lnTo>
                  <a:lnTo>
                    <a:pt x="26" y="86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24" y="96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8" y="98"/>
                  </a:lnTo>
                  <a:lnTo>
                    <a:pt x="28" y="100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6" y="106"/>
                  </a:lnTo>
                  <a:lnTo>
                    <a:pt x="26" y="106"/>
                  </a:lnTo>
                  <a:lnTo>
                    <a:pt x="24" y="106"/>
                  </a:lnTo>
                  <a:lnTo>
                    <a:pt x="26" y="10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4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24"/>
                  </a:lnTo>
                  <a:lnTo>
                    <a:pt x="26" y="126"/>
                  </a:lnTo>
                  <a:lnTo>
                    <a:pt x="26" y="126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30" y="128"/>
                  </a:lnTo>
                  <a:lnTo>
                    <a:pt x="30" y="128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0"/>
                  </a:lnTo>
                  <a:lnTo>
                    <a:pt x="30" y="132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32" y="142"/>
                  </a:lnTo>
                  <a:lnTo>
                    <a:pt x="32" y="142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6"/>
                  </a:lnTo>
                  <a:lnTo>
                    <a:pt x="32" y="148"/>
                  </a:lnTo>
                  <a:lnTo>
                    <a:pt x="32" y="148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30" y="152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6" y="158"/>
                  </a:lnTo>
                  <a:lnTo>
                    <a:pt x="36" y="158"/>
                  </a:lnTo>
                  <a:lnTo>
                    <a:pt x="38" y="164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0"/>
                  </a:lnTo>
                  <a:lnTo>
                    <a:pt x="38" y="182"/>
                  </a:lnTo>
                  <a:lnTo>
                    <a:pt x="38" y="182"/>
                  </a:lnTo>
                  <a:lnTo>
                    <a:pt x="38" y="184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8" y="186"/>
                  </a:lnTo>
                  <a:lnTo>
                    <a:pt x="38" y="188"/>
                  </a:lnTo>
                  <a:lnTo>
                    <a:pt x="38" y="188"/>
                  </a:lnTo>
                  <a:lnTo>
                    <a:pt x="38" y="194"/>
                  </a:lnTo>
                  <a:lnTo>
                    <a:pt x="38" y="194"/>
                  </a:lnTo>
                  <a:lnTo>
                    <a:pt x="40" y="196"/>
                  </a:lnTo>
                  <a:lnTo>
                    <a:pt x="40" y="196"/>
                  </a:lnTo>
                  <a:lnTo>
                    <a:pt x="40" y="198"/>
                  </a:lnTo>
                  <a:lnTo>
                    <a:pt x="40" y="198"/>
                  </a:lnTo>
                  <a:lnTo>
                    <a:pt x="40" y="202"/>
                  </a:lnTo>
                  <a:lnTo>
                    <a:pt x="40" y="202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4" y="206"/>
                  </a:lnTo>
                  <a:lnTo>
                    <a:pt x="44" y="206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4" y="212"/>
                  </a:lnTo>
                  <a:lnTo>
                    <a:pt x="44" y="212"/>
                  </a:lnTo>
                  <a:lnTo>
                    <a:pt x="42" y="216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44" y="226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28"/>
                  </a:lnTo>
                  <a:lnTo>
                    <a:pt x="44" y="232"/>
                  </a:lnTo>
                  <a:lnTo>
                    <a:pt x="42" y="234"/>
                  </a:lnTo>
                  <a:lnTo>
                    <a:pt x="42" y="234"/>
                  </a:lnTo>
                  <a:lnTo>
                    <a:pt x="42" y="236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4" y="238"/>
                  </a:lnTo>
                  <a:lnTo>
                    <a:pt x="46" y="240"/>
                  </a:lnTo>
                  <a:lnTo>
                    <a:pt x="46" y="240"/>
                  </a:lnTo>
                  <a:lnTo>
                    <a:pt x="50" y="244"/>
                  </a:lnTo>
                  <a:lnTo>
                    <a:pt x="50" y="244"/>
                  </a:lnTo>
                  <a:lnTo>
                    <a:pt x="50" y="250"/>
                  </a:lnTo>
                  <a:lnTo>
                    <a:pt x="48" y="256"/>
                  </a:lnTo>
                  <a:lnTo>
                    <a:pt x="48" y="256"/>
                  </a:lnTo>
                  <a:lnTo>
                    <a:pt x="48" y="258"/>
                  </a:lnTo>
                  <a:lnTo>
                    <a:pt x="48" y="258"/>
                  </a:lnTo>
                  <a:lnTo>
                    <a:pt x="50" y="264"/>
                  </a:lnTo>
                  <a:lnTo>
                    <a:pt x="50" y="264"/>
                  </a:lnTo>
                  <a:lnTo>
                    <a:pt x="50" y="266"/>
                  </a:lnTo>
                  <a:lnTo>
                    <a:pt x="50" y="266"/>
                  </a:lnTo>
                  <a:lnTo>
                    <a:pt x="50" y="270"/>
                  </a:lnTo>
                  <a:lnTo>
                    <a:pt x="50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4" y="272"/>
                  </a:lnTo>
                  <a:lnTo>
                    <a:pt x="54" y="272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80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56" y="284"/>
                  </a:lnTo>
                  <a:lnTo>
                    <a:pt x="56" y="284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6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56" y="288"/>
                  </a:lnTo>
                  <a:lnTo>
                    <a:pt x="56" y="290"/>
                  </a:lnTo>
                  <a:lnTo>
                    <a:pt x="56" y="294"/>
                  </a:lnTo>
                  <a:lnTo>
                    <a:pt x="56" y="294"/>
                  </a:lnTo>
                  <a:lnTo>
                    <a:pt x="56" y="298"/>
                  </a:lnTo>
                  <a:lnTo>
                    <a:pt x="56" y="298"/>
                  </a:lnTo>
                  <a:lnTo>
                    <a:pt x="56" y="300"/>
                  </a:lnTo>
                  <a:lnTo>
                    <a:pt x="56" y="300"/>
                  </a:lnTo>
                  <a:lnTo>
                    <a:pt x="56" y="302"/>
                  </a:lnTo>
                  <a:lnTo>
                    <a:pt x="56" y="304"/>
                  </a:lnTo>
                  <a:lnTo>
                    <a:pt x="56" y="304"/>
                  </a:lnTo>
                  <a:lnTo>
                    <a:pt x="56" y="306"/>
                  </a:lnTo>
                  <a:lnTo>
                    <a:pt x="56" y="306"/>
                  </a:lnTo>
                  <a:lnTo>
                    <a:pt x="56" y="310"/>
                  </a:lnTo>
                  <a:lnTo>
                    <a:pt x="56" y="310"/>
                  </a:lnTo>
                  <a:lnTo>
                    <a:pt x="58" y="310"/>
                  </a:lnTo>
                  <a:lnTo>
                    <a:pt x="58" y="310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2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2" y="318"/>
                  </a:lnTo>
                  <a:lnTo>
                    <a:pt x="64" y="318"/>
                  </a:lnTo>
                  <a:lnTo>
                    <a:pt x="64" y="320"/>
                  </a:lnTo>
                  <a:lnTo>
                    <a:pt x="64" y="320"/>
                  </a:lnTo>
                  <a:lnTo>
                    <a:pt x="64" y="322"/>
                  </a:lnTo>
                  <a:lnTo>
                    <a:pt x="64" y="322"/>
                  </a:lnTo>
                  <a:lnTo>
                    <a:pt x="64" y="324"/>
                  </a:lnTo>
                  <a:lnTo>
                    <a:pt x="62" y="326"/>
                  </a:lnTo>
                  <a:lnTo>
                    <a:pt x="62" y="326"/>
                  </a:lnTo>
                  <a:lnTo>
                    <a:pt x="64" y="326"/>
                  </a:lnTo>
                  <a:lnTo>
                    <a:pt x="64" y="326"/>
                  </a:lnTo>
                  <a:lnTo>
                    <a:pt x="64" y="328"/>
                  </a:lnTo>
                  <a:lnTo>
                    <a:pt x="64" y="328"/>
                  </a:lnTo>
                  <a:lnTo>
                    <a:pt x="66" y="332"/>
                  </a:lnTo>
                  <a:lnTo>
                    <a:pt x="62" y="336"/>
                  </a:lnTo>
                  <a:lnTo>
                    <a:pt x="62" y="336"/>
                  </a:lnTo>
                  <a:lnTo>
                    <a:pt x="60" y="338"/>
                  </a:lnTo>
                  <a:lnTo>
                    <a:pt x="60" y="338"/>
                  </a:lnTo>
                  <a:lnTo>
                    <a:pt x="60" y="342"/>
                  </a:lnTo>
                  <a:lnTo>
                    <a:pt x="60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6"/>
                  </a:lnTo>
                  <a:lnTo>
                    <a:pt x="62" y="346"/>
                  </a:lnTo>
                  <a:lnTo>
                    <a:pt x="64" y="346"/>
                  </a:lnTo>
                  <a:lnTo>
                    <a:pt x="64" y="346"/>
                  </a:lnTo>
                  <a:lnTo>
                    <a:pt x="64" y="348"/>
                  </a:lnTo>
                  <a:lnTo>
                    <a:pt x="68" y="348"/>
                  </a:lnTo>
                  <a:lnTo>
                    <a:pt x="68" y="348"/>
                  </a:lnTo>
                  <a:lnTo>
                    <a:pt x="70" y="348"/>
                  </a:lnTo>
                  <a:lnTo>
                    <a:pt x="70" y="348"/>
                  </a:lnTo>
                  <a:lnTo>
                    <a:pt x="72" y="350"/>
                  </a:lnTo>
                  <a:lnTo>
                    <a:pt x="72" y="352"/>
                  </a:lnTo>
                  <a:lnTo>
                    <a:pt x="70" y="356"/>
                  </a:lnTo>
                  <a:lnTo>
                    <a:pt x="70" y="356"/>
                  </a:lnTo>
                  <a:lnTo>
                    <a:pt x="70" y="358"/>
                  </a:lnTo>
                  <a:lnTo>
                    <a:pt x="70" y="358"/>
                  </a:lnTo>
                  <a:lnTo>
                    <a:pt x="70" y="362"/>
                  </a:lnTo>
                  <a:lnTo>
                    <a:pt x="70" y="362"/>
                  </a:lnTo>
                  <a:lnTo>
                    <a:pt x="72" y="366"/>
                  </a:lnTo>
                  <a:lnTo>
                    <a:pt x="72" y="366"/>
                  </a:lnTo>
                  <a:lnTo>
                    <a:pt x="76" y="370"/>
                  </a:lnTo>
                  <a:lnTo>
                    <a:pt x="76" y="370"/>
                  </a:lnTo>
                  <a:lnTo>
                    <a:pt x="76" y="372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6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6" y="380"/>
                  </a:lnTo>
                  <a:lnTo>
                    <a:pt x="78" y="382"/>
                  </a:lnTo>
                  <a:lnTo>
                    <a:pt x="78" y="382"/>
                  </a:lnTo>
                  <a:lnTo>
                    <a:pt x="78" y="384"/>
                  </a:lnTo>
                  <a:lnTo>
                    <a:pt x="78" y="384"/>
                  </a:lnTo>
                  <a:lnTo>
                    <a:pt x="82" y="384"/>
                  </a:lnTo>
                  <a:lnTo>
                    <a:pt x="84" y="388"/>
                  </a:lnTo>
                  <a:lnTo>
                    <a:pt x="88" y="396"/>
                  </a:lnTo>
                  <a:lnTo>
                    <a:pt x="88" y="396"/>
                  </a:lnTo>
                  <a:lnTo>
                    <a:pt x="88" y="398"/>
                  </a:lnTo>
                  <a:lnTo>
                    <a:pt x="86" y="398"/>
                  </a:lnTo>
                  <a:lnTo>
                    <a:pt x="86" y="398"/>
                  </a:lnTo>
                  <a:lnTo>
                    <a:pt x="86" y="400"/>
                  </a:lnTo>
                  <a:lnTo>
                    <a:pt x="86" y="402"/>
                  </a:lnTo>
                  <a:lnTo>
                    <a:pt x="86" y="402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0" y="404"/>
                  </a:lnTo>
                  <a:lnTo>
                    <a:pt x="92" y="406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92" y="410"/>
                  </a:lnTo>
                  <a:lnTo>
                    <a:pt x="92" y="410"/>
                  </a:lnTo>
                  <a:lnTo>
                    <a:pt x="92" y="412"/>
                  </a:lnTo>
                  <a:lnTo>
                    <a:pt x="92" y="412"/>
                  </a:lnTo>
                  <a:lnTo>
                    <a:pt x="94" y="416"/>
                  </a:lnTo>
                  <a:lnTo>
                    <a:pt x="94" y="416"/>
                  </a:lnTo>
                  <a:lnTo>
                    <a:pt x="96" y="420"/>
                  </a:lnTo>
                  <a:lnTo>
                    <a:pt x="96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2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98" y="430"/>
                  </a:lnTo>
                  <a:lnTo>
                    <a:pt x="98" y="430"/>
                  </a:lnTo>
                  <a:lnTo>
                    <a:pt x="100" y="430"/>
                  </a:lnTo>
                  <a:lnTo>
                    <a:pt x="100" y="43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0" y="436"/>
                  </a:lnTo>
                  <a:lnTo>
                    <a:pt x="100" y="436"/>
                  </a:lnTo>
                  <a:lnTo>
                    <a:pt x="102" y="436"/>
                  </a:lnTo>
                  <a:lnTo>
                    <a:pt x="102" y="436"/>
                  </a:lnTo>
                  <a:lnTo>
                    <a:pt x="102" y="438"/>
                  </a:lnTo>
                  <a:lnTo>
                    <a:pt x="104" y="438"/>
                  </a:lnTo>
                  <a:lnTo>
                    <a:pt x="104" y="442"/>
                  </a:lnTo>
                  <a:lnTo>
                    <a:pt x="104" y="442"/>
                  </a:lnTo>
                  <a:lnTo>
                    <a:pt x="106" y="442"/>
                  </a:lnTo>
                  <a:lnTo>
                    <a:pt x="106" y="442"/>
                  </a:lnTo>
                  <a:lnTo>
                    <a:pt x="108" y="444"/>
                  </a:lnTo>
                  <a:lnTo>
                    <a:pt x="108" y="444"/>
                  </a:lnTo>
                  <a:lnTo>
                    <a:pt x="110" y="444"/>
                  </a:lnTo>
                  <a:lnTo>
                    <a:pt x="110" y="444"/>
                  </a:lnTo>
                  <a:lnTo>
                    <a:pt x="110" y="448"/>
                  </a:lnTo>
                  <a:lnTo>
                    <a:pt x="110" y="448"/>
                  </a:lnTo>
                  <a:lnTo>
                    <a:pt x="112" y="452"/>
                  </a:lnTo>
                  <a:lnTo>
                    <a:pt x="116" y="458"/>
                  </a:lnTo>
                  <a:lnTo>
                    <a:pt x="116" y="458"/>
                  </a:lnTo>
                  <a:lnTo>
                    <a:pt x="118" y="460"/>
                  </a:lnTo>
                  <a:lnTo>
                    <a:pt x="118" y="460"/>
                  </a:lnTo>
                  <a:lnTo>
                    <a:pt x="118" y="464"/>
                  </a:lnTo>
                  <a:lnTo>
                    <a:pt x="118" y="464"/>
                  </a:lnTo>
                  <a:lnTo>
                    <a:pt x="120" y="464"/>
                  </a:lnTo>
                  <a:lnTo>
                    <a:pt x="120" y="464"/>
                  </a:lnTo>
                  <a:lnTo>
                    <a:pt x="122" y="464"/>
                  </a:lnTo>
                  <a:lnTo>
                    <a:pt x="124" y="466"/>
                  </a:lnTo>
                  <a:lnTo>
                    <a:pt x="128" y="472"/>
                  </a:lnTo>
                  <a:lnTo>
                    <a:pt x="128" y="472"/>
                  </a:lnTo>
                  <a:lnTo>
                    <a:pt x="130" y="474"/>
                  </a:lnTo>
                  <a:lnTo>
                    <a:pt x="130" y="474"/>
                  </a:lnTo>
                  <a:lnTo>
                    <a:pt x="130" y="478"/>
                  </a:lnTo>
                  <a:lnTo>
                    <a:pt x="130" y="478"/>
                  </a:lnTo>
                  <a:lnTo>
                    <a:pt x="132" y="478"/>
                  </a:lnTo>
                  <a:lnTo>
                    <a:pt x="132" y="478"/>
                  </a:lnTo>
                  <a:lnTo>
                    <a:pt x="134" y="480"/>
                  </a:lnTo>
                  <a:lnTo>
                    <a:pt x="134" y="484"/>
                  </a:lnTo>
                  <a:lnTo>
                    <a:pt x="134" y="484"/>
                  </a:lnTo>
                  <a:lnTo>
                    <a:pt x="136" y="488"/>
                  </a:lnTo>
                  <a:lnTo>
                    <a:pt x="136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88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8" y="492"/>
                  </a:lnTo>
                  <a:lnTo>
                    <a:pt x="138" y="492"/>
                  </a:lnTo>
                  <a:lnTo>
                    <a:pt x="138" y="494"/>
                  </a:lnTo>
                  <a:lnTo>
                    <a:pt x="138" y="494"/>
                  </a:lnTo>
                  <a:lnTo>
                    <a:pt x="140" y="498"/>
                  </a:lnTo>
                  <a:lnTo>
                    <a:pt x="140" y="498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500"/>
                  </a:lnTo>
                  <a:lnTo>
                    <a:pt x="144" y="502"/>
                  </a:lnTo>
                  <a:lnTo>
                    <a:pt x="144" y="502"/>
                  </a:lnTo>
                  <a:lnTo>
                    <a:pt x="146" y="506"/>
                  </a:lnTo>
                  <a:lnTo>
                    <a:pt x="146" y="506"/>
                  </a:lnTo>
                  <a:lnTo>
                    <a:pt x="148" y="506"/>
                  </a:lnTo>
                  <a:lnTo>
                    <a:pt x="148" y="506"/>
                  </a:lnTo>
                  <a:lnTo>
                    <a:pt x="150" y="508"/>
                  </a:lnTo>
                  <a:lnTo>
                    <a:pt x="150" y="508"/>
                  </a:lnTo>
                  <a:lnTo>
                    <a:pt x="150" y="510"/>
                  </a:lnTo>
                  <a:lnTo>
                    <a:pt x="150" y="510"/>
                  </a:lnTo>
                  <a:lnTo>
                    <a:pt x="150" y="512"/>
                  </a:lnTo>
                  <a:lnTo>
                    <a:pt x="150" y="512"/>
                  </a:lnTo>
                  <a:lnTo>
                    <a:pt x="148" y="514"/>
                  </a:lnTo>
                  <a:lnTo>
                    <a:pt x="148" y="514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0" y="516"/>
                  </a:lnTo>
                  <a:lnTo>
                    <a:pt x="154" y="518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6" y="522"/>
                  </a:lnTo>
                  <a:lnTo>
                    <a:pt x="158" y="524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58" y="526"/>
                  </a:lnTo>
                  <a:lnTo>
                    <a:pt x="164" y="528"/>
                  </a:lnTo>
                  <a:lnTo>
                    <a:pt x="166" y="532"/>
                  </a:lnTo>
                  <a:lnTo>
                    <a:pt x="168" y="536"/>
                  </a:lnTo>
                  <a:lnTo>
                    <a:pt x="168" y="538"/>
                  </a:lnTo>
                  <a:lnTo>
                    <a:pt x="168" y="538"/>
                  </a:lnTo>
                  <a:lnTo>
                    <a:pt x="172" y="542"/>
                  </a:lnTo>
                  <a:lnTo>
                    <a:pt x="172" y="542"/>
                  </a:lnTo>
                  <a:lnTo>
                    <a:pt x="174" y="542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76" y="544"/>
                  </a:lnTo>
                  <a:lnTo>
                    <a:pt x="182" y="546"/>
                  </a:lnTo>
                  <a:lnTo>
                    <a:pt x="182" y="546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48"/>
                  </a:lnTo>
                  <a:lnTo>
                    <a:pt x="184" y="550"/>
                  </a:lnTo>
                  <a:lnTo>
                    <a:pt x="184" y="550"/>
                  </a:lnTo>
                  <a:lnTo>
                    <a:pt x="186" y="550"/>
                  </a:lnTo>
                  <a:lnTo>
                    <a:pt x="184" y="552"/>
                  </a:lnTo>
                  <a:lnTo>
                    <a:pt x="184" y="552"/>
                  </a:lnTo>
                  <a:lnTo>
                    <a:pt x="186" y="554"/>
                  </a:lnTo>
                  <a:lnTo>
                    <a:pt x="186" y="554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88" y="556"/>
                  </a:lnTo>
                  <a:lnTo>
                    <a:pt x="190" y="558"/>
                  </a:lnTo>
                  <a:lnTo>
                    <a:pt x="190" y="558"/>
                  </a:lnTo>
                  <a:lnTo>
                    <a:pt x="192" y="558"/>
                  </a:lnTo>
                  <a:lnTo>
                    <a:pt x="192" y="558"/>
                  </a:lnTo>
                  <a:lnTo>
                    <a:pt x="194" y="560"/>
                  </a:lnTo>
                  <a:lnTo>
                    <a:pt x="194" y="560"/>
                  </a:lnTo>
                  <a:lnTo>
                    <a:pt x="196" y="562"/>
                  </a:lnTo>
                  <a:lnTo>
                    <a:pt x="196" y="562"/>
                  </a:lnTo>
                  <a:lnTo>
                    <a:pt x="198" y="562"/>
                  </a:lnTo>
                  <a:lnTo>
                    <a:pt x="200" y="564"/>
                  </a:lnTo>
                  <a:lnTo>
                    <a:pt x="202" y="566"/>
                  </a:lnTo>
                  <a:lnTo>
                    <a:pt x="200" y="566"/>
                  </a:lnTo>
                  <a:lnTo>
                    <a:pt x="200" y="566"/>
                  </a:lnTo>
                  <a:lnTo>
                    <a:pt x="206" y="570"/>
                  </a:lnTo>
                  <a:lnTo>
                    <a:pt x="206" y="570"/>
                  </a:lnTo>
                  <a:lnTo>
                    <a:pt x="208" y="570"/>
                  </a:lnTo>
                  <a:lnTo>
                    <a:pt x="208" y="570"/>
                  </a:lnTo>
                  <a:lnTo>
                    <a:pt x="212" y="572"/>
                  </a:lnTo>
                  <a:lnTo>
                    <a:pt x="214" y="576"/>
                  </a:lnTo>
                  <a:lnTo>
                    <a:pt x="216" y="580"/>
                  </a:lnTo>
                  <a:lnTo>
                    <a:pt x="220" y="584"/>
                  </a:lnTo>
                  <a:lnTo>
                    <a:pt x="220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2" y="584"/>
                  </a:lnTo>
                  <a:lnTo>
                    <a:pt x="224" y="586"/>
                  </a:lnTo>
                  <a:lnTo>
                    <a:pt x="224" y="586"/>
                  </a:lnTo>
                  <a:lnTo>
                    <a:pt x="226" y="586"/>
                  </a:lnTo>
                  <a:lnTo>
                    <a:pt x="226" y="586"/>
                  </a:lnTo>
                  <a:lnTo>
                    <a:pt x="226" y="588"/>
                  </a:lnTo>
                  <a:lnTo>
                    <a:pt x="226" y="588"/>
                  </a:lnTo>
                  <a:lnTo>
                    <a:pt x="228" y="588"/>
                  </a:lnTo>
                  <a:lnTo>
                    <a:pt x="228" y="588"/>
                  </a:lnTo>
                  <a:lnTo>
                    <a:pt x="230" y="588"/>
                  </a:lnTo>
                  <a:lnTo>
                    <a:pt x="232" y="588"/>
                  </a:lnTo>
                  <a:lnTo>
                    <a:pt x="230" y="588"/>
                  </a:lnTo>
                  <a:lnTo>
                    <a:pt x="230" y="588"/>
                  </a:lnTo>
                  <a:lnTo>
                    <a:pt x="234" y="592"/>
                  </a:lnTo>
                  <a:lnTo>
                    <a:pt x="234" y="592"/>
                  </a:lnTo>
                  <a:lnTo>
                    <a:pt x="236" y="592"/>
                  </a:lnTo>
                  <a:lnTo>
                    <a:pt x="236" y="592"/>
                  </a:lnTo>
                  <a:lnTo>
                    <a:pt x="238" y="596"/>
                  </a:lnTo>
                  <a:lnTo>
                    <a:pt x="238" y="596"/>
                  </a:lnTo>
                  <a:lnTo>
                    <a:pt x="242" y="596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6" y="598"/>
                  </a:lnTo>
                  <a:lnTo>
                    <a:pt x="248" y="600"/>
                  </a:lnTo>
                  <a:lnTo>
                    <a:pt x="248" y="600"/>
                  </a:lnTo>
                  <a:lnTo>
                    <a:pt x="250" y="600"/>
                  </a:lnTo>
                  <a:lnTo>
                    <a:pt x="250" y="600"/>
                  </a:lnTo>
                  <a:lnTo>
                    <a:pt x="252" y="600"/>
                  </a:lnTo>
                  <a:lnTo>
                    <a:pt x="252" y="600"/>
                  </a:lnTo>
                  <a:lnTo>
                    <a:pt x="254" y="600"/>
                  </a:lnTo>
                  <a:lnTo>
                    <a:pt x="254" y="600"/>
                  </a:lnTo>
                  <a:lnTo>
                    <a:pt x="256" y="600"/>
                  </a:lnTo>
                  <a:lnTo>
                    <a:pt x="256" y="600"/>
                  </a:lnTo>
                  <a:lnTo>
                    <a:pt x="258" y="600"/>
                  </a:lnTo>
                  <a:lnTo>
                    <a:pt x="258" y="600"/>
                  </a:lnTo>
                  <a:lnTo>
                    <a:pt x="260" y="602"/>
                  </a:lnTo>
                  <a:lnTo>
                    <a:pt x="260" y="602"/>
                  </a:lnTo>
                  <a:lnTo>
                    <a:pt x="262" y="604"/>
                  </a:lnTo>
                  <a:lnTo>
                    <a:pt x="262" y="604"/>
                  </a:lnTo>
                  <a:lnTo>
                    <a:pt x="264" y="604"/>
                  </a:lnTo>
                  <a:lnTo>
                    <a:pt x="264" y="604"/>
                  </a:lnTo>
                  <a:lnTo>
                    <a:pt x="266" y="604"/>
                  </a:lnTo>
                  <a:lnTo>
                    <a:pt x="266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68" y="604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0" y="606"/>
                  </a:lnTo>
                  <a:lnTo>
                    <a:pt x="272" y="606"/>
                  </a:lnTo>
                  <a:lnTo>
                    <a:pt x="272" y="606"/>
                  </a:lnTo>
                  <a:lnTo>
                    <a:pt x="280" y="604"/>
                  </a:lnTo>
                  <a:lnTo>
                    <a:pt x="280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2" y="604"/>
                  </a:lnTo>
                  <a:lnTo>
                    <a:pt x="284" y="604"/>
                  </a:lnTo>
                  <a:lnTo>
                    <a:pt x="284" y="604"/>
                  </a:lnTo>
                  <a:lnTo>
                    <a:pt x="286" y="604"/>
                  </a:lnTo>
                  <a:lnTo>
                    <a:pt x="286" y="604"/>
                  </a:lnTo>
                  <a:lnTo>
                    <a:pt x="288" y="604"/>
                  </a:lnTo>
                  <a:lnTo>
                    <a:pt x="288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6" y="604"/>
                  </a:lnTo>
                  <a:lnTo>
                    <a:pt x="298" y="600"/>
                  </a:lnTo>
                  <a:lnTo>
                    <a:pt x="298" y="600"/>
                  </a:lnTo>
                  <a:lnTo>
                    <a:pt x="300" y="600"/>
                  </a:lnTo>
                  <a:lnTo>
                    <a:pt x="302" y="600"/>
                  </a:lnTo>
                  <a:lnTo>
                    <a:pt x="302" y="600"/>
                  </a:lnTo>
                  <a:lnTo>
                    <a:pt x="302" y="602"/>
                  </a:lnTo>
                  <a:lnTo>
                    <a:pt x="302" y="602"/>
                  </a:lnTo>
                  <a:lnTo>
                    <a:pt x="304" y="602"/>
                  </a:lnTo>
                  <a:lnTo>
                    <a:pt x="304" y="602"/>
                  </a:lnTo>
                  <a:lnTo>
                    <a:pt x="306" y="602"/>
                  </a:lnTo>
                  <a:lnTo>
                    <a:pt x="306" y="600"/>
                  </a:lnTo>
                  <a:lnTo>
                    <a:pt x="306" y="600"/>
                  </a:lnTo>
                  <a:lnTo>
                    <a:pt x="308" y="600"/>
                  </a:lnTo>
                  <a:lnTo>
                    <a:pt x="310" y="600"/>
                  </a:lnTo>
                  <a:lnTo>
                    <a:pt x="310" y="600"/>
                  </a:lnTo>
                  <a:lnTo>
                    <a:pt x="312" y="600"/>
                  </a:lnTo>
                  <a:lnTo>
                    <a:pt x="312" y="600"/>
                  </a:lnTo>
                  <a:lnTo>
                    <a:pt x="316" y="600"/>
                  </a:lnTo>
                  <a:lnTo>
                    <a:pt x="316" y="600"/>
                  </a:lnTo>
                  <a:lnTo>
                    <a:pt x="318" y="600"/>
                  </a:lnTo>
                  <a:lnTo>
                    <a:pt x="318" y="600"/>
                  </a:lnTo>
                  <a:lnTo>
                    <a:pt x="320" y="598"/>
                  </a:lnTo>
                  <a:lnTo>
                    <a:pt x="320" y="598"/>
                  </a:lnTo>
                  <a:lnTo>
                    <a:pt x="322" y="596"/>
                  </a:lnTo>
                  <a:lnTo>
                    <a:pt x="326" y="598"/>
                  </a:lnTo>
                  <a:lnTo>
                    <a:pt x="330" y="598"/>
                  </a:lnTo>
                  <a:lnTo>
                    <a:pt x="330" y="598"/>
                  </a:lnTo>
                  <a:lnTo>
                    <a:pt x="334" y="596"/>
                  </a:lnTo>
                  <a:lnTo>
                    <a:pt x="334" y="596"/>
                  </a:lnTo>
                  <a:lnTo>
                    <a:pt x="336" y="594"/>
                  </a:lnTo>
                  <a:lnTo>
                    <a:pt x="336" y="594"/>
                  </a:lnTo>
                  <a:lnTo>
                    <a:pt x="338" y="594"/>
                  </a:lnTo>
                  <a:lnTo>
                    <a:pt x="338" y="594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2" y="592"/>
                  </a:lnTo>
                  <a:lnTo>
                    <a:pt x="344" y="590"/>
                  </a:lnTo>
                  <a:lnTo>
                    <a:pt x="346" y="590"/>
                  </a:lnTo>
                  <a:lnTo>
                    <a:pt x="346" y="592"/>
                  </a:lnTo>
                  <a:lnTo>
                    <a:pt x="346" y="592"/>
                  </a:lnTo>
                  <a:lnTo>
                    <a:pt x="348" y="594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0" y="592"/>
                  </a:lnTo>
                  <a:lnTo>
                    <a:pt x="352" y="590"/>
                  </a:lnTo>
                  <a:lnTo>
                    <a:pt x="352" y="592"/>
                  </a:lnTo>
                  <a:lnTo>
                    <a:pt x="352" y="592"/>
                  </a:lnTo>
                  <a:lnTo>
                    <a:pt x="356" y="590"/>
                  </a:lnTo>
                  <a:lnTo>
                    <a:pt x="356" y="590"/>
                  </a:lnTo>
                  <a:lnTo>
                    <a:pt x="362" y="588"/>
                  </a:lnTo>
                  <a:lnTo>
                    <a:pt x="362" y="588"/>
                  </a:lnTo>
                  <a:lnTo>
                    <a:pt x="364" y="586"/>
                  </a:lnTo>
                  <a:lnTo>
                    <a:pt x="364" y="586"/>
                  </a:lnTo>
                  <a:lnTo>
                    <a:pt x="366" y="584"/>
                  </a:lnTo>
                  <a:lnTo>
                    <a:pt x="366" y="584"/>
                  </a:lnTo>
                  <a:lnTo>
                    <a:pt x="370" y="582"/>
                  </a:lnTo>
                  <a:lnTo>
                    <a:pt x="370" y="582"/>
                  </a:lnTo>
                  <a:lnTo>
                    <a:pt x="372" y="582"/>
                  </a:lnTo>
                  <a:lnTo>
                    <a:pt x="372" y="582"/>
                  </a:lnTo>
                  <a:lnTo>
                    <a:pt x="374" y="582"/>
                  </a:lnTo>
                  <a:lnTo>
                    <a:pt x="374" y="582"/>
                  </a:lnTo>
                  <a:lnTo>
                    <a:pt x="378" y="582"/>
                  </a:lnTo>
                  <a:lnTo>
                    <a:pt x="378" y="582"/>
                  </a:lnTo>
                  <a:lnTo>
                    <a:pt x="378" y="580"/>
                  </a:lnTo>
                  <a:lnTo>
                    <a:pt x="378" y="580"/>
                  </a:lnTo>
                  <a:lnTo>
                    <a:pt x="380" y="578"/>
                  </a:lnTo>
                  <a:lnTo>
                    <a:pt x="380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78"/>
                  </a:lnTo>
                  <a:lnTo>
                    <a:pt x="382" y="580"/>
                  </a:lnTo>
                  <a:lnTo>
                    <a:pt x="382" y="580"/>
                  </a:lnTo>
                  <a:lnTo>
                    <a:pt x="384" y="582"/>
                  </a:lnTo>
                  <a:lnTo>
                    <a:pt x="388" y="582"/>
                  </a:lnTo>
                  <a:lnTo>
                    <a:pt x="388" y="582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88" y="580"/>
                  </a:lnTo>
                  <a:lnTo>
                    <a:pt x="390" y="580"/>
                  </a:lnTo>
                  <a:lnTo>
                    <a:pt x="390" y="580"/>
                  </a:lnTo>
                  <a:lnTo>
                    <a:pt x="392" y="578"/>
                  </a:lnTo>
                  <a:lnTo>
                    <a:pt x="392" y="578"/>
                  </a:lnTo>
                  <a:lnTo>
                    <a:pt x="392" y="576"/>
                  </a:lnTo>
                  <a:lnTo>
                    <a:pt x="392" y="576"/>
                  </a:lnTo>
                  <a:lnTo>
                    <a:pt x="392" y="574"/>
                  </a:lnTo>
                  <a:lnTo>
                    <a:pt x="392" y="574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90" y="572"/>
                  </a:lnTo>
                  <a:lnTo>
                    <a:pt x="386" y="570"/>
                  </a:lnTo>
                  <a:lnTo>
                    <a:pt x="386" y="570"/>
                  </a:lnTo>
                  <a:lnTo>
                    <a:pt x="386" y="568"/>
                  </a:lnTo>
                  <a:lnTo>
                    <a:pt x="386" y="568"/>
                  </a:lnTo>
                  <a:lnTo>
                    <a:pt x="388" y="566"/>
                  </a:lnTo>
                  <a:lnTo>
                    <a:pt x="390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2" y="566"/>
                  </a:lnTo>
                  <a:lnTo>
                    <a:pt x="394" y="564"/>
                  </a:lnTo>
                  <a:lnTo>
                    <a:pt x="394" y="562"/>
                  </a:lnTo>
                  <a:lnTo>
                    <a:pt x="394" y="562"/>
                  </a:lnTo>
                  <a:lnTo>
                    <a:pt x="396" y="562"/>
                  </a:lnTo>
                  <a:lnTo>
                    <a:pt x="396" y="562"/>
                  </a:lnTo>
                  <a:lnTo>
                    <a:pt x="396" y="564"/>
                  </a:lnTo>
                  <a:lnTo>
                    <a:pt x="398" y="564"/>
                  </a:lnTo>
                  <a:lnTo>
                    <a:pt x="398" y="564"/>
                  </a:lnTo>
                  <a:lnTo>
                    <a:pt x="402" y="564"/>
                  </a:lnTo>
                  <a:lnTo>
                    <a:pt x="402" y="564"/>
                  </a:lnTo>
                  <a:lnTo>
                    <a:pt x="406" y="564"/>
                  </a:lnTo>
                  <a:lnTo>
                    <a:pt x="406" y="564"/>
                  </a:lnTo>
                  <a:lnTo>
                    <a:pt x="408" y="564"/>
                  </a:lnTo>
                  <a:lnTo>
                    <a:pt x="408" y="564"/>
                  </a:lnTo>
                  <a:lnTo>
                    <a:pt x="410" y="566"/>
                  </a:lnTo>
                  <a:lnTo>
                    <a:pt x="412" y="566"/>
                  </a:lnTo>
                  <a:lnTo>
                    <a:pt x="414" y="566"/>
                  </a:lnTo>
                  <a:lnTo>
                    <a:pt x="414" y="566"/>
                  </a:lnTo>
                  <a:lnTo>
                    <a:pt x="414" y="564"/>
                  </a:lnTo>
                  <a:lnTo>
                    <a:pt x="414" y="564"/>
                  </a:lnTo>
                  <a:lnTo>
                    <a:pt x="414" y="562"/>
                  </a:lnTo>
                  <a:lnTo>
                    <a:pt x="414" y="562"/>
                  </a:lnTo>
                  <a:lnTo>
                    <a:pt x="412" y="562"/>
                  </a:lnTo>
                  <a:lnTo>
                    <a:pt x="412" y="562"/>
                  </a:lnTo>
                  <a:lnTo>
                    <a:pt x="412" y="560"/>
                  </a:lnTo>
                  <a:lnTo>
                    <a:pt x="412" y="560"/>
                  </a:lnTo>
                  <a:lnTo>
                    <a:pt x="408" y="558"/>
                  </a:lnTo>
                  <a:lnTo>
                    <a:pt x="408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4" y="558"/>
                  </a:lnTo>
                  <a:lnTo>
                    <a:pt x="400" y="558"/>
                  </a:lnTo>
                  <a:lnTo>
                    <a:pt x="400" y="558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400" y="556"/>
                  </a:lnTo>
                  <a:lnTo>
                    <a:pt x="396" y="556"/>
                  </a:lnTo>
                  <a:lnTo>
                    <a:pt x="396" y="556"/>
                  </a:lnTo>
                  <a:lnTo>
                    <a:pt x="394" y="554"/>
                  </a:lnTo>
                  <a:lnTo>
                    <a:pt x="394" y="554"/>
                  </a:lnTo>
                  <a:lnTo>
                    <a:pt x="390" y="552"/>
                  </a:lnTo>
                  <a:lnTo>
                    <a:pt x="384" y="552"/>
                  </a:lnTo>
                  <a:lnTo>
                    <a:pt x="384" y="552"/>
                  </a:lnTo>
                  <a:lnTo>
                    <a:pt x="384" y="550"/>
                  </a:lnTo>
                  <a:lnTo>
                    <a:pt x="384" y="550"/>
                  </a:lnTo>
                  <a:lnTo>
                    <a:pt x="378" y="550"/>
                  </a:lnTo>
                  <a:lnTo>
                    <a:pt x="378" y="550"/>
                  </a:lnTo>
                  <a:lnTo>
                    <a:pt x="376" y="548"/>
                  </a:lnTo>
                  <a:lnTo>
                    <a:pt x="374" y="546"/>
                  </a:lnTo>
                  <a:lnTo>
                    <a:pt x="374" y="546"/>
                  </a:lnTo>
                  <a:lnTo>
                    <a:pt x="370" y="546"/>
                  </a:lnTo>
                  <a:lnTo>
                    <a:pt x="370" y="546"/>
                  </a:lnTo>
                  <a:lnTo>
                    <a:pt x="368" y="546"/>
                  </a:lnTo>
                  <a:lnTo>
                    <a:pt x="368" y="546"/>
                  </a:lnTo>
                  <a:lnTo>
                    <a:pt x="366" y="546"/>
                  </a:lnTo>
                  <a:lnTo>
                    <a:pt x="366" y="546"/>
                  </a:lnTo>
                  <a:lnTo>
                    <a:pt x="364" y="548"/>
                  </a:lnTo>
                  <a:lnTo>
                    <a:pt x="364" y="546"/>
                  </a:lnTo>
                  <a:lnTo>
                    <a:pt x="364" y="546"/>
                  </a:lnTo>
                  <a:lnTo>
                    <a:pt x="360" y="546"/>
                  </a:lnTo>
                  <a:lnTo>
                    <a:pt x="360" y="546"/>
                  </a:lnTo>
                  <a:lnTo>
                    <a:pt x="360" y="544"/>
                  </a:lnTo>
                  <a:lnTo>
                    <a:pt x="360" y="544"/>
                  </a:lnTo>
                  <a:lnTo>
                    <a:pt x="358" y="544"/>
                  </a:lnTo>
                  <a:lnTo>
                    <a:pt x="358" y="544"/>
                  </a:lnTo>
                  <a:lnTo>
                    <a:pt x="358" y="542"/>
                  </a:lnTo>
                  <a:lnTo>
                    <a:pt x="358" y="542"/>
                  </a:lnTo>
                  <a:lnTo>
                    <a:pt x="354" y="542"/>
                  </a:lnTo>
                  <a:lnTo>
                    <a:pt x="354" y="542"/>
                  </a:lnTo>
                  <a:lnTo>
                    <a:pt x="352" y="542"/>
                  </a:lnTo>
                  <a:lnTo>
                    <a:pt x="352" y="542"/>
                  </a:lnTo>
                  <a:lnTo>
                    <a:pt x="352" y="540"/>
                  </a:lnTo>
                  <a:lnTo>
                    <a:pt x="352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8" y="540"/>
                  </a:lnTo>
                  <a:lnTo>
                    <a:pt x="344" y="540"/>
                  </a:lnTo>
                  <a:lnTo>
                    <a:pt x="344" y="538"/>
                  </a:lnTo>
                  <a:lnTo>
                    <a:pt x="344" y="538"/>
                  </a:lnTo>
                  <a:lnTo>
                    <a:pt x="342" y="536"/>
                  </a:lnTo>
                  <a:lnTo>
                    <a:pt x="342" y="536"/>
                  </a:lnTo>
                  <a:lnTo>
                    <a:pt x="340" y="534"/>
                  </a:lnTo>
                  <a:lnTo>
                    <a:pt x="338" y="536"/>
                  </a:lnTo>
                  <a:lnTo>
                    <a:pt x="338" y="536"/>
                  </a:lnTo>
                  <a:lnTo>
                    <a:pt x="336" y="536"/>
                  </a:lnTo>
                  <a:lnTo>
                    <a:pt x="336" y="536"/>
                  </a:lnTo>
                  <a:lnTo>
                    <a:pt x="336" y="534"/>
                  </a:lnTo>
                  <a:lnTo>
                    <a:pt x="336" y="534"/>
                  </a:lnTo>
                  <a:lnTo>
                    <a:pt x="332" y="534"/>
                  </a:lnTo>
                  <a:lnTo>
                    <a:pt x="332" y="534"/>
                  </a:lnTo>
                  <a:lnTo>
                    <a:pt x="332" y="532"/>
                  </a:lnTo>
                  <a:lnTo>
                    <a:pt x="332" y="532"/>
                  </a:lnTo>
                  <a:lnTo>
                    <a:pt x="330" y="530"/>
                  </a:lnTo>
                  <a:lnTo>
                    <a:pt x="330" y="530"/>
                  </a:lnTo>
                  <a:lnTo>
                    <a:pt x="330" y="528"/>
                  </a:lnTo>
                  <a:lnTo>
                    <a:pt x="330" y="528"/>
                  </a:lnTo>
                  <a:lnTo>
                    <a:pt x="328" y="528"/>
                  </a:lnTo>
                  <a:lnTo>
                    <a:pt x="328" y="526"/>
                  </a:lnTo>
                  <a:lnTo>
                    <a:pt x="328" y="526"/>
                  </a:lnTo>
                  <a:lnTo>
                    <a:pt x="324" y="524"/>
                  </a:lnTo>
                  <a:lnTo>
                    <a:pt x="324" y="524"/>
                  </a:lnTo>
                  <a:lnTo>
                    <a:pt x="316" y="522"/>
                  </a:lnTo>
                  <a:lnTo>
                    <a:pt x="316" y="522"/>
                  </a:lnTo>
                  <a:lnTo>
                    <a:pt x="310" y="518"/>
                  </a:lnTo>
                  <a:lnTo>
                    <a:pt x="306" y="512"/>
                  </a:lnTo>
                  <a:lnTo>
                    <a:pt x="306" y="512"/>
                  </a:lnTo>
                  <a:lnTo>
                    <a:pt x="304" y="508"/>
                  </a:lnTo>
                  <a:lnTo>
                    <a:pt x="304" y="508"/>
                  </a:lnTo>
                  <a:lnTo>
                    <a:pt x="302" y="508"/>
                  </a:lnTo>
                  <a:lnTo>
                    <a:pt x="300" y="508"/>
                  </a:lnTo>
                  <a:lnTo>
                    <a:pt x="300" y="508"/>
                  </a:lnTo>
                  <a:lnTo>
                    <a:pt x="298" y="506"/>
                  </a:lnTo>
                  <a:lnTo>
                    <a:pt x="298" y="506"/>
                  </a:lnTo>
                  <a:lnTo>
                    <a:pt x="294" y="502"/>
                  </a:lnTo>
                  <a:lnTo>
                    <a:pt x="294" y="502"/>
                  </a:lnTo>
                  <a:lnTo>
                    <a:pt x="292" y="500"/>
                  </a:lnTo>
                  <a:lnTo>
                    <a:pt x="292" y="498"/>
                  </a:lnTo>
                  <a:lnTo>
                    <a:pt x="292" y="494"/>
                  </a:lnTo>
                  <a:lnTo>
                    <a:pt x="292" y="494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0"/>
                  </a:lnTo>
                  <a:lnTo>
                    <a:pt x="284" y="490"/>
                  </a:lnTo>
                  <a:lnTo>
                    <a:pt x="282" y="488"/>
                  </a:lnTo>
                  <a:lnTo>
                    <a:pt x="282" y="488"/>
                  </a:lnTo>
                  <a:lnTo>
                    <a:pt x="282" y="486"/>
                  </a:lnTo>
                  <a:lnTo>
                    <a:pt x="282" y="486"/>
                  </a:lnTo>
                  <a:lnTo>
                    <a:pt x="278" y="484"/>
                  </a:lnTo>
                  <a:lnTo>
                    <a:pt x="278" y="484"/>
                  </a:lnTo>
                  <a:lnTo>
                    <a:pt x="276" y="482"/>
                  </a:lnTo>
                  <a:lnTo>
                    <a:pt x="274" y="478"/>
                  </a:lnTo>
                  <a:lnTo>
                    <a:pt x="274" y="478"/>
                  </a:lnTo>
                  <a:lnTo>
                    <a:pt x="274" y="476"/>
                  </a:lnTo>
                  <a:lnTo>
                    <a:pt x="274" y="476"/>
                  </a:lnTo>
                  <a:lnTo>
                    <a:pt x="274" y="472"/>
                  </a:lnTo>
                  <a:lnTo>
                    <a:pt x="274" y="472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72" y="470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8"/>
                  </a:lnTo>
                  <a:lnTo>
                    <a:pt x="268" y="464"/>
                  </a:lnTo>
                  <a:lnTo>
                    <a:pt x="266" y="464"/>
                  </a:lnTo>
                  <a:lnTo>
                    <a:pt x="266" y="464"/>
                  </a:lnTo>
                  <a:lnTo>
                    <a:pt x="264" y="464"/>
                  </a:lnTo>
                  <a:lnTo>
                    <a:pt x="264" y="464"/>
                  </a:lnTo>
                  <a:lnTo>
                    <a:pt x="262" y="460"/>
                  </a:lnTo>
                  <a:lnTo>
                    <a:pt x="262" y="460"/>
                  </a:lnTo>
                  <a:lnTo>
                    <a:pt x="262" y="458"/>
                  </a:lnTo>
                  <a:lnTo>
                    <a:pt x="262" y="458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58" y="454"/>
                  </a:lnTo>
                  <a:lnTo>
                    <a:pt x="256" y="450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54" y="442"/>
                  </a:lnTo>
                  <a:lnTo>
                    <a:pt x="254" y="442"/>
                  </a:lnTo>
                  <a:lnTo>
                    <a:pt x="250" y="440"/>
                  </a:lnTo>
                  <a:lnTo>
                    <a:pt x="250" y="440"/>
                  </a:lnTo>
                  <a:lnTo>
                    <a:pt x="248" y="440"/>
                  </a:lnTo>
                  <a:lnTo>
                    <a:pt x="248" y="440"/>
                  </a:lnTo>
                  <a:lnTo>
                    <a:pt x="246" y="436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2" y="432"/>
                  </a:lnTo>
                  <a:lnTo>
                    <a:pt x="242" y="432"/>
                  </a:lnTo>
                  <a:lnTo>
                    <a:pt x="240" y="430"/>
                  </a:lnTo>
                  <a:lnTo>
                    <a:pt x="240" y="430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2" y="418"/>
                  </a:lnTo>
                  <a:lnTo>
                    <a:pt x="232" y="418"/>
                  </a:lnTo>
                  <a:lnTo>
                    <a:pt x="232" y="416"/>
                  </a:lnTo>
                  <a:lnTo>
                    <a:pt x="232" y="416"/>
                  </a:lnTo>
                  <a:lnTo>
                    <a:pt x="228" y="414"/>
                  </a:lnTo>
                  <a:lnTo>
                    <a:pt x="228" y="414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2"/>
                  </a:lnTo>
                  <a:lnTo>
                    <a:pt x="228" y="410"/>
                  </a:lnTo>
                  <a:lnTo>
                    <a:pt x="228" y="410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26" y="406"/>
                  </a:lnTo>
                  <a:lnTo>
                    <a:pt x="226" y="406"/>
                  </a:lnTo>
                  <a:lnTo>
                    <a:pt x="218" y="396"/>
                  </a:lnTo>
                  <a:lnTo>
                    <a:pt x="218" y="396"/>
                  </a:lnTo>
                  <a:lnTo>
                    <a:pt x="200" y="360"/>
                  </a:lnTo>
                  <a:lnTo>
                    <a:pt x="200" y="360"/>
                  </a:lnTo>
                  <a:lnTo>
                    <a:pt x="200" y="358"/>
                  </a:lnTo>
                  <a:lnTo>
                    <a:pt x="200" y="358"/>
                  </a:lnTo>
                  <a:lnTo>
                    <a:pt x="200" y="356"/>
                  </a:lnTo>
                  <a:lnTo>
                    <a:pt x="198" y="354"/>
                  </a:lnTo>
                  <a:lnTo>
                    <a:pt x="198" y="354"/>
                  </a:lnTo>
                  <a:lnTo>
                    <a:pt x="198" y="352"/>
                  </a:lnTo>
                  <a:lnTo>
                    <a:pt x="198" y="352"/>
                  </a:lnTo>
                  <a:lnTo>
                    <a:pt x="196" y="348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90" y="346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42"/>
                  </a:lnTo>
                  <a:lnTo>
                    <a:pt x="188" y="338"/>
                  </a:lnTo>
                  <a:lnTo>
                    <a:pt x="184" y="334"/>
                  </a:lnTo>
                  <a:lnTo>
                    <a:pt x="184" y="334"/>
                  </a:lnTo>
                  <a:lnTo>
                    <a:pt x="182" y="332"/>
                  </a:lnTo>
                  <a:lnTo>
                    <a:pt x="180" y="328"/>
                  </a:lnTo>
                  <a:lnTo>
                    <a:pt x="180" y="328"/>
                  </a:lnTo>
                  <a:lnTo>
                    <a:pt x="180" y="326"/>
                  </a:lnTo>
                  <a:lnTo>
                    <a:pt x="180" y="326"/>
                  </a:lnTo>
                  <a:lnTo>
                    <a:pt x="180" y="324"/>
                  </a:lnTo>
                  <a:lnTo>
                    <a:pt x="180" y="324"/>
                  </a:lnTo>
                  <a:lnTo>
                    <a:pt x="180" y="322"/>
                  </a:lnTo>
                  <a:lnTo>
                    <a:pt x="180" y="322"/>
                  </a:lnTo>
                  <a:lnTo>
                    <a:pt x="178" y="320"/>
                  </a:lnTo>
                  <a:lnTo>
                    <a:pt x="176" y="316"/>
                  </a:lnTo>
                  <a:lnTo>
                    <a:pt x="176" y="316"/>
                  </a:lnTo>
                  <a:lnTo>
                    <a:pt x="178" y="314"/>
                  </a:lnTo>
                  <a:lnTo>
                    <a:pt x="178" y="314"/>
                  </a:lnTo>
                  <a:lnTo>
                    <a:pt x="176" y="310"/>
                  </a:lnTo>
                  <a:lnTo>
                    <a:pt x="172" y="306"/>
                  </a:lnTo>
                  <a:lnTo>
                    <a:pt x="172" y="306"/>
                  </a:lnTo>
                  <a:lnTo>
                    <a:pt x="170" y="304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300"/>
                  </a:lnTo>
                  <a:lnTo>
                    <a:pt x="170" y="296"/>
                  </a:lnTo>
                  <a:lnTo>
                    <a:pt x="168" y="294"/>
                  </a:lnTo>
                  <a:lnTo>
                    <a:pt x="168" y="294"/>
                  </a:lnTo>
                  <a:lnTo>
                    <a:pt x="166" y="294"/>
                  </a:lnTo>
                  <a:lnTo>
                    <a:pt x="166" y="294"/>
                  </a:lnTo>
                  <a:lnTo>
                    <a:pt x="164" y="290"/>
                  </a:lnTo>
                  <a:lnTo>
                    <a:pt x="158" y="290"/>
                  </a:lnTo>
                  <a:lnTo>
                    <a:pt x="158" y="290"/>
                  </a:lnTo>
                  <a:lnTo>
                    <a:pt x="160" y="288"/>
                  </a:lnTo>
                  <a:lnTo>
                    <a:pt x="160" y="288"/>
                  </a:lnTo>
                  <a:lnTo>
                    <a:pt x="160" y="284"/>
                  </a:lnTo>
                  <a:lnTo>
                    <a:pt x="160" y="284"/>
                  </a:lnTo>
                  <a:lnTo>
                    <a:pt x="160" y="282"/>
                  </a:lnTo>
                  <a:lnTo>
                    <a:pt x="160" y="282"/>
                  </a:lnTo>
                  <a:lnTo>
                    <a:pt x="160" y="280"/>
                  </a:lnTo>
                  <a:lnTo>
                    <a:pt x="160" y="280"/>
                  </a:lnTo>
                  <a:lnTo>
                    <a:pt x="158" y="276"/>
                  </a:lnTo>
                  <a:lnTo>
                    <a:pt x="158" y="276"/>
                  </a:lnTo>
                  <a:lnTo>
                    <a:pt x="152" y="266"/>
                  </a:lnTo>
                  <a:lnTo>
                    <a:pt x="152" y="266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152" y="262"/>
                  </a:lnTo>
                  <a:lnTo>
                    <a:pt x="152" y="262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2" y="246"/>
                  </a:lnTo>
                  <a:lnTo>
                    <a:pt x="142" y="246"/>
                  </a:lnTo>
                  <a:lnTo>
                    <a:pt x="142" y="244"/>
                  </a:lnTo>
                  <a:lnTo>
                    <a:pt x="142" y="244"/>
                  </a:lnTo>
                  <a:lnTo>
                    <a:pt x="142" y="242"/>
                  </a:lnTo>
                  <a:lnTo>
                    <a:pt x="142" y="242"/>
                  </a:lnTo>
                  <a:lnTo>
                    <a:pt x="140" y="238"/>
                  </a:lnTo>
                  <a:lnTo>
                    <a:pt x="140" y="238"/>
                  </a:lnTo>
                  <a:lnTo>
                    <a:pt x="132" y="230"/>
                  </a:lnTo>
                  <a:lnTo>
                    <a:pt x="132" y="230"/>
                  </a:lnTo>
                  <a:lnTo>
                    <a:pt x="134" y="230"/>
                  </a:lnTo>
                  <a:lnTo>
                    <a:pt x="134" y="230"/>
                  </a:lnTo>
                  <a:lnTo>
                    <a:pt x="136" y="230"/>
                  </a:lnTo>
                  <a:lnTo>
                    <a:pt x="136" y="230"/>
                  </a:lnTo>
                  <a:lnTo>
                    <a:pt x="136" y="226"/>
                  </a:lnTo>
                  <a:lnTo>
                    <a:pt x="134" y="224"/>
                  </a:lnTo>
                  <a:lnTo>
                    <a:pt x="134" y="224"/>
                  </a:lnTo>
                  <a:lnTo>
                    <a:pt x="130" y="222"/>
                  </a:lnTo>
                  <a:lnTo>
                    <a:pt x="126" y="216"/>
                  </a:lnTo>
                  <a:lnTo>
                    <a:pt x="122" y="204"/>
                  </a:lnTo>
                  <a:lnTo>
                    <a:pt x="122" y="204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200"/>
                  </a:lnTo>
                  <a:lnTo>
                    <a:pt x="120" y="200"/>
                  </a:lnTo>
                  <a:lnTo>
                    <a:pt x="120" y="198"/>
                  </a:lnTo>
                  <a:lnTo>
                    <a:pt x="120" y="198"/>
                  </a:lnTo>
                  <a:lnTo>
                    <a:pt x="120" y="194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18" y="184"/>
                  </a:lnTo>
                  <a:lnTo>
                    <a:pt x="118" y="184"/>
                  </a:lnTo>
                  <a:lnTo>
                    <a:pt x="118" y="182"/>
                  </a:lnTo>
                  <a:lnTo>
                    <a:pt x="118" y="18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16" y="178"/>
                  </a:lnTo>
                  <a:lnTo>
                    <a:pt x="116" y="178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6" y="176"/>
                  </a:lnTo>
                  <a:lnTo>
                    <a:pt x="118" y="174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6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2" y="166"/>
                  </a:lnTo>
                  <a:lnTo>
                    <a:pt x="114" y="164"/>
                  </a:lnTo>
                  <a:lnTo>
                    <a:pt x="112" y="164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12" y="162"/>
                  </a:lnTo>
                  <a:lnTo>
                    <a:pt x="106" y="158"/>
                  </a:lnTo>
                  <a:lnTo>
                    <a:pt x="104" y="152"/>
                  </a:lnTo>
                  <a:lnTo>
                    <a:pt x="104" y="152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4" y="146"/>
                  </a:lnTo>
                  <a:lnTo>
                    <a:pt x="104" y="146"/>
                  </a:lnTo>
                  <a:lnTo>
                    <a:pt x="100" y="142"/>
                  </a:lnTo>
                  <a:lnTo>
                    <a:pt x="100" y="142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34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92" y="124"/>
                  </a:lnTo>
                  <a:lnTo>
                    <a:pt x="92" y="120"/>
                  </a:lnTo>
                  <a:lnTo>
                    <a:pt x="92" y="120"/>
                  </a:lnTo>
                  <a:lnTo>
                    <a:pt x="92" y="118"/>
                  </a:lnTo>
                  <a:lnTo>
                    <a:pt x="92" y="118"/>
                  </a:lnTo>
                  <a:lnTo>
                    <a:pt x="90" y="116"/>
                  </a:lnTo>
                  <a:lnTo>
                    <a:pt x="90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9871621" y="2645826"/>
              <a:ext cx="809287" cy="1271737"/>
            </a:xfrm>
            <a:custGeom>
              <a:avLst/>
              <a:gdLst>
                <a:gd name="T0" fmla="*/ 362 w 434"/>
                <a:gd name="T1" fmla="*/ 0 h 682"/>
                <a:gd name="T2" fmla="*/ 316 w 434"/>
                <a:gd name="T3" fmla="*/ 26 h 682"/>
                <a:gd name="T4" fmla="*/ 284 w 434"/>
                <a:gd name="T5" fmla="*/ 54 h 682"/>
                <a:gd name="T6" fmla="*/ 258 w 434"/>
                <a:gd name="T7" fmla="*/ 86 h 682"/>
                <a:gd name="T8" fmla="*/ 232 w 434"/>
                <a:gd name="T9" fmla="*/ 128 h 682"/>
                <a:gd name="T10" fmla="*/ 214 w 434"/>
                <a:gd name="T11" fmla="*/ 170 h 682"/>
                <a:gd name="T12" fmla="*/ 204 w 434"/>
                <a:gd name="T13" fmla="*/ 194 h 682"/>
                <a:gd name="T14" fmla="*/ 190 w 434"/>
                <a:gd name="T15" fmla="*/ 218 h 682"/>
                <a:gd name="T16" fmla="*/ 176 w 434"/>
                <a:gd name="T17" fmla="*/ 250 h 682"/>
                <a:gd name="T18" fmla="*/ 160 w 434"/>
                <a:gd name="T19" fmla="*/ 304 h 682"/>
                <a:gd name="T20" fmla="*/ 154 w 434"/>
                <a:gd name="T21" fmla="*/ 332 h 682"/>
                <a:gd name="T22" fmla="*/ 148 w 434"/>
                <a:gd name="T23" fmla="*/ 362 h 682"/>
                <a:gd name="T24" fmla="*/ 138 w 434"/>
                <a:gd name="T25" fmla="*/ 382 h 682"/>
                <a:gd name="T26" fmla="*/ 128 w 434"/>
                <a:gd name="T27" fmla="*/ 410 h 682"/>
                <a:gd name="T28" fmla="*/ 150 w 434"/>
                <a:gd name="T29" fmla="*/ 400 h 682"/>
                <a:gd name="T30" fmla="*/ 158 w 434"/>
                <a:gd name="T31" fmla="*/ 378 h 682"/>
                <a:gd name="T32" fmla="*/ 172 w 434"/>
                <a:gd name="T33" fmla="*/ 360 h 682"/>
                <a:gd name="T34" fmla="*/ 166 w 434"/>
                <a:gd name="T35" fmla="*/ 384 h 682"/>
                <a:gd name="T36" fmla="*/ 148 w 434"/>
                <a:gd name="T37" fmla="*/ 426 h 682"/>
                <a:gd name="T38" fmla="*/ 136 w 434"/>
                <a:gd name="T39" fmla="*/ 468 h 682"/>
                <a:gd name="T40" fmla="*/ 128 w 434"/>
                <a:gd name="T41" fmla="*/ 494 h 682"/>
                <a:gd name="T42" fmla="*/ 122 w 434"/>
                <a:gd name="T43" fmla="*/ 522 h 682"/>
                <a:gd name="T44" fmla="*/ 106 w 434"/>
                <a:gd name="T45" fmla="*/ 548 h 682"/>
                <a:gd name="T46" fmla="*/ 28 w 434"/>
                <a:gd name="T47" fmla="*/ 648 h 682"/>
                <a:gd name="T48" fmla="*/ 2 w 434"/>
                <a:gd name="T49" fmla="*/ 682 h 682"/>
                <a:gd name="T50" fmla="*/ 62 w 434"/>
                <a:gd name="T51" fmla="*/ 642 h 682"/>
                <a:gd name="T52" fmla="*/ 92 w 434"/>
                <a:gd name="T53" fmla="*/ 614 h 682"/>
                <a:gd name="T54" fmla="*/ 108 w 434"/>
                <a:gd name="T55" fmla="*/ 602 h 682"/>
                <a:gd name="T56" fmla="*/ 80 w 434"/>
                <a:gd name="T57" fmla="*/ 648 h 682"/>
                <a:gd name="T58" fmla="*/ 64 w 434"/>
                <a:gd name="T59" fmla="*/ 668 h 682"/>
                <a:gd name="T60" fmla="*/ 84 w 434"/>
                <a:gd name="T61" fmla="*/ 668 h 682"/>
                <a:gd name="T62" fmla="*/ 110 w 434"/>
                <a:gd name="T63" fmla="*/ 646 h 682"/>
                <a:gd name="T64" fmla="*/ 130 w 434"/>
                <a:gd name="T65" fmla="*/ 634 h 682"/>
                <a:gd name="T66" fmla="*/ 140 w 434"/>
                <a:gd name="T67" fmla="*/ 616 h 682"/>
                <a:gd name="T68" fmla="*/ 154 w 434"/>
                <a:gd name="T69" fmla="*/ 602 h 682"/>
                <a:gd name="T70" fmla="*/ 178 w 434"/>
                <a:gd name="T71" fmla="*/ 594 h 682"/>
                <a:gd name="T72" fmla="*/ 188 w 434"/>
                <a:gd name="T73" fmla="*/ 576 h 682"/>
                <a:gd name="T74" fmla="*/ 206 w 434"/>
                <a:gd name="T75" fmla="*/ 546 h 682"/>
                <a:gd name="T76" fmla="*/ 222 w 434"/>
                <a:gd name="T77" fmla="*/ 510 h 682"/>
                <a:gd name="T78" fmla="*/ 228 w 434"/>
                <a:gd name="T79" fmla="*/ 484 h 682"/>
                <a:gd name="T80" fmla="*/ 234 w 434"/>
                <a:gd name="T81" fmla="*/ 460 h 682"/>
                <a:gd name="T82" fmla="*/ 242 w 434"/>
                <a:gd name="T83" fmla="*/ 434 h 682"/>
                <a:gd name="T84" fmla="*/ 248 w 434"/>
                <a:gd name="T85" fmla="*/ 408 h 682"/>
                <a:gd name="T86" fmla="*/ 254 w 434"/>
                <a:gd name="T87" fmla="*/ 386 h 682"/>
                <a:gd name="T88" fmla="*/ 260 w 434"/>
                <a:gd name="T89" fmla="*/ 360 h 682"/>
                <a:gd name="T90" fmla="*/ 266 w 434"/>
                <a:gd name="T91" fmla="*/ 336 h 682"/>
                <a:gd name="T92" fmla="*/ 272 w 434"/>
                <a:gd name="T93" fmla="*/ 308 h 682"/>
                <a:gd name="T94" fmla="*/ 272 w 434"/>
                <a:gd name="T95" fmla="*/ 286 h 682"/>
                <a:gd name="T96" fmla="*/ 276 w 434"/>
                <a:gd name="T97" fmla="*/ 262 h 682"/>
                <a:gd name="T98" fmla="*/ 282 w 434"/>
                <a:gd name="T99" fmla="*/ 240 h 682"/>
                <a:gd name="T100" fmla="*/ 290 w 434"/>
                <a:gd name="T101" fmla="*/ 220 h 682"/>
                <a:gd name="T102" fmla="*/ 294 w 434"/>
                <a:gd name="T103" fmla="*/ 200 h 682"/>
                <a:gd name="T104" fmla="*/ 304 w 434"/>
                <a:gd name="T105" fmla="*/ 168 h 682"/>
                <a:gd name="T106" fmla="*/ 310 w 434"/>
                <a:gd name="T107" fmla="*/ 150 h 682"/>
                <a:gd name="T108" fmla="*/ 324 w 434"/>
                <a:gd name="T109" fmla="*/ 120 h 682"/>
                <a:gd name="T110" fmla="*/ 354 w 434"/>
                <a:gd name="T111" fmla="*/ 72 h 682"/>
                <a:gd name="T112" fmla="*/ 372 w 434"/>
                <a:gd name="T113" fmla="*/ 54 h 682"/>
                <a:gd name="T114" fmla="*/ 410 w 434"/>
                <a:gd name="T115" fmla="*/ 52 h 682"/>
                <a:gd name="T116" fmla="*/ 422 w 434"/>
                <a:gd name="T117" fmla="*/ 70 h 682"/>
                <a:gd name="T118" fmla="*/ 432 w 434"/>
                <a:gd name="T119" fmla="*/ 42 h 682"/>
                <a:gd name="T120" fmla="*/ 404 w 434"/>
                <a:gd name="T121" fmla="*/ 16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" h="682">
                  <a:moveTo>
                    <a:pt x="396" y="12"/>
                  </a:moveTo>
                  <a:lnTo>
                    <a:pt x="396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86" y="6"/>
                  </a:lnTo>
                  <a:lnTo>
                    <a:pt x="386" y="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80" y="6"/>
                  </a:lnTo>
                  <a:lnTo>
                    <a:pt x="380" y="6"/>
                  </a:lnTo>
                  <a:lnTo>
                    <a:pt x="376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6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4" y="2"/>
                  </a:lnTo>
                  <a:lnTo>
                    <a:pt x="354" y="4"/>
                  </a:lnTo>
                  <a:lnTo>
                    <a:pt x="354" y="4"/>
                  </a:lnTo>
                  <a:lnTo>
                    <a:pt x="352" y="4"/>
                  </a:lnTo>
                  <a:lnTo>
                    <a:pt x="352" y="4"/>
                  </a:lnTo>
                  <a:lnTo>
                    <a:pt x="350" y="4"/>
                  </a:lnTo>
                  <a:lnTo>
                    <a:pt x="350" y="4"/>
                  </a:lnTo>
                  <a:lnTo>
                    <a:pt x="344" y="6"/>
                  </a:lnTo>
                  <a:lnTo>
                    <a:pt x="344" y="6"/>
                  </a:lnTo>
                  <a:lnTo>
                    <a:pt x="332" y="16"/>
                  </a:lnTo>
                  <a:lnTo>
                    <a:pt x="326" y="20"/>
                  </a:lnTo>
                  <a:lnTo>
                    <a:pt x="318" y="24"/>
                  </a:lnTo>
                  <a:lnTo>
                    <a:pt x="318" y="24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6"/>
                  </a:lnTo>
                  <a:lnTo>
                    <a:pt x="316" y="28"/>
                  </a:lnTo>
                  <a:lnTo>
                    <a:pt x="316" y="28"/>
                  </a:lnTo>
                  <a:lnTo>
                    <a:pt x="316" y="30"/>
                  </a:lnTo>
                  <a:lnTo>
                    <a:pt x="316" y="30"/>
                  </a:lnTo>
                  <a:lnTo>
                    <a:pt x="316" y="32"/>
                  </a:lnTo>
                  <a:lnTo>
                    <a:pt x="316" y="32"/>
                  </a:lnTo>
                  <a:lnTo>
                    <a:pt x="314" y="36"/>
                  </a:lnTo>
                  <a:lnTo>
                    <a:pt x="308" y="36"/>
                  </a:lnTo>
                  <a:lnTo>
                    <a:pt x="308" y="36"/>
                  </a:lnTo>
                  <a:lnTo>
                    <a:pt x="304" y="36"/>
                  </a:lnTo>
                  <a:lnTo>
                    <a:pt x="304" y="36"/>
                  </a:lnTo>
                  <a:lnTo>
                    <a:pt x="302" y="38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6" y="46"/>
                  </a:lnTo>
                  <a:lnTo>
                    <a:pt x="296" y="46"/>
                  </a:lnTo>
                  <a:lnTo>
                    <a:pt x="292" y="50"/>
                  </a:lnTo>
                  <a:lnTo>
                    <a:pt x="292" y="50"/>
                  </a:lnTo>
                  <a:lnTo>
                    <a:pt x="284" y="54"/>
                  </a:lnTo>
                  <a:lnTo>
                    <a:pt x="284" y="54"/>
                  </a:lnTo>
                  <a:lnTo>
                    <a:pt x="278" y="58"/>
                  </a:lnTo>
                  <a:lnTo>
                    <a:pt x="278" y="58"/>
                  </a:lnTo>
                  <a:lnTo>
                    <a:pt x="276" y="62"/>
                  </a:lnTo>
                  <a:lnTo>
                    <a:pt x="276" y="62"/>
                  </a:lnTo>
                  <a:lnTo>
                    <a:pt x="276" y="66"/>
                  </a:lnTo>
                  <a:lnTo>
                    <a:pt x="276" y="66"/>
                  </a:lnTo>
                  <a:lnTo>
                    <a:pt x="274" y="66"/>
                  </a:lnTo>
                  <a:lnTo>
                    <a:pt x="274" y="66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70" y="70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2" y="80"/>
                  </a:lnTo>
                  <a:lnTo>
                    <a:pt x="262" y="80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60" y="84"/>
                  </a:lnTo>
                  <a:lnTo>
                    <a:pt x="258" y="86"/>
                  </a:lnTo>
                  <a:lnTo>
                    <a:pt x="258" y="86"/>
                  </a:lnTo>
                  <a:lnTo>
                    <a:pt x="254" y="94"/>
                  </a:lnTo>
                  <a:lnTo>
                    <a:pt x="248" y="96"/>
                  </a:lnTo>
                  <a:lnTo>
                    <a:pt x="248" y="96"/>
                  </a:lnTo>
                  <a:lnTo>
                    <a:pt x="244" y="100"/>
                  </a:lnTo>
                  <a:lnTo>
                    <a:pt x="244" y="100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6"/>
                  </a:lnTo>
                  <a:lnTo>
                    <a:pt x="244" y="106"/>
                  </a:lnTo>
                  <a:lnTo>
                    <a:pt x="244" y="108"/>
                  </a:lnTo>
                  <a:lnTo>
                    <a:pt x="244" y="108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240" y="116"/>
                  </a:lnTo>
                  <a:lnTo>
                    <a:pt x="240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34" y="126"/>
                  </a:lnTo>
                  <a:lnTo>
                    <a:pt x="234" y="126"/>
                  </a:lnTo>
                  <a:lnTo>
                    <a:pt x="232" y="128"/>
                  </a:lnTo>
                  <a:lnTo>
                    <a:pt x="232" y="128"/>
                  </a:lnTo>
                  <a:lnTo>
                    <a:pt x="232" y="130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6" y="140"/>
                  </a:lnTo>
                  <a:lnTo>
                    <a:pt x="226" y="144"/>
                  </a:lnTo>
                  <a:lnTo>
                    <a:pt x="226" y="144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22" y="150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6"/>
                  </a:lnTo>
                  <a:lnTo>
                    <a:pt x="218" y="158"/>
                  </a:lnTo>
                  <a:lnTo>
                    <a:pt x="218" y="158"/>
                  </a:lnTo>
                  <a:lnTo>
                    <a:pt x="216" y="164"/>
                  </a:lnTo>
                  <a:lnTo>
                    <a:pt x="216" y="164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6" y="168"/>
                  </a:lnTo>
                  <a:lnTo>
                    <a:pt x="214" y="170"/>
                  </a:lnTo>
                  <a:lnTo>
                    <a:pt x="212" y="172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10" y="178"/>
                  </a:lnTo>
                  <a:lnTo>
                    <a:pt x="210" y="178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10" y="180"/>
                  </a:lnTo>
                  <a:lnTo>
                    <a:pt x="206" y="184"/>
                  </a:lnTo>
                  <a:lnTo>
                    <a:pt x="206" y="184"/>
                  </a:lnTo>
                  <a:lnTo>
                    <a:pt x="204" y="186"/>
                  </a:lnTo>
                  <a:lnTo>
                    <a:pt x="204" y="186"/>
                  </a:lnTo>
                  <a:lnTo>
                    <a:pt x="204" y="188"/>
                  </a:lnTo>
                  <a:lnTo>
                    <a:pt x="204" y="188"/>
                  </a:lnTo>
                  <a:lnTo>
                    <a:pt x="204" y="192"/>
                  </a:lnTo>
                  <a:lnTo>
                    <a:pt x="204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4" y="194"/>
                  </a:lnTo>
                  <a:lnTo>
                    <a:pt x="204" y="194"/>
                  </a:lnTo>
                  <a:lnTo>
                    <a:pt x="206" y="194"/>
                  </a:lnTo>
                  <a:lnTo>
                    <a:pt x="206" y="194"/>
                  </a:lnTo>
                  <a:lnTo>
                    <a:pt x="202" y="198"/>
                  </a:lnTo>
                  <a:lnTo>
                    <a:pt x="202" y="19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6"/>
                  </a:lnTo>
                  <a:lnTo>
                    <a:pt x="200" y="206"/>
                  </a:lnTo>
                  <a:lnTo>
                    <a:pt x="200" y="208"/>
                  </a:lnTo>
                  <a:lnTo>
                    <a:pt x="200" y="208"/>
                  </a:lnTo>
                  <a:lnTo>
                    <a:pt x="200" y="210"/>
                  </a:lnTo>
                  <a:lnTo>
                    <a:pt x="200" y="210"/>
                  </a:lnTo>
                  <a:lnTo>
                    <a:pt x="194" y="212"/>
                  </a:lnTo>
                  <a:lnTo>
                    <a:pt x="194" y="212"/>
                  </a:lnTo>
                  <a:lnTo>
                    <a:pt x="194" y="214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90" y="218"/>
                  </a:lnTo>
                  <a:lnTo>
                    <a:pt x="188" y="222"/>
                  </a:lnTo>
                  <a:lnTo>
                    <a:pt x="188" y="222"/>
                  </a:lnTo>
                  <a:lnTo>
                    <a:pt x="188" y="226"/>
                  </a:lnTo>
                  <a:lnTo>
                    <a:pt x="188" y="226"/>
                  </a:lnTo>
                  <a:lnTo>
                    <a:pt x="188" y="228"/>
                  </a:lnTo>
                  <a:lnTo>
                    <a:pt x="188" y="228"/>
                  </a:lnTo>
                  <a:lnTo>
                    <a:pt x="186" y="228"/>
                  </a:lnTo>
                  <a:lnTo>
                    <a:pt x="186" y="228"/>
                  </a:lnTo>
                  <a:lnTo>
                    <a:pt x="184" y="232"/>
                  </a:lnTo>
                  <a:lnTo>
                    <a:pt x="184" y="232"/>
                  </a:lnTo>
                  <a:lnTo>
                    <a:pt x="182" y="234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42"/>
                  </a:lnTo>
                  <a:lnTo>
                    <a:pt x="182" y="246"/>
                  </a:lnTo>
                  <a:lnTo>
                    <a:pt x="176" y="250"/>
                  </a:lnTo>
                  <a:lnTo>
                    <a:pt x="176" y="250"/>
                  </a:lnTo>
                  <a:lnTo>
                    <a:pt x="174" y="254"/>
                  </a:lnTo>
                  <a:lnTo>
                    <a:pt x="174" y="260"/>
                  </a:lnTo>
                  <a:lnTo>
                    <a:pt x="174" y="260"/>
                  </a:lnTo>
                  <a:lnTo>
                    <a:pt x="172" y="262"/>
                  </a:lnTo>
                  <a:lnTo>
                    <a:pt x="172" y="266"/>
                  </a:lnTo>
                  <a:lnTo>
                    <a:pt x="172" y="266"/>
                  </a:lnTo>
                  <a:lnTo>
                    <a:pt x="172" y="268"/>
                  </a:lnTo>
                  <a:lnTo>
                    <a:pt x="172" y="268"/>
                  </a:lnTo>
                  <a:lnTo>
                    <a:pt x="170" y="270"/>
                  </a:lnTo>
                  <a:lnTo>
                    <a:pt x="170" y="270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70" y="278"/>
                  </a:lnTo>
                  <a:lnTo>
                    <a:pt x="170" y="278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8" y="282"/>
                  </a:lnTo>
                  <a:lnTo>
                    <a:pt x="162" y="300"/>
                  </a:lnTo>
                  <a:lnTo>
                    <a:pt x="162" y="300"/>
                  </a:lnTo>
                  <a:lnTo>
                    <a:pt x="160" y="30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310"/>
                  </a:lnTo>
                  <a:lnTo>
                    <a:pt x="158" y="310"/>
                  </a:lnTo>
                  <a:lnTo>
                    <a:pt x="158" y="312"/>
                  </a:lnTo>
                  <a:lnTo>
                    <a:pt x="158" y="312"/>
                  </a:lnTo>
                  <a:lnTo>
                    <a:pt x="158" y="314"/>
                  </a:lnTo>
                  <a:lnTo>
                    <a:pt x="156" y="316"/>
                  </a:lnTo>
                  <a:lnTo>
                    <a:pt x="156" y="316"/>
                  </a:lnTo>
                  <a:lnTo>
                    <a:pt x="154" y="316"/>
                  </a:lnTo>
                  <a:lnTo>
                    <a:pt x="152" y="316"/>
                  </a:lnTo>
                  <a:lnTo>
                    <a:pt x="152" y="320"/>
                  </a:lnTo>
                  <a:lnTo>
                    <a:pt x="154" y="326"/>
                  </a:lnTo>
                  <a:lnTo>
                    <a:pt x="154" y="326"/>
                  </a:lnTo>
                  <a:lnTo>
                    <a:pt x="154" y="328"/>
                  </a:lnTo>
                  <a:lnTo>
                    <a:pt x="154" y="330"/>
                  </a:lnTo>
                  <a:lnTo>
                    <a:pt x="154" y="330"/>
                  </a:lnTo>
                  <a:lnTo>
                    <a:pt x="154" y="332"/>
                  </a:lnTo>
                  <a:lnTo>
                    <a:pt x="154" y="332"/>
                  </a:lnTo>
                  <a:lnTo>
                    <a:pt x="154" y="334"/>
                  </a:lnTo>
                  <a:lnTo>
                    <a:pt x="154" y="334"/>
                  </a:lnTo>
                  <a:lnTo>
                    <a:pt x="152" y="340"/>
                  </a:lnTo>
                  <a:lnTo>
                    <a:pt x="150" y="344"/>
                  </a:lnTo>
                  <a:lnTo>
                    <a:pt x="150" y="344"/>
                  </a:lnTo>
                  <a:lnTo>
                    <a:pt x="150" y="346"/>
                  </a:lnTo>
                  <a:lnTo>
                    <a:pt x="150" y="346"/>
                  </a:lnTo>
                  <a:lnTo>
                    <a:pt x="148" y="348"/>
                  </a:lnTo>
                  <a:lnTo>
                    <a:pt x="146" y="348"/>
                  </a:lnTo>
                  <a:lnTo>
                    <a:pt x="146" y="348"/>
                  </a:lnTo>
                  <a:lnTo>
                    <a:pt x="146" y="350"/>
                  </a:lnTo>
                  <a:lnTo>
                    <a:pt x="148" y="352"/>
                  </a:lnTo>
                  <a:lnTo>
                    <a:pt x="148" y="352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0" y="358"/>
                  </a:lnTo>
                  <a:lnTo>
                    <a:pt x="152" y="358"/>
                  </a:lnTo>
                  <a:lnTo>
                    <a:pt x="152" y="360"/>
                  </a:lnTo>
                  <a:lnTo>
                    <a:pt x="148" y="362"/>
                  </a:lnTo>
                  <a:lnTo>
                    <a:pt x="148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2"/>
                  </a:lnTo>
                  <a:lnTo>
                    <a:pt x="142" y="364"/>
                  </a:lnTo>
                  <a:lnTo>
                    <a:pt x="142" y="364"/>
                  </a:lnTo>
                  <a:lnTo>
                    <a:pt x="142" y="366"/>
                  </a:lnTo>
                  <a:lnTo>
                    <a:pt x="140" y="366"/>
                  </a:lnTo>
                  <a:lnTo>
                    <a:pt x="140" y="366"/>
                  </a:lnTo>
                  <a:lnTo>
                    <a:pt x="138" y="368"/>
                  </a:lnTo>
                  <a:lnTo>
                    <a:pt x="138" y="370"/>
                  </a:lnTo>
                  <a:lnTo>
                    <a:pt x="138" y="372"/>
                  </a:lnTo>
                  <a:lnTo>
                    <a:pt x="138" y="372"/>
                  </a:lnTo>
                  <a:lnTo>
                    <a:pt x="138" y="374"/>
                  </a:lnTo>
                  <a:lnTo>
                    <a:pt x="138" y="374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0"/>
                  </a:lnTo>
                  <a:lnTo>
                    <a:pt x="138" y="380"/>
                  </a:lnTo>
                  <a:lnTo>
                    <a:pt x="138" y="382"/>
                  </a:lnTo>
                  <a:lnTo>
                    <a:pt x="138" y="382"/>
                  </a:lnTo>
                  <a:lnTo>
                    <a:pt x="138" y="384"/>
                  </a:lnTo>
                  <a:lnTo>
                    <a:pt x="138" y="384"/>
                  </a:lnTo>
                  <a:lnTo>
                    <a:pt x="138" y="390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2"/>
                  </a:lnTo>
                  <a:lnTo>
                    <a:pt x="134" y="394"/>
                  </a:lnTo>
                  <a:lnTo>
                    <a:pt x="132" y="396"/>
                  </a:lnTo>
                  <a:lnTo>
                    <a:pt x="132" y="396"/>
                  </a:lnTo>
                  <a:lnTo>
                    <a:pt x="130" y="396"/>
                  </a:lnTo>
                  <a:lnTo>
                    <a:pt x="130" y="400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4"/>
                  </a:lnTo>
                  <a:lnTo>
                    <a:pt x="130" y="406"/>
                  </a:lnTo>
                  <a:lnTo>
                    <a:pt x="132" y="408"/>
                  </a:lnTo>
                  <a:lnTo>
                    <a:pt x="132" y="408"/>
                  </a:lnTo>
                  <a:lnTo>
                    <a:pt x="130" y="410"/>
                  </a:lnTo>
                  <a:lnTo>
                    <a:pt x="130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0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4"/>
                  </a:lnTo>
                  <a:lnTo>
                    <a:pt x="128" y="416"/>
                  </a:lnTo>
                  <a:lnTo>
                    <a:pt x="132" y="416"/>
                  </a:lnTo>
                  <a:lnTo>
                    <a:pt x="132" y="416"/>
                  </a:lnTo>
                  <a:lnTo>
                    <a:pt x="134" y="416"/>
                  </a:lnTo>
                  <a:lnTo>
                    <a:pt x="134" y="416"/>
                  </a:lnTo>
                  <a:lnTo>
                    <a:pt x="138" y="416"/>
                  </a:lnTo>
                  <a:lnTo>
                    <a:pt x="140" y="416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2" y="414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50" y="404"/>
                  </a:lnTo>
                  <a:lnTo>
                    <a:pt x="150" y="400"/>
                  </a:lnTo>
                  <a:lnTo>
                    <a:pt x="150" y="400"/>
                  </a:lnTo>
                  <a:lnTo>
                    <a:pt x="150" y="398"/>
                  </a:lnTo>
                  <a:lnTo>
                    <a:pt x="150" y="398"/>
                  </a:lnTo>
                  <a:lnTo>
                    <a:pt x="150" y="396"/>
                  </a:lnTo>
                  <a:lnTo>
                    <a:pt x="150" y="396"/>
                  </a:lnTo>
                  <a:lnTo>
                    <a:pt x="152" y="394"/>
                  </a:lnTo>
                  <a:lnTo>
                    <a:pt x="152" y="394"/>
                  </a:lnTo>
                  <a:lnTo>
                    <a:pt x="152" y="392"/>
                  </a:lnTo>
                  <a:lnTo>
                    <a:pt x="152" y="392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8"/>
                  </a:lnTo>
                  <a:lnTo>
                    <a:pt x="154" y="386"/>
                  </a:lnTo>
                  <a:lnTo>
                    <a:pt x="154" y="386"/>
                  </a:lnTo>
                  <a:lnTo>
                    <a:pt x="156" y="384"/>
                  </a:lnTo>
                  <a:lnTo>
                    <a:pt x="156" y="384"/>
                  </a:lnTo>
                  <a:lnTo>
                    <a:pt x="156" y="382"/>
                  </a:lnTo>
                  <a:lnTo>
                    <a:pt x="156" y="382"/>
                  </a:lnTo>
                  <a:lnTo>
                    <a:pt x="156" y="380"/>
                  </a:lnTo>
                  <a:lnTo>
                    <a:pt x="156" y="380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58" y="378"/>
                  </a:lnTo>
                  <a:lnTo>
                    <a:pt x="160" y="370"/>
                  </a:lnTo>
                  <a:lnTo>
                    <a:pt x="160" y="362"/>
                  </a:lnTo>
                  <a:lnTo>
                    <a:pt x="160" y="362"/>
                  </a:lnTo>
                  <a:lnTo>
                    <a:pt x="160" y="360"/>
                  </a:lnTo>
                  <a:lnTo>
                    <a:pt x="162" y="360"/>
                  </a:lnTo>
                  <a:lnTo>
                    <a:pt x="162" y="360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8"/>
                  </a:lnTo>
                  <a:lnTo>
                    <a:pt x="164" y="356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4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6" y="352"/>
                  </a:lnTo>
                  <a:lnTo>
                    <a:pt x="168" y="354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2" y="360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70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8" y="362"/>
                  </a:lnTo>
                  <a:lnTo>
                    <a:pt x="164" y="366"/>
                  </a:lnTo>
                  <a:lnTo>
                    <a:pt x="164" y="366"/>
                  </a:lnTo>
                  <a:lnTo>
                    <a:pt x="162" y="366"/>
                  </a:lnTo>
                  <a:lnTo>
                    <a:pt x="162" y="368"/>
                  </a:lnTo>
                  <a:lnTo>
                    <a:pt x="164" y="370"/>
                  </a:lnTo>
                  <a:lnTo>
                    <a:pt x="164" y="370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6" y="382"/>
                  </a:lnTo>
                  <a:lnTo>
                    <a:pt x="166" y="382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66" y="384"/>
                  </a:lnTo>
                  <a:lnTo>
                    <a:pt x="158" y="400"/>
                  </a:lnTo>
                  <a:lnTo>
                    <a:pt x="158" y="400"/>
                  </a:lnTo>
                  <a:lnTo>
                    <a:pt x="158" y="402"/>
                  </a:lnTo>
                  <a:lnTo>
                    <a:pt x="158" y="402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4"/>
                  </a:lnTo>
                  <a:lnTo>
                    <a:pt x="158" y="408"/>
                  </a:lnTo>
                  <a:lnTo>
                    <a:pt x="158" y="408"/>
                  </a:lnTo>
                  <a:lnTo>
                    <a:pt x="158" y="410"/>
                  </a:lnTo>
                  <a:lnTo>
                    <a:pt x="158" y="410"/>
                  </a:lnTo>
                  <a:lnTo>
                    <a:pt x="156" y="410"/>
                  </a:lnTo>
                  <a:lnTo>
                    <a:pt x="156" y="410"/>
                  </a:lnTo>
                  <a:lnTo>
                    <a:pt x="150" y="418"/>
                  </a:lnTo>
                  <a:lnTo>
                    <a:pt x="150" y="418"/>
                  </a:lnTo>
                  <a:lnTo>
                    <a:pt x="148" y="420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48" y="424"/>
                  </a:lnTo>
                  <a:lnTo>
                    <a:pt x="148" y="424"/>
                  </a:lnTo>
                  <a:lnTo>
                    <a:pt x="148" y="426"/>
                  </a:lnTo>
                  <a:lnTo>
                    <a:pt x="148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6"/>
                  </a:lnTo>
                  <a:lnTo>
                    <a:pt x="146" y="428"/>
                  </a:lnTo>
                  <a:lnTo>
                    <a:pt x="146" y="428"/>
                  </a:lnTo>
                  <a:lnTo>
                    <a:pt x="146" y="430"/>
                  </a:lnTo>
                  <a:lnTo>
                    <a:pt x="146" y="430"/>
                  </a:lnTo>
                  <a:lnTo>
                    <a:pt x="146" y="432"/>
                  </a:lnTo>
                  <a:lnTo>
                    <a:pt x="146" y="432"/>
                  </a:lnTo>
                  <a:lnTo>
                    <a:pt x="146" y="434"/>
                  </a:lnTo>
                  <a:lnTo>
                    <a:pt x="146" y="434"/>
                  </a:lnTo>
                  <a:lnTo>
                    <a:pt x="146" y="436"/>
                  </a:lnTo>
                  <a:lnTo>
                    <a:pt x="146" y="436"/>
                  </a:lnTo>
                  <a:lnTo>
                    <a:pt x="146" y="438"/>
                  </a:lnTo>
                  <a:lnTo>
                    <a:pt x="146" y="438"/>
                  </a:lnTo>
                  <a:lnTo>
                    <a:pt x="146" y="440"/>
                  </a:lnTo>
                  <a:lnTo>
                    <a:pt x="146" y="440"/>
                  </a:lnTo>
                  <a:lnTo>
                    <a:pt x="146" y="442"/>
                  </a:lnTo>
                  <a:lnTo>
                    <a:pt x="146" y="442"/>
                  </a:lnTo>
                  <a:lnTo>
                    <a:pt x="136" y="468"/>
                  </a:lnTo>
                  <a:lnTo>
                    <a:pt x="136" y="468"/>
                  </a:lnTo>
                  <a:lnTo>
                    <a:pt x="134" y="474"/>
                  </a:lnTo>
                  <a:lnTo>
                    <a:pt x="134" y="474"/>
                  </a:lnTo>
                  <a:lnTo>
                    <a:pt x="134" y="476"/>
                  </a:lnTo>
                  <a:lnTo>
                    <a:pt x="134" y="476"/>
                  </a:lnTo>
                  <a:lnTo>
                    <a:pt x="134" y="478"/>
                  </a:lnTo>
                  <a:lnTo>
                    <a:pt x="134" y="478"/>
                  </a:lnTo>
                  <a:lnTo>
                    <a:pt x="132" y="482"/>
                  </a:lnTo>
                  <a:lnTo>
                    <a:pt x="132" y="482"/>
                  </a:lnTo>
                  <a:lnTo>
                    <a:pt x="132" y="484"/>
                  </a:lnTo>
                  <a:lnTo>
                    <a:pt x="132" y="484"/>
                  </a:lnTo>
                  <a:lnTo>
                    <a:pt x="132" y="486"/>
                  </a:lnTo>
                  <a:lnTo>
                    <a:pt x="132" y="486"/>
                  </a:lnTo>
                  <a:lnTo>
                    <a:pt x="130" y="486"/>
                  </a:lnTo>
                  <a:lnTo>
                    <a:pt x="130" y="486"/>
                  </a:lnTo>
                  <a:lnTo>
                    <a:pt x="128" y="488"/>
                  </a:lnTo>
                  <a:lnTo>
                    <a:pt x="128" y="488"/>
                  </a:lnTo>
                  <a:lnTo>
                    <a:pt x="128" y="490"/>
                  </a:lnTo>
                  <a:lnTo>
                    <a:pt x="128" y="490"/>
                  </a:lnTo>
                  <a:lnTo>
                    <a:pt x="130" y="492"/>
                  </a:lnTo>
                  <a:lnTo>
                    <a:pt x="130" y="492"/>
                  </a:lnTo>
                  <a:lnTo>
                    <a:pt x="128" y="494"/>
                  </a:lnTo>
                  <a:lnTo>
                    <a:pt x="128" y="494"/>
                  </a:lnTo>
                  <a:lnTo>
                    <a:pt x="126" y="494"/>
                  </a:lnTo>
                  <a:lnTo>
                    <a:pt x="126" y="49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4" y="504"/>
                  </a:lnTo>
                  <a:lnTo>
                    <a:pt x="124" y="504"/>
                  </a:lnTo>
                  <a:lnTo>
                    <a:pt x="122" y="506"/>
                  </a:lnTo>
                  <a:lnTo>
                    <a:pt x="122" y="506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4" y="508"/>
                  </a:lnTo>
                  <a:lnTo>
                    <a:pt x="122" y="514"/>
                  </a:lnTo>
                  <a:lnTo>
                    <a:pt x="122" y="514"/>
                  </a:lnTo>
                  <a:lnTo>
                    <a:pt x="122" y="518"/>
                  </a:lnTo>
                  <a:lnTo>
                    <a:pt x="122" y="518"/>
                  </a:lnTo>
                  <a:lnTo>
                    <a:pt x="122" y="520"/>
                  </a:lnTo>
                  <a:lnTo>
                    <a:pt x="122" y="520"/>
                  </a:lnTo>
                  <a:lnTo>
                    <a:pt x="122" y="522"/>
                  </a:lnTo>
                  <a:lnTo>
                    <a:pt x="122" y="522"/>
                  </a:lnTo>
                  <a:lnTo>
                    <a:pt x="118" y="524"/>
                  </a:lnTo>
                  <a:lnTo>
                    <a:pt x="118" y="524"/>
                  </a:lnTo>
                  <a:lnTo>
                    <a:pt x="116" y="526"/>
                  </a:lnTo>
                  <a:lnTo>
                    <a:pt x="116" y="526"/>
                  </a:lnTo>
                  <a:lnTo>
                    <a:pt x="116" y="528"/>
                  </a:lnTo>
                  <a:lnTo>
                    <a:pt x="116" y="528"/>
                  </a:lnTo>
                  <a:lnTo>
                    <a:pt x="116" y="530"/>
                  </a:lnTo>
                  <a:lnTo>
                    <a:pt x="116" y="530"/>
                  </a:lnTo>
                  <a:lnTo>
                    <a:pt x="116" y="532"/>
                  </a:lnTo>
                  <a:lnTo>
                    <a:pt x="116" y="532"/>
                  </a:lnTo>
                  <a:lnTo>
                    <a:pt x="114" y="532"/>
                  </a:lnTo>
                  <a:lnTo>
                    <a:pt x="114" y="532"/>
                  </a:lnTo>
                  <a:lnTo>
                    <a:pt x="112" y="534"/>
                  </a:lnTo>
                  <a:lnTo>
                    <a:pt x="112" y="534"/>
                  </a:lnTo>
                  <a:lnTo>
                    <a:pt x="110" y="536"/>
                  </a:lnTo>
                  <a:lnTo>
                    <a:pt x="110" y="536"/>
                  </a:lnTo>
                  <a:lnTo>
                    <a:pt x="108" y="540"/>
                  </a:lnTo>
                  <a:lnTo>
                    <a:pt x="108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0"/>
                  </a:lnTo>
                  <a:lnTo>
                    <a:pt x="106" y="548"/>
                  </a:lnTo>
                  <a:lnTo>
                    <a:pt x="104" y="554"/>
                  </a:lnTo>
                  <a:lnTo>
                    <a:pt x="100" y="562"/>
                  </a:lnTo>
                  <a:lnTo>
                    <a:pt x="92" y="568"/>
                  </a:lnTo>
                  <a:lnTo>
                    <a:pt x="92" y="568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2" y="570"/>
                  </a:lnTo>
                  <a:lnTo>
                    <a:pt x="90" y="574"/>
                  </a:lnTo>
                  <a:lnTo>
                    <a:pt x="90" y="574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90" y="576"/>
                  </a:lnTo>
                  <a:lnTo>
                    <a:pt x="62" y="610"/>
                  </a:lnTo>
                  <a:lnTo>
                    <a:pt x="32" y="642"/>
                  </a:lnTo>
                  <a:lnTo>
                    <a:pt x="32" y="642"/>
                  </a:lnTo>
                  <a:lnTo>
                    <a:pt x="30" y="644"/>
                  </a:lnTo>
                  <a:lnTo>
                    <a:pt x="30" y="644"/>
                  </a:lnTo>
                  <a:lnTo>
                    <a:pt x="30" y="646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8" y="648"/>
                  </a:lnTo>
                  <a:lnTo>
                    <a:pt x="26" y="652"/>
                  </a:lnTo>
                  <a:lnTo>
                    <a:pt x="26" y="652"/>
                  </a:lnTo>
                  <a:lnTo>
                    <a:pt x="18" y="656"/>
                  </a:lnTo>
                  <a:lnTo>
                    <a:pt x="18" y="656"/>
                  </a:lnTo>
                  <a:lnTo>
                    <a:pt x="16" y="656"/>
                  </a:lnTo>
                  <a:lnTo>
                    <a:pt x="16" y="656"/>
                  </a:lnTo>
                  <a:lnTo>
                    <a:pt x="14" y="662"/>
                  </a:lnTo>
                  <a:lnTo>
                    <a:pt x="14" y="662"/>
                  </a:lnTo>
                  <a:lnTo>
                    <a:pt x="12" y="664"/>
                  </a:lnTo>
                  <a:lnTo>
                    <a:pt x="10" y="666"/>
                  </a:lnTo>
                  <a:lnTo>
                    <a:pt x="10" y="666"/>
                  </a:lnTo>
                  <a:lnTo>
                    <a:pt x="8" y="668"/>
                  </a:lnTo>
                  <a:lnTo>
                    <a:pt x="8" y="668"/>
                  </a:lnTo>
                  <a:lnTo>
                    <a:pt x="6" y="672"/>
                  </a:lnTo>
                  <a:lnTo>
                    <a:pt x="6" y="672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2" y="672"/>
                  </a:lnTo>
                  <a:lnTo>
                    <a:pt x="2" y="672"/>
                  </a:lnTo>
                  <a:lnTo>
                    <a:pt x="0" y="678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0" y="680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14" y="678"/>
                  </a:lnTo>
                  <a:lnTo>
                    <a:pt x="14" y="678"/>
                  </a:lnTo>
                  <a:lnTo>
                    <a:pt x="14" y="676"/>
                  </a:lnTo>
                  <a:lnTo>
                    <a:pt x="14" y="676"/>
                  </a:lnTo>
                  <a:lnTo>
                    <a:pt x="28" y="670"/>
                  </a:lnTo>
                  <a:lnTo>
                    <a:pt x="40" y="662"/>
                  </a:lnTo>
                  <a:lnTo>
                    <a:pt x="50" y="654"/>
                  </a:lnTo>
                  <a:lnTo>
                    <a:pt x="60" y="642"/>
                  </a:lnTo>
                  <a:lnTo>
                    <a:pt x="60" y="642"/>
                  </a:lnTo>
                  <a:lnTo>
                    <a:pt x="62" y="642"/>
                  </a:lnTo>
                  <a:lnTo>
                    <a:pt x="62" y="642"/>
                  </a:lnTo>
                  <a:lnTo>
                    <a:pt x="62" y="644"/>
                  </a:lnTo>
                  <a:lnTo>
                    <a:pt x="64" y="644"/>
                  </a:lnTo>
                  <a:lnTo>
                    <a:pt x="64" y="644"/>
                  </a:lnTo>
                  <a:lnTo>
                    <a:pt x="66" y="642"/>
                  </a:lnTo>
                  <a:lnTo>
                    <a:pt x="66" y="642"/>
                  </a:lnTo>
                  <a:lnTo>
                    <a:pt x="66" y="640"/>
                  </a:lnTo>
                  <a:lnTo>
                    <a:pt x="66" y="640"/>
                  </a:lnTo>
                  <a:lnTo>
                    <a:pt x="64" y="636"/>
                  </a:lnTo>
                  <a:lnTo>
                    <a:pt x="64" y="636"/>
                  </a:lnTo>
                  <a:lnTo>
                    <a:pt x="70" y="632"/>
                  </a:lnTo>
                  <a:lnTo>
                    <a:pt x="74" y="626"/>
                  </a:lnTo>
                  <a:lnTo>
                    <a:pt x="74" y="626"/>
                  </a:lnTo>
                  <a:lnTo>
                    <a:pt x="78" y="624"/>
                  </a:lnTo>
                  <a:lnTo>
                    <a:pt x="78" y="624"/>
                  </a:lnTo>
                  <a:lnTo>
                    <a:pt x="78" y="622"/>
                  </a:lnTo>
                  <a:lnTo>
                    <a:pt x="78" y="622"/>
                  </a:lnTo>
                  <a:lnTo>
                    <a:pt x="82" y="620"/>
                  </a:lnTo>
                  <a:lnTo>
                    <a:pt x="82" y="620"/>
                  </a:lnTo>
                  <a:lnTo>
                    <a:pt x="84" y="620"/>
                  </a:lnTo>
                  <a:lnTo>
                    <a:pt x="84" y="620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94" y="614"/>
                  </a:lnTo>
                  <a:lnTo>
                    <a:pt x="94" y="614"/>
                  </a:lnTo>
                  <a:lnTo>
                    <a:pt x="96" y="614"/>
                  </a:lnTo>
                  <a:lnTo>
                    <a:pt x="96" y="610"/>
                  </a:lnTo>
                  <a:lnTo>
                    <a:pt x="96" y="610"/>
                  </a:lnTo>
                  <a:lnTo>
                    <a:pt x="98" y="608"/>
                  </a:lnTo>
                  <a:lnTo>
                    <a:pt x="98" y="608"/>
                  </a:lnTo>
                  <a:lnTo>
                    <a:pt x="100" y="608"/>
                  </a:lnTo>
                  <a:lnTo>
                    <a:pt x="100" y="608"/>
                  </a:lnTo>
                  <a:lnTo>
                    <a:pt x="100" y="604"/>
                  </a:lnTo>
                  <a:lnTo>
                    <a:pt x="98" y="602"/>
                  </a:lnTo>
                  <a:lnTo>
                    <a:pt x="98" y="602"/>
                  </a:lnTo>
                  <a:lnTo>
                    <a:pt x="100" y="602"/>
                  </a:lnTo>
                  <a:lnTo>
                    <a:pt x="100" y="602"/>
                  </a:lnTo>
                  <a:lnTo>
                    <a:pt x="104" y="602"/>
                  </a:lnTo>
                  <a:lnTo>
                    <a:pt x="104" y="602"/>
                  </a:lnTo>
                  <a:lnTo>
                    <a:pt x="104" y="600"/>
                  </a:lnTo>
                  <a:lnTo>
                    <a:pt x="104" y="600"/>
                  </a:lnTo>
                  <a:lnTo>
                    <a:pt x="108" y="600"/>
                  </a:lnTo>
                  <a:lnTo>
                    <a:pt x="108" y="600"/>
                  </a:lnTo>
                  <a:lnTo>
                    <a:pt x="108" y="602"/>
                  </a:lnTo>
                  <a:lnTo>
                    <a:pt x="108" y="602"/>
                  </a:lnTo>
                  <a:lnTo>
                    <a:pt x="108" y="606"/>
                  </a:lnTo>
                  <a:lnTo>
                    <a:pt x="108" y="606"/>
                  </a:lnTo>
                  <a:lnTo>
                    <a:pt x="110" y="606"/>
                  </a:lnTo>
                  <a:lnTo>
                    <a:pt x="110" y="608"/>
                  </a:lnTo>
                  <a:lnTo>
                    <a:pt x="110" y="608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00" y="620"/>
                  </a:lnTo>
                  <a:lnTo>
                    <a:pt x="100" y="620"/>
                  </a:lnTo>
                  <a:lnTo>
                    <a:pt x="96" y="620"/>
                  </a:lnTo>
                  <a:lnTo>
                    <a:pt x="96" y="620"/>
                  </a:lnTo>
                  <a:lnTo>
                    <a:pt x="94" y="622"/>
                  </a:lnTo>
                  <a:lnTo>
                    <a:pt x="94" y="622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96" y="626"/>
                  </a:lnTo>
                  <a:lnTo>
                    <a:pt x="96" y="626"/>
                  </a:lnTo>
                  <a:lnTo>
                    <a:pt x="94" y="626"/>
                  </a:lnTo>
                  <a:lnTo>
                    <a:pt x="94" y="626"/>
                  </a:lnTo>
                  <a:lnTo>
                    <a:pt x="82" y="646"/>
                  </a:lnTo>
                  <a:lnTo>
                    <a:pt x="82" y="646"/>
                  </a:lnTo>
                  <a:lnTo>
                    <a:pt x="80" y="648"/>
                  </a:lnTo>
                  <a:lnTo>
                    <a:pt x="80" y="648"/>
                  </a:lnTo>
                  <a:lnTo>
                    <a:pt x="78" y="646"/>
                  </a:lnTo>
                  <a:lnTo>
                    <a:pt x="78" y="646"/>
                  </a:lnTo>
                  <a:lnTo>
                    <a:pt x="74" y="646"/>
                  </a:lnTo>
                  <a:lnTo>
                    <a:pt x="74" y="646"/>
                  </a:lnTo>
                  <a:lnTo>
                    <a:pt x="70" y="650"/>
                  </a:lnTo>
                  <a:lnTo>
                    <a:pt x="70" y="650"/>
                  </a:lnTo>
                  <a:lnTo>
                    <a:pt x="70" y="652"/>
                  </a:lnTo>
                  <a:lnTo>
                    <a:pt x="70" y="652"/>
                  </a:lnTo>
                  <a:lnTo>
                    <a:pt x="56" y="664"/>
                  </a:lnTo>
                  <a:lnTo>
                    <a:pt x="56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6" y="668"/>
                  </a:lnTo>
                  <a:lnTo>
                    <a:pt x="56" y="668"/>
                  </a:lnTo>
                  <a:lnTo>
                    <a:pt x="56" y="670"/>
                  </a:lnTo>
                  <a:lnTo>
                    <a:pt x="60" y="668"/>
                  </a:lnTo>
                  <a:lnTo>
                    <a:pt x="60" y="668"/>
                  </a:lnTo>
                  <a:lnTo>
                    <a:pt x="62" y="668"/>
                  </a:lnTo>
                  <a:lnTo>
                    <a:pt x="62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4" y="668"/>
                  </a:lnTo>
                  <a:lnTo>
                    <a:pt x="66" y="670"/>
                  </a:lnTo>
                  <a:lnTo>
                    <a:pt x="66" y="670"/>
                  </a:lnTo>
                  <a:lnTo>
                    <a:pt x="66" y="674"/>
                  </a:lnTo>
                  <a:lnTo>
                    <a:pt x="66" y="674"/>
                  </a:lnTo>
                  <a:lnTo>
                    <a:pt x="68" y="676"/>
                  </a:lnTo>
                  <a:lnTo>
                    <a:pt x="68" y="676"/>
                  </a:lnTo>
                  <a:lnTo>
                    <a:pt x="70" y="676"/>
                  </a:lnTo>
                  <a:lnTo>
                    <a:pt x="70" y="676"/>
                  </a:lnTo>
                  <a:lnTo>
                    <a:pt x="72" y="676"/>
                  </a:lnTo>
                  <a:lnTo>
                    <a:pt x="72" y="676"/>
                  </a:lnTo>
                  <a:lnTo>
                    <a:pt x="76" y="674"/>
                  </a:lnTo>
                  <a:lnTo>
                    <a:pt x="76" y="674"/>
                  </a:lnTo>
                  <a:lnTo>
                    <a:pt x="76" y="672"/>
                  </a:lnTo>
                  <a:lnTo>
                    <a:pt x="76" y="672"/>
                  </a:lnTo>
                  <a:lnTo>
                    <a:pt x="80" y="672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4" y="668"/>
                  </a:lnTo>
                  <a:lnTo>
                    <a:pt x="84" y="668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86" y="666"/>
                  </a:lnTo>
                  <a:lnTo>
                    <a:pt x="92" y="664"/>
                  </a:lnTo>
                  <a:lnTo>
                    <a:pt x="94" y="662"/>
                  </a:lnTo>
                  <a:lnTo>
                    <a:pt x="94" y="662"/>
                  </a:lnTo>
                  <a:lnTo>
                    <a:pt x="94" y="660"/>
                  </a:lnTo>
                  <a:lnTo>
                    <a:pt x="94" y="660"/>
                  </a:lnTo>
                  <a:lnTo>
                    <a:pt x="96" y="660"/>
                  </a:lnTo>
                  <a:lnTo>
                    <a:pt x="96" y="660"/>
                  </a:lnTo>
                  <a:lnTo>
                    <a:pt x="96" y="658"/>
                  </a:lnTo>
                  <a:lnTo>
                    <a:pt x="96" y="658"/>
                  </a:lnTo>
                  <a:lnTo>
                    <a:pt x="96" y="656"/>
                  </a:lnTo>
                  <a:lnTo>
                    <a:pt x="96" y="656"/>
                  </a:lnTo>
                  <a:lnTo>
                    <a:pt x="98" y="656"/>
                  </a:lnTo>
                  <a:lnTo>
                    <a:pt x="98" y="656"/>
                  </a:lnTo>
                  <a:lnTo>
                    <a:pt x="98" y="654"/>
                  </a:lnTo>
                  <a:lnTo>
                    <a:pt x="98" y="654"/>
                  </a:lnTo>
                  <a:lnTo>
                    <a:pt x="104" y="652"/>
                  </a:lnTo>
                  <a:lnTo>
                    <a:pt x="110" y="646"/>
                  </a:lnTo>
                  <a:lnTo>
                    <a:pt x="110" y="646"/>
                  </a:lnTo>
                  <a:lnTo>
                    <a:pt x="112" y="646"/>
                  </a:lnTo>
                  <a:lnTo>
                    <a:pt x="112" y="646"/>
                  </a:lnTo>
                  <a:lnTo>
                    <a:pt x="114" y="646"/>
                  </a:lnTo>
                  <a:lnTo>
                    <a:pt x="114" y="646"/>
                  </a:lnTo>
                  <a:lnTo>
                    <a:pt x="116" y="644"/>
                  </a:lnTo>
                  <a:lnTo>
                    <a:pt x="116" y="644"/>
                  </a:lnTo>
                  <a:lnTo>
                    <a:pt x="116" y="642"/>
                  </a:lnTo>
                  <a:lnTo>
                    <a:pt x="116" y="642"/>
                  </a:lnTo>
                  <a:lnTo>
                    <a:pt x="116" y="636"/>
                  </a:lnTo>
                  <a:lnTo>
                    <a:pt x="116" y="636"/>
                  </a:lnTo>
                  <a:lnTo>
                    <a:pt x="118" y="636"/>
                  </a:lnTo>
                  <a:lnTo>
                    <a:pt x="118" y="636"/>
                  </a:lnTo>
                  <a:lnTo>
                    <a:pt x="120" y="634"/>
                  </a:lnTo>
                  <a:lnTo>
                    <a:pt x="120" y="634"/>
                  </a:lnTo>
                  <a:lnTo>
                    <a:pt x="124" y="634"/>
                  </a:lnTo>
                  <a:lnTo>
                    <a:pt x="124" y="634"/>
                  </a:lnTo>
                  <a:lnTo>
                    <a:pt x="126" y="634"/>
                  </a:lnTo>
                  <a:lnTo>
                    <a:pt x="126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0" y="634"/>
                  </a:lnTo>
                  <a:lnTo>
                    <a:pt x="136" y="632"/>
                  </a:lnTo>
                  <a:lnTo>
                    <a:pt x="136" y="632"/>
                  </a:lnTo>
                  <a:lnTo>
                    <a:pt x="136" y="630"/>
                  </a:lnTo>
                  <a:lnTo>
                    <a:pt x="136" y="630"/>
                  </a:lnTo>
                  <a:lnTo>
                    <a:pt x="138" y="630"/>
                  </a:lnTo>
                  <a:lnTo>
                    <a:pt x="138" y="630"/>
                  </a:lnTo>
                  <a:lnTo>
                    <a:pt x="138" y="628"/>
                  </a:lnTo>
                  <a:lnTo>
                    <a:pt x="138" y="628"/>
                  </a:lnTo>
                  <a:lnTo>
                    <a:pt x="138" y="626"/>
                  </a:lnTo>
                  <a:lnTo>
                    <a:pt x="138" y="626"/>
                  </a:lnTo>
                  <a:lnTo>
                    <a:pt x="136" y="624"/>
                  </a:lnTo>
                  <a:lnTo>
                    <a:pt x="136" y="624"/>
                  </a:lnTo>
                  <a:lnTo>
                    <a:pt x="138" y="624"/>
                  </a:lnTo>
                  <a:lnTo>
                    <a:pt x="142" y="622"/>
                  </a:lnTo>
                  <a:lnTo>
                    <a:pt x="142" y="622"/>
                  </a:lnTo>
                  <a:lnTo>
                    <a:pt x="142" y="618"/>
                  </a:lnTo>
                  <a:lnTo>
                    <a:pt x="142" y="618"/>
                  </a:lnTo>
                  <a:lnTo>
                    <a:pt x="144" y="616"/>
                  </a:lnTo>
                  <a:lnTo>
                    <a:pt x="142" y="616"/>
                  </a:lnTo>
                  <a:lnTo>
                    <a:pt x="142" y="616"/>
                  </a:lnTo>
                  <a:lnTo>
                    <a:pt x="140" y="616"/>
                  </a:lnTo>
                  <a:lnTo>
                    <a:pt x="140" y="616"/>
                  </a:lnTo>
                  <a:lnTo>
                    <a:pt x="138" y="614"/>
                  </a:lnTo>
                  <a:lnTo>
                    <a:pt x="138" y="614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2"/>
                  </a:lnTo>
                  <a:lnTo>
                    <a:pt x="142" y="610"/>
                  </a:lnTo>
                  <a:lnTo>
                    <a:pt x="142" y="610"/>
                  </a:lnTo>
                  <a:lnTo>
                    <a:pt x="140" y="606"/>
                  </a:lnTo>
                  <a:lnTo>
                    <a:pt x="140" y="606"/>
                  </a:lnTo>
                  <a:lnTo>
                    <a:pt x="142" y="606"/>
                  </a:lnTo>
                  <a:lnTo>
                    <a:pt x="142" y="606"/>
                  </a:lnTo>
                  <a:lnTo>
                    <a:pt x="146" y="606"/>
                  </a:lnTo>
                  <a:lnTo>
                    <a:pt x="146" y="606"/>
                  </a:lnTo>
                  <a:lnTo>
                    <a:pt x="146" y="604"/>
                  </a:lnTo>
                  <a:lnTo>
                    <a:pt x="146" y="604"/>
                  </a:lnTo>
                  <a:lnTo>
                    <a:pt x="148" y="600"/>
                  </a:lnTo>
                  <a:lnTo>
                    <a:pt x="148" y="600"/>
                  </a:lnTo>
                  <a:lnTo>
                    <a:pt x="150" y="600"/>
                  </a:lnTo>
                  <a:lnTo>
                    <a:pt x="150" y="600"/>
                  </a:lnTo>
                  <a:lnTo>
                    <a:pt x="152" y="602"/>
                  </a:lnTo>
                  <a:lnTo>
                    <a:pt x="154" y="602"/>
                  </a:lnTo>
                  <a:lnTo>
                    <a:pt x="154" y="602"/>
                  </a:lnTo>
                  <a:lnTo>
                    <a:pt x="156" y="602"/>
                  </a:lnTo>
                  <a:lnTo>
                    <a:pt x="156" y="602"/>
                  </a:lnTo>
                  <a:lnTo>
                    <a:pt x="158" y="602"/>
                  </a:lnTo>
                  <a:lnTo>
                    <a:pt x="158" y="602"/>
                  </a:lnTo>
                  <a:lnTo>
                    <a:pt x="160" y="600"/>
                  </a:lnTo>
                  <a:lnTo>
                    <a:pt x="160" y="600"/>
                  </a:lnTo>
                  <a:lnTo>
                    <a:pt x="160" y="598"/>
                  </a:lnTo>
                  <a:lnTo>
                    <a:pt x="160" y="59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8" y="596"/>
                  </a:lnTo>
                  <a:lnTo>
                    <a:pt x="168" y="596"/>
                  </a:lnTo>
                  <a:lnTo>
                    <a:pt x="168" y="594"/>
                  </a:lnTo>
                  <a:lnTo>
                    <a:pt x="168" y="594"/>
                  </a:lnTo>
                  <a:lnTo>
                    <a:pt x="170" y="592"/>
                  </a:lnTo>
                  <a:lnTo>
                    <a:pt x="170" y="592"/>
                  </a:lnTo>
                  <a:lnTo>
                    <a:pt x="172" y="592"/>
                  </a:lnTo>
                  <a:lnTo>
                    <a:pt x="172" y="592"/>
                  </a:lnTo>
                  <a:lnTo>
                    <a:pt x="174" y="590"/>
                  </a:lnTo>
                  <a:lnTo>
                    <a:pt x="174" y="590"/>
                  </a:lnTo>
                  <a:lnTo>
                    <a:pt x="178" y="594"/>
                  </a:lnTo>
                  <a:lnTo>
                    <a:pt x="176" y="590"/>
                  </a:lnTo>
                  <a:lnTo>
                    <a:pt x="176" y="590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8"/>
                  </a:lnTo>
                  <a:lnTo>
                    <a:pt x="176" y="586"/>
                  </a:lnTo>
                  <a:lnTo>
                    <a:pt x="176" y="586"/>
                  </a:lnTo>
                  <a:lnTo>
                    <a:pt x="176" y="584"/>
                  </a:lnTo>
                  <a:lnTo>
                    <a:pt x="176" y="584"/>
                  </a:lnTo>
                  <a:lnTo>
                    <a:pt x="178" y="580"/>
                  </a:lnTo>
                  <a:lnTo>
                    <a:pt x="178" y="580"/>
                  </a:lnTo>
                  <a:lnTo>
                    <a:pt x="180" y="576"/>
                  </a:lnTo>
                  <a:lnTo>
                    <a:pt x="182" y="576"/>
                  </a:lnTo>
                  <a:lnTo>
                    <a:pt x="182" y="576"/>
                  </a:lnTo>
                  <a:lnTo>
                    <a:pt x="184" y="580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8"/>
                  </a:lnTo>
                  <a:lnTo>
                    <a:pt x="188" y="576"/>
                  </a:lnTo>
                  <a:lnTo>
                    <a:pt x="188" y="576"/>
                  </a:lnTo>
                  <a:lnTo>
                    <a:pt x="194" y="572"/>
                  </a:lnTo>
                  <a:lnTo>
                    <a:pt x="198" y="566"/>
                  </a:lnTo>
                  <a:lnTo>
                    <a:pt x="198" y="566"/>
                  </a:lnTo>
                  <a:lnTo>
                    <a:pt x="198" y="564"/>
                  </a:lnTo>
                  <a:lnTo>
                    <a:pt x="198" y="564"/>
                  </a:lnTo>
                  <a:lnTo>
                    <a:pt x="198" y="562"/>
                  </a:lnTo>
                  <a:lnTo>
                    <a:pt x="198" y="562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198" y="560"/>
                  </a:lnTo>
                  <a:lnTo>
                    <a:pt x="200" y="558"/>
                  </a:lnTo>
                  <a:lnTo>
                    <a:pt x="198" y="556"/>
                  </a:lnTo>
                  <a:lnTo>
                    <a:pt x="198" y="556"/>
                  </a:lnTo>
                  <a:lnTo>
                    <a:pt x="196" y="556"/>
                  </a:lnTo>
                  <a:lnTo>
                    <a:pt x="196" y="556"/>
                  </a:lnTo>
                  <a:lnTo>
                    <a:pt x="194" y="556"/>
                  </a:lnTo>
                  <a:lnTo>
                    <a:pt x="194" y="552"/>
                  </a:lnTo>
                  <a:lnTo>
                    <a:pt x="194" y="552"/>
                  </a:lnTo>
                  <a:lnTo>
                    <a:pt x="204" y="548"/>
                  </a:lnTo>
                  <a:lnTo>
                    <a:pt x="204" y="548"/>
                  </a:lnTo>
                  <a:lnTo>
                    <a:pt x="206" y="546"/>
                  </a:lnTo>
                  <a:lnTo>
                    <a:pt x="206" y="546"/>
                  </a:lnTo>
                  <a:lnTo>
                    <a:pt x="208" y="546"/>
                  </a:lnTo>
                  <a:lnTo>
                    <a:pt x="208" y="546"/>
                  </a:lnTo>
                  <a:lnTo>
                    <a:pt x="208" y="542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6" y="540"/>
                  </a:lnTo>
                  <a:lnTo>
                    <a:pt x="202" y="540"/>
                  </a:lnTo>
                  <a:lnTo>
                    <a:pt x="202" y="540"/>
                  </a:lnTo>
                  <a:lnTo>
                    <a:pt x="202" y="538"/>
                  </a:lnTo>
                  <a:lnTo>
                    <a:pt x="202" y="538"/>
                  </a:lnTo>
                  <a:lnTo>
                    <a:pt x="202" y="536"/>
                  </a:lnTo>
                  <a:lnTo>
                    <a:pt x="202" y="536"/>
                  </a:lnTo>
                  <a:lnTo>
                    <a:pt x="202" y="534"/>
                  </a:lnTo>
                  <a:lnTo>
                    <a:pt x="202" y="534"/>
                  </a:lnTo>
                  <a:lnTo>
                    <a:pt x="210" y="530"/>
                  </a:lnTo>
                  <a:lnTo>
                    <a:pt x="216" y="526"/>
                  </a:lnTo>
                  <a:lnTo>
                    <a:pt x="220" y="520"/>
                  </a:lnTo>
                  <a:lnTo>
                    <a:pt x="222" y="512"/>
                  </a:lnTo>
                  <a:lnTo>
                    <a:pt x="222" y="512"/>
                  </a:lnTo>
                  <a:lnTo>
                    <a:pt x="222" y="510"/>
                  </a:lnTo>
                  <a:lnTo>
                    <a:pt x="222" y="510"/>
                  </a:lnTo>
                  <a:lnTo>
                    <a:pt x="224" y="510"/>
                  </a:lnTo>
                  <a:lnTo>
                    <a:pt x="226" y="506"/>
                  </a:lnTo>
                  <a:lnTo>
                    <a:pt x="226" y="506"/>
                  </a:lnTo>
                  <a:lnTo>
                    <a:pt x="224" y="504"/>
                  </a:lnTo>
                  <a:lnTo>
                    <a:pt x="224" y="502"/>
                  </a:lnTo>
                  <a:lnTo>
                    <a:pt x="224" y="502"/>
                  </a:lnTo>
                  <a:lnTo>
                    <a:pt x="226" y="500"/>
                  </a:lnTo>
                  <a:lnTo>
                    <a:pt x="226" y="498"/>
                  </a:lnTo>
                  <a:lnTo>
                    <a:pt x="226" y="498"/>
                  </a:lnTo>
                  <a:lnTo>
                    <a:pt x="226" y="496"/>
                  </a:lnTo>
                  <a:lnTo>
                    <a:pt x="226" y="496"/>
                  </a:lnTo>
                  <a:lnTo>
                    <a:pt x="228" y="494"/>
                  </a:lnTo>
                  <a:lnTo>
                    <a:pt x="228" y="494"/>
                  </a:lnTo>
                  <a:lnTo>
                    <a:pt x="228" y="492"/>
                  </a:lnTo>
                  <a:lnTo>
                    <a:pt x="228" y="492"/>
                  </a:lnTo>
                  <a:lnTo>
                    <a:pt x="228" y="490"/>
                  </a:lnTo>
                  <a:lnTo>
                    <a:pt x="228" y="490"/>
                  </a:lnTo>
                  <a:lnTo>
                    <a:pt x="230" y="488"/>
                  </a:lnTo>
                  <a:lnTo>
                    <a:pt x="228" y="486"/>
                  </a:lnTo>
                  <a:lnTo>
                    <a:pt x="228" y="486"/>
                  </a:lnTo>
                  <a:lnTo>
                    <a:pt x="228" y="484"/>
                  </a:lnTo>
                  <a:lnTo>
                    <a:pt x="228" y="484"/>
                  </a:lnTo>
                  <a:lnTo>
                    <a:pt x="226" y="482"/>
                  </a:lnTo>
                  <a:lnTo>
                    <a:pt x="226" y="482"/>
                  </a:lnTo>
                  <a:lnTo>
                    <a:pt x="228" y="480"/>
                  </a:lnTo>
                  <a:lnTo>
                    <a:pt x="230" y="478"/>
                  </a:lnTo>
                  <a:lnTo>
                    <a:pt x="230" y="478"/>
                  </a:lnTo>
                  <a:lnTo>
                    <a:pt x="230" y="476"/>
                  </a:lnTo>
                  <a:lnTo>
                    <a:pt x="230" y="476"/>
                  </a:lnTo>
                  <a:lnTo>
                    <a:pt x="234" y="476"/>
                  </a:lnTo>
                  <a:lnTo>
                    <a:pt x="234" y="476"/>
                  </a:lnTo>
                  <a:lnTo>
                    <a:pt x="234" y="474"/>
                  </a:lnTo>
                  <a:lnTo>
                    <a:pt x="234" y="474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4" y="468"/>
                  </a:lnTo>
                  <a:lnTo>
                    <a:pt x="232" y="466"/>
                  </a:lnTo>
                  <a:lnTo>
                    <a:pt x="232" y="466"/>
                  </a:lnTo>
                  <a:lnTo>
                    <a:pt x="232" y="464"/>
                  </a:lnTo>
                  <a:lnTo>
                    <a:pt x="232" y="464"/>
                  </a:lnTo>
                  <a:lnTo>
                    <a:pt x="232" y="462"/>
                  </a:lnTo>
                  <a:lnTo>
                    <a:pt x="232" y="462"/>
                  </a:lnTo>
                  <a:lnTo>
                    <a:pt x="234" y="460"/>
                  </a:lnTo>
                  <a:lnTo>
                    <a:pt x="236" y="456"/>
                  </a:lnTo>
                  <a:lnTo>
                    <a:pt x="238" y="454"/>
                  </a:lnTo>
                  <a:lnTo>
                    <a:pt x="240" y="450"/>
                  </a:lnTo>
                  <a:lnTo>
                    <a:pt x="240" y="450"/>
                  </a:lnTo>
                  <a:lnTo>
                    <a:pt x="240" y="448"/>
                  </a:lnTo>
                  <a:lnTo>
                    <a:pt x="240" y="448"/>
                  </a:lnTo>
                  <a:lnTo>
                    <a:pt x="240" y="446"/>
                  </a:lnTo>
                  <a:lnTo>
                    <a:pt x="240" y="446"/>
                  </a:lnTo>
                  <a:lnTo>
                    <a:pt x="240" y="444"/>
                  </a:lnTo>
                  <a:lnTo>
                    <a:pt x="240" y="44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42" y="442"/>
                  </a:lnTo>
                  <a:lnTo>
                    <a:pt x="242" y="442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6"/>
                  </a:lnTo>
                  <a:lnTo>
                    <a:pt x="242" y="436"/>
                  </a:lnTo>
                  <a:lnTo>
                    <a:pt x="242" y="434"/>
                  </a:lnTo>
                  <a:lnTo>
                    <a:pt x="242" y="434"/>
                  </a:lnTo>
                  <a:lnTo>
                    <a:pt x="244" y="432"/>
                  </a:lnTo>
                  <a:lnTo>
                    <a:pt x="244" y="432"/>
                  </a:lnTo>
                  <a:lnTo>
                    <a:pt x="244" y="430"/>
                  </a:lnTo>
                  <a:lnTo>
                    <a:pt x="244" y="430"/>
                  </a:lnTo>
                  <a:lnTo>
                    <a:pt x="244" y="428"/>
                  </a:lnTo>
                  <a:lnTo>
                    <a:pt x="244" y="428"/>
                  </a:lnTo>
                  <a:lnTo>
                    <a:pt x="244" y="426"/>
                  </a:lnTo>
                  <a:lnTo>
                    <a:pt x="244" y="426"/>
                  </a:lnTo>
                  <a:lnTo>
                    <a:pt x="246" y="426"/>
                  </a:lnTo>
                  <a:lnTo>
                    <a:pt x="246" y="426"/>
                  </a:lnTo>
                  <a:lnTo>
                    <a:pt x="246" y="424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4" y="422"/>
                  </a:lnTo>
                  <a:lnTo>
                    <a:pt x="242" y="420"/>
                  </a:lnTo>
                  <a:lnTo>
                    <a:pt x="242" y="420"/>
                  </a:lnTo>
                  <a:lnTo>
                    <a:pt x="244" y="416"/>
                  </a:lnTo>
                  <a:lnTo>
                    <a:pt x="248" y="410"/>
                  </a:lnTo>
                  <a:lnTo>
                    <a:pt x="248" y="410"/>
                  </a:lnTo>
                  <a:lnTo>
                    <a:pt x="248" y="408"/>
                  </a:lnTo>
                  <a:lnTo>
                    <a:pt x="248" y="408"/>
                  </a:lnTo>
                  <a:lnTo>
                    <a:pt x="248" y="404"/>
                  </a:lnTo>
                  <a:lnTo>
                    <a:pt x="248" y="404"/>
                  </a:lnTo>
                  <a:lnTo>
                    <a:pt x="250" y="404"/>
                  </a:lnTo>
                  <a:lnTo>
                    <a:pt x="250" y="404"/>
                  </a:lnTo>
                  <a:lnTo>
                    <a:pt x="250" y="402"/>
                  </a:lnTo>
                  <a:lnTo>
                    <a:pt x="250" y="402"/>
                  </a:lnTo>
                  <a:lnTo>
                    <a:pt x="252" y="400"/>
                  </a:lnTo>
                  <a:lnTo>
                    <a:pt x="252" y="400"/>
                  </a:lnTo>
                  <a:lnTo>
                    <a:pt x="252" y="398"/>
                  </a:lnTo>
                  <a:lnTo>
                    <a:pt x="252" y="398"/>
                  </a:lnTo>
                  <a:lnTo>
                    <a:pt x="252" y="396"/>
                  </a:lnTo>
                  <a:lnTo>
                    <a:pt x="252" y="396"/>
                  </a:lnTo>
                  <a:lnTo>
                    <a:pt x="254" y="394"/>
                  </a:lnTo>
                  <a:lnTo>
                    <a:pt x="254" y="394"/>
                  </a:lnTo>
                  <a:lnTo>
                    <a:pt x="254" y="392"/>
                  </a:lnTo>
                  <a:lnTo>
                    <a:pt x="254" y="392"/>
                  </a:lnTo>
                  <a:lnTo>
                    <a:pt x="254" y="390"/>
                  </a:lnTo>
                  <a:lnTo>
                    <a:pt x="254" y="390"/>
                  </a:lnTo>
                  <a:lnTo>
                    <a:pt x="254" y="388"/>
                  </a:lnTo>
                  <a:lnTo>
                    <a:pt x="254" y="388"/>
                  </a:lnTo>
                  <a:lnTo>
                    <a:pt x="254" y="386"/>
                  </a:lnTo>
                  <a:lnTo>
                    <a:pt x="254" y="386"/>
                  </a:lnTo>
                  <a:lnTo>
                    <a:pt x="256" y="384"/>
                  </a:lnTo>
                  <a:lnTo>
                    <a:pt x="256" y="380"/>
                  </a:lnTo>
                  <a:lnTo>
                    <a:pt x="256" y="380"/>
                  </a:lnTo>
                  <a:lnTo>
                    <a:pt x="256" y="378"/>
                  </a:lnTo>
                  <a:lnTo>
                    <a:pt x="256" y="378"/>
                  </a:lnTo>
                  <a:lnTo>
                    <a:pt x="258" y="378"/>
                  </a:lnTo>
                  <a:lnTo>
                    <a:pt x="258" y="378"/>
                  </a:lnTo>
                  <a:lnTo>
                    <a:pt x="258" y="374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72"/>
                  </a:lnTo>
                  <a:lnTo>
                    <a:pt x="256" y="368"/>
                  </a:lnTo>
                  <a:lnTo>
                    <a:pt x="256" y="368"/>
                  </a:lnTo>
                  <a:lnTo>
                    <a:pt x="258" y="366"/>
                  </a:lnTo>
                  <a:lnTo>
                    <a:pt x="260" y="366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0" y="360"/>
                  </a:lnTo>
                  <a:lnTo>
                    <a:pt x="260" y="358"/>
                  </a:lnTo>
                  <a:lnTo>
                    <a:pt x="260" y="358"/>
                  </a:lnTo>
                  <a:lnTo>
                    <a:pt x="262" y="356"/>
                  </a:lnTo>
                  <a:lnTo>
                    <a:pt x="262" y="356"/>
                  </a:lnTo>
                  <a:lnTo>
                    <a:pt x="262" y="354"/>
                  </a:lnTo>
                  <a:lnTo>
                    <a:pt x="262" y="354"/>
                  </a:lnTo>
                  <a:lnTo>
                    <a:pt x="264" y="352"/>
                  </a:lnTo>
                  <a:lnTo>
                    <a:pt x="264" y="352"/>
                  </a:lnTo>
                  <a:lnTo>
                    <a:pt x="264" y="350"/>
                  </a:lnTo>
                  <a:lnTo>
                    <a:pt x="264" y="350"/>
                  </a:lnTo>
                  <a:lnTo>
                    <a:pt x="264" y="348"/>
                  </a:lnTo>
                  <a:lnTo>
                    <a:pt x="264" y="348"/>
                  </a:lnTo>
                  <a:lnTo>
                    <a:pt x="264" y="346"/>
                  </a:lnTo>
                  <a:lnTo>
                    <a:pt x="264" y="346"/>
                  </a:lnTo>
                  <a:lnTo>
                    <a:pt x="266" y="344"/>
                  </a:lnTo>
                  <a:lnTo>
                    <a:pt x="266" y="340"/>
                  </a:lnTo>
                  <a:lnTo>
                    <a:pt x="266" y="340"/>
                  </a:lnTo>
                  <a:lnTo>
                    <a:pt x="266" y="338"/>
                  </a:lnTo>
                  <a:lnTo>
                    <a:pt x="266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6" y="332"/>
                  </a:lnTo>
                  <a:lnTo>
                    <a:pt x="266" y="332"/>
                  </a:lnTo>
                  <a:lnTo>
                    <a:pt x="268" y="330"/>
                  </a:lnTo>
                  <a:lnTo>
                    <a:pt x="268" y="330"/>
                  </a:lnTo>
                  <a:lnTo>
                    <a:pt x="270" y="328"/>
                  </a:lnTo>
                  <a:lnTo>
                    <a:pt x="270" y="328"/>
                  </a:lnTo>
                  <a:lnTo>
                    <a:pt x="270" y="326"/>
                  </a:lnTo>
                  <a:lnTo>
                    <a:pt x="270" y="326"/>
                  </a:lnTo>
                  <a:lnTo>
                    <a:pt x="270" y="324"/>
                  </a:lnTo>
                  <a:lnTo>
                    <a:pt x="270" y="324"/>
                  </a:lnTo>
                  <a:lnTo>
                    <a:pt x="268" y="320"/>
                  </a:lnTo>
                  <a:lnTo>
                    <a:pt x="268" y="320"/>
                  </a:lnTo>
                  <a:lnTo>
                    <a:pt x="270" y="318"/>
                  </a:lnTo>
                  <a:lnTo>
                    <a:pt x="270" y="318"/>
                  </a:lnTo>
                  <a:lnTo>
                    <a:pt x="270" y="314"/>
                  </a:lnTo>
                  <a:lnTo>
                    <a:pt x="270" y="314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0" y="312"/>
                  </a:lnTo>
                  <a:lnTo>
                    <a:pt x="272" y="308"/>
                  </a:lnTo>
                  <a:lnTo>
                    <a:pt x="270" y="308"/>
                  </a:lnTo>
                  <a:lnTo>
                    <a:pt x="270" y="308"/>
                  </a:lnTo>
                  <a:lnTo>
                    <a:pt x="270" y="306"/>
                  </a:lnTo>
                  <a:lnTo>
                    <a:pt x="270" y="306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4"/>
                  </a:lnTo>
                  <a:lnTo>
                    <a:pt x="270" y="300"/>
                  </a:lnTo>
                  <a:lnTo>
                    <a:pt x="270" y="300"/>
                  </a:lnTo>
                  <a:lnTo>
                    <a:pt x="272" y="296"/>
                  </a:lnTo>
                  <a:lnTo>
                    <a:pt x="272" y="296"/>
                  </a:lnTo>
                  <a:lnTo>
                    <a:pt x="272" y="294"/>
                  </a:lnTo>
                  <a:lnTo>
                    <a:pt x="272" y="294"/>
                  </a:lnTo>
                  <a:lnTo>
                    <a:pt x="272" y="292"/>
                  </a:lnTo>
                  <a:lnTo>
                    <a:pt x="272" y="292"/>
                  </a:lnTo>
                  <a:lnTo>
                    <a:pt x="272" y="290"/>
                  </a:lnTo>
                  <a:lnTo>
                    <a:pt x="272" y="290"/>
                  </a:lnTo>
                  <a:lnTo>
                    <a:pt x="272" y="288"/>
                  </a:lnTo>
                  <a:lnTo>
                    <a:pt x="272" y="288"/>
                  </a:lnTo>
                  <a:lnTo>
                    <a:pt x="272" y="286"/>
                  </a:lnTo>
                  <a:lnTo>
                    <a:pt x="272" y="286"/>
                  </a:lnTo>
                  <a:lnTo>
                    <a:pt x="272" y="284"/>
                  </a:lnTo>
                  <a:lnTo>
                    <a:pt x="272" y="284"/>
                  </a:lnTo>
                  <a:lnTo>
                    <a:pt x="272" y="282"/>
                  </a:lnTo>
                  <a:lnTo>
                    <a:pt x="272" y="282"/>
                  </a:lnTo>
                  <a:lnTo>
                    <a:pt x="274" y="282"/>
                  </a:lnTo>
                  <a:lnTo>
                    <a:pt x="274" y="282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80"/>
                  </a:lnTo>
                  <a:lnTo>
                    <a:pt x="274" y="278"/>
                  </a:lnTo>
                  <a:lnTo>
                    <a:pt x="274" y="278"/>
                  </a:lnTo>
                  <a:lnTo>
                    <a:pt x="278" y="274"/>
                  </a:lnTo>
                  <a:lnTo>
                    <a:pt x="278" y="274"/>
                  </a:lnTo>
                  <a:lnTo>
                    <a:pt x="278" y="270"/>
                  </a:lnTo>
                  <a:lnTo>
                    <a:pt x="276" y="268"/>
                  </a:lnTo>
                  <a:lnTo>
                    <a:pt x="276" y="268"/>
                  </a:lnTo>
                  <a:lnTo>
                    <a:pt x="276" y="266"/>
                  </a:lnTo>
                  <a:lnTo>
                    <a:pt x="276" y="266"/>
                  </a:lnTo>
                  <a:lnTo>
                    <a:pt x="276" y="264"/>
                  </a:lnTo>
                  <a:lnTo>
                    <a:pt x="276" y="264"/>
                  </a:lnTo>
                  <a:lnTo>
                    <a:pt x="276" y="262"/>
                  </a:lnTo>
                  <a:lnTo>
                    <a:pt x="276" y="262"/>
                  </a:lnTo>
                  <a:lnTo>
                    <a:pt x="276" y="260"/>
                  </a:lnTo>
                  <a:lnTo>
                    <a:pt x="276" y="260"/>
                  </a:lnTo>
                  <a:lnTo>
                    <a:pt x="278" y="258"/>
                  </a:lnTo>
                  <a:lnTo>
                    <a:pt x="278" y="258"/>
                  </a:lnTo>
                  <a:lnTo>
                    <a:pt x="278" y="256"/>
                  </a:lnTo>
                  <a:lnTo>
                    <a:pt x="278" y="256"/>
                  </a:lnTo>
                  <a:lnTo>
                    <a:pt x="278" y="254"/>
                  </a:lnTo>
                  <a:lnTo>
                    <a:pt x="278" y="254"/>
                  </a:lnTo>
                  <a:lnTo>
                    <a:pt x="278" y="252"/>
                  </a:lnTo>
                  <a:lnTo>
                    <a:pt x="280" y="252"/>
                  </a:lnTo>
                  <a:lnTo>
                    <a:pt x="282" y="254"/>
                  </a:lnTo>
                  <a:lnTo>
                    <a:pt x="282" y="252"/>
                  </a:lnTo>
                  <a:lnTo>
                    <a:pt x="282" y="252"/>
                  </a:lnTo>
                  <a:lnTo>
                    <a:pt x="282" y="250"/>
                  </a:lnTo>
                  <a:lnTo>
                    <a:pt x="282" y="250"/>
                  </a:lnTo>
                  <a:lnTo>
                    <a:pt x="282" y="248"/>
                  </a:lnTo>
                  <a:lnTo>
                    <a:pt x="282" y="248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4" y="236"/>
                  </a:lnTo>
                  <a:lnTo>
                    <a:pt x="284" y="236"/>
                  </a:lnTo>
                  <a:lnTo>
                    <a:pt x="286" y="236"/>
                  </a:lnTo>
                  <a:lnTo>
                    <a:pt x="286" y="236"/>
                  </a:lnTo>
                  <a:lnTo>
                    <a:pt x="286" y="234"/>
                  </a:lnTo>
                  <a:lnTo>
                    <a:pt x="286" y="234"/>
                  </a:lnTo>
                  <a:lnTo>
                    <a:pt x="286" y="232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6"/>
                  </a:lnTo>
                  <a:lnTo>
                    <a:pt x="288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2"/>
                  </a:lnTo>
                  <a:lnTo>
                    <a:pt x="288" y="220"/>
                  </a:lnTo>
                  <a:lnTo>
                    <a:pt x="288" y="220"/>
                  </a:lnTo>
                  <a:lnTo>
                    <a:pt x="290" y="220"/>
                  </a:lnTo>
                  <a:lnTo>
                    <a:pt x="290" y="220"/>
                  </a:lnTo>
                  <a:lnTo>
                    <a:pt x="290" y="218"/>
                  </a:lnTo>
                  <a:lnTo>
                    <a:pt x="292" y="218"/>
                  </a:lnTo>
                  <a:lnTo>
                    <a:pt x="292" y="218"/>
                  </a:lnTo>
                  <a:lnTo>
                    <a:pt x="292" y="216"/>
                  </a:lnTo>
                  <a:lnTo>
                    <a:pt x="29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14"/>
                  </a:lnTo>
                  <a:lnTo>
                    <a:pt x="294" y="214"/>
                  </a:lnTo>
                  <a:lnTo>
                    <a:pt x="294" y="210"/>
                  </a:lnTo>
                  <a:lnTo>
                    <a:pt x="292" y="210"/>
                  </a:lnTo>
                  <a:lnTo>
                    <a:pt x="292" y="210"/>
                  </a:lnTo>
                  <a:lnTo>
                    <a:pt x="292" y="208"/>
                  </a:lnTo>
                  <a:lnTo>
                    <a:pt x="292" y="208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94" y="202"/>
                  </a:lnTo>
                  <a:lnTo>
                    <a:pt x="294" y="202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194"/>
                  </a:lnTo>
                  <a:lnTo>
                    <a:pt x="294" y="194"/>
                  </a:lnTo>
                  <a:lnTo>
                    <a:pt x="298" y="188"/>
                  </a:lnTo>
                  <a:lnTo>
                    <a:pt x="298" y="188"/>
                  </a:lnTo>
                  <a:lnTo>
                    <a:pt x="300" y="184"/>
                  </a:lnTo>
                  <a:lnTo>
                    <a:pt x="300" y="184"/>
                  </a:lnTo>
                  <a:lnTo>
                    <a:pt x="300" y="182"/>
                  </a:lnTo>
                  <a:lnTo>
                    <a:pt x="302" y="180"/>
                  </a:lnTo>
                  <a:lnTo>
                    <a:pt x="302" y="180"/>
                  </a:lnTo>
                  <a:lnTo>
                    <a:pt x="302" y="178"/>
                  </a:lnTo>
                  <a:lnTo>
                    <a:pt x="302" y="178"/>
                  </a:lnTo>
                  <a:lnTo>
                    <a:pt x="302" y="176"/>
                  </a:lnTo>
                  <a:lnTo>
                    <a:pt x="302" y="176"/>
                  </a:lnTo>
                  <a:lnTo>
                    <a:pt x="302" y="174"/>
                  </a:lnTo>
                  <a:lnTo>
                    <a:pt x="302" y="174"/>
                  </a:lnTo>
                  <a:lnTo>
                    <a:pt x="302" y="172"/>
                  </a:lnTo>
                  <a:lnTo>
                    <a:pt x="304" y="170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4" y="168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64"/>
                  </a:lnTo>
                  <a:lnTo>
                    <a:pt x="306" y="164"/>
                  </a:lnTo>
                  <a:lnTo>
                    <a:pt x="306" y="162"/>
                  </a:lnTo>
                  <a:lnTo>
                    <a:pt x="306" y="162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10" y="156"/>
                  </a:lnTo>
                  <a:lnTo>
                    <a:pt x="310" y="156"/>
                  </a:lnTo>
                  <a:lnTo>
                    <a:pt x="310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310" y="150"/>
                  </a:lnTo>
                  <a:lnTo>
                    <a:pt x="310" y="150"/>
                  </a:lnTo>
                  <a:lnTo>
                    <a:pt x="312" y="150"/>
                  </a:lnTo>
                  <a:lnTo>
                    <a:pt x="312" y="150"/>
                  </a:lnTo>
                  <a:lnTo>
                    <a:pt x="312" y="146"/>
                  </a:lnTo>
                  <a:lnTo>
                    <a:pt x="312" y="146"/>
                  </a:lnTo>
                  <a:lnTo>
                    <a:pt x="314" y="146"/>
                  </a:lnTo>
                  <a:lnTo>
                    <a:pt x="314" y="146"/>
                  </a:lnTo>
                  <a:lnTo>
                    <a:pt x="314" y="144"/>
                  </a:lnTo>
                  <a:lnTo>
                    <a:pt x="314" y="144"/>
                  </a:lnTo>
                  <a:lnTo>
                    <a:pt x="314" y="142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40"/>
                  </a:lnTo>
                  <a:lnTo>
                    <a:pt x="316" y="138"/>
                  </a:lnTo>
                  <a:lnTo>
                    <a:pt x="316" y="138"/>
                  </a:lnTo>
                  <a:lnTo>
                    <a:pt x="316" y="136"/>
                  </a:lnTo>
                  <a:lnTo>
                    <a:pt x="316" y="136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8" y="130"/>
                  </a:lnTo>
                  <a:lnTo>
                    <a:pt x="320" y="126"/>
                  </a:lnTo>
                  <a:lnTo>
                    <a:pt x="324" y="120"/>
                  </a:lnTo>
                  <a:lnTo>
                    <a:pt x="324" y="120"/>
                  </a:lnTo>
                  <a:lnTo>
                    <a:pt x="324" y="118"/>
                  </a:lnTo>
                  <a:lnTo>
                    <a:pt x="324" y="118"/>
                  </a:lnTo>
                  <a:lnTo>
                    <a:pt x="326" y="116"/>
                  </a:lnTo>
                  <a:lnTo>
                    <a:pt x="328" y="116"/>
                  </a:lnTo>
                  <a:lnTo>
                    <a:pt x="328" y="114"/>
                  </a:lnTo>
                  <a:lnTo>
                    <a:pt x="328" y="114"/>
                  </a:lnTo>
                  <a:lnTo>
                    <a:pt x="328" y="112"/>
                  </a:lnTo>
                  <a:lnTo>
                    <a:pt x="328" y="112"/>
                  </a:lnTo>
                  <a:lnTo>
                    <a:pt x="328" y="110"/>
                  </a:lnTo>
                  <a:lnTo>
                    <a:pt x="328" y="110"/>
                  </a:lnTo>
                  <a:lnTo>
                    <a:pt x="330" y="104"/>
                  </a:lnTo>
                  <a:lnTo>
                    <a:pt x="332" y="96"/>
                  </a:lnTo>
                  <a:lnTo>
                    <a:pt x="342" y="88"/>
                  </a:lnTo>
                  <a:lnTo>
                    <a:pt x="342" y="88"/>
                  </a:lnTo>
                  <a:lnTo>
                    <a:pt x="350" y="78"/>
                  </a:lnTo>
                  <a:lnTo>
                    <a:pt x="350" y="78"/>
                  </a:lnTo>
                  <a:lnTo>
                    <a:pt x="350" y="76"/>
                  </a:lnTo>
                  <a:lnTo>
                    <a:pt x="350" y="76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2" y="74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8" y="70"/>
                  </a:lnTo>
                  <a:lnTo>
                    <a:pt x="358" y="70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2" y="66"/>
                  </a:lnTo>
                  <a:lnTo>
                    <a:pt x="364" y="64"/>
                  </a:lnTo>
                  <a:lnTo>
                    <a:pt x="364" y="64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70" y="58"/>
                  </a:lnTo>
                  <a:lnTo>
                    <a:pt x="370" y="58"/>
                  </a:lnTo>
                  <a:lnTo>
                    <a:pt x="368" y="56"/>
                  </a:lnTo>
                  <a:lnTo>
                    <a:pt x="368" y="56"/>
                  </a:lnTo>
                  <a:lnTo>
                    <a:pt x="370" y="54"/>
                  </a:lnTo>
                  <a:lnTo>
                    <a:pt x="370" y="54"/>
                  </a:lnTo>
                  <a:lnTo>
                    <a:pt x="372" y="54"/>
                  </a:lnTo>
                  <a:lnTo>
                    <a:pt x="372" y="54"/>
                  </a:lnTo>
                  <a:lnTo>
                    <a:pt x="376" y="50"/>
                  </a:lnTo>
                  <a:lnTo>
                    <a:pt x="376" y="50"/>
                  </a:lnTo>
                  <a:lnTo>
                    <a:pt x="380" y="48"/>
                  </a:lnTo>
                  <a:lnTo>
                    <a:pt x="380" y="48"/>
                  </a:lnTo>
                  <a:lnTo>
                    <a:pt x="384" y="46"/>
                  </a:lnTo>
                  <a:lnTo>
                    <a:pt x="384" y="46"/>
                  </a:lnTo>
                  <a:lnTo>
                    <a:pt x="386" y="46"/>
                  </a:lnTo>
                  <a:lnTo>
                    <a:pt x="386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396" y="46"/>
                  </a:lnTo>
                  <a:lnTo>
                    <a:pt x="396" y="46"/>
                  </a:lnTo>
                  <a:lnTo>
                    <a:pt x="398" y="46"/>
                  </a:lnTo>
                  <a:lnTo>
                    <a:pt x="398" y="46"/>
                  </a:lnTo>
                  <a:lnTo>
                    <a:pt x="400" y="46"/>
                  </a:lnTo>
                  <a:lnTo>
                    <a:pt x="400" y="46"/>
                  </a:lnTo>
                  <a:lnTo>
                    <a:pt x="404" y="46"/>
                  </a:lnTo>
                  <a:lnTo>
                    <a:pt x="406" y="48"/>
                  </a:lnTo>
                  <a:lnTo>
                    <a:pt x="410" y="52"/>
                  </a:lnTo>
                  <a:lnTo>
                    <a:pt x="410" y="52"/>
                  </a:lnTo>
                  <a:lnTo>
                    <a:pt x="410" y="54"/>
                  </a:lnTo>
                  <a:lnTo>
                    <a:pt x="410" y="54"/>
                  </a:lnTo>
                  <a:lnTo>
                    <a:pt x="412" y="58"/>
                  </a:lnTo>
                  <a:lnTo>
                    <a:pt x="412" y="58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68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6" y="70"/>
                  </a:lnTo>
                  <a:lnTo>
                    <a:pt x="416" y="70"/>
                  </a:lnTo>
                  <a:lnTo>
                    <a:pt x="418" y="72"/>
                  </a:lnTo>
                  <a:lnTo>
                    <a:pt x="420" y="72"/>
                  </a:lnTo>
                  <a:lnTo>
                    <a:pt x="422" y="72"/>
                  </a:lnTo>
                  <a:lnTo>
                    <a:pt x="422" y="72"/>
                  </a:lnTo>
                  <a:lnTo>
                    <a:pt x="422" y="70"/>
                  </a:lnTo>
                  <a:lnTo>
                    <a:pt x="422" y="70"/>
                  </a:lnTo>
                  <a:lnTo>
                    <a:pt x="424" y="68"/>
                  </a:lnTo>
                  <a:lnTo>
                    <a:pt x="428" y="66"/>
                  </a:lnTo>
                  <a:lnTo>
                    <a:pt x="430" y="64"/>
                  </a:lnTo>
                  <a:lnTo>
                    <a:pt x="432" y="60"/>
                  </a:lnTo>
                  <a:lnTo>
                    <a:pt x="432" y="60"/>
                  </a:lnTo>
                  <a:lnTo>
                    <a:pt x="434" y="56"/>
                  </a:lnTo>
                  <a:lnTo>
                    <a:pt x="434" y="56"/>
                  </a:lnTo>
                  <a:lnTo>
                    <a:pt x="434" y="54"/>
                  </a:lnTo>
                  <a:lnTo>
                    <a:pt x="434" y="54"/>
                  </a:lnTo>
                  <a:lnTo>
                    <a:pt x="434" y="52"/>
                  </a:lnTo>
                  <a:lnTo>
                    <a:pt x="434" y="52"/>
                  </a:lnTo>
                  <a:lnTo>
                    <a:pt x="434" y="50"/>
                  </a:lnTo>
                  <a:lnTo>
                    <a:pt x="434" y="50"/>
                  </a:lnTo>
                  <a:lnTo>
                    <a:pt x="434" y="48"/>
                  </a:lnTo>
                  <a:lnTo>
                    <a:pt x="434" y="48"/>
                  </a:lnTo>
                  <a:lnTo>
                    <a:pt x="432" y="46"/>
                  </a:lnTo>
                  <a:lnTo>
                    <a:pt x="432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2" y="42"/>
                  </a:lnTo>
                  <a:lnTo>
                    <a:pt x="432" y="42"/>
                  </a:lnTo>
                  <a:lnTo>
                    <a:pt x="430" y="40"/>
                  </a:lnTo>
                  <a:lnTo>
                    <a:pt x="430" y="40"/>
                  </a:lnTo>
                  <a:lnTo>
                    <a:pt x="428" y="36"/>
                  </a:lnTo>
                  <a:lnTo>
                    <a:pt x="428" y="36"/>
                  </a:lnTo>
                  <a:lnTo>
                    <a:pt x="422" y="28"/>
                  </a:lnTo>
                  <a:lnTo>
                    <a:pt x="422" y="28"/>
                  </a:lnTo>
                  <a:lnTo>
                    <a:pt x="422" y="26"/>
                  </a:lnTo>
                  <a:lnTo>
                    <a:pt x="422" y="26"/>
                  </a:lnTo>
                  <a:lnTo>
                    <a:pt x="420" y="24"/>
                  </a:lnTo>
                  <a:lnTo>
                    <a:pt x="420" y="24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0" y="18"/>
                  </a:lnTo>
                  <a:lnTo>
                    <a:pt x="410" y="20"/>
                  </a:lnTo>
                  <a:lnTo>
                    <a:pt x="410" y="20"/>
                  </a:lnTo>
                  <a:lnTo>
                    <a:pt x="410" y="16"/>
                  </a:lnTo>
                  <a:lnTo>
                    <a:pt x="408" y="16"/>
                  </a:lnTo>
                  <a:lnTo>
                    <a:pt x="408" y="16"/>
                  </a:lnTo>
                  <a:lnTo>
                    <a:pt x="406" y="16"/>
                  </a:lnTo>
                  <a:lnTo>
                    <a:pt x="406" y="16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4" y="14"/>
                  </a:lnTo>
                  <a:lnTo>
                    <a:pt x="404" y="14"/>
                  </a:lnTo>
                  <a:lnTo>
                    <a:pt x="400" y="14"/>
                  </a:lnTo>
                  <a:lnTo>
                    <a:pt x="400" y="14"/>
                  </a:lnTo>
                  <a:lnTo>
                    <a:pt x="400" y="12"/>
                  </a:lnTo>
                  <a:lnTo>
                    <a:pt x="400" y="12"/>
                  </a:lnTo>
                  <a:lnTo>
                    <a:pt x="396" y="12"/>
                  </a:lnTo>
                  <a:lnTo>
                    <a:pt x="39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368577"/>
            <a:ext cx="9144000" cy="490624"/>
          </a:xfrm>
          <a:prstGeom prst="rect">
            <a:avLst/>
          </a:prstGeom>
          <a:solidFill>
            <a:srgbClr val="16A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7462"/>
            <a:ext cx="2895600" cy="365189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7462"/>
            <a:ext cx="2133600" cy="365189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 b="1">
                <a:latin typeface="+mj-ea"/>
                <a:ea typeface="+mj-ea"/>
              </a:defRPr>
            </a:lvl1pPr>
            <a:lvl2pPr>
              <a:defRPr sz="1800" b="1">
                <a:latin typeface="+mj-ea"/>
                <a:ea typeface="+mj-ea"/>
              </a:defRPr>
            </a:lvl2pPr>
            <a:lvl3pPr>
              <a:defRPr sz="1800" b="1">
                <a:latin typeface="+mj-ea"/>
                <a:ea typeface="+mj-ea"/>
              </a:defRPr>
            </a:lvl3pPr>
            <a:lvl4pPr>
              <a:defRPr sz="1800" b="1">
                <a:latin typeface="+mj-ea"/>
                <a:ea typeface="+mj-ea"/>
              </a:defRPr>
            </a:lvl4pPr>
            <a:lvl5pPr>
              <a:defRPr sz="18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B986C-2881-4D13-A997-ACFFD540ED4F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7FAA-8A7D-4367-B4FF-9BBF8491958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F79D-D5FD-4FE3-8BD8-9C4A272A0925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316DE-7DDA-4457-876F-5CC85522D19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FC52A-603B-4260-9205-091603522A17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D4D8-ADED-460D-9F99-C77CCAFBCA5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7F797-D0F2-4A4E-87CD-2E2CC6A5C444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4E653-7BDC-4D29-B0A1-0120261BF3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AF9F8-039A-4833-B8C0-8AED4803A8F9}" type="datetimeFigureOut">
              <a:rPr lang="en-US"/>
            </a:fld>
            <a:endParaRPr 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C9F4A-B034-4C86-A4E6-1DB85ED2D61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7E90-D24C-4FB5-B7AF-B2D8771F6758}" type="datetimeFigureOut">
              <a:rPr lang="en-US"/>
            </a:fld>
            <a:endParaRPr 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D7D7-C71D-462D-8F2D-361598CA02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A9DE5-689E-407D-B88C-CCC8AC3ACCEB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CD83D-F25E-4532-896D-F2CEBCD289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074E-597C-45B3-B3F3-817E1B38276A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9EC60-B6EF-4A30-9B35-7072E0BFC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69FE8-B032-4381-9F38-DC8844858097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32D5-74EF-4EF2-95C7-4CC3E968026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6A6C-4C54-4314-8EBB-38C96C0F62CA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3AA85-9838-416E-A22B-B725588B857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04850"/>
            <a:ext cx="2057400" cy="56197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04850"/>
            <a:ext cx="6019800" cy="56197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95839-3997-43B9-AC93-658200DC808C}" type="datetimeFigureOut">
              <a:rPr lang="en-US"/>
            </a:fld>
            <a:endParaRPr 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60393-3812-4B77-82B5-4E961DDD37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35164"/>
            <a:ext cx="4038600" cy="4389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BD338-8F70-42E7-A469-89861311DD10}" type="datetimeFigureOut">
              <a:rPr lang="en-US" smtClean="0"/>
            </a:fld>
            <a:endParaRPr lang="en-US"/>
          </a:p>
        </p:txBody>
      </p:sp>
      <p:sp>
        <p:nvSpPr>
          <p:cNvPr id="3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A12DF-E453-42B4-89A7-469AF63AE38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3C0CE16-2BBC-4F91-A967-0D89E322C077}" type="datetimeFigureOut">
              <a:rPr lang="zh-CN" altLang="en-US" sz="1200" b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</a:fld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页脚占位符 21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灯片编号占位符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fld id="{BE9EF460-2ADE-44C1-B577-7656E8F00F11}" type="slidenum">
              <a:rPr lang="zh-CN" altLang="en-US" sz="1200" b="0" smtClean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zh-CN" altLang="en-US" sz="1200" b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png"/><Relationship Id="rId20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31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4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448" y="-4452"/>
            <a:ext cx="9126080" cy="9396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05105" indent="-205105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47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1800">
          <a:solidFill>
            <a:schemeClr val="tx1"/>
          </a:solidFill>
          <a:latin typeface="+mn-lt"/>
          <a:ea typeface="+mn-ea"/>
        </a:defRPr>
      </a:lvl2pPr>
      <a:lvl3pPr marL="685800" indent="-1847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1575">
          <a:solidFill>
            <a:schemeClr val="tx1"/>
          </a:solidFill>
          <a:latin typeface="+mn-lt"/>
          <a:ea typeface="+mn-ea"/>
        </a:defRPr>
      </a:lvl3pPr>
      <a:lvl4pPr marL="890905" indent="-15748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4pPr>
      <a:lvl5pPr marL="10966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5pPr>
      <a:lvl6pPr marL="14395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6pPr>
      <a:lvl7pPr marL="17824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7pPr>
      <a:lvl8pPr marL="21253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8pPr>
      <a:lvl9pPr marL="24682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单圆角矩形 13"/>
          <p:cNvSpPr>
            <a:spLocks noChangeArrowheads="1"/>
          </p:cNvSpPr>
          <p:nvPr/>
        </p:nvSpPr>
        <p:spPr bwMode="auto">
          <a:xfrm rot="420000" flipV="1">
            <a:off x="3165475" y="1108075"/>
            <a:ext cx="5257800" cy="4114800"/>
          </a:xfrm>
          <a:custGeom>
            <a:avLst/>
            <a:gdLst>
              <a:gd name="T0" fmla="*/ 5257800 w 5257800"/>
              <a:gd name="T1" fmla="*/ 2057400 h 4114800"/>
              <a:gd name="T2" fmla="*/ 2628900 w 5257800"/>
              <a:gd name="T3" fmla="*/ 4114800 h 4114800"/>
              <a:gd name="T4" fmla="*/ 0 w 5257800"/>
              <a:gd name="T5" fmla="*/ 2057400 h 4114800"/>
              <a:gd name="T6" fmla="*/ 2628900 w 5257800"/>
              <a:gd name="T7" fmla="*/ 0 h 4114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257800"/>
              <a:gd name="T13" fmla="*/ 0 h 4114800"/>
              <a:gd name="T14" fmla="*/ 5182785 w 5257800"/>
              <a:gd name="T15" fmla="*/ 4114800 h 411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miter lim="800000"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3000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直角三角形 14"/>
          <p:cNvSpPr>
            <a:spLocks noChangeArrowheads="1"/>
          </p:cNvSpPr>
          <p:nvPr/>
        </p:nvSpPr>
        <p:spPr bwMode="auto">
          <a:xfrm rot="420000" flipV="1">
            <a:off x="8004177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mpd="sng">
            <a:solidFill>
              <a:srgbClr val="FFFFFF"/>
            </a:solidFill>
            <a:miter lim="800000"/>
          </a:ln>
          <a:effectLst>
            <a:outerShdw dist="6350" dir="12899787" algn="ctr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3000">
              <a:solidFill>
                <a:srgbClr val="FFFFFF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任意多边形 15"/>
          <p:cNvSpPr>
            <a:spLocks noChangeArrowheads="1"/>
          </p:cNvSpPr>
          <p:nvPr/>
        </p:nvSpPr>
        <p:spPr bwMode="auto">
          <a:xfrm flipV="1">
            <a:off x="-7937" y="5816600"/>
            <a:ext cx="9161463" cy="1041400"/>
          </a:xfrm>
          <a:custGeom>
            <a:avLst/>
            <a:gdLst>
              <a:gd name="T0" fmla="*/ 6 w 5772"/>
              <a:gd name="T1" fmla="*/ 2 h 656"/>
              <a:gd name="T2" fmla="*/ 2542 w 5772"/>
              <a:gd name="T3" fmla="*/ 0 h 656"/>
              <a:gd name="T4" fmla="*/ 4374 w 5772"/>
              <a:gd name="T5" fmla="*/ 367 h 656"/>
              <a:gd name="T6" fmla="*/ 5766 w 5772"/>
              <a:gd name="T7" fmla="*/ 55 h 656"/>
              <a:gd name="T8" fmla="*/ 5772 w 5772"/>
              <a:gd name="T9" fmla="*/ 213 h 656"/>
              <a:gd name="T10" fmla="*/ 4302 w 5772"/>
              <a:gd name="T11" fmla="*/ 439 h 656"/>
              <a:gd name="T12" fmla="*/ 1488 w 5772"/>
              <a:gd name="T13" fmla="*/ 201 h 656"/>
              <a:gd name="T14" fmla="*/ 0 w 5772"/>
              <a:gd name="T15" fmla="*/ 656 h 656"/>
              <a:gd name="T16" fmla="*/ 6 w 5772"/>
              <a:gd name="T17" fmla="*/ 2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9AF">
                  <a:alpha val="45000"/>
                </a:srgbClr>
              </a:gs>
              <a:gs pos="100000">
                <a:srgbClr val="00EBF8">
                  <a:alpha val="54999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 sz="3000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1" name="任意多边形 16"/>
          <p:cNvSpPr>
            <a:spLocks noChangeArrowheads="1"/>
          </p:cNvSpPr>
          <p:nvPr/>
        </p:nvSpPr>
        <p:spPr bwMode="auto">
          <a:xfrm flipV="1">
            <a:off x="4381500" y="6219826"/>
            <a:ext cx="4762500" cy="638175"/>
          </a:xfrm>
          <a:custGeom>
            <a:avLst/>
            <a:gdLst>
              <a:gd name="T0" fmla="*/ 0 w 3000"/>
              <a:gd name="T1" fmla="*/ 0 h 595"/>
              <a:gd name="T2" fmla="*/ 1668 w 3000"/>
              <a:gd name="T3" fmla="*/ 564 h 595"/>
              <a:gd name="T4" fmla="*/ 3000 w 3000"/>
              <a:gd name="T5" fmla="*/ 186 h 595"/>
              <a:gd name="T6" fmla="*/ 3000 w 3000"/>
              <a:gd name="T7" fmla="*/ 6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DB6">
                  <a:alpha val="29999"/>
                </a:srgbClr>
              </a:gs>
              <a:gs pos="80000">
                <a:srgbClr val="009BE5">
                  <a:alpha val="42000"/>
                </a:srgbClr>
              </a:gs>
              <a:gs pos="100000">
                <a:srgbClr val="009BE5">
                  <a:alpha val="45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en-US" sz="3000"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标题占位符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48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4105" name="文本占位符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4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1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9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84DD4AF-6B03-43AE-A1F2-7A9521BEEACE}" type="datetimeFigureOut">
              <a:rPr lang="en-US"/>
            </a:fld>
            <a:endParaRPr 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56351"/>
            <a:ext cx="3352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>
              <a:defRPr sz="9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56351"/>
            <a:ext cx="609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>
            <a:lvl1pPr algn="r">
              <a:defRPr sz="900" smtClean="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879F0B-7FD9-4D7D-9574-0153FF65F7E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750">
          <a:solidFill>
            <a:schemeClr val="tx2"/>
          </a:solidFill>
          <a:latin typeface="Calibri" panose="020F0502020204030204" pitchFamily="34" charset="0"/>
          <a:ea typeface="隶书" panose="02010509060101010101" pitchFamily="49" charset="-122"/>
        </a:defRPr>
      </a:lvl9pPr>
    </p:titleStyle>
    <p:bodyStyle>
      <a:lvl1pPr marL="205105" indent="-205105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8478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1800">
          <a:solidFill>
            <a:schemeClr val="tx1"/>
          </a:solidFill>
          <a:latin typeface="+mn-lt"/>
          <a:ea typeface="+mn-ea"/>
        </a:defRPr>
      </a:lvl2pPr>
      <a:lvl3pPr marL="685800" indent="-1847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1575">
          <a:solidFill>
            <a:schemeClr val="tx1"/>
          </a:solidFill>
          <a:latin typeface="+mn-lt"/>
          <a:ea typeface="+mn-ea"/>
        </a:defRPr>
      </a:lvl3pPr>
      <a:lvl4pPr marL="890905" indent="-15748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4pPr>
      <a:lvl5pPr marL="10966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5pPr>
      <a:lvl6pPr marL="14395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6pPr>
      <a:lvl7pPr marL="17824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7pPr>
      <a:lvl8pPr marL="21253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8pPr>
      <a:lvl9pPr marL="2468245" indent="-15748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7239000" cy="1009015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zh-CN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抽象类、接口及内嵌类</a:t>
            </a:r>
            <a:endParaRPr lang="zh-CN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99" name="内容占位符 2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1143000" y="1752600"/>
            <a:ext cx="7315200" cy="4495800"/>
          </a:xfrm>
        </p:spPr>
        <p:txBody>
          <a:bodyPr/>
          <a:lstStyle/>
          <a:p>
            <a:pPr algn="l" eaLnBrk="1" hangingPunct="1"/>
            <a:r>
              <a:rPr lang="en-US" altLang="zh-CN" sz="3200"/>
              <a:t>8.1 </a:t>
            </a:r>
            <a:r>
              <a:rPr lang="zh-CN" altLang="zh-CN" sz="3200"/>
              <a:t>抽象类和抽象方法</a:t>
            </a:r>
            <a:endParaRPr lang="zh-CN" altLang="zh-CN" sz="3200"/>
          </a:p>
          <a:p>
            <a:pPr algn="l" eaLnBrk="1" hangingPunct="1"/>
            <a:r>
              <a:rPr lang="en-US" altLang="zh-CN" sz="3200"/>
              <a:t>8.2 </a:t>
            </a:r>
            <a:r>
              <a:rPr lang="zh-CN" altLang="zh-CN" sz="3200"/>
              <a:t>接口</a:t>
            </a:r>
            <a:endParaRPr lang="en-US" altLang="zh-CN" sz="3200"/>
          </a:p>
          <a:p>
            <a:pPr algn="l" eaLnBrk="1" hangingPunct="1"/>
            <a:r>
              <a:rPr lang="en-US" altLang="zh-CN" sz="2800"/>
              <a:t>   8.2.1 </a:t>
            </a:r>
            <a:r>
              <a:rPr lang="zh-CN" altLang="zh-CN" sz="2800"/>
              <a:t>接口定义</a:t>
            </a:r>
            <a:endParaRPr lang="en-US" altLang="zh-CN" sz="2800"/>
          </a:p>
          <a:p>
            <a:pPr algn="l" eaLnBrk="1" hangingPunct="1"/>
            <a:r>
              <a:rPr lang="en-US" altLang="zh-CN" sz="2800"/>
              <a:t>   8.2.2 </a:t>
            </a:r>
            <a:r>
              <a:rPr lang="zh-CN" altLang="zh-CN" sz="2800"/>
              <a:t>接口的实现</a:t>
            </a:r>
            <a:endParaRPr lang="zh-CN" altLang="zh-CN" sz="2800"/>
          </a:p>
          <a:p>
            <a:pPr algn="l" eaLnBrk="1" hangingPunct="1"/>
            <a:r>
              <a:rPr lang="en-US" altLang="zh-CN" sz="3200"/>
              <a:t>8.3 </a:t>
            </a:r>
            <a:r>
              <a:rPr lang="zh-CN" altLang="zh-CN" sz="3200"/>
              <a:t>内嵌类</a:t>
            </a:r>
            <a:endParaRPr lang="en-US" altLang="zh-CN" sz="3200"/>
          </a:p>
          <a:p>
            <a:pPr algn="l" eaLnBrk="1" hangingPunct="1"/>
            <a:r>
              <a:rPr lang="en-US" altLang="zh-CN" sz="3200"/>
              <a:t>   </a:t>
            </a:r>
            <a:r>
              <a:rPr lang="en-US" altLang="zh-CN" sz="2800"/>
              <a:t>8.3.1 </a:t>
            </a:r>
            <a:r>
              <a:rPr lang="zh-CN" altLang="zh-CN" sz="2800"/>
              <a:t>成员类</a:t>
            </a:r>
            <a:endParaRPr lang="en-US" altLang="zh-CN" sz="2800"/>
          </a:p>
          <a:p>
            <a:pPr algn="l" eaLnBrk="1" hangingPunct="1"/>
            <a:r>
              <a:rPr lang="en-US" altLang="zh-CN" sz="2800"/>
              <a:t>   8.3.2 </a:t>
            </a:r>
            <a:r>
              <a:rPr lang="zh-CN" altLang="zh-CN" sz="2800"/>
              <a:t>静态</a:t>
            </a:r>
            <a:r>
              <a:rPr lang="en-US" altLang="zh-CN" sz="2800"/>
              <a:t>inner</a:t>
            </a:r>
            <a:r>
              <a:rPr lang="zh-CN" altLang="zh-CN" sz="2800"/>
              <a:t>类</a:t>
            </a:r>
            <a:endParaRPr lang="en-US" altLang="zh-CN" sz="2800"/>
          </a:p>
          <a:p>
            <a:pPr algn="l" eaLnBrk="1" hangingPunct="1"/>
            <a:r>
              <a:rPr lang="en-US" altLang="zh-CN" sz="2800"/>
              <a:t>   8.3.3 </a:t>
            </a:r>
            <a:r>
              <a:rPr lang="zh-CN" altLang="zh-CN" sz="2800"/>
              <a:t>方法中的内嵌类与匿名内嵌类</a:t>
            </a:r>
            <a:endParaRPr lang="zh-CN" altLang="zh-CN" sz="2800"/>
          </a:p>
          <a:p>
            <a:pPr algn="l" eaLnBrk="1" hangingPunct="1"/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10456545" y="2794635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225675" y="533400"/>
            <a:ext cx="4479925" cy="45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/>
              <a:t>写出程序运行结果</a:t>
            </a:r>
            <a:endParaRPr lang="zh-CN" altLang="en-US"/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/>
              <a:t>abstract class  P{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  public P() { System.out.println("parent"); }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  abstract void m();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class S extends P {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public S() {  System.out.println("child"); }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public static void main(String a[ ]) {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       P  x= new S();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       x.m();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}     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     void m()  {System.out.println("m()"); }</a:t>
            </a:r>
            <a:endParaRPr lang="en-US" altLang="zh-CN"/>
          </a:p>
          <a:p>
            <a:pPr marL="0" indent="0" eaLnBrk="1" hangingPunct="1">
              <a:buFontTx/>
              <a:buNone/>
            </a:pPr>
            <a:r>
              <a:rPr lang="en-US" altLang="zh-CN"/>
              <a:t>} </a:t>
            </a:r>
            <a:endParaRPr lang="zh-CN" altLang="en-US"/>
          </a:p>
        </p:txBody>
      </p:sp>
      <p:pic>
        <p:nvPicPr>
          <p:cNvPr id="13316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"/>
            <a:ext cx="7731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 bwMode="auto">
          <a:xfrm>
            <a:off x="6400800" y="4038600"/>
            <a:ext cx="1676400" cy="2133600"/>
            <a:chOff x="6934200" y="3960724"/>
            <a:chExt cx="1828800" cy="2133600"/>
          </a:xfrm>
        </p:grpSpPr>
        <p:sp>
          <p:nvSpPr>
            <p:cNvPr id="7" name="矩形 6"/>
            <p:cNvSpPr/>
            <p:nvPr/>
          </p:nvSpPr>
          <p:spPr bwMode="auto">
            <a:xfrm>
              <a:off x="6934200" y="3960724"/>
              <a:ext cx="1828800" cy="21336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ts val="2800"/>
                </a:lnSpc>
                <a:spcBef>
                  <a:spcPct val="50000"/>
                </a:spcBef>
                <a:defRPr/>
              </a:pPr>
              <a:endParaRPr lang="en-US" altLang="zh-CN" sz="24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parent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child</a:t>
              </a:r>
              <a:endParaRPr lang="en-US" altLang="zh-CN" sz="2400" dirty="0">
                <a:cs typeface="Arial" panose="020B0604020202020204" pitchFamily="34" charset="0"/>
              </a:endParaRPr>
            </a:p>
            <a:p>
              <a:pPr>
                <a:lnSpc>
                  <a:spcPct val="90000"/>
                </a:lnSpc>
                <a:spcBef>
                  <a:spcPct val="35000"/>
                </a:spcBef>
                <a:spcAft>
                  <a:spcPct val="15000"/>
                </a:spcAft>
                <a:buSzPct val="65000"/>
                <a:defRPr/>
              </a:pPr>
              <a:r>
                <a:rPr lang="en-US" altLang="zh-CN" sz="2400" dirty="0">
                  <a:cs typeface="Arial" panose="020B0604020202020204" pitchFamily="34" charset="0"/>
                </a:rPr>
                <a:t>m()</a:t>
              </a:r>
              <a:endParaRPr lang="zh-CN" altLang="en-US" sz="2400" dirty="0"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934200" y="3960724"/>
              <a:ext cx="1828800" cy="6064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运行结果</a:t>
              </a:r>
              <a:endPara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4311650" cy="652463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CC3300"/>
                </a:solidFill>
              </a:rPr>
              <a:t>8.2.1 </a:t>
            </a:r>
            <a:r>
              <a:rPr lang="zh-CN" altLang="en-US" sz="2800">
                <a:solidFill>
                  <a:srgbClr val="CC3300"/>
                </a:solidFill>
              </a:rPr>
              <a:t>接口定义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252537"/>
            <a:ext cx="86868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[public]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interface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[extends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父接口名列表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  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endParaRPr lang="en-US" altLang="zh-CN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[public] [static] [final]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域类型 域名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常量值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[public] [abstract]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 方法名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参数列表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[throw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异常列表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 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 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声明接口可给出访问控制符；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一个接口还可以继承多个父接口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，父接口间用逗号分隔。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系统默认接口中所有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的修饰都是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final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系统默认接口中所有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的修饰都是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abstract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3886200" y="3200400"/>
            <a:ext cx="4267200" cy="609600"/>
          </a:xfrm>
          <a:prstGeom prst="wedgeRectCallout">
            <a:avLst>
              <a:gd name="adj1" fmla="val -82803"/>
              <a:gd name="adj2" fmla="val -15333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别忘了默认也是这些修饰！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1746885"/>
          </a:xfrm>
        </p:spPr>
        <p:txBody>
          <a:bodyPr/>
          <a:p>
            <a:r>
              <a:rPr lang="zh-CN" altLang="en-US" sz="2000"/>
              <a:t>在Java 8中允许接口有default方法和static方法，Java 9后接口进一步可以定义private方法。</a:t>
            </a:r>
            <a:endParaRPr lang="zh-CN" altLang="en-US" sz="2000"/>
          </a:p>
          <a:p>
            <a:r>
              <a:rPr lang="zh-CN" altLang="en-US" sz="2000"/>
              <a:t>default方法是在定义方法头上添加了default关键字, 这两类方法均给出方法的具体实现,用于扩展接口功能。</a:t>
            </a:r>
            <a:endParaRPr lang="zh-CN" altLang="en-US" sz="2000"/>
          </a:p>
          <a:p>
            <a:r>
              <a:rPr lang="zh-CN" altLang="en-US" sz="2000"/>
              <a:t>default方法将由实现接口的类继承,而静态方法需要通过接口名调用。</a:t>
            </a:r>
            <a:endParaRPr lang="zh-CN" altLang="en-US" sz="2000"/>
          </a:p>
        </p:txBody>
      </p:sp>
      <p:sp>
        <p:nvSpPr>
          <p:cNvPr id="100" name="文本框 99"/>
          <p:cNvSpPr txBox="1"/>
          <p:nvPr/>
        </p:nvSpPr>
        <p:spPr>
          <a:xfrm>
            <a:off x="864870" y="2895600"/>
            <a:ext cx="741489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interface Move{    void  walk();        //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走路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void  run();          //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奔跑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default void forward(){    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//default方法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      System.out.println("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前进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...");    }    static void warning() {      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//static方法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          System.out.println("</a:t>
            </a:r>
            <a:r>
              <a:rPr 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小心意外</a:t>
            </a:r>
            <a:r>
              <a:rPr 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!!!");    }}</a:t>
            </a:r>
            <a:endParaRPr lang="en-US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086600" cy="3276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interface </a:t>
            </a:r>
            <a:r>
              <a:rPr lang="en-US" altLang="zh-CN" sz="2800" dirty="0" err="1"/>
              <a:t>Copyable</a:t>
            </a:r>
            <a:r>
              <a:rPr lang="en-US" altLang="zh-CN" sz="2800" dirty="0"/>
              <a:t> { 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     </a:t>
            </a:r>
            <a:r>
              <a:rPr lang="en-US" altLang="zh-CN" sz="2800" dirty="0">
                <a:solidFill>
                  <a:srgbClr val="0000CC"/>
                </a:solidFill>
              </a:rPr>
              <a:t>Object copy ();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363" name="矩形 1"/>
          <p:cNvSpPr>
            <a:spLocks noChangeArrowheads="1"/>
          </p:cNvSpPr>
          <p:nvPr/>
        </p:nvSpPr>
        <p:spPr bwMode="auto">
          <a:xfrm>
            <a:off x="914400" y="1066800"/>
            <a:ext cx="5273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 自定义接口举例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74650"/>
            <a:ext cx="5688013" cy="57785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CC3300"/>
                </a:solidFill>
              </a:rPr>
              <a:t>8.2.2  </a:t>
            </a:r>
            <a:r>
              <a:rPr lang="zh-CN" altLang="en-US" sz="2800" dirty="0">
                <a:solidFill>
                  <a:srgbClr val="CC3300"/>
                </a:solidFill>
              </a:rPr>
              <a:t>接口的实现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dirty="0"/>
              <a:t>class Book  </a:t>
            </a:r>
            <a:r>
              <a:rPr lang="en-US" altLang="zh-CN" sz="2000" dirty="0">
                <a:solidFill>
                  <a:srgbClr val="FF0000"/>
                </a:solidFill>
              </a:rPr>
              <a:t>implements </a:t>
            </a:r>
            <a:r>
              <a:rPr lang="en-US" altLang="zh-CN" sz="2000" dirty="0" err="1">
                <a:solidFill>
                  <a:srgbClr val="FF0000"/>
                </a:solidFill>
              </a:rPr>
              <a:t>Copyable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  String </a:t>
            </a:r>
            <a:r>
              <a:rPr lang="en-US" altLang="zh-CN" sz="2000" dirty="0" err="1"/>
              <a:t>book_name</a:t>
            </a:r>
            <a:r>
              <a:rPr lang="en-US" altLang="zh-CN" sz="2000" dirty="0"/>
              <a:t>;              // </a:t>
            </a:r>
            <a:r>
              <a:rPr lang="zh-CN" altLang="en-US" sz="2000" dirty="0"/>
              <a:t>书名</a:t>
            </a:r>
            <a:endParaRPr lang="zh-CN" altLang="en-US" sz="2000" dirty="0"/>
          </a:p>
          <a:p>
            <a:pPr lvl="1" eaLnBrk="1" hangingPunct="1"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book_id</a:t>
            </a:r>
            <a:r>
              <a:rPr lang="en-US" altLang="zh-CN" sz="2000" dirty="0"/>
              <a:t>;                // </a:t>
            </a:r>
            <a:r>
              <a:rPr lang="zh-CN" altLang="en-US" sz="2000" dirty="0"/>
              <a:t>书号</a:t>
            </a:r>
            <a:endParaRPr lang="zh-CN" altLang="en-US" sz="2000" dirty="0"/>
          </a:p>
          <a:p>
            <a:pPr lvl="1" eaLnBrk="1" hangingPunct="1"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public Book(String name ,String id)  {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book_name</a:t>
            </a:r>
            <a:r>
              <a:rPr lang="en-US" altLang="zh-CN" sz="2000" dirty="0"/>
              <a:t> = name;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book_id</a:t>
            </a:r>
            <a:r>
              <a:rPr lang="en-US" altLang="zh-CN" sz="2000" dirty="0"/>
              <a:t> = id;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  }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0000"/>
                </a:solidFill>
              </a:rPr>
              <a:t>public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>
                <a:solidFill>
                  <a:srgbClr val="0000CC"/>
                </a:solidFill>
              </a:rPr>
              <a:t>Object copy ()</a:t>
            </a:r>
            <a:r>
              <a:rPr lang="en-US" altLang="zh-CN" sz="2000" dirty="0"/>
              <a:t> { 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 return new Book(</a:t>
            </a:r>
            <a:r>
              <a:rPr lang="en-US" altLang="zh-CN" sz="2000" dirty="0" err="1"/>
              <a:t>book_name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book_id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   }</a:t>
            </a:r>
            <a:endParaRPr lang="en-US" altLang="zh-CN" sz="2000" dirty="0"/>
          </a:p>
          <a:p>
            <a:pPr lvl="1" eaLnBrk="1" hangingPunct="1"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….</a:t>
            </a:r>
            <a:endParaRPr lang="en-US" altLang="zh-CN" sz="2000" dirty="0"/>
          </a:p>
        </p:txBody>
      </p:sp>
      <p:sp>
        <p:nvSpPr>
          <p:cNvPr id="11268" name="AutoShape 5"/>
          <p:cNvSpPr>
            <a:spLocks noChangeArrowheads="1"/>
          </p:cNvSpPr>
          <p:nvPr/>
        </p:nvSpPr>
        <p:spPr bwMode="auto">
          <a:xfrm>
            <a:off x="4213860" y="4908550"/>
            <a:ext cx="3657600" cy="609600"/>
          </a:xfrm>
          <a:prstGeom prst="wedgeRoundRectCallout">
            <a:avLst>
              <a:gd name="adj1" fmla="val -94730"/>
              <a:gd name="adj2" fmla="val -19682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defRPr/>
            </a:pPr>
            <a:r>
              <a:rPr lang="zh-CN" altLang="en-US" sz="2000">
                <a:solidFill>
                  <a:srgbClr val="C00000"/>
                </a:solidFill>
                <a:cs typeface="Arial" panose="020B0604020202020204" pitchFamily="34" charset="0"/>
              </a:rPr>
              <a:t>这里是否可为</a:t>
            </a:r>
            <a:r>
              <a:rPr lang="en-US" altLang="zh-CN" sz="2000">
                <a:solidFill>
                  <a:srgbClr val="C00000"/>
                </a:solidFill>
                <a:cs typeface="Arial" panose="020B0604020202020204" pitchFamily="34" charset="0"/>
              </a:rPr>
              <a:t>Book</a:t>
            </a:r>
            <a:r>
              <a:rPr lang="zh-CN" altLang="en-US" sz="2000">
                <a:solidFill>
                  <a:srgbClr val="C00000"/>
                </a:solidFill>
                <a:cs typeface="Arial" panose="020B0604020202020204" pitchFamily="34" charset="0"/>
              </a:rPr>
              <a:t>类型？</a:t>
            </a:r>
            <a:endParaRPr lang="zh-CN" altLang="en-US" sz="200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4953000" y="2590800"/>
            <a:ext cx="3505200" cy="685800"/>
          </a:xfrm>
          <a:prstGeom prst="wedgeRectCallout">
            <a:avLst>
              <a:gd name="adj1" fmla="val -138320"/>
              <a:gd name="adj2" fmla="val 10420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en-US" altLang="zh-CN" sz="3200" b="0" dirty="0">
                <a:solidFill>
                  <a:schemeClr val="bg1"/>
                </a:solidFill>
                <a:latin typeface="Tahoma" panose="020B0604030504040204" pitchFamily="34" charset="0"/>
              </a:rPr>
              <a:t>public </a:t>
            </a:r>
            <a:r>
              <a:rPr kumimoji="1" lang="zh-CN" altLang="en-US" sz="3200" b="0" dirty="0">
                <a:solidFill>
                  <a:schemeClr val="bg1"/>
                </a:solidFill>
                <a:latin typeface="Tahoma" panose="020B0604030504040204" pitchFamily="34" charset="0"/>
              </a:rPr>
              <a:t>一定要</a:t>
            </a:r>
            <a:r>
              <a:rPr kumimoji="1" lang="en-US" altLang="zh-CN" sz="3200" b="0" dirty="0">
                <a:solidFill>
                  <a:schemeClr val="bg1"/>
                </a:solidFill>
                <a:latin typeface="Tahoma" panose="020B0604030504040204" pitchFamily="34" charset="0"/>
              </a:rPr>
              <a:t>!</a:t>
            </a:r>
            <a:endParaRPr kumimoji="1" lang="zh-CN" altLang="en-US" sz="3200" b="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14400" y="5562600"/>
            <a:ext cx="73914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实现接口的类要将接口带来的抽象方法覆盖！</a:t>
            </a:r>
            <a:endParaRPr lang="zh-CN" alt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2" grpId="0" bldLvl="0" animBg="1"/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5688013" cy="609600"/>
          </a:xfrm>
        </p:spPr>
        <p:txBody>
          <a:bodyPr/>
          <a:lstStyle/>
          <a:p>
            <a:pPr eaLnBrk="1" hangingPunct="1"/>
            <a:r>
              <a:rPr lang="en-US" altLang="zh-CN" sz="2800"/>
              <a:t>8.2.2  </a:t>
            </a:r>
            <a:r>
              <a:rPr lang="zh-CN" altLang="en-US" sz="2800"/>
              <a:t>接口的实现 </a:t>
            </a:r>
            <a:r>
              <a:rPr lang="en-US" altLang="zh-CN" sz="2800"/>
              <a:t>(</a:t>
            </a:r>
            <a:r>
              <a:rPr lang="zh-CN" altLang="en-US" sz="2800"/>
              <a:t>续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45475" cy="4800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000"/>
              <a:t>public String toString(){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return  </a:t>
            </a:r>
            <a:r>
              <a:rPr lang="en-US" altLang="zh-CN" sz="2000">
                <a:solidFill>
                  <a:srgbClr val="FF0000"/>
                </a:solidFill>
              </a:rPr>
              <a:t>super.toString()+</a:t>
            </a:r>
            <a:r>
              <a:rPr lang="en-US" altLang="zh-CN" sz="2000"/>
              <a:t>" ,</a:t>
            </a:r>
            <a:r>
              <a:rPr lang="zh-CN" altLang="en-US" sz="2000"/>
              <a:t>书名</a:t>
            </a:r>
            <a:r>
              <a:rPr lang="en-US" altLang="zh-CN" sz="2000"/>
              <a:t>:"+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            book_name+",</a:t>
            </a:r>
            <a:r>
              <a:rPr lang="zh-CN" altLang="en-US" sz="2000"/>
              <a:t>书号</a:t>
            </a:r>
            <a:r>
              <a:rPr lang="en-US" altLang="zh-CN" sz="2000"/>
              <a:t>="+book_id;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}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public static void main (String [] args) {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Book x = new Book("Java</a:t>
            </a:r>
            <a:r>
              <a:rPr lang="zh-CN" altLang="en-US" sz="2000"/>
              <a:t>程序设计</a:t>
            </a:r>
            <a:r>
              <a:rPr lang="en-US" altLang="zh-CN" sz="2000"/>
              <a:t>“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           ,"ISBN8359012");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System.out.println(x);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System.out.println(x.copy());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Book y = (Book)x.copy();     </a:t>
            </a:r>
            <a:endParaRPr lang="zh-CN" altLang="en-US" sz="2000"/>
          </a:p>
          <a:p>
            <a:pPr lvl="1" eaLnBrk="1" hangingPunct="1">
              <a:buFontTx/>
              <a:buNone/>
            </a:pPr>
            <a:r>
              <a:rPr lang="zh-CN" altLang="en-US" sz="2000"/>
              <a:t>      </a:t>
            </a:r>
            <a:r>
              <a:rPr lang="en-US" altLang="zh-CN" sz="2000"/>
              <a:t>System.out.println(y);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}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</a:t>
            </a:r>
            <a:endParaRPr lang="en-US" altLang="zh-CN" sz="2000"/>
          </a:p>
          <a:p>
            <a:pPr eaLnBrk="1" hangingPunct="1">
              <a:buFontTx/>
              <a:buNone/>
            </a:pPr>
            <a:endParaRPr lang="en-US" altLang="zh-CN" sz="2000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378575" cy="639763"/>
          </a:xfrm>
        </p:spPr>
        <p:txBody>
          <a:bodyPr/>
          <a:lstStyle/>
          <a:p>
            <a:pPr eaLnBrk="1" hangingPunct="1"/>
            <a:r>
              <a:rPr lang="zh-CN" altLang="en-US"/>
              <a:t>有关接口的实现</a:t>
            </a:r>
            <a:r>
              <a:rPr lang="en-US" altLang="zh-CN"/>
              <a:t>,</a:t>
            </a:r>
            <a:r>
              <a:rPr lang="zh-CN" altLang="en-US"/>
              <a:t>要注意以下问题</a:t>
            </a:r>
            <a:endParaRPr lang="zh-CN" altLang="en-US"/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8229600" cy="364172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一个类可以实现多个接口，接口间用逗号分隔；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如果实现某接口的类不是抽象类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则该类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必须实现指定接口的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所有</a:t>
            </a:r>
            <a:r>
              <a:rPr lang="zh-CN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抽象方法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接口的抽象方法的访问限制符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默认为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public,</a:t>
            </a:r>
            <a:r>
              <a:rPr lang="zh-CN" altLang="en-US" sz="24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在实现时要在方法头中显式地加上</a:t>
            </a:r>
            <a:r>
              <a:rPr lang="en-US" altLang="zh-CN" sz="24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</a:t>
            </a:r>
            <a:r>
              <a:rPr lang="zh-CN" altLang="en-US" sz="24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412750"/>
            <a:ext cx="3979862" cy="5365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/>
              <a:t>二义性问题 </a:t>
            </a:r>
            <a:endParaRPr lang="zh-CN" altLang="en-US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1500" y="1219200"/>
            <a:ext cx="81153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/>
              <a:t>interface Frob { </a:t>
            </a:r>
            <a:r>
              <a:rPr lang="en-US" altLang="zh-CN" sz="2000">
                <a:solidFill>
                  <a:srgbClr val="FF0000"/>
                </a:solidFill>
              </a:rPr>
              <a:t>float v = 2.0f;</a:t>
            </a:r>
            <a:r>
              <a:rPr lang="en-US" altLang="zh-CN" sz="2000"/>
              <a:t> }  //</a:t>
            </a:r>
            <a:r>
              <a:rPr lang="zh-CN" altLang="en-US" sz="2000"/>
              <a:t>接口定义 </a:t>
            </a:r>
            <a:endParaRPr lang="zh-CN" altLang="en-US" sz="2000"/>
          </a:p>
          <a:p>
            <a:pPr eaLnBrk="1" hangingPunct="1">
              <a:buFontTx/>
              <a:buNone/>
            </a:pPr>
            <a:r>
              <a:rPr lang="en-US" altLang="zh-CN" sz="2000"/>
              <a:t>class Parent { </a:t>
            </a:r>
            <a:r>
              <a:rPr lang="en-US" altLang="zh-CN" sz="2000">
                <a:solidFill>
                  <a:srgbClr val="0000CC"/>
                </a:solidFill>
              </a:rPr>
              <a:t>int v = 3</a:t>
            </a:r>
            <a:r>
              <a:rPr lang="en-US" altLang="zh-CN" sz="2000"/>
              <a:t>; }        //</a:t>
            </a:r>
            <a:r>
              <a:rPr lang="zh-CN" altLang="en-US" sz="2000"/>
              <a:t>父类定义 </a:t>
            </a:r>
            <a:endParaRPr lang="zh-CN" altLang="en-US" sz="2000"/>
          </a:p>
          <a:p>
            <a:pPr eaLnBrk="1" hangingPunct="1">
              <a:buFontTx/>
              <a:buNone/>
            </a:pPr>
            <a:r>
              <a:rPr lang="en-US" altLang="zh-CN" sz="2000"/>
              <a:t>class Test extends Parent implements Frob {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public static void main(String[] args) {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new Test().printV();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}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void printV() {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System.out.println((</a:t>
            </a:r>
            <a:r>
              <a:rPr lang="en-US" altLang="zh-CN" sz="2000">
                <a:solidFill>
                  <a:srgbClr val="0000CC"/>
                </a:solidFill>
              </a:rPr>
              <a:t>super.v</a:t>
            </a:r>
            <a:r>
              <a:rPr lang="en-US" altLang="zh-CN" sz="2000"/>
              <a:t> +</a:t>
            </a:r>
            <a:r>
              <a:rPr lang="en-US" altLang="zh-CN" sz="2000">
                <a:solidFill>
                  <a:srgbClr val="FF0000"/>
                </a:solidFill>
              </a:rPr>
              <a:t> Frob.v</a:t>
            </a:r>
            <a:r>
              <a:rPr lang="en-US" altLang="zh-CN" sz="2000"/>
              <a:t>)/2);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}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 </a:t>
            </a:r>
            <a:endParaRPr lang="zh-CN" altLang="en-US" sz="2000"/>
          </a:p>
        </p:txBody>
      </p:sp>
      <p:sp>
        <p:nvSpPr>
          <p:cNvPr id="2" name="圆角矩形 1"/>
          <p:cNvSpPr/>
          <p:nvPr/>
        </p:nvSpPr>
        <p:spPr>
          <a:xfrm>
            <a:off x="609600" y="5334000"/>
            <a:ext cx="76962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子类中如果自己有</a:t>
            </a:r>
            <a:r>
              <a:rPr lang="en-US" altLang="zh-CN" sz="2800" dirty="0"/>
              <a:t>v</a:t>
            </a:r>
            <a:r>
              <a:rPr lang="zh-CN" altLang="en-US" sz="2800" dirty="0"/>
              <a:t>属性还是可以直接写</a:t>
            </a:r>
            <a:r>
              <a:rPr lang="en-US" altLang="zh-CN" sz="2800" dirty="0"/>
              <a:t>v</a:t>
            </a:r>
            <a:r>
              <a:rPr lang="zh-CN" altLang="en-US" sz="2800" dirty="0"/>
              <a:t>的！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949325"/>
            <a:ext cx="2244725" cy="148717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086600" cy="884238"/>
          </a:xfrm>
        </p:spPr>
        <p:txBody>
          <a:bodyPr/>
          <a:lstStyle/>
          <a:p>
            <a:pPr algn="ctr" eaLnBrk="1" hangingPunct="1"/>
            <a:r>
              <a:rPr lang="en-US" altLang="zh-CN" sz="4000">
                <a:solidFill>
                  <a:srgbClr val="CC3300"/>
                </a:solidFill>
              </a:rPr>
              <a:t>8.3 </a:t>
            </a:r>
            <a:r>
              <a:rPr lang="zh-CN" altLang="en-US" sz="4000">
                <a:solidFill>
                  <a:srgbClr val="CC3300"/>
                </a:solidFill>
              </a:rPr>
              <a:t>内嵌类</a:t>
            </a:r>
            <a:r>
              <a:rPr lang="zh-CN" altLang="en-US" sz="4000"/>
              <a:t> </a:t>
            </a:r>
            <a:endParaRPr lang="zh-CN" altLang="en-US" sz="400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914400" y="1981200"/>
            <a:ext cx="7467600" cy="2667000"/>
          </a:xfrm>
        </p:spPr>
        <p:txBody>
          <a:bodyPr/>
          <a:lstStyle/>
          <a:p>
            <a:pPr eaLnBrk="1" hangingPunct="1"/>
            <a:r>
              <a:rPr lang="en-US" altLang="zh-CN" sz="2800">
                <a:cs typeface="Arial" panose="020B0604020202020204" pitchFamily="34" charset="0"/>
              </a:rPr>
              <a:t>8.3.1 </a:t>
            </a:r>
            <a:r>
              <a:rPr lang="zh-CN" altLang="en-US" sz="2800">
                <a:cs typeface="Arial" panose="020B0604020202020204" pitchFamily="34" charset="0"/>
              </a:rPr>
              <a:t>成员类</a:t>
            </a:r>
            <a:r>
              <a:rPr lang="en-US" altLang="zh-CN" sz="2800">
                <a:cs typeface="Arial" panose="020B0604020202020204" pitchFamily="34" charset="0"/>
              </a:rPr>
              <a:t>—</a:t>
            </a:r>
            <a:r>
              <a:rPr lang="zh-CN" altLang="en-US" sz="2800">
                <a:cs typeface="Arial" panose="020B0604020202020204" pitchFamily="34" charset="0"/>
              </a:rPr>
              <a:t>对象成员</a:t>
            </a:r>
            <a:endParaRPr lang="en-US" altLang="zh-CN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800">
                <a:cs typeface="Arial" panose="020B0604020202020204" pitchFamily="34" charset="0"/>
              </a:rPr>
              <a:t>8.3.2 </a:t>
            </a:r>
            <a:r>
              <a:rPr lang="zh-CN" altLang="en-US" sz="2800">
                <a:cs typeface="Arial" panose="020B0604020202020204" pitchFamily="34" charset="0"/>
              </a:rPr>
              <a:t>静态内嵌类</a:t>
            </a:r>
            <a:r>
              <a:rPr lang="en-US" altLang="zh-CN" sz="2800">
                <a:cs typeface="Arial" panose="020B0604020202020204" pitchFamily="34" charset="0"/>
              </a:rPr>
              <a:t>---</a:t>
            </a:r>
            <a:r>
              <a:rPr lang="zh-CN" altLang="en-US" sz="2800">
                <a:cs typeface="Arial" panose="020B0604020202020204" pitchFamily="34" charset="0"/>
              </a:rPr>
              <a:t>类成员</a:t>
            </a:r>
            <a:endParaRPr lang="en-US" altLang="zh-CN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800">
                <a:cs typeface="Arial" panose="020B0604020202020204" pitchFamily="34" charset="0"/>
              </a:rPr>
              <a:t>8.3.3 </a:t>
            </a:r>
            <a:r>
              <a:rPr lang="zh-CN" altLang="en-US" sz="2800">
                <a:cs typeface="Arial" panose="020B0604020202020204" pitchFamily="34" charset="0"/>
              </a:rPr>
              <a:t>方法中的内嵌类</a:t>
            </a:r>
            <a:endParaRPr lang="en-US" altLang="zh-CN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800">
                <a:cs typeface="Arial" panose="020B0604020202020204" pitchFamily="34" charset="0"/>
              </a:rPr>
              <a:t>8.3.4 </a:t>
            </a:r>
            <a:r>
              <a:rPr lang="zh-CN" altLang="en-US" sz="2800">
                <a:cs typeface="Arial" panose="020B0604020202020204" pitchFamily="34" charset="0"/>
              </a:rPr>
              <a:t>匿名内嵌类</a:t>
            </a:r>
            <a:endParaRPr lang="en-US" altLang="zh-CN" sz="2800">
              <a:cs typeface="Arial" panose="020B0604020202020204" pitchFamily="34" charset="0"/>
            </a:endParaRPr>
          </a:p>
          <a:p>
            <a:pPr eaLnBrk="1" hangingPunct="1"/>
            <a:endParaRPr lang="en-US" altLang="zh-CN" sz="2800">
              <a:cs typeface="Arial" panose="020B0604020202020204" pitchFamily="34" charset="0"/>
            </a:endParaRPr>
          </a:p>
          <a:p>
            <a:pPr eaLnBrk="1" hangingPunct="1"/>
            <a:endParaRPr lang="zh-CN" altLang="en-US" sz="2800">
              <a:cs typeface="Arial" panose="020B0604020202020204" pitchFamily="34" charset="0"/>
            </a:endParaRPr>
          </a:p>
          <a:p>
            <a:pPr eaLnBrk="1" hangingPunct="1"/>
            <a:endParaRPr lang="zh-CN" altLang="en-US" sz="28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9438" y="585788"/>
            <a:ext cx="8078787" cy="6196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public class OuterOne {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private int </a:t>
            </a:r>
            <a:r>
              <a:rPr lang="en-US" altLang="zh-CN" sz="2000">
                <a:solidFill>
                  <a:srgbClr val="CC3399"/>
                </a:solidFill>
              </a:rPr>
              <a:t>x</a:t>
            </a:r>
            <a:r>
              <a:rPr lang="en-US" altLang="zh-CN" sz="2000"/>
              <a:t>=3; 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private int </a:t>
            </a:r>
            <a:r>
              <a:rPr lang="en-US" altLang="zh-CN" sz="2000">
                <a:solidFill>
                  <a:srgbClr val="FF0000"/>
                </a:solidFill>
              </a:rPr>
              <a:t>y</a:t>
            </a:r>
            <a:r>
              <a:rPr lang="en-US" altLang="zh-CN" sz="2000"/>
              <a:t>=4; 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public void OuterMethod( ) {  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InnerOne ino=new InnerOne( );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ino.innerMethod( );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}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8080"/>
                </a:solidFill>
              </a:rPr>
              <a:t>   public class InnerOne {  //</a:t>
            </a:r>
            <a:r>
              <a:rPr lang="zh-CN" altLang="en-US" sz="1800">
                <a:solidFill>
                  <a:srgbClr val="008080"/>
                </a:solidFill>
              </a:rPr>
              <a:t>内嵌类</a:t>
            </a:r>
            <a:endParaRPr lang="zh-CN" altLang="en-US" sz="1800">
              <a:solidFill>
                <a:srgbClr val="00808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 private int z=5;</a:t>
            </a:r>
            <a:endParaRPr lang="en-US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 int </a:t>
            </a:r>
            <a:r>
              <a:rPr lang="en-US" altLang="zh-CN" sz="1800">
                <a:solidFill>
                  <a:srgbClr val="3333FF"/>
                </a:solidFill>
              </a:rPr>
              <a:t>x</a:t>
            </a:r>
            <a:r>
              <a:rPr lang="en-US" altLang="zh-CN" sz="1800">
                <a:solidFill>
                  <a:srgbClr val="030305"/>
                </a:solidFill>
              </a:rPr>
              <a:t>=6;</a:t>
            </a:r>
            <a:endParaRPr lang="en-US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 public void innerMethod() {</a:t>
            </a:r>
            <a:endParaRPr lang="en-US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     System.out.println("y is "+y);</a:t>
            </a:r>
            <a:endParaRPr lang="en-US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     System.out.println("z is "+z);</a:t>
            </a:r>
            <a:endParaRPr lang="en-US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     </a:t>
            </a:r>
            <a:r>
              <a:rPr lang="sv-SE" altLang="zh-CN" sz="1800">
                <a:solidFill>
                  <a:srgbClr val="030305"/>
                </a:solidFill>
              </a:rPr>
              <a:t>System.out.println("x ="+x);</a:t>
            </a:r>
            <a:endParaRPr lang="sv-SE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 altLang="zh-CN" sz="1800">
                <a:solidFill>
                  <a:srgbClr val="030305"/>
                </a:solidFill>
              </a:rPr>
              <a:t>	</a:t>
            </a:r>
            <a:r>
              <a:rPr lang="en-US" altLang="zh-CN" sz="1800">
                <a:solidFill>
                  <a:srgbClr val="030305"/>
                </a:solidFill>
              </a:rPr>
              <a:t> System.out.println("this.x="+this.x);</a:t>
            </a:r>
            <a:endParaRPr lang="en-US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	 System.out.println("OuterOne.this.x="+ </a:t>
            </a:r>
            <a:r>
              <a:rPr lang="en-US" altLang="zh-CN" sz="1800">
                <a:solidFill>
                  <a:srgbClr val="FF0000"/>
                </a:solidFill>
              </a:rPr>
              <a:t>OuterOne.this.x</a:t>
            </a:r>
            <a:r>
              <a:rPr lang="en-US" altLang="zh-CN" sz="1800">
                <a:solidFill>
                  <a:srgbClr val="030305"/>
                </a:solidFill>
              </a:rPr>
              <a:t>);</a:t>
            </a:r>
            <a:endParaRPr lang="en-US" altLang="zh-CN" sz="1800">
              <a:solidFill>
                <a:srgbClr val="030305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30305"/>
                </a:solidFill>
              </a:rPr>
              <a:t>  }   </a:t>
            </a:r>
            <a:endParaRPr lang="en-US" altLang="zh-CN" sz="1800">
              <a:solidFill>
                <a:srgbClr val="030305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rgbClr val="008080"/>
                </a:solidFill>
              </a:rPr>
              <a:t>  }</a:t>
            </a:r>
            <a:endParaRPr lang="en-US" altLang="zh-CN" sz="1800">
              <a:solidFill>
                <a:srgbClr val="00808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  <p:sp>
        <p:nvSpPr>
          <p:cNvPr id="22531" name="AutoShape 5"/>
          <p:cNvSpPr/>
          <p:nvPr/>
        </p:nvSpPr>
        <p:spPr bwMode="auto">
          <a:xfrm>
            <a:off x="5943600" y="3354388"/>
            <a:ext cx="2714625" cy="1068387"/>
          </a:xfrm>
          <a:prstGeom prst="borderCallout1">
            <a:avLst>
              <a:gd name="adj1" fmla="val 62912"/>
              <a:gd name="adj2" fmla="val -1329"/>
              <a:gd name="adj3" fmla="val 109940"/>
              <a:gd name="adj4" fmla="val -37907"/>
            </a:avLst>
          </a:prstGeom>
          <a:noFill/>
          <a:ln w="28575">
            <a:solidFill>
              <a:srgbClr val="0099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Arial" panose="020B0604020202020204" pitchFamily="34" charset="0"/>
              </a:rPr>
              <a:t>内嵌类可以访问外部类的成员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Arial" panose="020B0604020202020204" pitchFamily="34" charset="0"/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4724400" y="631825"/>
            <a:ext cx="4162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SzPct val="65000"/>
              <a:buFontTx/>
              <a:buNone/>
            </a:pP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8.3.1  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成员类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对象成员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流程图: 可选过程 1"/>
          <p:cNvSpPr/>
          <p:nvPr/>
        </p:nvSpPr>
        <p:spPr>
          <a:xfrm>
            <a:off x="1828800" y="5943600"/>
            <a:ext cx="4572000" cy="6096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/>
              <a:t>内嵌类也是外部类的一员！</a:t>
            </a:r>
            <a:endParaRPr lang="zh-CN" altLang="en-US" sz="2800" dirty="0"/>
          </a:p>
        </p:txBody>
      </p:sp>
      <p:sp>
        <p:nvSpPr>
          <p:cNvPr id="4" name="左中括号 3"/>
          <p:cNvSpPr/>
          <p:nvPr/>
        </p:nvSpPr>
        <p:spPr>
          <a:xfrm>
            <a:off x="365125" y="3159125"/>
            <a:ext cx="381000" cy="30892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412" y="830262"/>
            <a:ext cx="7418387" cy="52657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现实生活中有很多抽象概念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动物</a:t>
            </a:r>
            <a:endParaRPr lang="en-US" altLang="zh-CN" sz="2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形状</a:t>
            </a:r>
            <a:endParaRPr lang="en-US" altLang="zh-CN" sz="2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水果</a:t>
            </a:r>
            <a:endParaRPr lang="en-US" altLang="zh-CN" sz="24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面向对象的程序世界与现实世界是一致的。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/>
              <a:t>Java</a:t>
            </a:r>
            <a:r>
              <a:rPr lang="zh-CN" altLang="en-US" sz="2400" dirty="0"/>
              <a:t>表达抽象概念采用</a:t>
            </a:r>
            <a:r>
              <a:rPr lang="zh-CN" altLang="en-US" sz="2400" dirty="0">
                <a:solidFill>
                  <a:srgbClr val="FF0000"/>
                </a:solidFill>
              </a:rPr>
              <a:t>抽象类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dirty="0"/>
              <a:t>Java</a:t>
            </a:r>
            <a:r>
              <a:rPr lang="zh-CN" altLang="en-US" sz="2400" dirty="0"/>
              <a:t>表达抽象行为能力用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4" name="Picture 2" descr="c:\users\dzf\appdata\roaming\360se6\User Data\temp\d53f8794a4c27d1e2066ee8d1bd5ad6eddc4383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ubL"/>
          <p:cNvSpPr>
            <a:spLocks noEditPoints="1" noChangeArrowheads="1"/>
          </p:cNvSpPr>
          <p:nvPr/>
        </p:nvSpPr>
        <p:spPr bwMode="auto">
          <a:xfrm>
            <a:off x="8066088" y="2546350"/>
            <a:ext cx="438150" cy="88741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0 w 21600"/>
              <a:gd name="T13" fmla="*/ 1080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10800" y="10800"/>
                </a:lnTo>
                <a:lnTo>
                  <a:pt x="1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PubPieSlice"/>
          <p:cNvSpPr>
            <a:spLocks noEditPoints="1" noChangeArrowheads="1"/>
          </p:cNvSpPr>
          <p:nvPr/>
        </p:nvSpPr>
        <p:spPr bwMode="auto">
          <a:xfrm>
            <a:off x="6915150" y="2495550"/>
            <a:ext cx="695325" cy="10271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lnTo>
                  <a:pt x="10800" y="10800"/>
                </a:lnTo>
                <a:lnTo>
                  <a:pt x="10799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" name="云形标注 1"/>
          <p:cNvSpPr/>
          <p:nvPr/>
        </p:nvSpPr>
        <p:spPr>
          <a:xfrm>
            <a:off x="1600200" y="2759075"/>
            <a:ext cx="4711700" cy="989013"/>
          </a:xfrm>
          <a:prstGeom prst="cloudCallout">
            <a:avLst>
              <a:gd name="adj1" fmla="val -35013"/>
              <a:gd name="adj2" fmla="val -1147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C00000"/>
                </a:solidFill>
              </a:rPr>
              <a:t>抽象概念的引入是方便人们对事物的分类理解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dzf\appdata\roaming\360se6\User Data\temp\u=2939457149,4009357805&amp;fm=11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63" y="990600"/>
            <a:ext cx="161448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0"/>
            <a:ext cx="3516312" cy="701675"/>
          </a:xfrm>
        </p:spPr>
        <p:txBody>
          <a:bodyPr/>
          <a:lstStyle/>
          <a:p>
            <a:pPr eaLnBrk="1" hangingPunct="1"/>
            <a:r>
              <a:rPr lang="zh-CN" altLang="en-US"/>
              <a:t>有关说明</a:t>
            </a:r>
            <a:endParaRPr lang="zh-CN" altLang="en-US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229600" cy="4389437"/>
          </a:xfrm>
        </p:spPr>
        <p:txBody>
          <a:bodyPr/>
          <a:lstStyle/>
          <a:p>
            <a:pPr eaLnBrk="1" hangingPunct="1"/>
            <a:r>
              <a:rPr lang="zh-CN" altLang="en-US" sz="2000"/>
              <a:t>内嵌类经过编译后产生的字节码文件名为：</a:t>
            </a:r>
            <a:r>
              <a:rPr lang="en-US" altLang="zh-CN" sz="2000"/>
              <a:t>OuterOne$InnerOne.class </a:t>
            </a:r>
            <a:endParaRPr lang="en-US" altLang="zh-CN" sz="2000"/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内嵌类好处：</a:t>
            </a:r>
            <a:r>
              <a:rPr lang="zh-CN" altLang="en-US" sz="2000"/>
              <a:t>可以访问外层类的成员。 </a:t>
            </a:r>
            <a:endParaRPr lang="zh-CN" altLang="en-US" sz="2000"/>
          </a:p>
          <a:p>
            <a:pPr eaLnBrk="1" hangingPunct="1"/>
            <a:r>
              <a:rPr lang="zh-CN" altLang="en-US" sz="2000"/>
              <a:t>内嵌类可以使用访问控制符</a:t>
            </a:r>
            <a:r>
              <a:rPr lang="en-US" altLang="zh-CN" sz="2000"/>
              <a:t>public</a:t>
            </a:r>
            <a:r>
              <a:rPr lang="zh-CN" altLang="en-US" sz="2000"/>
              <a:t>、</a:t>
            </a:r>
            <a:r>
              <a:rPr lang="en-US" altLang="zh-CN" sz="2000"/>
              <a:t>protected</a:t>
            </a:r>
            <a:r>
              <a:rPr lang="zh-CN" altLang="en-US" sz="2000"/>
              <a:t>、</a:t>
            </a:r>
            <a:r>
              <a:rPr lang="en-US" altLang="zh-CN" sz="2000"/>
              <a:t>private</a:t>
            </a:r>
            <a:r>
              <a:rPr lang="zh-CN" altLang="en-US" sz="2000"/>
              <a:t>修饰 </a:t>
            </a:r>
            <a:endParaRPr lang="zh-CN" altLang="en-US" sz="200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391400" cy="652463"/>
          </a:xfrm>
        </p:spPr>
        <p:txBody>
          <a:bodyPr/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在</a:t>
            </a:r>
            <a:r>
              <a:rPr lang="en-US" altLang="zh-CN"/>
              <a:t>main</a:t>
            </a:r>
            <a:r>
              <a:rPr lang="zh-CN" altLang="en-US"/>
              <a:t>方法中间接创建内嵌类的对象</a:t>
            </a:r>
            <a:endParaRPr lang="zh-CN" altLang="en-US"/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4196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方法中，要创建内嵌类的对象必须先创建外层类对象，然后通过外层类对象创建内嵌类对象。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public static void main(String arg[]) {  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OuterOne.InnerOne i=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66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 OuterOne()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 InnerOne(); </a:t>
            </a:r>
            <a:endParaRPr lang="en-US" altLang="zh-CN" sz="2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i.innerMethod();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19113" y="457200"/>
            <a:ext cx="8015287" cy="6248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000"/>
              <a:t>public class Outer{</a:t>
            </a:r>
            <a:br>
              <a:rPr lang="en-US" altLang="zh-CN" sz="2000"/>
            </a:br>
            <a:r>
              <a:rPr lang="en-US" altLang="zh-CN" sz="2000"/>
              <a:t>public String name = "Outer";</a:t>
            </a:r>
            <a:br>
              <a:rPr lang="en-US" altLang="zh-CN" sz="2000"/>
            </a:br>
            <a:r>
              <a:rPr lang="en-US" altLang="zh-CN" sz="2000"/>
              <a:t>public static void main(String argv[ ]){</a:t>
            </a:r>
            <a:br>
              <a:rPr lang="en-US" altLang="zh-CN" sz="2000"/>
            </a:br>
            <a:r>
              <a:rPr lang="en-US" altLang="zh-CN" sz="2000"/>
              <a:t>     Inner i = new Inner( );</a:t>
            </a:r>
            <a:br>
              <a:rPr lang="en-US" altLang="zh-CN" sz="2000"/>
            </a:br>
            <a:r>
              <a:rPr lang="en-US" altLang="zh-CN" sz="2000"/>
              <a:t>     i.showName( );</a:t>
            </a:r>
            <a:br>
              <a:rPr lang="en-US" altLang="zh-CN" sz="2000"/>
            </a:br>
            <a:r>
              <a:rPr lang="en-US" altLang="zh-CN" sz="2000"/>
              <a:t>}</a:t>
            </a:r>
            <a:br>
              <a:rPr lang="en-US" altLang="zh-CN" sz="2000"/>
            </a:br>
            <a:r>
              <a:rPr lang="en-US" altLang="zh-CN" sz="2000">
                <a:solidFill>
                  <a:srgbClr val="3333FF"/>
                </a:solidFill>
              </a:rPr>
              <a:t>private class Inner{</a:t>
            </a:r>
            <a:br>
              <a:rPr lang="en-US" altLang="zh-CN" sz="2000">
                <a:solidFill>
                  <a:srgbClr val="3333FF"/>
                </a:solidFill>
              </a:rPr>
            </a:br>
            <a:r>
              <a:rPr lang="en-US" altLang="zh-CN" sz="2000">
                <a:solidFill>
                  <a:srgbClr val="3333FF"/>
                </a:solidFill>
              </a:rPr>
              <a:t>    String name =new String("Inner");</a:t>
            </a:r>
            <a:br>
              <a:rPr lang="en-US" altLang="zh-CN" sz="2000">
                <a:solidFill>
                  <a:srgbClr val="3333FF"/>
                </a:solidFill>
              </a:rPr>
            </a:br>
            <a:r>
              <a:rPr lang="en-US" altLang="zh-CN" sz="2000">
                <a:solidFill>
                  <a:srgbClr val="3333FF"/>
                </a:solidFill>
              </a:rPr>
              <a:t>    void showName( ){</a:t>
            </a:r>
            <a:br>
              <a:rPr lang="en-US" altLang="zh-CN" sz="2000">
                <a:solidFill>
                  <a:srgbClr val="3333FF"/>
                </a:solidFill>
              </a:rPr>
            </a:br>
            <a:r>
              <a:rPr lang="en-US" altLang="zh-CN" sz="2000">
                <a:solidFill>
                  <a:srgbClr val="3333FF"/>
                </a:solidFill>
              </a:rPr>
              <a:t>          System.out.println(name);</a:t>
            </a:r>
            <a:br>
              <a:rPr lang="en-US" altLang="zh-CN" sz="2000">
                <a:solidFill>
                  <a:srgbClr val="3333FF"/>
                </a:solidFill>
              </a:rPr>
            </a:br>
            <a:r>
              <a:rPr lang="en-US" altLang="zh-CN" sz="2000">
                <a:solidFill>
                  <a:srgbClr val="3333FF"/>
                </a:solidFill>
              </a:rPr>
              <a:t>    }</a:t>
            </a:r>
            <a:br>
              <a:rPr lang="en-US" altLang="zh-CN" sz="2000">
                <a:solidFill>
                  <a:srgbClr val="3333FF"/>
                </a:solidFill>
              </a:rPr>
            </a:br>
            <a:r>
              <a:rPr lang="en-US" altLang="zh-CN" sz="2000">
                <a:solidFill>
                  <a:srgbClr val="3333FF"/>
                </a:solidFill>
              </a:rPr>
              <a:t>}</a:t>
            </a:r>
            <a:endParaRPr lang="en-US" altLang="zh-CN" sz="200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000"/>
              <a:t>   }</a:t>
            </a:r>
            <a:r>
              <a:rPr lang="zh-CN" altLang="zh-CN" sz="2000"/>
              <a:t>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    A</a:t>
            </a:r>
            <a:r>
              <a:rPr lang="zh-CN" altLang="zh-CN" sz="2000"/>
              <a:t>．输出结果</a:t>
            </a:r>
            <a:r>
              <a:rPr lang="zh-CN" altLang="en-US" sz="2000"/>
              <a:t> </a:t>
            </a:r>
            <a:r>
              <a:rPr lang="en-US" altLang="zh-CN" sz="2000"/>
              <a:t>Outer</a:t>
            </a:r>
            <a:br>
              <a:rPr lang="en-US" altLang="zh-CN" sz="2000"/>
            </a:br>
            <a:r>
              <a:rPr lang="en-US" altLang="zh-CN" sz="2000"/>
              <a:t>B</a:t>
            </a:r>
            <a:r>
              <a:rPr lang="zh-CN" altLang="zh-CN" sz="2000"/>
              <a:t>．输出结果 </a:t>
            </a:r>
            <a:r>
              <a:rPr lang="en-US" altLang="zh-CN" sz="2000"/>
              <a:t>Inner</a:t>
            </a:r>
            <a:br>
              <a:rPr lang="en-US" altLang="zh-CN" sz="2000"/>
            </a:br>
            <a:r>
              <a:rPr lang="en-US" altLang="zh-CN" sz="2000"/>
              <a:t>C</a:t>
            </a:r>
            <a:r>
              <a:rPr lang="zh-CN" altLang="zh-CN" sz="2000"/>
              <a:t>．编译错误，因</a:t>
            </a:r>
            <a:r>
              <a:rPr lang="en-US" altLang="zh-CN" sz="2000"/>
              <a:t>Inner</a:t>
            </a:r>
            <a:r>
              <a:rPr lang="zh-CN" altLang="zh-CN" sz="2000"/>
              <a:t>类定义为私有访问</a:t>
            </a:r>
            <a:br>
              <a:rPr lang="zh-CN" altLang="en-US" sz="2000"/>
            </a:br>
            <a:r>
              <a:rPr lang="en-US" altLang="zh-CN" sz="2000"/>
              <a:t>D</a:t>
            </a:r>
            <a:r>
              <a:rPr lang="zh-CN" altLang="zh-CN" sz="2000"/>
              <a:t>．在创建</a:t>
            </a:r>
            <a:r>
              <a:rPr lang="en-US" altLang="zh-CN" sz="2000"/>
              <a:t>Inner</a:t>
            </a:r>
            <a:r>
              <a:rPr lang="zh-CN" altLang="zh-CN" sz="2000"/>
              <a:t>类实例的行出现编译错误</a:t>
            </a:r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609600" y="5353050"/>
            <a:ext cx="647700" cy="590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5604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"/>
            <a:ext cx="9144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 bwMode="auto">
          <a:xfrm>
            <a:off x="4648200" y="1920240"/>
            <a:ext cx="4343400" cy="457200"/>
          </a:xfrm>
          <a:prstGeom prst="wedgeRectCallout">
            <a:avLst>
              <a:gd name="adj1" fmla="val -48758"/>
              <a:gd name="adj2" fmla="val -108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不能从静态上下文访问内嵌类</a:t>
            </a:r>
            <a:endParaRPr kumimoji="1" lang="zh-CN" altLang="en-US" sz="240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5256213" cy="533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/>
              <a:t>例</a:t>
            </a:r>
            <a:r>
              <a:rPr lang="en-US" altLang="zh-CN"/>
              <a:t>8-4 </a:t>
            </a:r>
            <a:r>
              <a:rPr lang="zh-CN" altLang="en-US"/>
              <a:t>静态内嵌类举例 </a:t>
            </a:r>
            <a:endParaRPr lang="zh-CN" altLang="en-US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0772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/>
              <a:t>public class Outertwo {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private static int x=3;   private int y=5;  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>
                <a:solidFill>
                  <a:srgbClr val="0000CC"/>
                </a:solidFill>
              </a:rPr>
              <a:t>  public static class Innertwo</a:t>
            </a:r>
            <a:r>
              <a:rPr lang="en-US" altLang="zh-CN" sz="2000"/>
              <a:t> {  //</a:t>
            </a:r>
            <a:r>
              <a:rPr lang="zh-CN" altLang="en-US" sz="2000"/>
              <a:t>静态内嵌类 </a:t>
            </a:r>
            <a:endParaRPr lang="zh-CN" altLang="en-US" sz="2000"/>
          </a:p>
          <a:p>
            <a:pPr lvl="2" eaLnBrk="1" hangingPunct="1">
              <a:buFontTx/>
              <a:buNone/>
            </a:pPr>
            <a:r>
              <a:rPr lang="zh-CN" altLang="en-US" sz="2000"/>
              <a:t>    </a:t>
            </a:r>
            <a:r>
              <a:rPr lang="en-US" altLang="zh-CN" sz="2000">
                <a:solidFill>
                  <a:srgbClr val="FF0000"/>
                </a:solidFill>
              </a:rPr>
              <a:t>public static void m1()</a:t>
            </a:r>
            <a:r>
              <a:rPr lang="en-US" altLang="zh-CN" sz="2000"/>
              <a:t> { </a:t>
            </a:r>
            <a:endParaRPr lang="zh-CN" altLang="en-US" sz="2000"/>
          </a:p>
          <a:p>
            <a:pPr lvl="2" eaLnBrk="1" hangingPunct="1">
              <a:buFontTx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System.out.println("x is "+x);     }   </a:t>
            </a:r>
            <a:endParaRPr lang="en-US" altLang="zh-CN" sz="2000"/>
          </a:p>
          <a:p>
            <a:pPr lvl="2" eaLnBrk="1" hangingPunct="1"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>
                <a:solidFill>
                  <a:srgbClr val="FF0000"/>
                </a:solidFill>
              </a:rPr>
              <a:t>public  void  m2()</a:t>
            </a:r>
            <a:r>
              <a:rPr lang="en-US" altLang="zh-CN" sz="2000"/>
              <a:t> {  </a:t>
            </a:r>
            <a:r>
              <a:rPr lang="zh-CN" altLang="en-US" sz="2000"/>
              <a:t> </a:t>
            </a:r>
            <a:endParaRPr lang="zh-CN" altLang="en-US" sz="2000"/>
          </a:p>
          <a:p>
            <a:pPr lvl="2" eaLnBrk="1" hangingPunct="1">
              <a:buFontTx/>
              <a:buNone/>
            </a:pPr>
            <a:r>
              <a:rPr lang="zh-CN" altLang="en-US" sz="2000"/>
              <a:t>       </a:t>
            </a:r>
            <a:r>
              <a:rPr lang="en-US" altLang="zh-CN" sz="2000"/>
              <a:t>System.out.println("x is "+x);    }   </a:t>
            </a:r>
            <a:endParaRPr lang="en-US" altLang="zh-CN" sz="2000"/>
          </a:p>
          <a:p>
            <a:pPr lvl="2" eaLnBrk="1" hangingPunct="1">
              <a:buFontTx/>
              <a:buNone/>
            </a:pPr>
            <a:r>
              <a:rPr lang="en-US" altLang="zh-CN" sz="2000"/>
              <a:t>} //</a:t>
            </a:r>
            <a:r>
              <a:rPr lang="zh-CN" altLang="en-US" sz="2000"/>
              <a:t>内嵌类结束   </a:t>
            </a:r>
            <a:endParaRPr lang="zh-CN" altLang="en-US" sz="2000"/>
          </a:p>
          <a:p>
            <a:pPr lvl="1" eaLnBrk="1" hangingPunct="1">
              <a:buFontTx/>
              <a:buNone/>
            </a:pPr>
            <a:r>
              <a:rPr lang="zh-CN" altLang="en-US" sz="2000"/>
              <a:t>   </a:t>
            </a:r>
            <a:r>
              <a:rPr lang="en-US" altLang="zh-CN" sz="2000"/>
              <a:t>public static void main(String arg[]) { </a:t>
            </a:r>
            <a:endParaRPr lang="en-US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 Outertwo.Innertwo.m1();  </a:t>
            </a:r>
            <a:endParaRPr lang="zh-CN" altLang="en-US" sz="2000"/>
          </a:p>
          <a:p>
            <a:pPr lvl="1" eaLnBrk="1" hangingPunct="1">
              <a:buFontTx/>
              <a:buNone/>
            </a:pPr>
            <a:r>
              <a:rPr lang="zh-CN" altLang="en-US" sz="2000"/>
              <a:t>       </a:t>
            </a:r>
            <a:r>
              <a:rPr lang="en-US" altLang="zh-CN" sz="2000">
                <a:solidFill>
                  <a:schemeClr val="tx1"/>
                </a:solidFill>
              </a:rPr>
              <a:t>new Outertwo.Innertwo().</a:t>
            </a:r>
            <a:r>
              <a:rPr lang="en-US" altLang="zh-CN" sz="2000"/>
              <a:t>m2(); </a:t>
            </a:r>
            <a:r>
              <a:rPr lang="zh-CN" altLang="en-US" sz="2000"/>
              <a:t> </a:t>
            </a:r>
            <a:endParaRPr lang="zh-CN" altLang="en-US" sz="2000"/>
          </a:p>
          <a:p>
            <a:pPr lvl="1" eaLnBrk="1" hangingPunct="1">
              <a:buFontTx/>
              <a:buNone/>
            </a:pPr>
            <a:r>
              <a:rPr lang="zh-CN" altLang="en-US" sz="2000"/>
              <a:t>  </a:t>
            </a:r>
            <a:r>
              <a:rPr lang="en-US" altLang="zh-CN" sz="2000"/>
              <a:t>} 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 </a:t>
            </a:r>
            <a:endParaRPr lang="zh-CN" altLang="en-US" sz="200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4578350" cy="522288"/>
          </a:xfrm>
        </p:spPr>
        <p:txBody>
          <a:bodyPr>
            <a:normAutofit/>
          </a:bodyPr>
          <a:lstStyle/>
          <a:p>
            <a:pPr marL="0" indent="0" ea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/>
              <a:t>【例 8-5】</a:t>
            </a:r>
            <a:r>
              <a:rPr lang="en-US" altLang="zh-CN"/>
              <a:t> </a:t>
            </a:r>
            <a:r>
              <a:rPr lang="zh-CN" altLang="en-US"/>
              <a:t>方法中的内嵌类</a:t>
            </a:r>
            <a:endParaRPr lang="zh-CN" altLang="en-US"/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09575" y="1219200"/>
            <a:ext cx="8229600" cy="5018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public class Game{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	public void play(final String name) {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	     </a:t>
            </a:r>
            <a:r>
              <a:rPr lang="en-US" altLang="zh-CN" sz="2000">
                <a:solidFill>
                  <a:srgbClr val="FF0000"/>
                </a:solidFill>
              </a:rPr>
              <a:t>class Desk {</a:t>
            </a:r>
            <a:r>
              <a:rPr lang="en-US" altLang="zh-CN" sz="2000"/>
              <a:t>        //定义方法中内嵌类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	        public void on(int n) {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		    System.out.println("play "+name+" on desk " + n);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     }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	   </a:t>
            </a:r>
            <a:r>
              <a:rPr lang="en-US" altLang="zh-CN" sz="2000">
                <a:solidFill>
                  <a:srgbClr val="FF0000"/>
                </a:solidFill>
              </a:rPr>
              <a:t>  } </a:t>
            </a:r>
            <a:r>
              <a:rPr lang="en-US" altLang="zh-CN" sz="2000"/>
              <a:t> 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  new Desk().on(3);   //创建内嵌类对象并访问其成员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}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public static void main(String args[ ]) {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		new Game().play("chess");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}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}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6026150" y="1131570"/>
            <a:ext cx="2721610" cy="850265"/>
          </a:xfrm>
          <a:prstGeom prst="wedgeRoundRectCallout">
            <a:avLst>
              <a:gd name="adj1" fmla="val -53289"/>
              <a:gd name="adj2" fmla="val 12180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要求只能</a:t>
            </a:r>
            <a:r>
              <a:rPr lang="zh-CN" altLang="en-US" sz="24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访问仅赋一次值的</a:t>
            </a:r>
            <a:r>
              <a:rPr lang="zh-CN" altLang="en-US" sz="24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变量</a:t>
            </a:r>
            <a:endParaRPr lang="zh-CN" altLang="en-US" sz="2400">
              <a:solidFill>
                <a:srgbClr val="3333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71800" y="5638800"/>
            <a:ext cx="3503295" cy="645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indent="266700"/>
            <a:r>
              <a:rPr 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【运行结果】</a:t>
            </a:r>
            <a:r>
              <a:rPr 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play chess on desk 3</a:t>
            </a:r>
            <a:endParaRPr lang="en-US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471488"/>
            <a:ext cx="4711700" cy="652462"/>
          </a:xfrm>
        </p:spPr>
        <p:txBody>
          <a:bodyPr/>
          <a:lstStyle/>
          <a:p>
            <a:pPr eaLnBrk="1" hangingPunct="1"/>
            <a:r>
              <a:rPr lang="zh-CN" altLang="en-US"/>
              <a:t>方法中的内嵌类</a:t>
            </a:r>
            <a:endParaRPr lang="zh-CN" altLang="en-US"/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537450" cy="4343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  InnerTwo  in2=new InnerTwo();  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  in2.innerMethod(); </a:t>
            </a:r>
            <a:endParaRPr lang="zh-CN" altLang="en-US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   </a:t>
            </a:r>
            <a:r>
              <a:rPr lang="en-US" altLang="zh-CN" sz="2000"/>
              <a:t>} 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  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public static void main(String arg[]) { 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    OuterTwo my=new OuterTwo(); 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      my.OuterMethod(8); 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    } 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}</a:t>
            </a:r>
            <a:endParaRPr lang="zh-CN" altLang="en-US" sz="2000"/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566738"/>
            <a:ext cx="5562600" cy="4254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/>
              <a:t>【</a:t>
            </a:r>
            <a:r>
              <a:rPr lang="zh-CN" altLang="en-US" sz="2800"/>
              <a:t>例</a:t>
            </a:r>
            <a:r>
              <a:rPr lang="en-US" altLang="zh-CN" sz="2800"/>
              <a:t>8-6】  </a:t>
            </a:r>
            <a:r>
              <a:rPr lang="zh-CN" altLang="en-US" sz="2800"/>
              <a:t>匿名内嵌类的使用。</a:t>
            </a:r>
            <a:endParaRPr lang="zh-CN" altLang="en-US" sz="2800"/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083" y="1066801"/>
            <a:ext cx="8174037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interface Observer {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void action();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}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public class Demo{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void OuterMethod() {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new Observer()</a:t>
            </a:r>
            <a:r>
              <a:rPr lang="en-US" altLang="zh-CN">
                <a:solidFill>
                  <a:srgbClr val="FF0000"/>
                </a:solidFill>
              </a:rPr>
              <a:t> {  </a:t>
            </a:r>
            <a:r>
              <a:rPr lang="en-US" altLang="zh-CN"/>
              <a:t>//</a:t>
            </a:r>
            <a:r>
              <a:rPr lang="en-US" altLang="zh-CN">
                <a:solidFill>
                  <a:srgbClr val="0070C0"/>
                </a:solidFill>
              </a:rPr>
              <a:t>定义一个实现 Observer 接口的匿名内嵌类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public void action() { //实现接口定义的方法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    System.out.println("action response!");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     }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  }</a:t>
            </a:r>
            <a:r>
              <a:rPr lang="en-US" altLang="zh-CN"/>
              <a:t>.action(); //调用内嵌类中定义的方法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}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public static void main(String arg[ ]) {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Demo obj = new Demo();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    obj.OuterMethod();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} 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875524" name="Rectangle 4"/>
          <p:cNvSpPr>
            <a:spLocks noChangeArrowheads="1"/>
          </p:cNvSpPr>
          <p:nvPr/>
        </p:nvSpPr>
        <p:spPr bwMode="auto">
          <a:xfrm>
            <a:off x="1143000" y="5715000"/>
            <a:ext cx="756475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3030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---</a:t>
            </a:r>
            <a:r>
              <a:rPr lang="zh-CN" altLang="en-US">
                <a:solidFill>
                  <a:srgbClr val="03030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字节码文件为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$1.class</a:t>
            </a:r>
            <a:r>
              <a:rPr lang="zh-CN" altLang="en-US">
                <a:solidFill>
                  <a:srgbClr val="03030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。如果有更多的匿名内嵌类将按递增序号命名</a:t>
            </a:r>
            <a:endParaRPr lang="zh-CN" altLang="en-US">
              <a:solidFill>
                <a:srgbClr val="03030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6019800" y="655320"/>
            <a:ext cx="2286000" cy="1687830"/>
          </a:xfrm>
          <a:prstGeom prst="wedgeRoundRectCallout">
            <a:avLst>
              <a:gd name="adj1" fmla="val -149861"/>
              <a:gd name="adj2" fmla="val 648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由接口派生匿名内嵌类，根据该内嵌类创建对象</a:t>
            </a:r>
            <a:endParaRPr lang="zh-CN" altLang="en-US" sz="2400">
              <a:solidFill>
                <a:srgbClr val="3333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4267200" cy="609600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9999"/>
                </a:solidFill>
              </a:rPr>
              <a:t>思考</a:t>
            </a:r>
            <a:endParaRPr lang="zh-CN" altLang="en-US" sz="3200">
              <a:solidFill>
                <a:srgbClr val="009999"/>
              </a:solidFill>
            </a:endParaRPr>
          </a:p>
        </p:txBody>
      </p:sp>
      <p:sp>
        <p:nvSpPr>
          <p:cNvPr id="32771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706245"/>
            <a:ext cx="7537450" cy="408495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抽象类有何特征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接口的定义和实现有哪些注意问题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抽象类和接口的使用差异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内嵌类有何特点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内嵌类有哪些形式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2772" name="Picture 5" descr="c:\DOCUME~1\ding\APPLIC~1\360se6\USERDA~1\Temp\r6s1g1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286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5054600" cy="609600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</a:rPr>
              <a:t>♣  </a:t>
            </a:r>
            <a:r>
              <a:rPr lang="zh-CN" altLang="en-US" sz="3200" dirty="0">
                <a:solidFill>
                  <a:schemeClr val="accent6"/>
                </a:solidFill>
              </a:rPr>
              <a:t>项目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4097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cs typeface="楷体_GB2312"/>
              </a:rPr>
              <a:t>定义一个抽象类</a:t>
            </a:r>
            <a:r>
              <a:rPr lang="en-US" altLang="zh-CN" sz="2000" dirty="0">
                <a:cs typeface="楷体_GB2312"/>
              </a:rPr>
              <a:t>-</a:t>
            </a:r>
            <a:r>
              <a:rPr lang="zh-CN" altLang="en-US" sz="2000" dirty="0">
                <a:cs typeface="楷体_GB2312"/>
              </a:rPr>
              <a:t>水果</a:t>
            </a:r>
            <a:r>
              <a:rPr lang="en-US" altLang="zh-CN" sz="2000" dirty="0">
                <a:cs typeface="楷体_GB2312"/>
              </a:rPr>
              <a:t>,</a:t>
            </a:r>
            <a:r>
              <a:rPr lang="zh-CN" altLang="en-US" sz="2000" dirty="0">
                <a:cs typeface="楷体_GB2312"/>
              </a:rPr>
              <a:t>其中包括</a:t>
            </a:r>
            <a:r>
              <a:rPr lang="en-US" altLang="zh-CN" sz="2000" dirty="0" err="1">
                <a:cs typeface="楷体_GB2312"/>
              </a:rPr>
              <a:t>getWeight</a:t>
            </a:r>
            <a:r>
              <a:rPr lang="en-US" altLang="zh-CN" sz="2000" dirty="0">
                <a:cs typeface="楷体_GB2312"/>
              </a:rPr>
              <a:t>()</a:t>
            </a:r>
            <a:r>
              <a:rPr lang="zh-CN" altLang="en-US" sz="2000" dirty="0">
                <a:cs typeface="楷体_GB2312"/>
              </a:rPr>
              <a:t>方法</a:t>
            </a:r>
            <a:r>
              <a:rPr lang="en-US" altLang="zh-CN" sz="2000" dirty="0">
                <a:cs typeface="楷体_GB2312"/>
              </a:rPr>
              <a:t>,</a:t>
            </a:r>
            <a:r>
              <a:rPr lang="zh-CN" altLang="en-US" sz="2000" dirty="0">
                <a:cs typeface="楷体_GB2312"/>
              </a:rPr>
              <a:t>编写程序分别创建苹果、桃子、橘子三个类，创建若干水果对象存放在一个水果类型的数组中，输出数组中所有水果的类型、重量。提示：利用对象的</a:t>
            </a:r>
            <a:r>
              <a:rPr lang="en-US" altLang="zh-CN" sz="2000" dirty="0" err="1">
                <a:cs typeface="楷体_GB2312"/>
              </a:rPr>
              <a:t>getClass</a:t>
            </a:r>
            <a:r>
              <a:rPr lang="en-US" altLang="zh-CN" sz="2000" dirty="0">
                <a:cs typeface="楷体_GB2312"/>
              </a:rPr>
              <a:t>().</a:t>
            </a:r>
            <a:r>
              <a:rPr lang="en-US" altLang="zh-CN" sz="2000" dirty="0" err="1">
                <a:cs typeface="楷体_GB2312"/>
              </a:rPr>
              <a:t>getName</a:t>
            </a:r>
            <a:r>
              <a:rPr lang="en-US" altLang="zh-CN" sz="2000" dirty="0">
                <a:cs typeface="楷体_GB2312"/>
              </a:rPr>
              <a:t>()</a:t>
            </a:r>
            <a:r>
              <a:rPr lang="zh-CN" altLang="en-US" sz="2000" dirty="0">
                <a:cs typeface="楷体_GB2312"/>
              </a:rPr>
              <a:t>方法可获取对象的所属类的名称。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3333FF"/>
                </a:solidFill>
              </a:rPr>
              <a:t>定义一个</a:t>
            </a:r>
            <a:r>
              <a:rPr lang="zh-CN" altLang="en-US" sz="2000" dirty="0">
                <a:solidFill>
                  <a:srgbClr val="FF0000"/>
                </a:solidFill>
              </a:rPr>
              <a:t>接口</a:t>
            </a:r>
            <a:r>
              <a:rPr lang="en-US" altLang="zh-CN" sz="2000" dirty="0" err="1">
                <a:solidFill>
                  <a:srgbClr val="FF0000"/>
                </a:solidFill>
              </a:rPr>
              <a:t>canFly</a:t>
            </a:r>
            <a:r>
              <a:rPr lang="en-US" altLang="zh-CN" sz="2000" dirty="0">
                <a:solidFill>
                  <a:srgbClr val="3333FF"/>
                </a:solidFill>
              </a:rPr>
              <a:t>,</a:t>
            </a:r>
            <a:r>
              <a:rPr lang="zh-CN" altLang="en-US" sz="2000" dirty="0">
                <a:solidFill>
                  <a:srgbClr val="3333FF"/>
                </a:solidFill>
              </a:rPr>
              <a:t>其中，含有</a:t>
            </a:r>
            <a:r>
              <a:rPr lang="en-US" altLang="zh-CN" sz="2000" dirty="0">
                <a:solidFill>
                  <a:srgbClr val="3333FF"/>
                </a:solidFill>
              </a:rPr>
              <a:t>speed</a:t>
            </a:r>
            <a:r>
              <a:rPr lang="zh-CN" altLang="en-US" sz="2000" dirty="0">
                <a:solidFill>
                  <a:srgbClr val="3333FF"/>
                </a:solidFill>
              </a:rPr>
              <a:t>（）方法，定义一个</a:t>
            </a:r>
            <a:r>
              <a:rPr lang="zh-CN" altLang="en-US" sz="2000" dirty="0">
                <a:solidFill>
                  <a:srgbClr val="FF0000"/>
                </a:solidFill>
              </a:rPr>
              <a:t>抽象类</a:t>
            </a:r>
            <a:r>
              <a:rPr lang="en-US" altLang="zh-CN" sz="2000" dirty="0">
                <a:solidFill>
                  <a:srgbClr val="FF0000"/>
                </a:solidFill>
              </a:rPr>
              <a:t>Machine</a:t>
            </a:r>
            <a:r>
              <a:rPr lang="zh-CN" altLang="en-US" sz="2000" dirty="0">
                <a:solidFill>
                  <a:srgbClr val="3333FF"/>
                </a:solidFill>
              </a:rPr>
              <a:t>，其中含</a:t>
            </a:r>
            <a:r>
              <a:rPr lang="en-US" altLang="zh-CN" sz="2000" dirty="0">
                <a:solidFill>
                  <a:srgbClr val="3333FF"/>
                </a:solidFill>
              </a:rPr>
              <a:t>work()</a:t>
            </a:r>
            <a:r>
              <a:rPr lang="zh-CN" altLang="en-US" sz="2000" dirty="0">
                <a:solidFill>
                  <a:srgbClr val="3333FF"/>
                </a:solidFill>
              </a:rPr>
              <a:t>方法，定义</a:t>
            </a:r>
            <a:r>
              <a:rPr lang="zh-CN" altLang="en-US" sz="2000" dirty="0">
                <a:solidFill>
                  <a:srgbClr val="FF0000"/>
                </a:solidFill>
              </a:rPr>
              <a:t>具体类</a:t>
            </a:r>
            <a:r>
              <a:rPr lang="en-US" altLang="zh-CN" sz="2000" dirty="0" err="1">
                <a:solidFill>
                  <a:srgbClr val="FF0000"/>
                </a:solidFill>
              </a:rPr>
              <a:t>AirPlane</a:t>
            </a:r>
            <a:r>
              <a:rPr lang="en-US" altLang="zh-CN" sz="2000" dirty="0">
                <a:solidFill>
                  <a:srgbClr val="3333FF"/>
                </a:solidFill>
              </a:rPr>
              <a:t>,</a:t>
            </a:r>
            <a:r>
              <a:rPr lang="zh-CN" altLang="en-US" sz="2000" dirty="0">
                <a:solidFill>
                  <a:srgbClr val="3333FF"/>
                </a:solidFill>
              </a:rPr>
              <a:t>继承</a:t>
            </a:r>
            <a:r>
              <a:rPr lang="en-US" altLang="zh-CN" sz="2000" dirty="0">
                <a:solidFill>
                  <a:srgbClr val="3333FF"/>
                </a:solidFill>
              </a:rPr>
              <a:t>Machine</a:t>
            </a:r>
            <a:r>
              <a:rPr lang="zh-CN" altLang="en-US" sz="2000" dirty="0">
                <a:solidFill>
                  <a:srgbClr val="3333FF"/>
                </a:solidFill>
              </a:rPr>
              <a:t>并实现</a:t>
            </a:r>
            <a:r>
              <a:rPr lang="en-US" altLang="zh-CN" sz="2000" dirty="0" err="1">
                <a:solidFill>
                  <a:srgbClr val="3333FF"/>
                </a:solidFill>
              </a:rPr>
              <a:t>canFly</a:t>
            </a:r>
            <a:r>
              <a:rPr lang="zh-CN" altLang="en-US" sz="2000" dirty="0">
                <a:solidFill>
                  <a:srgbClr val="3333FF"/>
                </a:solidFill>
              </a:rPr>
              <a:t>接口，每个飞机有型号、飞行速度，编写构造方法，</a:t>
            </a:r>
            <a:r>
              <a:rPr lang="en-US" altLang="zh-CN" sz="2000" dirty="0" err="1">
                <a:solidFill>
                  <a:srgbClr val="3333FF"/>
                </a:solidFill>
              </a:rPr>
              <a:t>toString</a:t>
            </a:r>
            <a:r>
              <a:rPr lang="en-US" altLang="zh-CN" sz="2000" dirty="0">
                <a:solidFill>
                  <a:srgbClr val="3333FF"/>
                </a:solidFill>
              </a:rPr>
              <a:t>()</a:t>
            </a:r>
            <a:r>
              <a:rPr lang="zh-CN" altLang="en-US" sz="2000" dirty="0">
                <a:solidFill>
                  <a:srgbClr val="3333FF"/>
                </a:solidFill>
              </a:rPr>
              <a:t>方法</a:t>
            </a:r>
            <a:r>
              <a:rPr lang="en-US" altLang="zh-CN" sz="2000" dirty="0">
                <a:solidFill>
                  <a:srgbClr val="3333FF"/>
                </a:solidFill>
              </a:rPr>
              <a:t>,</a:t>
            </a:r>
            <a:r>
              <a:rPr lang="zh-CN" altLang="en-US" sz="2000" dirty="0">
                <a:solidFill>
                  <a:srgbClr val="3333FF"/>
                </a:solidFill>
              </a:rPr>
              <a:t>飞机的</a:t>
            </a:r>
            <a:r>
              <a:rPr lang="en-US" altLang="zh-CN" sz="2000" dirty="0">
                <a:solidFill>
                  <a:srgbClr val="3333FF"/>
                </a:solidFill>
              </a:rPr>
              <a:t>work() </a:t>
            </a:r>
            <a:r>
              <a:rPr lang="zh-CN" altLang="en-US" sz="2000" dirty="0">
                <a:solidFill>
                  <a:srgbClr val="3333FF"/>
                </a:solidFill>
              </a:rPr>
              <a:t>方法调用时，输出“正在飞行</a:t>
            </a:r>
            <a:r>
              <a:rPr lang="en-US" altLang="zh-CN" sz="2000" dirty="0">
                <a:solidFill>
                  <a:srgbClr val="3333FF"/>
                </a:solidFill>
              </a:rPr>
              <a:t>,</a:t>
            </a:r>
            <a:r>
              <a:rPr lang="zh-CN" altLang="en-US" sz="2000" dirty="0">
                <a:solidFill>
                  <a:srgbClr val="3333FF"/>
                </a:solidFill>
              </a:rPr>
              <a:t>速度为</a:t>
            </a:r>
            <a:r>
              <a:rPr lang="en-US" altLang="zh-CN" sz="2000" dirty="0">
                <a:solidFill>
                  <a:srgbClr val="3333FF"/>
                </a:solidFill>
              </a:rPr>
              <a:t>…”</a:t>
            </a:r>
            <a:r>
              <a:rPr lang="zh-CN" altLang="en-US" sz="2000" dirty="0">
                <a:solidFill>
                  <a:srgbClr val="3333FF"/>
                </a:solidFill>
              </a:rPr>
              <a:t>。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3333FF"/>
                </a:solidFill>
              </a:rPr>
              <a:t>创建一个飞机对象测试，执行对象</a:t>
            </a:r>
            <a:r>
              <a:rPr lang="en-US" altLang="zh-CN" sz="2000" dirty="0">
                <a:solidFill>
                  <a:srgbClr val="3333FF"/>
                </a:solidFill>
              </a:rPr>
              <a:t>work()</a:t>
            </a:r>
            <a:r>
              <a:rPr lang="zh-CN" altLang="en-US" sz="2000" dirty="0">
                <a:solidFill>
                  <a:srgbClr val="3333FF"/>
                </a:solidFill>
              </a:rPr>
              <a:t>方法；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3333FF"/>
                </a:solidFill>
              </a:rPr>
              <a:t>将飞机对象赋值给</a:t>
            </a:r>
            <a:r>
              <a:rPr lang="en-US" altLang="zh-CN" sz="2000" dirty="0" err="1">
                <a:solidFill>
                  <a:srgbClr val="3333FF"/>
                </a:solidFill>
              </a:rPr>
              <a:t>canFly</a:t>
            </a:r>
            <a:r>
              <a:rPr lang="en-US" altLang="zh-CN" sz="2000" dirty="0">
                <a:solidFill>
                  <a:srgbClr val="3333FF"/>
                </a:solidFill>
              </a:rPr>
              <a:t> </a:t>
            </a:r>
            <a:r>
              <a:rPr lang="zh-CN" altLang="en-US" sz="2000" dirty="0">
                <a:solidFill>
                  <a:srgbClr val="3333FF"/>
                </a:solidFill>
              </a:rPr>
              <a:t>类型变量，测试输出其对象描述信息及</a:t>
            </a:r>
            <a:r>
              <a:rPr lang="en-US" altLang="zh-CN" sz="2000" dirty="0">
                <a:solidFill>
                  <a:srgbClr val="3333FF"/>
                </a:solidFill>
              </a:rPr>
              <a:t>speed()</a:t>
            </a:r>
            <a:r>
              <a:rPr lang="zh-CN" altLang="en-US" sz="2000" dirty="0">
                <a:solidFill>
                  <a:srgbClr val="3333FF"/>
                </a:solidFill>
              </a:rPr>
              <a:t>结果。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6577013" cy="474663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CC3300"/>
                </a:solidFill>
              </a:rPr>
              <a:t>8.1.1 </a:t>
            </a:r>
            <a:r>
              <a:rPr lang="zh-CN" altLang="en-US" sz="2800">
                <a:solidFill>
                  <a:srgbClr val="CC3300"/>
                </a:solidFill>
              </a:rPr>
              <a:t>抽象类的定义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1219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abstract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class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成员变量；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方法（）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……}       //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一般方法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4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abstract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方法（）；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抽象方法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在抽象类中可以包含一般方法和抽象方法。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抽象类表示的是一个抽象概念，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不能被实例化为对象。</a:t>
            </a:r>
            <a:endParaRPr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/>
            <a:r>
              <a:rPr lang="zh-CN" altLang="en-US" sz="2400">
                <a:solidFill>
                  <a:srgbClr val="0303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抽象类具体应用时需要继承。</a:t>
            </a:r>
            <a:endParaRPr lang="zh-CN" altLang="en-US" sz="2400">
              <a:solidFill>
                <a:srgbClr val="0303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标注 2"/>
          <p:cNvSpPr>
            <a:spLocks noChangeArrowheads="1"/>
          </p:cNvSpPr>
          <p:nvPr/>
        </p:nvSpPr>
        <p:spPr bwMode="auto">
          <a:xfrm>
            <a:off x="6400800" y="3124200"/>
            <a:ext cx="2057400" cy="595313"/>
          </a:xfrm>
          <a:prstGeom prst="wedgeRectCallout">
            <a:avLst>
              <a:gd name="adj1" fmla="val -66184"/>
              <a:gd name="adj2" fmla="val -1027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2"/>
                </a:solidFill>
                <a:latin typeface="Tahoma" panose="020B0604030504040204" pitchFamily="34" charset="0"/>
              </a:rPr>
              <a:t>无方法体</a:t>
            </a:r>
            <a:endParaRPr kumimoji="1" lang="zh-CN" altLang="en-US" sz="28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6045200" cy="4572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CC3300"/>
                </a:solidFill>
              </a:rPr>
              <a:t>8.1.2 </a:t>
            </a:r>
            <a:r>
              <a:rPr lang="zh-CN" altLang="en-US" sz="2800">
                <a:solidFill>
                  <a:srgbClr val="CC3300"/>
                </a:solidFill>
              </a:rPr>
              <a:t>抽象类的应用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8-1  </a:t>
            </a:r>
            <a:r>
              <a:rPr lang="zh-CN" altLang="en-US" sz="2400" dirty="0"/>
              <a:t>定义一个代表“形状”的抽象类，其中包括求形状面积的抽象方法。继承该抽象类定义三角型、矩形、圆。 分别创建一个三角形、矩形、圆存入一个数组中，访问数组元素将各类图形的面积输出。</a:t>
            </a:r>
            <a:endParaRPr lang="en-US" altLang="zh-CN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buFontTx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abstract </a:t>
            </a:r>
            <a:r>
              <a:rPr lang="en-US" altLang="zh-CN" sz="2400" dirty="0"/>
              <a:t>class Shape {  //</a:t>
            </a:r>
            <a:r>
              <a:rPr lang="zh-CN" altLang="en-US" sz="2400" dirty="0"/>
              <a:t>定义抽象类  </a:t>
            </a:r>
            <a:endParaRPr lang="zh-CN" altLang="en-US" sz="2400" dirty="0"/>
          </a:p>
          <a:p>
            <a:pPr eaLnBrk="1" hangingPunct="1">
              <a:buFontTx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>
                <a:solidFill>
                  <a:srgbClr val="0000CC"/>
                </a:solidFill>
              </a:rPr>
              <a:t>abstract </a:t>
            </a:r>
            <a:r>
              <a:rPr lang="en-US" altLang="zh-CN" sz="2400" dirty="0">
                <a:solidFill>
                  <a:srgbClr val="FF0000"/>
                </a:solidFill>
              </a:rPr>
              <a:t>public double area();</a:t>
            </a:r>
            <a:r>
              <a:rPr lang="en-US" altLang="zh-CN" sz="2400" dirty="0"/>
              <a:t>  //</a:t>
            </a:r>
            <a:r>
              <a:rPr lang="zh-CN" altLang="en-US" sz="2400" dirty="0"/>
              <a:t>抽象方法</a:t>
            </a:r>
            <a:endParaRPr lang="zh-CN" altLang="en-US" sz="2400" dirty="0"/>
          </a:p>
          <a:p>
            <a:pPr eaLnBrk="1" hangingPunct="1">
              <a:buFontTx/>
              <a:buNone/>
              <a:defRPr/>
            </a:pPr>
            <a:r>
              <a:rPr lang="en-US" altLang="zh-CN" sz="2400" dirty="0"/>
              <a:t> } </a:t>
            </a:r>
            <a:endParaRPr lang="zh-CN" altLang="en-US" sz="2400" dirty="0"/>
          </a:p>
        </p:txBody>
      </p:sp>
      <p:sp>
        <p:nvSpPr>
          <p:cNvPr id="2" name="矩形标注 1"/>
          <p:cNvSpPr/>
          <p:nvPr/>
        </p:nvSpPr>
        <p:spPr bwMode="auto">
          <a:xfrm>
            <a:off x="639763" y="4800600"/>
            <a:ext cx="7391400" cy="762000"/>
          </a:xfrm>
          <a:prstGeom prst="wedgeRectCallout">
            <a:avLst>
              <a:gd name="adj1" fmla="val 12332"/>
              <a:gd name="adj2" fmla="val -1450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3200" dirty="0">
                <a:solidFill>
                  <a:schemeClr val="tx2"/>
                </a:solidFill>
                <a:latin typeface="Tahoma" panose="020B0604030504040204" pitchFamily="34" charset="0"/>
              </a:rPr>
              <a:t>可约束任何具体形状要提供</a:t>
            </a:r>
            <a:r>
              <a:rPr lang="en-US" altLang="zh-CN" sz="3200" dirty="0">
                <a:solidFill>
                  <a:srgbClr val="FF0000"/>
                </a:solidFill>
              </a:rPr>
              <a:t>area()</a:t>
            </a:r>
            <a:r>
              <a:rPr kumimoji="1" lang="zh-CN" altLang="en-US" sz="3200" dirty="0">
                <a:solidFill>
                  <a:schemeClr val="tx2"/>
                </a:solidFill>
                <a:latin typeface="Tahoma" panose="020B0604030504040204" pitchFamily="34" charset="0"/>
              </a:rPr>
              <a:t>方法</a:t>
            </a:r>
            <a:endParaRPr kumimoji="1" lang="zh-CN" altLang="en-US" sz="32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Triangle </a:t>
            </a:r>
            <a:r>
              <a:rPr lang="en-US" altLang="en-US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extends Shape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{  //定义三角型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private double a, b, c;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public Triangle(double a, double b, double c) {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t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his.a = a; this.b = b; this.c = c;	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double area()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{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double p = (a + b +c) / 2;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Math.sqrt(p * (p - a) * (p- b) * (p- c));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676400" y="679450"/>
            <a:ext cx="2476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>
                <a:srgbClr val="FF000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altLang="en-US" sz="2800">
                <a:solidFill>
                  <a:srgbClr val="CC3300"/>
                </a:solidFill>
                <a:latin typeface="+mj-ea"/>
                <a:ea typeface="+mj-ea"/>
                <a:cs typeface="Arial" panose="020B0604020202020204" pitchFamily="34" charset="0"/>
              </a:rPr>
              <a:t>三角型</a:t>
            </a:r>
            <a:endParaRPr lang="zh-CN" altLang="en-US" sz="2800">
              <a:solidFill>
                <a:srgbClr val="CC33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196" name="等腰三角形 1"/>
          <p:cNvSpPr>
            <a:spLocks noChangeArrowheads="1"/>
          </p:cNvSpPr>
          <p:nvPr/>
        </p:nvSpPr>
        <p:spPr bwMode="auto">
          <a:xfrm>
            <a:off x="4057650" y="569913"/>
            <a:ext cx="1501775" cy="695325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rgbClr val="800000"/>
            </a:solidFill>
            <a:round/>
          </a:ln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40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3810000" cy="609600"/>
          </a:xfrm>
        </p:spPr>
        <p:txBody>
          <a:bodyPr/>
          <a:lstStyle/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en-US" sz="2800">
                <a:solidFill>
                  <a:srgbClr val="CC3300"/>
                </a:solidFill>
              </a:rPr>
              <a:t>定义矩形</a:t>
            </a:r>
            <a:endParaRPr lang="zh-CN" altLang="en-US" sz="2800"/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Rectangle extends Shape {  //定义矩形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private double width, height;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Rectangle(double j, double k) {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width = j; height = k;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double area()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{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width * height;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220" name="矩形 1"/>
          <p:cNvSpPr>
            <a:spLocks noChangeArrowheads="1"/>
          </p:cNvSpPr>
          <p:nvPr/>
        </p:nvSpPr>
        <p:spPr bwMode="auto">
          <a:xfrm>
            <a:off x="4267200" y="533400"/>
            <a:ext cx="1447800" cy="6858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800000"/>
            </a:solidFill>
            <a:round/>
          </a:ln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40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3962400" cy="609600"/>
          </a:xfrm>
        </p:spPr>
        <p:txBody>
          <a:bodyPr/>
          <a:lstStyle/>
          <a:p>
            <a:pPr algn="ctr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CC3300"/>
                </a:solidFill>
              </a:rPr>
              <a:t>定义圆</a:t>
            </a:r>
            <a:endParaRPr lang="zh-CN" altLang="en-US" sz="2800">
              <a:solidFill>
                <a:srgbClr val="CC3300"/>
              </a:solidFill>
            </a:endParaRP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78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/>
              <a:t>class Circle extends Shape {   //</a:t>
            </a:r>
            <a:r>
              <a:rPr lang="zh-CN" altLang="en-US" sz="2400"/>
              <a:t>定义圆</a:t>
            </a:r>
            <a:endParaRPr lang="zh-CN" altLang="en-US" sz="2400"/>
          </a:p>
          <a:p>
            <a:pPr eaLnBrk="1" hangingPunct="1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private double r;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    public Circle(double r) {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	      this.r = r;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    }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FF0000"/>
                </a:solidFill>
              </a:rPr>
              <a:t>public double area()</a:t>
            </a:r>
            <a:r>
              <a:rPr lang="en-US" altLang="zh-CN" sz="2400"/>
              <a:t> {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	      return Math.PI * r * r;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    }</a:t>
            </a:r>
            <a:endParaRPr lang="en-US" altLang="zh-CN" sz="2400"/>
          </a:p>
          <a:p>
            <a:pPr eaLnBrk="1" hangingPunct="1">
              <a:buFontTx/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10244" name="椭圆 1"/>
          <p:cNvSpPr>
            <a:spLocks noChangeArrowheads="1"/>
          </p:cNvSpPr>
          <p:nvPr/>
        </p:nvSpPr>
        <p:spPr bwMode="auto">
          <a:xfrm>
            <a:off x="4800600" y="457200"/>
            <a:ext cx="1219200" cy="1066800"/>
          </a:xfrm>
          <a:prstGeom prst="ellipse">
            <a:avLst/>
          </a:prstGeom>
          <a:solidFill>
            <a:srgbClr val="92D050"/>
          </a:solidFill>
          <a:ln w="9525" algn="ctr">
            <a:solidFill>
              <a:srgbClr val="800000"/>
            </a:solidFill>
            <a:round/>
          </a:ln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40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椭圆 2"/>
          <p:cNvSpPr>
            <a:spLocks noChangeArrowheads="1"/>
          </p:cNvSpPr>
          <p:nvPr/>
        </p:nvSpPr>
        <p:spPr bwMode="auto">
          <a:xfrm>
            <a:off x="5364163" y="944563"/>
            <a:ext cx="46037" cy="46037"/>
          </a:xfrm>
          <a:prstGeom prst="ellipse">
            <a:avLst/>
          </a:prstGeom>
          <a:noFill/>
          <a:ln w="9525" algn="ctr">
            <a:solidFill>
              <a:srgbClr val="8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b="1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b="1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b="1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40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cxnSp>
        <p:nvCxnSpPr>
          <p:cNvPr id="10246" name="直接连接符 4"/>
          <p:cNvCxnSpPr>
            <a:cxnSpLocks noChangeShapeType="1"/>
            <a:endCxn id="10244" idx="3"/>
          </p:cNvCxnSpPr>
          <p:nvPr/>
        </p:nvCxnSpPr>
        <p:spPr bwMode="auto">
          <a:xfrm flipH="1">
            <a:off x="4978400" y="990600"/>
            <a:ext cx="385763" cy="37782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647700"/>
            <a:ext cx="76200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public class Test{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   public static void main(String args[])  {</a:t>
            </a: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400"/>
              <a:t>	Shape s[] = new Shape[3];   </a:t>
            </a: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400">
                <a:solidFill>
                  <a:srgbClr val="3333FF"/>
                </a:solidFill>
              </a:rPr>
              <a:t>	s[0] = new Triangle(25, 41, 50);</a:t>
            </a:r>
            <a:endParaRPr lang="en-US" altLang="en-US" sz="2400">
              <a:solidFill>
                <a:srgbClr val="3333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400">
                <a:solidFill>
                  <a:srgbClr val="3333FF"/>
                </a:solidFill>
              </a:rPr>
              <a:t>	s[1] = new Rectangle(15,20);</a:t>
            </a:r>
            <a:endParaRPr lang="en-US" altLang="en-US" sz="2400">
              <a:solidFill>
                <a:srgbClr val="3333FF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2400">
                <a:solidFill>
                  <a:srgbClr val="3333FF"/>
                </a:solidFill>
              </a:rPr>
              <a:t>	s[2] = new Circle(47);</a:t>
            </a:r>
            <a:r>
              <a:rPr lang="en-US" altLang="en-US" sz="2400"/>
              <a:t>		</a:t>
            </a: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400"/>
              <a:t>	for (int k= 0; k &lt; s.length; k ++)</a:t>
            </a: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sz="2400"/>
              <a:t>	   </a:t>
            </a:r>
            <a:r>
              <a:rPr lang="en-US" altLang="zh-CN" sz="2400"/>
              <a:t> </a:t>
            </a:r>
            <a:r>
              <a:rPr lang="en-US" altLang="en-US" sz="2400"/>
              <a:t>System.out.println(</a:t>
            </a:r>
            <a:r>
              <a:rPr lang="en-US" altLang="zh-CN" sz="2400"/>
              <a:t> </a:t>
            </a:r>
            <a:r>
              <a:rPr lang="en-US" altLang="en-US" sz="2400">
                <a:solidFill>
                  <a:srgbClr val="0000CC"/>
                </a:solidFill>
              </a:rPr>
              <a:t>s[k].area()</a:t>
            </a:r>
            <a:r>
              <a:rPr lang="en-US" altLang="zh-CN" sz="2400"/>
              <a:t> </a:t>
            </a:r>
            <a:r>
              <a:rPr lang="en-US" altLang="en-US" sz="2400"/>
              <a:t>);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  } 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}</a:t>
            </a:r>
            <a:endParaRPr lang="en-US" altLang="en-US" sz="2400"/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2057400" y="5105400"/>
            <a:ext cx="5654675" cy="531813"/>
          </a:xfrm>
          <a:prstGeom prst="wedgeRoundRectCallout">
            <a:avLst>
              <a:gd name="adj1" fmla="val 5558"/>
              <a:gd name="adj2" fmla="val -2104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defRPr/>
            </a:pPr>
            <a:r>
              <a:rPr lang="zh-CN" altLang="en-US" sz="2800">
                <a:solidFill>
                  <a:srgbClr val="3333FF"/>
                </a:solidFill>
                <a:cs typeface="Arial" panose="020B0604020202020204" pitchFamily="34" charset="0"/>
              </a:rPr>
              <a:t>根据指向的具体对象求形状面积</a:t>
            </a:r>
            <a:endParaRPr lang="zh-CN" altLang="en-US" sz="2800">
              <a:solidFill>
                <a:srgbClr val="3333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457200"/>
            <a:ext cx="70104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>
                <a:solidFill>
                  <a:srgbClr val="3333FF"/>
                </a:solidFill>
              </a:rPr>
              <a:t>abstract</a:t>
            </a:r>
            <a:r>
              <a:rPr lang="en-US" altLang="zh-CN" sz="2000"/>
              <a:t> class MineBase {</a:t>
            </a:r>
            <a:endParaRPr lang="zh-CN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</a:t>
            </a:r>
            <a:r>
              <a:rPr lang="en-US" altLang="zh-CN" sz="2000">
                <a:solidFill>
                  <a:srgbClr val="3333FF"/>
                </a:solidFill>
              </a:rPr>
              <a:t> abstract </a:t>
            </a:r>
            <a:r>
              <a:rPr lang="en-US" altLang="zh-CN" sz="2000"/>
              <a:t>void amethod( ); </a:t>
            </a:r>
            <a:endParaRPr lang="zh-CN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static int i;</a:t>
            </a:r>
            <a:endParaRPr lang="zh-CN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</a:t>
            </a:r>
            <a:endParaRPr lang="zh-CN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public class Mine extends MineBase{</a:t>
            </a:r>
            <a:endParaRPr lang="zh-CN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public static void main(String argv[ ]){</a:t>
            </a:r>
            <a:endParaRPr lang="zh-CN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int[ ] ar = new int[5];</a:t>
            </a:r>
            <a:endParaRPr lang="zh-CN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for (i = 0;i &lt; ar.length;i++)</a:t>
            </a:r>
            <a:endParaRPr lang="zh-CN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      System.out.println(ar[i]);</a:t>
            </a:r>
            <a:endParaRPr lang="zh-CN" altLang="zh-CN" sz="2000"/>
          </a:p>
          <a:p>
            <a:pPr lvl="1" eaLnBrk="1" hangingPunct="1">
              <a:buFontTx/>
              <a:buNone/>
            </a:pPr>
            <a:r>
              <a:rPr lang="en-US" altLang="zh-CN" sz="2000"/>
              <a:t>   }</a:t>
            </a:r>
            <a:endParaRPr lang="zh-CN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}</a:t>
            </a:r>
            <a:endParaRPr lang="zh-CN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A</a:t>
            </a:r>
            <a:r>
              <a:rPr lang="zh-CN" altLang="zh-CN" sz="2000"/>
              <a:t>．输出</a:t>
            </a:r>
            <a:r>
              <a:rPr lang="en-US" altLang="zh-CN" sz="2000"/>
              <a:t>5</a:t>
            </a:r>
            <a:r>
              <a:rPr lang="zh-CN" altLang="zh-CN" sz="2000"/>
              <a:t>个</a:t>
            </a:r>
            <a:r>
              <a:rPr lang="en-US" altLang="zh-CN" sz="2000"/>
              <a:t>0</a:t>
            </a:r>
            <a:r>
              <a:rPr lang="zh-CN" altLang="zh-CN" sz="2000"/>
              <a:t>；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B</a:t>
            </a:r>
            <a:r>
              <a:rPr lang="zh-CN" altLang="zh-CN" sz="2000"/>
              <a:t>．编译错误</a:t>
            </a:r>
            <a:r>
              <a:rPr lang="en-US" altLang="zh-CN" sz="2000"/>
              <a:t>:ar </a:t>
            </a:r>
            <a:r>
              <a:rPr lang="zh-CN" altLang="zh-CN" sz="2000"/>
              <a:t>未初始化就使用；</a:t>
            </a:r>
            <a:endParaRPr lang="zh-CN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C</a:t>
            </a:r>
            <a:r>
              <a:rPr lang="zh-CN" altLang="zh-CN" sz="2000"/>
              <a:t>．编译错误</a:t>
            </a:r>
            <a:r>
              <a:rPr lang="en-US" altLang="zh-CN" sz="2000"/>
              <a:t>:Mine </a:t>
            </a:r>
            <a:r>
              <a:rPr lang="zh-CN" altLang="zh-CN" sz="2000"/>
              <a:t>必须定义为抽象的；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en-US" altLang="zh-CN" sz="2000"/>
              <a:t>D</a:t>
            </a:r>
            <a:r>
              <a:rPr lang="zh-CN" altLang="zh-CN" sz="2000"/>
              <a:t>．运行错误</a:t>
            </a:r>
            <a:r>
              <a:rPr lang="en-US" altLang="zh-CN" sz="2000"/>
              <a:t>,i</a:t>
            </a:r>
            <a:r>
              <a:rPr lang="zh-CN" altLang="zh-CN" sz="2000"/>
              <a:t>超出数组下标范围。</a:t>
            </a:r>
            <a:endParaRPr lang="zh-CN" altLang="en-US" sz="2000"/>
          </a:p>
        </p:txBody>
      </p:sp>
      <p:sp>
        <p:nvSpPr>
          <p:cNvPr id="3" name="矩形 2"/>
          <p:cNvSpPr/>
          <p:nvPr/>
        </p:nvSpPr>
        <p:spPr>
          <a:xfrm>
            <a:off x="609600" y="5181600"/>
            <a:ext cx="685800" cy="590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SzPct val="65000"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Arial" panose="020B0604020202020204"/>
                <a:ea typeface="宋体" panose="02010600030101010101" pitchFamily="2" charset="-122"/>
              </a:rPr>
              <a:t>○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2292" name="Picture 9" descr="c:\DOCUME~1\ding\APPLIC~1\360se6\USERDA~1\Temp\17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18288" y="457200"/>
            <a:ext cx="9207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PP_MARK_KEY" val="a491cbc3-d3a8-4da9-91f2-9b1f4a436b2a"/>
  <p:tag name="COMMONDATA" val="eyJoZGlkIjoiNTFmZGM0OGU1NjQ4NzZmMzQyOTJkYWViN2ViNzc4ZmQifQ=="/>
</p:tagLst>
</file>

<file path=ppt/theme/theme1.xml><?xml version="1.0" encoding="utf-8"?>
<a:theme xmlns:a="http://schemas.openxmlformats.org/drawingml/2006/main" name="样板">
  <a:themeElements>
    <a:clrScheme name="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流畅">
  <a:themeElements>
    <a:clrScheme name="3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3_流畅">
      <a:majorFont>
        <a:latin typeface="Calibri"/>
        <a:ea typeface="隶书"/>
        <a:cs typeface=""/>
      </a:majorFont>
      <a:minorFont>
        <a:latin typeface="Constant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样板</Template>
  <TotalTime>0</TotalTime>
  <Words>7114</Words>
  <Application>WPS 演示</Application>
  <PresentationFormat>全屏显示(4:3)</PresentationFormat>
  <Paragraphs>379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宋体</vt:lpstr>
      <vt:lpstr>Wingdings</vt:lpstr>
      <vt:lpstr>Tahoma</vt:lpstr>
      <vt:lpstr>Calibri</vt:lpstr>
      <vt:lpstr>隶书</vt:lpstr>
      <vt:lpstr>Wingdings 2</vt:lpstr>
      <vt:lpstr>微软雅黑</vt:lpstr>
      <vt:lpstr>Constantia</vt:lpstr>
      <vt:lpstr>华文中宋</vt:lpstr>
      <vt:lpstr>Century Schoolbook</vt:lpstr>
      <vt:lpstr>Arial</vt:lpstr>
      <vt:lpstr>黑体</vt:lpstr>
      <vt:lpstr>Arial Unicode MS</vt:lpstr>
      <vt:lpstr>Arial Black</vt:lpstr>
      <vt:lpstr>Times New Roman</vt:lpstr>
      <vt:lpstr>楷体_GB2312</vt:lpstr>
      <vt:lpstr>新宋体</vt:lpstr>
      <vt:lpstr>华文楷体</vt:lpstr>
      <vt:lpstr>样板</vt:lpstr>
      <vt:lpstr>3_流畅</vt:lpstr>
      <vt:lpstr>第8章 抽象类、接口及内嵌类</vt:lpstr>
      <vt:lpstr>PowerPoint 演示文稿</vt:lpstr>
      <vt:lpstr>8.1.1 抽象类的定义 </vt:lpstr>
      <vt:lpstr>8.1.2 抽象类的应用 </vt:lpstr>
      <vt:lpstr>PowerPoint 演示文稿</vt:lpstr>
      <vt:lpstr>定义矩形</vt:lpstr>
      <vt:lpstr>定义圆</vt:lpstr>
      <vt:lpstr>PowerPoint 演示文稿</vt:lpstr>
      <vt:lpstr>PowerPoint 演示文稿</vt:lpstr>
      <vt:lpstr>写出程序运行结果</vt:lpstr>
      <vt:lpstr>8.2.1 接口定义 </vt:lpstr>
      <vt:lpstr>PowerPoint 演示文稿</vt:lpstr>
      <vt:lpstr>PowerPoint 演示文稿</vt:lpstr>
      <vt:lpstr>8.2.2  接口的实现 </vt:lpstr>
      <vt:lpstr>8.2.2  接口的实现 (续)</vt:lpstr>
      <vt:lpstr>有关接口的实现,要注意以下问题</vt:lpstr>
      <vt:lpstr>二义性问题 </vt:lpstr>
      <vt:lpstr>8.3 内嵌类 </vt:lpstr>
      <vt:lpstr>PowerPoint 演示文稿</vt:lpstr>
      <vt:lpstr>有关说明</vt:lpstr>
      <vt:lpstr>在main方法中间接创建内嵌类的对象</vt:lpstr>
      <vt:lpstr>PowerPoint 演示文稿</vt:lpstr>
      <vt:lpstr>例8-4 静态内嵌类举例 </vt:lpstr>
      <vt:lpstr>【例 8-5】 方法中的内嵌类</vt:lpstr>
      <vt:lpstr>方法中的内嵌类</vt:lpstr>
      <vt:lpstr>【例8-6】  匿名内嵌类的使用。</vt:lpstr>
      <vt:lpstr>思考</vt:lpstr>
      <vt:lpstr>♣  项目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1657</cp:revision>
  <cp:lastPrinted>2113-01-01T00:00:00Z</cp:lastPrinted>
  <dcterms:created xsi:type="dcterms:W3CDTF">2113-01-01T00:00:00Z</dcterms:created>
  <dcterms:modified xsi:type="dcterms:W3CDTF">2022-11-15T22:32:36Z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9375C03C62DE4BE894A7C2C62E394F92</vt:lpwstr>
  </property>
  <property fmtid="{D5CDD505-2E9C-101B-9397-08002B2CF9AE}" pid="4" name="KSOProductBuildVer">
    <vt:lpwstr>2052-11.1.0.12763</vt:lpwstr>
  </property>
</Properties>
</file>