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9" r:id="rId3"/>
    <p:sldId id="320" r:id="rId4"/>
    <p:sldId id="291" r:id="rId5"/>
    <p:sldId id="292" r:id="rId6"/>
    <p:sldId id="293" r:id="rId7"/>
    <p:sldId id="294" r:id="rId8"/>
    <p:sldId id="295" r:id="rId9"/>
    <p:sldId id="296" r:id="rId11"/>
    <p:sldId id="298" r:id="rId12"/>
    <p:sldId id="299" r:id="rId13"/>
    <p:sldId id="314" r:id="rId14"/>
    <p:sldId id="316" r:id="rId15"/>
    <p:sldId id="317" r:id="rId16"/>
    <p:sldId id="300" r:id="rId17"/>
    <p:sldId id="319" r:id="rId18"/>
    <p:sldId id="303" r:id="rId19"/>
    <p:sldId id="304" r:id="rId20"/>
    <p:sldId id="305" r:id="rId21"/>
    <p:sldId id="306" r:id="rId22"/>
    <p:sldId id="309" r:id="rId23"/>
    <p:sldId id="307" r:id="rId24"/>
    <p:sldId id="308" r:id="rId25"/>
    <p:sldId id="313" r:id="rId26"/>
    <p:sldId id="312" r:id="rId27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7C5"/>
    <a:srgbClr val="66FFFF"/>
    <a:srgbClr val="369678"/>
    <a:srgbClr val="FFFF99"/>
    <a:srgbClr val="FFFF00"/>
    <a:srgbClr val="99FF99"/>
    <a:srgbClr val="FF66FF"/>
    <a:srgbClr val="6EB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4" autoAdjust="0"/>
    <p:restoredTop sz="91954" autoAdjust="0"/>
  </p:normalViewPr>
  <p:slideViewPr>
    <p:cSldViewPr>
      <p:cViewPr varScale="1">
        <p:scale>
          <a:sx n="65" d="100"/>
          <a:sy n="65" d="100"/>
        </p:scale>
        <p:origin x="-1458" y="-102"/>
      </p:cViewPr>
      <p:guideLst>
        <p:guide orient="horz" pos="2160"/>
        <p:guide pos="2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3E59BFA-5C9F-4DCC-9EB0-485482ABDF2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5AED8AA-89E6-473D-B812-4143AE5CD7A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524D77A-854A-4795-8002-63D64253B51D}" type="slidenum">
              <a:rPr lang="zh-CN" altLang="en-US" smtClean="0">
                <a:solidFill>
                  <a:schemeClr val="tx2"/>
                </a:solidFill>
                <a:latin typeface="Tahoma" panose="020B0604030504040204" pitchFamily="34" charset="0"/>
              </a:rPr>
            </a:fld>
            <a:endParaRPr lang="zh-CN" altLang="en-US" smtClean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B2F60-2EAA-43CF-B9DC-1971278C226F}" type="slidenum">
              <a:rPr lang="zh-CN" altLang="en-US" smtClean="0">
                <a:solidFill>
                  <a:schemeClr val="tx2"/>
                </a:solidFill>
                <a:latin typeface="Tahoma" panose="020B0604030504040204" pitchFamily="34" charset="0"/>
              </a:rPr>
            </a:fld>
            <a:endParaRPr lang="zh-CN" altLang="en-US" smtClean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DBCA83-8EAE-4E71-96CC-E2B05E7CA056}" type="slidenum">
              <a:rPr lang="zh-CN" altLang="en-US" smtClean="0">
                <a:solidFill>
                  <a:schemeClr val="tx2"/>
                </a:solidFill>
                <a:latin typeface="Tahoma" panose="020B0604030504040204" pitchFamily="34" charset="0"/>
              </a:rPr>
            </a:fld>
            <a:endParaRPr lang="zh-CN" altLang="en-US" smtClean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59ED96-510E-4776-90F1-5E4BDC7586C4}" type="slidenum">
              <a:rPr lang="zh-CN" altLang="en-US" smtClean="0">
                <a:solidFill>
                  <a:schemeClr val="tx2"/>
                </a:solidFill>
                <a:latin typeface="Tahoma" panose="020B0604030504040204" pitchFamily="34" charset="0"/>
              </a:rPr>
            </a:fld>
            <a:endParaRPr lang="zh-CN" altLang="en-US" smtClean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95FE90-052F-41C7-8160-2523E8306685}" type="slidenum">
              <a:rPr lang="zh-CN" altLang="en-US" smtClean="0">
                <a:solidFill>
                  <a:schemeClr val="tx2"/>
                </a:solidFill>
                <a:latin typeface="Tahoma" panose="020B0604030504040204" pitchFamily="34" charset="0"/>
              </a:rPr>
            </a:fld>
            <a:endParaRPr lang="zh-CN" altLang="en-US" smtClean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6181B1-5A08-4482-9814-1A533A5E0D74}" type="slidenum">
              <a:rPr lang="zh-CN" altLang="en-US" smtClean="0">
                <a:solidFill>
                  <a:schemeClr val="tx2"/>
                </a:solidFill>
                <a:latin typeface="Tahoma" panose="020B0604030504040204" pitchFamily="34" charset="0"/>
              </a:rPr>
            </a:fld>
            <a:endParaRPr lang="zh-CN" altLang="en-US" smtClean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63C38F-FD6D-48C9-A3E7-714EC4F5A133}" type="slidenum">
              <a:rPr lang="zh-CN" altLang="en-US" smtClean="0">
                <a:solidFill>
                  <a:schemeClr val="tx2"/>
                </a:solidFill>
                <a:latin typeface="Tahoma" panose="020B0604030504040204" pitchFamily="34" charset="0"/>
              </a:rPr>
            </a:fld>
            <a:endParaRPr lang="zh-CN" altLang="en-US" smtClean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2FC72-4A9F-4496-990B-C0872628CD6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198E9-33A1-4C00-B81A-7002A94D9FCC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C4DE5-996B-4F24-B7B0-E20771EEB61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7F8E6-DC14-481F-8A54-ECF55B986D6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D30F3-1778-4D9A-A8CE-7F4FE45CB003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3D92E-B211-4670-B52E-EC5EA9EE08C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1188" y="1700213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5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6545E-A31D-46E7-90AC-01DC61A41A9E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F213-BA55-4047-8109-C8E6E4DDE34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2C5A9-43C3-4D09-90E6-1F742A05FCE9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59FE4-2CBA-4F66-AB29-DF39CEA1E80B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0DFD1-64C4-412E-82C7-65A068CE7892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0AF3-9145-4BFE-BD24-35D107F6BDAD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C5B33-1D74-42C0-B491-DA59CA8A8893}" type="datetimeFigureOut">
              <a:rPr lang="en-US"/>
            </a:fld>
            <a:endParaRPr lang="en-US"/>
          </a:p>
        </p:txBody>
      </p:sp>
      <p:sp>
        <p:nvSpPr>
          <p:cNvPr id="8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1D56E-2034-4747-8AE4-CCF3945A5E0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815F4-D9D8-4998-85C9-293FE2F1F6DB}" type="datetimeFigureOut">
              <a:rPr lang="en-US"/>
            </a:fld>
            <a:endParaRPr lang="en-US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66C27-9B48-4400-A30C-770DD1B1F9C0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AE3A-894A-4F8A-813A-50025D4099F6}" type="datetimeFigureOut">
              <a:rPr lang="en-US" smtClean="0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9A7EB-3506-427A-9790-56412C322DC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C688A-B787-4872-8CAB-65CB60A2ED4E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451C-3851-4057-8A77-68C438BCC6E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0A8DC-6AE2-47B7-8115-56A30F1CA534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14A65-ED81-4BEF-8190-82F65EA319B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31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2" name="日期占位符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3E51D0-9D17-4B8C-B1ED-BE69C07D797F}" type="datetimeFigureOut">
              <a:rPr lang="en-US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灯片编号占位符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 algn="r"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FC466AE-3EDB-4D34-B7EF-75FF6F00AC63}" type="slidenum">
              <a:rPr lang="en-US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448" y="-4452"/>
            <a:ext cx="9126080" cy="9396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b="1">
          <a:solidFill>
            <a:schemeClr val="tx1"/>
          </a:solidFill>
          <a:latin typeface="+mn-lt"/>
          <a:ea typeface="+mn-ea"/>
        </a:defRPr>
      </a:lvl2pPr>
      <a:lvl3pPr marL="914400" indent="-2463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b="1">
          <a:solidFill>
            <a:schemeClr val="tx1"/>
          </a:solidFill>
          <a:latin typeface="+mn-lt"/>
          <a:ea typeface="+mn-ea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4pPr>
      <a:lvl5pPr marL="14624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5pPr>
      <a:lvl6pPr marL="19196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6pPr>
      <a:lvl7pPr marL="23768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7pPr>
      <a:lvl8pPr marL="28340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8pPr>
      <a:lvl9pPr marL="32912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981075"/>
            <a:ext cx="4938713" cy="750888"/>
          </a:xfrm>
        </p:spPr>
        <p:txBody>
          <a:bodyPr/>
          <a:lstStyle/>
          <a:p>
            <a:pPr algn="ctr">
              <a:defRPr/>
            </a:pPr>
            <a:r>
              <a:rPr lang="zh-CN" altLang="en-US" sz="4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4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 异常处理</a:t>
            </a:r>
            <a:endParaRPr lang="zh-CN" altLang="en-US" sz="4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99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835785" y="2204403"/>
            <a:ext cx="6011863" cy="2520950"/>
          </a:xfrm>
        </p:spPr>
        <p:txBody>
          <a:bodyPr/>
          <a:lstStyle/>
          <a:p>
            <a:pPr algn="l"/>
            <a:r>
              <a:rPr lang="en-US" altLang="zh-CN" sz="3200" smtClean="0"/>
              <a:t>9.1  </a:t>
            </a:r>
            <a:r>
              <a:rPr lang="zh-CN" altLang="en-US" sz="3200" smtClean="0"/>
              <a:t>异常的概念</a:t>
            </a:r>
            <a:endParaRPr lang="en-US" altLang="zh-CN" sz="3200" smtClean="0"/>
          </a:p>
          <a:p>
            <a:pPr algn="l"/>
            <a:r>
              <a:rPr lang="en-US" altLang="zh-CN" sz="3200" smtClean="0"/>
              <a:t>9.2  </a:t>
            </a:r>
            <a:r>
              <a:rPr lang="zh-CN" altLang="en-US" sz="3200" smtClean="0"/>
              <a:t>异常的处理 结构</a:t>
            </a:r>
            <a:endParaRPr lang="zh-CN" altLang="en-US" sz="3200" smtClean="0"/>
          </a:p>
          <a:p>
            <a:pPr algn="l"/>
            <a:r>
              <a:rPr lang="en-US" altLang="zh-CN" sz="3200" smtClean="0"/>
              <a:t>9.3  </a:t>
            </a:r>
            <a:r>
              <a:rPr lang="zh-CN" altLang="en-US" sz="3200" smtClean="0"/>
              <a:t>自定义异常</a:t>
            </a:r>
            <a:endParaRPr lang="zh-CN" altLang="en-US" sz="3200" smtClean="0"/>
          </a:p>
          <a:p>
            <a:pPr algn="l"/>
            <a:endParaRPr lang="zh-CN" altLang="en-US" sz="32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549275"/>
            <a:ext cx="5057775" cy="431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 dirty="0" smtClean="0"/>
              <a:t>几点说明：</a:t>
            </a:r>
            <a:endParaRPr lang="zh-CN" altLang="en-US" sz="2800" dirty="0" smtClean="0"/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50825" y="1052513"/>
            <a:ext cx="8281988" cy="51117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en-US" sz="2000" dirty="0" smtClean="0">
                <a:solidFill>
                  <a:srgbClr val="FF3300"/>
                </a:solidFill>
              </a:rPr>
              <a:t>异常发生后，</a:t>
            </a:r>
            <a:r>
              <a:rPr lang="en-US" altLang="zh-CN" sz="2000" dirty="0" smtClean="0">
                <a:solidFill>
                  <a:srgbClr val="FF3300"/>
                </a:solidFill>
              </a:rPr>
              <a:t>try</a:t>
            </a:r>
            <a:r>
              <a:rPr lang="zh-CN" altLang="en-US" sz="2000" dirty="0" smtClean="0">
                <a:solidFill>
                  <a:srgbClr val="FF3300"/>
                </a:solidFill>
              </a:rPr>
              <a:t>块中的剩余语句将不再执行。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b="0" dirty="0"/>
              <a:t>       </a:t>
            </a:r>
            <a:r>
              <a:rPr lang="en-US" altLang="zh-CN" sz="2000" b="0" dirty="0" smtClean="0"/>
              <a:t>try {  </a:t>
            </a:r>
            <a:r>
              <a:rPr lang="en-US" altLang="zh-CN" sz="2000" b="0" dirty="0"/>
              <a:t> 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 [ ] </a:t>
            </a:r>
            <a:r>
              <a:rPr lang="en-US" altLang="zh-CN" sz="2000" b="0" dirty="0" err="1"/>
              <a:t>ints</a:t>
            </a:r>
            <a:r>
              <a:rPr lang="en-US" altLang="zh-CN" sz="2000" b="0" dirty="0"/>
              <a:t> = </a:t>
            </a:r>
            <a:r>
              <a:rPr lang="en-US" altLang="zh-CN" sz="2000" b="0" dirty="0" smtClean="0"/>
              <a:t> { </a:t>
            </a:r>
            <a:r>
              <a:rPr lang="en-US" altLang="zh-CN" sz="2000" b="0" dirty="0"/>
              <a:t>1, 2, 3, 4 };</a:t>
            </a:r>
            <a:endParaRPr lang="en-US" altLang="zh-CN" sz="2000" b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b="0" dirty="0"/>
              <a:t>       </a:t>
            </a:r>
            <a:r>
              <a:rPr lang="en-US" altLang="zh-CN" sz="2000" b="0" dirty="0" smtClean="0"/>
              <a:t>         </a:t>
            </a:r>
            <a:r>
              <a:rPr lang="en-US" altLang="zh-CN" sz="2000" b="0" dirty="0"/>
              <a:t> </a:t>
            </a:r>
            <a:r>
              <a:rPr lang="en-US" altLang="zh-CN" sz="2000" b="0" dirty="0" err="1"/>
              <a:t>System.out.println</a:t>
            </a:r>
            <a:r>
              <a:rPr lang="en-US" altLang="zh-CN" sz="2000" b="0" dirty="0"/>
              <a:t>("</a:t>
            </a:r>
            <a:r>
              <a:rPr lang="zh-CN" altLang="en-US" sz="2000" b="0" dirty="0"/>
              <a:t>异常出现前</a:t>
            </a:r>
            <a:r>
              <a:rPr lang="en-US" altLang="zh-CN" sz="2000" b="0" dirty="0"/>
              <a:t>");</a:t>
            </a:r>
            <a:endParaRPr lang="en-US" altLang="zh-CN" sz="2000" b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solidFill>
                  <a:srgbClr val="FF0000"/>
                </a:solidFill>
              </a:rPr>
              <a:t>        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2000" b="0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0" dirty="0" err="1" smtClean="0">
                <a:solidFill>
                  <a:srgbClr val="FF0000"/>
                </a:solidFill>
              </a:rPr>
              <a:t>ints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[4</a:t>
            </a:r>
            <a:r>
              <a:rPr lang="en-US" altLang="zh-CN" sz="2000" b="0" dirty="0">
                <a:solidFill>
                  <a:srgbClr val="FF0000"/>
                </a:solidFill>
              </a:rPr>
              <a:t>]);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b="0" dirty="0"/>
              <a:t>        </a:t>
            </a:r>
            <a:r>
              <a:rPr lang="en-US" altLang="zh-CN" sz="2000" dirty="0" smtClean="0">
                <a:solidFill>
                  <a:srgbClr val="1E07C5"/>
                </a:solidFill>
              </a:rPr>
              <a:t>         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System.out.println</a:t>
            </a:r>
            <a:r>
              <a:rPr lang="en-US" altLang="zh-CN" sz="2000" dirty="0">
                <a:solidFill>
                  <a:srgbClr val="1E07C5"/>
                </a:solidFill>
              </a:rPr>
              <a:t>("</a:t>
            </a:r>
            <a:r>
              <a:rPr lang="zh-CN" altLang="en-US" sz="2000" dirty="0">
                <a:solidFill>
                  <a:srgbClr val="1E07C5"/>
                </a:solidFill>
              </a:rPr>
              <a:t>我还有幸执行到吗</a:t>
            </a:r>
            <a:r>
              <a:rPr lang="en-US" altLang="zh-CN" sz="2000" dirty="0" smtClean="0">
                <a:solidFill>
                  <a:srgbClr val="1E07C5"/>
                </a:solidFill>
              </a:rPr>
              <a:t>"); </a:t>
            </a:r>
            <a:endParaRPr lang="en-US" altLang="zh-CN" sz="2000" dirty="0" smtClean="0">
              <a:solidFill>
                <a:srgbClr val="1E07C5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}</a:t>
            </a:r>
            <a:endParaRPr lang="en-US" altLang="zh-CN" sz="20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catch</a:t>
            </a:r>
            <a:r>
              <a:rPr lang="zh-CN" altLang="en-US" sz="2000" dirty="0" smtClean="0"/>
              <a:t>块中的代码要执行的条件是</a:t>
            </a:r>
            <a:r>
              <a:rPr lang="en-US" altLang="zh-CN" sz="2000" dirty="0" smtClean="0"/>
              <a:t>: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首先在</a:t>
            </a:r>
            <a:r>
              <a:rPr lang="en-US" altLang="zh-CN" sz="2000" dirty="0" smtClean="0"/>
              <a:t>try</a:t>
            </a:r>
            <a:r>
              <a:rPr lang="zh-CN" altLang="en-US" sz="2000" dirty="0" smtClean="0"/>
              <a:t>块中发生了异常，其次异常的类型与</a:t>
            </a:r>
            <a:r>
              <a:rPr lang="en-US" altLang="zh-CN" sz="2000" dirty="0" smtClean="0"/>
              <a:t>catch</a:t>
            </a:r>
            <a:r>
              <a:rPr lang="zh-CN" altLang="en-US" sz="2000" dirty="0" smtClean="0"/>
              <a:t>要捕捉的一致。 </a:t>
            </a:r>
            <a:endParaRPr lang="zh-CN" altLang="en-US" sz="20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）可以无</a:t>
            </a:r>
            <a:r>
              <a:rPr lang="en-US" altLang="zh-CN" sz="2000" dirty="0" smtClean="0"/>
              <a:t>finally</a:t>
            </a:r>
            <a:r>
              <a:rPr lang="zh-CN" altLang="en-US" sz="2000" dirty="0" smtClean="0"/>
              <a:t>部分，但如果存在，则</a:t>
            </a:r>
            <a:r>
              <a:rPr lang="zh-CN" altLang="en-US" sz="2000" dirty="0" smtClean="0">
                <a:solidFill>
                  <a:srgbClr val="FF3300"/>
                </a:solidFill>
              </a:rPr>
              <a:t>无论异常发生否，</a:t>
            </a:r>
            <a:r>
              <a:rPr lang="en-US" altLang="zh-CN" sz="2000" dirty="0" smtClean="0">
                <a:solidFill>
                  <a:srgbClr val="FF3300"/>
                </a:solidFill>
              </a:rPr>
              <a:t>finally</a:t>
            </a:r>
            <a:r>
              <a:rPr lang="zh-CN" altLang="en-US" sz="2000" dirty="0" smtClean="0">
                <a:solidFill>
                  <a:srgbClr val="FF3300"/>
                </a:solidFill>
              </a:rPr>
              <a:t>部分的语句均要执行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defRPr/>
            </a:pPr>
            <a:r>
              <a:rPr lang="zh-CN" altLang="en-US" sz="2000" dirty="0" smtClean="0"/>
              <a:t>即便是</a:t>
            </a:r>
            <a:r>
              <a:rPr lang="en-US" altLang="zh-CN" sz="2000" dirty="0" smtClean="0"/>
              <a:t>try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catch</a:t>
            </a:r>
            <a:r>
              <a:rPr lang="zh-CN" altLang="en-US" sz="2000" dirty="0" smtClean="0"/>
              <a:t>块中含有退出方法的语句</a:t>
            </a:r>
            <a:r>
              <a:rPr lang="en-US" altLang="zh-CN" sz="2000" dirty="0" smtClean="0"/>
              <a:t>return</a:t>
            </a:r>
            <a:r>
              <a:rPr lang="zh-CN" altLang="en-US" sz="2000" dirty="0" smtClean="0"/>
              <a:t>，也不能阻止</a:t>
            </a:r>
            <a:r>
              <a:rPr lang="en-US" altLang="zh-CN" sz="2000" dirty="0" smtClean="0"/>
              <a:t>finally</a:t>
            </a:r>
            <a:r>
              <a:rPr lang="zh-CN" altLang="en-US" sz="2000" dirty="0" smtClean="0"/>
              <a:t>代码块的执行</a:t>
            </a:r>
            <a:r>
              <a:rPr lang="en-US" altLang="zh-CN" sz="2000" dirty="0" smtClean="0"/>
              <a:t>;</a:t>
            </a:r>
            <a:endParaRPr lang="en-US" altLang="zh-CN" sz="2000" dirty="0" smtClean="0"/>
          </a:p>
          <a:p>
            <a:pPr>
              <a:defRPr/>
            </a:pPr>
            <a:r>
              <a:rPr lang="zh-CN" altLang="en-US" sz="2000" dirty="0" smtClean="0"/>
              <a:t>除非执行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System.exit</a:t>
            </a:r>
            <a:r>
              <a:rPr lang="en-US" altLang="zh-CN" sz="2000" dirty="0" smtClean="0">
                <a:solidFill>
                  <a:srgbClr val="FF0000"/>
                </a:solidFill>
              </a:rPr>
              <a:t>(0)</a:t>
            </a:r>
            <a:r>
              <a:rPr lang="zh-CN" altLang="en-US" sz="2000" dirty="0" smtClean="0"/>
              <a:t>等导致程序停止运行的语句。 </a:t>
            </a:r>
            <a:endParaRPr lang="zh-CN" altLang="en-US" sz="2000" dirty="0" smtClean="0"/>
          </a:p>
        </p:txBody>
      </p:sp>
      <p:sp>
        <p:nvSpPr>
          <p:cNvPr id="2" name="矩形标注 1"/>
          <p:cNvSpPr/>
          <p:nvPr/>
        </p:nvSpPr>
        <p:spPr>
          <a:xfrm>
            <a:off x="6443663" y="1484313"/>
            <a:ext cx="2449512" cy="720725"/>
          </a:xfrm>
          <a:prstGeom prst="wedgeRectCallout">
            <a:avLst>
              <a:gd name="adj1" fmla="val -111924"/>
              <a:gd name="adj2" fmla="val 8093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/>
              <a:t>这里将出现异常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 bwMode="auto">
          <a:xfrm>
            <a:off x="5651500" y="5013325"/>
            <a:ext cx="2860675" cy="1511300"/>
            <a:chOff x="5652120" y="5013176"/>
            <a:chExt cx="2860166" cy="1512168"/>
          </a:xfrm>
        </p:grpSpPr>
        <p:sp>
          <p:nvSpPr>
            <p:cNvPr id="2" name="矩形 1"/>
            <p:cNvSpPr/>
            <p:nvPr/>
          </p:nvSpPr>
          <p:spPr>
            <a:xfrm>
              <a:off x="5652120" y="5013176"/>
              <a:ext cx="2860166" cy="15121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b="1" dirty="0">
                <a:solidFill>
                  <a:schemeClr val="tx1"/>
                </a:solidFill>
              </a:endParaRPr>
            </a:p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r>
                <a:rPr lang="zh-CN" altLang="zh-CN" sz="2400" b="1" dirty="0">
                  <a:solidFill>
                    <a:schemeClr val="tx1"/>
                  </a:solidFill>
                </a:rPr>
                <a:t>下标变量出界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r>
                <a:rPr lang="en-US" altLang="zh-CN" sz="2400" dirty="0">
                  <a:solidFill>
                    <a:schemeClr val="tx1"/>
                  </a:solidFill>
                </a:rPr>
                <a:t>here</a:t>
              </a:r>
              <a:endParaRPr lang="zh-CN" altLang="en-US" sz="2400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5652120" y="5013176"/>
              <a:ext cx="2860166" cy="50352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2339975" y="639763"/>
            <a:ext cx="4919663" cy="4095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 smtClean="0"/>
              <a:t>写出程序运行结果？</a:t>
            </a:r>
            <a:endParaRPr lang="zh-CN" altLang="en-US" sz="2800" smtClean="0"/>
          </a:p>
        </p:txBody>
      </p:sp>
      <p:sp>
        <p:nvSpPr>
          <p:cNvPr id="3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501650" y="1214438"/>
            <a:ext cx="7239000" cy="53101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Test4</a:t>
            </a:r>
            <a:r>
              <a:rPr lang="en-US" altLang="zh-CN" sz="2000" dirty="0"/>
              <a:t> {</a:t>
            </a:r>
            <a:endParaRPr lang="zh-CN" altLang="zh-CN" sz="2000" dirty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static void method(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</a:t>
            </a:r>
            <a:r>
              <a:rPr lang="en-US" altLang="zh-CN" sz="2000" dirty="0" smtClean="0"/>
              <a:t>[ ]) </a:t>
            </a:r>
            <a:r>
              <a:rPr lang="en-US" altLang="zh-CN" sz="2000" dirty="0"/>
              <a:t>{</a:t>
            </a:r>
            <a:endParaRPr lang="zh-CN" altLang="zh-CN" sz="2000" dirty="0"/>
          </a:p>
          <a:p>
            <a:pPr marL="800100" lvl="2" indent="0">
              <a:buFontTx/>
              <a:buNone/>
              <a:defRPr/>
            </a:pPr>
            <a:r>
              <a:rPr lang="en-US" altLang="zh-CN" sz="2000" dirty="0"/>
              <a:t>try { 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"</a:t>
            </a:r>
            <a:r>
              <a:rPr lang="en-US" altLang="zh-CN" sz="2000" dirty="0" smtClean="0"/>
              <a:t>x[5]="+</a:t>
            </a:r>
            <a:r>
              <a:rPr lang="en-US" altLang="zh-CN" sz="2000" dirty="0">
                <a:solidFill>
                  <a:srgbClr val="FF0000"/>
                </a:solidFill>
              </a:rPr>
              <a:t>x[5]</a:t>
            </a:r>
            <a:r>
              <a:rPr lang="en-US" altLang="zh-CN" sz="2000" dirty="0"/>
              <a:t>); </a:t>
            </a:r>
            <a:endParaRPr lang="zh-CN" altLang="zh-CN" sz="2000" dirty="0"/>
          </a:p>
          <a:p>
            <a:pPr marL="800100" lvl="2" indent="0">
              <a:buFontTx/>
              <a:buNone/>
              <a:defRPr/>
            </a:pPr>
            <a:r>
              <a:rPr lang="en-US" altLang="zh-CN" sz="2000" dirty="0"/>
              <a:t>} </a:t>
            </a:r>
            <a:r>
              <a:rPr lang="en-US" altLang="zh-CN" sz="2000" dirty="0" smtClean="0"/>
              <a:t>catch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ArrayIndexOutOfBoundsException</a:t>
            </a:r>
            <a:r>
              <a:rPr lang="en-US" altLang="zh-CN" sz="2000" dirty="0"/>
              <a:t> e) { </a:t>
            </a:r>
            <a:endParaRPr lang="zh-CN" altLang="zh-CN" sz="2000" dirty="0"/>
          </a:p>
          <a:p>
            <a:pPr marL="800100" lvl="2" indent="0">
              <a:buFontTx/>
              <a:buNone/>
              <a:defRPr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System.out.println</a:t>
            </a:r>
            <a:r>
              <a:rPr lang="en-US" altLang="zh-CN" sz="2000" dirty="0" smtClean="0"/>
              <a:t>("</a:t>
            </a:r>
            <a:r>
              <a:rPr lang="zh-CN" altLang="zh-CN" sz="2000" dirty="0" smtClean="0"/>
              <a:t>下标</a:t>
            </a:r>
            <a:r>
              <a:rPr lang="zh-CN" altLang="zh-CN" sz="2000" dirty="0"/>
              <a:t>变量</a:t>
            </a:r>
            <a:r>
              <a:rPr lang="zh-CN" altLang="zh-CN" sz="2000" dirty="0" smtClean="0"/>
              <a:t>出界</a:t>
            </a:r>
            <a:r>
              <a:rPr lang="en-US" altLang="zh-CN" sz="2000" dirty="0" smtClean="0"/>
              <a:t>"); </a:t>
            </a:r>
            <a:endParaRPr lang="zh-CN" altLang="zh-CN" sz="2000" dirty="0"/>
          </a:p>
          <a:p>
            <a:pPr marL="800100" lvl="2" indent="0">
              <a:buFontTx/>
              <a:buNone/>
              <a:defRPr/>
            </a:pPr>
            <a:r>
              <a:rPr lang="en-US" altLang="zh-CN" sz="2000" dirty="0"/>
              <a:t>} </a:t>
            </a:r>
            <a:endParaRPr lang="zh-CN" altLang="zh-CN" sz="2000" dirty="0"/>
          </a:p>
          <a:p>
            <a:pPr marL="800100" lvl="2" indent="0">
              <a:buFontTx/>
              <a:buNone/>
              <a:defRPr/>
            </a:pPr>
            <a:r>
              <a:rPr lang="en-US" altLang="zh-CN" sz="2000" dirty="0"/>
              <a:t>finally { </a:t>
            </a:r>
            <a:r>
              <a:rPr lang="en-US" altLang="zh-CN" sz="2000" dirty="0" smtClean="0"/>
              <a:t>    </a:t>
            </a:r>
            <a:r>
              <a:rPr lang="en-US" altLang="zh-CN" sz="2000" dirty="0" err="1"/>
              <a:t>System.out.println</a:t>
            </a:r>
            <a:r>
              <a:rPr lang="en-US" altLang="zh-CN" sz="2000" dirty="0" smtClean="0"/>
              <a:t>("here"); }</a:t>
            </a:r>
            <a:endParaRPr lang="zh-CN" altLang="zh-CN" sz="2000" dirty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}</a:t>
            </a:r>
            <a:endParaRPr lang="zh-CN" altLang="zh-CN" sz="2000" dirty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public static void main(String </a:t>
            </a:r>
            <a:r>
              <a:rPr lang="en-US" altLang="zh-CN" sz="2000" dirty="0" err="1"/>
              <a:t>arg</a:t>
            </a:r>
            <a:r>
              <a:rPr lang="en-US" altLang="zh-CN" sz="2000" dirty="0" smtClean="0"/>
              <a:t>[ ]) </a:t>
            </a:r>
            <a:r>
              <a:rPr lang="en-US" altLang="zh-CN" sz="2000" dirty="0"/>
              <a:t>{</a:t>
            </a:r>
            <a:endParaRPr lang="zh-CN" altLang="zh-CN" sz="2000" dirty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</a:t>
            </a:r>
            <a:r>
              <a:rPr lang="en-US" altLang="zh-CN" sz="2000" dirty="0" smtClean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</a:t>
            </a:r>
            <a:r>
              <a:rPr lang="en-US" altLang="zh-CN" sz="2000" dirty="0" smtClean="0"/>
              <a:t>[ ]={</a:t>
            </a:r>
            <a:r>
              <a:rPr lang="en-US" altLang="zh-CN" sz="2000" dirty="0"/>
              <a:t>12,8,5,87,5};</a:t>
            </a:r>
            <a:endParaRPr lang="zh-CN" altLang="zh-CN" sz="2000" dirty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 </a:t>
            </a:r>
            <a:r>
              <a:rPr lang="en-US" altLang="zh-CN" sz="2000" dirty="0" smtClean="0"/>
              <a:t>method(a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}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>
              <a:defRPr/>
            </a:pPr>
            <a:endParaRPr lang="zh-CN" altLang="en-US" sz="1800" dirty="0"/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6356350" y="1017588"/>
            <a:ext cx="2379663" cy="566737"/>
          </a:xfrm>
          <a:prstGeom prst="wedgeRoundRectCallout">
            <a:avLst>
              <a:gd name="adj1" fmla="val -65774"/>
              <a:gd name="adj2" fmla="val 11750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800" dirty="0"/>
              <a:t>改为</a:t>
            </a:r>
            <a:r>
              <a:rPr lang="en-US" altLang="zh-CN" sz="2800" dirty="0"/>
              <a:t>x[4]</a:t>
            </a:r>
            <a:r>
              <a:rPr lang="zh-CN" altLang="en-US" sz="2800" dirty="0"/>
              <a:t>呢？</a:t>
            </a:r>
            <a:endParaRPr lang="zh-CN" altLang="en-US" sz="2800" dirty="0"/>
          </a:p>
        </p:txBody>
      </p:sp>
      <p:pic>
        <p:nvPicPr>
          <p:cNvPr id="15366" name="Picture 9" descr="c:\DOCUME~1\ding\APPLIC~1\360se6\USERDA~1\Temp\17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0813" y="317500"/>
            <a:ext cx="77311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46313" y="546100"/>
            <a:ext cx="4587875" cy="4651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 smtClean="0"/>
              <a:t>写出下面程序运行结果</a:t>
            </a:r>
            <a:endParaRPr lang="en-US" altLang="zh-CN" sz="2800" smtClean="0"/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41350" y="1079500"/>
            <a:ext cx="8229600" cy="5229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public class ex2{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r>
              <a:rPr lang="en-US" altLang="zh-CN" sz="2000" smtClean="0"/>
              <a:t>public static void main(String args[]){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r>
              <a:rPr lang="en-US" altLang="zh-CN" sz="2000" smtClean="0"/>
              <a:t>     String str = null;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 </a:t>
            </a:r>
            <a:r>
              <a:rPr lang="en-US" altLang="zh-CN" sz="2000" smtClean="0"/>
              <a:t> </a:t>
            </a:r>
            <a:r>
              <a:rPr lang="en-US" altLang="zh-CN" sz="2000" smtClean="0">
                <a:latin typeface="Times New Roman" panose="02020603050405020304" pitchFamily="18" charset="0"/>
              </a:rPr>
              <a:t>    </a:t>
            </a:r>
            <a:r>
              <a:rPr lang="en-US" altLang="zh-CN" sz="2000" smtClean="0"/>
              <a:t>try {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   </a:t>
            </a:r>
            <a:r>
              <a:rPr lang="en-US" altLang="zh-CN" sz="2000" smtClean="0"/>
              <a:t> </a:t>
            </a:r>
            <a:r>
              <a:rPr lang="en-US" altLang="zh-CN" sz="2000" smtClean="0">
                <a:latin typeface="Times New Roman" panose="02020603050405020304" pitchFamily="18" charset="0"/>
              </a:rPr>
              <a:t>   </a:t>
            </a:r>
            <a:r>
              <a:rPr lang="en-US" altLang="zh-CN" sz="2000" smtClean="0"/>
              <a:t>     if (str.length() == 0) 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  </a:t>
            </a:r>
            <a:r>
              <a:rPr lang="en-US" altLang="zh-CN" sz="2000" smtClean="0"/>
              <a:t> </a:t>
            </a:r>
            <a:r>
              <a:rPr lang="en-US" altLang="zh-CN" sz="2000" smtClean="0">
                <a:latin typeface="Times New Roman" panose="02020603050405020304" pitchFamily="18" charset="0"/>
              </a:rPr>
              <a:t>      </a:t>
            </a:r>
            <a:r>
              <a:rPr lang="en-US" altLang="zh-CN" sz="2000" smtClean="0"/>
              <a:t>        System.out.print("The");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    </a:t>
            </a:r>
            <a:r>
              <a:rPr lang="en-US" altLang="zh-CN" sz="2000" smtClean="0"/>
              <a:t> </a:t>
            </a:r>
            <a:r>
              <a:rPr lang="en-US" altLang="zh-CN" sz="2000" smtClean="0">
                <a:latin typeface="Times New Roman" panose="02020603050405020304" pitchFamily="18" charset="0"/>
              </a:rPr>
              <a:t>  </a:t>
            </a:r>
            <a:r>
              <a:rPr lang="en-US" altLang="zh-CN" sz="2000" smtClean="0"/>
              <a:t>     System.out.print("Cow");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 </a:t>
            </a:r>
            <a:r>
              <a:rPr lang="en-US" altLang="zh-CN" sz="2000" smtClean="0"/>
              <a:t> </a:t>
            </a:r>
            <a:r>
              <a:rPr lang="en-US" altLang="zh-CN" sz="2000" smtClean="0">
                <a:latin typeface="Times New Roman" panose="02020603050405020304" pitchFamily="18" charset="0"/>
              </a:rPr>
              <a:t>     </a:t>
            </a:r>
            <a:r>
              <a:rPr lang="en-US" altLang="zh-CN" sz="2000" smtClean="0"/>
              <a:t>} catch (Exception e) {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    </a:t>
            </a:r>
            <a:r>
              <a:rPr lang="en-US" altLang="zh-CN" sz="2000" smtClean="0"/>
              <a:t> </a:t>
            </a:r>
            <a:r>
              <a:rPr lang="en-US" altLang="zh-CN" sz="2000" smtClean="0">
                <a:latin typeface="Times New Roman" panose="02020603050405020304" pitchFamily="18" charset="0"/>
              </a:rPr>
              <a:t>          </a:t>
            </a:r>
            <a:r>
              <a:rPr lang="en-US" altLang="zh-CN" sz="2000" smtClean="0"/>
              <a:t>System.out.print("and");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 </a:t>
            </a:r>
            <a:r>
              <a:rPr lang="en-US" altLang="zh-CN" sz="2000" smtClean="0"/>
              <a:t>  </a:t>
            </a:r>
            <a:r>
              <a:rPr lang="en-US" altLang="zh-CN" sz="2000" smtClean="0">
                <a:latin typeface="Times New Roman" panose="02020603050405020304" pitchFamily="18" charset="0"/>
              </a:rPr>
              <a:t>    </a:t>
            </a:r>
            <a:r>
              <a:rPr lang="en-US" altLang="zh-CN" sz="2000" smtClean="0"/>
              <a:t>} finally {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    </a:t>
            </a:r>
            <a:r>
              <a:rPr lang="en-US" altLang="zh-CN" sz="2000" smtClean="0"/>
              <a:t>  </a:t>
            </a:r>
            <a:r>
              <a:rPr lang="en-US" altLang="zh-CN" sz="2000" smtClean="0">
                <a:latin typeface="Times New Roman" panose="02020603050405020304" pitchFamily="18" charset="0"/>
              </a:rPr>
              <a:t>        </a:t>
            </a:r>
            <a:r>
              <a:rPr lang="en-US" altLang="zh-CN" sz="2000" smtClean="0"/>
              <a:t>System.out.print("Chicken");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   </a:t>
            </a:r>
            <a:r>
              <a:rPr lang="en-US" altLang="zh-CN" sz="2000" smtClean="0"/>
              <a:t>   </a:t>
            </a: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r>
              <a:rPr lang="en-US" altLang="zh-CN" sz="2000" smtClean="0"/>
              <a:t>}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r>
              <a:rPr lang="en-US" altLang="zh-CN" sz="2000" smtClean="0"/>
              <a:t> </a:t>
            </a:r>
            <a:r>
              <a:rPr lang="en-US" altLang="zh-CN" sz="2000" smtClean="0">
                <a:latin typeface="Times New Roman" panose="02020603050405020304" pitchFamily="18" charset="0"/>
              </a:rPr>
              <a:t>      </a:t>
            </a:r>
            <a:r>
              <a:rPr lang="en-US" altLang="zh-CN" sz="2000" smtClean="0"/>
              <a:t>System.out.println("show");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}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}</a:t>
            </a:r>
            <a:endParaRPr lang="zh-CN" altLang="en-US" sz="2000" smtClean="0"/>
          </a:p>
        </p:txBody>
      </p:sp>
      <p:sp>
        <p:nvSpPr>
          <p:cNvPr id="2" name="矩形标注 1"/>
          <p:cNvSpPr/>
          <p:nvPr/>
        </p:nvSpPr>
        <p:spPr bwMode="auto">
          <a:xfrm>
            <a:off x="5503863" y="1944689"/>
            <a:ext cx="3025775" cy="548208"/>
          </a:xfrm>
          <a:prstGeom prst="wedgeRectCallout">
            <a:avLst>
              <a:gd name="adj1" fmla="val -115903"/>
              <a:gd name="adj2" fmla="val -42908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400" b="1" dirty="0">
                <a:latin typeface="+mn-ea"/>
              </a:rPr>
              <a:t>改成空串</a:t>
            </a:r>
            <a:r>
              <a:rPr lang="en-US" altLang="zh-CN" sz="2400" b="1" dirty="0"/>
              <a:t>"" </a:t>
            </a:r>
            <a:r>
              <a:rPr lang="zh-CN" altLang="en-US" sz="2400" b="1" dirty="0">
                <a:latin typeface="+mn-ea"/>
              </a:rPr>
              <a:t>，如何？</a:t>
            </a:r>
            <a:endParaRPr lang="zh-CN" altLang="en-US" sz="2400" b="1" dirty="0">
              <a:latin typeface="+mn-ea"/>
            </a:endParaRPr>
          </a:p>
        </p:txBody>
      </p:sp>
      <p:pic>
        <p:nvPicPr>
          <p:cNvPr id="16389" name="Picture 9" descr="c:\DOCUME~1\ding\APPLIC~1\360se6\USERDA~1\Temp\17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36688" y="188913"/>
            <a:ext cx="77311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 bwMode="auto">
          <a:xfrm>
            <a:off x="5586413" y="4581525"/>
            <a:ext cx="2860675" cy="1511300"/>
            <a:chOff x="5652120" y="5013176"/>
            <a:chExt cx="2860166" cy="1512168"/>
          </a:xfrm>
        </p:grpSpPr>
        <p:sp>
          <p:nvSpPr>
            <p:cNvPr id="8" name="矩形 7"/>
            <p:cNvSpPr/>
            <p:nvPr/>
          </p:nvSpPr>
          <p:spPr>
            <a:xfrm>
              <a:off x="5652120" y="5013176"/>
              <a:ext cx="2860166" cy="15121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b="1" dirty="0">
                <a:solidFill>
                  <a:schemeClr val="tx1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 err="1"/>
                <a:t>andChickenshow</a:t>
              </a:r>
              <a:endParaRPr lang="zh-CN" altLang="en-US" sz="2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652120" y="5013176"/>
              <a:ext cx="2860166" cy="5035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461963"/>
            <a:ext cx="4398963" cy="4667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 smtClean="0"/>
              <a:t>写出下面程序运行结果</a:t>
            </a:r>
            <a:endParaRPr lang="en-US" altLang="zh-CN" sz="2800" smtClean="0"/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11188" y="1011238"/>
            <a:ext cx="7993062" cy="5154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public class A {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r>
              <a:rPr lang="en-US" altLang="zh-CN" sz="2000" smtClean="0"/>
              <a:t>   static int some() {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try {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 </a:t>
            </a:r>
            <a:r>
              <a:rPr lang="en-US" altLang="zh-CN" sz="2000" smtClean="0"/>
              <a:t> </a:t>
            </a:r>
            <a:r>
              <a:rPr lang="en-US" altLang="zh-CN" sz="2000" smtClean="0">
                <a:latin typeface="Times New Roman" panose="02020603050405020304" pitchFamily="18" charset="0"/>
              </a:rPr>
              <a:t>    </a:t>
            </a:r>
            <a:r>
              <a:rPr lang="en-US" altLang="zh-CN" sz="2000" smtClean="0"/>
              <a:t>     System.out.println("try");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 </a:t>
            </a:r>
            <a:r>
              <a:rPr lang="en-US" altLang="zh-CN" sz="2000" smtClean="0"/>
              <a:t> </a:t>
            </a:r>
            <a:r>
              <a:rPr lang="en-US" altLang="zh-CN" sz="2000" smtClean="0">
                <a:latin typeface="Times New Roman" panose="02020603050405020304" pitchFamily="18" charset="0"/>
              </a:rPr>
              <a:t>    </a:t>
            </a:r>
            <a:r>
              <a:rPr lang="en-US" altLang="zh-CN" sz="2000" smtClean="0"/>
              <a:t>     return 1;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}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finally {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  </a:t>
            </a:r>
            <a:r>
              <a:rPr lang="en-US" altLang="zh-CN" sz="2000" smtClean="0"/>
              <a:t> </a:t>
            </a:r>
            <a:r>
              <a:rPr lang="en-US" altLang="zh-CN" sz="2000" smtClean="0">
                <a:latin typeface="Times New Roman" panose="02020603050405020304" pitchFamily="18" charset="0"/>
              </a:rPr>
              <a:t>  </a:t>
            </a:r>
            <a:r>
              <a:rPr lang="en-US" altLang="zh-CN" sz="2000" smtClean="0"/>
              <a:t>     </a:t>
            </a: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r>
              <a:rPr lang="en-US" altLang="zh-CN" sz="2000" smtClean="0"/>
              <a:t>System.out.println("finally");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r>
              <a:rPr lang="en-US" altLang="zh-CN" sz="2000" smtClean="0"/>
              <a:t>       }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r>
              <a:rPr lang="en-US" altLang="zh-CN" sz="2000" smtClean="0"/>
              <a:t>   }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r>
              <a:rPr lang="en-US" altLang="zh-CN" sz="2000" smtClean="0"/>
              <a:t>   public static void main(String arg[]) {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  </a:t>
            </a:r>
            <a:r>
              <a:rPr lang="en-US" altLang="zh-CN" sz="2000" smtClean="0"/>
              <a:t>    </a:t>
            </a: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r>
              <a:rPr lang="en-US" altLang="zh-CN" sz="2000" smtClean="0"/>
              <a:t> System.out.println(some());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r>
              <a:rPr lang="en-US" altLang="zh-CN" sz="2000" smtClean="0"/>
              <a:t>   }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}</a:t>
            </a:r>
            <a:endParaRPr lang="zh-CN" altLang="en-US" sz="2000" smtClean="0"/>
          </a:p>
        </p:txBody>
      </p:sp>
      <p:pic>
        <p:nvPicPr>
          <p:cNvPr id="17412" name="Picture 9" descr="c:\DOCUME~1\ding\APPLIC~1\360se6\USERDA~1\Temp\17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30413" y="333375"/>
            <a:ext cx="585787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 bwMode="auto">
          <a:xfrm>
            <a:off x="6588125" y="2708910"/>
            <a:ext cx="2160588" cy="2489200"/>
            <a:chOff x="5940153" y="1011238"/>
            <a:chExt cx="2160239" cy="2489770"/>
          </a:xfrm>
        </p:grpSpPr>
        <p:sp>
          <p:nvSpPr>
            <p:cNvPr id="8" name="矩形 7"/>
            <p:cNvSpPr/>
            <p:nvPr/>
          </p:nvSpPr>
          <p:spPr bwMode="auto">
            <a:xfrm>
              <a:off x="5940153" y="1011238"/>
              <a:ext cx="2160239" cy="2489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b="1" dirty="0">
                <a:solidFill>
                  <a:schemeClr val="tx1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/>
                <a:t>try</a:t>
              </a:r>
              <a:endParaRPr lang="en-US" altLang="zh-CN" sz="2400" dirty="0"/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/>
                <a:t>finally</a:t>
              </a:r>
              <a:endParaRPr lang="en-US" altLang="zh-CN" sz="2400" dirty="0"/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940153" y="1011238"/>
              <a:ext cx="2160239" cy="61767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86687" cy="506413"/>
          </a:xfrm>
        </p:spPr>
        <p:txBody>
          <a:bodyPr/>
          <a:lstStyle/>
          <a:p>
            <a:r>
              <a:rPr lang="zh-CN" altLang="en-US" sz="2400" smtClean="0"/>
              <a:t>例</a:t>
            </a:r>
            <a:r>
              <a:rPr lang="en-US" altLang="zh-CN" sz="2400" smtClean="0"/>
              <a:t>9-2  </a:t>
            </a:r>
            <a:r>
              <a:rPr lang="zh-CN" altLang="en-US" sz="2400" smtClean="0"/>
              <a:t>根据命令行输入的元素位置值查找数组元素的值</a:t>
            </a:r>
            <a:endParaRPr lang="zh-CN" altLang="en-US" sz="2400" smtClean="0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9750" y="981075"/>
            <a:ext cx="8280400" cy="5111750"/>
          </a:xfrm>
        </p:spPr>
        <p:txBody>
          <a:bodyPr/>
          <a:lstStyle/>
          <a:p>
            <a:pPr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public class Ex9_2 {</a:t>
            </a:r>
            <a:endParaRPr lang="zh-CN" altLang="en-US" sz="2000" smtClean="0"/>
          </a:p>
          <a:p>
            <a:pPr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public static void main(String args[ ]) {</a:t>
            </a:r>
            <a:endParaRPr lang="zh-CN" altLang="en-US" sz="2000" smtClean="0"/>
          </a:p>
          <a:p>
            <a:pPr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	</a:t>
            </a:r>
            <a:r>
              <a:rPr lang="en-US" altLang="zh-CN" sz="2000" smtClean="0">
                <a:solidFill>
                  <a:srgbClr val="1E07C5"/>
                </a:solidFill>
              </a:rPr>
              <a:t>int arr[ ] = { 100, 200, 300, 400, 500, 600 };</a:t>
            </a:r>
            <a:endParaRPr lang="zh-CN" altLang="en-US" sz="2000" smtClean="0">
              <a:solidFill>
                <a:srgbClr val="1E07C5"/>
              </a:solidFill>
            </a:endParaRPr>
          </a:p>
          <a:p>
            <a:pPr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	try {</a:t>
            </a:r>
            <a:endParaRPr lang="zh-CN" altLang="en-US" sz="2000" smtClean="0"/>
          </a:p>
          <a:p>
            <a:pPr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1E07C5"/>
                </a:solidFill>
              </a:rPr>
              <a:t>			int  p = </a:t>
            </a:r>
            <a:r>
              <a:rPr lang="en-US" altLang="zh-CN" sz="2000" smtClean="0">
                <a:solidFill>
                  <a:srgbClr val="F92F07"/>
                </a:solidFill>
              </a:rPr>
              <a:t>Integer.parseInt</a:t>
            </a:r>
            <a:r>
              <a:rPr lang="en-US" altLang="zh-CN" sz="2000" smtClean="0">
                <a:solidFill>
                  <a:srgbClr val="1E07C5"/>
                </a:solidFill>
              </a:rPr>
              <a:t>(args[0]);</a:t>
            </a:r>
            <a:endParaRPr lang="zh-CN" altLang="en-US" sz="2000" smtClean="0">
              <a:solidFill>
                <a:srgbClr val="1E07C5"/>
              </a:solidFill>
            </a:endParaRPr>
          </a:p>
          <a:p>
            <a:pPr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1E07C5"/>
                </a:solidFill>
              </a:rPr>
              <a:t>			System.out.println("</a:t>
            </a:r>
            <a:r>
              <a:rPr lang="zh-CN" altLang="en-US" sz="2000" smtClean="0">
                <a:solidFill>
                  <a:srgbClr val="1E07C5"/>
                </a:solidFill>
              </a:rPr>
              <a:t>元素值为</a:t>
            </a:r>
            <a:r>
              <a:rPr lang="en-US" altLang="zh-CN" sz="2000" smtClean="0">
                <a:solidFill>
                  <a:srgbClr val="1E07C5"/>
                </a:solidFill>
              </a:rPr>
              <a:t>: "</a:t>
            </a:r>
            <a:r>
              <a:rPr lang="zh-CN" altLang="en-US" sz="2000" smtClean="0">
                <a:solidFill>
                  <a:srgbClr val="1E07C5"/>
                </a:solidFill>
              </a:rPr>
              <a:t> </a:t>
            </a:r>
            <a:r>
              <a:rPr lang="en-US" altLang="zh-CN" sz="2000" smtClean="0">
                <a:solidFill>
                  <a:srgbClr val="1E07C5"/>
                </a:solidFill>
              </a:rPr>
              <a:t>+ </a:t>
            </a:r>
            <a:r>
              <a:rPr lang="en-US" altLang="zh-CN" sz="2000" smtClean="0">
                <a:solidFill>
                  <a:srgbClr val="F92F07"/>
                </a:solidFill>
              </a:rPr>
              <a:t>arr[p]</a:t>
            </a:r>
            <a:r>
              <a:rPr lang="en-US" altLang="zh-CN" sz="2000" smtClean="0">
                <a:solidFill>
                  <a:srgbClr val="1E07C5"/>
                </a:solidFill>
              </a:rPr>
              <a:t> );</a:t>
            </a:r>
            <a:endParaRPr lang="zh-CN" altLang="en-US" sz="2000" smtClean="0">
              <a:solidFill>
                <a:srgbClr val="1E07C5"/>
              </a:solidFill>
            </a:endParaRPr>
          </a:p>
          <a:p>
            <a:pPr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	} catch (ArrayIndexOutOfBoundsException a) {</a:t>
            </a:r>
            <a:endParaRPr lang="zh-CN" altLang="en-US" sz="2000" smtClean="0"/>
          </a:p>
          <a:p>
            <a:pPr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		System.out.println("</a:t>
            </a:r>
            <a:r>
              <a:rPr lang="zh-CN" altLang="en-US" sz="2000" smtClean="0"/>
              <a:t>数组下标出界</a:t>
            </a:r>
            <a:r>
              <a:rPr lang="en-US" altLang="zh-CN" sz="2000" smtClean="0"/>
              <a:t>");</a:t>
            </a:r>
            <a:endParaRPr lang="zh-CN" altLang="en-US" sz="2000" smtClean="0"/>
          </a:p>
          <a:p>
            <a:pPr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	} catch (NumberFormatException n) {</a:t>
            </a:r>
            <a:endParaRPr lang="zh-CN" altLang="en-US" sz="2000" smtClean="0"/>
          </a:p>
          <a:p>
            <a:pPr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		System.out.println("</a:t>
            </a:r>
            <a:r>
              <a:rPr lang="zh-CN" altLang="en-US" sz="2000" smtClean="0"/>
              <a:t>请输入一个整数</a:t>
            </a:r>
            <a:r>
              <a:rPr lang="en-US" altLang="zh-CN" sz="2000" smtClean="0"/>
              <a:t>");</a:t>
            </a:r>
            <a:endParaRPr lang="zh-CN" altLang="en-US" sz="2000" smtClean="0"/>
          </a:p>
          <a:p>
            <a:pPr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	} finally {</a:t>
            </a:r>
            <a:endParaRPr lang="zh-CN" altLang="en-US" sz="2000" smtClean="0"/>
          </a:p>
          <a:p>
            <a:pPr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		System.out.println("</a:t>
            </a:r>
            <a:r>
              <a:rPr lang="zh-CN" altLang="en-US" sz="2000" smtClean="0"/>
              <a:t>运行结束</a:t>
            </a:r>
            <a:r>
              <a:rPr lang="en-US" altLang="zh-CN" sz="2000" smtClean="0"/>
              <a:t>");</a:t>
            </a:r>
            <a:endParaRPr lang="zh-CN" altLang="en-US" sz="2000" smtClean="0"/>
          </a:p>
          <a:p>
            <a:pPr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	}</a:t>
            </a:r>
            <a:endParaRPr lang="zh-CN" altLang="en-US" sz="2000" smtClean="0"/>
          </a:p>
          <a:p>
            <a:pPr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}</a:t>
            </a:r>
            <a:endParaRPr lang="zh-CN" altLang="en-US" sz="2000" smtClean="0"/>
          </a:p>
          <a:p>
            <a:pPr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}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755650" y="549275"/>
            <a:ext cx="7467600" cy="676275"/>
          </a:xfrm>
        </p:spPr>
        <p:txBody>
          <a:bodyPr/>
          <a:lstStyle/>
          <a:p>
            <a:r>
              <a:rPr lang="zh-CN" altLang="en-US" sz="2800" smtClean="0"/>
              <a:t>注意</a:t>
            </a:r>
            <a:r>
              <a:rPr lang="en-US" altLang="zh-CN" sz="2800" smtClean="0"/>
              <a:t>catch </a:t>
            </a:r>
            <a:r>
              <a:rPr lang="zh-CN" altLang="en-US" sz="2800" smtClean="0"/>
              <a:t>排列次序，以下代码编译出错</a:t>
            </a:r>
            <a:endParaRPr lang="zh-CN" altLang="en-US" sz="280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4213" y="1412875"/>
            <a:ext cx="7416800" cy="41767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try {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x=4/0;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("come here? "); 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 catch (</a:t>
            </a:r>
            <a:r>
              <a:rPr lang="en-US" altLang="zh-CN" dirty="0">
                <a:solidFill>
                  <a:srgbClr val="FF0000"/>
                </a:solidFill>
              </a:rPr>
              <a:t>Exception</a:t>
            </a:r>
            <a:r>
              <a:rPr lang="en-US" altLang="zh-CN" dirty="0"/>
              <a:t> e) {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</a:t>
            </a:r>
            <a:r>
              <a:rPr lang="zh-CN" altLang="zh-CN" dirty="0"/>
              <a:t>异常！</a:t>
            </a:r>
            <a:r>
              <a:rPr lang="en-US" altLang="zh-CN" dirty="0"/>
              <a:t>"+</a:t>
            </a:r>
            <a:r>
              <a:rPr lang="en-US" altLang="zh-CN" dirty="0" err="1"/>
              <a:t>e.toString</a:t>
            </a:r>
            <a:r>
              <a:rPr lang="en-US" altLang="zh-CN" dirty="0"/>
              <a:t>());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 catch (</a:t>
            </a:r>
            <a:r>
              <a:rPr lang="en-US" altLang="zh-CN" dirty="0" err="1">
                <a:solidFill>
                  <a:srgbClr val="FF0000"/>
                </a:solidFill>
              </a:rPr>
              <a:t>ArithmeticException</a:t>
            </a:r>
            <a:r>
              <a:rPr lang="en-US" altLang="zh-CN" dirty="0"/>
              <a:t> e) {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</a:t>
            </a:r>
            <a:r>
              <a:rPr lang="zh-CN" altLang="zh-CN" dirty="0"/>
              <a:t>算术运算异常！</a:t>
            </a:r>
            <a:r>
              <a:rPr lang="en-US" altLang="zh-CN" dirty="0"/>
              <a:t>"+</a:t>
            </a:r>
            <a:r>
              <a:rPr lang="en-US" altLang="zh-CN" dirty="0" err="1"/>
              <a:t>e.toString</a:t>
            </a:r>
            <a:r>
              <a:rPr lang="en-US" altLang="zh-CN" dirty="0"/>
              <a:t>());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   </a:t>
            </a:r>
            <a:endParaRPr lang="zh-CN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2124075" y="5445125"/>
            <a:ext cx="6408738" cy="647700"/>
          </a:xfrm>
          <a:prstGeom prst="wedgeRectCallout">
            <a:avLst>
              <a:gd name="adj1" fmla="val -46012"/>
              <a:gd name="adj2" fmla="val -402975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因为</a:t>
            </a:r>
            <a:r>
              <a:rPr lang="en-US" altLang="zh-CN" sz="2800" dirty="0"/>
              <a:t>Exception</a:t>
            </a:r>
            <a:r>
              <a:rPr lang="zh-CN" altLang="en-US" sz="2800" dirty="0"/>
              <a:t>已包含后面的异常类型</a:t>
            </a:r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04813"/>
            <a:ext cx="5645150" cy="558800"/>
          </a:xfrm>
        </p:spPr>
        <p:txBody>
          <a:bodyPr/>
          <a:lstStyle/>
          <a:p>
            <a:r>
              <a:rPr lang="en-US" altLang="zh-CN" smtClean="0"/>
              <a:t>9.3.1 </a:t>
            </a:r>
            <a:r>
              <a:rPr lang="zh-CN" altLang="en-US" smtClean="0"/>
              <a:t>自定义异常类设计 </a:t>
            </a:r>
            <a:endParaRPr lang="zh-CN" altLang="en-US" smtClean="0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9-3  </a:t>
            </a:r>
            <a:r>
              <a:rPr lang="zh-CN" altLang="en-US" dirty="0" smtClean="0"/>
              <a:t>一个简单的自定义异常类 </a:t>
            </a:r>
            <a:endParaRPr lang="zh-CN" altLang="en-US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class </a:t>
            </a:r>
            <a:r>
              <a:rPr lang="en-US" altLang="zh-CN" dirty="0" err="1" smtClean="0"/>
              <a:t>MyException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extends Exception</a:t>
            </a:r>
            <a:r>
              <a:rPr lang="en-US" altLang="zh-CN" dirty="0" smtClean="0"/>
              <a:t>{ </a:t>
            </a:r>
            <a:endParaRPr lang="en-US" altLang="zh-CN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String id;   </a:t>
            </a:r>
            <a:endParaRPr lang="en-US" altLang="zh-CN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public  </a:t>
            </a:r>
            <a:r>
              <a:rPr lang="en-US" altLang="zh-CN" dirty="0" err="1" smtClean="0"/>
              <a:t>MyException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){ </a:t>
            </a:r>
            <a:endParaRPr lang="en-US" altLang="zh-CN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     id=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; </a:t>
            </a:r>
            <a:endParaRPr lang="en-US" altLang="zh-CN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} </a:t>
            </a:r>
            <a:endParaRPr lang="en-US" altLang="zh-CN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public String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 { </a:t>
            </a:r>
            <a:endParaRPr lang="en-US" altLang="zh-CN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     return   "</a:t>
            </a:r>
            <a:r>
              <a:rPr lang="zh-CN" altLang="en-US" dirty="0" smtClean="0"/>
              <a:t>我是异常</a:t>
            </a:r>
            <a:r>
              <a:rPr lang="en-US" altLang="zh-CN" smtClean="0"/>
              <a:t>:"+id; </a:t>
            </a:r>
            <a:endParaRPr lang="en-US" altLang="zh-CN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}</a:t>
            </a:r>
            <a:r>
              <a:rPr lang="en-US" altLang="zh-CN" dirty="0" smtClean="0">
                <a:latin typeface="Times New Roman" panose="02020603050405020304" pitchFamily="18" charset="0"/>
              </a:rPr>
              <a:t> </a:t>
            </a:r>
            <a:endParaRPr lang="en-US" altLang="zh-CN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  </a:t>
            </a:r>
            <a:r>
              <a:rPr lang="en-US" altLang="zh-CN" dirty="0" smtClean="0"/>
              <a:t> } </a:t>
            </a:r>
            <a:endParaRPr lang="zh-CN" altLang="en-US" dirty="0" smtClean="0"/>
          </a:p>
        </p:txBody>
      </p:sp>
      <p:sp>
        <p:nvSpPr>
          <p:cNvPr id="2" name="矩形标注 1"/>
          <p:cNvSpPr/>
          <p:nvPr/>
        </p:nvSpPr>
        <p:spPr>
          <a:xfrm>
            <a:off x="755576" y="5300663"/>
            <a:ext cx="7920112" cy="792162"/>
          </a:xfrm>
          <a:prstGeom prst="wedgeRectCallout">
            <a:avLst>
              <a:gd name="adj1" fmla="val -21183"/>
              <a:gd name="adj2" fmla="val -15548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自定义</a:t>
            </a:r>
            <a:r>
              <a:rPr lang="zh-CN" altLang="en-US" sz="2800" dirty="0" smtClean="0"/>
              <a:t>异常一般要提供</a:t>
            </a:r>
            <a:r>
              <a:rPr lang="zh-CN" altLang="en-US" sz="2800" dirty="0"/>
              <a:t>构造方法和</a:t>
            </a:r>
            <a:r>
              <a:rPr lang="en-US" altLang="zh-CN" sz="2800" dirty="0" err="1"/>
              <a:t>toString</a:t>
            </a:r>
            <a:r>
              <a:rPr lang="en-US" altLang="zh-CN" sz="2800" dirty="0"/>
              <a:t>()</a:t>
            </a:r>
            <a:r>
              <a:rPr lang="zh-CN" altLang="en-US" sz="2800" dirty="0"/>
              <a:t>方法</a:t>
            </a:r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88" y="500063"/>
            <a:ext cx="5033962" cy="558800"/>
          </a:xfrm>
        </p:spPr>
        <p:txBody>
          <a:bodyPr/>
          <a:lstStyle/>
          <a:p>
            <a:r>
              <a:rPr lang="en-US" altLang="zh-CN" smtClean="0"/>
              <a:t>9.3.2  </a:t>
            </a:r>
            <a:r>
              <a:rPr lang="zh-CN" altLang="en-US" smtClean="0"/>
              <a:t>抛出异常 </a:t>
            </a:r>
            <a:endParaRPr lang="zh-CN" altLang="en-US" smtClean="0"/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268413"/>
            <a:ext cx="8435975" cy="48577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public class  TestException  { 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r>
              <a:rPr lang="en-US" altLang="zh-CN" smtClean="0"/>
              <a:t> public static void main(String a[]) { 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</a:t>
            </a:r>
            <a:r>
              <a:rPr lang="zh-CN" altLang="en-US" smtClean="0"/>
              <a:t>　 </a:t>
            </a:r>
            <a:r>
              <a:rPr lang="en-US" altLang="zh-CN" smtClean="0"/>
              <a:t>try { 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        </a:t>
            </a:r>
            <a:r>
              <a:rPr lang="en-US" altLang="zh-CN" smtClean="0">
                <a:solidFill>
                  <a:srgbClr val="FF0000"/>
                </a:solidFill>
              </a:rPr>
              <a:t>throw </a:t>
            </a:r>
            <a:r>
              <a:rPr lang="en-US" altLang="zh-CN" smtClean="0"/>
              <a:t>new MyException("</a:t>
            </a:r>
            <a:r>
              <a:rPr lang="zh-CN" altLang="en-US" smtClean="0"/>
              <a:t>一个测试异常</a:t>
            </a:r>
            <a:r>
              <a:rPr lang="en-US" altLang="zh-CN" smtClean="0"/>
              <a:t>"); 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     } catch (MyException e) { 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      </a:t>
            </a:r>
            <a:r>
              <a:rPr lang="zh-CN" altLang="en-US" smtClean="0"/>
              <a:t>　　 </a:t>
            </a:r>
            <a:r>
              <a:rPr lang="en-US" altLang="zh-CN" smtClean="0"/>
              <a:t>System.out.println(e); 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   </a:t>
            </a:r>
            <a:r>
              <a:rPr lang="zh-CN" altLang="en-US" smtClean="0"/>
              <a:t>　</a:t>
            </a:r>
            <a:r>
              <a:rPr lang="zh-CN" altLang="en-US" smtClean="0">
                <a:latin typeface="Times New Roman" panose="02020603050405020304" pitchFamily="18" charset="0"/>
              </a:rPr>
              <a:t> </a:t>
            </a:r>
            <a:r>
              <a:rPr lang="zh-CN" altLang="en-US" smtClean="0"/>
              <a:t> </a:t>
            </a:r>
            <a:r>
              <a:rPr lang="en-US" altLang="zh-CN" smtClean="0"/>
              <a:t>} 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 </a:t>
            </a:r>
            <a:r>
              <a:rPr lang="zh-CN" altLang="en-US" smtClean="0">
                <a:latin typeface="Times New Roman" panose="02020603050405020304" pitchFamily="18" charset="0"/>
              </a:rPr>
              <a:t> </a:t>
            </a:r>
            <a:r>
              <a:rPr lang="zh-CN" altLang="en-US" smtClean="0"/>
              <a:t> </a:t>
            </a:r>
            <a:r>
              <a:rPr lang="en-US" altLang="zh-CN" smtClean="0"/>
              <a:t>} </a:t>
            </a: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r>
              <a:rPr lang="en-US" altLang="zh-CN" smtClean="0"/>
              <a:t> 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  </a:t>
            </a:r>
            <a:r>
              <a:rPr lang="en-US" altLang="zh-CN" smtClean="0"/>
              <a:t> }   </a:t>
            </a:r>
            <a:r>
              <a:rPr lang="zh-CN" altLang="en-US" smtClean="0"/>
              <a:t>　 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500063"/>
            <a:ext cx="5780088" cy="558800"/>
          </a:xfrm>
        </p:spPr>
        <p:txBody>
          <a:bodyPr/>
          <a:lstStyle/>
          <a:p>
            <a:r>
              <a:rPr lang="en-US" altLang="zh-CN" smtClean="0"/>
              <a:t>9.3.3  </a:t>
            </a:r>
            <a:r>
              <a:rPr lang="zh-CN" altLang="en-US" smtClean="0"/>
              <a:t>方法的异常声明 </a:t>
            </a:r>
            <a:endParaRPr lang="zh-CN" altLang="en-US" smtClean="0"/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0225" y="1089025"/>
            <a:ext cx="8229600" cy="26638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public static void main(String a[]) </a:t>
            </a:r>
            <a:r>
              <a:rPr lang="en-US" altLang="zh-CN" sz="3200" smtClean="0">
                <a:solidFill>
                  <a:srgbClr val="FF0000"/>
                </a:solidFill>
              </a:rPr>
              <a:t>throws </a:t>
            </a:r>
            <a:r>
              <a:rPr lang="en-US" altLang="zh-CN" smtClean="0">
                <a:solidFill>
                  <a:srgbClr val="FF0000"/>
                </a:solidFill>
              </a:rPr>
              <a:t> IOException</a:t>
            </a:r>
            <a:r>
              <a:rPr lang="en-US" altLang="zh-CN" smtClean="0"/>
              <a:t>  { 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  char  c = (char) </a:t>
            </a:r>
            <a:r>
              <a:rPr lang="en-US" altLang="zh-CN" smtClean="0">
                <a:solidFill>
                  <a:srgbClr val="3333FF"/>
                </a:solidFill>
              </a:rPr>
              <a:t>System.in.read()</a:t>
            </a:r>
            <a:r>
              <a:rPr lang="en-US" altLang="zh-CN" smtClean="0"/>
              <a:t> ;   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  System.out.println("</a:t>
            </a:r>
            <a:r>
              <a:rPr lang="zh-CN" altLang="en-US" smtClean="0"/>
              <a:t>你输入的字符是：</a:t>
            </a:r>
            <a:r>
              <a:rPr lang="en-US" altLang="zh-CN" smtClean="0"/>
              <a:t>"+ c);  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} </a:t>
            </a:r>
            <a:endParaRPr lang="zh-CN" altLang="en-US" smtClean="0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55600" y="3500438"/>
            <a:ext cx="82296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ü"/>
              <a:defRPr kumimoji="1" sz="2800" b="1">
                <a:solidFill>
                  <a:srgbClr val="1E07C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p"/>
              <a:defRPr kumimoji="1" sz="24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C30B"/>
              </a:buClr>
              <a:buChar char="•"/>
              <a:defRPr kumimoji="1"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dirty="0" smtClean="0">
                <a:solidFill>
                  <a:srgbClr val="08C611"/>
                </a:solidFill>
              </a:rPr>
              <a:t>   </a:t>
            </a:r>
            <a:r>
              <a:rPr lang="en-US" altLang="zh-CN" kern="0" dirty="0" smtClean="0">
                <a:solidFill>
                  <a:srgbClr val="08C6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♣</a:t>
            </a:r>
            <a:r>
              <a:rPr lang="en-US" altLang="zh-CN" kern="0" dirty="0" smtClean="0"/>
              <a:t> </a:t>
            </a:r>
            <a:r>
              <a:rPr lang="en-US" altLang="zh-CN" kern="0" dirty="0" smtClean="0">
                <a:solidFill>
                  <a:schemeClr val="tx1"/>
                </a:solidFill>
              </a:rPr>
              <a:t>throw</a:t>
            </a:r>
            <a:r>
              <a:rPr lang="zh-CN" altLang="en-US" kern="0" dirty="0" smtClean="0">
                <a:solidFill>
                  <a:schemeClr val="tx1"/>
                </a:solidFill>
              </a:rPr>
              <a:t>语句和</a:t>
            </a:r>
            <a:r>
              <a:rPr lang="en-US" altLang="zh-CN" kern="0" dirty="0" smtClean="0">
                <a:solidFill>
                  <a:schemeClr val="tx1"/>
                </a:solidFill>
              </a:rPr>
              <a:t>throws</a:t>
            </a:r>
            <a:r>
              <a:rPr lang="zh-CN" altLang="en-US" kern="0" dirty="0" smtClean="0">
                <a:solidFill>
                  <a:schemeClr val="tx1"/>
                </a:solidFill>
              </a:rPr>
              <a:t>子句的差异性</a:t>
            </a:r>
            <a:endParaRPr lang="zh-CN" altLang="en-US" kern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kern="0" dirty="0" smtClean="0">
                <a:latin typeface="Times New Roman" panose="02020603050405020304" pitchFamily="18" charset="0"/>
              </a:rPr>
              <a:t> </a:t>
            </a:r>
            <a:r>
              <a:rPr lang="zh-CN" altLang="en-US" sz="2400" kern="0" dirty="0" smtClean="0"/>
              <a:t> 返回类型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 </a:t>
            </a:r>
            <a:r>
              <a:rPr lang="zh-CN" altLang="en-US" sz="2400" kern="0" dirty="0" smtClean="0"/>
              <a:t> 方法名（参数列表）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 </a:t>
            </a:r>
            <a:r>
              <a:rPr lang="zh-CN" altLang="en-US" sz="2400" kern="0" dirty="0" smtClean="0"/>
              <a:t>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throws</a:t>
            </a:r>
            <a:r>
              <a:rPr lang="en-US" altLang="zh-CN" sz="2400" kern="0" dirty="0" smtClean="0"/>
              <a:t> </a:t>
            </a:r>
            <a:r>
              <a:rPr lang="zh-CN" altLang="en-US" sz="2400" kern="0" dirty="0" smtClean="0"/>
              <a:t>异常类名列表 </a:t>
            </a:r>
            <a:r>
              <a:rPr lang="en-US" altLang="zh-CN" sz="2400" kern="0" dirty="0" smtClean="0"/>
              <a:t>{ </a:t>
            </a:r>
            <a:endParaRPr lang="en-US" altLang="zh-CN" sz="2400" kern="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kern="0" dirty="0"/>
              <a:t> </a:t>
            </a:r>
            <a:r>
              <a:rPr lang="en-US" altLang="zh-CN" sz="2400" kern="0" dirty="0" smtClean="0"/>
              <a:t>         ...</a:t>
            </a:r>
            <a:br>
              <a:rPr lang="en-US" altLang="zh-CN" sz="2400" kern="0" dirty="0" smtClean="0"/>
            </a:br>
            <a:r>
              <a:rPr lang="en-US" altLang="zh-CN" sz="2400" kern="0" dirty="0" smtClean="0">
                <a:latin typeface="Times New Roman" panose="02020603050405020304" pitchFamily="18" charset="0"/>
              </a:rPr>
              <a:t>   </a:t>
            </a:r>
            <a:r>
              <a:rPr lang="en-US" altLang="zh-CN" sz="2400" kern="0" dirty="0" smtClean="0"/>
              <a:t>  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throw</a:t>
            </a:r>
            <a:r>
              <a:rPr lang="en-US" altLang="zh-CN" sz="2400" kern="0" dirty="0" smtClean="0"/>
              <a:t> </a:t>
            </a:r>
            <a:r>
              <a:rPr lang="zh-CN" altLang="en-US" sz="2400" kern="0" dirty="0" smtClean="0"/>
              <a:t>异常类名；</a:t>
            </a:r>
            <a:br>
              <a:rPr lang="zh-CN" altLang="en-US" sz="2400" kern="0" dirty="0" smtClean="0"/>
            </a:br>
            <a:r>
              <a:rPr lang="zh-CN" altLang="en-US" sz="2400" kern="0" dirty="0" smtClean="0">
                <a:latin typeface="Times New Roman" panose="02020603050405020304" pitchFamily="18" charset="0"/>
              </a:rPr>
              <a:t>     </a:t>
            </a:r>
            <a:r>
              <a:rPr lang="zh-CN" altLang="en-US" sz="2400" kern="0" dirty="0" smtClean="0"/>
              <a:t> </a:t>
            </a:r>
            <a:r>
              <a:rPr lang="en-US" altLang="zh-CN" sz="2400" kern="0" dirty="0" smtClean="0"/>
              <a:t>... </a:t>
            </a:r>
            <a:endParaRPr lang="en-US" altLang="zh-CN" sz="2400" kern="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kern="0" dirty="0" smtClean="0"/>
              <a:t> } </a:t>
            </a:r>
            <a:r>
              <a:rPr lang="en-US" altLang="zh-CN" sz="2400" b="0" kern="0" dirty="0" smtClean="0">
                <a:latin typeface="Times New Roman" panose="02020603050405020304" pitchFamily="18" charset="0"/>
              </a:rPr>
              <a:t> </a:t>
            </a:r>
            <a:r>
              <a:rPr lang="en-US" altLang="zh-CN" sz="2400" b="0" kern="0" dirty="0" smtClean="0"/>
              <a:t> </a:t>
            </a:r>
            <a:endParaRPr lang="zh-CN" altLang="en-US" sz="2400" b="0" kern="0" dirty="0" smtClean="0"/>
          </a:p>
        </p:txBody>
      </p:sp>
      <p:sp>
        <p:nvSpPr>
          <p:cNvPr id="2" name="圆角矩形标注 1"/>
          <p:cNvSpPr/>
          <p:nvPr/>
        </p:nvSpPr>
        <p:spPr bwMode="auto">
          <a:xfrm>
            <a:off x="2124075" y="5581650"/>
            <a:ext cx="3024188" cy="584200"/>
          </a:xfrm>
          <a:prstGeom prst="wedgeRoundRectCallout">
            <a:avLst>
              <a:gd name="adj1" fmla="val -31406"/>
              <a:gd name="adj2" fmla="val -14198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800" dirty="0"/>
              <a:t>出现在方法内</a:t>
            </a:r>
            <a:endParaRPr lang="zh-CN" altLang="en-US" sz="2800" dirty="0"/>
          </a:p>
        </p:txBody>
      </p:sp>
      <p:sp>
        <p:nvSpPr>
          <p:cNvPr id="6" name="圆角矩形标注 5"/>
          <p:cNvSpPr/>
          <p:nvPr/>
        </p:nvSpPr>
        <p:spPr bwMode="auto">
          <a:xfrm>
            <a:off x="6084888" y="4843463"/>
            <a:ext cx="2674937" cy="601662"/>
          </a:xfrm>
          <a:prstGeom prst="wedgeRoundRectCallout">
            <a:avLst>
              <a:gd name="adj1" fmla="val -19492"/>
              <a:gd name="adj2" fmla="val -13233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800" dirty="0"/>
              <a:t>出现在方法头</a:t>
            </a:r>
            <a:endParaRPr lang="zh-CN" altLang="en-US" sz="2800" dirty="0"/>
          </a:p>
        </p:txBody>
      </p:sp>
      <p:sp>
        <p:nvSpPr>
          <p:cNvPr id="18439" name="矩形标注 2"/>
          <p:cNvSpPr>
            <a:spLocks noChangeArrowheads="1"/>
          </p:cNvSpPr>
          <p:nvPr/>
        </p:nvSpPr>
        <p:spPr bwMode="auto">
          <a:xfrm>
            <a:off x="6804025" y="1844675"/>
            <a:ext cx="1955800" cy="576263"/>
          </a:xfrm>
          <a:prstGeom prst="wedgeRectCallout">
            <a:avLst>
              <a:gd name="adj1" fmla="val -72443"/>
              <a:gd name="adj2" fmla="val 329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800" dirty="0"/>
              <a:t>存在异常</a:t>
            </a:r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ldLvl="0" animBg="1"/>
      <p:bldP spid="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504825" y="1484784"/>
            <a:ext cx="8208963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57200" indent="-457200">
              <a:lnSpc>
                <a:spcPts val="3000"/>
              </a:lnSpc>
              <a:buClr>
                <a:srgbClr val="1E07C5"/>
              </a:buClr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在调用带异常的方法时</a:t>
            </a:r>
            <a:endParaRPr kumimoji="0"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914400" lvl="1" indent="-457200">
              <a:lnSpc>
                <a:spcPts val="3000"/>
              </a:lnSpc>
              <a:buFont typeface="+mj-ea"/>
              <a:buAutoNum type="circleNumDbPlain"/>
              <a:defRPr/>
            </a:pPr>
            <a:r>
              <a:rPr kumimoji="0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调用者处理异常</a:t>
            </a:r>
            <a:r>
              <a:rPr kumimoji="0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---</a:t>
            </a:r>
            <a:r>
              <a:rPr kumimoji="0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消化掉</a:t>
            </a:r>
            <a:r>
              <a:rPr kumimoji="0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(try –catch –finally);</a:t>
            </a:r>
            <a:endParaRPr kumimoji="0"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defRPr/>
            </a:pPr>
            <a:r>
              <a:rPr kumimoji="0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try</a:t>
            </a:r>
            <a:r>
              <a:rPr kumimoji="0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     </a:t>
            </a:r>
            <a:r>
              <a:rPr kumimoji="0" lang="en-US" altLang="zh-CN" sz="2400" b="1" dirty="0" err="1">
                <a:solidFill>
                  <a:srgbClr val="1E07C5"/>
                </a:solidFill>
                <a:latin typeface="Times New Roman" panose="02020603050405020304" pitchFamily="18" charset="0"/>
              </a:rPr>
              <a:t>System.in.read</a:t>
            </a:r>
            <a:r>
              <a:rPr kumimoji="0" lang="en-US" altLang="zh-CN" sz="2400" b="1" dirty="0">
                <a:solidFill>
                  <a:srgbClr val="1E07C5"/>
                </a:solidFill>
                <a:latin typeface="Times New Roman" panose="02020603050405020304" pitchFamily="18" charset="0"/>
              </a:rPr>
              <a:t>();</a:t>
            </a:r>
            <a:endParaRPr kumimoji="0" lang="en-US" altLang="zh-CN" sz="2400" b="1" dirty="0">
              <a:solidFill>
                <a:srgbClr val="1E07C5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defRPr/>
            </a:pPr>
            <a:r>
              <a:rPr kumimoji="0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}   catch    …</a:t>
            </a:r>
            <a:endParaRPr kumimoji="0"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914400" lvl="1" indent="-457200">
              <a:lnSpc>
                <a:spcPts val="3000"/>
              </a:lnSpc>
              <a:buFont typeface="+mj-ea"/>
              <a:buAutoNum type="circleNumDbPlain" startAt="2"/>
              <a:defRPr/>
            </a:pPr>
            <a:r>
              <a:rPr kumimoji="0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调用者不处理</a:t>
            </a:r>
            <a:r>
              <a:rPr kumimoji="0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0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在调用者的方法头声明异常</a:t>
            </a:r>
            <a:r>
              <a:rPr kumimoji="0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(throws ...)</a:t>
            </a:r>
            <a:r>
              <a:rPr kumimoji="0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endParaRPr kumimoji="0"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public static void main(String a[]) </a:t>
            </a:r>
            <a:r>
              <a:rPr lang="en-US" altLang="zh-CN" sz="2400" dirty="0">
                <a:solidFill>
                  <a:srgbClr val="FF0000"/>
                </a:solidFill>
              </a:rPr>
              <a:t>throws  </a:t>
            </a:r>
            <a:r>
              <a:rPr lang="en-US" altLang="zh-CN" sz="2400" dirty="0" err="1">
                <a:solidFill>
                  <a:srgbClr val="FF0000"/>
                </a:solidFill>
              </a:rPr>
              <a:t>IOException</a:t>
            </a:r>
            <a:r>
              <a:rPr lang="en-US" altLang="zh-CN" sz="2400" dirty="0"/>
              <a:t> </a:t>
            </a:r>
            <a:r>
              <a:rPr kumimoji="0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endParaRPr kumimoji="0"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char  c = (char) </a:t>
            </a:r>
            <a:r>
              <a:rPr lang="en-US" altLang="zh-CN" sz="2400" dirty="0" err="1">
                <a:solidFill>
                  <a:srgbClr val="3333FF"/>
                </a:solidFill>
              </a:rPr>
              <a:t>System.in.read</a:t>
            </a:r>
            <a:r>
              <a:rPr lang="en-US" altLang="zh-CN" sz="2400" dirty="0">
                <a:solidFill>
                  <a:srgbClr val="3333FF"/>
                </a:solidFill>
              </a:rPr>
              <a:t>()</a:t>
            </a:r>
            <a:r>
              <a:rPr lang="en-US" altLang="zh-CN" sz="2400" dirty="0"/>
              <a:t> ;   </a:t>
            </a:r>
            <a:endParaRPr kumimoji="0"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defRPr/>
            </a:pPr>
            <a:r>
              <a:rPr kumimoji="0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….</a:t>
            </a:r>
            <a:endParaRPr kumimoji="0"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ts val="3000"/>
              </a:lnSpc>
              <a:defRPr/>
            </a:pPr>
            <a:r>
              <a:rPr kumimoji="0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kumimoji="0"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914400" lvl="1" indent="-457200">
              <a:lnSpc>
                <a:spcPts val="3000"/>
              </a:lnSpc>
              <a:buFont typeface="+mj-ea"/>
              <a:buAutoNum type="circleNumDbPlain" startAt="3"/>
              <a:defRPr/>
            </a:pPr>
            <a:r>
              <a:rPr kumimoji="0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没消化的异常被虚拟机收到，则在控制台显示错误</a:t>
            </a:r>
            <a:r>
              <a:rPr kumimoji="0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endParaRPr kumimoji="0"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11188" y="549275"/>
            <a:ext cx="7667625" cy="7207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没在程序中消化掉的异常，虚拟机将在控制台显示。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382" y="1280072"/>
            <a:ext cx="8507412" cy="652463"/>
          </a:xfrm>
        </p:spPr>
        <p:txBody>
          <a:bodyPr/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3200" dirty="0" smtClean="0"/>
              <a:t>异常指的是</a:t>
            </a:r>
            <a:r>
              <a:rPr lang="zh-CN" altLang="en-US" sz="3200" u="wavyDbl" dirty="0" smtClean="0">
                <a:uFill>
                  <a:solidFill>
                    <a:srgbClr val="FF0000"/>
                  </a:solidFill>
                </a:uFill>
              </a:rPr>
              <a:t>程序运行时出现的非正常情况 </a:t>
            </a:r>
            <a:r>
              <a:rPr lang="zh-CN" altLang="en-US" sz="3200" dirty="0" smtClean="0"/>
              <a:t>。</a:t>
            </a:r>
            <a:endParaRPr lang="zh-CN" altLang="en-US" dirty="0"/>
          </a:p>
        </p:txBody>
      </p:sp>
      <p:sp>
        <p:nvSpPr>
          <p:cNvPr id="6147" name="矩形 2"/>
          <p:cNvSpPr>
            <a:spLocks noChangeArrowheads="1"/>
          </p:cNvSpPr>
          <p:nvPr/>
        </p:nvSpPr>
        <p:spPr bwMode="auto">
          <a:xfrm>
            <a:off x="487363" y="1988840"/>
            <a:ext cx="804545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b="0" dirty="0">
                <a:latin typeface="Tahoma" panose="020B0604030504040204" pitchFamily="34" charset="0"/>
              </a:rPr>
              <a:t>例</a:t>
            </a:r>
            <a:r>
              <a:rPr lang="en-US" altLang="zh-CN" b="0" dirty="0">
                <a:latin typeface="Tahoma" panose="020B0604030504040204" pitchFamily="34" charset="0"/>
              </a:rPr>
              <a:t>9-1  </a:t>
            </a:r>
            <a:r>
              <a:rPr lang="zh-CN" altLang="en-US" b="0" dirty="0">
                <a:latin typeface="Tahoma" panose="020B0604030504040204" pitchFamily="34" charset="0"/>
              </a:rPr>
              <a:t>测试异常 </a:t>
            </a:r>
            <a:endParaRPr lang="zh-CN" altLang="en-US" b="0" dirty="0">
              <a:latin typeface="Tahoma" panose="020B0604030504040204" pitchFamily="34" charset="0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</a:rPr>
              <a:t>public class</a:t>
            </a:r>
            <a:r>
              <a:rPr lang="en-US" altLang="zh-CN" b="0" dirty="0">
                <a:latin typeface="Times New Roman" panose="02020603050405020304" pitchFamily="18" charset="0"/>
              </a:rPr>
              <a:t> </a:t>
            </a:r>
            <a:r>
              <a:rPr lang="en-US" altLang="zh-CN" b="0" dirty="0">
                <a:latin typeface="Tahoma" panose="020B0604030504040204" pitchFamily="34" charset="0"/>
              </a:rPr>
              <a:t> </a:t>
            </a:r>
            <a:r>
              <a:rPr lang="en-US" altLang="zh-CN" b="0" dirty="0" err="1">
                <a:latin typeface="Tahoma" panose="020B0604030504040204" pitchFamily="34" charset="0"/>
              </a:rPr>
              <a:t>testException</a:t>
            </a:r>
            <a:r>
              <a:rPr lang="en-US" altLang="zh-CN" b="0" dirty="0">
                <a:latin typeface="Times New Roman" panose="02020603050405020304" pitchFamily="18" charset="0"/>
              </a:rPr>
              <a:t> </a:t>
            </a:r>
            <a:r>
              <a:rPr lang="en-US" altLang="zh-CN" b="0" dirty="0">
                <a:latin typeface="Tahoma" panose="020B0604030504040204" pitchFamily="34" charset="0"/>
              </a:rPr>
              <a:t> { </a:t>
            </a:r>
            <a:endParaRPr lang="en-US" altLang="zh-CN" b="0" dirty="0">
              <a:latin typeface="Tahoma" panose="020B0604030504040204" pitchFamily="34" charset="0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     </a:t>
            </a:r>
            <a:r>
              <a:rPr lang="en-US" altLang="zh-CN" b="0" dirty="0">
                <a:latin typeface="Tahoma" panose="020B0604030504040204" pitchFamily="34" charset="0"/>
              </a:rPr>
              <a:t> public static void main(String </a:t>
            </a:r>
            <a:r>
              <a:rPr lang="en-US" altLang="zh-CN" b="0" dirty="0" err="1">
                <a:latin typeface="Tahoma" panose="020B0604030504040204" pitchFamily="34" charset="0"/>
              </a:rPr>
              <a:t>args</a:t>
            </a:r>
            <a:r>
              <a:rPr lang="en-US" altLang="zh-CN" b="0" dirty="0">
                <a:latin typeface="Tahoma" panose="020B0604030504040204" pitchFamily="34" charset="0"/>
              </a:rPr>
              <a:t>[]) { </a:t>
            </a:r>
            <a:endParaRPr lang="en-US" altLang="zh-CN" b="0" dirty="0">
              <a:latin typeface="Tahoma" panose="020B0604030504040204" pitchFamily="34" charset="0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            </a:t>
            </a:r>
            <a:r>
              <a:rPr lang="en-US" altLang="zh-CN" b="0" dirty="0" err="1">
                <a:latin typeface="Tahoma" panose="020B0604030504040204" pitchFamily="34" charset="0"/>
              </a:rPr>
              <a:t>int</a:t>
            </a:r>
            <a:r>
              <a:rPr lang="en-US" altLang="zh-CN" b="0" dirty="0">
                <a:latin typeface="Tahoma" panose="020B0604030504040204" pitchFamily="34" charset="0"/>
              </a:rPr>
              <a:t> x=</a:t>
            </a:r>
            <a:r>
              <a:rPr lang="en-US" altLang="zh-CN" b="0" dirty="0" err="1">
                <a:latin typeface="Tahoma" panose="020B0604030504040204" pitchFamily="34" charset="0"/>
              </a:rPr>
              <a:t>Integer.parseInt</a:t>
            </a:r>
            <a:r>
              <a:rPr lang="en-US" altLang="zh-CN" b="0" dirty="0">
                <a:latin typeface="Tahoma" panose="020B0604030504040204" pitchFamily="34" charset="0"/>
              </a:rPr>
              <a:t>(</a:t>
            </a:r>
            <a:r>
              <a:rPr lang="en-US" altLang="zh-CN" b="0" dirty="0" err="1">
                <a:latin typeface="Tahoma" panose="020B0604030504040204" pitchFamily="34" charset="0"/>
              </a:rPr>
              <a:t>args</a:t>
            </a:r>
            <a:r>
              <a:rPr lang="en-US" altLang="zh-CN" b="0" dirty="0">
                <a:latin typeface="Tahoma" panose="020B0604030504040204" pitchFamily="34" charset="0"/>
              </a:rPr>
              <a:t>[0]); </a:t>
            </a:r>
            <a:endParaRPr lang="en-US" altLang="zh-CN" b="0" dirty="0">
              <a:latin typeface="Tahoma" panose="020B0604030504040204" pitchFamily="34" charset="0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</a:rPr>
              <a:t>          </a:t>
            </a:r>
            <a:r>
              <a:rPr lang="en-US" altLang="zh-CN" b="0" dirty="0" err="1">
                <a:latin typeface="Tahoma" panose="020B0604030504040204" pitchFamily="34" charset="0"/>
              </a:rPr>
              <a:t>int</a:t>
            </a:r>
            <a:r>
              <a:rPr lang="en-US" altLang="zh-CN" b="0" dirty="0">
                <a:latin typeface="Tahoma" panose="020B0604030504040204" pitchFamily="34" charset="0"/>
              </a:rPr>
              <a:t> y=</a:t>
            </a:r>
            <a:r>
              <a:rPr lang="en-US" altLang="zh-CN" b="0" dirty="0" err="1">
                <a:latin typeface="Tahoma" panose="020B0604030504040204" pitchFamily="34" charset="0"/>
              </a:rPr>
              <a:t>Integer.parseInt</a:t>
            </a:r>
            <a:r>
              <a:rPr lang="en-US" altLang="zh-CN" b="0" dirty="0">
                <a:latin typeface="Tahoma" panose="020B0604030504040204" pitchFamily="34" charset="0"/>
              </a:rPr>
              <a:t>(</a:t>
            </a:r>
            <a:r>
              <a:rPr lang="en-US" altLang="zh-CN" b="0" dirty="0" err="1">
                <a:latin typeface="Tahoma" panose="020B0604030504040204" pitchFamily="34" charset="0"/>
              </a:rPr>
              <a:t>args</a:t>
            </a:r>
            <a:r>
              <a:rPr lang="en-US" altLang="zh-CN" b="0" dirty="0">
                <a:latin typeface="Tahoma" panose="020B0604030504040204" pitchFamily="34" charset="0"/>
              </a:rPr>
              <a:t>[1]); </a:t>
            </a:r>
            <a:endParaRPr lang="en-US" altLang="zh-CN" b="0" dirty="0">
              <a:latin typeface="Tahoma" panose="020B0604030504040204" pitchFamily="34" charset="0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0" dirty="0">
                <a:latin typeface="Tahoma" panose="020B0604030504040204" pitchFamily="34" charset="0"/>
              </a:rPr>
              <a:t>          </a:t>
            </a:r>
            <a:r>
              <a:rPr lang="en-US" altLang="zh-CN" b="0" dirty="0" err="1">
                <a:latin typeface="Tahoma" panose="020B0604030504040204" pitchFamily="34" charset="0"/>
              </a:rPr>
              <a:t>System.out.println</a:t>
            </a:r>
            <a:r>
              <a:rPr lang="en-US" altLang="zh-CN" b="0" dirty="0">
                <a:latin typeface="Tahoma" panose="020B0604030504040204" pitchFamily="34" charset="0"/>
              </a:rPr>
              <a:t>(x+"+"+y+"="  +(</a:t>
            </a:r>
            <a:r>
              <a:rPr lang="en-US" altLang="zh-CN" b="0" dirty="0" err="1">
                <a:latin typeface="Tahoma" panose="020B0604030504040204" pitchFamily="34" charset="0"/>
              </a:rPr>
              <a:t>x+y</a:t>
            </a:r>
            <a:r>
              <a:rPr lang="en-US" altLang="zh-CN" b="0" dirty="0">
                <a:latin typeface="Tahoma" panose="020B0604030504040204" pitchFamily="34" charset="0"/>
              </a:rPr>
              <a:t>)); </a:t>
            </a:r>
            <a:endParaRPr lang="en-US" altLang="zh-CN" b="0" dirty="0">
              <a:latin typeface="Tahoma" panose="020B0604030504040204" pitchFamily="34" charset="0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      </a:t>
            </a:r>
            <a:r>
              <a:rPr lang="en-US" altLang="zh-CN" b="0" dirty="0">
                <a:latin typeface="Tahoma" panose="020B0604030504040204" pitchFamily="34" charset="0"/>
              </a:rPr>
              <a:t> }</a:t>
            </a:r>
            <a:r>
              <a:rPr lang="en-US" altLang="zh-CN" b="0" dirty="0">
                <a:latin typeface="Times New Roman" panose="02020603050405020304" pitchFamily="18" charset="0"/>
              </a:rPr>
              <a:t>   </a:t>
            </a:r>
            <a:endParaRPr lang="en-US" altLang="zh-CN" b="0" dirty="0">
              <a:latin typeface="Tahoma" panose="020B0604030504040204" pitchFamily="34" charset="0"/>
            </a:endParaRPr>
          </a:p>
          <a:p>
            <a:pPr>
              <a:lnSpc>
                <a:spcPts val="3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 </a:t>
            </a:r>
            <a:r>
              <a:rPr lang="en-US" altLang="zh-CN" b="0" dirty="0">
                <a:latin typeface="Tahoma" panose="020B0604030504040204" pitchFamily="34" charset="0"/>
              </a:rPr>
              <a:t>}</a:t>
            </a:r>
            <a:r>
              <a:rPr lang="en-US" altLang="zh-CN" b="0" dirty="0">
                <a:latin typeface="Times New Roman" panose="02020603050405020304" pitchFamily="18" charset="0"/>
              </a:rPr>
              <a:t>   </a:t>
            </a:r>
            <a:r>
              <a:rPr lang="en-US" altLang="zh-CN" b="0" dirty="0">
                <a:latin typeface="Tahoma" panose="020B0604030504040204" pitchFamily="34" charset="0"/>
              </a:rPr>
              <a:t> </a:t>
            </a:r>
            <a:endParaRPr lang="zh-CN" altLang="en-US" b="0" dirty="0">
              <a:latin typeface="Tahoma" panose="020B0604030504040204" pitchFamily="34" charset="0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2916237" y="4941168"/>
            <a:ext cx="4968875" cy="1081088"/>
          </a:xfrm>
          <a:prstGeom prst="cloudCallout">
            <a:avLst>
              <a:gd name="adj1" fmla="val 24776"/>
              <a:gd name="adj2" fmla="val -10816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从命令行输入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整数，求它们的和。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73673" y="620688"/>
            <a:ext cx="51006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kumimoji="0" lang="en-US" altLang="zh-CN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9.1.1 </a:t>
            </a:r>
            <a:r>
              <a:rPr kumimoji="0" lang="zh-CN" alt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什么是异常 </a:t>
            </a:r>
            <a:endParaRPr kumimoji="0" lang="zh-CN" altLang="en-US" sz="36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10736" y="733450"/>
            <a:ext cx="1512168" cy="4651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多选题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07801" y="1432880"/>
            <a:ext cx="8229600" cy="465204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class E1 extends Exception {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 </a:t>
            </a:r>
            <a:r>
              <a:rPr lang="en-US" altLang="zh-CN" sz="2000" dirty="0" smtClean="0"/>
              <a:t> }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class E2 extends E1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 </a:t>
            </a:r>
            <a:r>
              <a:rPr lang="en-US" altLang="zh-CN" sz="2000" dirty="0" smtClean="0"/>
              <a:t> {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 </a:t>
            </a:r>
            <a:r>
              <a:rPr lang="en-US" altLang="zh-CN" sz="2000" dirty="0" smtClean="0"/>
              <a:t> }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class </a:t>
            </a:r>
            <a:r>
              <a:rPr lang="en-US" altLang="zh-CN" sz="2000" dirty="0" err="1" smtClean="0"/>
              <a:t>TestParent</a:t>
            </a:r>
            <a:r>
              <a:rPr lang="en-US" altLang="zh-CN" sz="2000" dirty="0" smtClean="0"/>
              <a:t> {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 </a:t>
            </a:r>
            <a:r>
              <a:rPr lang="en-US" altLang="zh-CN" sz="2000" dirty="0" smtClean="0"/>
              <a:t>    public void </a:t>
            </a:r>
            <a:r>
              <a:rPr lang="en-US" altLang="zh-CN" sz="2000" dirty="0" smtClean="0">
                <a:solidFill>
                  <a:srgbClr val="1E07C5"/>
                </a:solidFill>
              </a:rPr>
              <a:t>fun(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boolean</a:t>
            </a:r>
            <a:r>
              <a:rPr lang="en-US" altLang="zh-CN" sz="2000" dirty="0" smtClean="0">
                <a:solidFill>
                  <a:srgbClr val="1E07C5"/>
                </a:solidFill>
              </a:rPr>
              <a:t> f)</a:t>
            </a:r>
            <a:r>
              <a:rPr lang="en-US" altLang="zh-CN" sz="2000" dirty="0" smtClean="0"/>
              <a:t> throws E1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 </a:t>
            </a:r>
            <a:r>
              <a:rPr lang="en-US" altLang="zh-CN" sz="2000" dirty="0" smtClean="0"/>
              <a:t> {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 </a:t>
            </a:r>
            <a:r>
              <a:rPr lang="en-US" altLang="zh-CN" sz="2000" dirty="0" smtClean="0"/>
              <a:t> }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public class Test extends </a:t>
            </a:r>
            <a:r>
              <a:rPr lang="en-US" altLang="zh-CN" sz="2000" dirty="0" err="1" smtClean="0"/>
              <a:t>TestParent</a:t>
            </a:r>
            <a:r>
              <a:rPr lang="en-US" altLang="zh-CN" sz="2000" dirty="0" smtClean="0"/>
              <a:t> {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    </a:t>
            </a:r>
            <a:r>
              <a:rPr lang="en-US" altLang="zh-CN" sz="2000" dirty="0" smtClean="0"/>
              <a:t> //---X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— 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下面哪些方法可以放在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—</a:t>
            </a:r>
            <a:r>
              <a:rPr lang="en-US" altLang="zh-CN" sz="2000" dirty="0" smtClean="0"/>
              <a:t>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—</a:t>
            </a:r>
            <a:r>
              <a:rPr lang="zh-CN" altLang="en-US" sz="2000" dirty="0" smtClean="0"/>
              <a:t>位置并通过编译。</a:t>
            </a:r>
            <a:endParaRPr lang="zh-CN" altLang="en-US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A</a:t>
            </a:r>
            <a:r>
              <a:rPr lang="zh-CN" altLang="en-US" sz="2000" dirty="0" smtClean="0"/>
              <a:t>．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 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public void </a:t>
            </a:r>
            <a:r>
              <a:rPr lang="en-US" altLang="zh-CN" sz="2000" dirty="0" smtClean="0">
                <a:solidFill>
                  <a:srgbClr val="1E07C5"/>
                </a:solidFill>
              </a:rPr>
              <a:t>fun(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boolean</a:t>
            </a:r>
            <a:r>
              <a:rPr lang="en-US" altLang="zh-CN" sz="2000" dirty="0" smtClean="0">
                <a:solidFill>
                  <a:srgbClr val="1E07C5"/>
                </a:solidFill>
              </a:rPr>
              <a:t> f) </a:t>
            </a:r>
            <a:r>
              <a:rPr lang="en-US" altLang="zh-CN" sz="2000" dirty="0" smtClean="0"/>
              <a:t>throws E1 { }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B</a:t>
            </a:r>
            <a:r>
              <a:rPr lang="zh-CN" altLang="en-US" sz="2000" dirty="0" smtClean="0"/>
              <a:t>．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 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public void </a:t>
            </a:r>
            <a:r>
              <a:rPr lang="en-US" altLang="zh-CN" sz="2000" dirty="0" smtClean="0">
                <a:solidFill>
                  <a:srgbClr val="1E07C5"/>
                </a:solidFill>
              </a:rPr>
              <a:t>fun(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boolean</a:t>
            </a:r>
            <a:r>
              <a:rPr lang="en-US" altLang="zh-CN" sz="2000" dirty="0" smtClean="0">
                <a:solidFill>
                  <a:srgbClr val="1E07C5"/>
                </a:solidFill>
              </a:rPr>
              <a:t> f) </a:t>
            </a:r>
            <a:r>
              <a:rPr lang="en-US" altLang="zh-CN" sz="2000" dirty="0" smtClean="0"/>
              <a:t>{ }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C</a:t>
            </a:r>
            <a:r>
              <a:rPr lang="zh-CN" altLang="en-US" sz="2000" dirty="0" smtClean="0"/>
              <a:t>．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 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public void </a:t>
            </a:r>
            <a:r>
              <a:rPr lang="en-US" altLang="zh-CN" sz="2000" dirty="0" smtClean="0">
                <a:solidFill>
                  <a:srgbClr val="1E07C5"/>
                </a:solidFill>
              </a:rPr>
              <a:t>fun(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boolean</a:t>
            </a:r>
            <a:r>
              <a:rPr lang="en-US" altLang="zh-CN" sz="2000" dirty="0" smtClean="0">
                <a:solidFill>
                  <a:srgbClr val="1E07C5"/>
                </a:solidFill>
              </a:rPr>
              <a:t> f) </a:t>
            </a:r>
            <a:r>
              <a:rPr lang="en-US" altLang="zh-CN" sz="2000" dirty="0" smtClean="0"/>
              <a:t>throws E2 { }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D</a:t>
            </a:r>
            <a:r>
              <a:rPr lang="zh-CN" altLang="en-US" sz="2000" dirty="0" smtClean="0"/>
              <a:t>．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 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public void </a:t>
            </a:r>
            <a:r>
              <a:rPr lang="en-US" altLang="zh-CN" sz="2000" dirty="0" smtClean="0">
                <a:solidFill>
                  <a:srgbClr val="1E07C5"/>
                </a:solidFill>
              </a:rPr>
              <a:t>fun(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boolean</a:t>
            </a:r>
            <a:r>
              <a:rPr lang="en-US" altLang="zh-CN" sz="2000" dirty="0" smtClean="0">
                <a:solidFill>
                  <a:srgbClr val="1E07C5"/>
                </a:solidFill>
              </a:rPr>
              <a:t> f) </a:t>
            </a:r>
            <a:r>
              <a:rPr lang="en-US" altLang="zh-CN" sz="2000" dirty="0" smtClean="0"/>
              <a:t>throws E1,E2 { }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E</a:t>
            </a:r>
            <a:r>
              <a:rPr lang="zh-CN" altLang="en-US" sz="2000" dirty="0" smtClean="0"/>
              <a:t>．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 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public void </a:t>
            </a:r>
            <a:r>
              <a:rPr lang="en-US" altLang="zh-CN" sz="2000" dirty="0" smtClean="0">
                <a:solidFill>
                  <a:srgbClr val="1E07C5"/>
                </a:solidFill>
              </a:rPr>
              <a:t>fun(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boolean</a:t>
            </a:r>
            <a:r>
              <a:rPr lang="en-US" altLang="zh-CN" sz="2000" dirty="0" smtClean="0">
                <a:solidFill>
                  <a:srgbClr val="1E07C5"/>
                </a:solidFill>
              </a:rPr>
              <a:t> f) </a:t>
            </a:r>
            <a:r>
              <a:rPr lang="en-US" altLang="zh-CN" sz="2000" dirty="0" smtClean="0"/>
              <a:t>throws Exception { }</a:t>
            </a:r>
            <a:endParaRPr lang="zh-CN" altLang="en-US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467544" y="4077325"/>
            <a:ext cx="647700" cy="5905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3600" kern="0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○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7561" y="4347685"/>
            <a:ext cx="647700" cy="5905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3600" kern="0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○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1849" y="4678091"/>
            <a:ext cx="647700" cy="5905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3600" kern="0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○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6611" y="4993289"/>
            <a:ext cx="647700" cy="5905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3600" kern="0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○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24584" name="Picture 9" descr="c:\DOCUME~1\ding\APPLIC~1\360se6\USERDA~1\Temp\17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71888" y="477062"/>
            <a:ext cx="64928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88712" y="535132"/>
            <a:ext cx="56581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buClr>
                <a:srgbClr val="1E07C5"/>
              </a:buClr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dirty="0">
                <a:solidFill>
                  <a:srgbClr val="1E07C5"/>
                </a:solidFill>
                <a:latin typeface="Times New Roman" panose="02020603050405020304" pitchFamily="18" charset="0"/>
              </a:rPr>
              <a:t>方法覆盖</a:t>
            </a:r>
            <a:r>
              <a:rPr kumimoji="0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时，子类方法的</a:t>
            </a:r>
            <a:r>
              <a:rPr kumimoji="0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throws</a:t>
            </a:r>
            <a:r>
              <a:rPr kumimoji="0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子句中异常不能超出父类的范围。</a:t>
            </a:r>
            <a:endParaRPr kumimoji="0"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921625" cy="603250"/>
          </a:xfrm>
        </p:spPr>
        <p:txBody>
          <a:bodyPr/>
          <a:lstStyle/>
          <a:p>
            <a:r>
              <a:rPr lang="zh-CN" altLang="en-US" sz="2400" smtClean="0"/>
              <a:t>例</a:t>
            </a:r>
            <a:r>
              <a:rPr lang="en-US" altLang="zh-CN" sz="2400" smtClean="0"/>
              <a:t>9-4 </a:t>
            </a:r>
            <a:r>
              <a:rPr lang="zh-CN" altLang="en-US" sz="2400" smtClean="0"/>
              <a:t>设计一个方法计算一元二次方程的根</a:t>
            </a:r>
            <a:endParaRPr lang="zh-CN" altLang="en-US" sz="2800" smtClean="0"/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95288" y="1196975"/>
            <a:ext cx="8488362" cy="5054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class </a:t>
            </a:r>
            <a:r>
              <a:rPr lang="en-US" altLang="zh-CN" sz="2000" dirty="0" err="1" smtClean="0"/>
              <a:t>FindRoot</a:t>
            </a:r>
            <a:r>
              <a:rPr lang="en-US" altLang="zh-CN" sz="2000" dirty="0" smtClean="0"/>
              <a:t>{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static double[] root(double a, double b, double c) 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                     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          </a:t>
            </a:r>
            <a:r>
              <a:rPr lang="en-US" altLang="zh-CN" sz="2000" dirty="0" smtClean="0">
                <a:solidFill>
                  <a:srgbClr val="1E07C5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sz="2000" dirty="0" smtClean="0">
                <a:solidFill>
                  <a:srgbClr val="FF0000"/>
                </a:solidFill>
              </a:rPr>
              <a:t>throws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IllegalArgumentException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{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   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 </a:t>
            </a:r>
            <a:r>
              <a:rPr lang="en-US" altLang="zh-CN" sz="2000" dirty="0" smtClean="0"/>
              <a:t>double x[]=new double[2];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    </a:t>
            </a:r>
            <a:r>
              <a:rPr lang="en-US" altLang="zh-CN" sz="2000" dirty="0" smtClean="0"/>
              <a:t>  if (a== 0) {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          </a:t>
            </a:r>
            <a:r>
              <a:rPr lang="en-US" altLang="zh-CN" sz="2000" dirty="0" smtClean="0">
                <a:solidFill>
                  <a:srgbClr val="1E07C5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1E07C5"/>
                </a:solidFill>
              </a:rPr>
              <a:t> throw new 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IllegalArgumentException</a:t>
            </a:r>
            <a:r>
              <a:rPr lang="en-US" altLang="zh-CN" sz="2000" dirty="0" smtClean="0">
                <a:solidFill>
                  <a:srgbClr val="1E07C5"/>
                </a:solidFill>
              </a:rPr>
              <a:t>(</a:t>
            </a:r>
            <a:r>
              <a:rPr lang="en-US" altLang="zh-CN" sz="2000" dirty="0" smtClean="0">
                <a:solidFill>
                  <a:srgbClr val="1E07C5"/>
                </a:solidFill>
                <a:latin typeface="Times New Roman" panose="02020603050405020304" pitchFamily="18" charset="0"/>
              </a:rPr>
              <a:t>"</a:t>
            </a:r>
            <a:r>
              <a:rPr lang="en-US" altLang="zh-CN" sz="2000" dirty="0" smtClean="0">
                <a:solidFill>
                  <a:srgbClr val="1E07C5"/>
                </a:solidFill>
              </a:rPr>
              <a:t>a </a:t>
            </a:r>
            <a:r>
              <a:rPr lang="zh-CN" altLang="en-US" sz="2000" dirty="0" smtClean="0">
                <a:solidFill>
                  <a:srgbClr val="1E07C5"/>
                </a:solidFill>
              </a:rPr>
              <a:t>不能为零</a:t>
            </a:r>
            <a:r>
              <a:rPr lang="en-US" altLang="zh-CN" sz="2000" dirty="0" smtClean="0">
                <a:solidFill>
                  <a:srgbClr val="1E07C5"/>
                </a:solidFill>
              </a:rPr>
              <a:t>.");</a:t>
            </a:r>
            <a:endParaRPr lang="en-US" altLang="zh-CN" sz="2000" dirty="0" smtClean="0">
              <a:solidFill>
                <a:srgbClr val="1E07C5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    </a:t>
            </a:r>
            <a:r>
              <a:rPr lang="en-US" altLang="zh-CN" sz="2000" dirty="0" smtClean="0"/>
              <a:t>  }  else {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        </a:t>
            </a:r>
            <a:r>
              <a:rPr lang="en-US" altLang="zh-CN" sz="2000" dirty="0" smtClean="0"/>
              <a:t> double disc = b*b - 4*a*c;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         </a:t>
            </a:r>
            <a:r>
              <a:rPr lang="en-US" altLang="zh-CN" sz="2000" dirty="0" smtClean="0"/>
              <a:t> if (disc &lt; 0)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          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1E07C5"/>
                </a:solidFill>
              </a:rPr>
              <a:t>throw new </a:t>
            </a:r>
            <a:r>
              <a:rPr lang="en-US" altLang="zh-CN" sz="2000" dirty="0" err="1" smtClean="0">
                <a:solidFill>
                  <a:srgbClr val="1E07C5"/>
                </a:solidFill>
              </a:rPr>
              <a:t>IllegalArgumentException</a:t>
            </a:r>
            <a:r>
              <a:rPr lang="en-US" altLang="zh-CN" sz="2000" dirty="0" smtClean="0">
                <a:solidFill>
                  <a:srgbClr val="1E07C5"/>
                </a:solidFill>
              </a:rPr>
              <a:t>("</a:t>
            </a:r>
            <a:r>
              <a:rPr lang="zh-CN" altLang="en-US" sz="2000" dirty="0" smtClean="0">
                <a:solidFill>
                  <a:srgbClr val="1E07C5"/>
                </a:solidFill>
              </a:rPr>
              <a:t>无实数解！</a:t>
            </a:r>
            <a:r>
              <a:rPr lang="en-US" altLang="zh-CN" sz="2000" dirty="0" smtClean="0">
                <a:solidFill>
                  <a:srgbClr val="1E07C5"/>
                </a:solidFill>
              </a:rPr>
              <a:t>");</a:t>
            </a:r>
            <a:endParaRPr lang="en-US" altLang="zh-CN" sz="2000" dirty="0" smtClean="0">
              <a:solidFill>
                <a:srgbClr val="1E07C5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     </a:t>
            </a:r>
            <a:r>
              <a:rPr lang="en-US" altLang="zh-CN" sz="2000" dirty="0" smtClean="0"/>
              <a:t>    x[0]=(-b + </a:t>
            </a:r>
            <a:r>
              <a:rPr lang="en-US" altLang="zh-CN" sz="2000" dirty="0" err="1" smtClean="0"/>
              <a:t>Math.sqrt</a:t>
            </a:r>
            <a:r>
              <a:rPr lang="en-US" altLang="zh-CN" sz="2000" dirty="0" smtClean="0"/>
              <a:t>(disc)) / (2*a);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    </a:t>
            </a:r>
            <a:r>
              <a:rPr lang="en-US" altLang="zh-CN" sz="2000" dirty="0" smtClean="0"/>
              <a:t>     x[1]=(-b - </a:t>
            </a:r>
            <a:r>
              <a:rPr lang="en-US" altLang="zh-CN" sz="2000" dirty="0" err="1" smtClean="0"/>
              <a:t>Math.sqrt</a:t>
            </a:r>
            <a:r>
              <a:rPr lang="en-US" altLang="zh-CN" sz="2000" dirty="0" smtClean="0"/>
              <a:t>(disc)) / (2*a);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      </a:t>
            </a:r>
            <a:r>
              <a:rPr lang="en-US" altLang="zh-CN" sz="2000" dirty="0" smtClean="0"/>
              <a:t>   return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 </a:t>
            </a:r>
            <a:r>
              <a:rPr lang="en-US" altLang="zh-CN" sz="2000" dirty="0" smtClean="0"/>
              <a:t> x;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   </a:t>
            </a:r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}</a:t>
            </a:r>
            <a:endParaRPr lang="en-US" altLang="zh-CN" sz="2000" dirty="0" smtClean="0"/>
          </a:p>
        </p:txBody>
      </p:sp>
      <p:sp>
        <p:nvSpPr>
          <p:cNvPr id="2" name="圆角矩形标注 1"/>
          <p:cNvSpPr>
            <a:spLocks noChangeArrowheads="1"/>
          </p:cNvSpPr>
          <p:nvPr/>
        </p:nvSpPr>
        <p:spPr bwMode="auto">
          <a:xfrm>
            <a:off x="5724525" y="3285490"/>
            <a:ext cx="3024188" cy="552450"/>
          </a:xfrm>
          <a:prstGeom prst="wedgeRoundRectCallout">
            <a:avLst>
              <a:gd name="adj1" fmla="val -143341"/>
              <a:gd name="adj2" fmla="val 3916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400" dirty="0"/>
              <a:t>异常是有条件产生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6624638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400" dirty="0" smtClean="0"/>
              <a:t>例</a:t>
            </a:r>
            <a:r>
              <a:rPr lang="en-US" altLang="zh-CN" sz="2400" dirty="0" smtClean="0"/>
              <a:t>9-4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续）</a:t>
            </a:r>
            <a:endParaRPr lang="zh-CN" altLang="en-US" sz="2800" dirty="0" smtClean="0"/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23850" y="1125538"/>
            <a:ext cx="8351838" cy="4968875"/>
          </a:xfrm>
        </p:spPr>
        <p:txBody>
          <a:bodyPr/>
          <a:lstStyle/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public static void main(String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[]) {</a:t>
            </a:r>
            <a:endParaRPr lang="en-US" altLang="zh-CN" dirty="0" smtClean="0"/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try {</a:t>
            </a:r>
            <a:endParaRPr lang="en-US" altLang="zh-CN" dirty="0" smtClean="0"/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  double x[] = </a:t>
            </a:r>
            <a:r>
              <a:rPr lang="en-US" altLang="zh-CN" dirty="0" smtClean="0">
                <a:solidFill>
                  <a:srgbClr val="1E07C5"/>
                </a:solidFill>
              </a:rPr>
              <a:t>root(2.0,5,3);</a:t>
            </a:r>
            <a:endParaRPr lang="en-US" altLang="zh-CN" dirty="0" smtClean="0">
              <a:solidFill>
                <a:srgbClr val="1E07C5"/>
              </a:solidFill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zh-CN" altLang="en-US" dirty="0" smtClean="0"/>
              <a:t>方程根为：</a:t>
            </a:r>
            <a:r>
              <a:rPr lang="en-US" altLang="zh-CN" dirty="0" smtClean="0"/>
              <a:t>"+x[0]+"</a:t>
            </a:r>
            <a:r>
              <a:rPr lang="zh-CN" altLang="en-US" dirty="0" smtClean="0"/>
              <a:t>，</a:t>
            </a:r>
            <a:r>
              <a:rPr lang="en-US" altLang="zh-CN" dirty="0" smtClean="0"/>
              <a:t>"+x[1]);</a:t>
            </a:r>
            <a:endParaRPr lang="en-US" altLang="zh-CN" dirty="0" smtClean="0"/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}</a:t>
            </a:r>
            <a:endParaRPr lang="en-US" altLang="zh-CN" dirty="0" smtClean="0"/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catch(Exception e) {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(e); }</a:t>
            </a:r>
            <a:endParaRPr lang="en-US" altLang="zh-CN" dirty="0" smtClean="0"/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}</a:t>
            </a:r>
            <a:endParaRPr lang="en-US" altLang="zh-CN" dirty="0" smtClean="0"/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2411413" y="736600"/>
            <a:ext cx="1785937" cy="677863"/>
          </a:xfrm>
        </p:spPr>
        <p:txBody>
          <a:bodyPr/>
          <a:lstStyle/>
          <a:p>
            <a:r>
              <a:rPr lang="zh-CN" altLang="en-US" smtClean="0"/>
              <a:t>思考</a:t>
            </a:r>
            <a:endParaRPr lang="zh-CN" altLang="en-US" smtClean="0"/>
          </a:p>
        </p:txBody>
      </p:sp>
      <p:sp>
        <p:nvSpPr>
          <p:cNvPr id="27651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755650" y="1700213"/>
            <a:ext cx="7272338" cy="3816350"/>
          </a:xfrm>
        </p:spPr>
        <p:txBody>
          <a:bodyPr/>
          <a:lstStyle/>
          <a:p>
            <a:r>
              <a:rPr lang="zh-CN" altLang="en-US" sz="2800" smtClean="0"/>
              <a:t>异常处理</a:t>
            </a:r>
            <a:r>
              <a:rPr lang="en-US" altLang="zh-CN" sz="2800" smtClean="0"/>
              <a:t>try…catch..finally</a:t>
            </a:r>
            <a:r>
              <a:rPr lang="zh-CN" altLang="en-US" sz="2800" smtClean="0"/>
              <a:t>执行过程</a:t>
            </a:r>
            <a:r>
              <a:rPr lang="en-US" altLang="zh-CN" sz="2800" smtClean="0"/>
              <a:t>?</a:t>
            </a:r>
            <a:endParaRPr lang="en-US" altLang="zh-CN" sz="2800" smtClean="0"/>
          </a:p>
          <a:p>
            <a:r>
              <a:rPr lang="en-US" altLang="zh-CN" sz="2800" smtClean="0"/>
              <a:t>throw</a:t>
            </a:r>
            <a:r>
              <a:rPr lang="zh-CN" altLang="en-US" sz="2800" smtClean="0"/>
              <a:t>与</a:t>
            </a:r>
            <a:r>
              <a:rPr lang="en-US" altLang="zh-CN" sz="2800" smtClean="0"/>
              <a:t>throws</a:t>
            </a:r>
            <a:r>
              <a:rPr lang="zh-CN" altLang="en-US" sz="2800" smtClean="0"/>
              <a:t>差异</a:t>
            </a:r>
            <a:r>
              <a:rPr lang="en-US" altLang="zh-CN" sz="2800" smtClean="0"/>
              <a:t>?</a:t>
            </a:r>
            <a:endParaRPr lang="en-US" altLang="zh-CN" sz="2800" smtClean="0"/>
          </a:p>
          <a:p>
            <a:r>
              <a:rPr lang="zh-CN" altLang="en-US" sz="2800" smtClean="0"/>
              <a:t>自定义异常要求</a:t>
            </a:r>
            <a:r>
              <a:rPr lang="en-US" altLang="zh-CN" sz="2800" smtClean="0"/>
              <a:t>?</a:t>
            </a:r>
            <a:endParaRPr lang="en-US" altLang="zh-CN" sz="2800" smtClean="0"/>
          </a:p>
          <a:p>
            <a:r>
              <a:rPr lang="zh-CN" altLang="en-US" sz="2800" smtClean="0"/>
              <a:t>覆盖方法定义时</a:t>
            </a:r>
            <a:r>
              <a:rPr lang="en-US" altLang="zh-CN" sz="2800" smtClean="0"/>
              <a:t>,</a:t>
            </a:r>
            <a:r>
              <a:rPr lang="zh-CN" altLang="en-US" sz="2800" smtClean="0"/>
              <a:t>声明异常有何限制</a:t>
            </a:r>
            <a:r>
              <a:rPr lang="en-US" altLang="zh-CN" sz="2800" smtClean="0"/>
              <a:t>?</a:t>
            </a:r>
            <a:endParaRPr lang="en-US" altLang="zh-CN" sz="2800" smtClean="0"/>
          </a:p>
          <a:p>
            <a:r>
              <a:rPr lang="zh-CN" altLang="en-US" sz="2800" smtClean="0"/>
              <a:t>举出</a:t>
            </a:r>
            <a:r>
              <a:rPr lang="en-US" altLang="zh-CN" sz="2800" smtClean="0"/>
              <a:t>5</a:t>
            </a:r>
            <a:r>
              <a:rPr lang="zh-CN" altLang="en-US" sz="2800" smtClean="0"/>
              <a:t>个常见系统异常</a:t>
            </a:r>
            <a:r>
              <a:rPr lang="en-US" altLang="zh-CN" sz="2800" smtClean="0"/>
              <a:t>?</a:t>
            </a:r>
            <a:endParaRPr lang="zh-CN" altLang="en-US" sz="2800" smtClean="0"/>
          </a:p>
        </p:txBody>
      </p:sp>
      <p:pic>
        <p:nvPicPr>
          <p:cNvPr id="27652" name="Picture 5" descr="c:\DOCUME~1\ding\APPLIC~1\360se6\USERDA~1\Temp\r6s1g1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785813"/>
            <a:ext cx="6286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>
          <a:xfrm>
            <a:off x="1116013" y="549275"/>
            <a:ext cx="4032250" cy="647700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B050"/>
                </a:solidFill>
              </a:rPr>
              <a:t> </a:t>
            </a:r>
            <a:r>
              <a:rPr lang="en-US" altLang="zh-CN" sz="3600" dirty="0" smtClean="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♣ </a:t>
            </a:r>
            <a:r>
              <a:rPr lang="zh-CN" altLang="en-US" sz="3600">
                <a:solidFill>
                  <a:srgbClr val="00B0F0"/>
                </a:solidFill>
              </a:rPr>
              <a:t>作业</a:t>
            </a:r>
            <a:endParaRPr lang="en-US" altLang="zh-CN" sz="3600" dirty="0" smtClean="0">
              <a:solidFill>
                <a:srgbClr val="00B0F0"/>
              </a:solidFill>
            </a:endParaRPr>
          </a:p>
        </p:txBody>
      </p:sp>
      <p:sp>
        <p:nvSpPr>
          <p:cNvPr id="28675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24163" y="1485166"/>
            <a:ext cx="8281292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编写一个程序计算两复数之和，输入表达式为（2，3i）+（4，5i），则结果为（6，8i）。如果输入错误，则通过异常处理提示错误。注意，两个复数之间的分隔符是“+”，可编写一个方法将带括号形式的复数字符串转化为实际的复数对象。用取子串的办法提取数据，一个复数内 x、y 部分的分隔符是逗号。 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2) </a:t>
            </a:r>
            <a:r>
              <a:rPr sz="2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编写一个彩票中奖程序，随机产生一个中奖整数，用户可以循环输入猜测的数字串，如果输入的数字不是中奖整数，则显示“没有中奖”。在 3 种情形下将结束循环，第1 种情形是用户输入“quit”结束循环；第 2 种情形是用户输入“give me hint!”这个后门查看显示中奖号码，也会结束循环；第 3 种情形是用户猜中了中奖整数，则输出“你中奖了！”，同样结束循环。其他输入视为非法，提示用户输入一个整数。</a:t>
            </a:r>
            <a:endParaRPr sz="200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14363" y="549275"/>
            <a:ext cx="7715250" cy="2087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）正常运行示例： </a:t>
            </a:r>
            <a:endParaRPr lang="zh-CN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java </a:t>
            </a:r>
            <a:r>
              <a:rPr lang="en-US" altLang="zh-CN" sz="2800" dirty="0" err="1" smtClean="0"/>
              <a:t>testException</a:t>
            </a:r>
            <a:r>
              <a:rPr lang="en-US" altLang="zh-CN" sz="2800" dirty="0" smtClean="0"/>
              <a:t>  23  45 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/>
              <a:t>输出结果： 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23+45=68 </a:t>
            </a:r>
            <a:endParaRPr lang="zh-CN" altLang="en-US" sz="2800" dirty="0" smtClean="0"/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357188" y="2781300"/>
            <a:ext cx="82296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C00000"/>
                </a:solidFill>
                <a:latin typeface="Tahoma" panose="020B0604030504040204" pitchFamily="34" charset="0"/>
              </a:rPr>
              <a:t>（</a:t>
            </a:r>
            <a:r>
              <a:rPr lang="en-US" altLang="zh-CN" sz="2800">
                <a:solidFill>
                  <a:srgbClr val="C00000"/>
                </a:solidFill>
                <a:latin typeface="Tahoma" panose="020B0604030504040204" pitchFamily="34" charset="0"/>
              </a:rPr>
              <a:t>2</a:t>
            </a:r>
            <a:r>
              <a:rPr lang="zh-CN" altLang="en-US" sz="2800">
                <a:solidFill>
                  <a:srgbClr val="C00000"/>
                </a:solidFill>
                <a:latin typeface="Tahoma" panose="020B0604030504040204" pitchFamily="34" charset="0"/>
              </a:rPr>
              <a:t>）错误运行现象</a:t>
            </a:r>
            <a:r>
              <a:rPr lang="en-US" altLang="zh-CN" sz="2800">
                <a:solidFill>
                  <a:srgbClr val="C00000"/>
                </a:solidFill>
                <a:latin typeface="Tahoma" panose="020B0604030504040204" pitchFamily="34" charset="0"/>
              </a:rPr>
              <a:t>1</a:t>
            </a:r>
            <a:r>
              <a:rPr lang="zh-CN" altLang="en-US" sz="2800">
                <a:solidFill>
                  <a:srgbClr val="C00000"/>
                </a:solidFill>
                <a:latin typeface="Tahoma" panose="020B0604030504040204" pitchFamily="34" charset="0"/>
              </a:rPr>
              <a:t>，忘记输入命令行参数 </a:t>
            </a:r>
            <a:endParaRPr lang="zh-CN" altLang="en-US" sz="2800">
              <a:solidFill>
                <a:srgbClr val="C00000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1E07C5"/>
                </a:solidFill>
                <a:latin typeface="Tahoma" panose="020B0604030504040204" pitchFamily="34" charset="0"/>
              </a:rPr>
              <a:t>例如：</a:t>
            </a:r>
            <a:r>
              <a:rPr lang="en-US" altLang="zh-CN">
                <a:latin typeface="Tahoma" panose="020B0604030504040204" pitchFamily="34" charset="0"/>
              </a:rPr>
              <a:t>java testException </a:t>
            </a:r>
            <a:endParaRPr lang="en-US" altLang="zh-CN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1E07C5"/>
                </a:solidFill>
                <a:latin typeface="Tahoma" panose="020B0604030504040204" pitchFamily="34" charset="0"/>
              </a:rPr>
              <a:t>则在控制台将显示数组访问越界的错误信息： </a:t>
            </a:r>
            <a:endParaRPr lang="zh-CN" altLang="en-US">
              <a:solidFill>
                <a:srgbClr val="1E07C5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1E07C5"/>
                </a:solidFill>
                <a:latin typeface="Tahoma" panose="020B0604030504040204" pitchFamily="34" charset="0"/>
              </a:rPr>
              <a:t>Exception in thread "main" java.lang.</a:t>
            </a:r>
            <a:r>
              <a:rPr lang="en-US" altLang="zh-CN">
                <a:solidFill>
                  <a:srgbClr val="FF3300"/>
                </a:solidFill>
                <a:latin typeface="Tahoma" panose="020B0604030504040204" pitchFamily="34" charset="0"/>
              </a:rPr>
              <a:t>ArrayIndexOutOfBoundsException</a:t>
            </a:r>
            <a:r>
              <a:rPr lang="en-US" altLang="zh-CN">
                <a:solidFill>
                  <a:srgbClr val="1E07C5"/>
                </a:solidFill>
                <a:latin typeface="Tahoma" panose="020B0604030504040204" pitchFamily="34" charset="0"/>
              </a:rPr>
              <a:t>: 0 </a:t>
            </a:r>
            <a:endParaRPr lang="en-US" altLang="zh-CN">
              <a:solidFill>
                <a:srgbClr val="1E07C5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1E07C5"/>
                </a:solidFill>
                <a:latin typeface="Tahoma" panose="020B0604030504040204" pitchFamily="34" charset="0"/>
              </a:rPr>
              <a:t>        at testException.main(testException.java:3) </a:t>
            </a:r>
            <a:endParaRPr lang="zh-CN" altLang="en-US">
              <a:solidFill>
                <a:srgbClr val="1E07C5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95288" y="908050"/>
            <a:ext cx="8229600" cy="50736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rgbClr val="C00000"/>
                </a:solidFill>
              </a:rPr>
              <a:t>（</a:t>
            </a:r>
            <a:r>
              <a:rPr lang="en-US" altLang="zh-CN" sz="2800" smtClean="0">
                <a:solidFill>
                  <a:srgbClr val="C00000"/>
                </a:solidFill>
              </a:rPr>
              <a:t>3</a:t>
            </a:r>
            <a:r>
              <a:rPr lang="zh-CN" altLang="en-US" sz="2800" smtClean="0">
                <a:solidFill>
                  <a:srgbClr val="C00000"/>
                </a:solidFill>
              </a:rPr>
              <a:t>）错误运行现象</a:t>
            </a:r>
            <a:r>
              <a:rPr lang="en-US" altLang="zh-CN" sz="2800" smtClean="0">
                <a:solidFill>
                  <a:srgbClr val="C00000"/>
                </a:solidFill>
              </a:rPr>
              <a:t>2</a:t>
            </a:r>
            <a:r>
              <a:rPr lang="zh-CN" altLang="en-US" sz="2800" smtClean="0">
                <a:solidFill>
                  <a:srgbClr val="C00000"/>
                </a:solidFill>
              </a:rPr>
              <a:t>，输入的命令行参数不是整数 </a:t>
            </a:r>
            <a:endParaRPr lang="zh-CN" altLang="en-US" sz="280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/>
              <a:t>例如：</a:t>
            </a:r>
            <a:r>
              <a:rPr lang="en-US" altLang="zh-CN" smtClean="0"/>
              <a:t>java testException  3  </a:t>
            </a:r>
            <a:r>
              <a:rPr lang="en-US" altLang="zh-CN" smtClean="0">
                <a:solidFill>
                  <a:srgbClr val="FF0000"/>
                </a:solidFill>
              </a:rPr>
              <a:t>3.4 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/>
              <a:t>则在控制台将显示数字格式错误的异常信息： </a:t>
            </a:r>
            <a:endParaRPr lang="zh-CN" altLang="en-US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Exception in thread "main" java.lang.</a:t>
            </a:r>
            <a:r>
              <a:rPr lang="en-US" altLang="zh-CN" smtClean="0">
                <a:solidFill>
                  <a:srgbClr val="FF3300"/>
                </a:solidFill>
              </a:rPr>
              <a:t>NumberFormatException</a:t>
            </a:r>
            <a:r>
              <a:rPr lang="en-US" altLang="zh-CN" smtClean="0"/>
              <a:t>: For input string: "3.4" at java.lang.NumberFormatException.forInputString(NumberFormat 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Exception.java:48) at java.lang.</a:t>
            </a:r>
            <a:r>
              <a:rPr lang="en-US" altLang="zh-CN" smtClean="0">
                <a:solidFill>
                  <a:srgbClr val="FF0000"/>
                </a:solidFill>
              </a:rPr>
              <a:t>Integer.parseInt</a:t>
            </a:r>
            <a:r>
              <a:rPr lang="en-US" altLang="zh-CN" smtClean="0"/>
              <a:t>(Integer.java:435)</a:t>
            </a:r>
            <a:br>
              <a:rPr lang="en-US" altLang="zh-CN" smtClean="0"/>
            </a:br>
            <a:r>
              <a:rPr lang="en-US" altLang="zh-CN" smtClean="0"/>
              <a:t>at java.lang.Integer.parseInt(Integer.java:476) 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229600" cy="1143000"/>
          </a:xfrm>
        </p:spPr>
        <p:txBody>
          <a:bodyPr/>
          <a:lstStyle/>
          <a:p>
            <a:r>
              <a:rPr lang="zh-CN" altLang="en-US" sz="2400" smtClean="0"/>
              <a:t>处理方法</a:t>
            </a:r>
            <a:r>
              <a:rPr lang="en-US" altLang="zh-CN" sz="2400" smtClean="0"/>
              <a:t>1</a:t>
            </a:r>
            <a:r>
              <a:rPr lang="zh-CN" altLang="en-US" sz="2400" smtClean="0"/>
              <a:t>：用传统的防错处理办法检测输入参数是否达</a:t>
            </a:r>
            <a:br>
              <a:rPr lang="en-US" altLang="zh-CN" sz="2400" smtClean="0"/>
            </a:br>
            <a:r>
              <a:rPr lang="zh-CN" altLang="en-US" sz="2400" smtClean="0"/>
              <a:t>到</a:t>
            </a:r>
            <a:r>
              <a:rPr lang="en-US" altLang="zh-CN" sz="2400" smtClean="0"/>
              <a:t>2</a:t>
            </a:r>
            <a:r>
              <a:rPr lang="zh-CN" altLang="en-US" sz="2400" smtClean="0"/>
              <a:t>个，未达到给出提示。</a:t>
            </a:r>
            <a:endParaRPr lang="zh-CN" altLang="en-US" sz="2400" smtClean="0"/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23850" y="1484313"/>
            <a:ext cx="8640763" cy="46815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public class</a:t>
            </a: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r>
              <a:rPr lang="en-US" altLang="zh-CN" smtClean="0"/>
              <a:t> testException { 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r>
              <a:rPr lang="en-US" altLang="zh-CN" smtClean="0"/>
              <a:t>  public static void main(String args[]) { 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  </a:t>
            </a:r>
            <a:r>
              <a:rPr lang="en-US" altLang="zh-CN" smtClean="0"/>
              <a:t> </a:t>
            </a:r>
            <a:r>
              <a:rPr lang="en-US" altLang="zh-CN" smtClean="0">
                <a:latin typeface="Times New Roman" panose="02020603050405020304" pitchFamily="18" charset="0"/>
              </a:rPr>
              <a:t>   </a:t>
            </a:r>
            <a:r>
              <a:rPr lang="en-US" altLang="zh-CN" smtClean="0"/>
              <a:t>if (</a:t>
            </a:r>
            <a:r>
              <a:rPr lang="en-US" altLang="zh-CN" smtClean="0">
                <a:solidFill>
                  <a:srgbClr val="FF0000"/>
                </a:solidFill>
              </a:rPr>
              <a:t>args.length&lt;2</a:t>
            </a:r>
            <a:r>
              <a:rPr lang="en-US" altLang="zh-CN" smtClean="0"/>
              <a:t>) {  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/>
              <a:t>          System.out.println("usage:  java  testException  int  int "); </a:t>
            </a:r>
            <a:endParaRPr lang="en-US" altLang="zh-CN" sz="20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    } else { 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r>
              <a:rPr lang="en-US" altLang="zh-CN" smtClean="0"/>
              <a:t>          int x=Integer.parseInt(args[0]); 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         int y=Integer.parseInt(args[1]); 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         System.out.println(x+"+"+y+"="+(x+y)); 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       } 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   } 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r>
              <a:rPr lang="en-US" altLang="zh-CN" smtClean="0"/>
              <a:t>}</a:t>
            </a:r>
            <a:r>
              <a:rPr lang="en-US" altLang="zh-CN" smtClean="0">
                <a:latin typeface="Times New Roman" panose="02020603050405020304" pitchFamily="18" charset="0"/>
              </a:rPr>
              <a:t>   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20713"/>
            <a:ext cx="7848600" cy="576262"/>
          </a:xfrm>
        </p:spPr>
        <p:txBody>
          <a:bodyPr/>
          <a:lstStyle/>
          <a:p>
            <a:r>
              <a:rPr lang="zh-CN" altLang="en-US" sz="2800" smtClean="0"/>
              <a:t>处理方法</a:t>
            </a:r>
            <a:r>
              <a:rPr lang="en-US" altLang="zh-CN" sz="2800" smtClean="0"/>
              <a:t>2</a:t>
            </a:r>
            <a:r>
              <a:rPr lang="zh-CN" altLang="en-US" sz="2800" smtClean="0"/>
              <a:t>：利用异常机制。</a:t>
            </a:r>
            <a:endParaRPr lang="zh-CN" altLang="en-US" sz="2800" smtClean="0"/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179388" y="1268413"/>
            <a:ext cx="8785225" cy="44640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/>
              <a:t>public class</a:t>
            </a: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r>
              <a:rPr lang="en-US" altLang="zh-CN" sz="2000" smtClean="0"/>
              <a:t> testException { </a:t>
            </a:r>
            <a:endParaRPr lang="en-US" altLang="zh-CN" sz="20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  </a:t>
            </a:r>
            <a:r>
              <a:rPr lang="en-US" altLang="zh-CN" sz="2000" smtClean="0"/>
              <a:t> public static void main(String args[]) { </a:t>
            </a:r>
            <a:endParaRPr lang="en-US" altLang="zh-CN" sz="20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    </a:t>
            </a:r>
            <a:r>
              <a:rPr lang="en-US" altLang="zh-CN" sz="2000" smtClean="0">
                <a:solidFill>
                  <a:srgbClr val="FF33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sz="2000" smtClean="0">
                <a:solidFill>
                  <a:srgbClr val="FF3300"/>
                </a:solidFill>
              </a:rPr>
              <a:t>   try { </a:t>
            </a:r>
            <a:endParaRPr lang="en-US" altLang="zh-CN" sz="2000" smtClean="0">
              <a:solidFill>
                <a:srgbClr val="FF33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r>
              <a:rPr lang="en-US" altLang="zh-CN" smtClean="0">
                <a:solidFill>
                  <a:srgbClr val="1E07C5"/>
                </a:solidFill>
              </a:rPr>
              <a:t>            int x=Integer.parseInt(args[0]); </a:t>
            </a:r>
            <a:endParaRPr lang="en-US" altLang="zh-CN" smtClean="0">
              <a:solidFill>
                <a:srgbClr val="1E07C5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1E07C5"/>
                </a:solidFill>
              </a:rPr>
              <a:t>             int y=Integer.parseInt(args[1]); </a:t>
            </a:r>
            <a:endParaRPr lang="en-US" altLang="zh-CN" smtClean="0">
              <a:solidFill>
                <a:srgbClr val="1E07C5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1E07C5"/>
                </a:solidFill>
              </a:rPr>
              <a:t>             System.out.println(x+"+"+y+"="+(x+y));</a:t>
            </a:r>
            <a:endParaRPr lang="en-US" altLang="zh-CN" smtClean="0">
              <a:solidFill>
                <a:srgbClr val="1E07C5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  </a:t>
            </a:r>
            <a:r>
              <a:rPr lang="en-US" altLang="zh-CN" sz="20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      </a:t>
            </a:r>
            <a:r>
              <a:rPr lang="en-US" altLang="zh-CN" sz="2000" smtClean="0">
                <a:solidFill>
                  <a:schemeClr val="accent2"/>
                </a:solidFill>
              </a:rPr>
              <a:t> </a:t>
            </a:r>
            <a:r>
              <a:rPr lang="en-US" altLang="zh-CN" sz="2000" smtClean="0">
                <a:solidFill>
                  <a:srgbClr val="FF3300"/>
                </a:solidFill>
              </a:rPr>
              <a:t>}</a:t>
            </a:r>
            <a:r>
              <a:rPr lang="en-US" altLang="zh-CN" sz="2000" smtClean="0">
                <a:solidFill>
                  <a:srgbClr val="FF33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sz="2000" smtClean="0">
                <a:solidFill>
                  <a:srgbClr val="FF3300"/>
                </a:solidFill>
              </a:rPr>
              <a:t>catch (</a:t>
            </a:r>
            <a:r>
              <a:rPr lang="en-US" altLang="zh-CN" sz="2000" smtClean="0">
                <a:solidFill>
                  <a:srgbClr val="FF33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sz="2000" smtClean="0">
                <a:solidFill>
                  <a:srgbClr val="FF3300"/>
                </a:solidFill>
              </a:rPr>
              <a:t>ArrayIndexOutOfBoundsException e)</a:t>
            </a:r>
            <a:r>
              <a:rPr lang="en-US" altLang="zh-CN" sz="2000" smtClean="0"/>
              <a:t> { </a:t>
            </a:r>
            <a:endParaRPr lang="en-US" altLang="zh-CN" sz="20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/>
              <a:t>             System.out.println("usage:  java  testException  int  int "); </a:t>
            </a:r>
            <a:endParaRPr lang="en-US" altLang="zh-CN" sz="20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/>
              <a:t>          }           </a:t>
            </a:r>
            <a:r>
              <a:rPr lang="en-US" altLang="zh-CN" sz="2000" smtClean="0">
                <a:solidFill>
                  <a:srgbClr val="1E07C5"/>
                </a:solidFill>
              </a:rPr>
              <a:t> </a:t>
            </a:r>
            <a:endParaRPr lang="en-US" altLang="zh-CN" sz="20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/>
              <a:t>     } </a:t>
            </a:r>
            <a:endParaRPr lang="en-US" altLang="zh-CN" sz="20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</a:rPr>
              <a:t> </a:t>
            </a:r>
            <a:r>
              <a:rPr lang="en-US" altLang="zh-CN" sz="2000" smtClean="0"/>
              <a:t>}</a:t>
            </a:r>
            <a:r>
              <a:rPr lang="en-US" altLang="zh-CN" sz="2000" smtClean="0">
                <a:latin typeface="Times New Roman" panose="02020603050405020304" pitchFamily="18" charset="0"/>
              </a:rPr>
              <a:t>   </a:t>
            </a:r>
            <a:r>
              <a:rPr lang="en-US" altLang="zh-CN" sz="2000" smtClean="0"/>
              <a:t> </a:t>
            </a:r>
            <a:endParaRPr lang="zh-CN" altLang="en-US" sz="2000" smtClean="0"/>
          </a:p>
        </p:txBody>
      </p:sp>
      <p:sp>
        <p:nvSpPr>
          <p:cNvPr id="2" name="矩形标注 1"/>
          <p:cNvSpPr/>
          <p:nvPr/>
        </p:nvSpPr>
        <p:spPr>
          <a:xfrm>
            <a:off x="1042988" y="5300980"/>
            <a:ext cx="7416800" cy="792163"/>
          </a:xfrm>
          <a:prstGeom prst="wedgeRectCallout">
            <a:avLst>
              <a:gd name="adj1" fmla="val -21653"/>
              <a:gd name="adj2" fmla="val -15456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/>
              <a:t>try</a:t>
            </a:r>
            <a:r>
              <a:rPr lang="zh-CN" altLang="en-US" sz="2800" b="1" dirty="0"/>
              <a:t>块执行中出现异常，由</a:t>
            </a:r>
            <a:r>
              <a:rPr lang="en-US" altLang="zh-CN" sz="2800" b="1" dirty="0"/>
              <a:t>catch</a:t>
            </a:r>
            <a:r>
              <a:rPr lang="zh-CN" altLang="en-US" sz="2800" b="1" dirty="0"/>
              <a:t>块捕获处理</a:t>
            </a:r>
            <a:endParaRPr lang="zh-CN" altLang="en-US" sz="2800" b="1" dirty="0"/>
          </a:p>
        </p:txBody>
      </p:sp>
      <p:sp>
        <p:nvSpPr>
          <p:cNvPr id="3" name="云形标注 2"/>
          <p:cNvSpPr/>
          <p:nvPr/>
        </p:nvSpPr>
        <p:spPr>
          <a:xfrm>
            <a:off x="5795963" y="692150"/>
            <a:ext cx="3348037" cy="1657350"/>
          </a:xfrm>
          <a:prstGeom prst="cloudCallout">
            <a:avLst>
              <a:gd name="adj1" fmla="val -56996"/>
              <a:gd name="adj2" fmla="val 5515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/>
              <a:t>try</a:t>
            </a:r>
            <a:r>
              <a:rPr lang="zh-CN" altLang="en-US" sz="2000" b="1" dirty="0"/>
              <a:t>块中的代码如果出现异常，则流程将发生变化。</a:t>
            </a:r>
            <a:endParaRPr lang="zh-CN" altLang="en-US" sz="20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86" y="1196900"/>
            <a:ext cx="8683480" cy="501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549275"/>
            <a:ext cx="5508625" cy="558800"/>
          </a:xfrm>
        </p:spPr>
        <p:txBody>
          <a:bodyPr/>
          <a:lstStyle/>
          <a:p>
            <a:r>
              <a:rPr lang="en-US" altLang="zh-CN" smtClean="0"/>
              <a:t>9.1.2 </a:t>
            </a:r>
            <a:r>
              <a:rPr lang="zh-CN" altLang="en-US" smtClean="0"/>
              <a:t>异常的类层次 </a:t>
            </a:r>
            <a:endParaRPr lang="zh-CN" altLang="en-US" smtClean="0"/>
          </a:p>
        </p:txBody>
      </p:sp>
      <p:sp>
        <p:nvSpPr>
          <p:cNvPr id="2" name="矩形标注 1"/>
          <p:cNvSpPr/>
          <p:nvPr/>
        </p:nvSpPr>
        <p:spPr>
          <a:xfrm>
            <a:off x="468313" y="5300663"/>
            <a:ext cx="2879725" cy="720725"/>
          </a:xfrm>
          <a:prstGeom prst="wedgeRectCallout">
            <a:avLst>
              <a:gd name="adj1" fmla="val 20974"/>
              <a:gd name="adj2" fmla="val -14438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可编程处理问题</a:t>
            </a:r>
            <a:endParaRPr lang="zh-CN" altLang="en-US" sz="2800" dirty="0"/>
          </a:p>
        </p:txBody>
      </p:sp>
      <p:sp>
        <p:nvSpPr>
          <p:cNvPr id="5" name="矩形标注 4"/>
          <p:cNvSpPr/>
          <p:nvPr/>
        </p:nvSpPr>
        <p:spPr>
          <a:xfrm>
            <a:off x="269875" y="1052513"/>
            <a:ext cx="2592388" cy="514350"/>
          </a:xfrm>
          <a:prstGeom prst="wedgeRectCallout">
            <a:avLst>
              <a:gd name="adj1" fmla="val 31783"/>
              <a:gd name="adj2" fmla="val 13492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/>
              <a:t>JVM</a:t>
            </a:r>
            <a:r>
              <a:rPr lang="zh-CN" altLang="en-US" sz="2800" dirty="0"/>
              <a:t>系统问题</a:t>
            </a:r>
            <a:endParaRPr lang="zh-CN" altLang="en-US" sz="2800" dirty="0"/>
          </a:p>
        </p:txBody>
      </p:sp>
      <p:sp>
        <p:nvSpPr>
          <p:cNvPr id="4" name="线形标注 1 3"/>
          <p:cNvSpPr/>
          <p:nvPr/>
        </p:nvSpPr>
        <p:spPr>
          <a:xfrm>
            <a:off x="47651" y="4292349"/>
            <a:ext cx="2087562" cy="790575"/>
          </a:xfrm>
          <a:prstGeom prst="borderCallout1">
            <a:avLst>
              <a:gd name="adj1" fmla="val -7317"/>
              <a:gd name="adj2" fmla="val 40399"/>
              <a:gd name="adj3" fmla="val -88677"/>
              <a:gd name="adj4" fmla="val 4076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 err="1"/>
              <a:t>getMessage</a:t>
            </a:r>
            <a:r>
              <a:rPr lang="en-US" altLang="zh-CN" sz="1800" dirty="0"/>
              <a:t>()</a:t>
            </a:r>
            <a:endParaRPr lang="en-US" altLang="zh-CN" sz="1800" dirty="0"/>
          </a:p>
          <a:p>
            <a:pPr>
              <a:defRPr/>
            </a:pPr>
            <a:r>
              <a:rPr lang="en-US" altLang="zh-CN" sz="1800" dirty="0" err="1"/>
              <a:t>printStackTrace</a:t>
            </a:r>
            <a:r>
              <a:rPr lang="en-US" altLang="zh-CN" sz="1800" dirty="0"/>
              <a:t>()</a:t>
            </a:r>
            <a:endParaRPr lang="zh-CN" altLang="en-US" sz="1800" dirty="0"/>
          </a:p>
        </p:txBody>
      </p:sp>
      <p:sp>
        <p:nvSpPr>
          <p:cNvPr id="3" name="云形标注 2"/>
          <p:cNvSpPr/>
          <p:nvPr/>
        </p:nvSpPr>
        <p:spPr>
          <a:xfrm>
            <a:off x="5894346" y="656431"/>
            <a:ext cx="3276600" cy="792163"/>
          </a:xfrm>
          <a:prstGeom prst="cloudCallout">
            <a:avLst>
              <a:gd name="adj1" fmla="val -125086"/>
              <a:gd name="adj2" fmla="val 10718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/>
              <a:t>程序员无能为力</a:t>
            </a:r>
            <a:endParaRPr lang="zh-CN" altLang="en-US" sz="2000" b="1" dirty="0"/>
          </a:p>
        </p:txBody>
      </p:sp>
      <p:sp>
        <p:nvSpPr>
          <p:cNvPr id="8" name="云形标注 7"/>
          <p:cNvSpPr/>
          <p:nvPr/>
        </p:nvSpPr>
        <p:spPr>
          <a:xfrm>
            <a:off x="3348038" y="5661025"/>
            <a:ext cx="3276600" cy="968375"/>
          </a:xfrm>
          <a:prstGeom prst="cloudCallout">
            <a:avLst>
              <a:gd name="adj1" fmla="val -60705"/>
              <a:gd name="adj2" fmla="val -14895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/>
              <a:t>程序员要尽量考虑此类故障处理。</a:t>
            </a:r>
            <a:endParaRPr lang="zh-CN" altLang="en-US" sz="20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28625"/>
            <a:ext cx="6543675" cy="4651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mtClean="0"/>
              <a:t>9.1.3 </a:t>
            </a:r>
            <a:r>
              <a:rPr lang="zh-CN" altLang="en-US" smtClean="0"/>
              <a:t>系统定义的异常 </a:t>
            </a:r>
            <a:endParaRPr lang="zh-CN" altLang="en-US" smtClean="0"/>
          </a:p>
        </p:txBody>
      </p:sp>
      <p:graphicFrame>
        <p:nvGraphicFramePr>
          <p:cNvPr id="225283" name="Group 3"/>
          <p:cNvGraphicFramePr>
            <a:graphicFrameLocks noGrp="1"/>
          </p:cNvGraphicFramePr>
          <p:nvPr>
            <p:ph type="tbl" idx="1"/>
            <p:custDataLst>
              <p:tags r:id="rId1"/>
            </p:custDataLst>
          </p:nvPr>
        </p:nvGraphicFramePr>
        <p:xfrm>
          <a:off x="323850" y="1052830"/>
          <a:ext cx="8569325" cy="496887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364990"/>
                <a:gridCol w="4204335"/>
              </a:tblGrid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69678"/>
                          </a:solidFill>
                          <a:effectLst/>
                        </a:rPr>
                        <a:t>常见系统定义的异常 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69678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43" marR="91443" horzOverflow="overflow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69678"/>
                          </a:solidFill>
                          <a:effectLst/>
                        </a:rPr>
                        <a:t>异常的解释 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69678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43" marR="91443" horzOverflow="overflow">
                    <a:solidFill>
                      <a:srgbClr val="FFFF99"/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ClassNotFoundException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43" marR="91443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未找到要装载的类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43" marR="91443" horzOverflow="overflow"/>
                </a:tc>
              </a:tr>
              <a:tr h="5226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ArrayIndexOutOfBoundsException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43" marR="91443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数组访问越界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43" marR="91443" horzOverflow="overflow"/>
                </a:tc>
              </a:tr>
              <a:tr h="45593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FileNotFoundException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43" marR="91443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文件找不到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43" marR="91443" horzOverflow="overflow"/>
                </a:tc>
              </a:tr>
              <a:tr h="4546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IOException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43" marR="91443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输入、输出错误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43" marR="91443" horzOverflow="overflow"/>
                </a:tc>
              </a:tr>
              <a:tr h="45593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NullPointerException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43" marR="91443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空指针访问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43" marR="91443" horzOverflow="overflow"/>
                </a:tc>
              </a:tr>
              <a:tr h="4546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ArithmeticException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43" marR="91443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算术运算错误，如除数为</a:t>
                      </a: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43" marR="91443" horzOverflow="overflow"/>
                </a:tc>
              </a:tr>
              <a:tr h="530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NumberFormatException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43" marR="91443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数字格式错误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43" marR="91443" horzOverflow="overflow"/>
                </a:tc>
              </a:tr>
              <a:tr h="118173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InterruptedException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43" marR="91443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中断异常，线程在进行暂停处理时（如：睡眠）被调度打断将引发该异常。 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43" marR="91443" horzOverflow="overflow"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11188" y="1557338"/>
            <a:ext cx="7848600" cy="40338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 try </a:t>
            </a: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</a:t>
            </a:r>
            <a:r>
              <a:rPr lang="en-US" altLang="zh-CN" smtClean="0"/>
              <a:t>  </a:t>
            </a:r>
            <a:r>
              <a:rPr lang="zh-CN" altLang="en-US" smtClean="0"/>
              <a:t>语句块；</a:t>
            </a:r>
            <a:br>
              <a:rPr lang="zh-CN" altLang="en-US" smtClean="0"/>
            </a:br>
            <a:r>
              <a:rPr lang="en-US" altLang="zh-CN" smtClean="0"/>
              <a:t>} 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</a:t>
            </a:r>
            <a:r>
              <a:rPr lang="en-US" altLang="zh-CN" smtClean="0">
                <a:solidFill>
                  <a:srgbClr val="FF0000"/>
                </a:solidFill>
              </a:rPr>
              <a:t>catch</a:t>
            </a:r>
            <a:r>
              <a:rPr lang="en-US" altLang="zh-CN" smtClean="0"/>
              <a:t> (</a:t>
            </a:r>
            <a:r>
              <a:rPr lang="zh-CN" altLang="en-US" smtClean="0"/>
              <a:t>异常类名</a:t>
            </a:r>
            <a:r>
              <a:rPr lang="zh-CN" altLang="en-US" smtClean="0">
                <a:latin typeface="Times New Roman" panose="02020603050405020304" pitchFamily="18" charset="0"/>
              </a:rPr>
              <a:t> </a:t>
            </a:r>
            <a:r>
              <a:rPr lang="zh-CN" altLang="en-US" smtClean="0"/>
              <a:t>  参变量名</a:t>
            </a:r>
            <a:r>
              <a:rPr lang="en-US" altLang="zh-CN" smtClean="0"/>
              <a:t>) {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</a:t>
            </a:r>
            <a:r>
              <a:rPr lang="en-US" altLang="zh-CN" smtClean="0"/>
              <a:t>     </a:t>
            </a:r>
            <a:r>
              <a:rPr lang="zh-CN" altLang="en-US" smtClean="0"/>
              <a:t>语句块；</a:t>
            </a:r>
            <a:br>
              <a:rPr lang="zh-CN" altLang="en-US" smtClean="0"/>
            </a:br>
            <a:r>
              <a:rPr lang="en-US" altLang="zh-CN" smtClean="0"/>
              <a:t>}</a:t>
            </a: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</a:rPr>
              <a:t> catch</a:t>
            </a:r>
            <a:r>
              <a:rPr lang="en-US" altLang="zh-CN" smtClean="0">
                <a:latin typeface="Times New Roman" panose="02020603050405020304" pitchFamily="18" charset="0"/>
              </a:rPr>
              <a:t>( …..) {  …}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 finally </a:t>
            </a: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</a:t>
            </a:r>
            <a:r>
              <a:rPr lang="en-US" altLang="zh-CN" smtClean="0"/>
              <a:t> </a:t>
            </a:r>
            <a:r>
              <a:rPr lang="zh-CN" altLang="en-US" smtClean="0"/>
              <a:t>语句块；</a:t>
            </a:r>
            <a:br>
              <a:rPr lang="zh-CN" altLang="en-US" smtClean="0"/>
            </a:br>
            <a:r>
              <a:rPr lang="en-US" altLang="zh-CN" smtClean="0"/>
              <a:t>} </a:t>
            </a:r>
            <a:endParaRPr lang="zh-CN" altLang="en-US" smtClean="0"/>
          </a:p>
        </p:txBody>
      </p:sp>
      <p:sp>
        <p:nvSpPr>
          <p:cNvPr id="3" name="矩形标注 2"/>
          <p:cNvSpPr/>
          <p:nvPr/>
        </p:nvSpPr>
        <p:spPr bwMode="auto">
          <a:xfrm>
            <a:off x="4427538" y="3429000"/>
            <a:ext cx="3708400" cy="1273175"/>
          </a:xfrm>
          <a:prstGeom prst="wedgeRectCallout">
            <a:avLst>
              <a:gd name="adj1" fmla="val -85116"/>
              <a:gd name="adj2" fmla="val -520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800" dirty="0"/>
              <a:t>一个</a:t>
            </a:r>
            <a:r>
              <a:rPr lang="en-US" altLang="zh-CN" sz="2800" dirty="0"/>
              <a:t>try</a:t>
            </a:r>
            <a:r>
              <a:rPr lang="zh-CN" altLang="en-US" sz="2800" dirty="0"/>
              <a:t>可以引导多个</a:t>
            </a:r>
            <a:r>
              <a:rPr lang="en-US" altLang="zh-CN" sz="2800" dirty="0"/>
              <a:t>catch</a:t>
            </a:r>
            <a:r>
              <a:rPr lang="zh-CN" altLang="en-US" sz="2800" dirty="0"/>
              <a:t>块</a:t>
            </a:r>
            <a:endParaRPr lang="zh-CN" altLang="en-US" sz="2800" dirty="0"/>
          </a:p>
        </p:txBody>
      </p:sp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1042988" y="608013"/>
            <a:ext cx="74183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Tahoma" panose="020B0604030504040204" pitchFamily="34" charset="0"/>
              </a:rPr>
              <a:t>9.2.1 try…catch..finally</a:t>
            </a:r>
            <a:r>
              <a:rPr lang="zh-CN" altLang="en-US" sz="4000">
                <a:latin typeface="Tahoma" panose="020B0604030504040204" pitchFamily="34" charset="0"/>
              </a:rPr>
              <a:t>结构</a:t>
            </a:r>
            <a:endParaRPr lang="zh-CN" altLang="en-US" sz="4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bb9b6087-2c09-49d9-a889-9d89a9db91f0}"/>
  <p:tag name="TABLE_ENDDRAG_ORIGIN_RECT" val="674*391"/>
  <p:tag name="TABLE_ENDDRAG_RECT" val="25*82*674*391"/>
</p:tagLst>
</file>

<file path=ppt/tags/tag2.xml><?xml version="1.0" encoding="utf-8"?>
<p:tagLst xmlns:p="http://schemas.openxmlformats.org/presentationml/2006/main">
  <p:tag name="KSO_WPP_MARK_KEY" val="e31c8cc8-9a82-44ff-b4da-90ef31e9f6bd"/>
  <p:tag name="COMMONDATA" val="eyJoZGlkIjoiNTFmZGM0OGU1NjQ4NzZmMzQyOTJkYWViN2ViNzc4ZmQifQ=="/>
</p:tagLst>
</file>

<file path=ppt/theme/theme1.xml><?xml version="1.0" encoding="utf-8"?>
<a:theme xmlns:a="http://schemas.openxmlformats.org/drawingml/2006/main" name="java">
  <a:themeElements>
    <a:clrScheme name="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主题java2</Template>
  <TotalTime>0</TotalTime>
  <Words>7110</Words>
  <Application>WPS 演示</Application>
  <PresentationFormat>全屏显示(4:3)</PresentationFormat>
  <Paragraphs>381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Arial</vt:lpstr>
      <vt:lpstr>宋体</vt:lpstr>
      <vt:lpstr>Wingdings</vt:lpstr>
      <vt:lpstr>Tahoma</vt:lpstr>
      <vt:lpstr>Calibri</vt:lpstr>
      <vt:lpstr>隶书</vt:lpstr>
      <vt:lpstr>Wingdings 2</vt:lpstr>
      <vt:lpstr>微软雅黑</vt:lpstr>
      <vt:lpstr>Century Schoolbook</vt:lpstr>
      <vt:lpstr>Times New Roman</vt:lpstr>
      <vt:lpstr>楷体</vt:lpstr>
      <vt:lpstr>楷体_GB2312</vt:lpstr>
      <vt:lpstr>新宋体</vt:lpstr>
      <vt:lpstr>黑体</vt:lpstr>
      <vt:lpstr>Arial Unicode MS</vt:lpstr>
      <vt:lpstr>Arial Black</vt:lpstr>
      <vt:lpstr>Arial</vt:lpstr>
      <vt:lpstr>华文楷体</vt:lpstr>
      <vt:lpstr>java</vt:lpstr>
      <vt:lpstr>第9章 异常处理</vt:lpstr>
      <vt:lpstr>异常指的是程序运行时出现的非正常情况 。</vt:lpstr>
      <vt:lpstr>PowerPoint 演示文稿</vt:lpstr>
      <vt:lpstr>PowerPoint 演示文稿</vt:lpstr>
      <vt:lpstr>处理方法1：用传统的防错处理办法检测输入参数是否达 到2个，未达到给出提示。</vt:lpstr>
      <vt:lpstr>处理方法2：利用异常机制。</vt:lpstr>
      <vt:lpstr>9.1.2 异常的类层次 </vt:lpstr>
      <vt:lpstr>9.1.3 系统定义的异常 </vt:lpstr>
      <vt:lpstr>PowerPoint 演示文稿</vt:lpstr>
      <vt:lpstr>几点说明：</vt:lpstr>
      <vt:lpstr>写出程序运行结果？</vt:lpstr>
      <vt:lpstr>写出下面程序运行结果</vt:lpstr>
      <vt:lpstr>写出下面程序运行结果</vt:lpstr>
      <vt:lpstr>例9-2  根据命令行输入的元素位置值查找数组元素的值</vt:lpstr>
      <vt:lpstr>注意catch 排列次序，以下代码编译出错</vt:lpstr>
      <vt:lpstr>9.3.1 自定义异常类设计 </vt:lpstr>
      <vt:lpstr>9.3.2  抛出异常 </vt:lpstr>
      <vt:lpstr>9.3.3  方法的异常声明 </vt:lpstr>
      <vt:lpstr>PowerPoint 演示文稿</vt:lpstr>
      <vt:lpstr>多选题</vt:lpstr>
      <vt:lpstr>例9-4 设计一个方法计算一元二次方程的根</vt:lpstr>
      <vt:lpstr>例9-4(续）</vt:lpstr>
      <vt:lpstr>思考</vt:lpstr>
      <vt:lpstr> ♣ 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Lenovo</cp:lastModifiedBy>
  <cp:revision>725</cp:revision>
  <dcterms:created xsi:type="dcterms:W3CDTF">2113-01-01T00:00:00Z</dcterms:created>
  <dcterms:modified xsi:type="dcterms:W3CDTF">2022-11-15T22:35:13Z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5065E421B22D4263BED1BBF2066F5780</vt:lpwstr>
  </property>
  <property fmtid="{D5CDD505-2E9C-101B-9397-08002B2CF9AE}" pid="3" name="KSOProductBuildVer">
    <vt:lpwstr>2052-11.1.0.12763</vt:lpwstr>
  </property>
</Properties>
</file>