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445"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432" r:id="rId76"/>
    <p:sldId id="433" r:id="rId77"/>
    <p:sldId id="434" r:id="rId78"/>
    <p:sldId id="435" r:id="rId79"/>
    <p:sldId id="436" r:id="rId80"/>
    <p:sldId id="437" r:id="rId81"/>
    <p:sldId id="438" r:id="rId82"/>
    <p:sldId id="440" r:id="rId83"/>
    <p:sldId id="441" r:id="rId84"/>
    <p:sldId id="444" r:id="rId85"/>
    <p:sldId id="442" r:id="rId86"/>
  </p:sldIdLst>
  <p:sldSz cx="9144000" cy="6858000" type="screen4x3"/>
  <p:notesSz cx="6858000" cy="9144000"/>
  <p:custDataLst>
    <p:tags r:id="rId90"/>
  </p:custDataLst>
  <p:defaultTextStyle>
    <a:defPPr>
      <a:defRPr lang="zh-CN"/>
    </a:defPPr>
    <a:lvl1pPr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241"/>
    <a:srgbClr val="B05800"/>
    <a:srgbClr val="864300"/>
    <a:srgbClr val="663300"/>
    <a:srgbClr val="CCCC99"/>
    <a:srgbClr val="990000"/>
    <a:srgbClr val="0033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4" autoAdjust="0"/>
  </p:normalViewPr>
  <p:slideViewPr>
    <p:cSldViewPr showGuides="1">
      <p:cViewPr varScale="1">
        <p:scale>
          <a:sx n="68" d="100"/>
          <a:sy n="68" d="100"/>
        </p:scale>
        <p:origin x="1428" y="66"/>
      </p:cViewPr>
      <p:guideLst>
        <p:guide orient="horz" pos="218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264"/>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66" name="Picture 842" descr="图片1"/>
          <p:cNvPicPr>
            <a:picLocks noChangeAspect="1" noChangeArrowheads="1"/>
          </p:cNvPicPr>
          <p:nvPr userDrawn="1"/>
        </p:nvPicPr>
        <p:blipFill>
          <a:blip r:embed="rId12"/>
          <a:srcRect/>
          <a:stretch>
            <a:fillRect/>
          </a:stretch>
        </p:blipFill>
        <p:spPr bwMode="auto">
          <a:xfrm>
            <a:off x="-6350" y="-6350"/>
            <a:ext cx="9156700" cy="6870700"/>
          </a:xfrm>
          <a:prstGeom prst="rect">
            <a:avLst/>
          </a:prstGeom>
          <a:noFill/>
        </p:spPr>
      </p:pic>
      <p:sp>
        <p:nvSpPr>
          <p:cNvPr id="1026" name="Rectangle 2"/>
          <p:cNvSpPr>
            <a:spLocks noGrp="1" noChangeArrowheads="1"/>
          </p:cNvSpPr>
          <p:nvPr>
            <p:ph type="title"/>
          </p:nvPr>
        </p:nvSpPr>
        <p:spPr bwMode="auto">
          <a:xfrm>
            <a:off x="468313" y="692150"/>
            <a:ext cx="8207375" cy="5545138"/>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0" y="5761038"/>
            <a:ext cx="9144000" cy="4762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a:defRPr sz="1400">
                <a:solidFill>
                  <a:schemeClr val="tx1"/>
                </a:solidFill>
                <a:latin typeface="Arial" panose="020B0604020202020204" pitchFamily="34" charset="0"/>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sz="1400">
                <a:solidFill>
                  <a:schemeClr val="tx1"/>
                </a:solidFill>
                <a:latin typeface="Arial" panose="020B0604020202020204" pitchFamily="34" charset="0"/>
              </a:defRPr>
            </a:lvl1pPr>
          </a:lstStyle>
          <a:p>
            <a:endParaRPr lang="en-US" altLang="zh-CN"/>
          </a:p>
        </p:txBody>
      </p:sp>
      <p:sp>
        <p:nvSpPr>
          <p:cNvPr id="1648" name="Oval 624"/>
          <p:cNvSpPr>
            <a:spLocks noChangeArrowheads="1"/>
          </p:cNvSpPr>
          <p:nvPr userDrawn="1"/>
        </p:nvSpPr>
        <p:spPr bwMode="auto">
          <a:xfrm>
            <a:off x="4211638" y="6353175"/>
            <a:ext cx="579437" cy="388938"/>
          </a:xfrm>
          <a:prstGeom prst="ellipse">
            <a:avLst/>
          </a:prstGeom>
          <a:solidFill>
            <a:srgbClr val="FFEFD1"/>
          </a:solidFill>
          <a:ln w="9525" algn="ctr">
            <a:noFill/>
            <a:round/>
          </a:ln>
          <a:effectLst>
            <a:prstShdw prst="shdw17" dist="17961" dir="2700000">
              <a:srgbClr val="FFEFD1">
                <a:gamma/>
                <a:shade val="60000"/>
                <a:invGamma/>
              </a:srgbClr>
            </a:prstShdw>
          </a:effectLst>
        </p:spPr>
        <p:txBody>
          <a:bodyPr lIns="0" tIns="0" rIns="0" bIns="0" anchor="ctr">
            <a:spAutoFit/>
          </a:bodyPr>
          <a:lstStyle/>
          <a:p>
            <a:fld id="{A9BE4CEC-3B93-49D1-A24D-2523334D606A}" type="slidenum">
              <a:rPr lang="en-US" altLang="zh-CN" sz="1800" b="1">
                <a:solidFill>
                  <a:srgbClr val="C75399"/>
                </a:solidFill>
                <a:latin typeface="华文行楷" pitchFamily="2" charset="-122"/>
                <a:ea typeface="华文行楷" pitchFamily="2" charset="-122"/>
              </a:rPr>
            </a:fld>
            <a:endParaRPr lang="en-US" altLang="zh-CN" sz="1800" b="1">
              <a:solidFill>
                <a:srgbClr val="C75399"/>
              </a:solidFill>
              <a:latin typeface="华文行楷" pitchFamily="2" charset="-122"/>
              <a:ea typeface="华文行楷" pitchFamily="2" charset="-122"/>
            </a:endParaRPr>
          </a:p>
        </p:txBody>
      </p:sp>
      <p:sp>
        <p:nvSpPr>
          <p:cNvPr id="1370"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ln>
          <a:effectLst>
            <a:prstShdw prst="shdw17" dist="17961" dir="2700000">
              <a:srgbClr val="8ADBFF">
                <a:gamma/>
                <a:shade val="60000"/>
                <a:invGamma/>
              </a:srgbClr>
            </a:prstShdw>
          </a:effectLst>
        </p:spPr>
        <p:txBody>
          <a:bodyPr wrap="none" anchor="ctr">
            <a:spAutoFit/>
          </a:bodyPr>
          <a:lstStyle/>
          <a:p>
            <a:endParaRPr lang="zh-CN" altLang="en-US"/>
          </a:p>
        </p:txBody>
      </p:sp>
      <p:sp>
        <p:nvSpPr>
          <p:cNvPr id="1867" name="Text Box 843"/>
          <p:cNvSpPr txBox="1">
            <a:spLocks noChangeArrowheads="1"/>
          </p:cNvSpPr>
          <p:nvPr userDrawn="1"/>
        </p:nvSpPr>
        <p:spPr bwMode="auto">
          <a:xfrm>
            <a:off x="1900238" y="206375"/>
            <a:ext cx="5111750" cy="366713"/>
          </a:xfrm>
          <a:prstGeom prst="rect">
            <a:avLst/>
          </a:prstGeom>
          <a:noFill/>
          <a:ln w="9525" algn="ctr">
            <a:noFill/>
            <a:miter lim="800000"/>
          </a:ln>
          <a:effectLst/>
        </p:spPr>
        <p:txBody>
          <a:bodyPr>
            <a:spAutoFit/>
          </a:bodyPr>
          <a:lstStyle/>
          <a:p>
            <a:pPr>
              <a:spcBef>
                <a:spcPct val="50000"/>
              </a:spcBef>
            </a:pPr>
            <a:r>
              <a:rPr lang="zh-CN" altLang="en-US" sz="1800">
                <a:solidFill>
                  <a:srgbClr val="990000"/>
                </a:solidFill>
                <a:latin typeface="方正姚体简体" pitchFamily="65" charset="-122"/>
                <a:ea typeface="方正姚体简体" pitchFamily="65" charset="-122"/>
              </a:rPr>
              <a:t>第八章    磁盘存储器的管理</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GIF"/><Relationship Id="rId7" Type="http://schemas.openxmlformats.org/officeDocument/2006/relationships/hyperlink" Target="&#23553;&#38754;&#21450;&#30446;&#24405;.ppt" TargetMode="External"/><Relationship Id="rId6" Type="http://schemas.openxmlformats.org/officeDocument/2006/relationships/slide" Target="slide80.xml"/><Relationship Id="rId5" Type="http://schemas.openxmlformats.org/officeDocument/2006/relationships/slide" Target="slide69.xml"/><Relationship Id="rId4" Type="http://schemas.openxmlformats.org/officeDocument/2006/relationships/slide" Target="slide53.xml"/><Relationship Id="rId3" Type="http://schemas.openxmlformats.org/officeDocument/2006/relationships/slide" Target="slide42.xml"/><Relationship Id="rId2" Type="http://schemas.openxmlformats.org/officeDocument/2006/relationships/slide" Target="slide29.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p:txBody>
          <a:bodyPr/>
          <a:lstStyle/>
          <a:p>
            <a:endParaRPr lang="zh-CN" altLang="zh-CN"/>
          </a:p>
        </p:txBody>
      </p:sp>
      <p:sp>
        <p:nvSpPr>
          <p:cNvPr id="108554" name="Text Box 10"/>
          <p:cNvSpPr txBox="1">
            <a:spLocks noChangeArrowheads="1"/>
          </p:cNvSpPr>
          <p:nvPr/>
        </p:nvSpPr>
        <p:spPr bwMode="auto">
          <a:xfrm>
            <a:off x="503238" y="1270000"/>
            <a:ext cx="8101012" cy="609600"/>
          </a:xfrm>
          <a:prstGeom prst="rect">
            <a:avLst/>
          </a:prstGeom>
          <a:noFill/>
          <a:ln w="9525">
            <a:noFill/>
            <a:miter lim="800000"/>
          </a:ln>
          <a:effectLst/>
        </p:spPr>
        <p:txBody>
          <a:bodyPr>
            <a:spAutoFit/>
          </a:bodyPr>
          <a:lstStyle/>
          <a:p>
            <a:pPr>
              <a:spcBef>
                <a:spcPct val="50000"/>
              </a:spcBef>
            </a:pPr>
            <a:r>
              <a:rPr lang="zh-CN" altLang="en-US" sz="3400" b="1">
                <a:solidFill>
                  <a:srgbClr val="CC0099"/>
                </a:solidFill>
                <a:latin typeface="方正琥珀简体" pitchFamily="65" charset="-122"/>
                <a:ea typeface="方正琥珀简体" pitchFamily="65" charset="-122"/>
              </a:rPr>
              <a:t>第八章    磁盘存储器的管理</a:t>
            </a:r>
            <a:endParaRPr lang="zh-CN" altLang="en-US" sz="3400" b="1">
              <a:solidFill>
                <a:srgbClr val="CC0099"/>
              </a:solidFill>
              <a:latin typeface="方正琥珀简体" pitchFamily="65" charset="-122"/>
              <a:ea typeface="方正琥珀简体" pitchFamily="65" charset="-122"/>
            </a:endParaRPr>
          </a:p>
        </p:txBody>
      </p:sp>
      <p:sp>
        <p:nvSpPr>
          <p:cNvPr id="108558" name="Text Box 14"/>
          <p:cNvSpPr txBox="1">
            <a:spLocks noChangeArrowheads="1"/>
          </p:cNvSpPr>
          <p:nvPr/>
        </p:nvSpPr>
        <p:spPr bwMode="auto">
          <a:xfrm>
            <a:off x="2700338" y="2708275"/>
            <a:ext cx="4392612" cy="2751522"/>
          </a:xfrm>
          <a:prstGeom prst="rect">
            <a:avLst/>
          </a:prstGeom>
          <a:noFill/>
          <a:ln w="9525" algn="ctr">
            <a:noFill/>
            <a:miter lim="800000"/>
          </a:ln>
          <a:effectLst/>
        </p:spPr>
        <p:txBody>
          <a:bodyPr>
            <a:spAutoFit/>
          </a:bodyPr>
          <a:lstStyle/>
          <a:p>
            <a:pPr algn="l">
              <a:lnSpc>
                <a:spcPct val="120000"/>
              </a:lnSpc>
            </a:pPr>
            <a:r>
              <a:rPr lang="en-US" altLang="zh-CN" sz="2400" dirty="0">
                <a:solidFill>
                  <a:srgbClr val="0033CC"/>
                </a:solidFill>
                <a:hlinkClick r:id="rId1" action="ppaction://hlinksldjump"/>
              </a:rPr>
              <a:t>8.1  </a:t>
            </a:r>
            <a:r>
              <a:rPr lang="zh-CN" altLang="en-US" sz="2400" dirty="0">
                <a:solidFill>
                  <a:srgbClr val="0033CC"/>
                </a:solidFill>
                <a:hlinkClick r:id="rId1" action="ppaction://hlinksldjump"/>
              </a:rPr>
              <a:t>外存的组织方式</a:t>
            </a:r>
            <a:endParaRPr lang="zh-CN" altLang="en-US" sz="2400" dirty="0">
              <a:solidFill>
                <a:srgbClr val="0033CC"/>
              </a:solidFill>
            </a:endParaRPr>
          </a:p>
          <a:p>
            <a:pPr algn="l">
              <a:lnSpc>
                <a:spcPct val="120000"/>
              </a:lnSpc>
            </a:pPr>
            <a:r>
              <a:rPr lang="en-US" altLang="zh-CN" sz="2400" dirty="0">
                <a:solidFill>
                  <a:srgbClr val="0033CC"/>
                </a:solidFill>
                <a:hlinkClick r:id="rId2" action="ppaction://hlinksldjump"/>
              </a:rPr>
              <a:t>8.2  </a:t>
            </a:r>
            <a:r>
              <a:rPr lang="zh-CN" altLang="en-US" sz="2400" dirty="0">
                <a:solidFill>
                  <a:srgbClr val="0033CC"/>
                </a:solidFill>
                <a:hlinkClick r:id="rId2" action="ppaction://hlinksldjump"/>
              </a:rPr>
              <a:t>文件存储空间的管理</a:t>
            </a:r>
            <a:endParaRPr lang="zh-CN" altLang="en-US" sz="2400" dirty="0">
              <a:solidFill>
                <a:srgbClr val="0033CC"/>
              </a:solidFill>
            </a:endParaRPr>
          </a:p>
          <a:p>
            <a:pPr algn="l">
              <a:lnSpc>
                <a:spcPct val="120000"/>
              </a:lnSpc>
            </a:pPr>
            <a:r>
              <a:rPr lang="en-US" altLang="zh-CN" sz="2400" dirty="0">
                <a:solidFill>
                  <a:srgbClr val="0033CC"/>
                </a:solidFill>
                <a:hlinkClick r:id="rId3" action="ppaction://hlinksldjump"/>
              </a:rPr>
              <a:t>8.3  </a:t>
            </a:r>
            <a:r>
              <a:rPr lang="zh-CN" altLang="en-US" sz="2400" dirty="0">
                <a:solidFill>
                  <a:srgbClr val="0033CC"/>
                </a:solidFill>
                <a:hlinkClick r:id="rId3" action="ppaction://hlinksldjump"/>
              </a:rPr>
              <a:t>提高磁盘</a:t>
            </a:r>
            <a:r>
              <a:rPr lang="en-US" altLang="zh-CN" sz="2400" dirty="0">
                <a:solidFill>
                  <a:srgbClr val="0033CC"/>
                </a:solidFill>
                <a:hlinkClick r:id="rId3" action="ppaction://hlinksldjump"/>
              </a:rPr>
              <a:t>I/O</a:t>
            </a:r>
            <a:r>
              <a:rPr lang="zh-CN" altLang="en-US" sz="2400" dirty="0">
                <a:solidFill>
                  <a:srgbClr val="0033CC"/>
                </a:solidFill>
                <a:hlinkClick r:id="rId3" action="ppaction://hlinksldjump"/>
              </a:rPr>
              <a:t>速度的途径</a:t>
            </a:r>
            <a:endParaRPr lang="zh-CN" altLang="en-US" sz="2400" dirty="0">
              <a:solidFill>
                <a:srgbClr val="0033CC"/>
              </a:solidFill>
            </a:endParaRPr>
          </a:p>
          <a:p>
            <a:pPr algn="l">
              <a:lnSpc>
                <a:spcPct val="120000"/>
              </a:lnSpc>
            </a:pPr>
            <a:r>
              <a:rPr lang="en-US" altLang="zh-CN" sz="2400" dirty="0">
                <a:solidFill>
                  <a:srgbClr val="0033CC"/>
                </a:solidFill>
                <a:hlinkClick r:id="rId4" action="ppaction://hlinksldjump"/>
              </a:rPr>
              <a:t>8.4  </a:t>
            </a:r>
            <a:r>
              <a:rPr lang="zh-CN" altLang="en-US" sz="2400" dirty="0">
                <a:solidFill>
                  <a:srgbClr val="0033CC"/>
                </a:solidFill>
                <a:hlinkClick r:id="rId4" action="ppaction://hlinksldjump"/>
              </a:rPr>
              <a:t>提高磁盘可靠性的技术</a:t>
            </a:r>
            <a:endParaRPr lang="zh-CN" altLang="en-US" sz="2400" dirty="0">
              <a:solidFill>
                <a:srgbClr val="0033CC"/>
              </a:solidFill>
            </a:endParaRPr>
          </a:p>
          <a:p>
            <a:pPr algn="l">
              <a:lnSpc>
                <a:spcPct val="120000"/>
              </a:lnSpc>
            </a:pPr>
            <a:r>
              <a:rPr lang="en-US" altLang="zh-CN" sz="2400" dirty="0">
                <a:solidFill>
                  <a:srgbClr val="0033CC"/>
                </a:solidFill>
                <a:hlinkClick r:id="rId5" action="ppaction://hlinksldjump"/>
              </a:rPr>
              <a:t>8.5  </a:t>
            </a:r>
            <a:r>
              <a:rPr lang="zh-CN" altLang="en-US" sz="2400" dirty="0">
                <a:solidFill>
                  <a:srgbClr val="0033CC"/>
                </a:solidFill>
                <a:hlinkClick r:id="rId5" action="ppaction://hlinksldjump"/>
              </a:rPr>
              <a:t>数据一致性控制</a:t>
            </a:r>
            <a:endParaRPr lang="zh-CN" altLang="en-US" sz="2400" dirty="0">
              <a:solidFill>
                <a:srgbClr val="0033CC"/>
              </a:solidFill>
            </a:endParaRPr>
          </a:p>
          <a:p>
            <a:pPr algn="l">
              <a:lnSpc>
                <a:spcPct val="120000"/>
              </a:lnSpc>
            </a:pPr>
            <a:r>
              <a:rPr lang="zh-CN" altLang="en-US" sz="2400" dirty="0">
                <a:solidFill>
                  <a:srgbClr val="0033CC"/>
                </a:solidFill>
                <a:hlinkClick r:id="rId6" action="ppaction://hlinksldjump"/>
              </a:rPr>
              <a:t>  习题</a:t>
            </a:r>
            <a:endParaRPr lang="zh-CN" altLang="en-US" sz="2400" dirty="0">
              <a:solidFill>
                <a:srgbClr val="0033CC"/>
              </a:solidFill>
            </a:endParaRPr>
          </a:p>
        </p:txBody>
      </p:sp>
      <p:pic>
        <p:nvPicPr>
          <p:cNvPr id="108567" name="Picture 23" descr="GIF081">
            <a:hlinkClick r:id="rId7"/>
          </p:cNvPr>
          <p:cNvPicPr>
            <a:picLocks noChangeAspect="1" noChangeArrowheads="1" noCrop="1"/>
          </p:cNvPicPr>
          <p:nvPr/>
        </p:nvPicPr>
        <p:blipFill>
          <a:blip r:embed="rId8"/>
          <a:srcRect/>
          <a:stretch>
            <a:fillRect/>
          </a:stretch>
        </p:blipFill>
        <p:spPr bwMode="auto">
          <a:xfrm>
            <a:off x="8177213" y="6243638"/>
            <a:ext cx="952500" cy="5715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显式链接</a:t>
            </a:r>
            <a:br>
              <a:rPr lang="zh-CN" altLang="en-US"/>
            </a:br>
            <a:r>
              <a:rPr lang="zh-CN" altLang="en-US"/>
              <a:t>　　这是指把用于链接文件各物理块的指针显式地存放在内存的一张链接表中。该表在整个磁盘中仅设置一张，如图</a:t>
            </a:r>
            <a:r>
              <a:rPr lang="en-US" altLang="zh-CN"/>
              <a:t>8-3</a:t>
            </a:r>
            <a:r>
              <a:rPr lang="zh-CN" altLang="en-US"/>
              <a:t>所示。 </a:t>
            </a:r>
            <a:endParaRPr lang="zh-CN" altLang="en-US"/>
          </a:p>
        </p:txBody>
      </p:sp>
      <p:sp>
        <p:nvSpPr>
          <p:cNvPr id="7188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endParaRPr lang="zh-CN" altLang="zh-CN"/>
          </a:p>
        </p:txBody>
      </p:sp>
      <p:sp>
        <p:nvSpPr>
          <p:cNvPr id="719875" name="Rectangle 3"/>
          <p:cNvSpPr>
            <a:spLocks noGrp="1" noChangeArrowheads="1"/>
          </p:cNvSpPr>
          <p:nvPr>
            <p:ph type="body" idx="1"/>
          </p:nvPr>
        </p:nvSpPr>
        <p:spPr/>
        <p:txBody>
          <a:bodyPr/>
          <a:lstStyle/>
          <a:p>
            <a:r>
              <a:rPr lang="zh-CN" altLang="en-US"/>
              <a:t>图</a:t>
            </a:r>
            <a:r>
              <a:rPr lang="en-US" altLang="zh-CN"/>
              <a:t>8-3  </a:t>
            </a:r>
            <a:r>
              <a:rPr lang="zh-CN" altLang="en-US"/>
              <a:t>显式链接结构</a:t>
            </a:r>
            <a:endParaRPr lang="zh-CN" altLang="en-US"/>
          </a:p>
        </p:txBody>
      </p:sp>
      <p:pic>
        <p:nvPicPr>
          <p:cNvPr id="719876" name="Picture 4" descr="8-3"/>
          <p:cNvPicPr>
            <a:picLocks noChangeAspect="1" noChangeArrowheads="1"/>
          </p:cNvPicPr>
          <p:nvPr/>
        </p:nvPicPr>
        <p:blipFill>
          <a:blip r:embed="rId1"/>
          <a:srcRect/>
          <a:stretch>
            <a:fillRect/>
          </a:stretch>
        </p:blipFill>
        <p:spPr bwMode="auto">
          <a:xfrm>
            <a:off x="1835150" y="1628775"/>
            <a:ext cx="5715000" cy="33432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8.1.3  FAT</a:t>
            </a:r>
            <a:r>
              <a:rPr lang="zh-CN" altLang="en-US">
                <a:latin typeface="黑体" panose="02010609060101010101" pitchFamily="49" charset="-122"/>
                <a:ea typeface="黑体" panose="02010609060101010101" pitchFamily="49" charset="-122"/>
              </a:rPr>
              <a:t>技术</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FAT12 </a:t>
            </a:r>
            <a:br>
              <a:rPr lang="en-US" altLang="zh-CN">
                <a:latin typeface="黑体" panose="02010609060101010101" pitchFamily="49" charset="-122"/>
                <a:ea typeface="黑体" panose="02010609060101010101" pitchFamily="49" charset="-122"/>
              </a:rPr>
            </a:br>
            <a:r>
              <a:rPr lang="zh-CN" altLang="en-US"/>
              <a:t>　　</a:t>
            </a:r>
            <a:r>
              <a:rPr lang="en-US" altLang="zh-CN"/>
              <a:t>1) </a:t>
            </a:r>
            <a:r>
              <a:rPr lang="zh-CN" altLang="en-US"/>
              <a:t>早期的</a:t>
            </a:r>
            <a:r>
              <a:rPr lang="en-US" altLang="zh-CN"/>
              <a:t>FAT12</a:t>
            </a:r>
            <a:r>
              <a:rPr lang="zh-CN" altLang="en-US"/>
              <a:t>文件系统 </a:t>
            </a:r>
            <a:br>
              <a:rPr lang="zh-CN" altLang="en-US"/>
            </a:br>
            <a:r>
              <a:rPr lang="zh-CN" altLang="en-US"/>
              <a:t>　　</a:t>
            </a:r>
            <a:r>
              <a:rPr lang="en-US" altLang="zh-CN"/>
              <a:t>FAT12</a:t>
            </a:r>
            <a:r>
              <a:rPr lang="zh-CN" altLang="en-US"/>
              <a:t>是以盘块为基本分配单位的。由于</a:t>
            </a:r>
            <a:r>
              <a:rPr lang="en-US" altLang="zh-CN"/>
              <a:t>FAT</a:t>
            </a:r>
            <a:r>
              <a:rPr lang="zh-CN" altLang="en-US"/>
              <a:t>是文件系统中最重要的数据结构，为了安全起见，在每个分区中都配有两张相同的文件分配表</a:t>
            </a:r>
            <a:r>
              <a:rPr lang="en-US" altLang="zh-CN"/>
              <a:t>FAT1</a:t>
            </a:r>
            <a:r>
              <a:rPr lang="zh-CN" altLang="en-US"/>
              <a:t>和</a:t>
            </a:r>
            <a:r>
              <a:rPr lang="en-US" altLang="zh-CN"/>
              <a:t>FAT2</a:t>
            </a:r>
            <a:r>
              <a:rPr lang="zh-CN" altLang="en-US"/>
              <a:t>。在</a:t>
            </a:r>
            <a:r>
              <a:rPr lang="en-US" altLang="zh-CN"/>
              <a:t>FAT</a:t>
            </a:r>
            <a:r>
              <a:rPr lang="zh-CN" altLang="en-US"/>
              <a:t>的每个表项中存放下一个盘块号，它实际上是用于盘块之间的链接的指针，通过它可以将一个文件的所有的盘块链接起来，而将文件的第一个盘块号放在自己的</a:t>
            </a:r>
            <a:r>
              <a:rPr lang="en-US" altLang="zh-CN"/>
              <a:t>FCB</a:t>
            </a:r>
            <a:r>
              <a:rPr lang="zh-CN" altLang="en-US"/>
              <a:t>中。 </a:t>
            </a:r>
            <a:endParaRPr lang="zh-CN" altLang="en-US"/>
          </a:p>
        </p:txBody>
      </p:sp>
      <p:sp>
        <p:nvSpPr>
          <p:cNvPr id="7208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endParaRPr lang="zh-CN" altLang="zh-CN"/>
          </a:p>
        </p:txBody>
      </p:sp>
      <p:sp>
        <p:nvSpPr>
          <p:cNvPr id="721923" name="Rectangle 3"/>
          <p:cNvSpPr>
            <a:spLocks noGrp="1" noChangeArrowheads="1"/>
          </p:cNvSpPr>
          <p:nvPr>
            <p:ph type="body" idx="1"/>
          </p:nvPr>
        </p:nvSpPr>
        <p:spPr/>
        <p:txBody>
          <a:bodyPr/>
          <a:lstStyle/>
          <a:p>
            <a:r>
              <a:rPr lang="zh-CN" altLang="en-US"/>
              <a:t>图</a:t>
            </a:r>
            <a:r>
              <a:rPr lang="en-US" altLang="zh-CN"/>
              <a:t>8-4  MS-DOS</a:t>
            </a:r>
            <a:r>
              <a:rPr lang="zh-CN" altLang="en-US"/>
              <a:t>的文件物理结构</a:t>
            </a:r>
            <a:endParaRPr lang="zh-CN" altLang="en-US"/>
          </a:p>
        </p:txBody>
      </p:sp>
      <p:pic>
        <p:nvPicPr>
          <p:cNvPr id="721924" name="Picture 4" descr="8-4"/>
          <p:cNvPicPr>
            <a:picLocks noChangeAspect="1" noChangeArrowheads="1"/>
          </p:cNvPicPr>
          <p:nvPr/>
        </p:nvPicPr>
        <p:blipFill>
          <a:blip r:embed="rId1"/>
          <a:srcRect/>
          <a:stretch>
            <a:fillRect/>
          </a:stretch>
        </p:blipFill>
        <p:spPr bwMode="auto">
          <a:xfrm>
            <a:off x="2124075" y="1203325"/>
            <a:ext cx="4283075" cy="42084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pPr>
              <a:lnSpc>
                <a:spcPct val="140000"/>
              </a:lnSpc>
            </a:pPr>
            <a:r>
              <a:rPr lang="zh-CN" altLang="en-US"/>
              <a:t>　　</a:t>
            </a:r>
            <a:r>
              <a:rPr lang="en-US" altLang="zh-CN"/>
              <a:t>2) </a:t>
            </a:r>
            <a:r>
              <a:rPr lang="zh-CN" altLang="en-US"/>
              <a:t>以簇为单位的</a:t>
            </a:r>
            <a:r>
              <a:rPr lang="en-US" altLang="zh-CN"/>
              <a:t>FAT12</a:t>
            </a:r>
            <a:r>
              <a:rPr lang="zh-CN" altLang="en-US"/>
              <a:t>文件系统 </a:t>
            </a:r>
            <a:br>
              <a:rPr lang="zh-CN" altLang="en-US"/>
            </a:br>
            <a:r>
              <a:rPr lang="zh-CN" altLang="en-US"/>
              <a:t>　　稍加分析便可看出，如果把每个盘块</a:t>
            </a:r>
            <a:r>
              <a:rPr lang="en-US" altLang="zh-CN"/>
              <a:t>(</a:t>
            </a:r>
            <a:r>
              <a:rPr lang="zh-CN" altLang="en-US"/>
              <a:t>扇区</a:t>
            </a:r>
            <a:r>
              <a:rPr lang="en-US" altLang="zh-CN"/>
              <a:t>)</a:t>
            </a:r>
            <a:r>
              <a:rPr lang="zh-CN" altLang="en-US"/>
              <a:t>的容量增大</a:t>
            </a:r>
            <a:r>
              <a:rPr lang="en-US" altLang="zh-CN"/>
              <a:t>n</a:t>
            </a:r>
            <a:r>
              <a:rPr lang="zh-CN" altLang="en-US"/>
              <a:t>倍，则磁盘的最大容量便可增加</a:t>
            </a:r>
            <a:r>
              <a:rPr lang="en-US" altLang="zh-CN"/>
              <a:t>n</a:t>
            </a:r>
            <a:r>
              <a:rPr lang="zh-CN" altLang="en-US"/>
              <a:t>倍。但要增加盘块的容量是不方便和不灵活的。为此，引入了簇</a:t>
            </a:r>
            <a:r>
              <a:rPr lang="en-US" altLang="zh-CN"/>
              <a:t>(cluster)</a:t>
            </a:r>
            <a:r>
              <a:rPr lang="zh-CN" altLang="en-US"/>
              <a:t>的概念。 </a:t>
            </a:r>
            <a:endParaRPr lang="zh-CN" altLang="en-US"/>
          </a:p>
        </p:txBody>
      </p:sp>
      <p:sp>
        <p:nvSpPr>
          <p:cNvPr id="7229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FAT16   </a:t>
            </a:r>
            <a:br>
              <a:rPr lang="en-US" altLang="zh-CN">
                <a:latin typeface="黑体" panose="02010609060101010101" pitchFamily="49" charset="-122"/>
                <a:ea typeface="黑体" panose="02010609060101010101" pitchFamily="49" charset="-122"/>
              </a:rPr>
            </a:br>
            <a:r>
              <a:rPr lang="zh-CN" altLang="en-US"/>
              <a:t>　　</a:t>
            </a:r>
            <a:r>
              <a:rPr lang="en-US" altLang="zh-CN"/>
              <a:t>FAT12</a:t>
            </a:r>
            <a:r>
              <a:rPr lang="zh-CN" altLang="en-US"/>
              <a:t>对磁盘容量限制的原因在于， </a:t>
            </a:r>
            <a:r>
              <a:rPr lang="en-US" altLang="zh-CN"/>
              <a:t>FAT12</a:t>
            </a:r>
            <a:r>
              <a:rPr lang="zh-CN" altLang="en-US"/>
              <a:t>表中的表项有限制，亦即最多只允许</a:t>
            </a:r>
            <a:r>
              <a:rPr lang="en-US" altLang="zh-CN"/>
              <a:t>4096</a:t>
            </a:r>
            <a:r>
              <a:rPr lang="zh-CN" altLang="en-US"/>
              <a:t>个。这样，随着磁盘容量的增加，必定会引起簇的大小和簇内碎片也随之增加。 </a:t>
            </a:r>
            <a:endParaRPr lang="zh-CN" altLang="en-US"/>
          </a:p>
        </p:txBody>
      </p:sp>
      <p:sp>
        <p:nvSpPr>
          <p:cNvPr id="7239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49" charset="-122"/>
                <a:ea typeface="黑体" panose="02010609060101010101" pitchFamily="49" charset="-122"/>
              </a:rPr>
              <a:t>3.  FAT32</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由于</a:t>
            </a:r>
            <a:r>
              <a:rPr lang="en-US" altLang="zh-CN"/>
              <a:t>FAT16</a:t>
            </a:r>
            <a:r>
              <a:rPr lang="zh-CN" altLang="en-US"/>
              <a:t>表的长度只有</a:t>
            </a:r>
            <a:r>
              <a:rPr lang="en-US" altLang="zh-CN"/>
              <a:t>65 535</a:t>
            </a:r>
            <a:r>
              <a:rPr lang="zh-CN" altLang="en-US"/>
              <a:t>项，随着磁盘容量的增加，簇的大小也必然会随之增加，为了减少簇内零，也就应当增加</a:t>
            </a:r>
            <a:r>
              <a:rPr lang="en-US" altLang="zh-CN"/>
              <a:t>FAT</a:t>
            </a:r>
            <a:r>
              <a:rPr lang="zh-CN" altLang="en-US"/>
              <a:t>表的长度，为此需要再增加</a:t>
            </a:r>
            <a:r>
              <a:rPr lang="en-US" altLang="zh-CN"/>
              <a:t>FAT</a:t>
            </a:r>
            <a:r>
              <a:rPr lang="zh-CN" altLang="en-US"/>
              <a:t>表的宽度，这样也就由</a:t>
            </a:r>
            <a:r>
              <a:rPr lang="en-US" altLang="zh-CN"/>
              <a:t>FAT16</a:t>
            </a:r>
            <a:r>
              <a:rPr lang="zh-CN" altLang="en-US"/>
              <a:t>演变为</a:t>
            </a:r>
            <a:r>
              <a:rPr lang="en-US" altLang="zh-CN"/>
              <a:t>FAT32</a:t>
            </a:r>
            <a:r>
              <a:rPr lang="zh-CN" altLang="en-US"/>
              <a:t>。</a:t>
            </a:r>
            <a:endParaRPr lang="zh-CN" altLang="en-US"/>
          </a:p>
        </p:txBody>
      </p:sp>
      <p:sp>
        <p:nvSpPr>
          <p:cNvPr id="7249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endParaRPr lang="zh-CN" altLang="zh-CN"/>
          </a:p>
        </p:txBody>
      </p:sp>
      <p:sp>
        <p:nvSpPr>
          <p:cNvPr id="726019" name="Rectangle 3"/>
          <p:cNvSpPr>
            <a:spLocks noGrp="1" noChangeArrowheads="1"/>
          </p:cNvSpPr>
          <p:nvPr>
            <p:ph type="body" idx="1"/>
          </p:nvPr>
        </p:nvSpPr>
        <p:spPr/>
        <p:txBody>
          <a:bodyPr/>
          <a:lstStyle/>
          <a:p>
            <a:r>
              <a:rPr lang="zh-CN" altLang="en-US"/>
              <a:t>图</a:t>
            </a:r>
            <a:r>
              <a:rPr lang="en-US" altLang="zh-CN"/>
              <a:t>8-5  FAT</a:t>
            </a:r>
            <a:r>
              <a:rPr lang="zh-CN" altLang="en-US"/>
              <a:t>中簇的大小与最大分区的对应关系</a:t>
            </a:r>
            <a:endParaRPr lang="zh-CN" altLang="en-US"/>
          </a:p>
        </p:txBody>
      </p:sp>
      <p:pic>
        <p:nvPicPr>
          <p:cNvPr id="726020" name="Picture 4" descr="8-5"/>
          <p:cNvPicPr>
            <a:picLocks noChangeAspect="1" noChangeArrowheads="1"/>
          </p:cNvPicPr>
          <p:nvPr/>
        </p:nvPicPr>
        <p:blipFill>
          <a:blip r:embed="rId1"/>
          <a:srcRect/>
          <a:stretch>
            <a:fillRect/>
          </a:stretch>
        </p:blipFill>
        <p:spPr bwMode="auto">
          <a:xfrm>
            <a:off x="1763713" y="1196975"/>
            <a:ext cx="5372100" cy="42862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pPr>
              <a:lnSpc>
                <a:spcPct val="150000"/>
              </a:lnSpc>
            </a:pPr>
            <a:r>
              <a:rPr lang="en-US" altLang="zh-CN">
                <a:latin typeface="黑体" panose="02010609060101010101" pitchFamily="49" charset="-122"/>
                <a:ea typeface="黑体" panose="02010609060101010101" pitchFamily="49" charset="-122"/>
              </a:rPr>
              <a:t>8.1.4  NTFS</a:t>
            </a:r>
            <a:r>
              <a:rPr lang="zh-CN" altLang="en-US">
                <a:latin typeface="黑体" panose="02010609060101010101" pitchFamily="49" charset="-122"/>
                <a:ea typeface="黑体" panose="02010609060101010101" pitchFamily="49" charset="-122"/>
              </a:rPr>
              <a:t>的文件组织方式</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NTFS</a:t>
            </a:r>
            <a:r>
              <a:rPr lang="zh-CN" altLang="en-US">
                <a:latin typeface="黑体" panose="02010609060101010101" pitchFamily="49" charset="-122"/>
                <a:ea typeface="黑体" panose="02010609060101010101" pitchFamily="49" charset="-122"/>
              </a:rPr>
              <a:t>新特征</a:t>
            </a:r>
            <a:br>
              <a:rPr lang="zh-CN" altLang="en-US">
                <a:latin typeface="黑体" panose="02010609060101010101" pitchFamily="49" charset="-122"/>
                <a:ea typeface="黑体" panose="02010609060101010101" pitchFamily="49" charset="-122"/>
              </a:rPr>
            </a:br>
            <a:r>
              <a:rPr lang="zh-CN" altLang="en-US"/>
              <a:t>　　</a:t>
            </a:r>
            <a:r>
              <a:rPr lang="en-US" altLang="zh-CN"/>
              <a:t>NTFS(New Technology File System)</a:t>
            </a:r>
            <a:r>
              <a:rPr lang="zh-CN" altLang="en-US"/>
              <a:t>是一个专门为</a:t>
            </a:r>
            <a:r>
              <a:rPr lang="en-US" altLang="zh-CN"/>
              <a:t>Windows NT</a:t>
            </a:r>
            <a:r>
              <a:rPr lang="zh-CN" altLang="en-US"/>
              <a:t>开发的、全新的文件系统，并适用于</a:t>
            </a:r>
            <a:r>
              <a:rPr lang="en-US" altLang="zh-CN"/>
              <a:t>Windows 2000/XP</a:t>
            </a:r>
            <a:r>
              <a:rPr lang="zh-CN" altLang="en-US"/>
              <a:t>及后续的</a:t>
            </a:r>
            <a:r>
              <a:rPr lang="en-US" altLang="zh-CN"/>
              <a:t>Windows OS</a:t>
            </a:r>
            <a:r>
              <a:rPr lang="zh-CN" altLang="en-US"/>
              <a:t>。 </a:t>
            </a:r>
            <a:endParaRPr lang="zh-CN" altLang="en-US"/>
          </a:p>
        </p:txBody>
      </p:sp>
      <p:sp>
        <p:nvSpPr>
          <p:cNvPr id="7270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磁盘组织</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t>NTFS</a:t>
            </a:r>
            <a:r>
              <a:rPr lang="zh-CN" altLang="en-US"/>
              <a:t>是以簇作为磁盘空间分配和回收的基本单位的。一个文件占用若干个簇，一个簇只属于一个文件。这样，在为文件分配磁盘空间时，就无须知道盘块的大小，只要根据不同的磁盘容量，选择相应大小的簇，即使</a:t>
            </a:r>
            <a:r>
              <a:rPr lang="en-US" altLang="zh-CN"/>
              <a:t>NTFS</a:t>
            </a:r>
            <a:r>
              <a:rPr lang="zh-CN" altLang="en-US"/>
              <a:t>具有了与磁盘物理块大小无关的独立性。</a:t>
            </a:r>
            <a:endParaRPr lang="zh-CN" altLang="en-US"/>
          </a:p>
        </p:txBody>
      </p:sp>
      <p:sp>
        <p:nvSpPr>
          <p:cNvPr id="7280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pPr>
              <a:lnSpc>
                <a:spcPct val="150000"/>
              </a:lnSpc>
            </a:pPr>
            <a:r>
              <a:rPr lang="en-US" altLang="zh-CN"/>
              <a:t> </a:t>
            </a:r>
            <a:r>
              <a:rPr lang="zh-CN" altLang="en-US"/>
              <a:t>　　　　　</a:t>
            </a:r>
            <a:r>
              <a:rPr lang="en-US" altLang="zh-CN" sz="3200">
                <a:latin typeface="黑体" panose="02010609060101010101" pitchFamily="49" charset="-122"/>
                <a:ea typeface="黑体" panose="02010609060101010101" pitchFamily="49" charset="-122"/>
              </a:rPr>
              <a:t>8.1  </a:t>
            </a:r>
            <a:r>
              <a:rPr lang="zh-CN" altLang="en-US" sz="3200">
                <a:latin typeface="黑体" panose="02010609060101010101" pitchFamily="49" charset="-122"/>
                <a:ea typeface="黑体" panose="02010609060101010101" pitchFamily="49" charset="-122"/>
              </a:rPr>
              <a:t>外存的组织方式</a:t>
            </a:r>
            <a:br>
              <a:rPr lang="zh-CN" altLang="en-US"/>
            </a:br>
            <a:br>
              <a:rPr lang="zh-CN" altLang="en-US"/>
            </a:br>
            <a:r>
              <a:rPr lang="zh-CN" altLang="en-US"/>
              <a:t>　　如前所述，文件的物理结构直接与外存的组织方式有关。对于不同的外存组织方式，将形成不同的文件物理结构。目前常用的外存组织方式有：</a:t>
            </a:r>
            <a:br>
              <a:rPr lang="zh-CN" altLang="en-US"/>
            </a:br>
            <a:r>
              <a:rPr lang="zh-CN" altLang="en-US"/>
              <a:t>　　</a:t>
            </a:r>
            <a:r>
              <a:rPr lang="en-US" altLang="zh-CN"/>
              <a:t>(1) </a:t>
            </a:r>
            <a:r>
              <a:rPr lang="zh-CN" altLang="en-US"/>
              <a:t>连续组织方式。</a:t>
            </a:r>
            <a:br>
              <a:rPr lang="zh-CN" altLang="en-US"/>
            </a:br>
            <a:r>
              <a:rPr lang="zh-CN" altLang="en-US"/>
              <a:t>　　</a:t>
            </a:r>
            <a:r>
              <a:rPr lang="en-US" altLang="zh-CN"/>
              <a:t>(2) </a:t>
            </a:r>
            <a:r>
              <a:rPr lang="zh-CN" altLang="en-US"/>
              <a:t>链接组织方式。</a:t>
            </a:r>
            <a:br>
              <a:rPr lang="zh-CN" altLang="en-US"/>
            </a:br>
            <a:r>
              <a:rPr lang="zh-CN" altLang="en-US"/>
              <a:t>　　</a:t>
            </a:r>
            <a:r>
              <a:rPr lang="en-US" altLang="zh-CN"/>
              <a:t>(3) </a:t>
            </a:r>
            <a:r>
              <a:rPr lang="zh-CN" altLang="en-US"/>
              <a:t>索引组织方式。 </a:t>
            </a:r>
            <a:endParaRPr lang="zh-CN" altLang="en-US"/>
          </a:p>
        </p:txBody>
      </p:sp>
      <p:sp>
        <p:nvSpPr>
          <p:cNvPr id="6215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文件的组织</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a:t>
            </a:r>
            <a:r>
              <a:rPr lang="en-US" altLang="zh-CN"/>
              <a:t>NTFS</a:t>
            </a:r>
            <a:r>
              <a:rPr lang="zh-CN" altLang="en-US"/>
              <a:t>中，以卷为单位，将一个卷中的所有文件信息、目录信息以及可用的未分配空间信息，都以文件记录的方式记录在一张主控文件表</a:t>
            </a:r>
            <a:r>
              <a:rPr lang="en-US" altLang="zh-CN"/>
              <a:t>MFT(Master File Table)</a:t>
            </a:r>
            <a:r>
              <a:rPr lang="zh-CN" altLang="en-US"/>
              <a:t>中，该表是</a:t>
            </a:r>
            <a:r>
              <a:rPr lang="en-US" altLang="zh-CN"/>
              <a:t>NTFS</a:t>
            </a:r>
            <a:r>
              <a:rPr lang="zh-CN" altLang="en-US"/>
              <a:t>卷结构的中心，从逻辑上讲，卷中的每个文件作为一条记录，在</a:t>
            </a:r>
            <a:r>
              <a:rPr lang="en-US" altLang="zh-CN"/>
              <a:t>MFT</a:t>
            </a:r>
            <a:r>
              <a:rPr lang="zh-CN" altLang="en-US"/>
              <a:t>表中占有一行，其中还包括</a:t>
            </a:r>
            <a:r>
              <a:rPr lang="en-US" altLang="zh-CN"/>
              <a:t>MFT</a:t>
            </a:r>
            <a:r>
              <a:rPr lang="zh-CN" altLang="en-US"/>
              <a:t>自己的这一行。每行大小固定为</a:t>
            </a:r>
            <a:r>
              <a:rPr lang="en-US" altLang="zh-CN"/>
              <a:t>1 KB</a:t>
            </a:r>
            <a:r>
              <a:rPr lang="zh-CN" altLang="en-US"/>
              <a:t>，每行称为该行所对应文件的元数据</a:t>
            </a:r>
            <a:r>
              <a:rPr lang="en-US" altLang="zh-CN"/>
              <a:t>(metadata)</a:t>
            </a:r>
            <a:r>
              <a:rPr lang="zh-CN" altLang="en-US"/>
              <a:t>，也称为文件控制字。</a:t>
            </a:r>
            <a:endParaRPr lang="zh-CN" altLang="en-US"/>
          </a:p>
        </p:txBody>
      </p:sp>
      <p:sp>
        <p:nvSpPr>
          <p:cNvPr id="7290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8.1.5  </a:t>
            </a:r>
            <a:r>
              <a:rPr lang="zh-CN" altLang="en-US">
                <a:latin typeface="黑体" panose="02010609060101010101" pitchFamily="49" charset="-122"/>
                <a:ea typeface="黑体" panose="02010609060101010101" pitchFamily="49" charset="-122"/>
              </a:rPr>
              <a:t>索引组织方式</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单级索引组织方式</a:t>
            </a:r>
            <a:br>
              <a:rPr lang="zh-CN" altLang="en-US">
                <a:latin typeface="黑体" panose="02010609060101010101" pitchFamily="49" charset="-122"/>
                <a:ea typeface="黑体" panose="02010609060101010101" pitchFamily="49" charset="-122"/>
              </a:rPr>
            </a:br>
            <a:r>
              <a:rPr lang="zh-CN" altLang="en-US"/>
              <a:t>　　链接组织方式虽然解决了连续组织方式所存在的问题</a:t>
            </a:r>
            <a:r>
              <a:rPr lang="en-US" altLang="zh-CN"/>
              <a:t>(</a:t>
            </a:r>
            <a:r>
              <a:rPr lang="zh-CN" altLang="en-US"/>
              <a:t>即不便于随机访问</a:t>
            </a:r>
            <a:r>
              <a:rPr lang="en-US" altLang="zh-CN"/>
              <a:t>)</a:t>
            </a:r>
            <a:r>
              <a:rPr lang="zh-CN" altLang="en-US"/>
              <a:t>，但又出现了另外两个问题，即：① 不能支持高效的直接存取，要对一个较大的文件进行存取，须在</a:t>
            </a:r>
            <a:r>
              <a:rPr lang="en-US" altLang="zh-CN"/>
              <a:t>FAT</a:t>
            </a:r>
            <a:r>
              <a:rPr lang="zh-CN" altLang="en-US"/>
              <a:t>中顺序地查找许多盘块号；② </a:t>
            </a:r>
            <a:r>
              <a:rPr lang="en-US" altLang="zh-CN"/>
              <a:t>FAT</a:t>
            </a:r>
            <a:r>
              <a:rPr lang="zh-CN" altLang="en-US"/>
              <a:t>需占用较大的内存空间，由于一个文件所占用盘块的盘块号是随机地分布在</a:t>
            </a:r>
            <a:r>
              <a:rPr lang="en-US" altLang="zh-CN"/>
              <a:t>FAT</a:t>
            </a:r>
            <a:r>
              <a:rPr lang="zh-CN" altLang="en-US"/>
              <a:t>中的，因而只有将整个</a:t>
            </a:r>
            <a:r>
              <a:rPr lang="en-US" altLang="zh-CN"/>
              <a:t>FAT</a:t>
            </a:r>
            <a:r>
              <a:rPr lang="zh-CN" altLang="en-US"/>
              <a:t>调入内存，才能保证在</a:t>
            </a:r>
            <a:r>
              <a:rPr lang="en-US" altLang="zh-CN"/>
              <a:t>FAT</a:t>
            </a:r>
            <a:r>
              <a:rPr lang="zh-CN" altLang="en-US"/>
              <a:t>中找到一个文件的所有盘块号。 </a:t>
            </a:r>
            <a:endParaRPr lang="zh-CN" altLang="en-US"/>
          </a:p>
        </p:txBody>
      </p:sp>
      <p:sp>
        <p:nvSpPr>
          <p:cNvPr id="7301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endParaRPr lang="zh-CN" altLang="zh-CN"/>
          </a:p>
        </p:txBody>
      </p:sp>
      <p:sp>
        <p:nvSpPr>
          <p:cNvPr id="731139" name="Rectangle 3"/>
          <p:cNvSpPr>
            <a:spLocks noGrp="1" noChangeArrowheads="1"/>
          </p:cNvSpPr>
          <p:nvPr>
            <p:ph type="body" idx="1"/>
          </p:nvPr>
        </p:nvSpPr>
        <p:spPr/>
        <p:txBody>
          <a:bodyPr/>
          <a:lstStyle/>
          <a:p>
            <a:r>
              <a:rPr lang="zh-CN" altLang="en-US"/>
              <a:t>图</a:t>
            </a:r>
            <a:r>
              <a:rPr lang="en-US" altLang="zh-CN"/>
              <a:t>8-6  </a:t>
            </a:r>
            <a:r>
              <a:rPr lang="zh-CN" altLang="en-US"/>
              <a:t>索引分配方式</a:t>
            </a:r>
            <a:endParaRPr lang="zh-CN" altLang="en-US"/>
          </a:p>
        </p:txBody>
      </p:sp>
      <p:pic>
        <p:nvPicPr>
          <p:cNvPr id="731140" name="Picture 4" descr="8-6"/>
          <p:cNvPicPr>
            <a:picLocks noChangeAspect="1" noChangeArrowheads="1"/>
          </p:cNvPicPr>
          <p:nvPr/>
        </p:nvPicPr>
        <p:blipFill>
          <a:blip r:embed="rId1"/>
          <a:srcRect/>
          <a:stretch>
            <a:fillRect/>
          </a:stretch>
        </p:blipFill>
        <p:spPr bwMode="auto">
          <a:xfrm>
            <a:off x="1763713" y="1196975"/>
            <a:ext cx="5629275" cy="428625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
            </a:r>
            <a:r>
              <a:rPr lang="en-US" altLang="zh-CN"/>
              <a:t>21</a:t>
            </a:r>
            <a:r>
              <a:rPr lang="zh-CN" altLang="en-US"/>
              <a:t>年考研28题，</a:t>
            </a:r>
            <a:r>
              <a:rPr lang="en-US" altLang="zh-CN"/>
              <a:t>2</a:t>
            </a:r>
            <a:r>
              <a:rPr lang="zh-CN" altLang="en-US"/>
              <a:t>分）以下文件物理结构中，适合随机访问且易于文件扩展的是〔    〕  </a:t>
            </a:r>
            <a:br>
              <a:rPr lang="zh-CN" altLang="en-US"/>
            </a:br>
            <a:r>
              <a:rPr lang="zh-CN" altLang="en-US"/>
              <a:t>A．连续结构             B.索引结构  </a:t>
            </a:r>
            <a:br>
              <a:rPr lang="zh-CN" altLang="en-US"/>
            </a:br>
            <a:r>
              <a:rPr lang="zh-CN" altLang="en-US"/>
              <a:t>C.链式结构且磁盘块定长  D.链式结构且磁盘块变长  </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多级索引组织方式</a:t>
            </a:r>
            <a:br>
              <a:rPr lang="zh-CN" altLang="en-US"/>
            </a:br>
            <a:r>
              <a:rPr lang="zh-CN" altLang="en-US"/>
              <a:t>　　在为一个大文件分配磁盘空间时，如果所分配出去的盘块的盘块号已经装满一个索引块时，</a:t>
            </a:r>
            <a:r>
              <a:rPr lang="en-US" altLang="zh-CN"/>
              <a:t>OS</a:t>
            </a:r>
            <a:r>
              <a:rPr lang="zh-CN" altLang="en-US"/>
              <a:t>须再为该文件分配另一个索引块，用于将以后继续为之分配的盘块号记录于其中。依此类推，再通过链指针将各索引块按序链接起来。 </a:t>
            </a:r>
            <a:endParaRPr lang="zh-CN" altLang="en-US"/>
          </a:p>
        </p:txBody>
      </p:sp>
      <p:sp>
        <p:nvSpPr>
          <p:cNvPr id="732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endParaRPr lang="zh-CN" altLang="zh-CN"/>
          </a:p>
        </p:txBody>
      </p:sp>
      <p:sp>
        <p:nvSpPr>
          <p:cNvPr id="733187" name="Rectangle 3"/>
          <p:cNvSpPr>
            <a:spLocks noGrp="1" noChangeArrowheads="1"/>
          </p:cNvSpPr>
          <p:nvPr>
            <p:ph type="body" idx="1"/>
          </p:nvPr>
        </p:nvSpPr>
        <p:spPr/>
        <p:txBody>
          <a:bodyPr/>
          <a:lstStyle/>
          <a:p>
            <a:r>
              <a:rPr lang="zh-CN" altLang="en-US"/>
              <a:t>图</a:t>
            </a:r>
            <a:r>
              <a:rPr lang="en-US" altLang="zh-CN"/>
              <a:t>8-7  </a:t>
            </a:r>
            <a:r>
              <a:rPr lang="zh-CN" altLang="en-US"/>
              <a:t>两级索引分配</a:t>
            </a:r>
            <a:endParaRPr lang="zh-CN" altLang="en-US"/>
          </a:p>
        </p:txBody>
      </p:sp>
      <p:pic>
        <p:nvPicPr>
          <p:cNvPr id="733188" name="Picture 4" descr="8-7"/>
          <p:cNvPicPr>
            <a:picLocks noChangeAspect="1" noChangeArrowheads="1"/>
          </p:cNvPicPr>
          <p:nvPr/>
        </p:nvPicPr>
        <p:blipFill>
          <a:blip r:embed="rId1"/>
          <a:srcRect/>
          <a:stretch>
            <a:fillRect/>
          </a:stretch>
        </p:blipFill>
        <p:spPr bwMode="auto">
          <a:xfrm>
            <a:off x="2268538" y="1196975"/>
            <a:ext cx="4433887" cy="43656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增量式索引组织方式</a:t>
            </a:r>
            <a:br>
              <a:rPr lang="zh-CN" altLang="en-US"/>
            </a:br>
            <a:r>
              <a:rPr lang="zh-CN" altLang="en-US"/>
              <a:t>　　</a:t>
            </a:r>
            <a:r>
              <a:rPr lang="en-US" altLang="zh-CN"/>
              <a:t>1) </a:t>
            </a:r>
            <a:r>
              <a:rPr lang="zh-CN" altLang="en-US"/>
              <a:t>增量式索引组织方式的基本思想</a:t>
            </a:r>
            <a:br>
              <a:rPr lang="zh-CN" altLang="en-US"/>
            </a:br>
            <a:r>
              <a:rPr lang="zh-CN" altLang="en-US"/>
              <a:t>　　为了能较全面地照顾到小、中、大及特大型作业，可以采取多种组织方式来构成文件的物理结构。如果盘块的大小为</a:t>
            </a:r>
            <a:r>
              <a:rPr lang="en-US" altLang="zh-CN"/>
              <a:t>1 KB</a:t>
            </a:r>
            <a:r>
              <a:rPr lang="zh-CN" altLang="en-US"/>
              <a:t>或</a:t>
            </a:r>
            <a:r>
              <a:rPr lang="en-US" altLang="zh-CN"/>
              <a:t>4 KB</a:t>
            </a:r>
            <a:r>
              <a:rPr lang="zh-CN" altLang="en-US"/>
              <a:t>，对于小文件</a:t>
            </a:r>
            <a:r>
              <a:rPr lang="en-US" altLang="zh-CN"/>
              <a:t>(</a:t>
            </a:r>
            <a:r>
              <a:rPr lang="zh-CN" altLang="en-US"/>
              <a:t>如</a:t>
            </a:r>
            <a:r>
              <a:rPr lang="en-US" altLang="zh-CN"/>
              <a:t>1 KB</a:t>
            </a:r>
            <a:r>
              <a:rPr lang="zh-CN" altLang="en-US"/>
              <a:t>～</a:t>
            </a:r>
            <a:r>
              <a:rPr lang="en-US" altLang="zh-CN"/>
              <a:t>10 KB</a:t>
            </a:r>
            <a:r>
              <a:rPr lang="zh-CN" altLang="en-US"/>
              <a:t>或</a:t>
            </a:r>
            <a:r>
              <a:rPr lang="en-US" altLang="zh-CN"/>
              <a:t>4 KB</a:t>
            </a:r>
            <a:r>
              <a:rPr lang="zh-CN" altLang="en-US"/>
              <a:t>～</a:t>
            </a:r>
            <a:r>
              <a:rPr lang="en-US" altLang="zh-CN"/>
              <a:t>40 KB)</a:t>
            </a:r>
            <a:r>
              <a:rPr lang="zh-CN" altLang="en-US"/>
              <a:t>而言，最多只会占用</a:t>
            </a:r>
            <a:r>
              <a:rPr lang="en-US" altLang="zh-CN"/>
              <a:t>10</a:t>
            </a:r>
            <a:r>
              <a:rPr lang="zh-CN" altLang="en-US"/>
              <a:t>个盘块，为了能提高对数量众多的小型作业的访问速度，最好能将它们的每一个盘块地址都直接放入文件控制块</a:t>
            </a:r>
            <a:r>
              <a:rPr lang="en-US" altLang="zh-CN"/>
              <a:t>FCB(</a:t>
            </a:r>
            <a:r>
              <a:rPr lang="zh-CN" altLang="en-US"/>
              <a:t>或索引结点</a:t>
            </a:r>
            <a:r>
              <a:rPr lang="en-US" altLang="zh-CN"/>
              <a:t>)</a:t>
            </a:r>
            <a:r>
              <a:rPr lang="zh-CN" altLang="en-US"/>
              <a:t>中，这样就可以直接从</a:t>
            </a:r>
            <a:r>
              <a:rPr lang="en-US" altLang="zh-CN"/>
              <a:t>FCB</a:t>
            </a:r>
            <a:r>
              <a:rPr lang="zh-CN" altLang="en-US"/>
              <a:t>中获得该文件的盘块地址。 </a:t>
            </a:r>
            <a:endParaRPr lang="zh-CN" altLang="en-US"/>
          </a:p>
        </p:txBody>
      </p:sp>
      <p:sp>
        <p:nvSpPr>
          <p:cNvPr id="734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pPr>
              <a:lnSpc>
                <a:spcPct val="140000"/>
              </a:lnSpc>
            </a:pPr>
            <a:r>
              <a:rPr lang="zh-CN" altLang="en-US"/>
              <a:t>　　</a:t>
            </a:r>
            <a:r>
              <a:rPr lang="en-US" altLang="zh-CN"/>
              <a:t>2)  UNIX System V</a:t>
            </a:r>
            <a:r>
              <a:rPr lang="zh-CN" altLang="en-US"/>
              <a:t>的组织方式</a:t>
            </a:r>
            <a:br>
              <a:rPr lang="zh-CN" altLang="en-US"/>
            </a:br>
            <a:r>
              <a:rPr lang="zh-CN" altLang="en-US"/>
              <a:t>　　在</a:t>
            </a:r>
            <a:r>
              <a:rPr lang="en-US" altLang="zh-CN"/>
              <a:t>UNIX System V</a:t>
            </a:r>
            <a:r>
              <a:rPr lang="zh-CN" altLang="en-US"/>
              <a:t>的索引结点中设有</a:t>
            </a:r>
            <a:r>
              <a:rPr lang="en-US" altLang="zh-CN"/>
              <a:t>13</a:t>
            </a:r>
            <a:r>
              <a:rPr lang="zh-CN" altLang="en-US"/>
              <a:t>个地址项，即</a:t>
            </a:r>
            <a:r>
              <a:rPr lang="en-US" altLang="zh-CN"/>
              <a:t>i.addr(0)</a:t>
            </a:r>
            <a:r>
              <a:rPr lang="zh-CN" altLang="en-US"/>
              <a:t>～</a:t>
            </a:r>
            <a:r>
              <a:rPr lang="en-US" altLang="zh-CN"/>
              <a:t>i.addr(12)</a:t>
            </a:r>
            <a:r>
              <a:rPr lang="zh-CN" altLang="en-US"/>
              <a:t>，如图</a:t>
            </a:r>
            <a:r>
              <a:rPr lang="en-US" altLang="zh-CN"/>
              <a:t>8-8</a:t>
            </a:r>
            <a:r>
              <a:rPr lang="zh-CN" altLang="en-US"/>
              <a:t>所示。</a:t>
            </a:r>
            <a:br>
              <a:rPr lang="zh-CN" altLang="en-US"/>
            </a:br>
            <a:r>
              <a:rPr lang="zh-CN" altLang="en-US"/>
              <a:t>　　</a:t>
            </a:r>
            <a:r>
              <a:rPr lang="en-US" altLang="zh-CN"/>
              <a:t>(1) </a:t>
            </a:r>
            <a:r>
              <a:rPr lang="zh-CN" altLang="en-US"/>
              <a:t>直接地址。</a:t>
            </a:r>
            <a:br>
              <a:rPr lang="zh-CN" altLang="en-US"/>
            </a:br>
            <a:r>
              <a:rPr lang="zh-CN" altLang="en-US"/>
              <a:t>　　</a:t>
            </a:r>
            <a:r>
              <a:rPr lang="en-US" altLang="zh-CN"/>
              <a:t>(2) </a:t>
            </a:r>
            <a:r>
              <a:rPr lang="zh-CN" altLang="en-US"/>
              <a:t>一次间接地址。</a:t>
            </a:r>
            <a:br>
              <a:rPr lang="zh-CN" altLang="en-US"/>
            </a:br>
            <a:r>
              <a:rPr lang="zh-CN" altLang="en-US"/>
              <a:t>　　</a:t>
            </a:r>
            <a:r>
              <a:rPr lang="en-US" altLang="zh-CN"/>
              <a:t>(3) </a:t>
            </a:r>
            <a:r>
              <a:rPr lang="zh-CN" altLang="en-US"/>
              <a:t>多次间接地址。 </a:t>
            </a:r>
            <a:endParaRPr lang="zh-CN" altLang="en-US"/>
          </a:p>
        </p:txBody>
      </p:sp>
      <p:sp>
        <p:nvSpPr>
          <p:cNvPr id="735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endParaRPr lang="zh-CN" altLang="zh-CN"/>
          </a:p>
        </p:txBody>
      </p:sp>
      <p:sp>
        <p:nvSpPr>
          <p:cNvPr id="736259" name="Rectangle 3"/>
          <p:cNvSpPr>
            <a:spLocks noGrp="1" noChangeArrowheads="1"/>
          </p:cNvSpPr>
          <p:nvPr>
            <p:ph type="body" idx="1"/>
          </p:nvPr>
        </p:nvSpPr>
        <p:spPr>
          <a:xfrm>
            <a:off x="0" y="5516563"/>
            <a:ext cx="9144000" cy="476250"/>
          </a:xfrm>
        </p:spPr>
        <p:txBody>
          <a:bodyPr/>
          <a:lstStyle/>
          <a:p>
            <a:r>
              <a:rPr lang="zh-CN" altLang="en-US"/>
              <a:t>图</a:t>
            </a:r>
            <a:r>
              <a:rPr lang="en-US" altLang="zh-CN"/>
              <a:t>8-8  </a:t>
            </a:r>
            <a:r>
              <a:rPr lang="zh-CN" altLang="en-US"/>
              <a:t>混合索引方式</a:t>
            </a:r>
            <a:endParaRPr lang="zh-CN" altLang="en-US"/>
          </a:p>
        </p:txBody>
      </p:sp>
      <p:pic>
        <p:nvPicPr>
          <p:cNvPr id="736260" name="Picture 4" descr="8-8"/>
          <p:cNvPicPr>
            <a:picLocks noChangeAspect="1" noChangeArrowheads="1"/>
          </p:cNvPicPr>
          <p:nvPr/>
        </p:nvPicPr>
        <p:blipFill>
          <a:blip r:embed="rId1"/>
          <a:srcRect/>
          <a:stretch>
            <a:fillRect/>
          </a:stretch>
        </p:blipFill>
        <p:spPr bwMode="auto">
          <a:xfrm>
            <a:off x="1547813" y="1341438"/>
            <a:ext cx="5976937" cy="3724275"/>
          </a:xfrm>
          <a:prstGeom prst="rect">
            <a:avLst/>
          </a:prstGeom>
          <a:noFill/>
        </p:spPr>
      </p:pic>
      <p:sp>
        <p:nvSpPr>
          <p:cNvPr id="736261"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8.2  </a:t>
            </a:r>
            <a:r>
              <a:rPr lang="zh-CN" altLang="en-US" sz="3200">
                <a:latin typeface="黑体" panose="02010609060101010101" pitchFamily="49" charset="-122"/>
                <a:ea typeface="黑体" panose="02010609060101010101" pitchFamily="49" charset="-122"/>
              </a:rPr>
              <a:t>文件存储空间的管理</a:t>
            </a:r>
            <a:br>
              <a:rPr lang="zh-CN" altLang="en-US" sz="3200">
                <a:latin typeface="黑体" panose="02010609060101010101" pitchFamily="49" charset="-122"/>
                <a:ea typeface="黑体" panose="02010609060101010101" pitchFamily="49" charset="-122"/>
              </a:rPr>
            </a:br>
            <a:br>
              <a:rPr lang="zh-CN" altLang="en-US">
                <a:latin typeface="黑体" panose="02010609060101010101" pitchFamily="49" charset="-122"/>
                <a:ea typeface="黑体" panose="02010609060101010101" pitchFamily="49" charset="-122"/>
              </a:rPr>
            </a:br>
            <a:r>
              <a:rPr lang="en-US" altLang="zh-CN">
                <a:latin typeface="黑体" panose="02010609060101010101" pitchFamily="49" charset="-122"/>
                <a:ea typeface="黑体" panose="02010609060101010101" pitchFamily="49" charset="-122"/>
              </a:rPr>
              <a:t>8.2.1  </a:t>
            </a:r>
            <a:r>
              <a:rPr lang="zh-CN" altLang="en-US">
                <a:latin typeface="黑体" panose="02010609060101010101" pitchFamily="49" charset="-122"/>
                <a:ea typeface="黑体" panose="02010609060101010101" pitchFamily="49" charset="-122"/>
              </a:rPr>
              <a:t>空闲表法和空闲链表法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空闲表法</a:t>
            </a:r>
            <a:br>
              <a:rPr lang="zh-CN" altLang="en-US">
                <a:latin typeface="黑体" panose="02010609060101010101" pitchFamily="49" charset="-122"/>
                <a:ea typeface="黑体" panose="02010609060101010101" pitchFamily="49" charset="-122"/>
              </a:rPr>
            </a:br>
            <a:r>
              <a:rPr lang="zh-CN" altLang="en-US"/>
              <a:t>　　</a:t>
            </a:r>
            <a:r>
              <a:rPr lang="en-US" altLang="zh-CN"/>
              <a:t>1) </a:t>
            </a:r>
            <a:r>
              <a:rPr lang="zh-CN" altLang="en-US"/>
              <a:t>空闲表</a:t>
            </a:r>
            <a:br>
              <a:rPr lang="zh-CN" altLang="en-US"/>
            </a:br>
            <a:r>
              <a:rPr lang="zh-CN" altLang="en-US"/>
              <a:t>　　空闲表法属于连续分配方式，它与内存的动态分配方式雷同，它为每个文件分配一块连续的存储空间。即系统也为外存上的所有空闲区建立一张空闲表，每个空闲区对应于一个空闲表项，其中包括表项序号、该空闲区的第一个盘块号、该区的空闲盘块数等信息。再将所有空闲区按其起始盘块号递增的次序排列，形成空闲盘块表，如图</a:t>
            </a:r>
            <a:r>
              <a:rPr lang="en-US" altLang="zh-CN"/>
              <a:t>8-9</a:t>
            </a:r>
            <a:r>
              <a:rPr lang="zh-CN" altLang="en-US"/>
              <a:t>所示。</a:t>
            </a:r>
            <a:endParaRPr lang="zh-CN" altLang="en-US"/>
          </a:p>
        </p:txBody>
      </p:sp>
      <p:sp>
        <p:nvSpPr>
          <p:cNvPr id="7372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8.1.1  </a:t>
            </a:r>
            <a:r>
              <a:rPr lang="zh-CN" altLang="en-US">
                <a:latin typeface="黑体" panose="02010609060101010101" pitchFamily="49" charset="-122"/>
                <a:ea typeface="黑体" panose="02010609060101010101" pitchFamily="49" charset="-122"/>
              </a:rPr>
              <a:t>连续组织方式</a:t>
            </a:r>
            <a:br>
              <a:rPr lang="zh-CN" altLang="en-US">
                <a:latin typeface="黑体" panose="02010609060101010101" pitchFamily="49" charset="-122"/>
                <a:ea typeface="黑体" panose="02010609060101010101" pitchFamily="49" charset="-122"/>
              </a:rPr>
            </a:br>
            <a:r>
              <a:rPr lang="zh-CN" altLang="en-US"/>
              <a:t>　　连续组织方式又称连续分配方式，要求为每一个文件分配一组相邻接的盘块。例如，第一个盘块的地址为</a:t>
            </a:r>
            <a:r>
              <a:rPr lang="en-US" altLang="zh-CN"/>
              <a:t>b</a:t>
            </a:r>
            <a:r>
              <a:rPr lang="zh-CN" altLang="en-US"/>
              <a:t>，则第二个盘块的地址为</a:t>
            </a:r>
            <a:r>
              <a:rPr lang="en-US" altLang="zh-CN"/>
              <a:t>b+1</a:t>
            </a:r>
            <a:r>
              <a:rPr lang="zh-CN" altLang="en-US"/>
              <a:t>，第三个盘块的地址为</a:t>
            </a:r>
            <a:r>
              <a:rPr lang="en-US" altLang="zh-CN"/>
              <a:t>b+2</a:t>
            </a:r>
            <a:r>
              <a:rPr lang="zh-CN" altLang="en-US"/>
              <a:t>，</a:t>
            </a:r>
            <a:r>
              <a:rPr lang="en-US" altLang="zh-CN"/>
              <a:t>…</a:t>
            </a:r>
            <a:r>
              <a:rPr lang="zh-CN" altLang="en-US"/>
              <a:t>。通常，它们都位于一条磁道上，在进行读</a:t>
            </a:r>
            <a:r>
              <a:rPr lang="en-US" altLang="zh-CN"/>
              <a:t>/</a:t>
            </a:r>
            <a:r>
              <a:rPr lang="zh-CN" altLang="en-US"/>
              <a:t>写时，不必移动磁头。在采用连续组织方式时，可把逻辑文件中的记录顺序地存储到邻接的各物理盘块中，这样所形成的文件结构称为顺序文件结构，此时的物理文件称为顺序文件。</a:t>
            </a:r>
            <a:endParaRPr lang="zh-CN" altLang="en-US"/>
          </a:p>
        </p:txBody>
      </p:sp>
      <p:sp>
        <p:nvSpPr>
          <p:cNvPr id="711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endParaRPr lang="zh-CN" altLang="zh-CN"/>
          </a:p>
        </p:txBody>
      </p:sp>
      <p:sp>
        <p:nvSpPr>
          <p:cNvPr id="738307" name="Rectangle 3"/>
          <p:cNvSpPr>
            <a:spLocks noGrp="1" noChangeArrowheads="1"/>
          </p:cNvSpPr>
          <p:nvPr>
            <p:ph type="body" idx="1"/>
          </p:nvPr>
        </p:nvSpPr>
        <p:spPr>
          <a:xfrm>
            <a:off x="0" y="5229225"/>
            <a:ext cx="9144000" cy="476250"/>
          </a:xfrm>
        </p:spPr>
        <p:txBody>
          <a:bodyPr/>
          <a:lstStyle/>
          <a:p>
            <a:r>
              <a:rPr lang="zh-CN" altLang="en-US"/>
              <a:t>图</a:t>
            </a:r>
            <a:r>
              <a:rPr lang="en-US" altLang="zh-CN"/>
              <a:t>8-9  </a:t>
            </a:r>
            <a:r>
              <a:rPr lang="zh-CN" altLang="en-US"/>
              <a:t>空闲盘块表</a:t>
            </a:r>
            <a:endParaRPr lang="zh-CN" altLang="en-US"/>
          </a:p>
        </p:txBody>
      </p:sp>
      <p:pic>
        <p:nvPicPr>
          <p:cNvPr id="738308" name="Picture 4" descr="8-9"/>
          <p:cNvPicPr>
            <a:picLocks noChangeAspect="1" noChangeArrowheads="1"/>
          </p:cNvPicPr>
          <p:nvPr/>
        </p:nvPicPr>
        <p:blipFill>
          <a:blip r:embed="rId1"/>
          <a:srcRect/>
          <a:stretch>
            <a:fillRect/>
          </a:stretch>
        </p:blipFill>
        <p:spPr bwMode="auto">
          <a:xfrm>
            <a:off x="1403350" y="1773238"/>
            <a:ext cx="6264275" cy="2652712"/>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pPr>
              <a:lnSpc>
                <a:spcPct val="140000"/>
              </a:lnSpc>
            </a:pPr>
            <a:r>
              <a:rPr lang="zh-CN" altLang="en-US"/>
              <a:t>　　</a:t>
            </a:r>
            <a:r>
              <a:rPr lang="en-US" altLang="zh-CN"/>
              <a:t>2) </a:t>
            </a:r>
            <a:r>
              <a:rPr lang="zh-CN" altLang="en-US"/>
              <a:t>存储空间的分配与回收</a:t>
            </a:r>
            <a:br>
              <a:rPr lang="zh-CN" altLang="en-US"/>
            </a:br>
            <a:r>
              <a:rPr lang="zh-CN" altLang="en-US"/>
              <a:t>　　空闲盘区的分配与内存的分区</a:t>
            </a:r>
            <a:r>
              <a:rPr lang="en-US" altLang="zh-CN"/>
              <a:t>(</a:t>
            </a:r>
            <a:r>
              <a:rPr lang="zh-CN" altLang="en-US"/>
              <a:t>动态</a:t>
            </a:r>
            <a:r>
              <a:rPr lang="en-US" altLang="zh-CN"/>
              <a:t>)</a:t>
            </a:r>
            <a:r>
              <a:rPr lang="zh-CN" altLang="en-US"/>
              <a:t>分配类似，同样是采用首次适应算法和最佳适应算法等，它们对存储空间的利用率大体相当，都优于最坏适应算法。在系统为某新创建的文件分配空闲盘块时，先顺序地检索空闲表的各表项，直至找到第一个其大小能满足要求的空闲区，再将该盘区分配给用户</a:t>
            </a:r>
            <a:r>
              <a:rPr lang="en-US" altLang="zh-CN"/>
              <a:t>(</a:t>
            </a:r>
            <a:r>
              <a:rPr lang="zh-CN" altLang="en-US"/>
              <a:t>进程</a:t>
            </a:r>
            <a:r>
              <a:rPr lang="en-US" altLang="zh-CN"/>
              <a:t>)</a:t>
            </a:r>
            <a:r>
              <a:rPr lang="zh-CN" altLang="en-US"/>
              <a:t>，同时修改空闲表。 </a:t>
            </a:r>
            <a:endParaRPr lang="zh-CN" altLang="en-US"/>
          </a:p>
        </p:txBody>
      </p:sp>
      <p:sp>
        <p:nvSpPr>
          <p:cNvPr id="7393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空闲链表法</a:t>
            </a:r>
            <a:br>
              <a:rPr lang="zh-CN" altLang="en-US">
                <a:latin typeface="黑体" panose="02010609060101010101" pitchFamily="49" charset="-122"/>
                <a:ea typeface="黑体" panose="02010609060101010101" pitchFamily="49" charset="-122"/>
              </a:rPr>
            </a:br>
            <a:r>
              <a:rPr lang="zh-CN" altLang="en-US"/>
              <a:t>　　</a:t>
            </a:r>
            <a:r>
              <a:rPr lang="en-US" altLang="zh-CN"/>
              <a:t>1) </a:t>
            </a:r>
            <a:r>
              <a:rPr lang="zh-CN" altLang="en-US"/>
              <a:t>空闲盘块链</a:t>
            </a:r>
            <a:br>
              <a:rPr lang="zh-CN" altLang="en-US"/>
            </a:br>
            <a:r>
              <a:rPr lang="zh-CN" altLang="en-US"/>
              <a:t>　　这是将磁盘上的所有空闲空间以盘块为单位拉成一条链，其中的每一个盘块都有指向后继盘块的指针。 </a:t>
            </a:r>
            <a:br>
              <a:rPr lang="zh-CN" altLang="en-US"/>
            </a:br>
            <a:r>
              <a:rPr lang="zh-CN" altLang="en-US"/>
              <a:t>　　</a:t>
            </a:r>
            <a:r>
              <a:rPr lang="en-US" altLang="zh-CN"/>
              <a:t>2) </a:t>
            </a:r>
            <a:r>
              <a:rPr lang="zh-CN" altLang="en-US"/>
              <a:t>空闲盘区链</a:t>
            </a:r>
            <a:br>
              <a:rPr lang="zh-CN" altLang="en-US"/>
            </a:br>
            <a:r>
              <a:rPr lang="zh-CN" altLang="en-US"/>
              <a:t>　　这是将磁盘上的所有空闲盘区</a:t>
            </a:r>
            <a:r>
              <a:rPr lang="en-US" altLang="zh-CN"/>
              <a:t>(</a:t>
            </a:r>
            <a:r>
              <a:rPr lang="zh-CN" altLang="en-US"/>
              <a:t>每个盘区可包含若干个盘块</a:t>
            </a:r>
            <a:r>
              <a:rPr lang="en-US" altLang="zh-CN"/>
              <a:t>)</a:t>
            </a:r>
            <a:r>
              <a:rPr lang="zh-CN" altLang="en-US"/>
              <a:t>拉成一条链。在每个盘区上除含有用于指示下一个空闲盘区的指针外，还应有能指明本盘区大小</a:t>
            </a:r>
            <a:r>
              <a:rPr lang="en-US" altLang="zh-CN"/>
              <a:t>(</a:t>
            </a:r>
            <a:r>
              <a:rPr lang="zh-CN" altLang="en-US"/>
              <a:t>盘块数</a:t>
            </a:r>
            <a:r>
              <a:rPr lang="en-US" altLang="zh-CN"/>
              <a:t>)</a:t>
            </a:r>
            <a:r>
              <a:rPr lang="zh-CN" altLang="en-US"/>
              <a:t>的信息。 </a:t>
            </a:r>
            <a:endParaRPr lang="zh-CN" altLang="en-US"/>
          </a:p>
        </p:txBody>
      </p:sp>
      <p:sp>
        <p:nvSpPr>
          <p:cNvPr id="7403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8.2.2  </a:t>
            </a:r>
            <a:r>
              <a:rPr lang="zh-CN" altLang="en-US">
                <a:latin typeface="黑体" panose="02010609060101010101" pitchFamily="49" charset="-122"/>
                <a:ea typeface="黑体" panose="02010609060101010101" pitchFamily="49" charset="-122"/>
              </a:rPr>
              <a:t>位示图法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位示图</a:t>
            </a:r>
            <a:br>
              <a:rPr lang="zh-CN" altLang="en-US">
                <a:latin typeface="黑体" panose="02010609060101010101" pitchFamily="49" charset="-122"/>
                <a:ea typeface="黑体" panose="02010609060101010101" pitchFamily="49" charset="-122"/>
              </a:rPr>
            </a:br>
            <a:r>
              <a:rPr lang="zh-CN" altLang="en-US"/>
              <a:t>　　位示图是利用二进制的一位来表示磁盘中一个盘块的使用情况。当其值为“</a:t>
            </a:r>
            <a:r>
              <a:rPr lang="en-US" altLang="zh-CN"/>
              <a:t>0”</a:t>
            </a:r>
            <a:r>
              <a:rPr lang="zh-CN" altLang="en-US"/>
              <a:t>时，表示对应的盘块空闲；为“</a:t>
            </a:r>
            <a:r>
              <a:rPr lang="en-US" altLang="zh-CN"/>
              <a:t>1”</a:t>
            </a:r>
            <a:r>
              <a:rPr lang="zh-CN" altLang="en-US"/>
              <a:t>时，表示已分配。有的系统把“</a:t>
            </a:r>
            <a:r>
              <a:rPr lang="en-US" altLang="zh-CN"/>
              <a:t>0”</a:t>
            </a:r>
            <a:r>
              <a:rPr lang="zh-CN" altLang="en-US"/>
              <a:t>作为盘块已分配的标志，把“</a:t>
            </a:r>
            <a:r>
              <a:rPr lang="en-US" altLang="zh-CN"/>
              <a:t>1”</a:t>
            </a:r>
            <a:r>
              <a:rPr lang="zh-CN" altLang="en-US"/>
              <a:t>作为空闲标志。</a:t>
            </a:r>
            <a:r>
              <a:rPr lang="en-US" altLang="zh-CN"/>
              <a:t>(</a:t>
            </a:r>
            <a:r>
              <a:rPr lang="zh-CN" altLang="en-US"/>
              <a:t>它们在本质上是相同的，都是用一位的两种状态来标志空闲和已分配两种情况。</a:t>
            </a:r>
            <a:r>
              <a:rPr lang="en-US" altLang="zh-CN"/>
              <a:t>)</a:t>
            </a:r>
            <a:r>
              <a:rPr lang="zh-CN" altLang="en-US"/>
              <a:t>磁盘上的所有盘块都有一个二进制位与之对应，这样，由所有盘块所对应的位构成一个集合，称为位示图。 </a:t>
            </a:r>
            <a:endParaRPr lang="zh-CN" altLang="en-US"/>
          </a:p>
        </p:txBody>
      </p:sp>
      <p:sp>
        <p:nvSpPr>
          <p:cNvPr id="7413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endParaRPr lang="zh-CN" altLang="zh-CN"/>
          </a:p>
        </p:txBody>
      </p:sp>
      <p:sp>
        <p:nvSpPr>
          <p:cNvPr id="742403" name="Rectangle 3"/>
          <p:cNvSpPr>
            <a:spLocks noGrp="1" noChangeArrowheads="1"/>
          </p:cNvSpPr>
          <p:nvPr>
            <p:ph type="body" idx="1"/>
          </p:nvPr>
        </p:nvSpPr>
        <p:spPr>
          <a:xfrm>
            <a:off x="0" y="5084763"/>
            <a:ext cx="9144000" cy="476250"/>
          </a:xfrm>
        </p:spPr>
        <p:txBody>
          <a:bodyPr/>
          <a:lstStyle/>
          <a:p>
            <a:r>
              <a:rPr lang="zh-CN" altLang="en-US"/>
              <a:t>图</a:t>
            </a:r>
            <a:r>
              <a:rPr lang="en-US" altLang="zh-CN"/>
              <a:t>8-10  </a:t>
            </a:r>
            <a:r>
              <a:rPr lang="zh-CN" altLang="en-US"/>
              <a:t>位示图</a:t>
            </a:r>
            <a:endParaRPr lang="zh-CN" altLang="en-US"/>
          </a:p>
        </p:txBody>
      </p:sp>
      <p:pic>
        <p:nvPicPr>
          <p:cNvPr id="742404" name="Picture 4" descr="8-10"/>
          <p:cNvPicPr>
            <a:picLocks noChangeAspect="1" noChangeArrowheads="1"/>
          </p:cNvPicPr>
          <p:nvPr/>
        </p:nvPicPr>
        <p:blipFill>
          <a:blip r:embed="rId1"/>
          <a:srcRect/>
          <a:stretch>
            <a:fillRect/>
          </a:stretch>
        </p:blipFill>
        <p:spPr bwMode="auto">
          <a:xfrm>
            <a:off x="755650" y="1916113"/>
            <a:ext cx="7632700" cy="235267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盘块的分配</a:t>
            </a:r>
            <a:br>
              <a:rPr lang="zh-CN" altLang="en-US"/>
            </a:br>
            <a:r>
              <a:rPr lang="zh-CN" altLang="en-US"/>
              <a:t>　　根据位示图进行盘块分配时，可分三步进行：</a:t>
            </a:r>
            <a:br>
              <a:rPr lang="zh-CN" altLang="en-US"/>
            </a:br>
            <a:r>
              <a:rPr lang="zh-CN" altLang="en-US"/>
              <a:t>　　</a:t>
            </a:r>
            <a:r>
              <a:rPr lang="en-US" altLang="zh-CN"/>
              <a:t>(1) </a:t>
            </a:r>
            <a:r>
              <a:rPr lang="zh-CN" altLang="en-US"/>
              <a:t>顺序扫描位示图，从中找出一个或一组其值为“</a:t>
            </a:r>
            <a:r>
              <a:rPr lang="en-US" altLang="zh-CN"/>
              <a:t>0”</a:t>
            </a:r>
            <a:r>
              <a:rPr lang="zh-CN" altLang="en-US"/>
              <a:t>的二进制位</a:t>
            </a:r>
            <a:r>
              <a:rPr lang="en-US" altLang="zh-CN"/>
              <a:t>(“0”</a:t>
            </a:r>
            <a:r>
              <a:rPr lang="zh-CN" altLang="en-US"/>
              <a:t>表示空闲时</a:t>
            </a:r>
            <a:r>
              <a:rPr lang="en-US" altLang="zh-CN"/>
              <a:t>)</a:t>
            </a:r>
            <a:r>
              <a:rPr lang="zh-CN" altLang="en-US"/>
              <a:t>。</a:t>
            </a:r>
            <a:br>
              <a:rPr lang="zh-CN" altLang="en-US"/>
            </a:br>
            <a:r>
              <a:rPr lang="zh-CN" altLang="en-US"/>
              <a:t>　　</a:t>
            </a:r>
            <a:r>
              <a:rPr lang="en-US" altLang="zh-CN"/>
              <a:t>(2) </a:t>
            </a:r>
            <a:r>
              <a:rPr lang="zh-CN" altLang="en-US"/>
              <a:t>将所找到的一个或一组二进制位转换成与之相应的盘块号。假定找到的其值为“</a:t>
            </a:r>
            <a:r>
              <a:rPr lang="en-US" altLang="zh-CN"/>
              <a:t>0”</a:t>
            </a:r>
            <a:r>
              <a:rPr lang="zh-CN" altLang="en-US"/>
              <a:t>的二进制位位于位示图的第</a:t>
            </a:r>
            <a:r>
              <a:rPr lang="en-US" altLang="zh-CN"/>
              <a:t>i</a:t>
            </a:r>
            <a:r>
              <a:rPr lang="zh-CN" altLang="en-US"/>
              <a:t>行、第</a:t>
            </a:r>
            <a:r>
              <a:rPr lang="en-US" altLang="zh-CN"/>
              <a:t>j</a:t>
            </a:r>
            <a:r>
              <a:rPr lang="zh-CN" altLang="en-US"/>
              <a:t>列，则其相应的盘块号应按下式计算：</a:t>
            </a:r>
            <a:br>
              <a:rPr lang="zh-CN" altLang="en-US"/>
            </a:br>
            <a:r>
              <a:rPr lang="zh-CN" altLang="en-US"/>
              <a:t>　　　　　　　　　　</a:t>
            </a:r>
            <a:r>
              <a:rPr lang="en-US" altLang="zh-CN"/>
              <a:t>b = n(i - 1) + j</a:t>
            </a:r>
            <a:br>
              <a:rPr lang="en-US" altLang="zh-CN"/>
            </a:br>
            <a:r>
              <a:rPr lang="zh-CN" altLang="en-US"/>
              <a:t>式中，</a:t>
            </a:r>
            <a:r>
              <a:rPr lang="en-US" altLang="zh-CN"/>
              <a:t>n</a:t>
            </a:r>
            <a:r>
              <a:rPr lang="zh-CN" altLang="en-US"/>
              <a:t>代表每行的位数。</a:t>
            </a:r>
            <a:br>
              <a:rPr lang="zh-CN" altLang="en-US"/>
            </a:br>
            <a:r>
              <a:rPr lang="zh-CN" altLang="en-US"/>
              <a:t>　　</a:t>
            </a:r>
            <a:r>
              <a:rPr lang="en-US" altLang="zh-CN"/>
              <a:t>(3) </a:t>
            </a:r>
            <a:r>
              <a:rPr lang="zh-CN" altLang="en-US"/>
              <a:t>修改位示图，令</a:t>
            </a:r>
            <a:r>
              <a:rPr lang="en-US" altLang="zh-CN"/>
              <a:t>map[i, j] = 1</a:t>
            </a:r>
            <a:r>
              <a:rPr lang="zh-CN" altLang="en-US"/>
              <a:t>。</a:t>
            </a:r>
            <a:endParaRPr lang="zh-CN" altLang="en-US"/>
          </a:p>
        </p:txBody>
      </p:sp>
      <p:sp>
        <p:nvSpPr>
          <p:cNvPr id="7434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盘块的回收</a:t>
            </a:r>
            <a:br>
              <a:rPr lang="zh-CN" altLang="en-US"/>
            </a:br>
            <a:r>
              <a:rPr lang="zh-CN" altLang="en-US"/>
              <a:t>　　盘块的回收分两步：</a:t>
            </a:r>
            <a:br>
              <a:rPr lang="zh-CN" altLang="en-US"/>
            </a:br>
            <a:r>
              <a:rPr lang="zh-CN" altLang="en-US"/>
              <a:t>　　</a:t>
            </a:r>
            <a:r>
              <a:rPr lang="en-US" altLang="zh-CN"/>
              <a:t>(1) </a:t>
            </a:r>
            <a:r>
              <a:rPr lang="zh-CN" altLang="en-US"/>
              <a:t>将回收盘块的盘块号转换成位示图中的行号和列号。转换公式为：</a:t>
            </a:r>
            <a:br>
              <a:rPr lang="zh-CN" altLang="pt-BR"/>
            </a:br>
            <a:r>
              <a:rPr lang="zh-CN" altLang="pt-BR"/>
              <a:t>　　　　</a:t>
            </a:r>
            <a:r>
              <a:rPr lang="pt-BR" altLang="zh-CN"/>
              <a:t>i</a:t>
            </a:r>
            <a:r>
              <a:rPr lang="en-US" altLang="zh-CN"/>
              <a:t> </a:t>
            </a:r>
            <a:r>
              <a:rPr lang="pt-BR" altLang="zh-CN"/>
              <a:t>=</a:t>
            </a:r>
            <a:r>
              <a:rPr lang="en-US" altLang="zh-CN"/>
              <a:t> </a:t>
            </a:r>
            <a:r>
              <a:rPr lang="pt-BR" altLang="zh-CN"/>
              <a:t>(b</a:t>
            </a:r>
            <a:r>
              <a:rPr lang="en-US" altLang="zh-CN"/>
              <a:t> - </a:t>
            </a:r>
            <a:r>
              <a:rPr lang="pt-BR" altLang="zh-CN"/>
              <a:t>1)DIV</a:t>
            </a:r>
            <a:r>
              <a:rPr lang="en-US" altLang="zh-CN"/>
              <a:t> </a:t>
            </a:r>
            <a:r>
              <a:rPr lang="pt-BR" altLang="zh-CN"/>
              <a:t> n</a:t>
            </a:r>
            <a:r>
              <a:rPr lang="en-US" altLang="zh-CN"/>
              <a:t> </a:t>
            </a:r>
            <a:r>
              <a:rPr lang="pt-BR" altLang="zh-CN"/>
              <a:t>+</a:t>
            </a:r>
            <a:r>
              <a:rPr lang="en-US" altLang="zh-CN"/>
              <a:t> </a:t>
            </a:r>
            <a:r>
              <a:rPr lang="pt-BR" altLang="zh-CN"/>
              <a:t>1</a:t>
            </a:r>
            <a:br>
              <a:rPr lang="pt-BR" altLang="zh-CN"/>
            </a:br>
            <a:r>
              <a:rPr lang="zh-CN" altLang="pt-BR"/>
              <a:t>　　　　</a:t>
            </a:r>
            <a:r>
              <a:rPr lang="pt-BR" altLang="zh-CN"/>
              <a:t>j</a:t>
            </a:r>
            <a:r>
              <a:rPr lang="en-US" altLang="zh-CN"/>
              <a:t> </a:t>
            </a:r>
            <a:r>
              <a:rPr lang="pt-BR" altLang="zh-CN"/>
              <a:t>=</a:t>
            </a:r>
            <a:r>
              <a:rPr lang="en-US" altLang="zh-CN"/>
              <a:t> </a:t>
            </a:r>
            <a:r>
              <a:rPr lang="pt-BR" altLang="zh-CN"/>
              <a:t>(b</a:t>
            </a:r>
            <a:r>
              <a:rPr lang="en-US" altLang="zh-CN"/>
              <a:t> - </a:t>
            </a:r>
            <a:r>
              <a:rPr lang="pt-BR" altLang="zh-CN"/>
              <a:t>1)MOD </a:t>
            </a:r>
            <a:r>
              <a:rPr lang="en-US" altLang="zh-CN"/>
              <a:t> </a:t>
            </a:r>
            <a:r>
              <a:rPr lang="pt-BR" altLang="zh-CN"/>
              <a:t>n</a:t>
            </a:r>
            <a:r>
              <a:rPr lang="en-US" altLang="zh-CN"/>
              <a:t> </a:t>
            </a:r>
            <a:r>
              <a:rPr lang="pt-BR" altLang="zh-CN"/>
              <a:t>+</a:t>
            </a:r>
            <a:r>
              <a:rPr lang="en-US" altLang="zh-CN"/>
              <a:t> </a:t>
            </a:r>
            <a:r>
              <a:rPr lang="pt-BR" altLang="zh-CN"/>
              <a:t>1</a:t>
            </a:r>
            <a:br>
              <a:rPr lang="en-US" altLang="zh-CN"/>
            </a:br>
            <a:r>
              <a:rPr lang="zh-CN" altLang="en-US"/>
              <a:t>　　</a:t>
            </a:r>
            <a:r>
              <a:rPr lang="en-US" altLang="zh-CN"/>
              <a:t>(2) </a:t>
            </a:r>
            <a:r>
              <a:rPr lang="zh-CN" altLang="en-US"/>
              <a:t>修改位示图。令</a:t>
            </a:r>
            <a:r>
              <a:rPr lang="en-US" altLang="zh-CN"/>
              <a:t>map[i, j] = 0</a:t>
            </a:r>
            <a:r>
              <a:rPr lang="zh-CN" altLang="en-US"/>
              <a:t>。</a:t>
            </a:r>
            <a:endParaRPr lang="zh-CN" altLang="en-US"/>
          </a:p>
        </p:txBody>
      </p:sp>
      <p:sp>
        <p:nvSpPr>
          <p:cNvPr id="7444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8.2.3  </a:t>
            </a:r>
            <a:r>
              <a:rPr lang="zh-CN" altLang="en-US">
                <a:latin typeface="黑体" panose="02010609060101010101" pitchFamily="49" charset="-122"/>
                <a:ea typeface="黑体" panose="02010609060101010101" pitchFamily="49" charset="-122"/>
              </a:rPr>
              <a:t>成组链接法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空闲盘块的组织</a:t>
            </a:r>
            <a:br>
              <a:rPr lang="zh-CN" altLang="en-US">
                <a:latin typeface="黑体" panose="02010609060101010101" pitchFamily="49" charset="-122"/>
                <a:ea typeface="黑体" panose="02010609060101010101" pitchFamily="49" charset="-122"/>
              </a:rPr>
            </a:br>
            <a:r>
              <a:rPr lang="zh-CN" altLang="en-US"/>
              <a:t>　　</a:t>
            </a:r>
            <a:r>
              <a:rPr lang="en-US" altLang="zh-CN"/>
              <a:t>(1) </a:t>
            </a:r>
            <a:r>
              <a:rPr lang="zh-CN" altLang="en-US"/>
              <a:t>空闲盘块号栈，用来存放当前可用的一组空闲盘块的盘块号</a:t>
            </a:r>
            <a:r>
              <a:rPr lang="en-US" altLang="zh-CN"/>
              <a:t>(</a:t>
            </a:r>
            <a:r>
              <a:rPr lang="zh-CN" altLang="en-US"/>
              <a:t>最多含</a:t>
            </a:r>
            <a:r>
              <a:rPr lang="en-US" altLang="zh-CN"/>
              <a:t>100</a:t>
            </a:r>
            <a:r>
              <a:rPr lang="zh-CN" altLang="en-US"/>
              <a:t>个号</a:t>
            </a:r>
            <a:r>
              <a:rPr lang="en-US" altLang="zh-CN"/>
              <a:t>)</a:t>
            </a:r>
            <a:r>
              <a:rPr lang="zh-CN" altLang="en-US"/>
              <a:t>，以及栈中尚有的空闲盘块</a:t>
            </a:r>
            <a:r>
              <a:rPr lang="en-US" altLang="zh-CN"/>
              <a:t>(</a:t>
            </a:r>
            <a:r>
              <a:rPr lang="zh-CN" altLang="en-US"/>
              <a:t>号</a:t>
            </a:r>
            <a:r>
              <a:rPr lang="en-US" altLang="zh-CN"/>
              <a:t>)</a:t>
            </a:r>
            <a:r>
              <a:rPr lang="zh-CN" altLang="en-US"/>
              <a:t>数</a:t>
            </a:r>
            <a:r>
              <a:rPr lang="en-US" altLang="zh-CN"/>
              <a:t>N</a:t>
            </a:r>
            <a:r>
              <a:rPr lang="zh-CN" altLang="en-US"/>
              <a:t>。顺便指出，</a:t>
            </a:r>
            <a:r>
              <a:rPr lang="en-US" altLang="zh-CN"/>
              <a:t>N</a:t>
            </a:r>
            <a:r>
              <a:rPr lang="zh-CN" altLang="en-US"/>
              <a:t>还兼作栈顶指针用。 </a:t>
            </a:r>
            <a:endParaRPr lang="zh-CN" altLang="en-US"/>
          </a:p>
        </p:txBody>
      </p:sp>
      <p:sp>
        <p:nvSpPr>
          <p:cNvPr id="7454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endParaRPr lang="zh-CN" altLang="zh-CN"/>
          </a:p>
        </p:txBody>
      </p:sp>
      <p:sp>
        <p:nvSpPr>
          <p:cNvPr id="746499" name="Rectangle 3"/>
          <p:cNvSpPr>
            <a:spLocks noGrp="1" noChangeArrowheads="1"/>
          </p:cNvSpPr>
          <p:nvPr>
            <p:ph type="body" idx="1"/>
          </p:nvPr>
        </p:nvSpPr>
        <p:spPr/>
        <p:txBody>
          <a:bodyPr/>
          <a:lstStyle/>
          <a:p>
            <a:r>
              <a:rPr lang="zh-CN" altLang="en-US"/>
              <a:t>图</a:t>
            </a:r>
            <a:r>
              <a:rPr lang="en-US" altLang="zh-CN"/>
              <a:t>8-11  </a:t>
            </a:r>
            <a:r>
              <a:rPr lang="zh-CN" altLang="en-US"/>
              <a:t>空闲盘块的成组链接法</a:t>
            </a:r>
            <a:endParaRPr lang="zh-CN" altLang="en-US"/>
          </a:p>
        </p:txBody>
      </p:sp>
      <p:pic>
        <p:nvPicPr>
          <p:cNvPr id="746500" name="Picture 4" descr="8-11"/>
          <p:cNvPicPr>
            <a:picLocks noChangeAspect="1" noChangeArrowheads="1"/>
          </p:cNvPicPr>
          <p:nvPr/>
        </p:nvPicPr>
        <p:blipFill>
          <a:blip r:embed="rId1"/>
          <a:srcRect/>
          <a:stretch>
            <a:fillRect/>
          </a:stretch>
        </p:blipFill>
        <p:spPr bwMode="auto">
          <a:xfrm>
            <a:off x="1403350" y="1412875"/>
            <a:ext cx="6408738" cy="392112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zh-CN" altLang="en-US"/>
              <a:t>　　</a:t>
            </a:r>
            <a:r>
              <a:rPr lang="en-US" altLang="zh-CN"/>
              <a:t>(2) </a:t>
            </a:r>
            <a:r>
              <a:rPr lang="zh-CN" altLang="en-US"/>
              <a:t>文件区中的所有空闲盘块被分成若干个组，比如，将每</a:t>
            </a:r>
            <a:r>
              <a:rPr lang="en-US" altLang="zh-CN"/>
              <a:t>100</a:t>
            </a:r>
            <a:r>
              <a:rPr lang="zh-CN" altLang="en-US"/>
              <a:t>个盘块作为一组。假定盘上共有</a:t>
            </a:r>
            <a:r>
              <a:rPr lang="en-US" altLang="zh-CN"/>
              <a:t>10000</a:t>
            </a:r>
            <a:r>
              <a:rPr lang="zh-CN" altLang="en-US"/>
              <a:t>个盘块，每块大小为</a:t>
            </a:r>
            <a:r>
              <a:rPr lang="en-US" altLang="zh-CN"/>
              <a:t>1 KB</a:t>
            </a:r>
            <a:r>
              <a:rPr lang="zh-CN" altLang="en-US"/>
              <a:t>，其中第</a:t>
            </a:r>
            <a:r>
              <a:rPr lang="en-US" altLang="zh-CN"/>
              <a:t>201</a:t>
            </a:r>
            <a:r>
              <a:rPr lang="zh-CN" altLang="en-US"/>
              <a:t>～</a:t>
            </a:r>
            <a:r>
              <a:rPr lang="en-US" altLang="zh-CN"/>
              <a:t>7999</a:t>
            </a:r>
            <a:r>
              <a:rPr lang="zh-CN" altLang="en-US"/>
              <a:t>号盘块用于存放文件，即作为文件区，这样，该区的最末一组盘块号应为</a:t>
            </a:r>
            <a:r>
              <a:rPr lang="en-US" altLang="zh-CN"/>
              <a:t>7901</a:t>
            </a:r>
            <a:r>
              <a:rPr lang="zh-CN" altLang="en-US"/>
              <a:t>～</a:t>
            </a:r>
            <a:r>
              <a:rPr lang="en-US" altLang="zh-CN"/>
              <a:t>7999</a:t>
            </a:r>
            <a:r>
              <a:rPr lang="zh-CN" altLang="en-US"/>
              <a:t>；次末组为</a:t>
            </a:r>
            <a:r>
              <a:rPr lang="en-US" altLang="zh-CN"/>
              <a:t>7801</a:t>
            </a:r>
            <a:r>
              <a:rPr lang="zh-CN" altLang="en-US"/>
              <a:t>～</a:t>
            </a:r>
            <a:r>
              <a:rPr lang="en-US" altLang="zh-CN"/>
              <a:t>7900</a:t>
            </a:r>
            <a:r>
              <a:rPr lang="zh-CN" altLang="en-US"/>
              <a:t>，</a:t>
            </a:r>
            <a:r>
              <a:rPr lang="en-US" altLang="zh-CN"/>
              <a:t>…</a:t>
            </a:r>
            <a:r>
              <a:rPr lang="zh-CN" altLang="en-US"/>
              <a:t>，倒数第二组的盘块号为</a:t>
            </a:r>
            <a:r>
              <a:rPr lang="en-US" altLang="zh-CN"/>
              <a:t>301</a:t>
            </a:r>
            <a:r>
              <a:rPr lang="zh-CN" altLang="en-US"/>
              <a:t>～</a:t>
            </a:r>
            <a:r>
              <a:rPr lang="en-US" altLang="zh-CN"/>
              <a:t>400</a:t>
            </a:r>
            <a:r>
              <a:rPr lang="zh-CN" altLang="en-US"/>
              <a:t>；第一组为</a:t>
            </a:r>
            <a:r>
              <a:rPr lang="en-US" altLang="zh-CN"/>
              <a:t>201</a:t>
            </a:r>
            <a:r>
              <a:rPr lang="zh-CN" altLang="en-US"/>
              <a:t>～</a:t>
            </a:r>
            <a:r>
              <a:rPr lang="en-US" altLang="zh-CN"/>
              <a:t>300</a:t>
            </a:r>
            <a:r>
              <a:rPr lang="zh-CN" altLang="en-US"/>
              <a:t>，如图</a:t>
            </a:r>
            <a:r>
              <a:rPr lang="en-US" altLang="zh-CN"/>
              <a:t>8-11</a:t>
            </a:r>
            <a:r>
              <a:rPr lang="zh-CN" altLang="en-US"/>
              <a:t>所示。</a:t>
            </a:r>
            <a:br>
              <a:rPr lang="zh-CN" altLang="en-US"/>
            </a:br>
            <a:r>
              <a:rPr lang="zh-CN" altLang="en-US"/>
              <a:t>　　</a:t>
            </a:r>
            <a:r>
              <a:rPr lang="en-US" altLang="zh-CN"/>
              <a:t>(3) </a:t>
            </a:r>
            <a:r>
              <a:rPr lang="zh-CN" altLang="en-US"/>
              <a:t>将每一组含有的盘块总数</a:t>
            </a:r>
            <a:r>
              <a:rPr lang="en-US" altLang="zh-CN"/>
              <a:t>N</a:t>
            </a:r>
            <a:r>
              <a:rPr lang="zh-CN" altLang="en-US"/>
              <a:t>和该组所有的盘块号记入其前一组的第一个盘块的</a:t>
            </a:r>
            <a:r>
              <a:rPr lang="en-US" altLang="zh-CN"/>
              <a:t>S.free(0)</a:t>
            </a:r>
            <a:r>
              <a:rPr lang="zh-CN" altLang="en-US"/>
              <a:t>～</a:t>
            </a:r>
            <a:r>
              <a:rPr lang="en-US" altLang="zh-CN"/>
              <a:t>S.free(99)</a:t>
            </a:r>
            <a:r>
              <a:rPr lang="zh-CN" altLang="en-US"/>
              <a:t>中。这样，由各组的第一个盘块可链成一条链。</a:t>
            </a:r>
            <a:endParaRPr lang="zh-CN" altLang="en-US"/>
          </a:p>
        </p:txBody>
      </p:sp>
      <p:sp>
        <p:nvSpPr>
          <p:cNvPr id="7475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endParaRPr lang="zh-CN" altLang="zh-CN"/>
          </a:p>
        </p:txBody>
      </p:sp>
      <p:sp>
        <p:nvSpPr>
          <p:cNvPr id="712707" name="Rectangle 3"/>
          <p:cNvSpPr>
            <a:spLocks noGrp="1" noChangeArrowheads="1"/>
          </p:cNvSpPr>
          <p:nvPr>
            <p:ph type="body" idx="1"/>
          </p:nvPr>
        </p:nvSpPr>
        <p:spPr/>
        <p:txBody>
          <a:bodyPr/>
          <a:lstStyle/>
          <a:p>
            <a:r>
              <a:rPr lang="zh-CN" altLang="en-US"/>
              <a:t>图</a:t>
            </a:r>
            <a:r>
              <a:rPr lang="en-US" altLang="zh-CN"/>
              <a:t>8-1  </a:t>
            </a:r>
            <a:r>
              <a:rPr lang="zh-CN" altLang="en-US"/>
              <a:t>磁盘空间的连续组织方式</a:t>
            </a:r>
            <a:endParaRPr lang="zh-CN" altLang="en-US"/>
          </a:p>
        </p:txBody>
      </p:sp>
      <p:pic>
        <p:nvPicPr>
          <p:cNvPr id="712708" name="Picture 4" descr="8-1"/>
          <p:cNvPicPr>
            <a:picLocks noChangeAspect="1" noChangeArrowheads="1"/>
          </p:cNvPicPr>
          <p:nvPr/>
        </p:nvPicPr>
        <p:blipFill>
          <a:blip r:embed="rId1"/>
          <a:srcRect/>
          <a:stretch>
            <a:fillRect/>
          </a:stretch>
        </p:blipFill>
        <p:spPr bwMode="auto">
          <a:xfrm>
            <a:off x="1331913" y="1557338"/>
            <a:ext cx="6624637" cy="351155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lnSpc>
                <a:spcPct val="140000"/>
              </a:lnSpc>
            </a:pPr>
            <a:r>
              <a:rPr lang="zh-CN" altLang="en-US"/>
              <a:t>　　</a:t>
            </a:r>
            <a:r>
              <a:rPr lang="en-US" altLang="zh-CN"/>
              <a:t>(4) </a:t>
            </a:r>
            <a:r>
              <a:rPr lang="zh-CN" altLang="en-US"/>
              <a:t>将第一组的盘块总数和所有的盘块号记入空闲盘块号栈中，作为当前可供分配的空闲盘块号。</a:t>
            </a:r>
            <a:br>
              <a:rPr lang="zh-CN" altLang="en-US"/>
            </a:br>
            <a:r>
              <a:rPr lang="zh-CN" altLang="en-US"/>
              <a:t>　　</a:t>
            </a:r>
            <a:r>
              <a:rPr lang="en-US" altLang="zh-CN"/>
              <a:t>(5) </a:t>
            </a:r>
            <a:r>
              <a:rPr lang="zh-CN" altLang="en-US"/>
              <a:t>最末一组只有</a:t>
            </a:r>
            <a:r>
              <a:rPr lang="en-US" altLang="zh-CN"/>
              <a:t>99</a:t>
            </a:r>
            <a:r>
              <a:rPr lang="zh-CN" altLang="en-US"/>
              <a:t>个盘块，其盘块号分别记入其前一组的</a:t>
            </a:r>
            <a:r>
              <a:rPr lang="en-US" altLang="zh-CN"/>
              <a:t>S.free(1)</a:t>
            </a:r>
            <a:r>
              <a:rPr lang="zh-CN" altLang="en-US"/>
              <a:t>～</a:t>
            </a:r>
            <a:r>
              <a:rPr lang="en-US" altLang="zh-CN"/>
              <a:t>S.free(99)</a:t>
            </a:r>
            <a:r>
              <a:rPr lang="zh-CN" altLang="en-US"/>
              <a:t>中，而在</a:t>
            </a:r>
            <a:r>
              <a:rPr lang="en-US" altLang="zh-CN"/>
              <a:t>S.free(0)</a:t>
            </a:r>
            <a:r>
              <a:rPr lang="zh-CN" altLang="en-US"/>
              <a:t>中则存放“</a:t>
            </a:r>
            <a:r>
              <a:rPr lang="en-US" altLang="zh-CN"/>
              <a:t>0”</a:t>
            </a:r>
            <a:r>
              <a:rPr lang="zh-CN" altLang="en-US"/>
              <a:t>，作为空闲盘块链的结束标志。</a:t>
            </a:r>
            <a:r>
              <a:rPr lang="en-US" altLang="zh-CN"/>
              <a:t>(</a:t>
            </a:r>
            <a:r>
              <a:rPr lang="zh-CN" altLang="en-US"/>
              <a:t>注：最后一组的盘块数应为</a:t>
            </a:r>
            <a:r>
              <a:rPr lang="en-US" altLang="zh-CN"/>
              <a:t>99</a:t>
            </a:r>
            <a:r>
              <a:rPr lang="zh-CN" altLang="en-US"/>
              <a:t>，不应是</a:t>
            </a:r>
            <a:r>
              <a:rPr lang="en-US" altLang="zh-CN"/>
              <a:t>100</a:t>
            </a:r>
            <a:r>
              <a:rPr lang="zh-CN" altLang="en-US"/>
              <a:t>，因为这是指可供使用的空闲盘块。其编号应为</a:t>
            </a:r>
            <a:r>
              <a:rPr lang="en-US" altLang="zh-CN"/>
              <a:t>(1</a:t>
            </a:r>
            <a:r>
              <a:rPr lang="zh-CN" altLang="en-US"/>
              <a:t>～</a:t>
            </a:r>
            <a:r>
              <a:rPr lang="en-US" altLang="zh-CN"/>
              <a:t>99)</a:t>
            </a:r>
            <a:r>
              <a:rPr lang="zh-CN" altLang="en-US"/>
              <a:t>，</a:t>
            </a:r>
            <a:r>
              <a:rPr lang="en-US" altLang="zh-CN"/>
              <a:t>0</a:t>
            </a:r>
            <a:r>
              <a:rPr lang="zh-CN" altLang="en-US"/>
              <a:t>号中放空闲盘块链的结尾标志。</a:t>
            </a:r>
            <a:r>
              <a:rPr lang="en-US" altLang="zh-CN"/>
              <a:t>)</a:t>
            </a:r>
            <a:endParaRPr lang="en-US" altLang="zh-CN"/>
          </a:p>
        </p:txBody>
      </p:sp>
      <p:sp>
        <p:nvSpPr>
          <p:cNvPr id="7485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空闲盘块的分配与回收</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当系统要为用户分配文件所需的盘块时，须调用盘块分配过程来完成。该过程首先检查空闲盘块号栈是否上锁，如未上锁，便从栈顶取出一空闲盘块号，将与之对应的盘块分配给用户，然后将栈顶指针下移一格。若该盘块号已是栈底，即</a:t>
            </a:r>
            <a:r>
              <a:rPr lang="en-US" altLang="zh-CN"/>
              <a:t>S.free(0)</a:t>
            </a:r>
            <a:r>
              <a:rPr lang="zh-CN" altLang="en-US"/>
              <a:t>，这是当前栈中最后一个可分配的盘块号。 </a:t>
            </a:r>
            <a:endParaRPr lang="zh-CN" altLang="en-US"/>
          </a:p>
        </p:txBody>
      </p:sp>
      <p:sp>
        <p:nvSpPr>
          <p:cNvPr id="749571" name="Rectangle 3"/>
          <p:cNvSpPr>
            <a:spLocks noGrp="1" noChangeArrowheads="1"/>
          </p:cNvSpPr>
          <p:nvPr>
            <p:ph type="body" idx="1"/>
          </p:nvPr>
        </p:nvSpPr>
        <p:spPr/>
        <p:txBody>
          <a:bodyPr/>
          <a:lstStyle/>
          <a:p>
            <a:endParaRPr lang="zh-CN" altLang="zh-CN"/>
          </a:p>
        </p:txBody>
      </p:sp>
      <p:sp>
        <p:nvSpPr>
          <p:cNvPr id="749572"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r>
              <a:rPr lang="zh-CN" altLang="en-US" sz="3200">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8.3  </a:t>
            </a:r>
            <a:r>
              <a:rPr lang="zh-CN" altLang="en-US" sz="3200">
                <a:latin typeface="黑体" panose="02010609060101010101" pitchFamily="49" charset="-122"/>
                <a:ea typeface="黑体" panose="02010609060101010101" pitchFamily="49" charset="-122"/>
              </a:rPr>
              <a:t>提高磁盘</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速度的途径</a:t>
            </a:r>
            <a:br>
              <a:rPr lang="zh-CN" altLang="en-US" sz="3200">
                <a:latin typeface="黑体" panose="02010609060101010101" pitchFamily="49" charset="-122"/>
                <a:ea typeface="黑体" panose="02010609060101010101" pitchFamily="49" charset="-122"/>
              </a:rPr>
            </a:br>
            <a:br>
              <a:rPr lang="zh-CN" altLang="en-US"/>
            </a:br>
            <a:r>
              <a:rPr lang="zh-CN" altLang="en-US"/>
              <a:t>　　</a:t>
            </a:r>
            <a:r>
              <a:rPr lang="en-US" altLang="zh-CN"/>
              <a:t>(1) </a:t>
            </a:r>
            <a:r>
              <a:rPr lang="zh-CN" altLang="en-US"/>
              <a:t>改进文件的目录结构以及检索目录的方法来减少对目录的查找时间；</a:t>
            </a:r>
            <a:br>
              <a:rPr lang="zh-CN" altLang="en-US"/>
            </a:br>
            <a:r>
              <a:rPr lang="zh-CN" altLang="en-US"/>
              <a:t>　　</a:t>
            </a:r>
            <a:r>
              <a:rPr lang="en-US" altLang="zh-CN"/>
              <a:t>(2) </a:t>
            </a:r>
            <a:r>
              <a:rPr lang="zh-CN" altLang="en-US"/>
              <a:t>选取好的文件存储结构，以提高对文件的访问速度；</a:t>
            </a:r>
            <a:br>
              <a:rPr lang="zh-CN" altLang="en-US"/>
            </a:br>
            <a:r>
              <a:rPr lang="zh-CN" altLang="en-US"/>
              <a:t>　　</a:t>
            </a:r>
            <a:r>
              <a:rPr lang="en-US" altLang="zh-CN"/>
              <a:t>(3) </a:t>
            </a:r>
            <a:r>
              <a:rPr lang="zh-CN" altLang="en-US"/>
              <a:t>提高磁盘的</a:t>
            </a:r>
            <a:r>
              <a:rPr lang="en-US" altLang="zh-CN"/>
              <a:t>I/O</a:t>
            </a:r>
            <a:r>
              <a:rPr lang="zh-CN" altLang="en-US"/>
              <a:t>速度，能将文件中的数据快速地从磁盘传送到内存中，或者相反。其中的第</a:t>
            </a:r>
            <a:r>
              <a:rPr lang="en-US" altLang="zh-CN"/>
              <a:t>1</a:t>
            </a:r>
            <a:r>
              <a:rPr lang="zh-CN" altLang="en-US"/>
              <a:t>和第</a:t>
            </a:r>
            <a:r>
              <a:rPr lang="en-US" altLang="zh-CN"/>
              <a:t>2</a:t>
            </a:r>
            <a:r>
              <a:rPr lang="zh-CN" altLang="en-US"/>
              <a:t>点已在上一章或本章作了较详细的阐述，本节主要对如何提高磁盘的</a:t>
            </a:r>
            <a:r>
              <a:rPr lang="en-US" altLang="zh-CN"/>
              <a:t>I/O</a:t>
            </a:r>
            <a:r>
              <a:rPr lang="zh-CN" altLang="en-US"/>
              <a:t>速度作一简单介绍。</a:t>
            </a:r>
            <a:endParaRPr lang="zh-CN" altLang="en-US"/>
          </a:p>
        </p:txBody>
      </p:sp>
      <p:sp>
        <p:nvSpPr>
          <p:cNvPr id="750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pPr>
              <a:lnSpc>
                <a:spcPct val="150000"/>
              </a:lnSpc>
            </a:pPr>
            <a:r>
              <a:rPr lang="en-US" altLang="zh-CN">
                <a:latin typeface="黑体" panose="02010609060101010101" pitchFamily="49" charset="-122"/>
                <a:ea typeface="黑体" panose="02010609060101010101" pitchFamily="49" charset="-122"/>
              </a:rPr>
              <a:t>8.3.1  </a:t>
            </a:r>
            <a:r>
              <a:rPr lang="zh-CN" altLang="en-US">
                <a:latin typeface="黑体" panose="02010609060101010101" pitchFamily="49" charset="-122"/>
                <a:ea typeface="黑体" panose="02010609060101010101" pitchFamily="49" charset="-122"/>
              </a:rPr>
              <a:t>磁盘高速缓存</a:t>
            </a:r>
            <a:r>
              <a:rPr lang="en-US" altLang="zh-CN">
                <a:latin typeface="黑体" panose="02010609060101010101" pitchFamily="49" charset="-122"/>
                <a:ea typeface="黑体" panose="02010609060101010101" pitchFamily="49" charset="-122"/>
              </a:rPr>
              <a:t>(Disk Cache) </a:t>
            </a:r>
            <a:br>
              <a:rPr lang="en-US" altLang="zh-CN">
                <a:latin typeface="黑体" panose="02010609060101010101" pitchFamily="49" charset="-122"/>
                <a:ea typeface="黑体" panose="02010609060101010101" pitchFamily="49" charset="-122"/>
              </a:rPr>
            </a:br>
            <a:r>
              <a:rPr lang="zh-CN" altLang="en-US"/>
              <a:t>　　在设计磁盘高速缓存时需要考虑的问题有：</a:t>
            </a:r>
            <a:br>
              <a:rPr lang="zh-CN" altLang="en-US"/>
            </a:br>
            <a:r>
              <a:rPr lang="zh-CN" altLang="en-US"/>
              <a:t>　　</a:t>
            </a:r>
            <a:r>
              <a:rPr lang="en-US" altLang="zh-CN"/>
              <a:t>(1) </a:t>
            </a:r>
            <a:r>
              <a:rPr lang="zh-CN" altLang="en-US"/>
              <a:t>如何将磁盘高速缓存中的数据传送给请求进程；</a:t>
            </a:r>
            <a:br>
              <a:rPr lang="zh-CN" altLang="en-US"/>
            </a:br>
            <a:r>
              <a:rPr lang="zh-CN" altLang="en-US"/>
              <a:t>　　</a:t>
            </a:r>
            <a:r>
              <a:rPr lang="en-US" altLang="zh-CN"/>
              <a:t>(2) </a:t>
            </a:r>
            <a:r>
              <a:rPr lang="zh-CN" altLang="en-US"/>
              <a:t>采用什么样的置换策略；</a:t>
            </a:r>
            <a:br>
              <a:rPr lang="zh-CN" altLang="en-US"/>
            </a:br>
            <a:r>
              <a:rPr lang="zh-CN" altLang="en-US"/>
              <a:t>　　</a:t>
            </a:r>
            <a:r>
              <a:rPr lang="en-US" altLang="zh-CN"/>
              <a:t>(3) </a:t>
            </a:r>
            <a:r>
              <a:rPr lang="zh-CN" altLang="en-US"/>
              <a:t>已修改的盘块数据在何时被写回磁盘。</a:t>
            </a:r>
            <a:endParaRPr lang="zh-CN" altLang="en-US"/>
          </a:p>
        </p:txBody>
      </p:sp>
      <p:sp>
        <p:nvSpPr>
          <p:cNvPr id="7516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数据交付</a:t>
            </a:r>
            <a:r>
              <a:rPr lang="en-US" altLang="zh-CN">
                <a:latin typeface="黑体" panose="02010609060101010101" pitchFamily="49" charset="-122"/>
                <a:ea typeface="黑体" panose="02010609060101010101" pitchFamily="49" charset="-122"/>
              </a:rPr>
              <a:t>(Data Delivery)</a:t>
            </a:r>
            <a:r>
              <a:rPr lang="zh-CN" altLang="en-US">
                <a:latin typeface="黑体" panose="02010609060101010101" pitchFamily="49" charset="-122"/>
                <a:ea typeface="黑体" panose="02010609060101010101" pitchFamily="49" charset="-122"/>
              </a:rPr>
              <a:t>方式</a:t>
            </a:r>
            <a:br>
              <a:rPr lang="zh-CN" altLang="en-US"/>
            </a:br>
            <a:r>
              <a:rPr lang="zh-CN" altLang="en-US"/>
              <a:t>　　如果</a:t>
            </a:r>
            <a:r>
              <a:rPr lang="en-US" altLang="zh-CN"/>
              <a:t>I/O</a:t>
            </a:r>
            <a:r>
              <a:rPr lang="zh-CN" altLang="en-US"/>
              <a:t>请求所需要的数据能从磁盘高速缓存中获取，此时就需要将磁盘高速缓存中的数据传送给请求进程。所谓的数据交付就是指将磁盘高速缓存中的数据传送给请求者进程。系统可以采取两种方式将数据交付给请求进程：</a:t>
            </a:r>
            <a:br>
              <a:rPr lang="zh-CN" altLang="en-US"/>
            </a:br>
            <a:r>
              <a:rPr lang="zh-CN" altLang="en-US"/>
              <a:t>　　</a:t>
            </a:r>
            <a:r>
              <a:rPr lang="en-US" altLang="zh-CN"/>
              <a:t>(1) </a:t>
            </a:r>
            <a:r>
              <a:rPr lang="zh-CN" altLang="en-US"/>
              <a:t>数据交付</a:t>
            </a:r>
            <a:br>
              <a:rPr lang="zh-CN" altLang="en-US"/>
            </a:br>
            <a:r>
              <a:rPr lang="zh-CN" altLang="en-US"/>
              <a:t>　　</a:t>
            </a:r>
            <a:r>
              <a:rPr lang="en-US" altLang="zh-CN"/>
              <a:t>(2) </a:t>
            </a:r>
            <a:r>
              <a:rPr lang="zh-CN" altLang="en-US"/>
              <a:t>指针交付 </a:t>
            </a:r>
            <a:endParaRPr lang="zh-CN" altLang="en-US"/>
          </a:p>
        </p:txBody>
      </p:sp>
      <p:sp>
        <p:nvSpPr>
          <p:cNvPr id="752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置换算法</a:t>
            </a:r>
            <a:br>
              <a:rPr lang="zh-CN" altLang="en-US">
                <a:latin typeface="黑体" panose="02010609060101010101" pitchFamily="49" charset="-122"/>
                <a:ea typeface="黑体" panose="02010609060101010101" pitchFamily="49" charset="-122"/>
              </a:rPr>
            </a:br>
            <a:r>
              <a:rPr lang="zh-CN" altLang="en-US"/>
              <a:t>　　现在不少系统在设计其高速缓存的置换算法时，除了考虑到最近最久未使用这一原则外，还考虑了以下几点：</a:t>
            </a:r>
            <a:br>
              <a:rPr lang="zh-CN" altLang="en-US"/>
            </a:br>
            <a:r>
              <a:rPr lang="zh-CN" altLang="en-US"/>
              <a:t>　　</a:t>
            </a:r>
            <a:r>
              <a:rPr lang="en-US" altLang="zh-CN"/>
              <a:t>(1) </a:t>
            </a:r>
            <a:r>
              <a:rPr lang="zh-CN" altLang="en-US"/>
              <a:t>访问频率。</a:t>
            </a:r>
            <a:br>
              <a:rPr lang="zh-CN" altLang="en-US"/>
            </a:br>
            <a:r>
              <a:rPr lang="zh-CN" altLang="en-US"/>
              <a:t>　　</a:t>
            </a:r>
            <a:r>
              <a:rPr lang="en-US" altLang="zh-CN"/>
              <a:t>(2) </a:t>
            </a:r>
            <a:r>
              <a:rPr lang="zh-CN" altLang="en-US"/>
              <a:t>可预见性。</a:t>
            </a:r>
            <a:br>
              <a:rPr lang="zh-CN" altLang="en-US"/>
            </a:br>
            <a:r>
              <a:rPr lang="zh-CN" altLang="en-US"/>
              <a:t>　　</a:t>
            </a:r>
            <a:r>
              <a:rPr lang="en-US" altLang="zh-CN"/>
              <a:t>(3) </a:t>
            </a:r>
            <a:r>
              <a:rPr lang="zh-CN" altLang="en-US"/>
              <a:t>数据的一致性。 </a:t>
            </a:r>
            <a:endParaRPr lang="zh-CN" altLang="en-US"/>
          </a:p>
        </p:txBody>
      </p:sp>
      <p:sp>
        <p:nvSpPr>
          <p:cNvPr id="753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周期性地写回磁盘</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还有一种情况值得注意，那就是根据</a:t>
            </a:r>
            <a:r>
              <a:rPr lang="en-US" altLang="zh-CN"/>
              <a:t>LRU</a:t>
            </a:r>
            <a:r>
              <a:rPr lang="zh-CN" altLang="en-US"/>
              <a:t>算法，那些经常要被访问的盘块数据可能会一直保留在高速缓存中，长期不会被写回磁盘。 </a:t>
            </a:r>
            <a:endParaRPr lang="zh-CN" altLang="en-US"/>
          </a:p>
        </p:txBody>
      </p:sp>
      <p:sp>
        <p:nvSpPr>
          <p:cNvPr id="754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pPr>
              <a:lnSpc>
                <a:spcPct val="150000"/>
              </a:lnSpc>
            </a:pPr>
            <a:r>
              <a:rPr lang="en-US" altLang="zh-CN">
                <a:latin typeface="黑体" panose="02010609060101010101" pitchFamily="49" charset="-122"/>
                <a:ea typeface="黑体" panose="02010609060101010101" pitchFamily="49" charset="-122"/>
              </a:rPr>
              <a:t>8.3.2  </a:t>
            </a:r>
            <a:r>
              <a:rPr lang="zh-CN" altLang="en-US">
                <a:latin typeface="黑体" panose="02010609060101010101" pitchFamily="49" charset="-122"/>
                <a:ea typeface="黑体" panose="02010609060101010101" pitchFamily="49" charset="-122"/>
              </a:rPr>
              <a:t>提高磁盘</a:t>
            </a:r>
            <a:r>
              <a:rPr lang="en-US" altLang="zh-CN">
                <a:latin typeface="黑体" panose="02010609060101010101" pitchFamily="49" charset="-122"/>
                <a:ea typeface="黑体" panose="02010609060101010101" pitchFamily="49" charset="-122"/>
              </a:rPr>
              <a:t>I/O</a:t>
            </a:r>
            <a:r>
              <a:rPr lang="zh-CN" altLang="en-US">
                <a:latin typeface="黑体" panose="02010609060101010101" pitchFamily="49" charset="-122"/>
                <a:ea typeface="黑体" panose="02010609060101010101" pitchFamily="49" charset="-122"/>
              </a:rPr>
              <a:t>速度的其它方法</a:t>
            </a:r>
            <a:br>
              <a:rPr lang="zh-CN" altLang="en-US">
                <a:latin typeface="黑体" panose="02010609060101010101" pitchFamily="49" charset="-122"/>
                <a:ea typeface="黑体" panose="02010609060101010101" pitchFamily="49" charset="-122"/>
              </a:rPr>
            </a:br>
            <a:r>
              <a:rPr lang="zh-CN" altLang="en-US"/>
              <a:t>　　能有效地提高磁盘</a:t>
            </a:r>
            <a:r>
              <a:rPr lang="en-US" altLang="zh-CN"/>
              <a:t>I/O</a:t>
            </a:r>
            <a:r>
              <a:rPr lang="zh-CN" altLang="en-US"/>
              <a:t>速度的方法还有许多，如提前读、延迟写等，现介绍如下：</a:t>
            </a:r>
            <a:br>
              <a:rPr lang="zh-CN" altLang="en-US"/>
            </a:br>
            <a:r>
              <a:rPr lang="zh-CN" altLang="en-US"/>
              <a:t>　　</a:t>
            </a:r>
            <a:r>
              <a:rPr lang="en-US" altLang="zh-CN"/>
              <a:t>1. </a:t>
            </a:r>
            <a:r>
              <a:rPr lang="zh-CN" altLang="en-US"/>
              <a:t>提前读</a:t>
            </a:r>
            <a:br>
              <a:rPr lang="zh-CN" altLang="en-US"/>
            </a:br>
            <a:r>
              <a:rPr lang="zh-CN" altLang="en-US"/>
              <a:t>　　</a:t>
            </a:r>
            <a:r>
              <a:rPr lang="en-US" altLang="zh-CN"/>
              <a:t>2. </a:t>
            </a:r>
            <a:r>
              <a:rPr lang="zh-CN" altLang="en-US"/>
              <a:t>延迟写</a:t>
            </a:r>
            <a:br>
              <a:rPr lang="zh-CN" altLang="en-US"/>
            </a:br>
            <a:r>
              <a:rPr lang="zh-CN" altLang="en-US"/>
              <a:t>　　</a:t>
            </a:r>
            <a:r>
              <a:rPr lang="en-US" altLang="zh-CN"/>
              <a:t>3. </a:t>
            </a:r>
            <a:r>
              <a:rPr lang="zh-CN" altLang="en-US"/>
              <a:t>优化物理块的分布</a:t>
            </a:r>
            <a:endParaRPr lang="zh-CN" altLang="en-US"/>
          </a:p>
        </p:txBody>
      </p:sp>
      <p:sp>
        <p:nvSpPr>
          <p:cNvPr id="755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4. </a:t>
            </a:r>
            <a:r>
              <a:rPr lang="zh-CN" altLang="en-US">
                <a:latin typeface="黑体" panose="02010609060101010101" pitchFamily="49" charset="-122"/>
                <a:ea typeface="黑体" panose="02010609060101010101" pitchFamily="49" charset="-122"/>
              </a:rPr>
              <a:t>虚拟盘</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由于访问内存的速度远高于访问磁盘的速度，于是有人试图利用内存空间去仿真磁盘，形成所谓虚拟盘，又称为</a:t>
            </a:r>
            <a:r>
              <a:rPr lang="en-US" altLang="zh-CN"/>
              <a:t>RAM</a:t>
            </a:r>
            <a:r>
              <a:rPr lang="zh-CN" altLang="en-US"/>
              <a:t>盘。该盘的设备驱动程序也可以接受所有标准的磁盘操作，但这些操作的执行不是在磁盘上而是在内存中。这对用户都是透明的。 </a:t>
            </a:r>
            <a:endParaRPr lang="zh-CN" altLang="en-US"/>
          </a:p>
        </p:txBody>
      </p:sp>
      <p:sp>
        <p:nvSpPr>
          <p:cNvPr id="7567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8.3.3  </a:t>
            </a:r>
            <a:r>
              <a:rPr lang="zh-CN" altLang="en-US">
                <a:latin typeface="黑体" panose="02010609060101010101" pitchFamily="49" charset="-122"/>
                <a:ea typeface="黑体" panose="02010609060101010101" pitchFamily="49" charset="-122"/>
              </a:rPr>
              <a:t>廉价磁盘冗余阵列</a:t>
            </a:r>
            <a:r>
              <a:rPr lang="en-US" altLang="zh-CN">
                <a:latin typeface="黑体" panose="02010609060101010101" pitchFamily="49" charset="-122"/>
                <a:ea typeface="黑体" panose="02010609060101010101" pitchFamily="49" charset="-122"/>
              </a:rPr>
              <a:t>(RAID)</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并行交叉存取</a:t>
            </a:r>
            <a:br>
              <a:rPr lang="zh-CN" altLang="en-US">
                <a:latin typeface="黑体" panose="02010609060101010101" pitchFamily="49" charset="-122"/>
                <a:ea typeface="黑体" panose="02010609060101010101" pitchFamily="49" charset="-122"/>
              </a:rPr>
            </a:br>
            <a:r>
              <a:rPr lang="zh-CN" altLang="en-US"/>
              <a:t>　　这是把在大、中型机中，用于提高访问内存速度的并行交叉存取技术应用到磁盘存储系统中，以提高对磁盘的</a:t>
            </a:r>
            <a:r>
              <a:rPr lang="en-US" altLang="zh-CN"/>
              <a:t>I/O</a:t>
            </a:r>
            <a:r>
              <a:rPr lang="zh-CN" altLang="en-US"/>
              <a:t>速度。在该系统中，有多台磁盘驱动器，系统将每一盘块中的数据分为若干个子盘块数据，再把每一个子盘块的数据分别存储到各个不同磁盘中的相同位置上。以后当要将一个盘块的数据传送到内存时，采取并行传输方式，将各个盘块中的子盘块数据同时向内存中传输，从而使传输时间大大减少。 </a:t>
            </a:r>
            <a:endParaRPr lang="zh-CN" altLang="en-US"/>
          </a:p>
        </p:txBody>
      </p:sp>
      <p:sp>
        <p:nvSpPr>
          <p:cNvPr id="757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pPr>
              <a:lnSpc>
                <a:spcPct val="150000"/>
              </a:lnSpc>
            </a:pPr>
            <a:r>
              <a:rPr lang="zh-CN" altLang="en-US"/>
              <a:t>　　连续组织方式的主要优点有：</a:t>
            </a:r>
            <a:br>
              <a:rPr lang="zh-CN" altLang="en-US"/>
            </a:br>
            <a:r>
              <a:rPr lang="zh-CN" altLang="en-US"/>
              <a:t>　　</a:t>
            </a:r>
            <a:r>
              <a:rPr lang="en-US" altLang="zh-CN"/>
              <a:t>(1) </a:t>
            </a:r>
            <a:r>
              <a:rPr lang="zh-CN" altLang="en-US"/>
              <a:t>顺序访问容易。</a:t>
            </a:r>
            <a:br>
              <a:rPr lang="zh-CN" altLang="en-US"/>
            </a:br>
            <a:r>
              <a:rPr lang="zh-CN" altLang="en-US"/>
              <a:t>　　</a:t>
            </a:r>
            <a:r>
              <a:rPr lang="en-US" altLang="zh-CN"/>
              <a:t>(2) </a:t>
            </a:r>
            <a:r>
              <a:rPr lang="zh-CN" altLang="en-US"/>
              <a:t>顺序访问速度快。 </a:t>
            </a:r>
            <a:endParaRPr lang="zh-CN" altLang="en-US"/>
          </a:p>
        </p:txBody>
      </p:sp>
      <p:sp>
        <p:nvSpPr>
          <p:cNvPr id="713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endParaRPr lang="zh-CN" altLang="zh-CN"/>
          </a:p>
        </p:txBody>
      </p:sp>
      <p:sp>
        <p:nvSpPr>
          <p:cNvPr id="758787" name="Rectangle 3"/>
          <p:cNvSpPr>
            <a:spLocks noGrp="1" noChangeArrowheads="1"/>
          </p:cNvSpPr>
          <p:nvPr>
            <p:ph type="body" idx="1"/>
          </p:nvPr>
        </p:nvSpPr>
        <p:spPr>
          <a:xfrm>
            <a:off x="0" y="4581525"/>
            <a:ext cx="9144000" cy="476250"/>
          </a:xfrm>
        </p:spPr>
        <p:txBody>
          <a:bodyPr/>
          <a:lstStyle/>
          <a:p>
            <a:r>
              <a:rPr lang="zh-CN" altLang="en-US"/>
              <a:t>图</a:t>
            </a:r>
            <a:r>
              <a:rPr lang="en-US" altLang="zh-CN"/>
              <a:t>8-12  </a:t>
            </a:r>
            <a:r>
              <a:rPr lang="zh-CN" altLang="en-US"/>
              <a:t>磁盘并行交叉存取方式</a:t>
            </a:r>
            <a:endParaRPr lang="zh-CN" altLang="en-US"/>
          </a:p>
        </p:txBody>
      </p:sp>
      <p:pic>
        <p:nvPicPr>
          <p:cNvPr id="758788" name="Picture 4" descr="8-12"/>
          <p:cNvPicPr>
            <a:picLocks noChangeAspect="1" noChangeArrowheads="1"/>
          </p:cNvPicPr>
          <p:nvPr/>
        </p:nvPicPr>
        <p:blipFill>
          <a:blip r:embed="rId1"/>
          <a:srcRect/>
          <a:stretch>
            <a:fillRect/>
          </a:stretch>
        </p:blipFill>
        <p:spPr bwMode="auto">
          <a:xfrm>
            <a:off x="755650" y="2133600"/>
            <a:ext cx="7561263" cy="16383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 RAID</a:t>
            </a:r>
            <a:r>
              <a:rPr lang="zh-CN" altLang="en-US">
                <a:latin typeface="黑体" panose="02010609060101010101" pitchFamily="49" charset="-122"/>
                <a:ea typeface="黑体" panose="02010609060101010101" pitchFamily="49" charset="-122"/>
              </a:rPr>
              <a:t>的分级</a:t>
            </a:r>
            <a:br>
              <a:rPr lang="zh-CN" altLang="en-US">
                <a:latin typeface="黑体" panose="02010609060101010101" pitchFamily="49" charset="-122"/>
                <a:ea typeface="黑体" panose="02010609060101010101" pitchFamily="49" charset="-122"/>
              </a:rPr>
            </a:br>
            <a:r>
              <a:rPr lang="zh-CN" altLang="en-US">
                <a:latin typeface="方正琥珀简体" pitchFamily="65" charset="-122"/>
                <a:ea typeface="方正琥珀简体" pitchFamily="65" charset="-122"/>
              </a:rPr>
              <a:t>　　</a:t>
            </a:r>
            <a:r>
              <a:rPr lang="en-US" altLang="zh-CN"/>
              <a:t>RAID</a:t>
            </a:r>
            <a:r>
              <a:rPr lang="zh-CN" altLang="en-US"/>
              <a:t>在刚被推出时，是分成</a:t>
            </a:r>
            <a:r>
              <a:rPr lang="en-US" altLang="zh-CN"/>
              <a:t>6</a:t>
            </a:r>
            <a:r>
              <a:rPr lang="zh-CN" altLang="en-US"/>
              <a:t>级的，后来又增加了</a:t>
            </a:r>
            <a:r>
              <a:rPr lang="en-US" altLang="zh-CN"/>
              <a:t>RAID 6</a:t>
            </a:r>
            <a:r>
              <a:rPr lang="zh-CN" altLang="en-US"/>
              <a:t>级和</a:t>
            </a:r>
            <a:r>
              <a:rPr lang="en-US" altLang="zh-CN"/>
              <a:t>RAID 7</a:t>
            </a:r>
            <a:r>
              <a:rPr lang="zh-CN" altLang="en-US"/>
              <a:t>级。</a:t>
            </a:r>
            <a:br>
              <a:rPr lang="zh-CN" altLang="en-US"/>
            </a:br>
            <a:r>
              <a:rPr lang="zh-CN" altLang="en-US"/>
              <a:t>　　</a:t>
            </a:r>
            <a:r>
              <a:rPr lang="en-US" altLang="zh-CN"/>
              <a:t>(1)  RAID 0</a:t>
            </a:r>
            <a:r>
              <a:rPr lang="zh-CN" altLang="en-US"/>
              <a:t>级。</a:t>
            </a:r>
            <a:br>
              <a:rPr lang="zh-CN" altLang="en-US"/>
            </a:br>
            <a:r>
              <a:rPr lang="zh-CN" altLang="en-US"/>
              <a:t>　　</a:t>
            </a:r>
            <a:r>
              <a:rPr lang="en-US" altLang="zh-CN"/>
              <a:t>(2)  RAID 1</a:t>
            </a:r>
            <a:r>
              <a:rPr lang="zh-CN" altLang="en-US"/>
              <a:t>级。</a:t>
            </a:r>
            <a:br>
              <a:rPr lang="zh-CN" altLang="en-US"/>
            </a:br>
            <a:r>
              <a:rPr lang="zh-CN" altLang="en-US"/>
              <a:t>　　</a:t>
            </a:r>
            <a:r>
              <a:rPr lang="en-US" altLang="zh-CN"/>
              <a:t>(3)  RAID 3</a:t>
            </a:r>
            <a:r>
              <a:rPr lang="zh-CN" altLang="en-US"/>
              <a:t>级。</a:t>
            </a:r>
            <a:br>
              <a:rPr lang="zh-CN" altLang="en-US"/>
            </a:br>
            <a:r>
              <a:rPr lang="zh-CN" altLang="en-US"/>
              <a:t>　　</a:t>
            </a:r>
            <a:r>
              <a:rPr lang="en-US" altLang="zh-CN"/>
              <a:t>(4)  RAID 5</a:t>
            </a:r>
            <a:r>
              <a:rPr lang="zh-CN" altLang="en-US"/>
              <a:t>级。</a:t>
            </a:r>
            <a:br>
              <a:rPr lang="zh-CN" altLang="en-US"/>
            </a:br>
            <a:r>
              <a:rPr lang="zh-CN" altLang="en-US"/>
              <a:t>　　</a:t>
            </a:r>
            <a:r>
              <a:rPr lang="en-US" altLang="zh-CN"/>
              <a:t>(5)  RAID 6</a:t>
            </a:r>
            <a:r>
              <a:rPr lang="zh-CN" altLang="en-US"/>
              <a:t>级和</a:t>
            </a:r>
            <a:r>
              <a:rPr lang="en-US" altLang="zh-CN"/>
              <a:t>RAID 7</a:t>
            </a:r>
            <a:r>
              <a:rPr lang="zh-CN" altLang="en-US"/>
              <a:t>级。 </a:t>
            </a:r>
            <a:endParaRPr lang="zh-CN" altLang="en-US"/>
          </a:p>
        </p:txBody>
      </p:sp>
      <p:sp>
        <p:nvSpPr>
          <p:cNvPr id="7598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r>
              <a:rPr lang="zh-CN" altLang="en-US"/>
              <a:t>　　</a:t>
            </a:r>
            <a:r>
              <a:rPr lang="en-US" altLang="zh-CN">
                <a:latin typeface="黑体" panose="02010609060101010101" pitchFamily="49" charset="-122"/>
                <a:ea typeface="黑体" panose="02010609060101010101" pitchFamily="49" charset="-122"/>
              </a:rPr>
              <a:t>3.  RAID</a:t>
            </a:r>
            <a:r>
              <a:rPr lang="zh-CN" altLang="en-US">
                <a:latin typeface="黑体" panose="02010609060101010101" pitchFamily="49" charset="-122"/>
                <a:ea typeface="黑体" panose="02010609060101010101" pitchFamily="49" charset="-122"/>
              </a:rPr>
              <a:t>的优点</a:t>
            </a:r>
            <a:br>
              <a:rPr lang="zh-CN" altLang="en-US"/>
            </a:br>
            <a:r>
              <a:rPr lang="zh-CN" altLang="en-US"/>
              <a:t>　　</a:t>
            </a:r>
            <a:r>
              <a:rPr lang="en-US" altLang="zh-CN"/>
              <a:t>(1) </a:t>
            </a:r>
            <a:r>
              <a:rPr lang="zh-CN" altLang="en-US"/>
              <a:t>可靠性高，除了</a:t>
            </a:r>
            <a:r>
              <a:rPr lang="en-US" altLang="zh-CN"/>
              <a:t>RAID 0</a:t>
            </a:r>
            <a:r>
              <a:rPr lang="zh-CN" altLang="en-US"/>
              <a:t>级外，其余各级都采用了容错技术。当阵列中某一磁盘损坏时，并不会造成数据的丢失。此时可根据其它未损坏磁盘中的信息来恢复已损坏的盘中的信息。其可靠性比单台磁盘机高出一个数量级。</a:t>
            </a:r>
            <a:br>
              <a:rPr lang="zh-CN" altLang="en-US"/>
            </a:br>
            <a:r>
              <a:rPr lang="zh-CN" altLang="en-US"/>
              <a:t>　　</a:t>
            </a:r>
            <a:r>
              <a:rPr lang="en-US" altLang="zh-CN"/>
              <a:t>(2) </a:t>
            </a:r>
            <a:r>
              <a:rPr lang="zh-CN" altLang="en-US"/>
              <a:t>磁盘</a:t>
            </a:r>
            <a:r>
              <a:rPr lang="en-US" altLang="zh-CN"/>
              <a:t>I/O</a:t>
            </a:r>
            <a:r>
              <a:rPr lang="zh-CN" altLang="en-US"/>
              <a:t>速度高，由于采取了并行交叉存取方式，可使磁盘</a:t>
            </a:r>
            <a:r>
              <a:rPr lang="en-US" altLang="zh-CN"/>
              <a:t>I/O</a:t>
            </a:r>
            <a:r>
              <a:rPr lang="zh-CN" altLang="en-US"/>
              <a:t>速度提高</a:t>
            </a:r>
            <a:r>
              <a:rPr lang="en-US" altLang="zh-CN"/>
              <a:t>N-1</a:t>
            </a:r>
            <a:r>
              <a:rPr lang="zh-CN" altLang="en-US"/>
              <a:t>倍。</a:t>
            </a:r>
            <a:br>
              <a:rPr lang="zh-CN" altLang="en-US"/>
            </a:br>
            <a:r>
              <a:rPr lang="zh-CN" altLang="en-US"/>
              <a:t>　　</a:t>
            </a:r>
            <a:r>
              <a:rPr lang="en-US" altLang="zh-CN"/>
              <a:t>(3) </a:t>
            </a:r>
            <a:r>
              <a:rPr lang="zh-CN" altLang="en-US"/>
              <a:t>性能</a:t>
            </a:r>
            <a:r>
              <a:rPr lang="en-US" altLang="zh-CN"/>
              <a:t>/</a:t>
            </a:r>
            <a:r>
              <a:rPr lang="zh-CN" altLang="en-US"/>
              <a:t>价格比高，</a:t>
            </a:r>
            <a:r>
              <a:rPr lang="en-US" altLang="zh-CN"/>
              <a:t>RAID</a:t>
            </a:r>
            <a:r>
              <a:rPr lang="zh-CN" altLang="en-US"/>
              <a:t>的体积与具有相同容量和速度的大型磁盘系统相比，只是后者的</a:t>
            </a:r>
            <a:r>
              <a:rPr lang="en-US" altLang="zh-CN"/>
              <a:t>1/3</a:t>
            </a:r>
            <a:r>
              <a:rPr lang="zh-CN" altLang="en-US"/>
              <a:t>，价格也只是后者的</a:t>
            </a:r>
            <a:r>
              <a:rPr lang="en-US" altLang="zh-CN"/>
              <a:t>1/3</a:t>
            </a:r>
            <a:r>
              <a:rPr lang="zh-CN" altLang="en-US"/>
              <a:t>，且可靠性高。换言之，它仅以牺牲</a:t>
            </a:r>
            <a:r>
              <a:rPr lang="en-US" altLang="zh-CN"/>
              <a:t>1/N</a:t>
            </a:r>
            <a:r>
              <a:rPr lang="zh-CN" altLang="en-US"/>
              <a:t>的容量为代价，换取了高可靠性。</a:t>
            </a:r>
            <a:endParaRPr lang="zh-CN" altLang="en-US"/>
          </a:p>
        </p:txBody>
      </p:sp>
      <p:sp>
        <p:nvSpPr>
          <p:cNvPr id="760835" name="Rectangle 3"/>
          <p:cNvSpPr>
            <a:spLocks noGrp="1" noChangeArrowheads="1"/>
          </p:cNvSpPr>
          <p:nvPr>
            <p:ph type="body" idx="1"/>
          </p:nvPr>
        </p:nvSpPr>
        <p:spPr/>
        <p:txBody>
          <a:bodyPr/>
          <a:lstStyle/>
          <a:p>
            <a:endParaRPr lang="zh-CN" altLang="zh-CN"/>
          </a:p>
        </p:txBody>
      </p:sp>
      <p:sp>
        <p:nvSpPr>
          <p:cNvPr id="760836"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8.4  </a:t>
            </a:r>
            <a:r>
              <a:rPr lang="zh-CN" altLang="en-US" sz="3200">
                <a:latin typeface="黑体" panose="02010609060101010101" pitchFamily="49" charset="-122"/>
                <a:ea typeface="黑体" panose="02010609060101010101" pitchFamily="49" charset="-122"/>
              </a:rPr>
              <a:t>提高磁盘可靠性的技术</a:t>
            </a:r>
            <a:br>
              <a:rPr lang="zh-CN" altLang="en-US" sz="3200">
                <a:latin typeface="黑体" panose="02010609060101010101" pitchFamily="49" charset="-122"/>
                <a:ea typeface="黑体" panose="02010609060101010101" pitchFamily="49" charset="-122"/>
              </a:rPr>
            </a:br>
            <a:br>
              <a:rPr lang="zh-CN" altLang="en-US">
                <a:latin typeface="黑体" panose="02010609060101010101" pitchFamily="49" charset="-122"/>
                <a:ea typeface="黑体" panose="02010609060101010101" pitchFamily="49" charset="-122"/>
              </a:rPr>
            </a:br>
            <a:r>
              <a:rPr lang="en-US" altLang="zh-CN">
                <a:latin typeface="黑体" panose="02010609060101010101" pitchFamily="49" charset="-122"/>
                <a:ea typeface="黑体" panose="02010609060101010101" pitchFamily="49" charset="-122"/>
              </a:rPr>
              <a:t>8.4.1  </a:t>
            </a:r>
            <a:r>
              <a:rPr lang="zh-CN" altLang="en-US">
                <a:latin typeface="黑体" panose="02010609060101010101" pitchFamily="49" charset="-122"/>
                <a:ea typeface="黑体" panose="02010609060101010101" pitchFamily="49" charset="-122"/>
              </a:rPr>
              <a:t>第一级容错技术</a:t>
            </a:r>
            <a:r>
              <a:rPr lang="en-US" altLang="zh-CN">
                <a:latin typeface="黑体" panose="02010609060101010101" pitchFamily="49" charset="-122"/>
                <a:ea typeface="黑体" panose="02010609060101010101" pitchFamily="49" charset="-122"/>
              </a:rPr>
              <a:t>SFT-Ⅰ</a:t>
            </a:r>
            <a:br>
              <a:rPr lang="en-US" altLang="zh-CN">
                <a:latin typeface="黑体" panose="02010609060101010101" pitchFamily="49" charset="-122"/>
                <a:ea typeface="黑体" panose="02010609060101010101" pitchFamily="49" charset="-122"/>
              </a:rPr>
            </a:br>
            <a:r>
              <a:rPr lang="zh-CN" altLang="en-US"/>
              <a:t>　　第一级容错技术</a:t>
            </a:r>
            <a:r>
              <a:rPr lang="en-US" altLang="zh-CN"/>
              <a:t>(SFT-Ⅰ)</a:t>
            </a:r>
            <a:r>
              <a:rPr lang="zh-CN" altLang="en-US"/>
              <a:t>是最基本的一种磁盘容错技术，主要用于防止因磁盘表面缺陷所造成的数据丢失。它包含双份目录、双份文件分配表及写后读校验等措施。</a:t>
            </a:r>
            <a:endParaRPr lang="zh-CN" altLang="en-US"/>
          </a:p>
        </p:txBody>
      </p:sp>
      <p:sp>
        <p:nvSpPr>
          <p:cNvPr id="7618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双份目录和双份文件分配表</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在磁盘上存放的文件目录和文件分配表</a:t>
            </a:r>
            <a:r>
              <a:rPr lang="en-US" altLang="zh-CN"/>
              <a:t>FAT</a:t>
            </a:r>
            <a:r>
              <a:rPr lang="zh-CN" altLang="en-US"/>
              <a:t>，是文件管理所用的重要数据结构。为了防止这些表格被破坏，可在不同的磁盘上或在磁盘的不同区域中分别建立</a:t>
            </a:r>
            <a:r>
              <a:rPr lang="en-US" altLang="zh-CN"/>
              <a:t>(</a:t>
            </a:r>
            <a:r>
              <a:rPr lang="zh-CN" altLang="en-US"/>
              <a:t>双份</a:t>
            </a:r>
            <a:r>
              <a:rPr lang="en-US" altLang="zh-CN"/>
              <a:t>)</a:t>
            </a:r>
            <a:r>
              <a:rPr lang="zh-CN" altLang="en-US"/>
              <a:t>目录表和</a:t>
            </a:r>
            <a:r>
              <a:rPr lang="en-US" altLang="zh-CN"/>
              <a:t>FAT</a:t>
            </a:r>
            <a:r>
              <a:rPr lang="zh-CN" altLang="en-US"/>
              <a:t>。其中一份为主目录及主</a:t>
            </a:r>
            <a:r>
              <a:rPr lang="en-US" altLang="zh-CN"/>
              <a:t>FAT</a:t>
            </a:r>
            <a:r>
              <a:rPr lang="zh-CN" altLang="en-US"/>
              <a:t>，另一份为备份目录及备份</a:t>
            </a:r>
            <a:r>
              <a:rPr lang="en-US" altLang="zh-CN"/>
              <a:t>FAT</a:t>
            </a:r>
            <a:r>
              <a:rPr lang="zh-CN" altLang="en-US"/>
              <a:t>。一旦由于磁盘表面缺陷而造成主文件目录或主</a:t>
            </a:r>
            <a:r>
              <a:rPr lang="en-US" altLang="zh-CN"/>
              <a:t>FAT</a:t>
            </a:r>
            <a:r>
              <a:rPr lang="zh-CN" altLang="en-US"/>
              <a:t>的损坏时，系统便自动启用备份文件目录及备份</a:t>
            </a:r>
            <a:r>
              <a:rPr lang="en-US" altLang="zh-CN"/>
              <a:t>FAT</a:t>
            </a:r>
            <a:r>
              <a:rPr lang="zh-CN" altLang="en-US"/>
              <a:t>，从而可以保证磁盘上的数据仍是可访问的。</a:t>
            </a:r>
            <a:endParaRPr lang="zh-CN" altLang="en-US"/>
          </a:p>
        </p:txBody>
      </p:sp>
      <p:sp>
        <p:nvSpPr>
          <p:cNvPr id="7628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热修复重定向和写后读校验</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由于磁盘价格昂贵，在磁盘表面有少量缺陷的情况下，则可采取某种补救措施后继续使用。一般主要采取以下两个补救措施：</a:t>
            </a:r>
            <a:br>
              <a:rPr lang="zh-CN" altLang="en-US"/>
            </a:br>
            <a:r>
              <a:rPr lang="zh-CN" altLang="en-US"/>
              <a:t>　　</a:t>
            </a:r>
            <a:r>
              <a:rPr lang="en-US" altLang="zh-CN"/>
              <a:t>(1) </a:t>
            </a:r>
            <a:r>
              <a:rPr lang="zh-CN" altLang="en-US"/>
              <a:t>热修复重定向。</a:t>
            </a:r>
            <a:br>
              <a:rPr lang="zh-CN" altLang="en-US"/>
            </a:br>
            <a:r>
              <a:rPr lang="zh-CN" altLang="en-US"/>
              <a:t>　　</a:t>
            </a:r>
            <a:r>
              <a:rPr lang="en-US" altLang="zh-CN"/>
              <a:t>(2) </a:t>
            </a:r>
            <a:r>
              <a:rPr lang="zh-CN" altLang="en-US"/>
              <a:t>写后读校验方式。 </a:t>
            </a:r>
            <a:endParaRPr lang="zh-CN" altLang="en-US"/>
          </a:p>
        </p:txBody>
      </p:sp>
      <p:sp>
        <p:nvSpPr>
          <p:cNvPr id="763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8.4.2  </a:t>
            </a:r>
            <a:r>
              <a:rPr lang="zh-CN" altLang="en-US">
                <a:latin typeface="黑体" panose="02010609060101010101" pitchFamily="49" charset="-122"/>
                <a:ea typeface="黑体" panose="02010609060101010101" pitchFamily="49" charset="-122"/>
              </a:rPr>
              <a:t>第二级容错技术</a:t>
            </a:r>
            <a:r>
              <a:rPr lang="en-US" altLang="zh-CN">
                <a:latin typeface="黑体" panose="02010609060101010101" pitchFamily="49" charset="-122"/>
                <a:ea typeface="黑体" panose="02010609060101010101" pitchFamily="49" charset="-122"/>
              </a:rPr>
              <a:t>SFT-Ⅱ</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磁盘镜像</a:t>
            </a:r>
            <a:r>
              <a:rPr lang="en-US" altLang="zh-CN">
                <a:latin typeface="黑体" panose="02010609060101010101" pitchFamily="49" charset="-122"/>
                <a:ea typeface="黑体" panose="02010609060101010101" pitchFamily="49" charset="-122"/>
              </a:rPr>
              <a:t>(Disk Mirroring)</a:t>
            </a:r>
            <a:br>
              <a:rPr lang="en-US" altLang="zh-CN">
                <a:latin typeface="黑体" panose="02010609060101010101" pitchFamily="49" charset="-122"/>
                <a:ea typeface="黑体" panose="02010609060101010101" pitchFamily="49" charset="-122"/>
              </a:rPr>
            </a:br>
            <a:r>
              <a:rPr lang="zh-CN" altLang="en-US"/>
              <a:t>　　为了避免磁盘驱动器发生故障而丢失数据，便增设了磁盘镜像功能。为实现该功能，须在同一磁盘控制器下，再增设一个完全相同的磁盘驱动器，如图</a:t>
            </a:r>
            <a:r>
              <a:rPr lang="en-US" altLang="zh-CN"/>
              <a:t>8-13</a:t>
            </a:r>
            <a:r>
              <a:rPr lang="zh-CN" altLang="en-US"/>
              <a:t>所示。 </a:t>
            </a:r>
            <a:endParaRPr lang="zh-CN" altLang="en-US"/>
          </a:p>
        </p:txBody>
      </p:sp>
      <p:sp>
        <p:nvSpPr>
          <p:cNvPr id="7649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磁盘双工</a:t>
            </a:r>
            <a:r>
              <a:rPr lang="en-US" altLang="zh-CN">
                <a:latin typeface="黑体" panose="02010609060101010101" pitchFamily="49" charset="-122"/>
                <a:ea typeface="黑体" panose="02010609060101010101" pitchFamily="49" charset="-122"/>
              </a:rPr>
              <a:t>(Disk Duplexing)</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如果控制这两台磁盘驱动器的磁盘控制器发生故障，或主机到磁盘控制器之间的通道发生故障，磁盘镜像功能便起不到数据保护的作用。因此，在第二级容错技术中，又增加了磁盘双工功能，即将两台磁盘驱动器分别接到两个磁盘控制器上，同样使这两台磁盘机镜像成对，如图</a:t>
            </a:r>
            <a:r>
              <a:rPr lang="en-US" altLang="zh-CN"/>
              <a:t>8-14</a:t>
            </a:r>
            <a:r>
              <a:rPr lang="zh-CN" altLang="en-US"/>
              <a:t>所示。</a:t>
            </a:r>
            <a:endParaRPr lang="zh-CN" altLang="en-US"/>
          </a:p>
        </p:txBody>
      </p:sp>
      <p:sp>
        <p:nvSpPr>
          <p:cNvPr id="7659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endParaRPr lang="zh-CN" altLang="zh-CN"/>
          </a:p>
        </p:txBody>
      </p:sp>
      <p:sp>
        <p:nvSpPr>
          <p:cNvPr id="766979" name="Rectangle 3"/>
          <p:cNvSpPr>
            <a:spLocks noGrp="1" noChangeArrowheads="1"/>
          </p:cNvSpPr>
          <p:nvPr>
            <p:ph type="body" idx="1"/>
          </p:nvPr>
        </p:nvSpPr>
        <p:spPr/>
        <p:txBody>
          <a:bodyPr/>
          <a:lstStyle/>
          <a:p>
            <a:r>
              <a:rPr lang="zh-CN" altLang="en-US"/>
              <a:t>图</a:t>
            </a:r>
            <a:r>
              <a:rPr lang="en-US" altLang="zh-CN"/>
              <a:t>8-13  </a:t>
            </a:r>
            <a:r>
              <a:rPr lang="zh-CN" altLang="en-US"/>
              <a:t>磁盘镜像示意图 </a:t>
            </a:r>
            <a:endParaRPr lang="zh-CN" altLang="en-US"/>
          </a:p>
        </p:txBody>
      </p:sp>
      <p:pic>
        <p:nvPicPr>
          <p:cNvPr id="766980" name="Picture 4" descr="8-13"/>
          <p:cNvPicPr>
            <a:picLocks noChangeAspect="1" noChangeArrowheads="1"/>
          </p:cNvPicPr>
          <p:nvPr/>
        </p:nvPicPr>
        <p:blipFill>
          <a:blip r:embed="rId1"/>
          <a:srcRect/>
          <a:stretch>
            <a:fillRect/>
          </a:stretch>
        </p:blipFill>
        <p:spPr bwMode="auto">
          <a:xfrm>
            <a:off x="1692275" y="1844675"/>
            <a:ext cx="5715000" cy="2905125"/>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endParaRPr lang="zh-CN" altLang="zh-CN"/>
          </a:p>
        </p:txBody>
      </p:sp>
      <p:sp>
        <p:nvSpPr>
          <p:cNvPr id="768003" name="Rectangle 3"/>
          <p:cNvSpPr>
            <a:spLocks noGrp="1" noChangeArrowheads="1"/>
          </p:cNvSpPr>
          <p:nvPr>
            <p:ph type="body" idx="1"/>
          </p:nvPr>
        </p:nvSpPr>
        <p:spPr>
          <a:xfrm>
            <a:off x="0" y="5516563"/>
            <a:ext cx="9144000" cy="476250"/>
          </a:xfrm>
        </p:spPr>
        <p:txBody>
          <a:bodyPr/>
          <a:lstStyle/>
          <a:p>
            <a:r>
              <a:rPr lang="zh-CN" altLang="en-US"/>
              <a:t>图</a:t>
            </a:r>
            <a:r>
              <a:rPr lang="en-US" altLang="zh-CN"/>
              <a:t>8-14  </a:t>
            </a:r>
            <a:r>
              <a:rPr lang="zh-CN" altLang="en-US"/>
              <a:t>磁盘双工示意图 </a:t>
            </a:r>
            <a:endParaRPr lang="zh-CN" altLang="en-US"/>
          </a:p>
        </p:txBody>
      </p:sp>
      <p:pic>
        <p:nvPicPr>
          <p:cNvPr id="768004" name="Picture 4" descr="8-14"/>
          <p:cNvPicPr>
            <a:picLocks noChangeAspect="1" noChangeArrowheads="1"/>
          </p:cNvPicPr>
          <p:nvPr/>
        </p:nvPicPr>
        <p:blipFill>
          <a:blip r:embed="rId1"/>
          <a:srcRect/>
          <a:stretch>
            <a:fillRect/>
          </a:stretch>
        </p:blipFill>
        <p:spPr bwMode="auto">
          <a:xfrm>
            <a:off x="1547813" y="1773238"/>
            <a:ext cx="5715000" cy="27908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a:lnSpc>
                <a:spcPct val="140000"/>
              </a:lnSpc>
            </a:pPr>
            <a:r>
              <a:rPr lang="zh-CN" altLang="en-US"/>
              <a:t>　　连续组织方式的主要缺点如下：</a:t>
            </a:r>
            <a:br>
              <a:rPr lang="zh-CN" altLang="en-US"/>
            </a:br>
            <a:r>
              <a:rPr lang="zh-CN" altLang="en-US"/>
              <a:t>　　</a:t>
            </a:r>
            <a:r>
              <a:rPr lang="en-US" altLang="zh-CN"/>
              <a:t>(1) </a:t>
            </a:r>
            <a:r>
              <a:rPr lang="zh-CN" altLang="en-US"/>
              <a:t>要求为一个文件分配连续的存储空间。</a:t>
            </a:r>
            <a:br>
              <a:rPr lang="zh-CN" altLang="en-US"/>
            </a:br>
            <a:r>
              <a:rPr lang="zh-CN" altLang="en-US"/>
              <a:t>　　</a:t>
            </a:r>
            <a:r>
              <a:rPr lang="en-US" altLang="zh-CN"/>
              <a:t>(2) </a:t>
            </a:r>
            <a:r>
              <a:rPr lang="zh-CN" altLang="en-US"/>
              <a:t>必须事先知道文件的长度。</a:t>
            </a:r>
            <a:br>
              <a:rPr lang="zh-CN" altLang="en-US"/>
            </a:br>
            <a:r>
              <a:rPr lang="zh-CN" altLang="en-US"/>
              <a:t>　　</a:t>
            </a:r>
            <a:r>
              <a:rPr lang="en-US" altLang="zh-CN"/>
              <a:t>(3) </a:t>
            </a:r>
            <a:r>
              <a:rPr lang="zh-CN" altLang="en-US"/>
              <a:t>不能灵活地删除和插入记录。</a:t>
            </a:r>
            <a:br>
              <a:rPr lang="zh-CN" altLang="en-US"/>
            </a:br>
            <a:r>
              <a:rPr lang="zh-CN" altLang="en-US"/>
              <a:t>　　</a:t>
            </a:r>
            <a:r>
              <a:rPr lang="en-US" altLang="zh-CN"/>
              <a:t>(4) </a:t>
            </a:r>
            <a:r>
              <a:rPr lang="zh-CN" altLang="en-US"/>
              <a:t>对于那些动态增长的文件。</a:t>
            </a:r>
            <a:endParaRPr lang="zh-CN" altLang="en-US"/>
          </a:p>
        </p:txBody>
      </p:sp>
      <p:sp>
        <p:nvSpPr>
          <p:cNvPr id="714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8.4.3  </a:t>
            </a:r>
            <a:r>
              <a:rPr lang="zh-CN" altLang="en-US">
                <a:latin typeface="黑体" panose="02010609060101010101" pitchFamily="49" charset="-122"/>
                <a:ea typeface="黑体" panose="02010609060101010101" pitchFamily="49" charset="-122"/>
              </a:rPr>
              <a:t>基于集群技术的容错功能</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双机热备份模式</a:t>
            </a:r>
            <a:br>
              <a:rPr lang="zh-CN" altLang="en-US">
                <a:latin typeface="黑体" panose="02010609060101010101" pitchFamily="49" charset="-122"/>
                <a:ea typeface="黑体" panose="02010609060101010101" pitchFamily="49" charset="-122"/>
              </a:rPr>
            </a:br>
            <a:r>
              <a:rPr lang="zh-CN" altLang="en-US"/>
              <a:t>　　如图</a:t>
            </a:r>
            <a:r>
              <a:rPr lang="en-US" altLang="zh-CN"/>
              <a:t>8-15</a:t>
            </a:r>
            <a:r>
              <a:rPr lang="zh-CN" altLang="en-US"/>
              <a:t>所示，在这种模式的系统中，备有两台服务器，两者的处理能力通常是完全相同的，一台作为主服务器，另一台作为备份服务器。 </a:t>
            </a:r>
            <a:endParaRPr lang="zh-CN" altLang="en-US"/>
          </a:p>
        </p:txBody>
      </p:sp>
      <p:sp>
        <p:nvSpPr>
          <p:cNvPr id="769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endParaRPr lang="zh-CN" altLang="zh-CN"/>
          </a:p>
        </p:txBody>
      </p:sp>
      <p:sp>
        <p:nvSpPr>
          <p:cNvPr id="770051" name="Rectangle 3"/>
          <p:cNvSpPr>
            <a:spLocks noGrp="1" noChangeArrowheads="1"/>
          </p:cNvSpPr>
          <p:nvPr>
            <p:ph type="body" idx="1"/>
          </p:nvPr>
        </p:nvSpPr>
        <p:spPr>
          <a:xfrm>
            <a:off x="0" y="4652963"/>
            <a:ext cx="9144000" cy="476250"/>
          </a:xfrm>
        </p:spPr>
        <p:txBody>
          <a:bodyPr/>
          <a:lstStyle/>
          <a:p>
            <a:r>
              <a:rPr lang="zh-CN" altLang="en-US"/>
              <a:t>图</a:t>
            </a:r>
            <a:r>
              <a:rPr lang="en-US" altLang="zh-CN"/>
              <a:t>8-15  </a:t>
            </a:r>
            <a:r>
              <a:rPr lang="zh-CN" altLang="en-US"/>
              <a:t>双机热备份模式</a:t>
            </a:r>
            <a:endParaRPr lang="zh-CN" altLang="en-US"/>
          </a:p>
        </p:txBody>
      </p:sp>
      <p:pic>
        <p:nvPicPr>
          <p:cNvPr id="770052" name="Picture 4" descr="8-15"/>
          <p:cNvPicPr>
            <a:picLocks noChangeAspect="1" noChangeArrowheads="1"/>
          </p:cNvPicPr>
          <p:nvPr/>
        </p:nvPicPr>
        <p:blipFill>
          <a:blip r:embed="rId1"/>
          <a:srcRect/>
          <a:stretch>
            <a:fillRect/>
          </a:stretch>
        </p:blipFill>
        <p:spPr bwMode="auto">
          <a:xfrm>
            <a:off x="900113" y="2420938"/>
            <a:ext cx="7272337" cy="1465262"/>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双机互为备份模式</a:t>
            </a:r>
            <a:br>
              <a:rPr lang="zh-CN" altLang="en-US"/>
            </a:br>
            <a:r>
              <a:rPr lang="zh-CN" altLang="en-US"/>
              <a:t>　　在双机互为备份模式中，平时，两台服务器均为在线服务器，它们各自完成自己的任务，例如，一台作为数据库服务器，另一台作为电子邮件服务器。为了实现两者互为备份的功能，在两台服务器之间，应通过某种专线将其连接起来。如果希望两台服务器之间能相距较远，最好利用</a:t>
            </a:r>
            <a:r>
              <a:rPr lang="en-US" altLang="zh-CN"/>
              <a:t>FDDI</a:t>
            </a:r>
            <a:r>
              <a:rPr lang="zh-CN" altLang="en-US"/>
              <a:t>单模光纤来连接两台服务器。在此情况下，最好再通过路由器将两台服务器互连起来，作为备份通信线路。图</a:t>
            </a:r>
            <a:r>
              <a:rPr lang="en-US" altLang="zh-CN"/>
              <a:t>8-16</a:t>
            </a:r>
            <a:r>
              <a:rPr lang="zh-CN" altLang="en-US"/>
              <a:t>示出了双机互为备份系统的情况。</a:t>
            </a:r>
            <a:endParaRPr lang="zh-CN" altLang="en-US"/>
          </a:p>
        </p:txBody>
      </p:sp>
      <p:sp>
        <p:nvSpPr>
          <p:cNvPr id="771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endParaRPr lang="zh-CN" altLang="zh-CN"/>
          </a:p>
        </p:txBody>
      </p:sp>
      <p:sp>
        <p:nvSpPr>
          <p:cNvPr id="772099" name="Rectangle 3"/>
          <p:cNvSpPr>
            <a:spLocks noGrp="1" noChangeArrowheads="1"/>
          </p:cNvSpPr>
          <p:nvPr>
            <p:ph type="body" idx="1"/>
          </p:nvPr>
        </p:nvSpPr>
        <p:spPr>
          <a:xfrm>
            <a:off x="0" y="5445125"/>
            <a:ext cx="9144000" cy="476250"/>
          </a:xfrm>
        </p:spPr>
        <p:txBody>
          <a:bodyPr/>
          <a:lstStyle/>
          <a:p>
            <a:r>
              <a:rPr lang="zh-CN" altLang="en-US"/>
              <a:t>图</a:t>
            </a:r>
            <a:r>
              <a:rPr lang="en-US" altLang="zh-CN"/>
              <a:t>8-16  </a:t>
            </a:r>
            <a:r>
              <a:rPr lang="zh-CN" altLang="en-US"/>
              <a:t>双机互为备份系统的示意图</a:t>
            </a:r>
            <a:endParaRPr lang="zh-CN" altLang="en-US"/>
          </a:p>
        </p:txBody>
      </p:sp>
      <p:pic>
        <p:nvPicPr>
          <p:cNvPr id="772100" name="Picture 4" descr="8-16"/>
          <p:cNvPicPr>
            <a:picLocks noChangeAspect="1" noChangeArrowheads="1"/>
          </p:cNvPicPr>
          <p:nvPr/>
        </p:nvPicPr>
        <p:blipFill>
          <a:blip r:embed="rId1"/>
          <a:srcRect/>
          <a:stretch>
            <a:fillRect/>
          </a:stretch>
        </p:blipFill>
        <p:spPr bwMode="auto">
          <a:xfrm>
            <a:off x="1331913" y="1773238"/>
            <a:ext cx="6242050" cy="3068637"/>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公用磁盘模式</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为了减少信息复制的开销，可以将多台计算机连接到一台公共的磁盘系统上去。该公共磁盘被划分为若干个卷。每台计算机使用一个卷。如果某台计算机发生故障，此时系统将重新进行配置，根据某种调度策略来选择另一台替代机器，后者对发生故障的机器的卷拥有所有权，从而可接替故障计算机所承担的任务。这种模式的优点是消除了信息的复制时间，因而减少了网络和服务器的开销。</a:t>
            </a:r>
            <a:endParaRPr lang="zh-CN" altLang="en-US"/>
          </a:p>
        </p:txBody>
      </p:sp>
      <p:sp>
        <p:nvSpPr>
          <p:cNvPr id="773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8.4.4  </a:t>
            </a:r>
            <a:r>
              <a:rPr lang="zh-CN" altLang="en-US">
                <a:latin typeface="黑体" panose="02010609060101010101" pitchFamily="49" charset="-122"/>
                <a:ea typeface="黑体" panose="02010609060101010101" pitchFamily="49" charset="-122"/>
              </a:rPr>
              <a:t>后备系统</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磁带机</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它是最早作为计算机系统的外存储器。但由于它只适合存储顺序文件，故现在主要把它作为后备设备。磁盘机的主要优点是容量大，一般可达数</a:t>
            </a:r>
            <a:r>
              <a:rPr lang="en-US" altLang="zh-CN"/>
              <a:t>GB</a:t>
            </a:r>
            <a:r>
              <a:rPr lang="zh-CN" altLang="en-US"/>
              <a:t>至数十</a:t>
            </a:r>
            <a:r>
              <a:rPr lang="en-US" altLang="zh-CN"/>
              <a:t>GB</a:t>
            </a:r>
            <a:r>
              <a:rPr lang="zh-CN" altLang="en-US"/>
              <a:t>，且价格便宜，故在许多大、中型系统中都配置了磁带机。其缺点是只能顺序存取且速度也较慢，为数百</a:t>
            </a:r>
            <a:r>
              <a:rPr lang="en-US" altLang="zh-CN"/>
              <a:t>KB</a:t>
            </a:r>
            <a:r>
              <a:rPr lang="zh-CN" altLang="en-US"/>
              <a:t>到数</a:t>
            </a:r>
            <a:r>
              <a:rPr lang="en-US" altLang="zh-CN"/>
              <a:t>MB</a:t>
            </a:r>
            <a:r>
              <a:rPr lang="zh-CN" altLang="en-US"/>
              <a:t>，为了将一个大容量磁盘上的数据拷贝到磁带上，需要花费很多时间。</a:t>
            </a:r>
            <a:endParaRPr lang="zh-CN" altLang="en-US"/>
          </a:p>
        </p:txBody>
      </p:sp>
      <p:sp>
        <p:nvSpPr>
          <p:cNvPr id="7741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硬盘</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t>(1) </a:t>
            </a:r>
            <a:r>
              <a:rPr lang="zh-CN" altLang="en-US"/>
              <a:t>移动磁盘。</a:t>
            </a:r>
            <a:br>
              <a:rPr lang="zh-CN" altLang="en-US"/>
            </a:br>
            <a:r>
              <a:rPr lang="zh-CN" altLang="en-US"/>
              <a:t>　　</a:t>
            </a:r>
            <a:r>
              <a:rPr lang="en-US" altLang="zh-CN"/>
              <a:t>(2) </a:t>
            </a:r>
            <a:r>
              <a:rPr lang="zh-CN" altLang="en-US"/>
              <a:t>固定硬盘驱动器。 </a:t>
            </a:r>
            <a:endParaRPr lang="zh-CN" altLang="en-US"/>
          </a:p>
        </p:txBody>
      </p:sp>
      <p:sp>
        <p:nvSpPr>
          <p:cNvPr id="7751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endParaRPr lang="zh-CN" altLang="zh-CN"/>
          </a:p>
        </p:txBody>
      </p:sp>
      <p:sp>
        <p:nvSpPr>
          <p:cNvPr id="776195" name="Rectangle 3"/>
          <p:cNvSpPr>
            <a:spLocks noGrp="1" noChangeArrowheads="1"/>
          </p:cNvSpPr>
          <p:nvPr>
            <p:ph type="body" idx="1"/>
          </p:nvPr>
        </p:nvSpPr>
        <p:spPr/>
        <p:txBody>
          <a:bodyPr/>
          <a:lstStyle/>
          <a:p>
            <a:r>
              <a:rPr lang="zh-CN" altLang="en-US"/>
              <a:t>图</a:t>
            </a:r>
            <a:r>
              <a:rPr lang="en-US" altLang="zh-CN"/>
              <a:t>8-17  </a:t>
            </a:r>
            <a:r>
              <a:rPr lang="zh-CN" altLang="en-US"/>
              <a:t>利用大容量硬盘兼做后备系统</a:t>
            </a:r>
            <a:endParaRPr lang="zh-CN" altLang="en-US"/>
          </a:p>
        </p:txBody>
      </p:sp>
      <p:pic>
        <p:nvPicPr>
          <p:cNvPr id="776196" name="Picture 4" descr="8-17"/>
          <p:cNvPicPr>
            <a:picLocks noChangeAspect="1" noChangeArrowheads="1"/>
          </p:cNvPicPr>
          <p:nvPr/>
        </p:nvPicPr>
        <p:blipFill>
          <a:blip r:embed="rId1"/>
          <a:srcRect/>
          <a:stretch>
            <a:fillRect/>
          </a:stretch>
        </p:blipFill>
        <p:spPr bwMode="auto">
          <a:xfrm>
            <a:off x="1763713" y="1268413"/>
            <a:ext cx="5373687" cy="4037012"/>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光盘驱动器</a:t>
            </a:r>
            <a:br>
              <a:rPr lang="zh-CN" altLang="en-US"/>
            </a:br>
            <a:r>
              <a:rPr lang="zh-CN" altLang="en-US"/>
              <a:t>　　光盘驱动器是现在最流行的多媒体设备，可将它们分为如下两类：</a:t>
            </a:r>
            <a:br>
              <a:rPr lang="zh-CN" altLang="en-US"/>
            </a:br>
            <a:r>
              <a:rPr lang="zh-CN" altLang="en-US"/>
              <a:t>　　</a:t>
            </a:r>
            <a:r>
              <a:rPr lang="en-US" altLang="zh-CN"/>
              <a:t>(1) </a:t>
            </a:r>
            <a:r>
              <a:rPr lang="zh-CN" altLang="en-US"/>
              <a:t>只读光盘驱动器</a:t>
            </a:r>
            <a:r>
              <a:rPr lang="en-US" altLang="zh-CN"/>
              <a:t>CD-ROM</a:t>
            </a:r>
            <a:r>
              <a:rPr lang="zh-CN" altLang="en-US"/>
              <a:t>和</a:t>
            </a:r>
            <a:r>
              <a:rPr lang="en-US" altLang="zh-CN"/>
              <a:t>DVD-ROM</a:t>
            </a:r>
            <a:r>
              <a:rPr lang="zh-CN" altLang="en-US"/>
              <a:t>。</a:t>
            </a:r>
            <a:br>
              <a:rPr lang="zh-CN" altLang="en-US"/>
            </a:br>
            <a:r>
              <a:rPr lang="zh-CN" altLang="en-US"/>
              <a:t>　　</a:t>
            </a:r>
            <a:r>
              <a:rPr lang="en-US" altLang="zh-CN"/>
              <a:t>(2) </a:t>
            </a:r>
            <a:r>
              <a:rPr lang="zh-CN" altLang="en-US"/>
              <a:t>可读写光盘驱动器。</a:t>
            </a:r>
            <a:endParaRPr lang="zh-CN" altLang="en-US"/>
          </a:p>
        </p:txBody>
      </p:sp>
      <p:sp>
        <p:nvSpPr>
          <p:cNvPr id="777219" name="Rectangle 3"/>
          <p:cNvSpPr>
            <a:spLocks noGrp="1" noChangeArrowheads="1"/>
          </p:cNvSpPr>
          <p:nvPr>
            <p:ph type="body" idx="1"/>
          </p:nvPr>
        </p:nvSpPr>
        <p:spPr/>
        <p:txBody>
          <a:bodyPr/>
          <a:lstStyle/>
          <a:p>
            <a:endParaRPr lang="zh-CN" altLang="zh-CN"/>
          </a:p>
        </p:txBody>
      </p:sp>
      <p:sp>
        <p:nvSpPr>
          <p:cNvPr id="777220"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nSpc>
                <a:spcPct val="140000"/>
              </a:lnSpc>
            </a:pPr>
            <a:r>
              <a:rPr lang="zh-CN" altLang="en-US" sz="3200">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8.5  </a:t>
            </a:r>
            <a:r>
              <a:rPr lang="zh-CN" altLang="en-US" sz="3200">
                <a:latin typeface="黑体" panose="02010609060101010101" pitchFamily="49" charset="-122"/>
                <a:ea typeface="黑体" panose="02010609060101010101" pitchFamily="49" charset="-122"/>
              </a:rPr>
              <a:t>数据一致性控制</a:t>
            </a:r>
            <a:br>
              <a:rPr lang="zh-CN" altLang="en-US" sz="3200">
                <a:latin typeface="黑体" panose="02010609060101010101" pitchFamily="49" charset="-122"/>
                <a:ea typeface="黑体" panose="02010609060101010101" pitchFamily="49" charset="-122"/>
              </a:rPr>
            </a:br>
            <a:br>
              <a:rPr lang="zh-CN" altLang="en-US"/>
            </a:br>
            <a:r>
              <a:rPr lang="zh-CN" altLang="en-US"/>
              <a:t>　　在实际应用中，经常会在多个文件中都含有同一个数据。所谓数据一致性问题是指，保存在多个文件中的同一数据，在任何情况下都必需能保证相同。 </a:t>
            </a:r>
            <a:endParaRPr lang="zh-CN" altLang="en-US"/>
          </a:p>
        </p:txBody>
      </p:sp>
      <p:sp>
        <p:nvSpPr>
          <p:cNvPr id="778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8.1.2  </a:t>
            </a:r>
            <a:r>
              <a:rPr lang="zh-CN" altLang="en-US">
                <a:latin typeface="黑体" panose="02010609060101010101" pitchFamily="49" charset="-122"/>
                <a:ea typeface="黑体" panose="02010609060101010101" pitchFamily="49" charset="-122"/>
              </a:rPr>
              <a:t>链接组织方式</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如果可以将文件装到多个离散的盘块中，就可消除连续组织方式的上述缺点。在采用链接组织方式时，可为文件分配多个不连续的盘块，再通过每个盘块上的链接指针，将同属于一个文件的多个离散的盘块链接成一个链表，由此所形成的物理文件称为链接文件。链接组织方式的主要优点是：</a:t>
            </a:r>
            <a:br>
              <a:rPr lang="zh-CN" altLang="en-US"/>
            </a:br>
            <a:r>
              <a:rPr lang="zh-CN" altLang="en-US"/>
              <a:t>　　</a:t>
            </a:r>
            <a:r>
              <a:rPr lang="en-US" altLang="zh-CN"/>
              <a:t>(1) </a:t>
            </a:r>
            <a:r>
              <a:rPr lang="zh-CN" altLang="en-US"/>
              <a:t>消除了磁盘的外部碎片，提高了外存的利用率。</a:t>
            </a:r>
            <a:br>
              <a:rPr lang="zh-CN" altLang="en-US"/>
            </a:br>
            <a:r>
              <a:rPr lang="zh-CN" altLang="en-US"/>
              <a:t>　　</a:t>
            </a:r>
            <a:r>
              <a:rPr lang="en-US" altLang="zh-CN"/>
              <a:t>(2) </a:t>
            </a:r>
            <a:r>
              <a:rPr lang="zh-CN" altLang="en-US"/>
              <a:t>对插入、删除和修改记录都非常容易。</a:t>
            </a:r>
            <a:br>
              <a:rPr lang="zh-CN" altLang="en-US"/>
            </a:br>
            <a:r>
              <a:rPr lang="zh-CN" altLang="en-US"/>
              <a:t>　　</a:t>
            </a:r>
            <a:r>
              <a:rPr lang="en-US" altLang="zh-CN"/>
              <a:t>(3) </a:t>
            </a:r>
            <a:r>
              <a:rPr lang="zh-CN" altLang="en-US"/>
              <a:t>能适应文件的动态增长，无需事先知道文件的大小。</a:t>
            </a:r>
            <a:endParaRPr lang="zh-CN" altLang="en-US"/>
          </a:p>
        </p:txBody>
      </p:sp>
      <p:sp>
        <p:nvSpPr>
          <p:cNvPr id="715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nSpc>
                <a:spcPct val="150000"/>
              </a:lnSpc>
            </a:pPr>
            <a:r>
              <a:rPr lang="en-US" altLang="zh-CN">
                <a:latin typeface="黑体" panose="02010609060101010101" pitchFamily="49" charset="-122"/>
                <a:ea typeface="黑体" panose="02010609060101010101" pitchFamily="49" charset="-122"/>
              </a:rPr>
              <a:t>8.5.1  </a:t>
            </a:r>
            <a:r>
              <a:rPr lang="zh-CN" altLang="en-US">
                <a:latin typeface="黑体" panose="02010609060101010101" pitchFamily="49" charset="-122"/>
                <a:ea typeface="黑体" panose="02010609060101010101" pitchFamily="49" charset="-122"/>
              </a:rPr>
              <a:t>事务</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事务的定义</a:t>
            </a:r>
            <a:br>
              <a:rPr lang="zh-CN" altLang="en-US">
                <a:latin typeface="黑体" panose="02010609060101010101" pitchFamily="49" charset="-122"/>
                <a:ea typeface="黑体" panose="02010609060101010101" pitchFamily="49" charset="-122"/>
              </a:rPr>
            </a:br>
            <a:r>
              <a:rPr lang="zh-CN" altLang="en-US"/>
              <a:t>　　事务是用于访问和修改各种数据项的一个程序单位。事务也可以被看做是一系列相关读和写操作。 </a:t>
            </a:r>
            <a:endParaRPr lang="zh-CN" altLang="en-US"/>
          </a:p>
        </p:txBody>
      </p:sp>
      <p:sp>
        <p:nvSpPr>
          <p:cNvPr id="779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事务记录</a:t>
            </a:r>
            <a:r>
              <a:rPr lang="en-US" altLang="zh-CN">
                <a:latin typeface="黑体" panose="02010609060101010101" pitchFamily="49" charset="-122"/>
                <a:ea typeface="黑体" panose="02010609060101010101" pitchFamily="49" charset="-122"/>
              </a:rPr>
              <a:t>(Transaction Record)</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为了实现上述的原子修改，通常须借助于称为事务记录的数据结构来实现。这些数据结构被放在一个非常可靠的存储器</a:t>
            </a:r>
            <a:r>
              <a:rPr lang="en-US" altLang="zh-CN"/>
              <a:t>(</a:t>
            </a:r>
            <a:r>
              <a:rPr lang="zh-CN" altLang="en-US"/>
              <a:t>又称稳定存储器</a:t>
            </a:r>
            <a:r>
              <a:rPr lang="en-US" altLang="zh-CN"/>
              <a:t>)</a:t>
            </a:r>
            <a:r>
              <a:rPr lang="zh-CN" altLang="en-US"/>
              <a:t>中，用来记录在事务运行时数据项修改的全部信息，故又称为运行记录</a:t>
            </a:r>
            <a:r>
              <a:rPr lang="en-US" altLang="zh-CN"/>
              <a:t>(Log)</a:t>
            </a:r>
            <a:r>
              <a:rPr lang="zh-CN" altLang="en-US"/>
              <a:t>。 </a:t>
            </a:r>
            <a:endParaRPr lang="zh-CN" altLang="en-US"/>
          </a:p>
        </p:txBody>
      </p:sp>
      <p:sp>
        <p:nvSpPr>
          <p:cNvPr id="780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恢复算法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由于一组被事务</a:t>
            </a:r>
            <a:r>
              <a:rPr lang="en-US" altLang="zh-CN"/>
              <a:t>Ti</a:t>
            </a:r>
            <a:r>
              <a:rPr lang="zh-CN" altLang="en-US"/>
              <a:t>修改的数据以及它们被修改前和修改后的值都能在事务记录表中找到，因此，利用事务记录表系统能处理任何故障而不致使故障造成非易失性存储器中信息的丢失。恢复算法可利用以下两个过程：</a:t>
            </a:r>
            <a:br>
              <a:rPr lang="zh-CN" altLang="en-US"/>
            </a:br>
            <a:r>
              <a:rPr lang="zh-CN" altLang="en-US"/>
              <a:t>　　</a:t>
            </a:r>
            <a:r>
              <a:rPr lang="en-US" altLang="zh-CN"/>
              <a:t>(1)  undo〈Ti〉</a:t>
            </a:r>
            <a:r>
              <a:rPr lang="zh-CN" altLang="en-US"/>
              <a:t>。该过程把所有被事务</a:t>
            </a:r>
            <a:r>
              <a:rPr lang="en-US" altLang="zh-CN"/>
              <a:t>Ti</a:t>
            </a:r>
            <a:r>
              <a:rPr lang="zh-CN" altLang="en-US"/>
              <a:t>修改过的数据恢复为修改前的值。</a:t>
            </a:r>
            <a:br>
              <a:rPr lang="zh-CN" altLang="en-US"/>
            </a:br>
            <a:r>
              <a:rPr lang="zh-CN" altLang="en-US"/>
              <a:t>　　</a:t>
            </a:r>
            <a:r>
              <a:rPr lang="en-US" altLang="zh-CN"/>
              <a:t>(2)  redo〈Ti〉</a:t>
            </a:r>
            <a:r>
              <a:rPr lang="zh-CN" altLang="en-US"/>
              <a:t>。该过程能把所有被事务</a:t>
            </a:r>
            <a:r>
              <a:rPr lang="en-US" altLang="zh-CN"/>
              <a:t>Ti</a:t>
            </a:r>
            <a:r>
              <a:rPr lang="zh-CN" altLang="en-US"/>
              <a:t>修改过的数据设置为新值。</a:t>
            </a:r>
            <a:endParaRPr lang="zh-CN" altLang="en-US"/>
          </a:p>
        </p:txBody>
      </p:sp>
      <p:sp>
        <p:nvSpPr>
          <p:cNvPr id="781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8.5.2  </a:t>
            </a:r>
            <a:r>
              <a:rPr lang="zh-CN" altLang="en-US">
                <a:latin typeface="黑体" panose="02010609060101010101" pitchFamily="49" charset="-122"/>
                <a:ea typeface="黑体" panose="02010609060101010101" pitchFamily="49" charset="-122"/>
              </a:rPr>
              <a:t>检查点</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检查点</a:t>
            </a:r>
            <a:r>
              <a:rPr lang="en-US" altLang="zh-CN">
                <a:latin typeface="黑体" panose="02010609060101010101" pitchFamily="49" charset="-122"/>
                <a:ea typeface="黑体" panose="02010609060101010101" pitchFamily="49" charset="-122"/>
              </a:rPr>
              <a:t>(Check Points)</a:t>
            </a:r>
            <a:r>
              <a:rPr lang="zh-CN" altLang="en-US">
                <a:latin typeface="黑体" panose="02010609060101010101" pitchFamily="49" charset="-122"/>
                <a:ea typeface="黑体" panose="02010609060101010101" pitchFamily="49" charset="-122"/>
              </a:rPr>
              <a:t>的作用</a:t>
            </a:r>
            <a:br>
              <a:rPr lang="zh-CN" altLang="en-US">
                <a:latin typeface="黑体" panose="02010609060101010101" pitchFamily="49" charset="-122"/>
                <a:ea typeface="黑体" panose="02010609060101010101" pitchFamily="49" charset="-122"/>
              </a:rPr>
            </a:br>
            <a:r>
              <a:rPr lang="zh-CN" altLang="en-US"/>
              <a:t>　　如前所述，当系统发生故障时，必须去检查整个</a:t>
            </a:r>
            <a:r>
              <a:rPr lang="en-US" altLang="zh-CN"/>
              <a:t>Log</a:t>
            </a:r>
            <a:r>
              <a:rPr lang="zh-CN" altLang="en-US"/>
              <a:t>表，以确定哪些事务需要利用</a:t>
            </a:r>
            <a:r>
              <a:rPr lang="en-US" altLang="zh-CN"/>
              <a:t>redo〈Ti〉</a:t>
            </a:r>
            <a:r>
              <a:rPr lang="zh-CN" altLang="en-US"/>
              <a:t>过程去设置新值，而哪些事务又需要利用</a:t>
            </a:r>
            <a:r>
              <a:rPr lang="en-US" altLang="zh-CN"/>
              <a:t>undo〈Ti〉</a:t>
            </a:r>
            <a:r>
              <a:rPr lang="zh-CN" altLang="en-US"/>
              <a:t>过程去恢复数据的旧值。由于在系统中可能存在着许多并发执行的事务，因而在事务记录表中就会有许多事务执行操作的记录。随着时间的推移，记录的数据也会愈来愈多。因此，一旦系统发生故障，在事务记录表中的记录清理起来就非常费时。</a:t>
            </a:r>
            <a:endParaRPr lang="zh-CN" altLang="en-US"/>
          </a:p>
        </p:txBody>
      </p:sp>
      <p:sp>
        <p:nvSpPr>
          <p:cNvPr id="782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新的恢复算法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引入检查点后，可以大大减少恢复处理的开销。因为在发生故障后，并不需要对事务记录表中的所有事务记录进行处理，而只需对最后一个检查点之后的事务记录进行处理。因此，恢复例程首先查找事务记录表，确定在最近检查点以前开始执行的最后的事务</a:t>
            </a:r>
            <a:r>
              <a:rPr lang="en-US" altLang="zh-CN"/>
              <a:t>T</a:t>
            </a:r>
            <a:r>
              <a:rPr lang="en-US" altLang="zh-CN" baseline="-25000"/>
              <a:t>i</a:t>
            </a:r>
            <a:r>
              <a:rPr lang="zh-CN" altLang="en-US"/>
              <a:t>。在找到这样的事务后，再返回去搜索事务记录表，便可找到第一个检查点记录，恢复例程便从该检查点开始返回搜索各个事务的记录，并利用</a:t>
            </a:r>
            <a:r>
              <a:rPr lang="en-US" altLang="zh-CN"/>
              <a:t>redo</a:t>
            </a:r>
            <a:r>
              <a:rPr lang="zh-CN" altLang="en-US"/>
              <a:t>和</a:t>
            </a:r>
            <a:r>
              <a:rPr lang="en-US" altLang="zh-CN"/>
              <a:t>undo</a:t>
            </a:r>
            <a:r>
              <a:rPr lang="zh-CN" altLang="en-US"/>
              <a:t>过程对它们进行处理。</a:t>
            </a:r>
            <a:endParaRPr lang="zh-CN" altLang="en-US"/>
          </a:p>
        </p:txBody>
      </p:sp>
      <p:sp>
        <p:nvSpPr>
          <p:cNvPr id="783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8.5.3  </a:t>
            </a:r>
            <a:r>
              <a:rPr lang="zh-CN" altLang="en-US">
                <a:latin typeface="黑体" panose="02010609060101010101" pitchFamily="49" charset="-122"/>
                <a:ea typeface="黑体" panose="02010609060101010101" pitchFamily="49" charset="-122"/>
              </a:rPr>
              <a:t>并发控制</a:t>
            </a:r>
            <a:r>
              <a:rPr lang="en-US" altLang="zh-CN">
                <a:latin typeface="黑体" panose="02010609060101010101" pitchFamily="49" charset="-122"/>
                <a:ea typeface="黑体" panose="02010609060101010101" pitchFamily="49" charset="-122"/>
              </a:rPr>
              <a:t>(Concurrent Control)</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利用互斥锁实现</a:t>
            </a:r>
            <a:r>
              <a:rPr lang="zh-CN" altLang="en-US">
                <a:latin typeface="Times New Roman" panose="02020603050405020304"/>
                <a:ea typeface="黑体" panose="02010609060101010101" pitchFamily="49" charset="-122"/>
              </a:rPr>
              <a:t>“</a:t>
            </a:r>
            <a:r>
              <a:rPr lang="zh-CN" altLang="en-US">
                <a:latin typeface="黑体" panose="02010609060101010101" pitchFamily="49" charset="-122"/>
                <a:ea typeface="黑体" panose="02010609060101010101" pitchFamily="49" charset="-122"/>
              </a:rPr>
              <a:t>顺序性</a:t>
            </a:r>
            <a:r>
              <a:rPr lang="zh-CN" altLang="en-US">
                <a:latin typeface="Times New Roman" panose="02020603050405020304"/>
                <a:ea typeface="黑体" panose="02010609060101010101" pitchFamily="49" charset="-122"/>
              </a:rPr>
              <a:t>”</a:t>
            </a:r>
            <a:br>
              <a:rPr lang="zh-CN" altLang="en-US">
                <a:latin typeface="黑体" panose="02010609060101010101" pitchFamily="49" charset="-122"/>
                <a:ea typeface="黑体" panose="02010609060101010101" pitchFamily="49" charset="-122"/>
              </a:rPr>
            </a:br>
            <a:r>
              <a:rPr lang="zh-CN" altLang="en-US"/>
              <a:t>　　实现顺序性的一种最简单的方法，是设置一种用于实现互斥的锁，简称为互斥锁</a:t>
            </a:r>
            <a:r>
              <a:rPr lang="en-US" altLang="zh-CN"/>
              <a:t>(Exclusive Lock)</a:t>
            </a:r>
            <a:r>
              <a:rPr lang="zh-CN" altLang="en-US"/>
              <a:t>。在利用互斥锁实现顺序性时，应为每一个共享对象设置一把互斥锁。当某一事务</a:t>
            </a:r>
            <a:r>
              <a:rPr lang="en-US" altLang="zh-CN"/>
              <a:t>T</a:t>
            </a:r>
            <a:r>
              <a:rPr lang="en-US" altLang="zh-CN" baseline="-25000"/>
              <a:t>i</a:t>
            </a:r>
            <a:r>
              <a:rPr lang="zh-CN" altLang="en-US"/>
              <a:t>要去访问某对象时，应先获得该对象的互斥锁。若成功，便用该锁将该对象锁住，于是事务</a:t>
            </a:r>
            <a:r>
              <a:rPr lang="en-US" altLang="zh-CN"/>
              <a:t>T</a:t>
            </a:r>
            <a:r>
              <a:rPr lang="zh-CN" altLang="en-US"/>
              <a:t>便可对该对象执行读或写操作；而其它事务由于未能获得该锁，因而不能访问该对象。如果</a:t>
            </a:r>
            <a:r>
              <a:rPr lang="en-US" altLang="zh-CN"/>
              <a:t>T</a:t>
            </a:r>
            <a:r>
              <a:rPr lang="en-US" altLang="zh-CN" baseline="-25000"/>
              <a:t>i</a:t>
            </a:r>
            <a:r>
              <a:rPr lang="zh-CN" altLang="en-US"/>
              <a:t>需要对一批对象进行访问，则为了保证事务操作的原子性，</a:t>
            </a:r>
            <a:r>
              <a:rPr lang="en-US" altLang="zh-CN"/>
              <a:t>T</a:t>
            </a:r>
            <a:r>
              <a:rPr lang="en-US" altLang="zh-CN" baseline="-25000"/>
              <a:t>i</a:t>
            </a:r>
            <a:r>
              <a:rPr lang="zh-CN" altLang="en-US"/>
              <a:t>应先获得这一批对象的互斥锁，以将这些对象全部锁住。 </a:t>
            </a:r>
            <a:endParaRPr lang="zh-CN" altLang="en-US"/>
          </a:p>
        </p:txBody>
      </p:sp>
      <p:sp>
        <p:nvSpPr>
          <p:cNvPr id="784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利用互斥锁和共享锁实现顺序性</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利用互斥锁实现顺序性的方法简单易行。目前有不少系统都是采用这种方法来保证事务操作的顺序性，但这却存在着效率不高的问题。因为一个共享文件虽然只允许一个事务去写，但却允许多个事务同时去读；而在利用互斥锁来锁住文件后，则只允许一个事务去读。为了提高运行效率而又引入了另一种形式的锁</a:t>
            </a:r>
            <a:r>
              <a:rPr lang="en-US" altLang="zh-CN"/>
              <a:t>——</a:t>
            </a:r>
            <a:r>
              <a:rPr lang="zh-CN" altLang="en-US"/>
              <a:t>共享锁</a:t>
            </a:r>
            <a:r>
              <a:rPr lang="en-US" altLang="zh-CN"/>
              <a:t>(Shared Lock)</a:t>
            </a:r>
            <a:r>
              <a:rPr lang="zh-CN" altLang="en-US"/>
              <a:t>。共享锁与互斥锁的区别在于：互斥锁仅允许一个事务对相应对象执行读或写操作，而共享锁则允许多个事务对相应对象执行读操作，但不允许其中任何一个事务对对象执行写操作。</a:t>
            </a:r>
            <a:endParaRPr lang="zh-CN" altLang="en-US"/>
          </a:p>
        </p:txBody>
      </p:sp>
      <p:sp>
        <p:nvSpPr>
          <p:cNvPr id="785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pPr>
              <a:lnSpc>
                <a:spcPct val="140000"/>
              </a:lnSpc>
            </a:pPr>
            <a:r>
              <a:rPr lang="en-US" altLang="zh-CN">
                <a:latin typeface="黑体" panose="02010609060101010101" pitchFamily="49" charset="-122"/>
                <a:ea typeface="黑体" panose="02010609060101010101" pitchFamily="49" charset="-122"/>
              </a:rPr>
              <a:t>8.5.4  </a:t>
            </a:r>
            <a:r>
              <a:rPr lang="zh-CN" altLang="en-US">
                <a:latin typeface="黑体" panose="02010609060101010101" pitchFamily="49" charset="-122"/>
                <a:ea typeface="黑体" panose="02010609060101010101" pitchFamily="49" charset="-122"/>
              </a:rPr>
              <a:t>重复数据的数据一致性问题</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重复文件的一致性</a:t>
            </a:r>
            <a:br>
              <a:rPr lang="zh-CN" altLang="en-US"/>
            </a:br>
            <a:r>
              <a:rPr lang="zh-CN" altLang="en-US"/>
              <a:t>　　我们以</a:t>
            </a:r>
            <a:r>
              <a:rPr lang="en-US" altLang="zh-CN"/>
              <a:t>UNIX</a:t>
            </a:r>
            <a:r>
              <a:rPr lang="zh-CN" altLang="en-US"/>
              <a:t>类型的文件系统为例来说明如何保证重复文件的一致性问题。对于通常的</a:t>
            </a:r>
            <a:r>
              <a:rPr lang="en-US" altLang="zh-CN"/>
              <a:t>UNIX</a:t>
            </a:r>
            <a:r>
              <a:rPr lang="zh-CN" altLang="en-US"/>
              <a:t>文件目录，其每个目录项中含有一个</a:t>
            </a:r>
            <a:r>
              <a:rPr lang="en-US" altLang="zh-CN"/>
              <a:t>ASCII</a:t>
            </a:r>
            <a:r>
              <a:rPr lang="zh-CN" altLang="en-US"/>
              <a:t>码的文件名和一个索引结点号，后者指向一个索引结点。当有重复文件时，一个目录项可由一个文件名和若干个索引结点号组成，每个索引结点号都是指向各自的索引结点。图</a:t>
            </a:r>
            <a:r>
              <a:rPr lang="en-US" altLang="zh-CN"/>
              <a:t>8-18</a:t>
            </a:r>
            <a:r>
              <a:rPr lang="zh-CN" altLang="en-US"/>
              <a:t>示出了</a:t>
            </a:r>
            <a:r>
              <a:rPr lang="en-US" altLang="zh-CN"/>
              <a:t>UNIX</a:t>
            </a:r>
            <a:r>
              <a:rPr lang="zh-CN" altLang="en-US"/>
              <a:t>类型的目录和具有重复文件的目录。</a:t>
            </a:r>
            <a:endParaRPr lang="zh-CN" altLang="en-US"/>
          </a:p>
        </p:txBody>
      </p:sp>
      <p:sp>
        <p:nvSpPr>
          <p:cNvPr id="786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endParaRPr lang="zh-CN" altLang="zh-CN"/>
          </a:p>
        </p:txBody>
      </p:sp>
      <p:sp>
        <p:nvSpPr>
          <p:cNvPr id="787459" name="Rectangle 3"/>
          <p:cNvSpPr>
            <a:spLocks noGrp="1" noChangeArrowheads="1"/>
          </p:cNvSpPr>
          <p:nvPr>
            <p:ph type="body" idx="1"/>
          </p:nvPr>
        </p:nvSpPr>
        <p:spPr>
          <a:xfrm>
            <a:off x="0" y="5229225"/>
            <a:ext cx="9144000" cy="476250"/>
          </a:xfrm>
        </p:spPr>
        <p:txBody>
          <a:bodyPr/>
          <a:lstStyle/>
          <a:p>
            <a:r>
              <a:rPr lang="zh-CN" altLang="en-US"/>
              <a:t>图</a:t>
            </a:r>
            <a:r>
              <a:rPr lang="en-US" altLang="zh-CN"/>
              <a:t>8-18  UNIX</a:t>
            </a:r>
            <a:r>
              <a:rPr lang="zh-CN" altLang="en-US"/>
              <a:t>类型的目录</a:t>
            </a:r>
            <a:endParaRPr lang="zh-CN" altLang="en-US"/>
          </a:p>
        </p:txBody>
      </p:sp>
      <p:pic>
        <p:nvPicPr>
          <p:cNvPr id="787460" name="Picture 4" descr="8-18"/>
          <p:cNvPicPr>
            <a:picLocks noChangeAspect="1" noChangeArrowheads="1"/>
          </p:cNvPicPr>
          <p:nvPr/>
        </p:nvPicPr>
        <p:blipFill>
          <a:blip r:embed="rId1"/>
          <a:srcRect/>
          <a:stretch>
            <a:fillRect/>
          </a:stretch>
        </p:blipFill>
        <p:spPr bwMode="auto">
          <a:xfrm>
            <a:off x="971550" y="2205038"/>
            <a:ext cx="7272338" cy="2290762"/>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pPr>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链接数一致性检查</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a:t>
            </a:r>
            <a:r>
              <a:rPr lang="en-US" altLang="zh-CN"/>
              <a:t>UNIX</a:t>
            </a:r>
            <a:r>
              <a:rPr lang="zh-CN" altLang="en-US"/>
              <a:t>类型的文件目录中，其每个目录项内都含有一个索引结点号，用于指向该文件的索引结点。对于一个共享文件，其索引结点号会在目录中出现多次。 </a:t>
            </a:r>
            <a:endParaRPr lang="zh-CN" altLang="en-US"/>
          </a:p>
        </p:txBody>
      </p:sp>
      <p:sp>
        <p:nvSpPr>
          <p:cNvPr id="788483" name="Rectangle 3"/>
          <p:cNvSpPr>
            <a:spLocks noGrp="1" noChangeArrowheads="1"/>
          </p:cNvSpPr>
          <p:nvPr>
            <p:ph type="body" idx="1"/>
          </p:nvPr>
        </p:nvSpPr>
        <p:spPr/>
        <p:txBody>
          <a:bodyPr/>
          <a:lstStyle/>
          <a:p>
            <a:endParaRPr lang="zh-CN" altLang="zh-CN"/>
          </a:p>
        </p:txBody>
      </p:sp>
      <p:sp>
        <p:nvSpPr>
          <p:cNvPr id="788484"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w="9525">
            <a:noFill/>
            <a:miter lim="800000"/>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pPr>
              <a:lnSpc>
                <a:spcPct val="150000"/>
              </a:lnSpc>
            </a:pPr>
            <a:r>
              <a:rPr lang="zh-CN" altLang="en-US"/>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隐式链接</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在采用隐式链接组织方式时，在文件目录的每个目录项中，都须含有指向链接文件第一个盘块和最后一个盘块的指针。 </a:t>
            </a:r>
            <a:endParaRPr lang="zh-CN" altLang="en-US"/>
          </a:p>
        </p:txBody>
      </p:sp>
      <p:sp>
        <p:nvSpPr>
          <p:cNvPr id="7168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zh-CN" altLang="en-US" sz="3200" dirty="0">
                <a:latin typeface="黑体" panose="02010609060101010101" pitchFamily="49" charset="-122"/>
                <a:ea typeface="黑体" panose="02010609060101010101" pitchFamily="49" charset="-122"/>
              </a:rPr>
              <a:t>　　　　　　习    题 </a:t>
            </a:r>
            <a:r>
              <a:rPr lang="zh-CN" altLang="en-US" sz="3200" dirty="0">
                <a:latin typeface="黑体" panose="02010609060101010101" pitchFamily="49" charset="-122"/>
                <a:ea typeface="黑体" panose="02010609060101010101" pitchFamily="49" charset="-122"/>
                <a:sym typeface="Webdings" panose="05030102010509060703" pitchFamily="18" charset="2"/>
              </a:rPr>
              <a:t></a:t>
            </a:r>
            <a:br>
              <a:rPr lang="zh-CN" altLang="en-US" sz="3200" dirty="0">
                <a:latin typeface="黑体" panose="02010609060101010101" pitchFamily="49" charset="-122"/>
                <a:ea typeface="黑体" panose="02010609060101010101" pitchFamily="49" charset="-122"/>
              </a:rPr>
            </a:br>
            <a:br>
              <a:rPr lang="zh-CN" altLang="en-US" dirty="0"/>
            </a:br>
            <a:r>
              <a:rPr lang="zh-CN" altLang="en-US" dirty="0"/>
              <a:t>　　</a:t>
            </a:r>
            <a:r>
              <a:rPr lang="en-US" altLang="zh-CN" dirty="0"/>
              <a:t>1. </a:t>
            </a:r>
            <a:r>
              <a:rPr lang="zh-CN" altLang="en-US" dirty="0"/>
              <a:t>目前常用的外存有哪几种组织方式</a:t>
            </a:r>
            <a:r>
              <a:rPr lang="en-US" altLang="zh-CN" dirty="0"/>
              <a:t>? </a:t>
            </a:r>
            <a:br>
              <a:rPr lang="en-US" altLang="zh-CN" dirty="0"/>
            </a:br>
            <a:r>
              <a:rPr lang="zh-CN" altLang="en-US" dirty="0"/>
              <a:t>　　</a:t>
            </a:r>
            <a:r>
              <a:rPr lang="en-US" altLang="zh-CN" dirty="0"/>
              <a:t>2. </a:t>
            </a:r>
            <a:r>
              <a:rPr lang="zh-CN" altLang="en-US" dirty="0"/>
              <a:t>由连续组织方式所形成的顺序文件的主要优缺点是什么</a:t>
            </a:r>
            <a:r>
              <a:rPr lang="en-US" altLang="zh-CN" dirty="0"/>
              <a:t>? </a:t>
            </a:r>
            <a:r>
              <a:rPr lang="zh-CN" altLang="en-US" dirty="0"/>
              <a:t>它主要应用于何种场合</a:t>
            </a:r>
            <a:r>
              <a:rPr lang="en-US" altLang="zh-CN" dirty="0"/>
              <a:t>? </a:t>
            </a:r>
            <a:br>
              <a:rPr lang="en-US" altLang="zh-CN" dirty="0"/>
            </a:br>
            <a:r>
              <a:rPr lang="zh-CN" altLang="en-US" dirty="0"/>
              <a:t>　　</a:t>
            </a:r>
            <a:r>
              <a:rPr lang="en-US" altLang="zh-CN" dirty="0"/>
              <a:t>3. </a:t>
            </a:r>
            <a:r>
              <a:rPr lang="zh-CN" altLang="en-US" dirty="0"/>
              <a:t>在链接式文件中常用哪种链接方式</a:t>
            </a:r>
            <a:r>
              <a:rPr lang="en-US" altLang="zh-CN" dirty="0"/>
              <a:t>? </a:t>
            </a:r>
            <a:r>
              <a:rPr lang="zh-CN" altLang="en-US" dirty="0"/>
              <a:t>为什么</a:t>
            </a:r>
            <a:r>
              <a:rPr lang="en-US" altLang="zh-CN" dirty="0"/>
              <a:t>? </a:t>
            </a:r>
            <a:br>
              <a:rPr lang="en-US" altLang="zh-CN" dirty="0"/>
            </a:br>
            <a:r>
              <a:rPr lang="zh-CN" altLang="en-US" dirty="0"/>
              <a:t>　   </a:t>
            </a:r>
            <a:r>
              <a:rPr lang="en-US" altLang="zh-CN" dirty="0"/>
              <a:t> 8.  NTFS</a:t>
            </a:r>
            <a:r>
              <a:rPr lang="zh-CN" altLang="en-US" dirty="0"/>
              <a:t>文件系统中的文件所采用的是什么样的物理结构</a:t>
            </a:r>
            <a:r>
              <a:rPr lang="en-US" altLang="zh-CN" dirty="0"/>
              <a:t>? </a:t>
            </a:r>
            <a:br>
              <a:rPr lang="en-US" altLang="zh-CN" dirty="0"/>
            </a:br>
            <a:r>
              <a:rPr lang="zh-CN" altLang="en-US" dirty="0"/>
              <a:t>　　</a:t>
            </a:r>
            <a:r>
              <a:rPr lang="en-US" altLang="zh-CN" dirty="0"/>
              <a:t>9. </a:t>
            </a:r>
            <a:r>
              <a:rPr lang="zh-CN" altLang="en-US" dirty="0"/>
              <a:t>假定一个文件系统的组织方式与</a:t>
            </a:r>
            <a:r>
              <a:rPr lang="en-US" altLang="zh-CN" dirty="0"/>
              <a:t>MS-DOS</a:t>
            </a:r>
            <a:r>
              <a:rPr lang="zh-CN" altLang="en-US" dirty="0"/>
              <a:t>相似，在</a:t>
            </a:r>
            <a:r>
              <a:rPr lang="en-US" altLang="zh-CN" dirty="0"/>
              <a:t>FAT</a:t>
            </a:r>
            <a:r>
              <a:rPr lang="zh-CN" altLang="en-US" dirty="0"/>
              <a:t>中可有</a:t>
            </a:r>
            <a:r>
              <a:rPr lang="en-US" altLang="zh-CN" dirty="0"/>
              <a:t>64 K</a:t>
            </a:r>
            <a:r>
              <a:rPr lang="zh-CN" altLang="en-US" dirty="0"/>
              <a:t>个指针，磁盘的盘块大小为</a:t>
            </a:r>
            <a:r>
              <a:rPr lang="en-US" altLang="zh-CN" dirty="0"/>
              <a:t>512 B</a:t>
            </a:r>
            <a:r>
              <a:rPr lang="zh-CN" altLang="en-US" dirty="0"/>
              <a:t>，试问该文件系统能否指引一个</a:t>
            </a:r>
            <a:r>
              <a:rPr lang="en-US" altLang="zh-CN" dirty="0"/>
              <a:t>512 MB</a:t>
            </a:r>
            <a:r>
              <a:rPr lang="zh-CN" altLang="en-US" dirty="0"/>
              <a:t>的磁盘</a:t>
            </a:r>
            <a:r>
              <a:rPr lang="en-US" altLang="zh-CN" dirty="0"/>
              <a:t>? </a:t>
            </a:r>
            <a:endParaRPr lang="en-US" altLang="zh-CN" dirty="0"/>
          </a:p>
        </p:txBody>
      </p:sp>
      <p:sp>
        <p:nvSpPr>
          <p:cNvPr id="789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zh-CN" altLang="en-US" dirty="0"/>
              <a:t>　</a:t>
            </a:r>
            <a:br>
              <a:rPr lang="zh-CN" altLang="en-US" dirty="0"/>
            </a:br>
            <a:r>
              <a:rPr lang="zh-CN" altLang="en-US" dirty="0"/>
              <a:t>　　</a:t>
            </a:r>
            <a:r>
              <a:rPr lang="en-US" altLang="zh-CN" dirty="0"/>
              <a:t>12. </a:t>
            </a:r>
            <a:r>
              <a:rPr lang="zh-CN" altLang="en-US" dirty="0"/>
              <a:t>什么是索引文件</a:t>
            </a:r>
            <a:r>
              <a:rPr lang="en-US" altLang="zh-CN" dirty="0"/>
              <a:t>? </a:t>
            </a:r>
            <a:r>
              <a:rPr lang="zh-CN" altLang="en-US" dirty="0"/>
              <a:t>为什么要引入多级索引</a:t>
            </a:r>
            <a:r>
              <a:rPr lang="en-US" altLang="zh-CN" dirty="0"/>
              <a:t>?</a:t>
            </a:r>
            <a:br>
              <a:rPr lang="en-US" altLang="zh-CN" dirty="0"/>
            </a:br>
            <a:r>
              <a:rPr lang="en-US" altLang="zh-CN" dirty="0"/>
              <a:t>  </a:t>
            </a:r>
            <a:r>
              <a:rPr lang="zh-CN" altLang="en-US" dirty="0"/>
              <a:t>　</a:t>
            </a:r>
            <a:r>
              <a:rPr lang="en-US" altLang="zh-CN" dirty="0"/>
              <a:t> 15. </a:t>
            </a:r>
            <a:r>
              <a:rPr lang="zh-CN" altLang="en-US" dirty="0"/>
              <a:t>某操作系统的磁盘文件空间共有</a:t>
            </a:r>
            <a:r>
              <a:rPr lang="en-US" altLang="zh-CN" dirty="0"/>
              <a:t>500</a:t>
            </a:r>
            <a:r>
              <a:rPr lang="zh-CN" altLang="en-US" dirty="0"/>
              <a:t>块，若用字长为</a:t>
            </a:r>
            <a:r>
              <a:rPr lang="en-US" altLang="zh-CN" dirty="0"/>
              <a:t>32</a:t>
            </a:r>
            <a:r>
              <a:rPr lang="zh-CN" altLang="en-US" dirty="0"/>
              <a:t>位的位示图管理盘空间，试问：</a:t>
            </a:r>
            <a:br>
              <a:rPr lang="zh-CN" altLang="en-US" dirty="0"/>
            </a:br>
            <a:r>
              <a:rPr lang="zh-CN" altLang="en-US" dirty="0"/>
              <a:t>　　</a:t>
            </a:r>
            <a:r>
              <a:rPr lang="en-US" altLang="zh-CN" dirty="0"/>
              <a:t>(1) </a:t>
            </a:r>
            <a:r>
              <a:rPr lang="zh-CN" altLang="en-US" dirty="0"/>
              <a:t>位示图需多少个字</a:t>
            </a:r>
            <a:r>
              <a:rPr lang="en-US" altLang="zh-CN" dirty="0"/>
              <a:t>? </a:t>
            </a:r>
            <a:br>
              <a:rPr lang="en-US" altLang="zh-CN" dirty="0"/>
            </a:br>
            <a:r>
              <a:rPr lang="zh-CN" altLang="en-US" dirty="0"/>
              <a:t>　　</a:t>
            </a:r>
            <a:r>
              <a:rPr lang="en-US" altLang="zh-CN" dirty="0"/>
              <a:t>(2) </a:t>
            </a:r>
            <a:r>
              <a:rPr lang="zh-CN" altLang="en-US" dirty="0"/>
              <a:t>第</a:t>
            </a:r>
            <a:r>
              <a:rPr lang="en-US" altLang="zh-CN" dirty="0" err="1"/>
              <a:t>i</a:t>
            </a:r>
            <a:r>
              <a:rPr lang="zh-CN" altLang="en-US" dirty="0"/>
              <a:t>字第</a:t>
            </a:r>
            <a:r>
              <a:rPr lang="en-US" altLang="zh-CN" dirty="0"/>
              <a:t>j</a:t>
            </a:r>
            <a:r>
              <a:rPr lang="zh-CN" altLang="en-US" dirty="0"/>
              <a:t>位对应的块号是多少</a:t>
            </a:r>
            <a:r>
              <a:rPr lang="en-US" altLang="zh-CN" dirty="0"/>
              <a:t>? </a:t>
            </a:r>
            <a:br>
              <a:rPr lang="en-US" altLang="zh-CN" dirty="0"/>
            </a:br>
            <a:r>
              <a:rPr lang="zh-CN" altLang="en-US" dirty="0"/>
              <a:t>　　</a:t>
            </a:r>
            <a:r>
              <a:rPr lang="en-US" altLang="zh-CN" dirty="0"/>
              <a:t>(3) </a:t>
            </a:r>
            <a:r>
              <a:rPr lang="zh-CN" altLang="en-US" dirty="0"/>
              <a:t>给出申请</a:t>
            </a:r>
            <a:r>
              <a:rPr lang="en-US" altLang="zh-CN" dirty="0"/>
              <a:t>/</a:t>
            </a:r>
            <a:r>
              <a:rPr lang="zh-CN" altLang="en-US" dirty="0"/>
              <a:t>归还一块的工作流程。</a:t>
            </a:r>
            <a:br>
              <a:rPr lang="zh-CN" altLang="en-US" dirty="0"/>
            </a:br>
            <a:r>
              <a:rPr lang="zh-CN" altLang="en-US" dirty="0"/>
              <a:t>　　</a:t>
            </a:r>
            <a:r>
              <a:rPr lang="en-US" altLang="zh-CN" dirty="0"/>
              <a:t>16. </a:t>
            </a:r>
            <a:r>
              <a:rPr lang="zh-CN" altLang="en-US" dirty="0"/>
              <a:t>对空闲磁盘空间的管理常采用哪几种分配方式</a:t>
            </a:r>
            <a:r>
              <a:rPr lang="en-US" altLang="zh-CN" dirty="0"/>
              <a:t>? </a:t>
            </a:r>
            <a:r>
              <a:rPr lang="zh-CN" altLang="en-US" dirty="0"/>
              <a:t>在</a:t>
            </a:r>
            <a:r>
              <a:rPr lang="en-US" altLang="zh-CN" dirty="0"/>
              <a:t>UNIX</a:t>
            </a:r>
            <a:r>
              <a:rPr lang="zh-CN" altLang="en-US" dirty="0"/>
              <a:t>系统中是采用何种分配方式</a:t>
            </a:r>
            <a:r>
              <a:rPr lang="en-US" altLang="zh-CN" dirty="0"/>
              <a:t>? </a:t>
            </a:r>
            <a:endParaRPr lang="zh-CN" altLang="en-US" dirty="0"/>
          </a:p>
        </p:txBody>
      </p:sp>
      <p:sp>
        <p:nvSpPr>
          <p:cNvPr id="791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、某操作系统的文件管理采用直接索引和多级索引混合方式，文件索引表共有</a:t>
            </a:r>
            <a:r>
              <a:rPr lang="en-US" dirty="0"/>
              <a:t>10</a:t>
            </a:r>
            <a:r>
              <a:rPr lang="zh-CN" altLang="en-US" dirty="0"/>
              <a:t>项，其中前</a:t>
            </a:r>
            <a:r>
              <a:rPr lang="en-US" dirty="0"/>
              <a:t>8</a:t>
            </a:r>
            <a:r>
              <a:rPr lang="zh-CN" altLang="en-US" dirty="0"/>
              <a:t>项是直接索引项，第</a:t>
            </a:r>
            <a:r>
              <a:rPr lang="en-US" dirty="0"/>
              <a:t>9</a:t>
            </a:r>
            <a:r>
              <a:rPr lang="zh-CN" altLang="en-US" dirty="0"/>
              <a:t>项是一次间接索引项，第</a:t>
            </a:r>
            <a:r>
              <a:rPr lang="en-US" dirty="0"/>
              <a:t>10</a:t>
            </a:r>
            <a:r>
              <a:rPr lang="zh-CN" altLang="en-US" dirty="0"/>
              <a:t>项是二次间接索引项，假定物理块的大小是</a:t>
            </a:r>
            <a:r>
              <a:rPr lang="en-US" dirty="0"/>
              <a:t>2K</a:t>
            </a:r>
            <a:r>
              <a:rPr lang="zh-CN" altLang="en-US" dirty="0"/>
              <a:t>，每个索引项占用</a:t>
            </a:r>
            <a:r>
              <a:rPr lang="en-US" dirty="0"/>
              <a:t>4</a:t>
            </a:r>
            <a:r>
              <a:rPr lang="zh-CN" altLang="en-US" dirty="0"/>
              <a:t>个字节，试问：（答题时必须给出计算过程）</a:t>
            </a:r>
            <a:r>
              <a:rPr lang="en-US" dirty="0"/>
              <a:t>    </a:t>
            </a:r>
            <a:br>
              <a:rPr lang="zh-CN" altLang="en-US" dirty="0"/>
            </a:br>
            <a:r>
              <a:rPr lang="en-US" dirty="0"/>
              <a:t>1</a:t>
            </a:r>
            <a:r>
              <a:rPr lang="zh-CN" altLang="en-US" dirty="0"/>
              <a:t>）该文件系统中最大的文件可以达到多大？</a:t>
            </a:r>
            <a:br>
              <a:rPr lang="zh-CN" altLang="en-US" dirty="0"/>
            </a:br>
            <a:r>
              <a:rPr lang="en-US" dirty="0"/>
              <a:t>2</a:t>
            </a:r>
            <a:r>
              <a:rPr lang="zh-CN" altLang="en-US" dirty="0"/>
              <a:t>）假定一个文件的实际大小是</a:t>
            </a:r>
            <a:r>
              <a:rPr lang="en-US" dirty="0"/>
              <a:t>128M</a:t>
            </a:r>
            <a:r>
              <a:rPr lang="zh-CN" altLang="en-US" dirty="0"/>
              <a:t>字节，该文件实际占用磁盘空间多大（包括间接索引块）？</a:t>
            </a:r>
            <a:br>
              <a:rPr lang="zh-CN" altLang="en-US" dirty="0"/>
            </a:b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a:t>
            </a:r>
            <a:r>
              <a:rPr lang="en-US" altLang="zh-CN"/>
              <a:t>21</a:t>
            </a:r>
            <a:r>
              <a:rPr lang="zh-CN" altLang="en-US"/>
              <a:t>年考研29题）.假设磁头当前位于第105道，正在向磁道序号增加的方向移动。现有一个磁道访问请求序列为35，45，12，68，110，180，170，195，采用SCAN调度〔电梯调度〕算法得到的磁道访问序列是〔    〕  </a:t>
            </a:r>
            <a:br>
              <a:rPr lang="zh-CN" altLang="en-US"/>
            </a:br>
            <a:r>
              <a:rPr lang="zh-CN" altLang="en-US"/>
              <a:t>A．110，170，180，195，68，45，35，12  </a:t>
            </a:r>
            <a:br>
              <a:rPr lang="zh-CN" altLang="en-US"/>
            </a:br>
            <a:r>
              <a:rPr lang="zh-CN" altLang="en-US"/>
              <a:t>B.110，68，45，35，12，170，180，195  </a:t>
            </a:r>
            <a:br>
              <a:rPr lang="zh-CN" altLang="en-US"/>
            </a:br>
            <a:r>
              <a:rPr lang="zh-CN" altLang="en-US"/>
              <a:t>C.110，170，180，195，12，35，45，68  </a:t>
            </a:r>
            <a:br>
              <a:rPr lang="zh-CN" altLang="en-US"/>
            </a:br>
            <a:r>
              <a:rPr lang="zh-CN" altLang="en-US"/>
              <a:t>D.12，35，45，68，110，170，180，195  </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a:t>3</a:t>
            </a:r>
            <a:r>
              <a:rPr lang="zh-CN" altLang="en-US"/>
              <a:t>、假设</a:t>
            </a:r>
            <a:r>
              <a:rPr lang="zh-CN" altLang="en-US" dirty="0"/>
              <a:t>一个可移动磁头的磁盘具有</a:t>
            </a:r>
            <a:r>
              <a:rPr lang="en-US" dirty="0"/>
              <a:t>200</a:t>
            </a:r>
            <a:r>
              <a:rPr lang="zh-CN" altLang="en-US" dirty="0"/>
              <a:t>个磁道</a:t>
            </a:r>
            <a:r>
              <a:rPr lang="en-US" dirty="0"/>
              <a:t>,</a:t>
            </a:r>
            <a:r>
              <a:rPr lang="zh-CN" altLang="en-US" dirty="0"/>
              <a:t>其编号为</a:t>
            </a:r>
            <a:r>
              <a:rPr lang="en-US" dirty="0"/>
              <a:t>0~199,</a:t>
            </a:r>
            <a:r>
              <a:rPr lang="zh-CN" altLang="en-US" dirty="0"/>
              <a:t>当前位于第</a:t>
            </a:r>
            <a:r>
              <a:rPr lang="en-US" dirty="0"/>
              <a:t>143</a:t>
            </a:r>
            <a:r>
              <a:rPr lang="zh-CN" altLang="en-US" dirty="0"/>
              <a:t>道，假设系统当前</a:t>
            </a:r>
            <a:r>
              <a:rPr lang="en-US" dirty="0"/>
              <a:t>I/O</a:t>
            </a:r>
            <a:r>
              <a:rPr lang="zh-CN" altLang="en-US" dirty="0"/>
              <a:t>请求队列如下</a:t>
            </a:r>
            <a:r>
              <a:rPr lang="en-US" dirty="0"/>
              <a:t>:</a:t>
            </a:r>
            <a:br>
              <a:rPr lang="zh-CN" altLang="en-US" dirty="0"/>
            </a:br>
            <a:r>
              <a:rPr lang="en-US" dirty="0"/>
              <a:t> 86,147,91,177,94,150,102,175,130 </a:t>
            </a:r>
            <a:br>
              <a:rPr lang="zh-CN" altLang="en-US" dirty="0"/>
            </a:br>
            <a:r>
              <a:rPr lang="zh-CN" altLang="en-US" dirty="0"/>
              <a:t>试对以下的磁盘</a:t>
            </a:r>
            <a:r>
              <a:rPr lang="en-US" dirty="0"/>
              <a:t>I/O</a:t>
            </a:r>
            <a:r>
              <a:rPr lang="zh-CN" altLang="en-US" dirty="0"/>
              <a:t>调度算法而言</a:t>
            </a:r>
            <a:r>
              <a:rPr lang="en-US" dirty="0"/>
              <a:t>,</a:t>
            </a:r>
            <a:r>
              <a:rPr lang="zh-CN" altLang="en-US" dirty="0"/>
              <a:t>满足以上请求队列</a:t>
            </a:r>
            <a:r>
              <a:rPr lang="en-US" dirty="0"/>
              <a:t>,</a:t>
            </a:r>
            <a:r>
              <a:rPr lang="zh-CN" altLang="en-US" dirty="0"/>
              <a:t>磁头寻道顺序如何</a:t>
            </a:r>
            <a:r>
              <a:rPr lang="en-US" dirty="0"/>
              <a:t>? </a:t>
            </a:r>
            <a:r>
              <a:rPr lang="zh-CN" altLang="en-US" dirty="0"/>
              <a:t>寻道总长度是多少 ？</a:t>
            </a:r>
            <a:br>
              <a:rPr lang="zh-CN" altLang="en-US" dirty="0"/>
            </a:br>
            <a:r>
              <a:rPr lang="en-US" dirty="0"/>
              <a:t>(1) </a:t>
            </a:r>
            <a:r>
              <a:rPr lang="zh-CN" altLang="en-US" dirty="0"/>
              <a:t>先来先服务算法</a:t>
            </a:r>
            <a:r>
              <a:rPr lang="en-US" dirty="0"/>
              <a:t>(FCFS) </a:t>
            </a:r>
            <a:br>
              <a:rPr lang="en-US" dirty="0"/>
            </a:br>
            <a:r>
              <a:rPr lang="en-US" dirty="0"/>
              <a:t>(2) </a:t>
            </a:r>
            <a:r>
              <a:rPr lang="zh-CN" altLang="en-US" dirty="0"/>
              <a:t>最短寻道时间优先调度</a:t>
            </a:r>
            <a:r>
              <a:rPr lang="en-US" dirty="0"/>
              <a:t>(SSTF) </a:t>
            </a:r>
            <a:br>
              <a:rPr lang="en-US" dirty="0"/>
            </a:br>
            <a:r>
              <a:rPr lang="en-US" dirty="0"/>
              <a:t>(3) </a:t>
            </a:r>
            <a:r>
              <a:rPr lang="zh-CN" altLang="en-US" dirty="0"/>
              <a:t>扫描算法</a:t>
            </a:r>
            <a:r>
              <a:rPr lang="en-US" dirty="0"/>
              <a:t>(SCAN) </a:t>
            </a:r>
            <a:br>
              <a:rPr lang="en-US" dirty="0"/>
            </a:br>
            <a:r>
              <a:rPr lang="en-US" dirty="0"/>
              <a:t>(4) </a:t>
            </a:r>
            <a:r>
              <a:rPr lang="zh-CN" altLang="en-US" dirty="0"/>
              <a:t>循环扫描算法</a:t>
            </a:r>
            <a:r>
              <a:rPr lang="en-US" dirty="0"/>
              <a:t> (CSCAN)</a:t>
            </a:r>
            <a:br>
              <a:rPr lang="zh-CN" altLang="en-US" dirty="0"/>
            </a:br>
            <a:r>
              <a:rPr lang="en-US" dirty="0"/>
              <a:t> </a:t>
            </a:r>
            <a:br>
              <a:rPr lang="zh-CN" altLang="en-US" dirty="0"/>
            </a:b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endParaRPr lang="zh-CN" altLang="zh-CN"/>
          </a:p>
        </p:txBody>
      </p:sp>
      <p:sp>
        <p:nvSpPr>
          <p:cNvPr id="717827" name="Rectangle 3"/>
          <p:cNvSpPr>
            <a:spLocks noGrp="1" noChangeArrowheads="1"/>
          </p:cNvSpPr>
          <p:nvPr>
            <p:ph type="body" idx="1"/>
          </p:nvPr>
        </p:nvSpPr>
        <p:spPr>
          <a:xfrm>
            <a:off x="0" y="5516563"/>
            <a:ext cx="9144000" cy="476250"/>
          </a:xfrm>
        </p:spPr>
        <p:txBody>
          <a:bodyPr/>
          <a:lstStyle/>
          <a:p>
            <a:r>
              <a:rPr lang="zh-CN" altLang="en-US"/>
              <a:t>图</a:t>
            </a:r>
            <a:r>
              <a:rPr lang="en-US" altLang="zh-CN"/>
              <a:t>8-2  </a:t>
            </a:r>
            <a:r>
              <a:rPr lang="zh-CN" altLang="en-US"/>
              <a:t>磁盘空间的链接式分配</a:t>
            </a:r>
            <a:endParaRPr lang="zh-CN" altLang="en-US"/>
          </a:p>
        </p:txBody>
      </p:sp>
      <p:pic>
        <p:nvPicPr>
          <p:cNvPr id="717828" name="Picture 4" descr="8-2"/>
          <p:cNvPicPr>
            <a:picLocks noChangeAspect="1" noChangeArrowheads="1"/>
          </p:cNvPicPr>
          <p:nvPr/>
        </p:nvPicPr>
        <p:blipFill>
          <a:blip r:embed="rId1"/>
          <a:srcRect/>
          <a:stretch>
            <a:fillRect/>
          </a:stretch>
        </p:blipFill>
        <p:spPr bwMode="auto">
          <a:xfrm>
            <a:off x="1714500" y="1495425"/>
            <a:ext cx="6026150" cy="3676650"/>
          </a:xfrm>
          <a:prstGeom prst="rect">
            <a:avLst/>
          </a:prstGeom>
          <a:noFill/>
        </p:spPr>
      </p:pic>
    </p:spTree>
  </p:cSld>
  <p:clrMapOvr>
    <a:masterClrMapping/>
  </p:clrMapOvr>
</p:sld>
</file>

<file path=ppt/tags/tag1.xml><?xml version="1.0" encoding="utf-8"?>
<p:tagLst xmlns:p="http://schemas.openxmlformats.org/presentationml/2006/main">
  <p:tag name="KSO_WPP_MARK_KEY" val="0c26eed0-2167-4112-b28d-dee44b7cb302"/>
  <p:tag name="COMMONDATA" val="eyJoZGlkIjoiOTc3ZTgxMjhhM2U4ZGU2MmJjYWYyMTc3NGYxYWFiMjUifQ=="/>
</p:tagLst>
</file>

<file path=ppt/theme/theme1.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3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3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10517</Words>
  <Application>WPS 演示</Application>
  <PresentationFormat>全屏显示(4:3)</PresentationFormat>
  <Paragraphs>175</Paragraphs>
  <Slides>84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84</vt:i4>
      </vt:variant>
    </vt:vector>
  </HeadingPairs>
  <TitlesOfParts>
    <vt:vector size="98" baseType="lpstr">
      <vt:lpstr>Arial</vt:lpstr>
      <vt:lpstr>宋体</vt:lpstr>
      <vt:lpstr>Wingdings</vt:lpstr>
      <vt:lpstr>Times New Roman</vt:lpstr>
      <vt:lpstr>华文行楷</vt:lpstr>
      <vt:lpstr>方正姚体简体</vt:lpstr>
      <vt:lpstr>方正琥珀简体</vt:lpstr>
      <vt:lpstr>微软雅黑</vt:lpstr>
      <vt:lpstr>黑体</vt:lpstr>
      <vt:lpstr>Arial Unicode MS</vt:lpstr>
      <vt:lpstr>Calibri</vt:lpstr>
      <vt:lpstr>Times New Roman</vt:lpstr>
      <vt:lpstr>Webdings</vt:lpstr>
      <vt:lpstr>默认设计模板</vt:lpstr>
      <vt:lpstr>PowerPoint 演示文稿</vt:lpstr>
      <vt:lpstr> 　　　　　8.1  外存的组织方式  　　如前所述，文件的物理结构直接与外存的组织方式有关。对于不同的外存组织方式，将形成不同的文件物理结构。目前常用的外存组织方式有： 　　(1) 连续组织方式。 　　(2) 链接组织方式。 　　(3) 索引组织方式。 </vt:lpstr>
      <vt:lpstr>8.1.1  连续组织方式 　　连续组织方式又称连续分配方式，要求为每一个文件分配一组相邻接的盘块。例如，第一个盘块的地址为b，则第二个盘块的地址为b+1，第三个盘块的地址为b+2，…。通常，它们都位于一条磁道上，在进行读/写时，不必移动磁头。在采用连续组织方式时，可把逻辑文件中的记录顺序地存储到邻接的各物理盘块中，这样所形成的文件结构称为顺序文件结构，此时的物理文件称为顺序文件。</vt:lpstr>
      <vt:lpstr>PowerPoint 演示文稿</vt:lpstr>
      <vt:lpstr>　　连续组织方式的主要优点有： 　　(1) 顺序访问容易。 　　(2) 顺序访问速度快。 </vt:lpstr>
      <vt:lpstr>　　连续组织方式的主要缺点如下： 　　(1) 要求为一个文件分配连续的存储空间。 　　(2) 必须事先知道文件的长度。 　　(3) 不能灵活地删除和插入记录。 　　(4) 对于那些动态增长的文件。</vt:lpstr>
      <vt:lpstr>8.1.2  链接组织方式 　　如果可以将文件装到多个离散的盘块中，就可消除连续组织方式的上述缺点。在采用链接组织方式时，可为文件分配多个不连续的盘块，再通过每个盘块上的链接指针，将同属于一个文件的多个离散的盘块链接成一个链表，由此所形成的物理文件称为链接文件。链接组织方式的主要优点是： 　　(1) 消除了磁盘的外部碎片，提高了外存的利用率。 　　(2) 对插入、删除和修改记录都非常容易。 　　(3) 能适应文件的动态增长，无需事先知道文件的大小。</vt:lpstr>
      <vt:lpstr>　　1. 隐式链接 　　在采用隐式链接组织方式时，在文件目录的每个目录项中，都须含有指向链接文件第一个盘块和最后一个盘块的指针。 </vt:lpstr>
      <vt:lpstr>PowerPoint 演示文稿</vt:lpstr>
      <vt:lpstr>　　2. 显式链接 　　这是指把用于链接文件各物理块的指针显式地存放在内存的一张链接表中。该表在整个磁盘中仅设置一张，如图8-3所示。 </vt:lpstr>
      <vt:lpstr>PowerPoint 演示文稿</vt:lpstr>
      <vt:lpstr>8.1.3  FAT技术 　　1.  FAT12  　　1) 早期的FAT12文件系统  　　FAT12是以盘块为基本分配单位的。由于FAT是文件系统中最重要的数据结构，为了安全起见，在每个分区中都配有两张相同的文件分配表FAT1和FAT2。在FAT的每个表项中存放下一个盘块号，它实际上是用于盘块之间的链接的指针，通过它可以将一个文件的所有的盘块链接起来，而将文件的第一个盘块号放在自己的FCB中。 </vt:lpstr>
      <vt:lpstr>PowerPoint 演示文稿</vt:lpstr>
      <vt:lpstr>　　2) 以簇为单位的FAT12文件系统  　　稍加分析便可看出，如果把每个盘块(扇区)的容量增大n倍，则磁盘的最大容量便可增加n倍。但要增加盘块的容量是不方便和不灵活的。为此，引入了簇(cluster)的概念。 </vt:lpstr>
      <vt:lpstr>　　2.  FAT16    　　FAT12对磁盘容量限制的原因在于， FAT12表中的表项有限制，亦即最多只允许4096个。这样，随着磁盘容量的增加，必定会引起簇的大小和簇内碎片也随之增加。 </vt:lpstr>
      <vt:lpstr>　　3.  FAT32 　　由于FAT16表的长度只有65 535项，随着磁盘容量的增加，簇的大小也必然会随之增加，为了减少簇内零，也就应当增加FAT表的长度，为此需要再增加FAT表的宽度，这样也就由FAT16演变为FAT32。</vt:lpstr>
      <vt:lpstr>PowerPoint 演示文稿</vt:lpstr>
      <vt:lpstr>8.1.4  NTFS的文件组织方式 　　1. NTFS新特征 　　NTFS(New Technology File System)是一个专门为Windows NT开发的、全新的文件系统，并适用于Windows 2000/XP及后续的Windows OS。 </vt:lpstr>
      <vt:lpstr>　　2. 磁盘组织 　　NTFS是以簇作为磁盘空间分配和回收的基本单位的。一个文件占用若干个簇，一个簇只属于一个文件。这样，在为文件分配磁盘空间时，就无须知道盘块的大小，只要根据不同的磁盘容量，选择相应大小的簇，即使NTFS具有了与磁盘物理块大小无关的独立性。</vt:lpstr>
      <vt:lpstr>　　3. 文件的组织 　　在NTFS中，以卷为单位，将一个卷中的所有文件信息、目录信息以及可用的未分配空间信息，都以文件记录的方式记录在一张主控文件表MFT(Master File Table)中，该表是NTFS卷结构的中心，从逻辑上讲，卷中的每个文件作为一条记录，在MFT表中占有一行，其中还包括MFT自己的这一行。每行大小固定为1 KB，每行称为该行所对应文件的元数据(metadata)，也称为文件控制字。</vt:lpstr>
      <vt:lpstr>8.1.5  索引组织方式 　　1. 单级索引组织方式 　　链接组织方式虽然解决了连续组织方式所存在的问题(即不便于随机访问)，但又出现了另外两个问题，即：① 不能支持高效的直接存取，要对一个较大的文件进行存取，须在FAT中顺序地查找许多盘块号；② FAT需占用较大的内存空间，由于一个文件所占用盘块的盘块号是随机地分布在FAT中的，因而只有将整个FAT调入内存，才能保证在FAT中找到一个文件的所有盘块号。 </vt:lpstr>
      <vt:lpstr>PowerPoint 演示文稿</vt:lpstr>
      <vt:lpstr>（21年考研28题，2分）以下文件物理结构中，适合随机访问且易于文件扩展的是〔    〕   A．连续结构             B.索引结构   C.链式结构且磁盘块定长  D.链式结构且磁盘块变长  </vt:lpstr>
      <vt:lpstr>　　2. 多级索引组织方式 　　在为一个大文件分配磁盘空间时，如果所分配出去的盘块的盘块号已经装满一个索引块时，OS须再为该文件分配另一个索引块，用于将以后继续为之分配的盘块号记录于其中。依此类推，再通过链指针将各索引块按序链接起来。 </vt:lpstr>
      <vt:lpstr>PowerPoint 演示文稿</vt:lpstr>
      <vt:lpstr>　　3. 增量式索引组织方式 　　1) 增量式索引组织方式的基本思想 　　为了能较全面地照顾到小、中、大及特大型作业，可以采取多种组织方式来构成文件的物理结构。如果盘块的大小为1 KB或4 KB，对于小文件(如1 KB～10 KB或4 KB～40 KB)而言，最多只会占用10个盘块，为了能提高对数量众多的小型作业的访问速度，最好能将它们的每一个盘块地址都直接放入文件控制块FCB(或索引结点)中，这样就可以直接从FCB中获得该文件的盘块地址。 </vt:lpstr>
      <vt:lpstr>　　2)  UNIX System V的组织方式 　　在UNIX System V的索引结点中设有13个地址项，即i.addr(0)～i.addr(12)，如图8-8所示。 　　(1) 直接地址。 　　(2) 一次间接地址。 　　(3) 多次间接地址。 </vt:lpstr>
      <vt:lpstr>PowerPoint 演示文稿</vt:lpstr>
      <vt:lpstr> 　　　　　8.2  文件存储空间的管理  8.2.1  空闲表法和空闲链表法 　　1. 空闲表法 　　1) 空闲表 　　空闲表法属于连续分配方式，它与内存的动态分配方式雷同，它为每个文件分配一块连续的存储空间。即系统也为外存上的所有空闲区建立一张空闲表，每个空闲区对应于一个空闲表项，其中包括表项序号、该空闲区的第一个盘块号、该区的空闲盘块数等信息。再将所有空闲区按其起始盘块号递增的次序排列，形成空闲盘块表，如图8-9所示。</vt:lpstr>
      <vt:lpstr>PowerPoint 演示文稿</vt:lpstr>
      <vt:lpstr>　　2) 存储空间的分配与回收 　　空闲盘区的分配与内存的分区(动态)分配类似，同样是采用首次适应算法和最佳适应算法等，它们对存储空间的利用率大体相当，都优于最坏适应算法。在系统为某新创建的文件分配空闲盘块时，先顺序地检索空闲表的各表项，直至找到第一个其大小能满足要求的空闲区，再将该盘区分配给用户(进程)，同时修改空闲表。 </vt:lpstr>
      <vt:lpstr>　　2. 空闲链表法 　　1) 空闲盘块链 　　这是将磁盘上的所有空闲空间以盘块为单位拉成一条链，其中的每一个盘块都有指向后继盘块的指针。  　　2) 空闲盘区链 　　这是将磁盘上的所有空闲盘区(每个盘区可包含若干个盘块)拉成一条链。在每个盘区上除含有用于指示下一个空闲盘区的指针外，还应有能指明本盘区大小(盘块数)的信息。 </vt:lpstr>
      <vt:lpstr>8.2.2  位示图法 　　1. 位示图 　　位示图是利用二进制的一位来表示磁盘中一个盘块的使用情况。当其值为“0”时，表示对应的盘块空闲；为“1”时，表示已分配。有的系统把“0”作为盘块已分配的标志，把“1”作为空闲标志。(它们在本质上是相同的，都是用一位的两种状态来标志空闲和已分配两种情况。)磁盘上的所有盘块都有一个二进制位与之对应，这样，由所有盘块所对应的位构成一个集合，称为位示图。 </vt:lpstr>
      <vt:lpstr>PowerPoint 演示文稿</vt:lpstr>
      <vt:lpstr>　　2. 盘块的分配 　　根据位示图进行盘块分配时，可分三步进行： 　　(1) 顺序扫描位示图，从中找出一个或一组其值为“0”的二进制位(“0”表示空闲时)。 　　(2) 将所找到的一个或一组二进制位转换成与之相应的盘块号。假定找到的其值为“0”的二进制位位于位示图的第i行、第j列，则其相应的盘块号应按下式计算： 　　　　　　　　　　b = n(i - 1) + j 式中，n代表每行的位数。 　　(3) 修改位示图，令map[i, j] = 1。</vt:lpstr>
      <vt:lpstr>　　3. 盘块的回收 　　盘块的回收分两步： 　　(1) 将回收盘块的盘块号转换成位示图中的行号和列号。转换公式为： 　　　　i = (b - 1)DIV  n + 1 　　　　j = (b - 1)MOD  n + 1 　　(2) 修改位示图。令map[i, j] = 0。</vt:lpstr>
      <vt:lpstr>8.2.3  成组链接法 　　1. 空闲盘块的组织 　　(1) 空闲盘块号栈，用来存放当前可用的一组空闲盘块的盘块号(最多含100个号)，以及栈中尚有的空闲盘块(号)数N。顺便指出，N还兼作栈顶指针用。 </vt:lpstr>
      <vt:lpstr>PowerPoint 演示文稿</vt:lpstr>
      <vt:lpstr>　　(2) 文件区中的所有空闲盘块被分成若干个组，比如，将每100个盘块作为一组。假定盘上共有10000个盘块，每块大小为1 KB，其中第201～7999号盘块用于存放文件，即作为文件区，这样，该区的最末一组盘块号应为7901～7999；次末组为7801～7900，…，倒数第二组的盘块号为301～400；第一组为201～300，如图8-11所示。 　　(3) 将每一组含有的盘块总数N和该组所有的盘块号记入其前一组的第一个盘块的S.free(0)～S.free(99)中。这样，由各组的第一个盘块可链成一条链。</vt:lpstr>
      <vt:lpstr>　　(4) 将第一组的盘块总数和所有的盘块号记入空闲盘块号栈中，作为当前可供分配的空闲盘块号。 　　(5) 最末一组只有99个盘块，其盘块号分别记入其前一组的S.free(1)～S.free(99)中，而在S.free(0)中则存放“0”，作为空闲盘块链的结束标志。(注：最后一组的盘块数应为99，不应是100，因为这是指可供使用的空闲盘块。其编号应为(1～99)，0号中放空闲盘块链的结尾标志。)</vt:lpstr>
      <vt:lpstr>　　2. 空闲盘块的分配与回收 　　当系统要为用户分配文件所需的盘块时，须调用盘块分配过程来完成。该过程首先检查空闲盘块号栈是否上锁，如未上锁，便从栈顶取出一空闲盘块号，将与之对应的盘块分配给用户，然后将栈顶指针下移一格。若该盘块号已是栈底，即S.free(0)，这是当前栈中最后一个可分配的盘块号。 </vt:lpstr>
      <vt:lpstr>　　　8.3  提高磁盘I/O速度的途径  　　(1) 改进文件的目录结构以及检索目录的方法来减少对目录的查找时间； 　　(2) 选取好的文件存储结构，以提高对文件的访问速度； 　　(3) 提高磁盘的I/O速度，能将文件中的数据快速地从磁盘传送到内存中，或者相反。其中的第1和第2点已在上一章或本章作了较详细的阐述，本节主要对如何提高磁盘的I/O速度作一简单介绍。</vt:lpstr>
      <vt:lpstr>8.3.1  磁盘高速缓存(Disk Cache)  　　在设计磁盘高速缓存时需要考虑的问题有： 　　(1) 如何将磁盘高速缓存中的数据传送给请求进程； 　　(2) 采用什么样的置换策略； 　　(3) 已修改的盘块数据在何时被写回磁盘。</vt:lpstr>
      <vt:lpstr>　　1. 数据交付(Data Delivery)方式 　　如果I/O请求所需要的数据能从磁盘高速缓存中获取，此时就需要将磁盘高速缓存中的数据传送给请求进程。所谓的数据交付就是指将磁盘高速缓存中的数据传送给请求者进程。系统可以采取两种方式将数据交付给请求进程： 　　(1) 数据交付 　　(2) 指针交付 </vt:lpstr>
      <vt:lpstr>　　2. 置换算法 　　现在不少系统在设计其高速缓存的置换算法时，除了考虑到最近最久未使用这一原则外，还考虑了以下几点： 　　(1) 访问频率。 　　(2) 可预见性。 　　(3) 数据的一致性。 </vt:lpstr>
      <vt:lpstr>　　3. 周期性地写回磁盘 　　还有一种情况值得注意，那就是根据LRU算法，那些经常要被访问的盘块数据可能会一直保留在高速缓存中，长期不会被写回磁盘。 </vt:lpstr>
      <vt:lpstr>8.3.2  提高磁盘I/O速度的其它方法 　　能有效地提高磁盘I/O速度的方法还有许多，如提前读、延迟写等，现介绍如下： 　　1. 提前读 　　2. 延迟写 　　3. 优化物理块的分布</vt:lpstr>
      <vt:lpstr>　　4. 虚拟盘 　　由于访问内存的速度远高于访问磁盘的速度，于是有人试图利用内存空间去仿真磁盘，形成所谓虚拟盘，又称为RAM盘。该盘的设备驱动程序也可以接受所有标准的磁盘操作，但这些操作的执行不是在磁盘上而是在内存中。这对用户都是透明的。 </vt:lpstr>
      <vt:lpstr>8.3.3  廉价磁盘冗余阵列(RAID) 　　1. 并行交叉存取 　　这是把在大、中型机中，用于提高访问内存速度的并行交叉存取技术应用到磁盘存储系统中，以提高对磁盘的I/O速度。在该系统中，有多台磁盘驱动器，系统将每一盘块中的数据分为若干个子盘块数据，再把每一个子盘块的数据分别存储到各个不同磁盘中的相同位置上。以后当要将一个盘块的数据传送到内存时，采取并行传输方式，将各个盘块中的子盘块数据同时向内存中传输，从而使传输时间大大减少。 </vt:lpstr>
      <vt:lpstr>PowerPoint 演示文稿</vt:lpstr>
      <vt:lpstr>　　2.  RAID的分级 　　RAID在刚被推出时，是分成6级的，后来又增加了RAID 6级和RAID 7级。 　　(1)  RAID 0级。 　　(2)  RAID 1级。 　　(3)  RAID 3级。 　　(4)  RAID 5级。 　　(5)  RAID 6级和RAID 7级。 </vt:lpstr>
      <vt:lpstr>　　3.  RAID的优点 　　(1) 可靠性高，除了RAID 0级外，其余各级都采用了容错技术。当阵列中某一磁盘损坏时，并不会造成数据的丢失。此时可根据其它未损坏磁盘中的信息来恢复已损坏的盘中的信息。其可靠性比单台磁盘机高出一个数量级。 　　(2) 磁盘I/O速度高，由于采取了并行交叉存取方式，可使磁盘I/O速度提高N-1倍。 　　(3) 性能/价格比高，RAID的体积与具有相同容量和速度的大型磁盘系统相比，只是后者的1/3，价格也只是后者的1/3，且可靠性高。换言之，它仅以牺牲1/N的容量为代价，换取了高可靠性。</vt:lpstr>
      <vt:lpstr> 　　　8.4  提高磁盘可靠性的技术  8.4.1  第一级容错技术SFT-Ⅰ 　　第一级容错技术(SFT-Ⅰ)是最基本的一种磁盘容错技术，主要用于防止因磁盘表面缺陷所造成的数据丢失。它包含双份目录、双份文件分配表及写后读校验等措施。</vt:lpstr>
      <vt:lpstr>　　1. 双份目录和双份文件分配表 　　在磁盘上存放的文件目录和文件分配表FAT，是文件管理所用的重要数据结构。为了防止这些表格被破坏，可在不同的磁盘上或在磁盘的不同区域中分别建立(双份)目录表和FAT。其中一份为主目录及主FAT，另一份为备份目录及备份FAT。一旦由于磁盘表面缺陷而造成主文件目录或主FAT的损坏时，系统便自动启用备份文件目录及备份FAT，从而可以保证磁盘上的数据仍是可访问的。</vt:lpstr>
      <vt:lpstr>　　2. 热修复重定向和写后读校验 　　由于磁盘价格昂贵，在磁盘表面有少量缺陷的情况下，则可采取某种补救措施后继续使用。一般主要采取以下两个补救措施： 　　(1) 热修复重定向。 　　(2) 写后读校验方式。 </vt:lpstr>
      <vt:lpstr>8.4.2  第二级容错技术SFT-Ⅱ 　　1. 磁盘镜像(Disk Mirroring) 　　为了避免磁盘驱动器发生故障而丢失数据，便增设了磁盘镜像功能。为实现该功能，须在同一磁盘控制器下，再增设一个完全相同的磁盘驱动器，如图8-13所示。 </vt:lpstr>
      <vt:lpstr>　　2. 磁盘双工(Disk Duplexing) 　　如果控制这两台磁盘驱动器的磁盘控制器发生故障，或主机到磁盘控制器之间的通道发生故障，磁盘镜像功能便起不到数据保护的作用。因此，在第二级容错技术中，又增加了磁盘双工功能，即将两台磁盘驱动器分别接到两个磁盘控制器上，同样使这两台磁盘机镜像成对，如图8-14所示。</vt:lpstr>
      <vt:lpstr>PowerPoint 演示文稿</vt:lpstr>
      <vt:lpstr>PowerPoint 演示文稿</vt:lpstr>
      <vt:lpstr>8.4.3  基于集群技术的容错功能 　　1. 双机热备份模式 　　如图8-15所示，在这种模式的系统中，备有两台服务器，两者的处理能力通常是完全相同的，一台作为主服务器，另一台作为备份服务器。 </vt:lpstr>
      <vt:lpstr>PowerPoint 演示文稿</vt:lpstr>
      <vt:lpstr>　　2. 双机互为备份模式 　　在双机互为备份模式中，平时，两台服务器均为在线服务器，它们各自完成自己的任务，例如，一台作为数据库服务器，另一台作为电子邮件服务器。为了实现两者互为备份的功能，在两台服务器之间，应通过某种专线将其连接起来。如果希望两台服务器之间能相距较远，最好利用FDDI单模光纤来连接两台服务器。在此情况下，最好再通过路由器将两台服务器互连起来，作为备份通信线路。图8-16示出了双机互为备份系统的情况。</vt:lpstr>
      <vt:lpstr>PowerPoint 演示文稿</vt:lpstr>
      <vt:lpstr>　　3. 公用磁盘模式 　　为了减少信息复制的开销，可以将多台计算机连接到一台公共的磁盘系统上去。该公共磁盘被划分为若干个卷。每台计算机使用一个卷。如果某台计算机发生故障，此时系统将重新进行配置，根据某种调度策略来选择另一台替代机器，后者对发生故障的机器的卷拥有所有权，从而可接替故障计算机所承担的任务。这种模式的优点是消除了信息的复制时间，因而减少了网络和服务器的开销。</vt:lpstr>
      <vt:lpstr>8.4.4  后备系统 　　1. 磁带机 　　它是最早作为计算机系统的外存储器。但由于它只适合存储顺序文件，故现在主要把它作为后备设备。磁盘机的主要优点是容量大，一般可达数GB至数十GB，且价格便宜，故在许多大、中型系统中都配置了磁带机。其缺点是只能顺序存取且速度也较慢，为数百KB到数MB，为了将一个大容量磁盘上的数据拷贝到磁带上，需要花费很多时间。</vt:lpstr>
      <vt:lpstr>　　2. 硬盘 　　(1) 移动磁盘。 　　(2) 固定硬盘驱动器。 </vt:lpstr>
      <vt:lpstr>PowerPoint 演示文稿</vt:lpstr>
      <vt:lpstr>　　3. 光盘驱动器 　　光盘驱动器是现在最流行的多媒体设备，可将它们分为如下两类： 　　(1) 只读光盘驱动器CD-ROM和DVD-ROM。 　　(2) 可读写光盘驱动器。</vt:lpstr>
      <vt:lpstr>　　　　8.5  数据一致性控制  　　在实际应用中，经常会在多个文件中都含有同一个数据。所谓数据一致性问题是指，保存在多个文件中的同一数据，在任何情况下都必需能保证相同。 </vt:lpstr>
      <vt:lpstr>8.5.1  事务 　　1. 事务的定义 　　事务是用于访问和修改各种数据项的一个程序单位。事务也可以被看做是一系列相关读和写操作。 </vt:lpstr>
      <vt:lpstr>　　2. 事务记录(Transaction Record) 　　为了实现上述的原子修改，通常须借助于称为事务记录的数据结构来实现。这些数据结构被放在一个非常可靠的存储器(又称稳定存储器)中，用来记录在事务运行时数据项修改的全部信息，故又称为运行记录(Log)。 </vt:lpstr>
      <vt:lpstr>　　3. 恢复算法 　　由于一组被事务Ti修改的数据以及它们被修改前和修改后的值都能在事务记录表中找到，因此，利用事务记录表系统能处理任何故障而不致使故障造成非易失性存储器中信息的丢失。恢复算法可利用以下两个过程： 　　(1)  undo〈Ti〉。该过程把所有被事务Ti修改过的数据恢复为修改前的值。 　　(2)  redo〈Ti〉。该过程能把所有被事务Ti修改过的数据设置为新值。</vt:lpstr>
      <vt:lpstr>8.5.2  检查点 　　1. 检查点(Check Points)的作用 　　如前所述，当系统发生故障时，必须去检查整个Log表，以确定哪些事务需要利用redo〈Ti〉过程去设置新值，而哪些事务又需要利用undo〈Ti〉过程去恢复数据的旧值。由于在系统中可能存在着许多并发执行的事务，因而在事务记录表中就会有许多事务执行操作的记录。随着时间的推移，记录的数据也会愈来愈多。因此，一旦系统发生故障，在事务记录表中的记录清理起来就非常费时。</vt:lpstr>
      <vt:lpstr>　　2. 新的恢复算法 　　在引入检查点后，可以大大减少恢复处理的开销。因为在发生故障后，并不需要对事务记录表中的所有事务记录进行处理，而只需对最后一个检查点之后的事务记录进行处理。因此，恢复例程首先查找事务记录表，确定在最近检查点以前开始执行的最后的事务Ti。在找到这样的事务后，再返回去搜索事务记录表，便可找到第一个检查点记录，恢复例程便从该检查点开始返回搜索各个事务的记录，并利用redo和undo过程对它们进行处理。</vt:lpstr>
      <vt:lpstr>8.5.3  并发控制(Concurrent Control) 　　1. 利用互斥锁实现“顺序性” 　　实现顺序性的一种最简单的方法，是设置一种用于实现互斥的锁，简称为互斥锁(Exclusive Lock)。在利用互斥锁实现顺序性时，应为每一个共享对象设置一把互斥锁。当某一事务Ti要去访问某对象时，应先获得该对象的互斥锁。若成功，便用该锁将该对象锁住，于是事务T便可对该对象执行读或写操作；而其它事务由于未能获得该锁，因而不能访问该对象。如果Ti需要对一批对象进行访问，则为了保证事务操作的原子性，Ti应先获得这一批对象的互斥锁，以将这些对象全部锁住。 </vt:lpstr>
      <vt:lpstr>　　2. 利用互斥锁和共享锁实现顺序性 　　利用互斥锁实现顺序性的方法简单易行。目前有不少系统都是采用这种方法来保证事务操作的顺序性，但这却存在着效率不高的问题。因为一个共享文件虽然只允许一个事务去写，但却允许多个事务同时去读；而在利用互斥锁来锁住文件后，则只允许一个事务去读。为了提高运行效率而又引入了另一种形式的锁——共享锁(Shared Lock)。共享锁与互斥锁的区别在于：互斥锁仅允许一个事务对相应对象执行读或写操作，而共享锁则允许多个事务对相应对象执行读操作，但不允许其中任何一个事务对对象执行写操作。</vt:lpstr>
      <vt:lpstr>8.5.4  重复数据的数据一致性问题 　　1. 重复文件的一致性 　　我们以UNIX类型的文件系统为例来说明如何保证重复文件的一致性问题。对于通常的UNIX文件目录，其每个目录项中含有一个ASCII码的文件名和一个索引结点号，后者指向一个索引结点。当有重复文件时，一个目录项可由一个文件名和若干个索引结点号组成，每个索引结点号都是指向各自的索引结点。图8-18示出了UNIX类型的目录和具有重复文件的目录。</vt:lpstr>
      <vt:lpstr>PowerPoint 演示文稿</vt:lpstr>
      <vt:lpstr>　　2. 链接数一致性检查 　　在UNIX类型的文件目录中，其每个目录项内都含有一个索引结点号，用于指向该文件的索引结点。对于一个共享文件，其索引结点号会在目录中出现多次。 </vt:lpstr>
      <vt:lpstr>　　　　　　习    题   　　1. 目前常用的外存有哪几种组织方式?  　　2. 由连续组织方式所形成的顺序文件的主要优缺点是什么? 它主要应用于何种场合?  　　3. 在链接式文件中常用哪种链接方式? 为什么?  　    8.  NTFS文件系统中的文件所采用的是什么样的物理结构?  　　9. 假定一个文件系统的组织方式与MS-DOS相似，在FAT中可有64 K个指针，磁盘的盘块大小为512 B，试问该文件系统能否指引一个512 MB的磁盘? </vt:lpstr>
      <vt:lpstr>　 　　12. 什么是索引文件? 为什么要引入多级索引?   　 15. 某操作系统的磁盘文件空间共有500块，若用字长为32位的位示图管理盘空间，试问： 　　(1) 位示图需多少个字?  　　(2) 第i字第j位对应的块号是多少?  　　(3) 给出申请/归还一块的工作流程。 　　16. 对空闲磁盘空间的管理常采用哪几种分配方式? 在UNIX系统中是采用何种分配方式? </vt:lpstr>
      <vt:lpstr>1、某操作系统的文件管理采用直接索引和多级索引混合方式，文件索引表共有10项，其中前8项是直接索引项，第9项是一次间接索引项，第10项是二次间接索引项，假定物理块的大小是2K，每个索引项占用4个字节，试问：（答题时必须给出计算过程）     1）该文件系统中最大的文件可以达到多大？ 2）假定一个文件的实际大小是128M字节，该文件实际占用磁盘空间多大（包括间接索引块）？ </vt:lpstr>
      <vt:lpstr>（21年考研29题）.假设磁头当前位于第105道，正在向磁道序号增加的方向移动。现有一个磁道访问请求序列为35，45，12，68，110，180，170，195，采用SCAN调度〔电梯调度〕算法得到的磁道访问序列是〔    〕   A．110，170，180，195，68，45，35，12   B.110，68，45，35，12，170，180，195   C.110，170，180，195，12，35，45，68   D.12，35，45，68，110，170，180，195  </vt:lpstr>
      <vt:lpstr>2、假设一个可移动磁头的磁盘具有200个磁道,其编号为0~199,当前位于第143道，假设系统当前I/O请求队列如下:  86,147,91,177,94,150,102,175,130  试对以下的磁盘I/O调度算法而言,满足以上请求队列,磁头寻道顺序如何? 寻道总长度是多少 ？ (1) 先来先服务算法(FCFS)  (2) 最短寻道时间优先调度(SSTF)  (3) 扫描算法(SCAN)  (4) 循环扫描算法 (CSCAN)   </vt:lpstr>
    </vt:vector>
  </TitlesOfParts>
  <Company>xd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延伸</cp:lastModifiedBy>
  <cp:revision>108</cp:revision>
  <dcterms:created xsi:type="dcterms:W3CDTF">2007-10-24T02:24:00Z</dcterms:created>
  <dcterms:modified xsi:type="dcterms:W3CDTF">2023-03-23T13:16:38Z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49AB488CF62B4C498CB1691AE6A67F99</vt:lpwstr>
  </property>
  <property fmtid="{D5CDD505-2E9C-101B-9397-08002B2CF9AE}" pid="3" name="KSOProductBuildVer">
    <vt:lpwstr>2052-11.1.0.13703</vt:lpwstr>
  </property>
</Properties>
</file>