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5" r:id="rId9"/>
    <p:sldId id="266" r:id="rId10"/>
    <p:sldId id="267" r:id="rId11"/>
    <p:sldId id="268" r:id="rId12"/>
    <p:sldId id="270" r:id="rId13"/>
    <p:sldId id="271" r:id="rId14"/>
    <p:sldId id="272" r:id="rId15"/>
    <p:sldId id="273" r:id="rId16"/>
    <p:sldId id="274" r:id="rId17"/>
    <p:sldId id="275" r:id="rId18"/>
    <p:sldId id="326" r:id="rId19"/>
    <p:sldId id="269" r:id="rId20"/>
    <p:sldId id="327" r:id="rId21"/>
    <p:sldId id="276" r:id="rId22"/>
    <p:sldId id="277" r:id="rId23"/>
    <p:sldId id="328" r:id="rId24"/>
    <p:sldId id="329" r:id="rId25"/>
    <p:sldId id="330" r:id="rId26"/>
    <p:sldId id="331" r:id="rId27"/>
    <p:sldId id="332" r:id="rId28"/>
    <p:sldId id="333" r:id="rId29"/>
    <p:sldId id="334"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24" r:id="rId6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86" autoAdjust="0"/>
    <p:restoredTop sz="94660"/>
  </p:normalViewPr>
  <p:slideViewPr>
    <p:cSldViewPr>
      <p:cViewPr varScale="1">
        <p:scale>
          <a:sx n="60" d="100"/>
          <a:sy n="60" d="100"/>
        </p:scale>
        <p:origin x="1440" y="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B962F9E6-3F10-0BC9-BD32-F1C1923041CD}"/>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D282337B-83ED-88F7-00C0-08617CBF515E}"/>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BD1DEBE8-08A9-B630-C965-2AFCF502CC9B}"/>
              </a:ext>
            </a:extLst>
          </p:cNvPr>
          <p:cNvSpPr>
            <a:spLocks noGrp="1" noChangeArrowheads="1"/>
          </p:cNvSpPr>
          <p:nvPr>
            <p:ph type="sldNum" sz="quarter" idx="12"/>
          </p:nvPr>
        </p:nvSpPr>
        <p:spPr>
          <a:ln/>
        </p:spPr>
        <p:txBody>
          <a:bodyPr/>
          <a:lstStyle>
            <a:lvl1pPr>
              <a:defRPr/>
            </a:lvl1pPr>
          </a:lstStyle>
          <a:p>
            <a:pPr>
              <a:defRPr/>
            </a:pPr>
            <a:fld id="{F6708440-A29A-4860-9775-947B401A188B}" type="slidenum">
              <a:rPr lang="zh-CN" altLang="zh-CN"/>
              <a:pPr>
                <a:defRPr/>
              </a:pPr>
              <a:t>‹#›</a:t>
            </a:fld>
            <a:endParaRPr lang="zh-CN" altLang="zh-CN"/>
          </a:p>
        </p:txBody>
      </p:sp>
    </p:spTree>
    <p:extLst>
      <p:ext uri="{BB962C8B-B14F-4D97-AF65-F5344CB8AC3E}">
        <p14:creationId xmlns:p14="http://schemas.microsoft.com/office/powerpoint/2010/main" val="1783346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A45512A5-9FE8-1E3C-2E4B-B23B941AD0C4}"/>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F8C3D47F-2EF4-B2BF-246A-D602C9F0F6AE}"/>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E7834FE7-2FCC-88AA-0D1A-D4BC1D385A73}"/>
              </a:ext>
            </a:extLst>
          </p:cNvPr>
          <p:cNvSpPr>
            <a:spLocks noGrp="1" noChangeArrowheads="1"/>
          </p:cNvSpPr>
          <p:nvPr>
            <p:ph type="sldNum" sz="quarter" idx="12"/>
          </p:nvPr>
        </p:nvSpPr>
        <p:spPr>
          <a:ln/>
        </p:spPr>
        <p:txBody>
          <a:bodyPr/>
          <a:lstStyle>
            <a:lvl1pPr>
              <a:defRPr/>
            </a:lvl1pPr>
          </a:lstStyle>
          <a:p>
            <a:pPr>
              <a:defRPr/>
            </a:pPr>
            <a:fld id="{5BAD88A2-2BE1-4896-AB0C-25AFC4885CEA}" type="slidenum">
              <a:rPr lang="zh-CN" altLang="zh-CN"/>
              <a:pPr>
                <a:defRPr/>
              </a:pPr>
              <a:t>‹#›</a:t>
            </a:fld>
            <a:endParaRPr lang="zh-CN" altLang="zh-CN"/>
          </a:p>
        </p:txBody>
      </p:sp>
    </p:spTree>
    <p:extLst>
      <p:ext uri="{BB962C8B-B14F-4D97-AF65-F5344CB8AC3E}">
        <p14:creationId xmlns:p14="http://schemas.microsoft.com/office/powerpoint/2010/main" val="3906730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F2AE8140-6DBB-D055-773B-E071776F1F47}"/>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25B51960-543F-6EDD-C9C9-B5682E1EC8D8}"/>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A495D352-3EA9-CD8B-BC43-E42E6F253157}"/>
              </a:ext>
            </a:extLst>
          </p:cNvPr>
          <p:cNvSpPr>
            <a:spLocks noGrp="1" noChangeArrowheads="1"/>
          </p:cNvSpPr>
          <p:nvPr>
            <p:ph type="sldNum" sz="quarter" idx="12"/>
          </p:nvPr>
        </p:nvSpPr>
        <p:spPr>
          <a:ln/>
        </p:spPr>
        <p:txBody>
          <a:bodyPr/>
          <a:lstStyle>
            <a:lvl1pPr>
              <a:defRPr/>
            </a:lvl1pPr>
          </a:lstStyle>
          <a:p>
            <a:pPr>
              <a:defRPr/>
            </a:pPr>
            <a:fld id="{B97679D6-177E-4AB6-9012-D0DF3B9BE2CB}" type="slidenum">
              <a:rPr lang="zh-CN" altLang="zh-CN"/>
              <a:pPr>
                <a:defRPr/>
              </a:pPr>
              <a:t>‹#›</a:t>
            </a:fld>
            <a:endParaRPr lang="zh-CN" altLang="zh-CN"/>
          </a:p>
        </p:txBody>
      </p:sp>
    </p:spTree>
    <p:extLst>
      <p:ext uri="{BB962C8B-B14F-4D97-AF65-F5344CB8AC3E}">
        <p14:creationId xmlns:p14="http://schemas.microsoft.com/office/powerpoint/2010/main" val="2899695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C833737E-43AC-0246-03BC-EA7FED3A95BB}"/>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D34AF4FB-F3E1-F32A-E126-2E012C513F57}"/>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E1B22B01-D4B6-8E12-7DEE-20BF46A4F796}"/>
              </a:ext>
            </a:extLst>
          </p:cNvPr>
          <p:cNvSpPr>
            <a:spLocks noGrp="1" noChangeArrowheads="1"/>
          </p:cNvSpPr>
          <p:nvPr>
            <p:ph type="sldNum" sz="quarter" idx="12"/>
          </p:nvPr>
        </p:nvSpPr>
        <p:spPr>
          <a:ln/>
        </p:spPr>
        <p:txBody>
          <a:bodyPr/>
          <a:lstStyle>
            <a:lvl1pPr>
              <a:defRPr/>
            </a:lvl1pPr>
          </a:lstStyle>
          <a:p>
            <a:pPr>
              <a:defRPr/>
            </a:pPr>
            <a:fld id="{D996397A-AA5E-42D0-B6DC-248ECB35FAC0}" type="slidenum">
              <a:rPr lang="zh-CN" altLang="zh-CN"/>
              <a:pPr>
                <a:defRPr/>
              </a:pPr>
              <a:t>‹#›</a:t>
            </a:fld>
            <a:endParaRPr lang="zh-CN" altLang="zh-CN"/>
          </a:p>
        </p:txBody>
      </p:sp>
    </p:spTree>
    <p:extLst>
      <p:ext uri="{BB962C8B-B14F-4D97-AF65-F5344CB8AC3E}">
        <p14:creationId xmlns:p14="http://schemas.microsoft.com/office/powerpoint/2010/main" val="3152752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2D981661-38C8-543D-9FDA-F9EE91BE3079}"/>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70053301-18A9-F3F3-DAD2-87D6D7A4E89A}"/>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A51DD00F-7880-165E-65EC-302C6E98E43A}"/>
              </a:ext>
            </a:extLst>
          </p:cNvPr>
          <p:cNvSpPr>
            <a:spLocks noGrp="1" noChangeArrowheads="1"/>
          </p:cNvSpPr>
          <p:nvPr>
            <p:ph type="sldNum" sz="quarter" idx="12"/>
          </p:nvPr>
        </p:nvSpPr>
        <p:spPr>
          <a:ln/>
        </p:spPr>
        <p:txBody>
          <a:bodyPr/>
          <a:lstStyle>
            <a:lvl1pPr>
              <a:defRPr/>
            </a:lvl1pPr>
          </a:lstStyle>
          <a:p>
            <a:pPr>
              <a:defRPr/>
            </a:pPr>
            <a:fld id="{DF5CBE9B-2BC7-4D93-9AFB-0C8DBCB94FBB}" type="slidenum">
              <a:rPr lang="zh-CN" altLang="zh-CN"/>
              <a:pPr>
                <a:defRPr/>
              </a:pPr>
              <a:t>‹#›</a:t>
            </a:fld>
            <a:endParaRPr lang="zh-CN" altLang="zh-CN"/>
          </a:p>
        </p:txBody>
      </p:sp>
    </p:spTree>
    <p:extLst>
      <p:ext uri="{BB962C8B-B14F-4D97-AF65-F5344CB8AC3E}">
        <p14:creationId xmlns:p14="http://schemas.microsoft.com/office/powerpoint/2010/main" val="2015202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a:extLst>
              <a:ext uri="{FF2B5EF4-FFF2-40B4-BE49-F238E27FC236}">
                <a16:creationId xmlns:a16="http://schemas.microsoft.com/office/drawing/2014/main" id="{B77C0D2E-DDA4-B885-2EE5-E66DF545BC7C}"/>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a:extLst>
              <a:ext uri="{FF2B5EF4-FFF2-40B4-BE49-F238E27FC236}">
                <a16:creationId xmlns:a16="http://schemas.microsoft.com/office/drawing/2014/main" id="{21293942-41B9-2E39-7EA5-7B6601CD67B9}"/>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AADA38DB-7A68-C20A-E7D8-4CE3CE6B323A}"/>
              </a:ext>
            </a:extLst>
          </p:cNvPr>
          <p:cNvSpPr>
            <a:spLocks noGrp="1" noChangeArrowheads="1"/>
          </p:cNvSpPr>
          <p:nvPr>
            <p:ph type="sldNum" sz="quarter" idx="12"/>
          </p:nvPr>
        </p:nvSpPr>
        <p:spPr>
          <a:ln/>
        </p:spPr>
        <p:txBody>
          <a:bodyPr/>
          <a:lstStyle>
            <a:lvl1pPr>
              <a:defRPr/>
            </a:lvl1pPr>
          </a:lstStyle>
          <a:p>
            <a:pPr>
              <a:defRPr/>
            </a:pPr>
            <a:fld id="{60FD1AE3-8D68-4A9D-B345-15DA0357DA60}" type="slidenum">
              <a:rPr lang="zh-CN" altLang="zh-CN"/>
              <a:pPr>
                <a:defRPr/>
              </a:pPr>
              <a:t>‹#›</a:t>
            </a:fld>
            <a:endParaRPr lang="zh-CN" altLang="zh-CN"/>
          </a:p>
        </p:txBody>
      </p:sp>
    </p:spTree>
    <p:extLst>
      <p:ext uri="{BB962C8B-B14F-4D97-AF65-F5344CB8AC3E}">
        <p14:creationId xmlns:p14="http://schemas.microsoft.com/office/powerpoint/2010/main" val="3412891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a:extLst>
              <a:ext uri="{FF2B5EF4-FFF2-40B4-BE49-F238E27FC236}">
                <a16:creationId xmlns:a16="http://schemas.microsoft.com/office/drawing/2014/main" id="{D63F4A0E-E835-E0BF-1210-86C6F0404ABD}"/>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5">
            <a:extLst>
              <a:ext uri="{FF2B5EF4-FFF2-40B4-BE49-F238E27FC236}">
                <a16:creationId xmlns:a16="http://schemas.microsoft.com/office/drawing/2014/main" id="{3C612C8F-379B-B280-FC04-E3EDF7FE8FE7}"/>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a:extLst>
              <a:ext uri="{FF2B5EF4-FFF2-40B4-BE49-F238E27FC236}">
                <a16:creationId xmlns:a16="http://schemas.microsoft.com/office/drawing/2014/main" id="{E412E6E2-66E8-45ED-1CD6-9839BD29EB8C}"/>
              </a:ext>
            </a:extLst>
          </p:cNvPr>
          <p:cNvSpPr>
            <a:spLocks noGrp="1" noChangeArrowheads="1"/>
          </p:cNvSpPr>
          <p:nvPr>
            <p:ph type="sldNum" sz="quarter" idx="12"/>
          </p:nvPr>
        </p:nvSpPr>
        <p:spPr>
          <a:ln/>
        </p:spPr>
        <p:txBody>
          <a:bodyPr/>
          <a:lstStyle>
            <a:lvl1pPr>
              <a:defRPr/>
            </a:lvl1pPr>
          </a:lstStyle>
          <a:p>
            <a:pPr>
              <a:defRPr/>
            </a:pPr>
            <a:fld id="{C785AB8A-6CD2-4C86-BB72-261FFA5CC277}" type="slidenum">
              <a:rPr lang="zh-CN" altLang="zh-CN"/>
              <a:pPr>
                <a:defRPr/>
              </a:pPr>
              <a:t>‹#›</a:t>
            </a:fld>
            <a:endParaRPr lang="zh-CN" altLang="zh-CN"/>
          </a:p>
        </p:txBody>
      </p:sp>
    </p:spTree>
    <p:extLst>
      <p:ext uri="{BB962C8B-B14F-4D97-AF65-F5344CB8AC3E}">
        <p14:creationId xmlns:p14="http://schemas.microsoft.com/office/powerpoint/2010/main" val="3636800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C0E9BBE2-D759-3794-F65D-F8619C4FBC25}"/>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5">
            <a:extLst>
              <a:ext uri="{FF2B5EF4-FFF2-40B4-BE49-F238E27FC236}">
                <a16:creationId xmlns:a16="http://schemas.microsoft.com/office/drawing/2014/main" id="{CFAAE621-E40F-65A0-34EC-D0D56C084AB7}"/>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a:extLst>
              <a:ext uri="{FF2B5EF4-FFF2-40B4-BE49-F238E27FC236}">
                <a16:creationId xmlns:a16="http://schemas.microsoft.com/office/drawing/2014/main" id="{5FBBB585-1D66-E803-F172-41ED88A6A5A9}"/>
              </a:ext>
            </a:extLst>
          </p:cNvPr>
          <p:cNvSpPr>
            <a:spLocks noGrp="1" noChangeArrowheads="1"/>
          </p:cNvSpPr>
          <p:nvPr>
            <p:ph type="sldNum" sz="quarter" idx="12"/>
          </p:nvPr>
        </p:nvSpPr>
        <p:spPr>
          <a:ln/>
        </p:spPr>
        <p:txBody>
          <a:bodyPr/>
          <a:lstStyle>
            <a:lvl1pPr>
              <a:defRPr/>
            </a:lvl1pPr>
          </a:lstStyle>
          <a:p>
            <a:pPr>
              <a:defRPr/>
            </a:pPr>
            <a:fld id="{9E8BA052-D6CE-497D-8F6C-B1018978998E}" type="slidenum">
              <a:rPr lang="zh-CN" altLang="zh-CN"/>
              <a:pPr>
                <a:defRPr/>
              </a:pPr>
              <a:t>‹#›</a:t>
            </a:fld>
            <a:endParaRPr lang="zh-CN" altLang="zh-CN"/>
          </a:p>
        </p:txBody>
      </p:sp>
    </p:spTree>
    <p:extLst>
      <p:ext uri="{BB962C8B-B14F-4D97-AF65-F5344CB8AC3E}">
        <p14:creationId xmlns:p14="http://schemas.microsoft.com/office/powerpoint/2010/main" val="3946541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CA9D5F8-54DA-1371-B42F-29C53E14C286}"/>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5">
            <a:extLst>
              <a:ext uri="{FF2B5EF4-FFF2-40B4-BE49-F238E27FC236}">
                <a16:creationId xmlns:a16="http://schemas.microsoft.com/office/drawing/2014/main" id="{97F52882-8800-C45E-366B-528E61C884FE}"/>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a:extLst>
              <a:ext uri="{FF2B5EF4-FFF2-40B4-BE49-F238E27FC236}">
                <a16:creationId xmlns:a16="http://schemas.microsoft.com/office/drawing/2014/main" id="{5BCBDBDB-ACA0-AAA2-E052-A0470FF20F4A}"/>
              </a:ext>
            </a:extLst>
          </p:cNvPr>
          <p:cNvSpPr>
            <a:spLocks noGrp="1" noChangeArrowheads="1"/>
          </p:cNvSpPr>
          <p:nvPr>
            <p:ph type="sldNum" sz="quarter" idx="12"/>
          </p:nvPr>
        </p:nvSpPr>
        <p:spPr>
          <a:ln/>
        </p:spPr>
        <p:txBody>
          <a:bodyPr/>
          <a:lstStyle>
            <a:lvl1pPr>
              <a:defRPr/>
            </a:lvl1pPr>
          </a:lstStyle>
          <a:p>
            <a:pPr>
              <a:defRPr/>
            </a:pPr>
            <a:fld id="{D5709378-F7AC-41F3-98A3-30126898B1B3}" type="slidenum">
              <a:rPr lang="zh-CN" altLang="zh-CN"/>
              <a:pPr>
                <a:defRPr/>
              </a:pPr>
              <a:t>‹#›</a:t>
            </a:fld>
            <a:endParaRPr lang="zh-CN" altLang="zh-CN"/>
          </a:p>
        </p:txBody>
      </p:sp>
    </p:spTree>
    <p:extLst>
      <p:ext uri="{BB962C8B-B14F-4D97-AF65-F5344CB8AC3E}">
        <p14:creationId xmlns:p14="http://schemas.microsoft.com/office/powerpoint/2010/main" val="3141098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3951BFBA-991F-437A-5B1B-594A331EF31E}"/>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a:extLst>
              <a:ext uri="{FF2B5EF4-FFF2-40B4-BE49-F238E27FC236}">
                <a16:creationId xmlns:a16="http://schemas.microsoft.com/office/drawing/2014/main" id="{D057AF99-5DBB-59BF-1AF4-A43BEEE8B2F1}"/>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9F2A91DD-B04B-7BF8-6AE2-EF8E126E74A3}"/>
              </a:ext>
            </a:extLst>
          </p:cNvPr>
          <p:cNvSpPr>
            <a:spLocks noGrp="1" noChangeArrowheads="1"/>
          </p:cNvSpPr>
          <p:nvPr>
            <p:ph type="sldNum" sz="quarter" idx="12"/>
          </p:nvPr>
        </p:nvSpPr>
        <p:spPr>
          <a:ln/>
        </p:spPr>
        <p:txBody>
          <a:bodyPr/>
          <a:lstStyle>
            <a:lvl1pPr>
              <a:defRPr/>
            </a:lvl1pPr>
          </a:lstStyle>
          <a:p>
            <a:pPr>
              <a:defRPr/>
            </a:pPr>
            <a:fld id="{03C29976-48CC-43DD-A9AB-C14BE72E2253}" type="slidenum">
              <a:rPr lang="zh-CN" altLang="zh-CN"/>
              <a:pPr>
                <a:defRPr/>
              </a:pPr>
              <a:t>‹#›</a:t>
            </a:fld>
            <a:endParaRPr lang="zh-CN" altLang="zh-CN"/>
          </a:p>
        </p:txBody>
      </p:sp>
    </p:spTree>
    <p:extLst>
      <p:ext uri="{BB962C8B-B14F-4D97-AF65-F5344CB8AC3E}">
        <p14:creationId xmlns:p14="http://schemas.microsoft.com/office/powerpoint/2010/main" val="4052621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E3A3D5E-BFB1-1CEC-BC59-A5A91D3E7BB9}"/>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a:extLst>
              <a:ext uri="{FF2B5EF4-FFF2-40B4-BE49-F238E27FC236}">
                <a16:creationId xmlns:a16="http://schemas.microsoft.com/office/drawing/2014/main" id="{0FD4BBAF-DFC2-74E0-400D-69CD28BA4235}"/>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3C32C858-A821-36BE-F4C9-ECF135DE81B2}"/>
              </a:ext>
            </a:extLst>
          </p:cNvPr>
          <p:cNvSpPr>
            <a:spLocks noGrp="1" noChangeArrowheads="1"/>
          </p:cNvSpPr>
          <p:nvPr>
            <p:ph type="sldNum" sz="quarter" idx="12"/>
          </p:nvPr>
        </p:nvSpPr>
        <p:spPr>
          <a:ln/>
        </p:spPr>
        <p:txBody>
          <a:bodyPr/>
          <a:lstStyle>
            <a:lvl1pPr>
              <a:defRPr/>
            </a:lvl1pPr>
          </a:lstStyle>
          <a:p>
            <a:pPr>
              <a:defRPr/>
            </a:pPr>
            <a:fld id="{5A4C7A21-EAED-4980-84D6-306D65883144}" type="slidenum">
              <a:rPr lang="zh-CN" altLang="zh-CN"/>
              <a:pPr>
                <a:defRPr/>
              </a:pPr>
              <a:t>‹#›</a:t>
            </a:fld>
            <a:endParaRPr lang="zh-CN" altLang="zh-CN"/>
          </a:p>
        </p:txBody>
      </p:sp>
    </p:spTree>
    <p:extLst>
      <p:ext uri="{BB962C8B-B14F-4D97-AF65-F5344CB8AC3E}">
        <p14:creationId xmlns:p14="http://schemas.microsoft.com/office/powerpoint/2010/main" val="2286862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997252B-1BD5-689A-4F51-B59BE3BF2CC7}"/>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Rectangle 3">
            <a:extLst>
              <a:ext uri="{FF2B5EF4-FFF2-40B4-BE49-F238E27FC236}">
                <a16:creationId xmlns:a16="http://schemas.microsoft.com/office/drawing/2014/main" id="{14C4A1C5-FFA8-A3FC-3472-775B068C8394}"/>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Rectangle 4">
            <a:extLst>
              <a:ext uri="{FF2B5EF4-FFF2-40B4-BE49-F238E27FC236}">
                <a16:creationId xmlns:a16="http://schemas.microsoft.com/office/drawing/2014/main" id="{57B50A65-AFCF-249B-F7B7-E4603B10A2BC}"/>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zh-CN" altLang="zh-CN"/>
          </a:p>
        </p:txBody>
      </p:sp>
      <p:sp>
        <p:nvSpPr>
          <p:cNvPr id="1029" name="Rectangle 5">
            <a:extLst>
              <a:ext uri="{FF2B5EF4-FFF2-40B4-BE49-F238E27FC236}">
                <a16:creationId xmlns:a16="http://schemas.microsoft.com/office/drawing/2014/main" id="{ACB95B4B-6D3A-44F5-A443-F316CB1C2E80}"/>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zh-CN" altLang="zh-CN"/>
          </a:p>
        </p:txBody>
      </p:sp>
      <p:sp>
        <p:nvSpPr>
          <p:cNvPr id="1030" name="Rectangle 6">
            <a:extLst>
              <a:ext uri="{FF2B5EF4-FFF2-40B4-BE49-F238E27FC236}">
                <a16:creationId xmlns:a16="http://schemas.microsoft.com/office/drawing/2014/main" id="{5B217C9F-C721-C1AB-5A64-FAADD0CCED85}"/>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104FF81-236B-4253-8097-EB2D65804390}"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1.wmf"/></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42.png"/></Relationships>
</file>

<file path=ppt/slides/_rels/slide29.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34.w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4.bin"/><Relationship Id="rId1" Type="http://schemas.openxmlformats.org/officeDocument/2006/relationships/slideLayout" Target="../slideLayouts/slideLayout2.xml"/><Relationship Id="rId5" Type="http://schemas.openxmlformats.org/officeDocument/2006/relationships/image" Target="../media/image36.wmf"/><Relationship Id="rId4" Type="http://schemas.openxmlformats.org/officeDocument/2006/relationships/oleObject" Target="../embeddings/oleObject5.bin"/></Relationships>
</file>

<file path=ppt/slides/_rels/slide31.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37.wmf"/><Relationship Id="rId7" Type="http://schemas.openxmlformats.org/officeDocument/2006/relationships/image" Target="../media/image44.png"/><Relationship Id="rId2" Type="http://schemas.openxmlformats.org/officeDocument/2006/relationships/oleObject" Target="../embeddings/oleObject6.bin"/><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38.wmf"/><Relationship Id="rId10" Type="http://schemas.openxmlformats.org/officeDocument/2006/relationships/image" Target="../media/image39.wmf"/><Relationship Id="rId4" Type="http://schemas.openxmlformats.org/officeDocument/2006/relationships/oleObject" Target="../embeddings/oleObject7.bin"/><Relationship Id="rId9" Type="http://schemas.openxmlformats.org/officeDocument/2006/relationships/oleObject" Target="../embeddings/oleObject8.bin"/></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34.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58.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3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37.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10" Type="http://schemas.openxmlformats.org/officeDocument/2006/relationships/image" Target="../media/image78.png"/><Relationship Id="rId4" Type="http://schemas.openxmlformats.org/officeDocument/2006/relationships/image" Target="../media/image72.png"/><Relationship Id="rId9" Type="http://schemas.openxmlformats.org/officeDocument/2006/relationships/image" Target="../media/image77.png"/></Relationships>
</file>

<file path=ppt/slides/_rels/slide38.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41.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image" Target="../media/image86.png"/><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42.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 Id="rId4" Type="http://schemas.openxmlformats.org/officeDocument/2006/relationships/image" Target="../media/image95.png"/></Relationships>
</file>

<file path=ppt/slides/_rels/slide43.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 Id="rId4" Type="http://schemas.openxmlformats.org/officeDocument/2006/relationships/image" Target="../media/image98.png"/></Relationships>
</file>

<file path=ppt/slides/_rels/slide4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 Id="rId5" Type="http://schemas.openxmlformats.org/officeDocument/2006/relationships/image" Target="../media/image102.png"/><Relationship Id="rId4" Type="http://schemas.openxmlformats.org/officeDocument/2006/relationships/image" Target="../media/image101.png"/></Relationships>
</file>

<file path=ppt/slides/_rels/slide45.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image" Target="../media/image105.png"/><Relationship Id="rId7" Type="http://schemas.openxmlformats.org/officeDocument/2006/relationships/image" Target="../media/image109.png"/><Relationship Id="rId2" Type="http://schemas.openxmlformats.org/officeDocument/2006/relationships/image" Target="../media/image104.png"/><Relationship Id="rId1" Type="http://schemas.openxmlformats.org/officeDocument/2006/relationships/slideLayout" Target="../slideLayouts/slideLayout2.xml"/><Relationship Id="rId6" Type="http://schemas.openxmlformats.org/officeDocument/2006/relationships/image" Target="../media/image108.png"/><Relationship Id="rId5" Type="http://schemas.openxmlformats.org/officeDocument/2006/relationships/image" Target="../media/image107.png"/><Relationship Id="rId4" Type="http://schemas.openxmlformats.org/officeDocument/2006/relationships/image" Target="../media/image106.png"/><Relationship Id="rId9" Type="http://schemas.openxmlformats.org/officeDocument/2006/relationships/image" Target="../media/image111.png"/></Relationships>
</file>

<file path=ppt/slides/_rels/slide47.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63.png"/><Relationship Id="rId4" Type="http://schemas.openxmlformats.org/officeDocument/2006/relationships/image" Target="../media/image114.png"/></Relationships>
</file>

<file path=ppt/slides/_rels/slide48.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2.xml"/><Relationship Id="rId5" Type="http://schemas.openxmlformats.org/officeDocument/2006/relationships/image" Target="../media/image120.png"/><Relationship Id="rId4" Type="http://schemas.openxmlformats.org/officeDocument/2006/relationships/image" Target="../media/image119.png"/></Relationships>
</file>

<file path=ppt/slides/_rels/slide49.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2.xml"/><Relationship Id="rId6" Type="http://schemas.openxmlformats.org/officeDocument/2006/relationships/image" Target="../media/image125.png"/><Relationship Id="rId5" Type="http://schemas.openxmlformats.org/officeDocument/2006/relationships/image" Target="../media/image124.png"/><Relationship Id="rId4" Type="http://schemas.openxmlformats.org/officeDocument/2006/relationships/image" Target="../media/image12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2.xml"/><Relationship Id="rId6" Type="http://schemas.openxmlformats.org/officeDocument/2006/relationships/image" Target="../media/image80.wmf"/><Relationship Id="rId5" Type="http://schemas.openxmlformats.org/officeDocument/2006/relationships/oleObject" Target="../embeddings/oleObject10.bin"/><Relationship Id="rId4" Type="http://schemas.openxmlformats.org/officeDocument/2006/relationships/image" Target="../media/image128.png"/></Relationships>
</file>

<file path=ppt/slides/_rels/slide51.xml.rels><?xml version="1.0" encoding="UTF-8" standalone="yes"?>
<Relationships xmlns="http://schemas.openxmlformats.org/package/2006/relationships"><Relationship Id="rId8" Type="http://schemas.openxmlformats.org/officeDocument/2006/relationships/image" Target="../media/image136.png"/><Relationship Id="rId3" Type="http://schemas.openxmlformats.org/officeDocument/2006/relationships/image" Target="../media/image131.png"/><Relationship Id="rId7" Type="http://schemas.openxmlformats.org/officeDocument/2006/relationships/image" Target="../media/image135.png"/><Relationship Id="rId2"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image" Target="../media/image134.png"/><Relationship Id="rId5" Type="http://schemas.openxmlformats.org/officeDocument/2006/relationships/image" Target="../media/image133.png"/><Relationship Id="rId4" Type="http://schemas.openxmlformats.org/officeDocument/2006/relationships/image" Target="../media/image132.png"/></Relationships>
</file>

<file path=ppt/slides/_rels/slide52.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2.xml"/><Relationship Id="rId6" Type="http://schemas.openxmlformats.org/officeDocument/2006/relationships/image" Target="../media/image81.wmf"/><Relationship Id="rId5" Type="http://schemas.openxmlformats.org/officeDocument/2006/relationships/oleObject" Target="../embeddings/oleObject11.bin"/><Relationship Id="rId4" Type="http://schemas.openxmlformats.org/officeDocument/2006/relationships/image" Target="../media/image139.png"/></Relationships>
</file>

<file path=ppt/slides/_rels/slide53.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2.xml"/><Relationship Id="rId4" Type="http://schemas.openxmlformats.org/officeDocument/2006/relationships/image" Target="../media/image143.png"/></Relationships>
</file>

<file path=ppt/slides/_rels/slide54.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2.xml"/><Relationship Id="rId5" Type="http://schemas.openxmlformats.org/officeDocument/2006/relationships/image" Target="../media/image147.png"/><Relationship Id="rId4" Type="http://schemas.openxmlformats.org/officeDocument/2006/relationships/image" Target="../media/image146.png"/></Relationships>
</file>

<file path=ppt/slides/_rels/slide55.xml.rels><?xml version="1.0" encoding="UTF-8" standalone="yes"?>
<Relationships xmlns="http://schemas.openxmlformats.org/package/2006/relationships"><Relationship Id="rId3" Type="http://schemas.openxmlformats.org/officeDocument/2006/relationships/image" Target="../media/image149.png"/><Relationship Id="rId7" Type="http://schemas.openxmlformats.org/officeDocument/2006/relationships/image" Target="../media/image153.png"/><Relationship Id="rId2" Type="http://schemas.openxmlformats.org/officeDocument/2006/relationships/image" Target="../media/image148.png"/><Relationship Id="rId1" Type="http://schemas.openxmlformats.org/officeDocument/2006/relationships/slideLayout" Target="../slideLayouts/slideLayout2.xml"/><Relationship Id="rId6" Type="http://schemas.openxmlformats.org/officeDocument/2006/relationships/image" Target="../media/image152.png"/><Relationship Id="rId5" Type="http://schemas.openxmlformats.org/officeDocument/2006/relationships/image" Target="../media/image151.png"/><Relationship Id="rId4" Type="http://schemas.openxmlformats.org/officeDocument/2006/relationships/image" Target="../media/image15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image" Target="../media/image154.png"/><Relationship Id="rId1" Type="http://schemas.openxmlformats.org/officeDocument/2006/relationships/slideLayout" Target="../slideLayouts/slideLayout2.xml"/><Relationship Id="rId4" Type="http://schemas.openxmlformats.org/officeDocument/2006/relationships/image" Target="../media/image156.png"/></Relationships>
</file>

<file path=ppt/slides/_rels/slide58.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image" Target="../media/image15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167.png"/><Relationship Id="rId3" Type="http://schemas.openxmlformats.org/officeDocument/2006/relationships/image" Target="../media/image162.png"/><Relationship Id="rId7" Type="http://schemas.openxmlformats.org/officeDocument/2006/relationships/image" Target="../media/image166.png"/><Relationship Id="rId2" Type="http://schemas.openxmlformats.org/officeDocument/2006/relationships/image" Target="../media/image161.png"/><Relationship Id="rId1" Type="http://schemas.openxmlformats.org/officeDocument/2006/relationships/slideLayout" Target="../slideLayouts/slideLayout2.xml"/><Relationship Id="rId6" Type="http://schemas.openxmlformats.org/officeDocument/2006/relationships/image" Target="../media/image165.png"/><Relationship Id="rId5" Type="http://schemas.openxmlformats.org/officeDocument/2006/relationships/image" Target="../media/image164.png"/><Relationship Id="rId10" Type="http://schemas.openxmlformats.org/officeDocument/2006/relationships/image" Target="../media/image169.png"/><Relationship Id="rId4" Type="http://schemas.openxmlformats.org/officeDocument/2006/relationships/image" Target="../media/image163.png"/><Relationship Id="rId9" Type="http://schemas.openxmlformats.org/officeDocument/2006/relationships/image" Target="../media/image168.png"/></Relationships>
</file>

<file path=ppt/slides/_rels/slide61.xml.rels><?xml version="1.0" encoding="UTF-8" standalone="yes"?>
<Relationships xmlns="http://schemas.openxmlformats.org/package/2006/relationships"><Relationship Id="rId8" Type="http://schemas.openxmlformats.org/officeDocument/2006/relationships/image" Target="../media/image176.png"/><Relationship Id="rId13" Type="http://schemas.openxmlformats.org/officeDocument/2006/relationships/image" Target="../media/image181.png"/><Relationship Id="rId3" Type="http://schemas.openxmlformats.org/officeDocument/2006/relationships/image" Target="../media/image171.png"/><Relationship Id="rId7" Type="http://schemas.openxmlformats.org/officeDocument/2006/relationships/image" Target="../media/image175.png"/><Relationship Id="rId12"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slideLayout" Target="../slideLayouts/slideLayout2.xml"/><Relationship Id="rId6" Type="http://schemas.openxmlformats.org/officeDocument/2006/relationships/image" Target="../media/image174.png"/><Relationship Id="rId11" Type="http://schemas.openxmlformats.org/officeDocument/2006/relationships/image" Target="../media/image179.png"/><Relationship Id="rId5" Type="http://schemas.openxmlformats.org/officeDocument/2006/relationships/image" Target="../media/image173.png"/><Relationship Id="rId10" Type="http://schemas.openxmlformats.org/officeDocument/2006/relationships/image" Target="../media/image178.png"/><Relationship Id="rId4" Type="http://schemas.openxmlformats.org/officeDocument/2006/relationships/image" Target="../media/image172.png"/><Relationship Id="rId9" Type="http://schemas.openxmlformats.org/officeDocument/2006/relationships/image" Target="../media/image177.png"/><Relationship Id="rId14" Type="http://schemas.openxmlformats.org/officeDocument/2006/relationships/image" Target="../media/image182.png"/></Relationships>
</file>

<file path=ppt/slides/_rels/slide62.xml.rels><?xml version="1.0" encoding="UTF-8" standalone="yes"?>
<Relationships xmlns="http://schemas.openxmlformats.org/package/2006/relationships"><Relationship Id="rId3" Type="http://schemas.openxmlformats.org/officeDocument/2006/relationships/image" Target="../media/image184.png"/><Relationship Id="rId2" Type="http://schemas.openxmlformats.org/officeDocument/2006/relationships/image" Target="../media/image183.png"/><Relationship Id="rId1" Type="http://schemas.openxmlformats.org/officeDocument/2006/relationships/slideLayout" Target="../slideLayouts/slideLayout2.xml"/><Relationship Id="rId4" Type="http://schemas.openxmlformats.org/officeDocument/2006/relationships/image" Target="../media/image185.png"/></Relationships>
</file>

<file path=ppt/slides/_rels/slide63.xml.rels><?xml version="1.0" encoding="UTF-8" standalone="yes"?>
<Relationships xmlns="http://schemas.openxmlformats.org/package/2006/relationships"><Relationship Id="rId3" Type="http://schemas.openxmlformats.org/officeDocument/2006/relationships/image" Target="../media/image187.png"/><Relationship Id="rId2" Type="http://schemas.openxmlformats.org/officeDocument/2006/relationships/image" Target="../media/image186.png"/><Relationship Id="rId1" Type="http://schemas.openxmlformats.org/officeDocument/2006/relationships/slideLayout" Target="../slideLayouts/slideLayout2.xml"/><Relationship Id="rId6" Type="http://schemas.openxmlformats.org/officeDocument/2006/relationships/image" Target="../media/image190.png"/><Relationship Id="rId5" Type="http://schemas.openxmlformats.org/officeDocument/2006/relationships/image" Target="../media/image189.png"/><Relationship Id="rId4" Type="http://schemas.openxmlformats.org/officeDocument/2006/relationships/image" Target="../media/image188.png"/></Relationships>
</file>

<file path=ppt/slides/_rels/slide64.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a:extLst>
              <a:ext uri="{FF2B5EF4-FFF2-40B4-BE49-F238E27FC236}">
                <a16:creationId xmlns:a16="http://schemas.microsoft.com/office/drawing/2014/main" id="{B537E3F6-9554-7C31-F51A-3DC08DFCFA97}"/>
              </a:ext>
            </a:extLst>
          </p:cNvPr>
          <p:cNvSpPr>
            <a:spLocks noGrp="1" noChangeArrowheads="1"/>
          </p:cNvSpPr>
          <p:nvPr>
            <p:ph type="ctrTitle"/>
          </p:nvPr>
        </p:nvSpPr>
        <p:spPr/>
        <p:txBody>
          <a:bodyPr/>
          <a:lstStyle/>
          <a:p>
            <a:pPr eaLnBrk="1" hangingPunct="1"/>
            <a:r>
              <a:rPr lang="en-US" altLang="zh-CN"/>
              <a:t>1  Introdunction</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89CE707-6EFD-130C-56A2-922CBA41B801}"/>
              </a:ext>
            </a:extLst>
          </p:cNvPr>
          <p:cNvSpPr>
            <a:spLocks noChangeArrowheads="1"/>
          </p:cNvSpPr>
          <p:nvPr/>
        </p:nvSpPr>
        <p:spPr bwMode="auto">
          <a:xfrm>
            <a:off x="5407025" y="441325"/>
            <a:ext cx="24685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b="1" i="1">
                <a:solidFill>
                  <a:srgbClr val="6E0103"/>
                </a:solidFill>
                <a:latin typeface="Times New Roman" panose="02020603050405020304" pitchFamily="18" charset="0"/>
                <a:cs typeface="Times New Roman" panose="02020603050405020304" pitchFamily="18" charset="0"/>
              </a:rPr>
              <a:t>S=</a:t>
            </a:r>
            <a:r>
              <a:rPr lang="en-US" altLang="zh-CN" sz="2400" b="1">
                <a:solidFill>
                  <a:srgbClr val="6E0103"/>
                </a:solidFill>
                <a:latin typeface="Times New Roman" panose="02020603050405020304" pitchFamily="18" charset="0"/>
                <a:cs typeface="Times New Roman" panose="02020603050405020304" pitchFamily="18" charset="0"/>
              </a:rPr>
              <a:t>{1, 2, 3, 4, 5, 6}</a:t>
            </a:r>
            <a:endParaRPr lang="zh-CN" altLang="en-US" sz="2400" b="1">
              <a:solidFill>
                <a:srgbClr val="6E0103"/>
              </a:solidFill>
            </a:endParaRPr>
          </a:p>
        </p:txBody>
      </p:sp>
      <p:pic>
        <p:nvPicPr>
          <p:cNvPr id="5" name="图片 4">
            <a:extLst>
              <a:ext uri="{FF2B5EF4-FFF2-40B4-BE49-F238E27FC236}">
                <a16:creationId xmlns:a16="http://schemas.microsoft.com/office/drawing/2014/main" id="{8BA8277B-C8BE-4E61-25BE-46452C679E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8563" y="1154113"/>
            <a:ext cx="3816350"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内容占位符 2">
            <a:extLst>
              <a:ext uri="{FF2B5EF4-FFF2-40B4-BE49-F238E27FC236}">
                <a16:creationId xmlns:a16="http://schemas.microsoft.com/office/drawing/2014/main" id="{906217BB-3903-D3AD-816B-455F2099C07D}"/>
              </a:ext>
            </a:extLst>
          </p:cNvPr>
          <p:cNvSpPr txBox="1">
            <a:spLocks noChangeArrowheads="1"/>
          </p:cNvSpPr>
          <p:nvPr/>
        </p:nvSpPr>
        <p:spPr bwMode="auto">
          <a:xfrm>
            <a:off x="323850" y="404813"/>
            <a:ext cx="5116513"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400" b="1">
                <a:latin typeface="Times New Roman" panose="02020603050405020304" pitchFamily="18" charset="0"/>
                <a:cs typeface="Times New Roman" panose="02020603050405020304" pitchFamily="18" charset="0"/>
              </a:rPr>
              <a:t>Experiment: Rolling a six sided dice</a:t>
            </a:r>
            <a:endParaRPr lang="zh-CN" altLang="en-US" sz="2400" b="1">
              <a:latin typeface="Times New Roman" panose="02020603050405020304" pitchFamily="18" charset="0"/>
              <a:cs typeface="Times New Roman" panose="02020603050405020304" pitchFamily="18" charset="0"/>
            </a:endParaRPr>
          </a:p>
        </p:txBody>
      </p:sp>
      <p:sp>
        <p:nvSpPr>
          <p:cNvPr id="7" name="内容占位符 2">
            <a:extLst>
              <a:ext uri="{FF2B5EF4-FFF2-40B4-BE49-F238E27FC236}">
                <a16:creationId xmlns:a16="http://schemas.microsoft.com/office/drawing/2014/main" id="{B98715A4-A43F-59AA-2D15-66DD8D595F32}"/>
              </a:ext>
            </a:extLst>
          </p:cNvPr>
          <p:cNvSpPr txBox="1">
            <a:spLocks noChangeArrowheads="1"/>
          </p:cNvSpPr>
          <p:nvPr/>
        </p:nvSpPr>
        <p:spPr bwMode="auto">
          <a:xfrm>
            <a:off x="323850" y="3252788"/>
            <a:ext cx="56880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400" b="1" dirty="0">
                <a:latin typeface="Times New Roman" panose="02020603050405020304" pitchFamily="18" charset="0"/>
                <a:cs typeface="Times New Roman" panose="02020603050405020304" pitchFamily="18" charset="0"/>
              </a:rPr>
              <a:t>Event </a:t>
            </a:r>
            <a:r>
              <a:rPr lang="en-US" altLang="zh-CN" sz="2400" b="1" i="1" dirty="0">
                <a:solidFill>
                  <a:srgbClr val="6E0103"/>
                </a:solidFill>
                <a:latin typeface="Times New Roman" panose="02020603050405020304" pitchFamily="18" charset="0"/>
                <a:cs typeface="Times New Roman" panose="02020603050405020304" pitchFamily="18" charset="0"/>
              </a:rPr>
              <a:t>A</a:t>
            </a:r>
            <a:r>
              <a:rPr lang="en-US" altLang="zh-CN" sz="2400" b="1" dirty="0">
                <a:latin typeface="Times New Roman" panose="02020603050405020304" pitchFamily="18" charset="0"/>
                <a:cs typeface="Times New Roman" panose="02020603050405020304" pitchFamily="18" charset="0"/>
              </a:rPr>
              <a:t>:  the number of result is at least 5</a:t>
            </a:r>
            <a:endParaRPr lang="zh-CN" altLang="en-US" sz="2400" b="1"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DC3D0CCA-9BEB-B2E1-8700-D13AF7487F9A}"/>
              </a:ext>
            </a:extLst>
          </p:cNvPr>
          <p:cNvSpPr>
            <a:spLocks noChangeArrowheads="1"/>
          </p:cNvSpPr>
          <p:nvPr/>
        </p:nvSpPr>
        <p:spPr bwMode="auto">
          <a:xfrm>
            <a:off x="6281738" y="3252788"/>
            <a:ext cx="1270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b="1" i="1">
                <a:solidFill>
                  <a:srgbClr val="6E0103"/>
                </a:solidFill>
                <a:latin typeface="Times New Roman" panose="02020603050405020304" pitchFamily="18" charset="0"/>
                <a:cs typeface="Times New Roman" panose="02020603050405020304" pitchFamily="18" charset="0"/>
              </a:rPr>
              <a:t>A=</a:t>
            </a:r>
            <a:r>
              <a:rPr lang="en-US" altLang="zh-CN" sz="2400" b="1">
                <a:solidFill>
                  <a:srgbClr val="6E0103"/>
                </a:solidFill>
                <a:latin typeface="Times New Roman" panose="02020603050405020304" pitchFamily="18" charset="0"/>
                <a:cs typeface="Times New Roman" panose="02020603050405020304" pitchFamily="18" charset="0"/>
              </a:rPr>
              <a:t>{5, 6}</a:t>
            </a:r>
            <a:endParaRPr lang="zh-CN" altLang="en-US" sz="2400" b="1">
              <a:solidFill>
                <a:srgbClr val="6E0103"/>
              </a:solidFill>
            </a:endParaRPr>
          </a:p>
        </p:txBody>
      </p:sp>
      <p:grpSp>
        <p:nvGrpSpPr>
          <p:cNvPr id="9" name="组合 8">
            <a:extLst>
              <a:ext uri="{FF2B5EF4-FFF2-40B4-BE49-F238E27FC236}">
                <a16:creationId xmlns:a16="http://schemas.microsoft.com/office/drawing/2014/main" id="{B0C829CB-5DA7-C4E1-77EE-F318CF1C530A}"/>
              </a:ext>
            </a:extLst>
          </p:cNvPr>
          <p:cNvGrpSpPr>
            <a:grpSpLocks/>
          </p:cNvGrpSpPr>
          <p:nvPr/>
        </p:nvGrpSpPr>
        <p:grpSpPr bwMode="auto">
          <a:xfrm>
            <a:off x="838200" y="1127125"/>
            <a:ext cx="2439988" cy="1909763"/>
            <a:chOff x="4292916" y="2143984"/>
            <a:chExt cx="2439303" cy="1910278"/>
          </a:xfrm>
        </p:grpSpPr>
        <p:pic>
          <p:nvPicPr>
            <p:cNvPr id="12296" name="图片 9">
              <a:extLst>
                <a:ext uri="{FF2B5EF4-FFF2-40B4-BE49-F238E27FC236}">
                  <a16:creationId xmlns:a16="http://schemas.microsoft.com/office/drawing/2014/main" id="{A7388D75-345B-22EE-8DAC-AF19951B02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2916" y="2143984"/>
              <a:ext cx="2439303" cy="1802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7" name="图片 10">
              <a:extLst>
                <a:ext uri="{FF2B5EF4-FFF2-40B4-BE49-F238E27FC236}">
                  <a16:creationId xmlns:a16="http://schemas.microsoft.com/office/drawing/2014/main" id="{0BAEEB66-3F37-898C-A2E4-F0DDD2CB0C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3997" y="2627942"/>
              <a:ext cx="1431450" cy="142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C2554456-B2D0-302B-6FFF-116368B3D17A}"/>
              </a:ext>
            </a:extLst>
          </p:cNvPr>
          <p:cNvSpPr>
            <a:spLocks noGrp="1" noChangeArrowheads="1"/>
          </p:cNvSpPr>
          <p:nvPr>
            <p:ph type="title"/>
          </p:nvPr>
        </p:nvSpPr>
        <p:spPr>
          <a:xfrm>
            <a:off x="1203325" y="271463"/>
            <a:ext cx="7496175" cy="738187"/>
          </a:xfrm>
        </p:spPr>
        <p:txBody>
          <a:bodyPr/>
          <a:lstStyle/>
          <a:p>
            <a:r>
              <a:rPr lang="en-US" altLang="zh-CN" sz="3200" b="1" u="sng">
                <a:solidFill>
                  <a:srgbClr val="6D0002"/>
                </a:solidFill>
                <a:latin typeface="Times New Roman" panose="02020603050405020304" pitchFamily="18" charset="0"/>
                <a:cs typeface="Times New Roman" panose="02020603050405020304" pitchFamily="18" charset="0"/>
              </a:rPr>
              <a:t>Impossible Event and Certain Event</a:t>
            </a:r>
            <a:endParaRPr lang="zh-CN" altLang="en-US" sz="3200" b="1" u="sng">
              <a:solidFill>
                <a:srgbClr val="6D0002"/>
              </a:solidFill>
              <a:latin typeface="Times New Roman" panose="02020603050405020304" pitchFamily="18" charset="0"/>
              <a:cs typeface="Times New Roman" panose="02020603050405020304" pitchFamily="18" charset="0"/>
            </a:endParaRPr>
          </a:p>
        </p:txBody>
      </p:sp>
      <p:sp>
        <p:nvSpPr>
          <p:cNvPr id="13315" name="矩形 4">
            <a:extLst>
              <a:ext uri="{FF2B5EF4-FFF2-40B4-BE49-F238E27FC236}">
                <a16:creationId xmlns:a16="http://schemas.microsoft.com/office/drawing/2014/main" id="{2048EB8B-42ED-2851-3A79-4E7C4E4CFA11}"/>
              </a:ext>
            </a:extLst>
          </p:cNvPr>
          <p:cNvSpPr>
            <a:spLocks noChangeArrowheads="1"/>
          </p:cNvSpPr>
          <p:nvPr/>
        </p:nvSpPr>
        <p:spPr bwMode="auto">
          <a:xfrm>
            <a:off x="5305425" y="1228725"/>
            <a:ext cx="2535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b="1" i="1">
                <a:solidFill>
                  <a:srgbClr val="6E0103"/>
                </a:solidFill>
                <a:latin typeface="Times New Roman" panose="02020603050405020304" pitchFamily="18" charset="0"/>
                <a:cs typeface="Times New Roman" panose="02020603050405020304" pitchFamily="18" charset="0"/>
              </a:rPr>
              <a:t>S=</a:t>
            </a:r>
            <a:r>
              <a:rPr lang="en-US" altLang="zh-CN" sz="2400" b="1">
                <a:solidFill>
                  <a:srgbClr val="6E0103"/>
                </a:solidFill>
                <a:latin typeface="Times New Roman" panose="02020603050405020304" pitchFamily="18" charset="0"/>
                <a:cs typeface="Times New Roman" panose="02020603050405020304" pitchFamily="18" charset="0"/>
              </a:rPr>
              <a:t>{1, 2, 3, 4, 5, 6}</a:t>
            </a:r>
            <a:endParaRPr lang="zh-CN" altLang="en-US" sz="2400" b="1">
              <a:solidFill>
                <a:srgbClr val="6E0103"/>
              </a:solidFill>
            </a:endParaRPr>
          </a:p>
        </p:txBody>
      </p:sp>
      <p:sp>
        <p:nvSpPr>
          <p:cNvPr id="13316" name="内容占位符 2">
            <a:extLst>
              <a:ext uri="{FF2B5EF4-FFF2-40B4-BE49-F238E27FC236}">
                <a16:creationId xmlns:a16="http://schemas.microsoft.com/office/drawing/2014/main" id="{C3D6D066-3CE6-6384-647E-98FCAE1C6880}"/>
              </a:ext>
            </a:extLst>
          </p:cNvPr>
          <p:cNvSpPr txBox="1">
            <a:spLocks noChangeArrowheads="1"/>
          </p:cNvSpPr>
          <p:nvPr/>
        </p:nvSpPr>
        <p:spPr bwMode="auto">
          <a:xfrm>
            <a:off x="407988" y="1227138"/>
            <a:ext cx="5210175"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400" b="1" dirty="0">
                <a:latin typeface="Times New Roman" panose="02020603050405020304" pitchFamily="18" charset="0"/>
                <a:cs typeface="Times New Roman" panose="02020603050405020304" pitchFamily="18" charset="0"/>
              </a:rPr>
              <a:t>Experiment: Rolling a six sided dice</a:t>
            </a:r>
            <a:endParaRPr lang="zh-CN" altLang="en-US" sz="2400" b="1" dirty="0">
              <a:latin typeface="Times New Roman" panose="02020603050405020304" pitchFamily="18" charset="0"/>
              <a:cs typeface="Times New Roman" panose="02020603050405020304" pitchFamily="18" charset="0"/>
            </a:endParaRPr>
          </a:p>
        </p:txBody>
      </p:sp>
      <p:sp>
        <p:nvSpPr>
          <p:cNvPr id="7" name="内容占位符 2">
            <a:extLst>
              <a:ext uri="{FF2B5EF4-FFF2-40B4-BE49-F238E27FC236}">
                <a16:creationId xmlns:a16="http://schemas.microsoft.com/office/drawing/2014/main" id="{97E6294F-158A-781E-8E6F-D0E592B8FD9C}"/>
              </a:ext>
            </a:extLst>
          </p:cNvPr>
          <p:cNvSpPr txBox="1">
            <a:spLocks noChangeArrowheads="1"/>
          </p:cNvSpPr>
          <p:nvPr/>
        </p:nvSpPr>
        <p:spPr bwMode="auto">
          <a:xfrm>
            <a:off x="407988" y="2039938"/>
            <a:ext cx="568801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400" b="1" dirty="0">
                <a:latin typeface="Times New Roman" panose="02020603050405020304" pitchFamily="18" charset="0"/>
                <a:cs typeface="Times New Roman" panose="02020603050405020304" pitchFamily="18" charset="0"/>
              </a:rPr>
              <a:t>Event </a:t>
            </a:r>
            <a:r>
              <a:rPr lang="en-US" altLang="zh-CN" sz="2400" b="1" i="1" dirty="0">
                <a:solidFill>
                  <a:srgbClr val="6E0103"/>
                </a:solidFill>
                <a:latin typeface="Times New Roman" panose="02020603050405020304" pitchFamily="18" charset="0"/>
                <a:cs typeface="Times New Roman" panose="02020603050405020304" pitchFamily="18" charset="0"/>
              </a:rPr>
              <a:t>B</a:t>
            </a:r>
            <a:r>
              <a:rPr lang="en-US" altLang="zh-CN" sz="2400" b="1" dirty="0">
                <a:latin typeface="Times New Roman" panose="02020603050405020304" pitchFamily="18" charset="0"/>
                <a:cs typeface="Times New Roman" panose="02020603050405020304" pitchFamily="18" charset="0"/>
              </a:rPr>
              <a:t>: the number of result is negative</a:t>
            </a:r>
            <a:endParaRPr lang="zh-CN" altLang="en-US" sz="2400" b="1"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DCE7F961-9799-4DEC-6A92-7382B6E4B18F}"/>
              </a:ext>
            </a:extLst>
          </p:cNvPr>
          <p:cNvSpPr>
            <a:spLocks noChangeArrowheads="1"/>
          </p:cNvSpPr>
          <p:nvPr/>
        </p:nvSpPr>
        <p:spPr bwMode="auto">
          <a:xfrm>
            <a:off x="5953125" y="2028825"/>
            <a:ext cx="885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b="1" i="1">
                <a:solidFill>
                  <a:srgbClr val="6E0103"/>
                </a:solidFill>
                <a:latin typeface="Times New Roman" panose="02020603050405020304" pitchFamily="18" charset="0"/>
                <a:cs typeface="Times New Roman" panose="02020603050405020304" pitchFamily="18" charset="0"/>
              </a:rPr>
              <a:t>B=</a:t>
            </a:r>
            <a:r>
              <a:rPr lang="en-US" altLang="zh-CN" sz="2400" b="1">
                <a:solidFill>
                  <a:srgbClr val="6E0103"/>
                </a:solidFill>
                <a:latin typeface="Times New Roman" panose="02020603050405020304" pitchFamily="18" charset="0"/>
                <a:cs typeface="Times New Roman" panose="02020603050405020304" pitchFamily="18" charset="0"/>
              </a:rPr>
              <a:t>{ }</a:t>
            </a:r>
            <a:endParaRPr lang="zh-CN" altLang="en-US" sz="2400" b="1">
              <a:solidFill>
                <a:srgbClr val="6E0103"/>
              </a:solidFill>
            </a:endParaRPr>
          </a:p>
        </p:txBody>
      </p:sp>
      <p:sp>
        <p:nvSpPr>
          <p:cNvPr id="9" name="矩形 8">
            <a:extLst>
              <a:ext uri="{FF2B5EF4-FFF2-40B4-BE49-F238E27FC236}">
                <a16:creationId xmlns:a16="http://schemas.microsoft.com/office/drawing/2014/main" id="{47CAD99F-ED32-401C-9CD9-B2606C83C575}"/>
              </a:ext>
            </a:extLst>
          </p:cNvPr>
          <p:cNvSpPr>
            <a:spLocks noRot="1" noChangeAspect="1" noMove="1" noResize="1" noEditPoints="1" noAdjustHandles="1" noChangeArrowheads="1" noChangeShapeType="1" noTextEdit="1"/>
          </p:cNvSpPr>
          <p:nvPr/>
        </p:nvSpPr>
        <p:spPr>
          <a:xfrm>
            <a:off x="425825" y="2841037"/>
            <a:ext cx="8020343" cy="1133965"/>
          </a:xfrm>
          <a:prstGeom prst="rect">
            <a:avLst/>
          </a:prstGeom>
          <a:blipFill>
            <a:blip r:embed="rId2"/>
            <a:stretch>
              <a:fillRect l="-1064" b="-7527"/>
            </a:stretch>
          </a:blipFill>
        </p:spPr>
        <p:txBody>
          <a:bodyPr/>
          <a:lstStyle/>
          <a:p>
            <a:pPr>
              <a:defRPr/>
            </a:pPr>
            <a:r>
              <a:rPr lang="zh-CN" altLang="en-US">
                <a:noFill/>
              </a:rPr>
              <a:t> </a:t>
            </a:r>
          </a:p>
        </p:txBody>
      </p:sp>
      <p:sp>
        <p:nvSpPr>
          <p:cNvPr id="10" name="矩形 9">
            <a:extLst>
              <a:ext uri="{FF2B5EF4-FFF2-40B4-BE49-F238E27FC236}">
                <a16:creationId xmlns:a16="http://schemas.microsoft.com/office/drawing/2014/main" id="{B5EF68FE-6094-48EB-48FB-50B3E9B3DA80}"/>
              </a:ext>
            </a:extLst>
          </p:cNvPr>
          <p:cNvSpPr>
            <a:spLocks noRot="1" noChangeAspect="1" noMove="1" noResize="1" noEditPoints="1" noAdjustHandles="1" noChangeArrowheads="1" noChangeShapeType="1" noTextEdit="1"/>
          </p:cNvSpPr>
          <p:nvPr/>
        </p:nvSpPr>
        <p:spPr>
          <a:xfrm>
            <a:off x="6616263" y="2041271"/>
            <a:ext cx="778290" cy="461665"/>
          </a:xfrm>
          <a:prstGeom prst="rect">
            <a:avLst/>
          </a:prstGeom>
          <a:blipFill>
            <a:blip r:embed="rId3"/>
            <a:stretch>
              <a:fillRect b="-6579"/>
            </a:stretch>
          </a:blipFill>
        </p:spPr>
        <p:txBody>
          <a:bodyPr/>
          <a:lstStyle/>
          <a:p>
            <a:pPr>
              <a:defRPr/>
            </a:pPr>
            <a:r>
              <a:rPr lang="zh-CN" altLang="en-US">
                <a:noFill/>
              </a:rPr>
              <a:t> </a:t>
            </a:r>
          </a:p>
        </p:txBody>
      </p:sp>
      <p:sp>
        <p:nvSpPr>
          <p:cNvPr id="11" name="内容占位符 2">
            <a:extLst>
              <a:ext uri="{FF2B5EF4-FFF2-40B4-BE49-F238E27FC236}">
                <a16:creationId xmlns:a16="http://schemas.microsoft.com/office/drawing/2014/main" id="{E19F062F-FB75-6961-96B6-C2D879F36C45}"/>
              </a:ext>
            </a:extLst>
          </p:cNvPr>
          <p:cNvSpPr txBox="1">
            <a:spLocks noChangeArrowheads="1"/>
          </p:cNvSpPr>
          <p:nvPr/>
        </p:nvSpPr>
        <p:spPr bwMode="auto">
          <a:xfrm>
            <a:off x="425450" y="4321175"/>
            <a:ext cx="56896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400" b="1">
                <a:latin typeface="Times New Roman" panose="02020603050405020304" pitchFamily="18" charset="0"/>
                <a:cs typeface="Times New Roman" panose="02020603050405020304" pitchFamily="18" charset="0"/>
              </a:rPr>
              <a:t>Event </a:t>
            </a:r>
            <a:r>
              <a:rPr lang="en-US" altLang="zh-CN" sz="2400" b="1" i="1">
                <a:solidFill>
                  <a:srgbClr val="6E0103"/>
                </a:solidFill>
                <a:latin typeface="Times New Roman" panose="02020603050405020304" pitchFamily="18" charset="0"/>
                <a:cs typeface="Times New Roman" panose="02020603050405020304" pitchFamily="18" charset="0"/>
              </a:rPr>
              <a:t>C</a:t>
            </a:r>
            <a:r>
              <a:rPr lang="en-US" altLang="zh-CN" sz="2400" b="1">
                <a:latin typeface="Times New Roman" panose="02020603050405020304" pitchFamily="18" charset="0"/>
                <a:cs typeface="Times New Roman" panose="02020603050405020304" pitchFamily="18" charset="0"/>
              </a:rPr>
              <a:t>:  the number of result is at least 1</a:t>
            </a:r>
            <a:endParaRPr lang="zh-CN" altLang="en-US" sz="2400" b="1">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32C18EF0-863C-8491-31A3-EF1E2A301FBB}"/>
              </a:ext>
            </a:extLst>
          </p:cNvPr>
          <p:cNvSpPr>
            <a:spLocks noChangeArrowheads="1"/>
          </p:cNvSpPr>
          <p:nvPr/>
        </p:nvSpPr>
        <p:spPr bwMode="auto">
          <a:xfrm>
            <a:off x="6069013" y="4351338"/>
            <a:ext cx="2463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b="1" i="1">
                <a:solidFill>
                  <a:srgbClr val="6E0103"/>
                </a:solidFill>
                <a:latin typeface="Times New Roman" panose="02020603050405020304" pitchFamily="18" charset="0"/>
                <a:cs typeface="Times New Roman" panose="02020603050405020304" pitchFamily="18" charset="0"/>
              </a:rPr>
              <a:t>C=</a:t>
            </a:r>
            <a:r>
              <a:rPr lang="en-US" altLang="zh-CN" sz="2400" b="1">
                <a:solidFill>
                  <a:srgbClr val="6E0103"/>
                </a:solidFill>
                <a:latin typeface="Times New Roman" panose="02020603050405020304" pitchFamily="18" charset="0"/>
                <a:cs typeface="Times New Roman" panose="02020603050405020304" pitchFamily="18" charset="0"/>
              </a:rPr>
              <a:t>{1, 2, 3, 4, 5, 6}</a:t>
            </a:r>
            <a:endParaRPr lang="zh-CN" altLang="en-US" sz="2400" b="1">
              <a:solidFill>
                <a:srgbClr val="6E0103"/>
              </a:solidFill>
            </a:endParaRPr>
          </a:p>
        </p:txBody>
      </p:sp>
      <p:sp>
        <p:nvSpPr>
          <p:cNvPr id="13" name="矩形 12">
            <a:extLst>
              <a:ext uri="{FF2B5EF4-FFF2-40B4-BE49-F238E27FC236}">
                <a16:creationId xmlns:a16="http://schemas.microsoft.com/office/drawing/2014/main" id="{4AC3A9C3-904A-AAD2-0EFF-E0CB53B0D883}"/>
              </a:ext>
            </a:extLst>
          </p:cNvPr>
          <p:cNvSpPr>
            <a:spLocks noRot="1" noChangeAspect="1" noMove="1" noResize="1" noEditPoints="1" noAdjustHandles="1" noChangeArrowheads="1" noChangeShapeType="1" noTextEdit="1"/>
          </p:cNvSpPr>
          <p:nvPr/>
        </p:nvSpPr>
        <p:spPr>
          <a:xfrm>
            <a:off x="425825" y="5100136"/>
            <a:ext cx="7988263" cy="1141851"/>
          </a:xfrm>
          <a:prstGeom prst="rect">
            <a:avLst/>
          </a:prstGeom>
          <a:blipFill>
            <a:blip r:embed="rId4"/>
            <a:stretch>
              <a:fillRect l="-1221" b="-11230"/>
            </a:stretch>
          </a:blipFill>
        </p:spPr>
        <p:txBody>
          <a:bodyPr/>
          <a:lstStyle/>
          <a:p>
            <a:pPr>
              <a:defRPr/>
            </a:pPr>
            <a:r>
              <a:rPr lang="zh-CN" altLang="en-US">
                <a:noFill/>
              </a:rPr>
              <a:t> </a:t>
            </a:r>
          </a:p>
        </p:txBody>
      </p:sp>
      <p:sp>
        <p:nvSpPr>
          <p:cNvPr id="14" name="矩形 13">
            <a:extLst>
              <a:ext uri="{FF2B5EF4-FFF2-40B4-BE49-F238E27FC236}">
                <a16:creationId xmlns:a16="http://schemas.microsoft.com/office/drawing/2014/main" id="{33DA9BB3-B261-3619-60D7-332979DA60DE}"/>
              </a:ext>
            </a:extLst>
          </p:cNvPr>
          <p:cNvSpPr/>
          <p:nvPr/>
        </p:nvSpPr>
        <p:spPr>
          <a:xfrm>
            <a:off x="365125" y="2852738"/>
            <a:ext cx="8350250" cy="1214437"/>
          </a:xfrm>
          <a:prstGeom prst="rect">
            <a:avLst/>
          </a:prstGeom>
          <a:noFill/>
          <a:ln>
            <a:solidFill>
              <a:srgbClr val="6E0103"/>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sz="2400" b="1"/>
          </a:p>
        </p:txBody>
      </p:sp>
      <p:sp>
        <p:nvSpPr>
          <p:cNvPr id="15" name="矩形 14">
            <a:extLst>
              <a:ext uri="{FF2B5EF4-FFF2-40B4-BE49-F238E27FC236}">
                <a16:creationId xmlns:a16="http://schemas.microsoft.com/office/drawing/2014/main" id="{6F9A6DAD-5998-C7D7-C529-7C41D3A5F237}"/>
              </a:ext>
            </a:extLst>
          </p:cNvPr>
          <p:cNvSpPr/>
          <p:nvPr/>
        </p:nvSpPr>
        <p:spPr>
          <a:xfrm>
            <a:off x="365125" y="5043488"/>
            <a:ext cx="8350250" cy="1309687"/>
          </a:xfrm>
          <a:prstGeom prst="rect">
            <a:avLst/>
          </a:prstGeom>
          <a:noFill/>
          <a:ln>
            <a:solidFill>
              <a:srgbClr val="6E0103"/>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sz="2400" b="1"/>
          </a:p>
        </p:txBody>
      </p:sp>
      <p:sp>
        <p:nvSpPr>
          <p:cNvPr id="16" name="矩形 15">
            <a:extLst>
              <a:ext uri="{FF2B5EF4-FFF2-40B4-BE49-F238E27FC236}">
                <a16:creationId xmlns:a16="http://schemas.microsoft.com/office/drawing/2014/main" id="{BA4CF07E-CF0D-872C-CA7E-6143B449573A}"/>
              </a:ext>
            </a:extLst>
          </p:cNvPr>
          <p:cNvSpPr>
            <a:spLocks noChangeArrowheads="1"/>
          </p:cNvSpPr>
          <p:nvPr/>
        </p:nvSpPr>
        <p:spPr bwMode="auto">
          <a:xfrm>
            <a:off x="8396288" y="4364038"/>
            <a:ext cx="6048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b="1" i="1">
                <a:solidFill>
                  <a:srgbClr val="6E0103"/>
                </a:solidFill>
                <a:latin typeface="Times New Roman" panose="02020603050405020304" pitchFamily="18" charset="0"/>
                <a:cs typeface="Times New Roman" panose="02020603050405020304" pitchFamily="18" charset="0"/>
              </a:rPr>
              <a:t>=S</a:t>
            </a:r>
            <a:endParaRPr lang="zh-CN" altLang="en-US" sz="2400" b="1">
              <a:solidFill>
                <a:srgbClr val="6E0103"/>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circle(in)">
                                      <p:cBhvr>
                                        <p:cTn id="7" dur="2000"/>
                                        <p:tgtEl>
                                          <p:spTgt spid="133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7" grpId="0"/>
      <p:bldP spid="8" grpId="0"/>
      <p:bldP spid="11" grpId="0"/>
      <p:bldP spid="12" grpId="0"/>
      <p:bldP spid="14" grpId="0" animBg="1"/>
      <p:bldP spid="15" grpId="0" animBg="1"/>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ED5A428-A14A-4E17-31BC-C8C04CFFE364}"/>
              </a:ext>
            </a:extLst>
          </p:cNvPr>
          <p:cNvSpPr/>
          <p:nvPr/>
        </p:nvSpPr>
        <p:spPr>
          <a:xfrm>
            <a:off x="258763" y="1150938"/>
            <a:ext cx="8582025" cy="1301750"/>
          </a:xfrm>
          <a:prstGeom prst="rect">
            <a:avLst/>
          </a:prstGeom>
          <a:ln w="12700">
            <a:solidFill>
              <a:srgbClr val="6E0103"/>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sz="2200" b="1"/>
          </a:p>
        </p:txBody>
      </p:sp>
      <p:sp>
        <p:nvSpPr>
          <p:cNvPr id="15363" name="标题 1">
            <a:extLst>
              <a:ext uri="{FF2B5EF4-FFF2-40B4-BE49-F238E27FC236}">
                <a16:creationId xmlns:a16="http://schemas.microsoft.com/office/drawing/2014/main" id="{33D30621-CF83-7A79-1852-3912559E95F7}"/>
              </a:ext>
            </a:extLst>
          </p:cNvPr>
          <p:cNvSpPr>
            <a:spLocks noGrp="1" noChangeArrowheads="1"/>
          </p:cNvSpPr>
          <p:nvPr>
            <p:ph type="title"/>
          </p:nvPr>
        </p:nvSpPr>
        <p:spPr>
          <a:xfrm>
            <a:off x="1381125" y="125413"/>
            <a:ext cx="6510338" cy="738187"/>
          </a:xfrm>
        </p:spPr>
        <p:txBody>
          <a:bodyPr/>
          <a:lstStyle/>
          <a:p>
            <a:r>
              <a:rPr lang="en-US" altLang="zh-CN" sz="3200" b="1" u="sng" dirty="0">
                <a:solidFill>
                  <a:srgbClr val="6E0103"/>
                </a:solidFill>
                <a:latin typeface="Times New Roman" panose="02020603050405020304" pitchFamily="18" charset="0"/>
                <a:cs typeface="Times New Roman" panose="02020603050405020304" pitchFamily="18" charset="0"/>
              </a:rPr>
              <a:t>Operations of Events</a:t>
            </a:r>
            <a:endParaRPr lang="zh-CN" altLang="en-US" sz="3200" b="1" u="sng" dirty="0">
              <a:solidFill>
                <a:srgbClr val="6E0103"/>
              </a:solidFill>
              <a:latin typeface="Times New Roman" panose="02020603050405020304" pitchFamily="18" charset="0"/>
              <a:cs typeface="Times New Roman" panose="02020603050405020304" pitchFamily="18" charset="0"/>
            </a:endParaRPr>
          </a:p>
        </p:txBody>
      </p:sp>
      <p:sp>
        <p:nvSpPr>
          <p:cNvPr id="6" name="内容占位符 2">
            <a:extLst>
              <a:ext uri="{FF2B5EF4-FFF2-40B4-BE49-F238E27FC236}">
                <a16:creationId xmlns:a16="http://schemas.microsoft.com/office/drawing/2014/main" id="{33EC4DB2-0936-D29C-B1F3-9A4355120BA6}"/>
              </a:ext>
            </a:extLst>
          </p:cNvPr>
          <p:cNvSpPr>
            <a:spLocks noGrp="1"/>
          </p:cNvSpPr>
          <p:nvPr>
            <p:ph idx="1"/>
          </p:nvPr>
        </p:nvSpPr>
        <p:spPr>
          <a:xfrm>
            <a:off x="335360" y="1151377"/>
            <a:ext cx="8581368" cy="869129"/>
          </a:xfrm>
        </p:spPr>
        <p:txBody>
          <a:bodyPr>
            <a:noAutofit/>
          </a:bodyPr>
          <a:lstStyle/>
          <a:p>
            <a:pPr marL="514350" indent="-514350">
              <a:lnSpc>
                <a:spcPct val="150000"/>
              </a:lnSpc>
              <a:buFont typeface="+mj-lt"/>
              <a:buAutoNum type="arabicPeriod"/>
              <a:defRPr/>
            </a:pPr>
            <a:r>
              <a:rPr lang="en-US" altLang="zh-CN" sz="2400" b="1" u="sng" dirty="0">
                <a:solidFill>
                  <a:srgbClr val="6E0103"/>
                </a:solidFill>
                <a:latin typeface="Times New Roman" panose="02020603050405020304" pitchFamily="18" charset="0"/>
                <a:cs typeface="Times New Roman" panose="02020603050405020304" pitchFamily="18" charset="0"/>
              </a:rPr>
              <a:t>Intersection, </a:t>
            </a:r>
            <a:r>
              <a:rPr lang="en-US" altLang="zh-CN" sz="2400" b="1" i="1" u="sng" dirty="0">
                <a:solidFill>
                  <a:srgbClr val="6E0103"/>
                </a:solidFill>
                <a:latin typeface="Times New Roman" pitchFamily="18" charset="0"/>
                <a:cs typeface="Times New Roman" pitchFamily="18" charset="0"/>
              </a:rPr>
              <a:t>A ∩ B</a:t>
            </a:r>
            <a:r>
              <a:rPr lang="en-US" altLang="zh-CN" sz="2400" b="1" dirty="0">
                <a:solidFill>
                  <a:srgbClr val="6E0103"/>
                </a:solidFill>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The set of outcomes that </a:t>
            </a:r>
            <a:r>
              <a:rPr lang="en-US" altLang="zh-CN" sz="2400" b="1" dirty="0">
                <a:highlight>
                  <a:srgbClr val="FFFF00"/>
                </a:highlight>
                <a:latin typeface="Times New Roman" panose="02020603050405020304" pitchFamily="18" charset="0"/>
                <a:cs typeface="Times New Roman" panose="02020603050405020304" pitchFamily="18" charset="0"/>
              </a:rPr>
              <a:t>belong to both </a:t>
            </a:r>
            <a:r>
              <a:rPr lang="en-US" altLang="zh-CN" sz="2400" b="1" i="1" dirty="0">
                <a:solidFill>
                  <a:srgbClr val="6E0103"/>
                </a:solidFill>
                <a:highlight>
                  <a:srgbClr val="FFFF00"/>
                </a:highlight>
                <a:latin typeface="Times New Roman" pitchFamily="18" charset="0"/>
                <a:cs typeface="Times New Roman" pitchFamily="18" charset="0"/>
              </a:rPr>
              <a:t>A</a:t>
            </a:r>
            <a:r>
              <a:rPr lang="en-US" altLang="zh-CN" sz="2400" b="1" i="1" dirty="0">
                <a:highlight>
                  <a:srgbClr val="FFFF00"/>
                </a:highlight>
                <a:latin typeface="Times New Roman" panose="02020603050405020304" pitchFamily="18" charset="0"/>
                <a:cs typeface="Times New Roman" panose="02020603050405020304" pitchFamily="18" charset="0"/>
              </a:rPr>
              <a:t> </a:t>
            </a:r>
            <a:r>
              <a:rPr lang="en-US" altLang="zh-CN" sz="2400" b="1" dirty="0">
                <a:highlight>
                  <a:srgbClr val="FFFF00"/>
                </a:highlight>
                <a:latin typeface="Times New Roman" panose="02020603050405020304" pitchFamily="18" charset="0"/>
                <a:cs typeface="Times New Roman" panose="02020603050405020304" pitchFamily="18" charset="0"/>
              </a:rPr>
              <a:t>and </a:t>
            </a:r>
            <a:r>
              <a:rPr lang="en-US" altLang="zh-CN" sz="2400" b="1" i="1" dirty="0">
                <a:solidFill>
                  <a:srgbClr val="6E0103"/>
                </a:solidFill>
                <a:highlight>
                  <a:srgbClr val="FFFF00"/>
                </a:highlight>
                <a:latin typeface="Times New Roman" pitchFamily="18" charset="0"/>
                <a:cs typeface="Times New Roman" pitchFamily="18" charset="0"/>
              </a:rPr>
              <a:t>B</a:t>
            </a:r>
            <a:r>
              <a:rPr lang="en-US" altLang="zh-CN" sz="2400" b="1" dirty="0">
                <a:latin typeface="Times New Roman" panose="02020603050405020304" pitchFamily="18" charset="0"/>
                <a:cs typeface="Times New Roman" panose="02020603050405020304" pitchFamily="18" charset="0"/>
              </a:rPr>
              <a:t>.     </a:t>
            </a:r>
            <a:endParaRPr lang="zh-CN" altLang="en-US" sz="2400" b="1"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F92ED639-9180-B9D6-6D7C-CAFDD8945115}"/>
              </a:ext>
            </a:extLst>
          </p:cNvPr>
          <p:cNvSpPr/>
          <p:nvPr/>
        </p:nvSpPr>
        <p:spPr>
          <a:xfrm>
            <a:off x="335027" y="5399694"/>
            <a:ext cx="8392076" cy="600164"/>
          </a:xfrm>
          <a:prstGeom prst="rect">
            <a:avLst/>
          </a:prstGeom>
          <a:noFill/>
        </p:spPr>
        <p:txBody>
          <a:bodyPr>
            <a:spAutoFit/>
          </a:bodyPr>
          <a:lstStyle/>
          <a:p>
            <a:pPr>
              <a:lnSpc>
                <a:spcPct val="150000"/>
              </a:lnSpc>
              <a:defRPr/>
            </a:pPr>
            <a:r>
              <a:rPr lang="en-US" altLang="zh-CN" sz="2400" b="1" dirty="0">
                <a:solidFill>
                  <a:schemeClr val="tx2">
                    <a:lumMod val="10000"/>
                  </a:schemeClr>
                </a:solidFill>
                <a:latin typeface="Times New Roman" pitchFamily="18" charset="0"/>
                <a:cs typeface="Times New Roman" pitchFamily="18" charset="0"/>
              </a:rPr>
              <a:t>The intersection occurs if and only if </a:t>
            </a:r>
            <a:r>
              <a:rPr lang="en-US" altLang="zh-CN" sz="2400" b="1" dirty="0">
                <a:solidFill>
                  <a:schemeClr val="tx2">
                    <a:lumMod val="10000"/>
                  </a:schemeClr>
                </a:solidFill>
                <a:highlight>
                  <a:srgbClr val="FFFF00"/>
                </a:highlight>
                <a:latin typeface="Times New Roman" pitchFamily="18" charset="0"/>
                <a:cs typeface="Times New Roman" pitchFamily="18" charset="0"/>
              </a:rPr>
              <a:t>both event</a:t>
            </a:r>
            <a:r>
              <a:rPr lang="en-US" altLang="zh-CN" sz="2400" b="1" i="1" dirty="0">
                <a:solidFill>
                  <a:srgbClr val="6E0103"/>
                </a:solidFill>
                <a:highlight>
                  <a:srgbClr val="FFFF00"/>
                </a:highlight>
                <a:latin typeface="Times New Roman" pitchFamily="18" charset="0"/>
                <a:cs typeface="Times New Roman" pitchFamily="18" charset="0"/>
              </a:rPr>
              <a:t> A</a:t>
            </a:r>
            <a:r>
              <a:rPr lang="en-US" altLang="zh-CN" sz="2400" b="1" i="1" dirty="0">
                <a:highlight>
                  <a:srgbClr val="FFFF00"/>
                </a:highlight>
              </a:rPr>
              <a:t> </a:t>
            </a:r>
            <a:r>
              <a:rPr lang="en-US" altLang="zh-CN" sz="2400" b="1" dirty="0">
                <a:highlight>
                  <a:srgbClr val="FFFF00"/>
                </a:highlight>
              </a:rPr>
              <a:t>and </a:t>
            </a:r>
            <a:r>
              <a:rPr lang="en-US" altLang="zh-CN" sz="2400" b="1" i="1" dirty="0">
                <a:solidFill>
                  <a:srgbClr val="6E0103"/>
                </a:solidFill>
                <a:highlight>
                  <a:srgbClr val="FFFF00"/>
                </a:highlight>
                <a:latin typeface="Times New Roman" pitchFamily="18" charset="0"/>
                <a:cs typeface="Times New Roman" pitchFamily="18" charset="0"/>
              </a:rPr>
              <a:t>B </a:t>
            </a:r>
            <a:r>
              <a:rPr lang="en-US" altLang="zh-CN" sz="2400" b="1" dirty="0">
                <a:solidFill>
                  <a:schemeClr val="tx2">
                    <a:lumMod val="10000"/>
                  </a:schemeClr>
                </a:solidFill>
                <a:latin typeface="Times New Roman" pitchFamily="18" charset="0"/>
                <a:cs typeface="Times New Roman" pitchFamily="18" charset="0"/>
              </a:rPr>
              <a:t>occur. </a:t>
            </a:r>
            <a:endParaRPr lang="zh-CN" altLang="en-US" sz="2400" b="1" dirty="0">
              <a:solidFill>
                <a:schemeClr val="tx2">
                  <a:lumMod val="10000"/>
                </a:schemeClr>
              </a:solidFill>
              <a:latin typeface="Times New Roman" pitchFamily="18" charset="0"/>
              <a:cs typeface="Times New Roman" pitchFamily="18" charset="0"/>
            </a:endParaRPr>
          </a:p>
        </p:txBody>
      </p:sp>
      <p:sp>
        <p:nvSpPr>
          <p:cNvPr id="15366" name="矩形 7">
            <a:extLst>
              <a:ext uri="{FF2B5EF4-FFF2-40B4-BE49-F238E27FC236}">
                <a16:creationId xmlns:a16="http://schemas.microsoft.com/office/drawing/2014/main" id="{8EF0353E-2DB4-E427-B8DD-EC2C29F5E626}"/>
              </a:ext>
            </a:extLst>
          </p:cNvPr>
          <p:cNvSpPr>
            <a:spLocks noChangeArrowheads="1"/>
          </p:cNvSpPr>
          <p:nvPr/>
        </p:nvSpPr>
        <p:spPr bwMode="auto">
          <a:xfrm>
            <a:off x="2266950" y="1724025"/>
            <a:ext cx="394017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FontTx/>
              <a:buNone/>
            </a:pPr>
            <a:r>
              <a:rPr lang="en-US" altLang="zh-CN" sz="2400" b="1" i="1">
                <a:solidFill>
                  <a:srgbClr val="002060"/>
                </a:solidFill>
                <a:latin typeface="Times New Roman" panose="02020603050405020304" pitchFamily="18" charset="0"/>
                <a:cs typeface="Times New Roman" panose="02020603050405020304" pitchFamily="18" charset="0"/>
              </a:rPr>
              <a:t>A </a:t>
            </a:r>
            <a:r>
              <a:rPr lang="en-US" altLang="zh-CN" sz="2400" b="1">
                <a:solidFill>
                  <a:srgbClr val="002060"/>
                </a:solidFill>
              </a:rPr>
              <a:t>∩</a:t>
            </a:r>
            <a:r>
              <a:rPr lang="en-US" altLang="zh-CN" sz="2400" b="1" i="1">
                <a:solidFill>
                  <a:srgbClr val="002060"/>
                </a:solidFill>
              </a:rPr>
              <a:t> </a:t>
            </a:r>
            <a:r>
              <a:rPr lang="en-US" altLang="zh-CN" sz="2400" b="1" i="1">
                <a:solidFill>
                  <a:srgbClr val="002060"/>
                </a:solidFill>
                <a:latin typeface="Times New Roman" panose="02020603050405020304" pitchFamily="18" charset="0"/>
                <a:cs typeface="Times New Roman" panose="02020603050405020304" pitchFamily="18" charset="0"/>
              </a:rPr>
              <a:t>B </a:t>
            </a:r>
            <a:r>
              <a:rPr lang="en-US" altLang="zh-CN" sz="2400" b="1">
                <a:solidFill>
                  <a:srgbClr val="002060"/>
                </a:solidFill>
              </a:rPr>
              <a:t>= {</a:t>
            </a:r>
            <a:r>
              <a:rPr lang="en-US" altLang="zh-CN" sz="2400" b="1" i="1">
                <a:solidFill>
                  <a:srgbClr val="002060"/>
                </a:solidFill>
                <a:latin typeface="Times New Roman" panose="02020603050405020304" pitchFamily="18" charset="0"/>
                <a:cs typeface="Times New Roman" panose="02020603050405020304" pitchFamily="18" charset="0"/>
              </a:rPr>
              <a:t>x |</a:t>
            </a:r>
            <a:r>
              <a:rPr lang="en-US" altLang="zh-CN" sz="2400" b="1">
                <a:solidFill>
                  <a:srgbClr val="002060"/>
                </a:solidFill>
                <a:latin typeface="Times New Roman" panose="02020603050405020304" pitchFamily="18" charset="0"/>
                <a:cs typeface="Times New Roman" panose="02020603050405020304" pitchFamily="18" charset="0"/>
              </a:rPr>
              <a:t> </a:t>
            </a:r>
            <a:r>
              <a:rPr lang="en-US" altLang="zh-CN" sz="2400" b="1" i="1">
                <a:solidFill>
                  <a:srgbClr val="002060"/>
                </a:solidFill>
                <a:latin typeface="Times New Roman" panose="02020603050405020304" pitchFamily="18" charset="0"/>
                <a:cs typeface="Times New Roman" panose="02020603050405020304" pitchFamily="18" charset="0"/>
              </a:rPr>
              <a:t>x</a:t>
            </a:r>
            <a:r>
              <a:rPr lang="en-US" altLang="zh-CN" sz="2400" b="1">
                <a:solidFill>
                  <a:srgbClr val="002060"/>
                </a:solidFill>
              </a:rPr>
              <a:t>∈</a:t>
            </a:r>
            <a:r>
              <a:rPr lang="en-US" altLang="zh-CN" sz="2400" b="1" i="1">
                <a:solidFill>
                  <a:srgbClr val="002060"/>
                </a:solidFill>
                <a:latin typeface="Times New Roman" panose="02020603050405020304" pitchFamily="18" charset="0"/>
                <a:cs typeface="Times New Roman" panose="02020603050405020304" pitchFamily="18" charset="0"/>
              </a:rPr>
              <a:t>A</a:t>
            </a:r>
            <a:r>
              <a:rPr lang="en-US" altLang="zh-CN" sz="2400" b="1" i="1">
                <a:solidFill>
                  <a:srgbClr val="002060"/>
                </a:solidFill>
              </a:rPr>
              <a:t> </a:t>
            </a:r>
            <a:r>
              <a:rPr lang="en-US" altLang="zh-CN" sz="2400" b="1">
                <a:solidFill>
                  <a:srgbClr val="002060"/>
                </a:solidFill>
              </a:rPr>
              <a:t>and </a:t>
            </a:r>
            <a:r>
              <a:rPr lang="en-US" altLang="zh-CN" sz="2400" b="1" i="1">
                <a:solidFill>
                  <a:srgbClr val="002060"/>
                </a:solidFill>
                <a:latin typeface="Times New Roman" panose="02020603050405020304" pitchFamily="18" charset="0"/>
                <a:cs typeface="Times New Roman" panose="02020603050405020304" pitchFamily="18" charset="0"/>
              </a:rPr>
              <a:t>x</a:t>
            </a:r>
            <a:r>
              <a:rPr lang="en-US" altLang="zh-CN" sz="2400" b="1">
                <a:solidFill>
                  <a:srgbClr val="002060"/>
                </a:solidFill>
              </a:rPr>
              <a:t>∈</a:t>
            </a:r>
            <a:r>
              <a:rPr lang="en-US" altLang="zh-CN" sz="2400" b="1" i="1">
                <a:solidFill>
                  <a:srgbClr val="002060"/>
                </a:solidFill>
                <a:latin typeface="Times New Roman" panose="02020603050405020304" pitchFamily="18" charset="0"/>
                <a:cs typeface="Times New Roman" panose="02020603050405020304" pitchFamily="18" charset="0"/>
              </a:rPr>
              <a:t>B</a:t>
            </a:r>
            <a:r>
              <a:rPr lang="en-US" altLang="zh-CN" sz="2400" b="1">
                <a:solidFill>
                  <a:srgbClr val="002060"/>
                </a:solidFill>
              </a:rPr>
              <a:t>}</a:t>
            </a:r>
            <a:endParaRPr lang="zh-CN" altLang="en-US" sz="2400" b="1">
              <a:solidFill>
                <a:srgbClr val="002060"/>
              </a:solidFill>
            </a:endParaRPr>
          </a:p>
        </p:txBody>
      </p:sp>
      <p:grpSp>
        <p:nvGrpSpPr>
          <p:cNvPr id="9" name="组合 8">
            <a:extLst>
              <a:ext uri="{FF2B5EF4-FFF2-40B4-BE49-F238E27FC236}">
                <a16:creationId xmlns:a16="http://schemas.microsoft.com/office/drawing/2014/main" id="{BBDE1E29-A0EF-F915-B4A9-12486BF86C3E}"/>
              </a:ext>
            </a:extLst>
          </p:cNvPr>
          <p:cNvGrpSpPr>
            <a:grpSpLocks/>
          </p:cNvGrpSpPr>
          <p:nvPr/>
        </p:nvGrpSpPr>
        <p:grpSpPr bwMode="auto">
          <a:xfrm>
            <a:off x="2713038" y="2681288"/>
            <a:ext cx="3048000" cy="2478087"/>
            <a:chOff x="2713371" y="2680679"/>
            <a:chExt cx="3047619" cy="2478610"/>
          </a:xfrm>
        </p:grpSpPr>
        <p:pic>
          <p:nvPicPr>
            <p:cNvPr id="15368" name="图片 9">
              <a:extLst>
                <a:ext uri="{FF2B5EF4-FFF2-40B4-BE49-F238E27FC236}">
                  <a16:creationId xmlns:a16="http://schemas.microsoft.com/office/drawing/2014/main" id="{CF6DD244-D84E-7DBF-01DE-114F6D3078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3371" y="3321194"/>
              <a:ext cx="3047619" cy="1838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直接箭头连接符 10">
              <a:extLst>
                <a:ext uri="{FF2B5EF4-FFF2-40B4-BE49-F238E27FC236}">
                  <a16:creationId xmlns:a16="http://schemas.microsoft.com/office/drawing/2014/main" id="{F3B8CEDE-CD06-BDCE-19FE-F22BA28DD4B9}"/>
                </a:ext>
              </a:extLst>
            </p:cNvPr>
            <p:cNvCxnSpPr/>
            <p:nvPr/>
          </p:nvCxnSpPr>
          <p:spPr>
            <a:xfrm flipV="1">
              <a:off x="4192736" y="3030003"/>
              <a:ext cx="444444" cy="90506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5370" name="矩形 11">
              <a:extLst>
                <a:ext uri="{FF2B5EF4-FFF2-40B4-BE49-F238E27FC236}">
                  <a16:creationId xmlns:a16="http://schemas.microsoft.com/office/drawing/2014/main" id="{86E5DC0C-D4B8-DF9B-D4A7-3188D72B64E5}"/>
                </a:ext>
              </a:extLst>
            </p:cNvPr>
            <p:cNvSpPr>
              <a:spLocks noChangeArrowheads="1"/>
            </p:cNvSpPr>
            <p:nvPr/>
          </p:nvSpPr>
          <p:spPr bwMode="auto">
            <a:xfrm>
              <a:off x="4257965" y="2680679"/>
              <a:ext cx="9239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000" b="1" i="1">
                  <a:solidFill>
                    <a:srgbClr val="002060"/>
                  </a:solidFill>
                  <a:latin typeface="Times New Roman" panose="02020603050405020304" pitchFamily="18" charset="0"/>
                  <a:cs typeface="Times New Roman" panose="02020603050405020304" pitchFamily="18" charset="0"/>
                </a:rPr>
                <a:t>A </a:t>
              </a:r>
              <a:r>
                <a:rPr lang="en-US" altLang="zh-CN" sz="2000" b="1">
                  <a:solidFill>
                    <a:srgbClr val="002060"/>
                  </a:solidFill>
                </a:rPr>
                <a:t>∩</a:t>
              </a:r>
              <a:r>
                <a:rPr lang="en-US" altLang="zh-CN" sz="2000" b="1" i="1">
                  <a:solidFill>
                    <a:srgbClr val="002060"/>
                  </a:solidFill>
                </a:rPr>
                <a:t> </a:t>
              </a:r>
              <a:r>
                <a:rPr lang="en-US" altLang="zh-CN" sz="2000" b="1" i="1">
                  <a:solidFill>
                    <a:srgbClr val="002060"/>
                  </a:solidFill>
                  <a:latin typeface="Times New Roman" panose="02020603050405020304" pitchFamily="18" charset="0"/>
                  <a:cs typeface="Times New Roman" panose="02020603050405020304" pitchFamily="18" charset="0"/>
                </a:rPr>
                <a:t>B </a:t>
              </a:r>
              <a:endParaRPr lang="zh-CN" altLang="en-US" sz="2000" b="1"/>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3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build="p"/>
      <p:bldP spid="1536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C4787CA-C801-F0F0-88DC-CC04FE1AF874}"/>
              </a:ext>
            </a:extLst>
          </p:cNvPr>
          <p:cNvSpPr/>
          <p:nvPr/>
        </p:nvSpPr>
        <p:spPr>
          <a:xfrm>
            <a:off x="323850" y="260350"/>
            <a:ext cx="7051675" cy="711200"/>
          </a:xfrm>
          <a:prstGeom prst="rect">
            <a:avLst/>
          </a:prstGeom>
          <a:ln w="12700">
            <a:solidFill>
              <a:srgbClr val="6E0103"/>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sz="2400" b="1"/>
          </a:p>
        </p:txBody>
      </p:sp>
      <p:sp>
        <p:nvSpPr>
          <p:cNvPr id="5" name="矩形 4">
            <a:extLst>
              <a:ext uri="{FF2B5EF4-FFF2-40B4-BE49-F238E27FC236}">
                <a16:creationId xmlns:a16="http://schemas.microsoft.com/office/drawing/2014/main" id="{8A6F3CCC-1A95-3208-E12A-15E99A63F81A}"/>
              </a:ext>
            </a:extLst>
          </p:cNvPr>
          <p:cNvSpPr>
            <a:spLocks noRot="1" noChangeAspect="1" noMove="1" noResize="1" noEditPoints="1" noAdjustHandles="1" noChangeArrowheads="1" noChangeShapeType="1" noTextEdit="1"/>
          </p:cNvSpPr>
          <p:nvPr/>
        </p:nvSpPr>
        <p:spPr>
          <a:xfrm>
            <a:off x="443896" y="400598"/>
            <a:ext cx="6452639" cy="461665"/>
          </a:xfrm>
          <a:prstGeom prst="rect">
            <a:avLst/>
          </a:prstGeom>
          <a:blipFill>
            <a:blip r:embed="rId2"/>
            <a:stretch>
              <a:fillRect l="-1512" t="-10667" b="-30667"/>
            </a:stretch>
          </a:blipFill>
        </p:spPr>
        <p:txBody>
          <a:bodyPr/>
          <a:lstStyle/>
          <a:p>
            <a:pPr>
              <a:defRPr/>
            </a:pPr>
            <a:r>
              <a:rPr lang="zh-CN" altLang="en-US">
                <a:noFill/>
              </a:rPr>
              <a:t> </a:t>
            </a:r>
          </a:p>
        </p:txBody>
      </p:sp>
      <p:sp>
        <p:nvSpPr>
          <p:cNvPr id="6" name="矩形 5">
            <a:extLst>
              <a:ext uri="{FF2B5EF4-FFF2-40B4-BE49-F238E27FC236}">
                <a16:creationId xmlns:a16="http://schemas.microsoft.com/office/drawing/2014/main" id="{D098F64C-BDC8-8797-9B76-B5087F3C81F6}"/>
              </a:ext>
            </a:extLst>
          </p:cNvPr>
          <p:cNvSpPr/>
          <p:nvPr/>
        </p:nvSpPr>
        <p:spPr>
          <a:xfrm>
            <a:off x="363757" y="3688641"/>
            <a:ext cx="7572527" cy="1133965"/>
          </a:xfrm>
          <a:prstGeom prst="rect">
            <a:avLst/>
          </a:prstGeom>
          <a:noFill/>
        </p:spPr>
        <p:txBody>
          <a:bodyPr>
            <a:spAutoFit/>
          </a:bodyPr>
          <a:lstStyle/>
          <a:p>
            <a:pPr>
              <a:lnSpc>
                <a:spcPct val="150000"/>
              </a:lnSpc>
              <a:defRPr/>
            </a:pPr>
            <a:r>
              <a:rPr lang="en-US" altLang="zh-CN" sz="2400" b="1" dirty="0">
                <a:solidFill>
                  <a:schemeClr val="tx2">
                    <a:lumMod val="10000"/>
                  </a:schemeClr>
                </a:solidFill>
                <a:latin typeface="Times New Roman" pitchFamily="18" charset="0"/>
                <a:cs typeface="Times New Roman" pitchFamily="18" charset="0"/>
              </a:rPr>
              <a:t>Event</a:t>
            </a:r>
            <a:r>
              <a:rPr lang="en-US" altLang="zh-CN" sz="2400" b="1" i="1" dirty="0">
                <a:solidFill>
                  <a:srgbClr val="6E0103"/>
                </a:solidFill>
                <a:latin typeface="Times New Roman" pitchFamily="18" charset="0"/>
                <a:cs typeface="Times New Roman" pitchFamily="18" charset="0"/>
              </a:rPr>
              <a:t> A</a:t>
            </a:r>
            <a:r>
              <a:rPr lang="en-US" altLang="zh-CN" sz="2400" b="1" i="1" dirty="0"/>
              <a:t> </a:t>
            </a:r>
            <a:r>
              <a:rPr lang="en-US" altLang="zh-CN" sz="2400" b="1" dirty="0"/>
              <a:t>and </a:t>
            </a:r>
            <a:r>
              <a:rPr lang="en-US" altLang="zh-CN" sz="2400" b="1" i="1" dirty="0">
                <a:solidFill>
                  <a:srgbClr val="6E0103"/>
                </a:solidFill>
                <a:latin typeface="Times New Roman" pitchFamily="18" charset="0"/>
                <a:cs typeface="Times New Roman" pitchFamily="18" charset="0"/>
              </a:rPr>
              <a:t>B </a:t>
            </a:r>
            <a:r>
              <a:rPr lang="en-US" altLang="zh-CN" sz="2400" b="1" dirty="0">
                <a:solidFill>
                  <a:schemeClr val="tx2">
                    <a:lumMod val="10000"/>
                  </a:schemeClr>
                </a:solidFill>
                <a:latin typeface="Times New Roman" pitchFamily="18" charset="0"/>
                <a:cs typeface="Times New Roman" pitchFamily="18" charset="0"/>
              </a:rPr>
              <a:t>have </a:t>
            </a:r>
            <a:r>
              <a:rPr lang="en-US" altLang="zh-CN" sz="2400" b="1" dirty="0">
                <a:solidFill>
                  <a:schemeClr val="tx2">
                    <a:lumMod val="10000"/>
                  </a:schemeClr>
                </a:solidFill>
                <a:highlight>
                  <a:srgbClr val="FFFF00"/>
                </a:highlight>
                <a:latin typeface="Times New Roman" pitchFamily="18" charset="0"/>
                <a:cs typeface="Times New Roman" pitchFamily="18" charset="0"/>
              </a:rPr>
              <a:t>no common outcomes</a:t>
            </a:r>
            <a:r>
              <a:rPr lang="en-US" altLang="zh-CN" sz="2400" b="1" dirty="0">
                <a:solidFill>
                  <a:schemeClr val="tx2">
                    <a:lumMod val="10000"/>
                  </a:schemeClr>
                </a:solidFill>
                <a:latin typeface="Times New Roman" pitchFamily="18" charset="0"/>
                <a:cs typeface="Times New Roman" pitchFamily="18" charset="0"/>
              </a:rPr>
              <a:t>, and </a:t>
            </a:r>
            <a:r>
              <a:rPr lang="en-US" altLang="zh-CN" sz="2400" b="1" dirty="0">
                <a:solidFill>
                  <a:schemeClr val="tx2">
                    <a:lumMod val="10000"/>
                  </a:schemeClr>
                </a:solidFill>
                <a:highlight>
                  <a:srgbClr val="FFFF00"/>
                </a:highlight>
                <a:latin typeface="Times New Roman" pitchFamily="18" charset="0"/>
                <a:cs typeface="Times New Roman" pitchFamily="18" charset="0"/>
              </a:rPr>
              <a:t>cannot occur simultaneously</a:t>
            </a:r>
            <a:r>
              <a:rPr lang="en-US" altLang="zh-CN" sz="2400" b="1" dirty="0">
                <a:solidFill>
                  <a:schemeClr val="tx2">
                    <a:lumMod val="10000"/>
                  </a:schemeClr>
                </a:solidFill>
                <a:latin typeface="Times New Roman" pitchFamily="18" charset="0"/>
                <a:cs typeface="Times New Roman" pitchFamily="18" charset="0"/>
              </a:rPr>
              <a:t>. </a:t>
            </a:r>
            <a:endParaRPr lang="zh-CN" altLang="en-US" sz="2400" b="1" dirty="0">
              <a:solidFill>
                <a:schemeClr val="tx2">
                  <a:lumMod val="10000"/>
                </a:schemeClr>
              </a:solidFill>
              <a:latin typeface="Times New Roman" pitchFamily="18" charset="0"/>
              <a:cs typeface="Times New Roman" pitchFamily="18" charset="0"/>
            </a:endParaRPr>
          </a:p>
        </p:txBody>
      </p:sp>
      <p:pic>
        <p:nvPicPr>
          <p:cNvPr id="7" name="图片 6">
            <a:extLst>
              <a:ext uri="{FF2B5EF4-FFF2-40B4-BE49-F238E27FC236}">
                <a16:creationId xmlns:a16="http://schemas.microsoft.com/office/drawing/2014/main" id="{CFCD745B-1B59-9F62-6E9C-07A033485E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3888" y="1416050"/>
            <a:ext cx="376237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A6D6154-916E-9A03-B19E-E7962AB766E7}"/>
              </a:ext>
            </a:extLst>
          </p:cNvPr>
          <p:cNvSpPr/>
          <p:nvPr/>
        </p:nvSpPr>
        <p:spPr>
          <a:xfrm>
            <a:off x="552450" y="512763"/>
            <a:ext cx="8326438" cy="1447800"/>
          </a:xfrm>
          <a:prstGeom prst="rect">
            <a:avLst/>
          </a:prstGeom>
          <a:ln w="12700">
            <a:solidFill>
              <a:srgbClr val="6E0103"/>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sz="2400" b="1"/>
          </a:p>
        </p:txBody>
      </p:sp>
      <p:sp>
        <p:nvSpPr>
          <p:cNvPr id="5" name="内容占位符 2">
            <a:extLst>
              <a:ext uri="{FF2B5EF4-FFF2-40B4-BE49-F238E27FC236}">
                <a16:creationId xmlns:a16="http://schemas.microsoft.com/office/drawing/2014/main" id="{9071407A-0B6A-DF1B-9DBC-0CAF9F10A2CB}"/>
              </a:ext>
            </a:extLst>
          </p:cNvPr>
          <p:cNvSpPr txBox="1">
            <a:spLocks/>
          </p:cNvSpPr>
          <p:nvPr/>
        </p:nvSpPr>
        <p:spPr>
          <a:xfrm>
            <a:off x="683568" y="548680"/>
            <a:ext cx="8064333" cy="86912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nSpc>
                <a:spcPct val="150000"/>
              </a:lnSpc>
              <a:buFont typeface="+mj-lt"/>
              <a:buAutoNum type="arabicPeriod" startAt="2"/>
              <a:defRPr/>
            </a:pPr>
            <a:r>
              <a:rPr lang="en-US" altLang="zh-CN" sz="2400" b="1" u="sng" dirty="0">
                <a:solidFill>
                  <a:srgbClr val="6E0103"/>
                </a:solidFill>
                <a:latin typeface="Times New Roman" panose="02020603050405020304" pitchFamily="18" charset="0"/>
                <a:cs typeface="Times New Roman" panose="02020603050405020304" pitchFamily="18" charset="0"/>
              </a:rPr>
              <a:t>Union, </a:t>
            </a:r>
            <a:r>
              <a:rPr lang="en-US" altLang="zh-CN" sz="2400" b="1" i="1" u="sng" dirty="0">
                <a:solidFill>
                  <a:srgbClr val="6E0103"/>
                </a:solidFill>
                <a:latin typeface="Times New Roman" pitchFamily="18" charset="0"/>
                <a:cs typeface="Times New Roman" pitchFamily="18" charset="0"/>
              </a:rPr>
              <a:t>A </a:t>
            </a:r>
            <a:r>
              <a:rPr lang="en-US" altLang="zh-CN" sz="2400" b="1" u="sng" dirty="0">
                <a:solidFill>
                  <a:srgbClr val="6E0103"/>
                </a:solidFill>
                <a:latin typeface="Times New Roman" pitchFamily="18" charset="0"/>
                <a:cs typeface="Times New Roman" pitchFamily="18" charset="0"/>
              </a:rPr>
              <a:t>∪</a:t>
            </a:r>
            <a:r>
              <a:rPr lang="en-US" altLang="zh-CN" sz="2400" b="1" i="1" u="sng" dirty="0">
                <a:solidFill>
                  <a:srgbClr val="6E0103"/>
                </a:solidFill>
                <a:latin typeface="Times New Roman" pitchFamily="18" charset="0"/>
                <a:cs typeface="Times New Roman" pitchFamily="18" charset="0"/>
              </a:rPr>
              <a:t> B</a:t>
            </a:r>
            <a:r>
              <a:rPr lang="en-US" altLang="zh-CN" sz="2400" b="1" dirty="0">
                <a:solidFill>
                  <a:srgbClr val="6E0103"/>
                </a:solidFill>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The set of outcomes that belong to </a:t>
            </a:r>
            <a:r>
              <a:rPr lang="en-US" altLang="zh-CN" sz="2400" b="1" dirty="0">
                <a:highlight>
                  <a:srgbClr val="FFFF00"/>
                </a:highlight>
                <a:latin typeface="Times New Roman" panose="02020603050405020304" pitchFamily="18" charset="0"/>
                <a:cs typeface="Times New Roman" panose="02020603050405020304" pitchFamily="18" charset="0"/>
              </a:rPr>
              <a:t>either </a:t>
            </a:r>
            <a:r>
              <a:rPr lang="en-US" altLang="zh-CN" sz="2400" b="1" i="1" dirty="0">
                <a:solidFill>
                  <a:srgbClr val="6E0103"/>
                </a:solidFill>
                <a:highlight>
                  <a:srgbClr val="FFFF00"/>
                </a:highlight>
                <a:latin typeface="Times New Roman" pitchFamily="18" charset="0"/>
                <a:cs typeface="Times New Roman" pitchFamily="18" charset="0"/>
              </a:rPr>
              <a:t>A</a:t>
            </a:r>
            <a:r>
              <a:rPr lang="en-US" altLang="zh-CN" sz="2400" b="1" i="1" dirty="0">
                <a:highlight>
                  <a:srgbClr val="FFFF00"/>
                </a:highlight>
                <a:latin typeface="Times New Roman" panose="02020603050405020304" pitchFamily="18" charset="0"/>
                <a:cs typeface="Times New Roman" panose="02020603050405020304" pitchFamily="18" charset="0"/>
              </a:rPr>
              <a:t> </a:t>
            </a:r>
            <a:r>
              <a:rPr lang="en-US" altLang="zh-CN" sz="2400" b="1" dirty="0">
                <a:highlight>
                  <a:srgbClr val="FFFF00"/>
                </a:highlight>
                <a:latin typeface="Times New Roman" panose="02020603050405020304" pitchFamily="18" charset="0"/>
                <a:cs typeface="Times New Roman" panose="02020603050405020304" pitchFamily="18" charset="0"/>
              </a:rPr>
              <a:t>or </a:t>
            </a:r>
            <a:r>
              <a:rPr lang="en-US" altLang="zh-CN" sz="2400" b="1" i="1" dirty="0">
                <a:solidFill>
                  <a:srgbClr val="6E0103"/>
                </a:solidFill>
                <a:highlight>
                  <a:srgbClr val="FFFF00"/>
                </a:highlight>
                <a:latin typeface="Times New Roman" pitchFamily="18" charset="0"/>
                <a:cs typeface="Times New Roman" pitchFamily="18" charset="0"/>
              </a:rPr>
              <a:t>B</a:t>
            </a:r>
            <a:r>
              <a:rPr lang="en-US" altLang="zh-CN" sz="2400" b="1" dirty="0">
                <a:highlight>
                  <a:srgbClr val="FFFF00"/>
                </a:highlight>
                <a:latin typeface="Times New Roman" panose="02020603050405020304" pitchFamily="18" charset="0"/>
                <a:cs typeface="Times New Roman" panose="02020603050405020304" pitchFamily="18" charset="0"/>
              </a:rPr>
              <a:t>.</a:t>
            </a:r>
            <a:r>
              <a:rPr lang="en-US" altLang="zh-CN" sz="2400" b="1" i="1" dirty="0">
                <a:solidFill>
                  <a:srgbClr val="002060"/>
                </a:solidFill>
                <a:latin typeface="Times New Roman" pitchFamily="18" charset="0"/>
                <a:cs typeface="Times New Roman" pitchFamily="18" charset="0"/>
              </a:rPr>
              <a:t>  A</a:t>
            </a:r>
            <a:r>
              <a:rPr lang="en-US" altLang="zh-CN" sz="2400" b="1" dirty="0">
                <a:solidFill>
                  <a:srgbClr val="002060"/>
                </a:solidFill>
              </a:rPr>
              <a:t>∪</a:t>
            </a:r>
            <a:r>
              <a:rPr lang="en-US" altLang="zh-CN" sz="2400" b="1" i="1" dirty="0">
                <a:solidFill>
                  <a:srgbClr val="002060"/>
                </a:solidFill>
                <a:latin typeface="Times New Roman" pitchFamily="18" charset="0"/>
                <a:cs typeface="Times New Roman" pitchFamily="18" charset="0"/>
              </a:rPr>
              <a:t>B</a:t>
            </a:r>
            <a:r>
              <a:rPr lang="en-US" altLang="zh-CN" sz="2400" b="1" i="1" dirty="0">
                <a:solidFill>
                  <a:srgbClr val="002060"/>
                </a:solidFill>
              </a:rPr>
              <a:t> </a:t>
            </a:r>
            <a:r>
              <a:rPr lang="en-US" altLang="zh-CN" sz="2400" b="1" dirty="0">
                <a:solidFill>
                  <a:srgbClr val="002060"/>
                </a:solidFill>
              </a:rPr>
              <a:t>= {</a:t>
            </a:r>
            <a:r>
              <a:rPr lang="en-US" altLang="zh-CN" sz="2400" b="1" i="1" dirty="0">
                <a:solidFill>
                  <a:srgbClr val="002060"/>
                </a:solidFill>
                <a:latin typeface="Times New Roman" pitchFamily="18" charset="0"/>
                <a:cs typeface="Times New Roman" pitchFamily="18" charset="0"/>
              </a:rPr>
              <a:t>x |</a:t>
            </a:r>
            <a:r>
              <a:rPr lang="en-US" altLang="zh-CN" sz="2400" b="1" dirty="0">
                <a:solidFill>
                  <a:srgbClr val="002060"/>
                </a:solidFill>
                <a:latin typeface="Times New Roman" pitchFamily="18" charset="0"/>
                <a:cs typeface="Times New Roman" pitchFamily="18" charset="0"/>
              </a:rPr>
              <a:t> </a:t>
            </a:r>
            <a:r>
              <a:rPr lang="en-US" altLang="zh-CN" sz="2400" b="1" i="1" dirty="0" err="1">
                <a:solidFill>
                  <a:srgbClr val="002060"/>
                </a:solidFill>
                <a:latin typeface="Times New Roman" pitchFamily="18" charset="0"/>
                <a:cs typeface="Times New Roman" pitchFamily="18" charset="0"/>
              </a:rPr>
              <a:t>x</a:t>
            </a:r>
            <a:r>
              <a:rPr lang="en-US" altLang="zh-CN" sz="2400" b="1" dirty="0" err="1">
                <a:solidFill>
                  <a:srgbClr val="002060"/>
                </a:solidFill>
              </a:rPr>
              <a:t>∈</a:t>
            </a:r>
            <a:r>
              <a:rPr lang="en-US" altLang="zh-CN" sz="2400" b="1" i="1" dirty="0" err="1">
                <a:solidFill>
                  <a:srgbClr val="002060"/>
                </a:solidFill>
                <a:latin typeface="Times New Roman" pitchFamily="18" charset="0"/>
                <a:cs typeface="Times New Roman" pitchFamily="18" charset="0"/>
              </a:rPr>
              <a:t>A</a:t>
            </a:r>
            <a:r>
              <a:rPr lang="en-US" altLang="zh-CN" sz="2400" b="1" i="1" dirty="0">
                <a:solidFill>
                  <a:srgbClr val="002060"/>
                </a:solidFill>
              </a:rPr>
              <a:t> </a:t>
            </a:r>
            <a:r>
              <a:rPr lang="en-US" altLang="zh-CN" sz="2400" b="1" dirty="0">
                <a:solidFill>
                  <a:srgbClr val="002060"/>
                </a:solidFill>
              </a:rPr>
              <a:t>or </a:t>
            </a:r>
            <a:r>
              <a:rPr lang="en-US" altLang="zh-CN" sz="2400" b="1" i="1" dirty="0" err="1">
                <a:solidFill>
                  <a:srgbClr val="002060"/>
                </a:solidFill>
                <a:latin typeface="Times New Roman" pitchFamily="18" charset="0"/>
                <a:cs typeface="Times New Roman" pitchFamily="18" charset="0"/>
              </a:rPr>
              <a:t>x</a:t>
            </a:r>
            <a:r>
              <a:rPr lang="en-US" altLang="zh-CN" sz="2400" b="1" dirty="0" err="1">
                <a:solidFill>
                  <a:srgbClr val="002060"/>
                </a:solidFill>
              </a:rPr>
              <a:t>∈</a:t>
            </a:r>
            <a:r>
              <a:rPr lang="en-US" altLang="zh-CN" sz="2400" b="1" i="1" dirty="0" err="1">
                <a:solidFill>
                  <a:srgbClr val="002060"/>
                </a:solidFill>
                <a:latin typeface="Times New Roman" pitchFamily="18" charset="0"/>
                <a:cs typeface="Times New Roman" pitchFamily="18" charset="0"/>
              </a:rPr>
              <a:t>B</a:t>
            </a:r>
            <a:r>
              <a:rPr lang="en-US" altLang="zh-CN" sz="2400" b="1" dirty="0">
                <a:solidFill>
                  <a:srgbClr val="002060"/>
                </a:solidFill>
              </a:rPr>
              <a:t>}</a:t>
            </a:r>
            <a:endParaRPr lang="zh-CN" altLang="en-US" sz="2400" b="1" dirty="0">
              <a:solidFill>
                <a:srgbClr val="002060"/>
              </a:solidFill>
            </a:endParaRPr>
          </a:p>
          <a:p>
            <a:pPr marL="514350" indent="-514350">
              <a:lnSpc>
                <a:spcPct val="150000"/>
              </a:lnSpc>
              <a:buFont typeface="+mj-lt"/>
              <a:buAutoNum type="arabicPeriod" startAt="2"/>
              <a:defRPr/>
            </a:pPr>
            <a:endParaRPr lang="zh-CN" altLang="en-US" sz="2400" b="1"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B61C17AC-B212-26C6-3748-B03BEC1505E6}"/>
              </a:ext>
            </a:extLst>
          </p:cNvPr>
          <p:cNvSpPr/>
          <p:nvPr/>
        </p:nvSpPr>
        <p:spPr>
          <a:xfrm>
            <a:off x="435653" y="4913551"/>
            <a:ext cx="8327043" cy="461665"/>
          </a:xfrm>
          <a:prstGeom prst="rect">
            <a:avLst/>
          </a:prstGeom>
          <a:noFill/>
        </p:spPr>
        <p:txBody>
          <a:bodyPr>
            <a:spAutoFit/>
          </a:bodyPr>
          <a:lstStyle/>
          <a:p>
            <a:pPr>
              <a:defRPr/>
            </a:pPr>
            <a:r>
              <a:rPr lang="en-US" altLang="zh-CN" sz="2400" b="1" dirty="0">
                <a:solidFill>
                  <a:schemeClr val="tx2">
                    <a:lumMod val="10000"/>
                  </a:schemeClr>
                </a:solidFill>
                <a:latin typeface="Times New Roman" pitchFamily="18" charset="0"/>
                <a:cs typeface="Times New Roman" pitchFamily="18" charset="0"/>
              </a:rPr>
              <a:t>The union occurs if and only if  </a:t>
            </a:r>
            <a:r>
              <a:rPr lang="en-US" altLang="zh-CN" sz="2400" b="1" dirty="0">
                <a:solidFill>
                  <a:schemeClr val="tx2">
                    <a:lumMod val="10000"/>
                  </a:schemeClr>
                </a:solidFill>
                <a:highlight>
                  <a:srgbClr val="FFFF00"/>
                </a:highlight>
                <a:latin typeface="Times New Roman" pitchFamily="18" charset="0"/>
                <a:cs typeface="Times New Roman" pitchFamily="18" charset="0"/>
              </a:rPr>
              <a:t>either</a:t>
            </a:r>
            <a:r>
              <a:rPr lang="en-US" altLang="zh-CN" sz="2400" b="1" i="1" dirty="0">
                <a:solidFill>
                  <a:srgbClr val="6E0103"/>
                </a:solidFill>
                <a:highlight>
                  <a:srgbClr val="FFFF00"/>
                </a:highlight>
                <a:latin typeface="Times New Roman" pitchFamily="18" charset="0"/>
                <a:cs typeface="Times New Roman" pitchFamily="18" charset="0"/>
              </a:rPr>
              <a:t> A</a:t>
            </a:r>
            <a:r>
              <a:rPr lang="en-US" altLang="zh-CN" sz="2400" b="1" i="1" dirty="0">
                <a:highlight>
                  <a:srgbClr val="FFFF00"/>
                </a:highlight>
              </a:rPr>
              <a:t> </a:t>
            </a:r>
            <a:r>
              <a:rPr lang="en-US" altLang="zh-CN" sz="2400" b="1" dirty="0">
                <a:highlight>
                  <a:srgbClr val="FFFF00"/>
                </a:highlight>
              </a:rPr>
              <a:t>or </a:t>
            </a:r>
            <a:r>
              <a:rPr lang="en-US" altLang="zh-CN" sz="2400" b="1" i="1" dirty="0">
                <a:solidFill>
                  <a:srgbClr val="6E0103"/>
                </a:solidFill>
                <a:highlight>
                  <a:srgbClr val="FFFF00"/>
                </a:highlight>
                <a:latin typeface="Times New Roman" pitchFamily="18" charset="0"/>
                <a:cs typeface="Times New Roman" pitchFamily="18" charset="0"/>
              </a:rPr>
              <a:t>B </a:t>
            </a:r>
            <a:r>
              <a:rPr lang="en-US" altLang="zh-CN" sz="2400" b="1" dirty="0">
                <a:solidFill>
                  <a:srgbClr val="6E0103"/>
                </a:solidFill>
                <a:latin typeface="Times New Roman" panose="02020603050405020304" pitchFamily="18" charset="0"/>
                <a:cs typeface="Times New Roman" pitchFamily="18" charset="0"/>
              </a:rPr>
              <a:t>(or both) </a:t>
            </a:r>
            <a:r>
              <a:rPr lang="en-US" altLang="zh-CN" sz="2400" b="1" dirty="0">
                <a:solidFill>
                  <a:schemeClr val="tx2">
                    <a:lumMod val="10000"/>
                  </a:schemeClr>
                </a:solidFill>
                <a:latin typeface="Times New Roman" pitchFamily="18" charset="0"/>
                <a:cs typeface="Times New Roman" pitchFamily="18" charset="0"/>
              </a:rPr>
              <a:t>occurs. </a:t>
            </a:r>
            <a:endParaRPr lang="zh-CN" altLang="en-US" sz="2400" b="1" dirty="0">
              <a:solidFill>
                <a:schemeClr val="tx2">
                  <a:lumMod val="10000"/>
                </a:schemeClr>
              </a:solidFill>
              <a:latin typeface="Times New Roman" pitchFamily="18" charset="0"/>
              <a:cs typeface="Times New Roman" pitchFamily="18" charset="0"/>
            </a:endParaRPr>
          </a:p>
        </p:txBody>
      </p:sp>
      <p:pic>
        <p:nvPicPr>
          <p:cNvPr id="7" name="图片 6">
            <a:extLst>
              <a:ext uri="{FF2B5EF4-FFF2-40B4-BE49-F238E27FC236}">
                <a16:creationId xmlns:a16="http://schemas.microsoft.com/office/drawing/2014/main" id="{445E1C11-DC0E-4AFB-E629-85C221F2A3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4475" y="2765425"/>
            <a:ext cx="3046413"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a:extLst>
              <a:ext uri="{FF2B5EF4-FFF2-40B4-BE49-F238E27FC236}">
                <a16:creationId xmlns:a16="http://schemas.microsoft.com/office/drawing/2014/main" id="{8633039D-02DF-AFAE-F74C-C16C144834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6563" y="2441575"/>
            <a:ext cx="265588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a:extLst>
              <a:ext uri="{FF2B5EF4-FFF2-40B4-BE49-F238E27FC236}">
                <a16:creationId xmlns:a16="http://schemas.microsoft.com/office/drawing/2014/main" id="{EF46B60C-B54F-794D-A418-FABFA4E6FFEE}"/>
              </a:ext>
            </a:extLst>
          </p:cNvPr>
          <p:cNvSpPr>
            <a:spLocks noChangeArrowheads="1"/>
          </p:cNvSpPr>
          <p:nvPr/>
        </p:nvSpPr>
        <p:spPr bwMode="auto">
          <a:xfrm>
            <a:off x="3848100" y="2127250"/>
            <a:ext cx="723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b="1" i="1">
                <a:solidFill>
                  <a:srgbClr val="002060"/>
                </a:solidFill>
                <a:latin typeface="Times New Roman" panose="02020603050405020304" pitchFamily="18" charset="0"/>
                <a:cs typeface="Times New Roman" panose="02020603050405020304" pitchFamily="18" charset="0"/>
              </a:rPr>
              <a:t>A</a:t>
            </a:r>
            <a:r>
              <a:rPr lang="en-US" altLang="zh-CN" sz="1800" b="1">
                <a:solidFill>
                  <a:srgbClr val="002060"/>
                </a:solidFill>
              </a:rPr>
              <a:t>∪</a:t>
            </a:r>
            <a:r>
              <a:rPr lang="en-US" altLang="zh-CN" sz="1800" b="1" i="1">
                <a:solidFill>
                  <a:srgbClr val="002060"/>
                </a:solidFill>
                <a:latin typeface="Times New Roman" panose="02020603050405020304" pitchFamily="18" charset="0"/>
                <a:cs typeface="Times New Roman" panose="02020603050405020304" pitchFamily="18" charset="0"/>
              </a:rPr>
              <a:t>B</a:t>
            </a:r>
            <a:endParaRPr lang="zh-CN" altLang="en-US" sz="18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D2A89BA-B43B-B8DB-17E8-DBC27186F772}"/>
              </a:ext>
            </a:extLst>
          </p:cNvPr>
          <p:cNvSpPr/>
          <p:nvPr/>
        </p:nvSpPr>
        <p:spPr>
          <a:xfrm>
            <a:off x="128588" y="4641850"/>
            <a:ext cx="7991475" cy="55245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p>
        </p:txBody>
      </p:sp>
      <p:sp>
        <p:nvSpPr>
          <p:cNvPr id="6" name="矩形 5">
            <a:extLst>
              <a:ext uri="{FF2B5EF4-FFF2-40B4-BE49-F238E27FC236}">
                <a16:creationId xmlns:a16="http://schemas.microsoft.com/office/drawing/2014/main" id="{617D5852-0DB4-0621-CA94-6EA243259520}"/>
              </a:ext>
            </a:extLst>
          </p:cNvPr>
          <p:cNvSpPr>
            <a:spLocks noRot="1" noChangeAspect="1" noMove="1" noResize="1" noEditPoints="1" noAdjustHandles="1" noChangeArrowheads="1" noChangeShapeType="1" noTextEdit="1"/>
          </p:cNvSpPr>
          <p:nvPr/>
        </p:nvSpPr>
        <p:spPr>
          <a:xfrm>
            <a:off x="1824132" y="4698021"/>
            <a:ext cx="1574405" cy="461665"/>
          </a:xfrm>
          <a:prstGeom prst="rect">
            <a:avLst/>
          </a:prstGeom>
          <a:blipFill>
            <a:blip r:embed="rId2"/>
            <a:stretch>
              <a:fillRect l="-5792" t="-14667" r="-3861" b="-32000"/>
            </a:stretch>
          </a:blipFill>
        </p:spPr>
        <p:txBody>
          <a:bodyPr/>
          <a:lstStyle/>
          <a:p>
            <a:pPr>
              <a:defRPr/>
            </a:pPr>
            <a:r>
              <a:rPr lang="zh-CN" altLang="en-US">
                <a:noFill/>
              </a:rPr>
              <a:t> </a:t>
            </a:r>
          </a:p>
        </p:txBody>
      </p:sp>
      <p:sp>
        <p:nvSpPr>
          <p:cNvPr id="7" name="矩形 6">
            <a:extLst>
              <a:ext uri="{FF2B5EF4-FFF2-40B4-BE49-F238E27FC236}">
                <a16:creationId xmlns:a16="http://schemas.microsoft.com/office/drawing/2014/main" id="{A6DB336A-54E9-2868-118E-A472E1577381}"/>
              </a:ext>
            </a:extLst>
          </p:cNvPr>
          <p:cNvSpPr>
            <a:spLocks noRot="1" noChangeAspect="1" noMove="1" noResize="1" noEditPoints="1" noAdjustHandles="1" noChangeArrowheads="1" noChangeShapeType="1" noTextEdit="1"/>
          </p:cNvSpPr>
          <p:nvPr/>
        </p:nvSpPr>
        <p:spPr>
          <a:xfrm>
            <a:off x="199637" y="4698021"/>
            <a:ext cx="1495922" cy="463332"/>
          </a:xfrm>
          <a:prstGeom prst="rect">
            <a:avLst/>
          </a:prstGeom>
          <a:blipFill>
            <a:blip r:embed="rId3"/>
            <a:stretch>
              <a:fillRect b="-6579"/>
            </a:stretch>
          </a:blipFill>
        </p:spPr>
        <p:txBody>
          <a:bodyPr/>
          <a:lstStyle/>
          <a:p>
            <a:pPr>
              <a:defRPr/>
            </a:pPr>
            <a:r>
              <a:rPr lang="zh-CN" altLang="en-US">
                <a:noFill/>
              </a:rPr>
              <a:t> </a:t>
            </a:r>
          </a:p>
        </p:txBody>
      </p:sp>
      <p:sp>
        <p:nvSpPr>
          <p:cNvPr id="8" name="矩形 7">
            <a:extLst>
              <a:ext uri="{FF2B5EF4-FFF2-40B4-BE49-F238E27FC236}">
                <a16:creationId xmlns:a16="http://schemas.microsoft.com/office/drawing/2014/main" id="{628796B8-7D97-34A2-09FD-961F94C228ED}"/>
              </a:ext>
            </a:extLst>
          </p:cNvPr>
          <p:cNvSpPr>
            <a:spLocks noRot="1" noChangeAspect="1" noMove="1" noResize="1" noEditPoints="1" noAdjustHandles="1" noChangeArrowheads="1" noChangeShapeType="1" noTextEdit="1"/>
          </p:cNvSpPr>
          <p:nvPr/>
        </p:nvSpPr>
        <p:spPr>
          <a:xfrm>
            <a:off x="6648317" y="4698021"/>
            <a:ext cx="1104790" cy="474745"/>
          </a:xfrm>
          <a:prstGeom prst="rect">
            <a:avLst/>
          </a:prstGeom>
          <a:blipFill>
            <a:blip r:embed="rId4"/>
            <a:stretch>
              <a:fillRect t="-6410" r="-7735" b="-29487"/>
            </a:stretch>
          </a:blipFill>
        </p:spPr>
        <p:txBody>
          <a:bodyPr/>
          <a:lstStyle/>
          <a:p>
            <a:pPr>
              <a:defRPr/>
            </a:pPr>
            <a:r>
              <a:rPr lang="zh-CN" altLang="en-US">
                <a:noFill/>
              </a:rPr>
              <a:t> </a:t>
            </a:r>
          </a:p>
        </p:txBody>
      </p:sp>
      <p:sp>
        <p:nvSpPr>
          <p:cNvPr id="9" name="矩形 8">
            <a:extLst>
              <a:ext uri="{FF2B5EF4-FFF2-40B4-BE49-F238E27FC236}">
                <a16:creationId xmlns:a16="http://schemas.microsoft.com/office/drawing/2014/main" id="{3ECE51EC-37C7-CFBA-D7C7-BF5E5892D75C}"/>
              </a:ext>
            </a:extLst>
          </p:cNvPr>
          <p:cNvSpPr>
            <a:spLocks noRot="1" noChangeAspect="1" noMove="1" noResize="1" noEditPoints="1" noAdjustHandles="1" noChangeArrowheads="1" noChangeShapeType="1" noTextEdit="1"/>
          </p:cNvSpPr>
          <p:nvPr/>
        </p:nvSpPr>
        <p:spPr>
          <a:xfrm>
            <a:off x="5184950" y="4698021"/>
            <a:ext cx="723275" cy="462434"/>
          </a:xfrm>
          <a:prstGeom prst="rect">
            <a:avLst/>
          </a:prstGeom>
          <a:blipFill>
            <a:blip r:embed="rId5"/>
            <a:stretch>
              <a:fillRect l="-2542" t="-10526" r="-12712" b="-30263"/>
            </a:stretch>
          </a:blipFill>
        </p:spPr>
        <p:txBody>
          <a:bodyPr/>
          <a:lstStyle/>
          <a:p>
            <a:pPr>
              <a:defRPr/>
            </a:pPr>
            <a:r>
              <a:rPr lang="zh-CN" altLang="en-US">
                <a:noFill/>
              </a:rPr>
              <a:t> </a:t>
            </a:r>
          </a:p>
        </p:txBody>
      </p:sp>
      <p:sp>
        <p:nvSpPr>
          <p:cNvPr id="10" name="矩形 9">
            <a:extLst>
              <a:ext uri="{FF2B5EF4-FFF2-40B4-BE49-F238E27FC236}">
                <a16:creationId xmlns:a16="http://schemas.microsoft.com/office/drawing/2014/main" id="{EC7EC625-A3F6-02CF-4C2A-9C5B11AF8328}"/>
              </a:ext>
            </a:extLst>
          </p:cNvPr>
          <p:cNvSpPr>
            <a:spLocks noRot="1" noChangeAspect="1" noMove="1" noResize="1" noEditPoints="1" noAdjustHandles="1" noChangeArrowheads="1" noChangeShapeType="1" noTextEdit="1"/>
          </p:cNvSpPr>
          <p:nvPr/>
        </p:nvSpPr>
        <p:spPr>
          <a:xfrm>
            <a:off x="3591932" y="4698021"/>
            <a:ext cx="846707" cy="512448"/>
          </a:xfrm>
          <a:prstGeom prst="rect">
            <a:avLst/>
          </a:prstGeom>
          <a:blipFill>
            <a:blip r:embed="rId6"/>
            <a:stretch>
              <a:fillRect r="-10072" b="-27381"/>
            </a:stretch>
          </a:blipFill>
        </p:spPr>
        <p:txBody>
          <a:bodyPr/>
          <a:lstStyle/>
          <a:p>
            <a:pPr>
              <a:defRPr/>
            </a:pPr>
            <a:r>
              <a:rPr lang="zh-CN" altLang="en-US">
                <a:noFill/>
              </a:rPr>
              <a:t> </a:t>
            </a:r>
          </a:p>
        </p:txBody>
      </p:sp>
      <p:sp>
        <p:nvSpPr>
          <p:cNvPr id="11" name="矩形 10">
            <a:extLst>
              <a:ext uri="{FF2B5EF4-FFF2-40B4-BE49-F238E27FC236}">
                <a16:creationId xmlns:a16="http://schemas.microsoft.com/office/drawing/2014/main" id="{56C935C8-6398-E0AE-63FF-423FE112D1CC}"/>
              </a:ext>
            </a:extLst>
          </p:cNvPr>
          <p:cNvSpPr/>
          <p:nvPr/>
        </p:nvSpPr>
        <p:spPr>
          <a:xfrm>
            <a:off x="683568" y="2450349"/>
            <a:ext cx="8064896" cy="579967"/>
          </a:xfrm>
          <a:prstGeom prst="rect">
            <a:avLst/>
          </a:prstGeom>
        </p:spPr>
        <p:txBody>
          <a:bodyPr wrap="square">
            <a:spAutoFit/>
          </a:bodyPr>
          <a:lstStyle/>
          <a:p>
            <a:pPr>
              <a:lnSpc>
                <a:spcPct val="150000"/>
              </a:lnSpc>
              <a:defRPr/>
            </a:pPr>
            <a:r>
              <a:rPr lang="en-US" altLang="zh-CN" sz="2400" b="1" dirty="0">
                <a:solidFill>
                  <a:schemeClr val="tx2">
                    <a:lumMod val="10000"/>
                  </a:schemeClr>
                </a:solidFill>
                <a:latin typeface="Times New Roman" pitchFamily="18" charset="0"/>
                <a:cs typeface="Times New Roman" pitchFamily="18" charset="0"/>
              </a:rPr>
              <a:t>The complement of </a:t>
            </a:r>
            <a:r>
              <a:rPr lang="en-US" altLang="zh-CN" sz="2400" b="1" i="1" dirty="0">
                <a:solidFill>
                  <a:srgbClr val="6E0103"/>
                </a:solidFill>
                <a:latin typeface="Times New Roman" pitchFamily="18" charset="0"/>
                <a:cs typeface="Times New Roman" pitchFamily="18" charset="0"/>
              </a:rPr>
              <a:t>A</a:t>
            </a:r>
            <a:r>
              <a:rPr lang="en-US" altLang="zh-CN" sz="2400" b="1" dirty="0">
                <a:solidFill>
                  <a:schemeClr val="tx2">
                    <a:lumMod val="10000"/>
                  </a:schemeClr>
                </a:solidFill>
                <a:latin typeface="Times New Roman" pitchFamily="18" charset="0"/>
                <a:cs typeface="Times New Roman" pitchFamily="18" charset="0"/>
              </a:rPr>
              <a:t> occurs if and only if </a:t>
            </a:r>
            <a:r>
              <a:rPr lang="en-US" altLang="zh-CN" sz="2400" b="1" i="1" dirty="0">
                <a:solidFill>
                  <a:srgbClr val="6E0103"/>
                </a:solidFill>
                <a:highlight>
                  <a:srgbClr val="FFFF00"/>
                </a:highlight>
                <a:latin typeface="Times New Roman" pitchFamily="18" charset="0"/>
                <a:cs typeface="Times New Roman" pitchFamily="18" charset="0"/>
              </a:rPr>
              <a:t>A</a:t>
            </a:r>
            <a:r>
              <a:rPr lang="en-US" altLang="zh-CN" sz="2400" b="1" i="1" dirty="0">
                <a:highlight>
                  <a:srgbClr val="FFFF00"/>
                </a:highlight>
                <a:latin typeface="Times New Roman" panose="02020603050405020304" pitchFamily="18" charset="0"/>
                <a:cs typeface="Times New Roman" panose="02020603050405020304" pitchFamily="18" charset="0"/>
              </a:rPr>
              <a:t> </a:t>
            </a:r>
            <a:r>
              <a:rPr lang="en-US" altLang="zh-CN" sz="2400" b="1" dirty="0">
                <a:highlight>
                  <a:srgbClr val="FFFF00"/>
                </a:highlight>
                <a:latin typeface="Times New Roman" panose="02020603050405020304" pitchFamily="18" charset="0"/>
                <a:cs typeface="Times New Roman" panose="02020603050405020304" pitchFamily="18" charset="0"/>
              </a:rPr>
              <a:t>doesn’t </a:t>
            </a:r>
            <a:r>
              <a:rPr lang="en-US" altLang="zh-CN" sz="2400" b="1" dirty="0">
                <a:solidFill>
                  <a:schemeClr val="tx2">
                    <a:lumMod val="10000"/>
                  </a:schemeClr>
                </a:solidFill>
                <a:highlight>
                  <a:srgbClr val="FFFF00"/>
                </a:highlight>
                <a:latin typeface="Times New Roman" pitchFamily="18" charset="0"/>
                <a:cs typeface="Times New Roman" pitchFamily="18" charset="0"/>
              </a:rPr>
              <a:t>occur</a:t>
            </a:r>
            <a:r>
              <a:rPr lang="en-US" altLang="zh-CN" sz="2400" b="1" dirty="0">
                <a:solidFill>
                  <a:schemeClr val="tx2">
                    <a:lumMod val="10000"/>
                  </a:schemeClr>
                </a:solidFill>
                <a:latin typeface="Times New Roman" pitchFamily="18" charset="0"/>
                <a:cs typeface="Times New Roman" pitchFamily="18" charset="0"/>
              </a:rPr>
              <a:t>. </a:t>
            </a:r>
            <a:endParaRPr lang="zh-CN" altLang="en-US" sz="2400" b="1" dirty="0">
              <a:solidFill>
                <a:schemeClr val="tx2">
                  <a:lumMod val="10000"/>
                </a:schemeClr>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C4B59C68-B803-21D0-8889-F31FC3BAD037}"/>
                  </a:ext>
                </a:extLst>
              </p:cNvPr>
              <p:cNvSpPr>
                <a:spLocks noGrp="1"/>
              </p:cNvSpPr>
              <p:nvPr>
                <p:ph idx="1"/>
              </p:nvPr>
            </p:nvSpPr>
            <p:spPr>
              <a:xfrm>
                <a:off x="467544" y="388072"/>
                <a:ext cx="8411377" cy="1363283"/>
              </a:xfrm>
            </p:spPr>
            <p:txBody>
              <a:bodyPr>
                <a:noAutofit/>
              </a:bodyPr>
              <a:lstStyle/>
              <a:p>
                <a:pPr marL="514350" indent="-514350">
                  <a:lnSpc>
                    <a:spcPct val="150000"/>
                  </a:lnSpc>
                  <a:buFont typeface="+mj-lt"/>
                  <a:buAutoNum type="arabicPeriod" startAt="3"/>
                </a:pPr>
                <a:r>
                  <a:rPr lang="en-US" altLang="zh-CN" sz="2400" b="1" u="sng" dirty="0">
                    <a:solidFill>
                      <a:srgbClr val="6E0103"/>
                    </a:solidFill>
                    <a:latin typeface="Times New Roman" panose="02020603050405020304" pitchFamily="18" charset="0"/>
                    <a:cs typeface="Times New Roman" panose="02020603050405020304" pitchFamily="18" charset="0"/>
                  </a:rPr>
                  <a:t>Complement, </a:t>
                </a:r>
                <a14:m>
                  <m:oMath xmlns:m="http://schemas.openxmlformats.org/officeDocument/2006/math">
                    <m:acc>
                      <m:accPr>
                        <m:chr m:val="̅"/>
                        <m:ctrlPr>
                          <a:rPr lang="en-US" altLang="zh-CN" sz="2400" b="1" i="1" u="sng" dirty="0" smtClean="0">
                            <a:solidFill>
                              <a:srgbClr val="6E0103"/>
                            </a:solidFill>
                            <a:latin typeface="Cambria Math" panose="02040503050406030204" pitchFamily="18" charset="0"/>
                          </a:rPr>
                        </m:ctrlPr>
                      </m:accPr>
                      <m:e>
                        <m:r>
                          <m:rPr>
                            <m:nor/>
                          </m:rPr>
                          <a:rPr lang="en-US" altLang="zh-CN" sz="2400" b="1" i="1" u="sng" dirty="0">
                            <a:solidFill>
                              <a:srgbClr val="6E0103"/>
                            </a:solidFill>
                            <a:latin typeface="Times New Roman" panose="02020603050405020304" pitchFamily="18" charset="0"/>
                            <a:cs typeface="Times New Roman" panose="02020603050405020304" pitchFamily="18" charset="0"/>
                          </a:rPr>
                          <m:t>A</m:t>
                        </m:r>
                      </m:e>
                    </m:acc>
                  </m:oMath>
                </a14:m>
                <a:r>
                  <a:rPr lang="en-US" altLang="zh-CN" sz="2400" b="1" dirty="0">
                    <a:latin typeface="Times New Roman" panose="02020603050405020304" pitchFamily="18" charset="0"/>
                    <a:cs typeface="Times New Roman" panose="02020603050405020304" pitchFamily="18" charset="0"/>
                  </a:rPr>
                  <a:t>: The set of all outcomes that are </a:t>
                </a:r>
                <a:r>
                  <a:rPr lang="en-US" altLang="zh-CN" sz="2400" b="1" dirty="0">
                    <a:highlight>
                      <a:srgbClr val="FFFF00"/>
                    </a:highlight>
                    <a:latin typeface="Times New Roman" panose="02020603050405020304" pitchFamily="18" charset="0"/>
                    <a:cs typeface="Times New Roman" panose="02020603050405020304" pitchFamily="18" charset="0"/>
                  </a:rPr>
                  <a:t>not in</a:t>
                </a:r>
                <a:r>
                  <a:rPr lang="en-US" altLang="zh-CN" sz="2400" b="1" i="1" dirty="0">
                    <a:solidFill>
                      <a:srgbClr val="002060"/>
                    </a:solidFill>
                    <a:highlight>
                      <a:srgbClr val="FFFF00"/>
                    </a:highlight>
                    <a:latin typeface="Times New Roman" pitchFamily="18" charset="0"/>
                    <a:cs typeface="Times New Roman" pitchFamily="18" charset="0"/>
                  </a:rPr>
                  <a:t> </a:t>
                </a:r>
                <a:r>
                  <a:rPr lang="en-US" altLang="zh-CN" sz="2400" b="1" i="1" dirty="0">
                    <a:solidFill>
                      <a:srgbClr val="6E0103"/>
                    </a:solidFill>
                    <a:highlight>
                      <a:srgbClr val="FFFF00"/>
                    </a:highlight>
                    <a:latin typeface="Times New Roman" pitchFamily="18" charset="0"/>
                    <a:cs typeface="Times New Roman" pitchFamily="18" charset="0"/>
                  </a:rPr>
                  <a:t>A</a:t>
                </a:r>
                <a:r>
                  <a:rPr lang="en-US" altLang="zh-CN" sz="2400" b="1" i="1" dirty="0">
                    <a:solidFill>
                      <a:srgbClr val="0B0D68"/>
                    </a:solidFill>
                    <a:latin typeface="Times New Roman" pitchFamily="18" charset="0"/>
                    <a:cs typeface="Times New Roman" pitchFamily="18" charset="0"/>
                  </a:rPr>
                  <a:t>. </a:t>
                </a:r>
                <a14:m>
                  <m:oMath xmlns:m="http://schemas.openxmlformats.org/officeDocument/2006/math">
                    <m:acc>
                      <m:accPr>
                        <m:chr m:val="̅"/>
                        <m:ctrlPr>
                          <a:rPr lang="en-US" altLang="zh-CN" sz="2400" b="1" i="1" dirty="0" smtClean="0">
                            <a:solidFill>
                              <a:srgbClr val="0B0D68"/>
                            </a:solidFill>
                            <a:latin typeface="Cambria Math" panose="02040503050406030204" pitchFamily="18" charset="0"/>
                            <a:cs typeface="Times New Roman" pitchFamily="18" charset="0"/>
                          </a:rPr>
                        </m:ctrlPr>
                      </m:accPr>
                      <m:e>
                        <m:r>
                          <m:rPr>
                            <m:nor/>
                          </m:rPr>
                          <a:rPr lang="en-US" altLang="zh-CN" sz="2400" b="1" i="1" dirty="0">
                            <a:solidFill>
                              <a:srgbClr val="0B0D68"/>
                            </a:solidFill>
                            <a:latin typeface="Times New Roman" pitchFamily="18" charset="0"/>
                            <a:cs typeface="Times New Roman" pitchFamily="18" charset="0"/>
                          </a:rPr>
                          <m:t>A</m:t>
                        </m:r>
                      </m:e>
                    </m:acc>
                  </m:oMath>
                </a14:m>
                <a:r>
                  <a:rPr lang="en-US" altLang="zh-CN" sz="2400" b="1" i="1" dirty="0">
                    <a:solidFill>
                      <a:srgbClr val="0B0D68"/>
                    </a:solidFill>
                    <a:latin typeface="Times New Roman" pitchFamily="18" charset="0"/>
                    <a:cs typeface="Times New Roman" pitchFamily="18" charset="0"/>
                  </a:rPr>
                  <a:t> </a:t>
                </a:r>
                <a:r>
                  <a:rPr lang="en-US" altLang="zh-CN" sz="2400" b="1" dirty="0">
                    <a:solidFill>
                      <a:srgbClr val="0B0D68"/>
                    </a:solidFill>
                    <a:latin typeface="Times New Roman" panose="02020603050405020304" pitchFamily="18" charset="0"/>
                    <a:cs typeface="Times New Roman" panose="02020603050405020304" pitchFamily="18" charset="0"/>
                  </a:rPr>
                  <a:t>= {</a:t>
                </a:r>
                <a:r>
                  <a:rPr lang="en-US" altLang="zh-CN" sz="2400" b="1" i="1" dirty="0">
                    <a:solidFill>
                      <a:srgbClr val="0B0D68"/>
                    </a:solidFill>
                    <a:latin typeface="Times New Roman" pitchFamily="18" charset="0"/>
                    <a:cs typeface="Times New Roman" pitchFamily="18" charset="0"/>
                  </a:rPr>
                  <a:t>x </a:t>
                </a:r>
                <a:r>
                  <a:rPr lang="en-US" altLang="zh-CN" sz="2400" b="1" dirty="0">
                    <a:solidFill>
                      <a:srgbClr val="0B0D68"/>
                    </a:solidFill>
                    <a:latin typeface="Times New Roman" pitchFamily="18" charset="0"/>
                    <a:cs typeface="Times New Roman" pitchFamily="18" charset="0"/>
                  </a:rPr>
                  <a:t>| </a:t>
                </a:r>
                <a:r>
                  <a:rPr lang="en-US" altLang="zh-CN" sz="2400" b="1" i="1" dirty="0">
                    <a:solidFill>
                      <a:srgbClr val="0B0D68"/>
                    </a:solidFill>
                    <a:latin typeface="Times New Roman" pitchFamily="18" charset="0"/>
                    <a:cs typeface="Times New Roman" pitchFamily="18" charset="0"/>
                  </a:rPr>
                  <a:t>x</a:t>
                </a:r>
                <a14:m>
                  <m:oMath xmlns:m="http://schemas.openxmlformats.org/officeDocument/2006/math">
                    <m:r>
                      <a:rPr lang="en-US" altLang="zh-CN" sz="2400" b="1" i="1" dirty="0" smtClean="0">
                        <a:solidFill>
                          <a:srgbClr val="0B0D68"/>
                        </a:solidFill>
                        <a:latin typeface="Cambria Math" panose="02040503050406030204" pitchFamily="18" charset="0"/>
                        <a:cs typeface="Times New Roman" pitchFamily="18" charset="0"/>
                      </a:rPr>
                      <m:t>∉</m:t>
                    </m:r>
                  </m:oMath>
                </a14:m>
                <a:r>
                  <a:rPr lang="en-US" altLang="zh-CN" sz="2400" b="1" i="1" dirty="0">
                    <a:solidFill>
                      <a:srgbClr val="0B0D68"/>
                    </a:solidFill>
                    <a:latin typeface="Times New Roman" panose="02020603050405020304" pitchFamily="18" charset="0"/>
                    <a:cs typeface="Times New Roman" panose="02020603050405020304" pitchFamily="18" charset="0"/>
                  </a:rPr>
                  <a:t> A</a:t>
                </a:r>
                <a:r>
                  <a:rPr lang="en-US" altLang="zh-CN" sz="2400" b="1" dirty="0">
                    <a:solidFill>
                      <a:srgbClr val="0B0D68"/>
                    </a:solidFill>
                    <a:latin typeface="Times New Roman" panose="02020603050405020304" pitchFamily="18" charset="0"/>
                    <a:cs typeface="Times New Roman" panose="02020603050405020304" pitchFamily="18" charset="0"/>
                  </a:rPr>
                  <a:t>} </a:t>
                </a:r>
                <a:endParaRPr lang="zh-CN" altLang="en-US" sz="2400" b="1" dirty="0">
                  <a:solidFill>
                    <a:srgbClr val="0B0D68"/>
                  </a:solidFill>
                  <a:latin typeface="Times New Roman" panose="02020603050405020304" pitchFamily="18" charset="0"/>
                  <a:cs typeface="Times New Roman" panose="02020603050405020304" pitchFamily="18" charset="0"/>
                </a:endParaRPr>
              </a:p>
            </p:txBody>
          </p:sp>
        </mc:Choice>
        <mc:Fallback xmlns="">
          <p:sp>
            <p:nvSpPr>
              <p:cNvPr id="12" name="内容占位符 2">
                <a:extLst>
                  <a:ext uri="{FF2B5EF4-FFF2-40B4-BE49-F238E27FC236}">
                    <a16:creationId xmlns:a16="http://schemas.microsoft.com/office/drawing/2014/main" id="{C4B59C68-B803-21D0-8889-F31FC3BAD037}"/>
                  </a:ext>
                </a:extLst>
              </p:cNvPr>
              <p:cNvSpPr>
                <a:spLocks noGrp="1" noRot="1" noChangeAspect="1" noMove="1" noResize="1" noEditPoints="1" noAdjustHandles="1" noChangeArrowheads="1" noChangeShapeType="1" noTextEdit="1"/>
              </p:cNvSpPr>
              <p:nvPr>
                <p:ph idx="1"/>
              </p:nvPr>
            </p:nvSpPr>
            <p:spPr>
              <a:xfrm>
                <a:off x="467544" y="388072"/>
                <a:ext cx="8411377" cy="1363283"/>
              </a:xfrm>
              <a:blipFill>
                <a:blip r:embed="rId7"/>
                <a:stretch>
                  <a:fillRect l="-1014"/>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CB634E3-1601-B387-73F8-0EE6E302BF6A}"/>
              </a:ext>
            </a:extLst>
          </p:cNvPr>
          <p:cNvSpPr/>
          <p:nvPr/>
        </p:nvSpPr>
        <p:spPr>
          <a:xfrm>
            <a:off x="409575" y="1258888"/>
            <a:ext cx="8004175" cy="1457325"/>
          </a:xfrm>
          <a:prstGeom prst="rect">
            <a:avLst/>
          </a:prstGeom>
          <a:ln w="12700">
            <a:solidFill>
              <a:srgbClr val="6E0103"/>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sz="2400" b="1"/>
          </a:p>
        </p:txBody>
      </p:sp>
      <p:sp>
        <p:nvSpPr>
          <p:cNvPr id="3" name="内容占位符 2">
            <a:extLst>
              <a:ext uri="{FF2B5EF4-FFF2-40B4-BE49-F238E27FC236}">
                <a16:creationId xmlns:a16="http://schemas.microsoft.com/office/drawing/2014/main" id="{A6A3ADE5-771F-D3C4-D505-0B564EA07B9B}"/>
              </a:ext>
            </a:extLst>
          </p:cNvPr>
          <p:cNvSpPr txBox="1">
            <a:spLocks noRot="1" noChangeAspect="1" noMove="1" noResize="1" noEditPoints="1" noAdjustHandles="1" noChangeArrowheads="1" noChangeShapeType="1" noTextEdit="1"/>
          </p:cNvSpPr>
          <p:nvPr/>
        </p:nvSpPr>
        <p:spPr>
          <a:xfrm>
            <a:off x="486997" y="1326855"/>
            <a:ext cx="7930184" cy="1389959"/>
          </a:xfrm>
          <a:prstGeom prst="rect">
            <a:avLst/>
          </a:prstGeom>
          <a:blipFill>
            <a:blip r:embed="rId2"/>
            <a:stretch>
              <a:fillRect l="-1076"/>
            </a:stretch>
          </a:blipFill>
        </p:spPr>
        <p:txBody>
          <a:bodyPr/>
          <a:lstStyle/>
          <a:p>
            <a:pPr>
              <a:defRPr/>
            </a:pPr>
            <a:r>
              <a:rPr lang="zh-CN" altLang="en-US">
                <a:noFill/>
              </a:rPr>
              <a:t> </a:t>
            </a:r>
          </a:p>
        </p:txBody>
      </p:sp>
      <p:pic>
        <p:nvPicPr>
          <p:cNvPr id="4" name="图片 3">
            <a:extLst>
              <a:ext uri="{FF2B5EF4-FFF2-40B4-BE49-F238E27FC236}">
                <a16:creationId xmlns:a16="http://schemas.microsoft.com/office/drawing/2014/main" id="{0F50D9CF-8924-4CE4-6234-43EE07DBA7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9500" y="2859088"/>
            <a:ext cx="3167063"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2B297A32-0AE6-31F8-35BD-5FDD86EB796B}"/>
              </a:ext>
            </a:extLst>
          </p:cNvPr>
          <p:cNvSpPr/>
          <p:nvPr/>
        </p:nvSpPr>
        <p:spPr>
          <a:xfrm>
            <a:off x="258850" y="5237264"/>
            <a:ext cx="8705638" cy="830997"/>
          </a:xfrm>
          <a:prstGeom prst="rect">
            <a:avLst/>
          </a:prstGeom>
        </p:spPr>
        <p:txBody>
          <a:bodyPr>
            <a:spAutoFit/>
          </a:bodyPr>
          <a:lstStyle/>
          <a:p>
            <a:pPr>
              <a:defRPr/>
            </a:pPr>
            <a:r>
              <a:rPr lang="en-US" altLang="zh-CN" sz="2400" b="1" dirty="0">
                <a:solidFill>
                  <a:schemeClr val="tx2">
                    <a:lumMod val="10000"/>
                  </a:schemeClr>
                </a:solidFill>
                <a:latin typeface="Times New Roman" pitchFamily="18" charset="0"/>
                <a:cs typeface="Times New Roman" pitchFamily="18" charset="0"/>
              </a:rPr>
              <a:t>The difference </a:t>
            </a:r>
            <a:r>
              <a:rPr lang="en-US" altLang="zh-CN" sz="2400" b="1" i="1" dirty="0">
                <a:solidFill>
                  <a:srgbClr val="0B0D68"/>
                </a:solidFill>
                <a:latin typeface="Times New Roman" pitchFamily="18" charset="0"/>
                <a:cs typeface="Times New Roman" pitchFamily="18" charset="0"/>
              </a:rPr>
              <a:t>A</a:t>
            </a:r>
            <a:r>
              <a:rPr lang="zh-CN" altLang="en-US" sz="2400" b="1" dirty="0">
                <a:solidFill>
                  <a:srgbClr val="0B0D68"/>
                </a:solidFill>
              </a:rPr>
              <a:t> − </a:t>
            </a:r>
            <a:r>
              <a:rPr lang="en-US" altLang="zh-CN" sz="2400" b="1" i="1" dirty="0">
                <a:solidFill>
                  <a:srgbClr val="0B0D68"/>
                </a:solidFill>
                <a:latin typeface="Times New Roman" pitchFamily="18" charset="0"/>
                <a:cs typeface="Times New Roman" pitchFamily="18" charset="0"/>
              </a:rPr>
              <a:t>B</a:t>
            </a:r>
            <a:r>
              <a:rPr lang="en-US" altLang="zh-CN" sz="2400" b="1" i="1" dirty="0">
                <a:solidFill>
                  <a:srgbClr val="0B0D68"/>
                </a:solidFill>
              </a:rPr>
              <a:t> </a:t>
            </a:r>
            <a:r>
              <a:rPr lang="en-US" altLang="zh-CN" sz="2400" b="1" dirty="0">
                <a:solidFill>
                  <a:schemeClr val="tx2">
                    <a:lumMod val="10000"/>
                  </a:schemeClr>
                </a:solidFill>
                <a:latin typeface="Times New Roman" pitchFamily="18" charset="0"/>
                <a:cs typeface="Times New Roman" pitchFamily="18" charset="0"/>
              </a:rPr>
              <a:t>occurs if and only if </a:t>
            </a:r>
            <a:r>
              <a:rPr lang="en-US" altLang="zh-CN" sz="2400" b="1" i="1" dirty="0">
                <a:solidFill>
                  <a:srgbClr val="6E0103"/>
                </a:solidFill>
                <a:highlight>
                  <a:srgbClr val="FFFF00"/>
                </a:highlight>
                <a:latin typeface="Times New Roman" pitchFamily="18" charset="0"/>
                <a:cs typeface="Times New Roman" pitchFamily="18" charset="0"/>
              </a:rPr>
              <a:t>A</a:t>
            </a:r>
            <a:r>
              <a:rPr lang="en-US" altLang="zh-CN" sz="2400" b="1" dirty="0">
                <a:highlight>
                  <a:srgbClr val="FFFF00"/>
                </a:highlight>
              </a:rPr>
              <a:t> </a:t>
            </a:r>
            <a:r>
              <a:rPr lang="en-US" altLang="zh-CN" sz="2400" b="1" dirty="0">
                <a:solidFill>
                  <a:schemeClr val="tx2">
                    <a:lumMod val="10000"/>
                  </a:schemeClr>
                </a:solidFill>
                <a:highlight>
                  <a:srgbClr val="FFFF00"/>
                </a:highlight>
                <a:latin typeface="Times New Roman" pitchFamily="18" charset="0"/>
                <a:cs typeface="Times New Roman" pitchFamily="18" charset="0"/>
              </a:rPr>
              <a:t>occurs but </a:t>
            </a:r>
            <a:r>
              <a:rPr lang="en-US" altLang="zh-CN" sz="2400" b="1" i="1" dirty="0">
                <a:solidFill>
                  <a:srgbClr val="6E0103"/>
                </a:solidFill>
                <a:highlight>
                  <a:srgbClr val="FFFF00"/>
                </a:highlight>
                <a:latin typeface="Times New Roman" pitchFamily="18" charset="0"/>
                <a:cs typeface="Times New Roman" pitchFamily="18" charset="0"/>
              </a:rPr>
              <a:t>B</a:t>
            </a:r>
            <a:r>
              <a:rPr lang="en-US" altLang="zh-CN" sz="2400" b="1" dirty="0">
                <a:solidFill>
                  <a:schemeClr val="tx2">
                    <a:lumMod val="10000"/>
                  </a:schemeClr>
                </a:solidFill>
                <a:highlight>
                  <a:srgbClr val="FFFF00"/>
                </a:highlight>
                <a:latin typeface="Times New Roman" pitchFamily="18" charset="0"/>
                <a:cs typeface="Times New Roman" pitchFamily="18" charset="0"/>
              </a:rPr>
              <a:t> doesn’t </a:t>
            </a:r>
            <a:r>
              <a:rPr lang="en-US" altLang="zh-CN" sz="2400" b="1" dirty="0">
                <a:solidFill>
                  <a:schemeClr val="tx2">
                    <a:lumMod val="10000"/>
                  </a:schemeClr>
                </a:solidFill>
                <a:latin typeface="Times New Roman" pitchFamily="18" charset="0"/>
                <a:cs typeface="Times New Roman" pitchFamily="18" charset="0"/>
              </a:rPr>
              <a:t>occur. </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ECC01D9C-B650-316B-73F3-744DB1EE9D05}"/>
              </a:ext>
            </a:extLst>
          </p:cNvPr>
          <p:cNvSpPr>
            <a:spLocks noGrp="1" noChangeArrowheads="1"/>
          </p:cNvSpPr>
          <p:nvPr>
            <p:ph type="title"/>
          </p:nvPr>
        </p:nvSpPr>
        <p:spPr>
          <a:xfrm>
            <a:off x="464343" y="140496"/>
            <a:ext cx="6027738" cy="738187"/>
          </a:xfrm>
        </p:spPr>
        <p:txBody>
          <a:bodyPr/>
          <a:lstStyle/>
          <a:p>
            <a:pPr algn="l"/>
            <a:r>
              <a:rPr lang="en-US" altLang="zh-CN" sz="3200" b="1" u="sng" dirty="0">
                <a:solidFill>
                  <a:srgbClr val="6D0002"/>
                </a:solidFill>
                <a:latin typeface="Times New Roman" panose="02020603050405020304" pitchFamily="18" charset="0"/>
                <a:cs typeface="Times New Roman" panose="02020603050405020304" pitchFamily="18" charset="0"/>
              </a:rPr>
              <a:t>Example 2.2.3: Rolling a Dice</a:t>
            </a:r>
            <a:endParaRPr lang="zh-CN" altLang="en-US" sz="3200" b="1" u="sng" dirty="0">
              <a:solidFill>
                <a:srgbClr val="6D0002"/>
              </a:solidFill>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B5C2C80C-D6D1-9A6F-0F15-5B99BCE406D7}"/>
              </a:ext>
            </a:extLst>
          </p:cNvPr>
          <p:cNvSpPr>
            <a:spLocks noChangeArrowheads="1"/>
          </p:cNvSpPr>
          <p:nvPr/>
        </p:nvSpPr>
        <p:spPr bwMode="auto">
          <a:xfrm>
            <a:off x="495300" y="1082675"/>
            <a:ext cx="5245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b="1" dirty="0">
                <a:latin typeface="Times New Roman" panose="02020603050405020304" pitchFamily="18" charset="0"/>
                <a:cs typeface="Times New Roman" panose="02020603050405020304" pitchFamily="18" charset="0"/>
              </a:rPr>
              <a:t>The sample space </a:t>
            </a:r>
            <a:r>
              <a:rPr lang="en-US" altLang="zh-CN" sz="2400" b="1" i="1" dirty="0">
                <a:solidFill>
                  <a:srgbClr val="002060"/>
                </a:solidFill>
                <a:latin typeface="Times New Roman" panose="02020603050405020304" pitchFamily="18" charset="0"/>
                <a:cs typeface="Times New Roman" panose="02020603050405020304" pitchFamily="18" charset="0"/>
              </a:rPr>
              <a:t>S=</a:t>
            </a:r>
            <a:r>
              <a:rPr lang="en-US" altLang="zh-CN" sz="2400" b="1" dirty="0">
                <a:solidFill>
                  <a:srgbClr val="002060"/>
                </a:solidFill>
                <a:latin typeface="Times New Roman" panose="02020603050405020304" pitchFamily="18" charset="0"/>
                <a:cs typeface="Times New Roman" panose="02020603050405020304" pitchFamily="18" charset="0"/>
              </a:rPr>
              <a:t>{ 1, 2, 3, 4, 5, 6 }</a:t>
            </a:r>
            <a:endParaRPr lang="zh-CN" altLang="en-US" sz="2400" b="1" dirty="0">
              <a:solidFill>
                <a:srgbClr val="002060"/>
              </a:solidFill>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A5580E4F-0CDA-C47C-7EAB-4A0367BBA7A9}"/>
                  </a:ext>
                </a:extLst>
              </p:cNvPr>
              <p:cNvSpPr txBox="1"/>
              <p:nvPr/>
            </p:nvSpPr>
            <p:spPr>
              <a:xfrm>
                <a:off x="495300" y="1607687"/>
                <a:ext cx="8037140" cy="1569660"/>
              </a:xfrm>
              <a:prstGeom prst="rect">
                <a:avLst/>
              </a:prstGeom>
              <a:noFill/>
            </p:spPr>
            <p:txBody>
              <a:bodyPr wrap="square">
                <a:spAutoFit/>
              </a:bodyPr>
              <a:lstStyle/>
              <a:p>
                <a:r>
                  <a:rPr lang="en-US" altLang="zh-CN" sz="2400" kern="100" dirty="0">
                    <a:solidFill>
                      <a:srgbClr val="000080"/>
                    </a:solidFill>
                    <a:effectLst/>
                    <a:latin typeface="Times New Roman" panose="02020603050405020304" pitchFamily="18" charset="0"/>
                  </a:rPr>
                  <a:t>Let </a:t>
                </a:r>
                <a14:m>
                  <m:oMath xmlns:m="http://schemas.openxmlformats.org/officeDocument/2006/math">
                    <m:r>
                      <a:rPr lang="en-US" altLang="zh-CN" sz="2400" i="1" kern="100" smtClean="0">
                        <a:solidFill>
                          <a:srgbClr val="000080"/>
                        </a:solidFill>
                        <a:effectLst/>
                        <a:latin typeface="Cambria Math" panose="02040503050406030204" pitchFamily="18" charset="0"/>
                        <a:cs typeface="Times New Roman" panose="02020603050405020304" pitchFamily="18" charset="0"/>
                      </a:rPr>
                      <m:t>𝑥</m:t>
                    </m:r>
                  </m:oMath>
                </a14:m>
                <a:r>
                  <a:rPr lang="zh-CN" altLang="en-US" sz="2400" dirty="0"/>
                  <a:t> </a:t>
                </a:r>
                <a:r>
                  <a:rPr lang="en-US" altLang="zh-CN" sz="2400" dirty="0"/>
                  <a:t>be the number that shows on the top face, then the event </a:t>
                </a:r>
                <a14:m>
                  <m:oMath xmlns:m="http://schemas.openxmlformats.org/officeDocument/2006/math">
                    <m:r>
                      <a:rPr lang="en-US" altLang="zh-CN" sz="2400" i="1">
                        <a:latin typeface="Cambria Math" panose="02040503050406030204" pitchFamily="18" charset="0"/>
                      </a:rPr>
                      <m:t>𝐴</m:t>
                    </m:r>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𝑆</m:t>
                    </m:r>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≤10}</m:t>
                    </m:r>
                  </m:oMath>
                </a14:m>
                <a:r>
                  <a:rPr lang="en-US" altLang="zh-CN" sz="2400" dirty="0"/>
                  <a:t>, is the certain event, i.e. </a:t>
                </a:r>
                <a14:m>
                  <m:oMath xmlns:m="http://schemas.openxmlformats.org/officeDocument/2006/math">
                    <m:r>
                      <a:rPr lang="en-US" altLang="zh-CN" sz="2400" i="1">
                        <a:latin typeface="Cambria Math" panose="02040503050406030204" pitchFamily="18" charset="0"/>
                      </a:rPr>
                      <m:t>𝐴</m:t>
                    </m:r>
                    <m:r>
                      <a:rPr lang="en-US" altLang="zh-CN" sz="2400" i="1">
                        <a:latin typeface="Cambria Math" panose="02040503050406030204" pitchFamily="18" charset="0"/>
                      </a:rPr>
                      <m:t>=</m:t>
                    </m:r>
                    <m:r>
                      <a:rPr lang="en-US" altLang="zh-CN" sz="2400" i="1">
                        <a:latin typeface="Cambria Math" panose="02040503050406030204" pitchFamily="18" charset="0"/>
                      </a:rPr>
                      <m:t>𝑆</m:t>
                    </m:r>
                  </m:oMath>
                </a14:m>
                <a:r>
                  <a:rPr lang="en-US" altLang="zh-CN" sz="2400" dirty="0"/>
                  <a:t>. Then even </a:t>
                </a:r>
                <a14:m>
                  <m:oMath xmlns:m="http://schemas.openxmlformats.org/officeDocument/2006/math">
                    <m:r>
                      <a:rPr lang="en-US" altLang="zh-CN" sz="2400" i="1">
                        <a:latin typeface="Cambria Math" panose="02040503050406030204" pitchFamily="18" charset="0"/>
                      </a:rPr>
                      <m:t>𝐵</m:t>
                    </m:r>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𝑆</m:t>
                    </m:r>
                    <m:r>
                      <a:rPr lang="en-US" altLang="zh-CN" sz="2400" i="1">
                        <a:latin typeface="Cambria Math" panose="02040503050406030204" pitchFamily="18" charset="0"/>
                      </a:rPr>
                      <m:t>,</m:t>
                    </m:r>
                    <m:r>
                      <a:rPr lang="en-US" altLang="zh-CN" sz="2400" i="1">
                        <a:latin typeface="Cambria Math" panose="02040503050406030204" pitchFamily="18" charset="0"/>
                      </a:rPr>
                      <m:t>𝑥</m:t>
                    </m:r>
                  </m:oMath>
                </a14:m>
                <a:r>
                  <a:rPr lang="en-US" altLang="zh-CN" sz="2400" dirty="0"/>
                  <a:t> is an irrational number</a:t>
                </a:r>
                <a14:m>
                  <m:oMath xmlns:m="http://schemas.openxmlformats.org/officeDocument/2006/math">
                    <m:r>
                      <a:rPr lang="en-US" altLang="zh-CN" sz="2400" i="1">
                        <a:latin typeface="Cambria Math" panose="02040503050406030204" pitchFamily="18" charset="0"/>
                      </a:rPr>
                      <m:t>}</m:t>
                    </m:r>
                  </m:oMath>
                </a14:m>
                <a:r>
                  <a:rPr lang="en-US" altLang="zh-CN" sz="2400" dirty="0"/>
                  <a:t>, (irrational-</a:t>
                </a:r>
                <a:r>
                  <a:rPr lang="zh-CN" altLang="zh-CN" sz="2400" dirty="0"/>
                  <a:t>无理数</a:t>
                </a:r>
                <a:r>
                  <a:rPr lang="en-US" altLang="zh-CN" sz="2400" dirty="0"/>
                  <a:t>)is the impossible event, i.e. </a:t>
                </a:r>
                <a14:m>
                  <m:oMath xmlns:m="http://schemas.openxmlformats.org/officeDocument/2006/math">
                    <m:r>
                      <a:rPr lang="en-US" altLang="zh-CN" sz="2400" i="1">
                        <a:latin typeface="Cambria Math" panose="02040503050406030204" pitchFamily="18" charset="0"/>
                      </a:rPr>
                      <m:t>𝐵</m:t>
                    </m:r>
                    <m:r>
                      <a:rPr lang="en-US" altLang="zh-CN" sz="2400" i="1">
                        <a:latin typeface="Cambria Math" panose="02040503050406030204" pitchFamily="18" charset="0"/>
                      </a:rPr>
                      <m:t>=∅</m:t>
                    </m:r>
                  </m:oMath>
                </a14:m>
                <a:r>
                  <a:rPr lang="en-US" altLang="zh-CN" sz="2400" dirty="0"/>
                  <a:t>.</a:t>
                </a:r>
                <a:endParaRPr lang="zh-CN" altLang="en-US" sz="2400" dirty="0"/>
              </a:p>
            </p:txBody>
          </p:sp>
        </mc:Choice>
        <mc:Fallback xmlns="">
          <p:sp>
            <p:nvSpPr>
              <p:cNvPr id="14" name="文本框 13">
                <a:extLst>
                  <a:ext uri="{FF2B5EF4-FFF2-40B4-BE49-F238E27FC236}">
                    <a16:creationId xmlns:a16="http://schemas.microsoft.com/office/drawing/2014/main" id="{A5580E4F-0CDA-C47C-7EAB-4A0367BBA7A9}"/>
                  </a:ext>
                </a:extLst>
              </p:cNvPr>
              <p:cNvSpPr txBox="1">
                <a:spLocks noRot="1" noChangeAspect="1" noMove="1" noResize="1" noEditPoints="1" noAdjustHandles="1" noChangeArrowheads="1" noChangeShapeType="1" noTextEdit="1"/>
              </p:cNvSpPr>
              <p:nvPr/>
            </p:nvSpPr>
            <p:spPr>
              <a:xfrm>
                <a:off x="495300" y="1607687"/>
                <a:ext cx="8037140" cy="1569660"/>
              </a:xfrm>
              <a:prstGeom prst="rect">
                <a:avLst/>
              </a:prstGeom>
              <a:blipFill>
                <a:blip r:embed="rId2"/>
                <a:stretch>
                  <a:fillRect l="-1137" t="-3113" b="-8560"/>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1">
                <a:extLst>
                  <a:ext uri="{FF2B5EF4-FFF2-40B4-BE49-F238E27FC236}">
                    <a16:creationId xmlns:a16="http://schemas.microsoft.com/office/drawing/2014/main" id="{559929F5-50D1-D88F-282B-82119AAA76D8}"/>
                  </a:ext>
                </a:extLst>
              </p:cNvPr>
              <p:cNvSpPr>
                <a:spLocks noChangeArrowheads="1"/>
              </p:cNvSpPr>
              <p:nvPr/>
            </p:nvSpPr>
            <p:spPr bwMode="auto">
              <a:xfrm>
                <a:off x="26210" y="116632"/>
                <a:ext cx="8784976" cy="83099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kumimoji="0" lang="en-US" altLang="zh-CN" sz="24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Example 2.2.4</a:t>
                </a:r>
                <a:r>
                  <a:rPr kumimoji="0" lang="en-US" altLang="zh-CN" sz="2400" b="0" i="0" u="none" strike="noStrike" cap="none" normalizeH="0" baseline="0" dirty="0">
                    <a:ln>
                      <a:noFill/>
                    </a:ln>
                    <a:solidFill>
                      <a:srgbClr val="000080"/>
                    </a:solidFill>
                    <a:effectLst/>
                    <a:latin typeface="Times New Roman" panose="02020603050405020304" pitchFamily="18" charset="0"/>
                    <a:ea typeface="宋体" panose="02010600030101010101" pitchFamily="2" charset="-122"/>
                    <a:cs typeface="Times New Roman" panose="02020603050405020304" pitchFamily="18" charset="0"/>
                  </a:rPr>
                  <a:t> Consider the sample space</a:t>
                </a:r>
                <a:r>
                  <a:rPr kumimoji="0" lang="en-US" altLang="zh-CN" sz="2400" b="0" i="0" u="none" strike="noStrike" cap="none" normalizeH="0" baseline="0" dirty="0">
                    <a:ln>
                      <a:noFill/>
                    </a:ln>
                    <a:solidFill>
                      <a:schemeClr val="tx1"/>
                    </a:solidFill>
                    <a:effectLst/>
                  </a:rPr>
                  <a:t> </a:t>
                </a:r>
                <a14:m>
                  <m:oMath xmlns:m="http://schemas.openxmlformats.org/officeDocument/2006/math">
                    <m:r>
                      <a:rPr lang="en-US" altLang="zh-CN" sz="1800" i="1" kern="100" smtClean="0">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m:t>𝑆</m:t>
                    </m:r>
                  </m:oMath>
                </a14:m>
                <a:r>
                  <a:rPr kumimoji="0" lang="en-US" altLang="zh-CN" sz="2400" b="0" i="0" u="none" strike="noStrike" cap="none" normalizeH="0" baseline="0" dirty="0">
                    <a:ln>
                      <a:noFill/>
                    </a:ln>
                    <a:solidFill>
                      <a:schemeClr val="tx1"/>
                    </a:solidFill>
                    <a:effectLst/>
                    <a:latin typeface="Arial" panose="020B0604020202020204" pitchFamily="34" charset="0"/>
                  </a:rPr>
                  <a:t> </a:t>
                </a:r>
                <a:r>
                  <a:rPr lang="en-US" altLang="zh-CN" dirty="0"/>
                  <a:t>consists of all positive integers less than 10, i.e. </a:t>
                </a:r>
                <a14:m>
                  <m:oMath xmlns:m="http://schemas.openxmlformats.org/officeDocument/2006/math">
                    <m:r>
                      <a:rPr lang="en-US" altLang="zh-CN" b="0" i="0" smtClean="0">
                        <a:latin typeface="Cambria Math" panose="02040503050406030204" pitchFamily="18" charset="0"/>
                      </a:rPr>
                      <m:t>   </m:t>
                    </m:r>
                    <m:r>
                      <a:rPr lang="en-US" altLang="zh-CN" i="1">
                        <a:latin typeface="Cambria Math" panose="02040503050406030204" pitchFamily="18" charset="0"/>
                      </a:rPr>
                      <m:t>𝑆</m:t>
                    </m:r>
                    <m:r>
                      <a:rPr lang="en-US" altLang="zh-CN" i="1">
                        <a:latin typeface="Cambria Math" panose="02040503050406030204" pitchFamily="18" charset="0"/>
                      </a:rPr>
                      <m:t>={1,2,3,4,5,6,7,8,9}</m:t>
                    </m:r>
                  </m:oMath>
                </a14:m>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mc:Choice>
        <mc:Fallback xmlns="">
          <p:sp>
            <p:nvSpPr>
              <p:cNvPr id="4" name="Rectangle 1">
                <a:extLst>
                  <a:ext uri="{FF2B5EF4-FFF2-40B4-BE49-F238E27FC236}">
                    <a16:creationId xmlns:a16="http://schemas.microsoft.com/office/drawing/2014/main" id="{559929F5-50D1-D88F-282B-82119AAA76D8}"/>
                  </a:ext>
                </a:extLst>
              </p:cNvPr>
              <p:cNvSpPr>
                <a:spLocks noRot="1" noChangeAspect="1" noMove="1" noResize="1" noEditPoints="1" noAdjustHandles="1" noChangeArrowheads="1" noChangeShapeType="1" noTextEdit="1"/>
              </p:cNvSpPr>
              <p:nvPr/>
            </p:nvSpPr>
            <p:spPr bwMode="auto">
              <a:xfrm>
                <a:off x="26210" y="116632"/>
                <a:ext cx="8784976" cy="830997"/>
              </a:xfrm>
              <a:prstGeom prst="rect">
                <a:avLst/>
              </a:prstGeom>
              <a:blipFill>
                <a:blip r:embed="rId2"/>
                <a:stretch>
                  <a:fillRect l="-1041" t="-5147" r="-555" b="-1029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7A87A48-F2AE-3772-401A-330A1C3E2A84}"/>
                  </a:ext>
                </a:extLst>
              </p:cNvPr>
              <p:cNvSpPr txBox="1"/>
              <p:nvPr/>
            </p:nvSpPr>
            <p:spPr>
              <a:xfrm>
                <a:off x="530265" y="1241093"/>
                <a:ext cx="7848872" cy="1202573"/>
              </a:xfrm>
              <a:prstGeom prst="rect">
                <a:avLst/>
              </a:prstGeom>
              <a:noFill/>
            </p:spPr>
            <p:txBody>
              <a:bodyPr wrap="square">
                <a:spAutoFit/>
              </a:bodyPr>
              <a:lstStyle/>
              <a:p>
                <a:r>
                  <a:rPr lang="en-US" altLang="zh-CN" sz="2400" kern="100" dirty="0">
                    <a:solidFill>
                      <a:srgbClr val="000080"/>
                    </a:solidFill>
                    <a:effectLst/>
                    <a:latin typeface="Times New Roman" panose="02020603050405020304" pitchFamily="18" charset="0"/>
                  </a:rPr>
                  <a:t>Let </a:t>
                </a:r>
                <a14:m>
                  <m:oMath xmlns:m="http://schemas.openxmlformats.org/officeDocument/2006/math">
                    <m:r>
                      <a:rPr lang="en-US" altLang="zh-CN" sz="2400" i="1" kern="100" smtClean="0">
                        <a:solidFill>
                          <a:srgbClr val="000080"/>
                        </a:solidFill>
                        <a:effectLst/>
                        <a:latin typeface="Cambria Math" panose="02040503050406030204" pitchFamily="18" charset="0"/>
                        <a:cs typeface="Times New Roman" panose="02020603050405020304" pitchFamily="18" charset="0"/>
                      </a:rPr>
                      <m:t>𝐴</m:t>
                    </m:r>
                  </m:oMath>
                </a14:m>
                <a:r>
                  <a:rPr lang="zh-CN" altLang="en-US" sz="2400" dirty="0"/>
                  <a:t> </a:t>
                </a:r>
                <a:r>
                  <a:rPr lang="en-US" altLang="zh-CN" sz="2400" dirty="0"/>
                  <a:t>be the event consisting of all even numbers and </a:t>
                </a:r>
                <a14:m>
                  <m:oMath xmlns:m="http://schemas.openxmlformats.org/officeDocument/2006/math">
                    <m:r>
                      <a:rPr lang="en-US" altLang="zh-CN" sz="2400" i="1">
                        <a:latin typeface="Cambria Math" panose="02040503050406030204" pitchFamily="18" charset="0"/>
                      </a:rPr>
                      <m:t>𝐵</m:t>
                    </m:r>
                  </m:oMath>
                </a14:m>
                <a:r>
                  <a:rPr lang="en-US" altLang="zh-CN" dirty="0"/>
                  <a:t> </a:t>
                </a:r>
                <a:r>
                  <a:rPr lang="en-US" altLang="zh-CN" sz="2400" dirty="0"/>
                  <a:t>be the event consisting of numbers divisible by 3. Find </a:t>
                </a:r>
                <a14:m>
                  <m:oMath xmlns:m="http://schemas.openxmlformats.org/officeDocument/2006/math">
                    <m:acc>
                      <m:accPr>
                        <m:chr m:val="̄"/>
                        <m:ctrlPr>
                          <a:rPr lang="zh-CN" altLang="zh-CN" sz="2400" i="1">
                            <a:latin typeface="Cambria Math" panose="02040503050406030204" pitchFamily="18" charset="0"/>
                          </a:rPr>
                        </m:ctrlPr>
                      </m:accPr>
                      <m:e>
                        <m:r>
                          <a:rPr lang="en-US" altLang="zh-CN" sz="2400" i="1">
                            <a:latin typeface="Cambria Math" panose="02040503050406030204" pitchFamily="18" charset="0"/>
                          </a:rPr>
                          <m:t>𝐴</m:t>
                        </m:r>
                      </m:e>
                    </m:acc>
                  </m:oMath>
                </a14:m>
                <a:r>
                  <a:rPr lang="en-US" altLang="zh-CN" sz="2400" dirty="0"/>
                  <a:t>, </a:t>
                </a:r>
                <a14:m>
                  <m:oMath xmlns:m="http://schemas.openxmlformats.org/officeDocument/2006/math">
                    <m:r>
                      <a:rPr lang="en-US" altLang="zh-CN" sz="2400" i="1">
                        <a:latin typeface="Cambria Math" panose="02040503050406030204" pitchFamily="18" charset="0"/>
                      </a:rPr>
                      <m:t>𝐴</m:t>
                    </m:r>
                    <m:r>
                      <a:rPr lang="zh-CN" altLang="zh-CN" sz="2400" i="1">
                        <a:latin typeface="Cambria Math" panose="02040503050406030204" pitchFamily="18" charset="0"/>
                      </a:rPr>
                      <m:t>∪</m:t>
                    </m:r>
                    <m:r>
                      <a:rPr lang="en-US" altLang="zh-CN" sz="2400" i="1">
                        <a:latin typeface="Cambria Math" panose="02040503050406030204" pitchFamily="18" charset="0"/>
                      </a:rPr>
                      <m:t>𝐵</m:t>
                    </m:r>
                    <m:r>
                      <a:rPr lang="en-US" altLang="zh-CN" sz="2400" i="1">
                        <a:latin typeface="Cambria Math" panose="02040503050406030204" pitchFamily="18" charset="0"/>
                      </a:rPr>
                      <m:t>,</m:t>
                    </m:r>
                    <m:r>
                      <a:rPr lang="en-US" altLang="zh-CN" sz="2400" i="1">
                        <a:latin typeface="Cambria Math" panose="02040503050406030204" pitchFamily="18" charset="0"/>
                      </a:rPr>
                      <m:t>𝐴</m:t>
                    </m:r>
                    <m:r>
                      <a:rPr lang="en-US" altLang="zh-CN" sz="2400" i="1">
                        <a:latin typeface="Cambria Math" panose="02040503050406030204" pitchFamily="18" charset="0"/>
                      </a:rPr>
                      <m:t>∩</m:t>
                    </m:r>
                    <m:r>
                      <a:rPr lang="en-US" altLang="zh-CN" sz="2400" i="1">
                        <a:latin typeface="Cambria Math" panose="02040503050406030204" pitchFamily="18" charset="0"/>
                      </a:rPr>
                      <m:t>𝐵</m:t>
                    </m:r>
                    <m:r>
                      <a:rPr lang="en-US" altLang="zh-CN" sz="2400" i="1">
                        <a:latin typeface="Cambria Math" panose="02040503050406030204" pitchFamily="18" charset="0"/>
                      </a:rPr>
                      <m:t>,</m:t>
                    </m:r>
                    <m:acc>
                      <m:accPr>
                        <m:chr m:val="̄"/>
                        <m:ctrlPr>
                          <a:rPr lang="zh-CN" altLang="zh-CN" sz="2400" i="1">
                            <a:latin typeface="Cambria Math" panose="02040503050406030204" pitchFamily="18" charset="0"/>
                          </a:rPr>
                        </m:ctrlPr>
                      </m:accPr>
                      <m:e>
                        <m:r>
                          <a:rPr lang="en-US" altLang="zh-CN" sz="2400" i="1">
                            <a:latin typeface="Cambria Math" panose="02040503050406030204" pitchFamily="18" charset="0"/>
                          </a:rPr>
                          <m:t>𝐴</m:t>
                        </m:r>
                      </m:e>
                    </m:acc>
                    <m:r>
                      <a:rPr lang="en-US" altLang="zh-CN" sz="2400" i="1">
                        <a:latin typeface="Cambria Math" panose="02040503050406030204" pitchFamily="18" charset="0"/>
                      </a:rPr>
                      <m:t>∩</m:t>
                    </m:r>
                    <m:r>
                      <a:rPr lang="en-US" altLang="zh-CN" sz="2400" i="1">
                        <a:latin typeface="Cambria Math" panose="02040503050406030204" pitchFamily="18" charset="0"/>
                      </a:rPr>
                      <m:t>𝐵</m:t>
                    </m:r>
                  </m:oMath>
                </a14:m>
                <a:r>
                  <a:rPr lang="en-US" altLang="zh-CN" sz="2400" dirty="0"/>
                  <a:t>.</a:t>
                </a:r>
                <a:endParaRPr lang="zh-CN" altLang="en-US" sz="2400" dirty="0"/>
              </a:p>
            </p:txBody>
          </p:sp>
        </mc:Choice>
        <mc:Fallback xmlns="">
          <p:sp>
            <p:nvSpPr>
              <p:cNvPr id="5" name="文本框 4">
                <a:extLst>
                  <a:ext uri="{FF2B5EF4-FFF2-40B4-BE49-F238E27FC236}">
                    <a16:creationId xmlns:a16="http://schemas.microsoft.com/office/drawing/2014/main" id="{57A87A48-F2AE-3772-401A-330A1C3E2A84}"/>
                  </a:ext>
                </a:extLst>
              </p:cNvPr>
              <p:cNvSpPr txBox="1">
                <a:spLocks noRot="1" noChangeAspect="1" noMove="1" noResize="1" noEditPoints="1" noAdjustHandles="1" noChangeArrowheads="1" noChangeShapeType="1" noTextEdit="1"/>
              </p:cNvSpPr>
              <p:nvPr/>
            </p:nvSpPr>
            <p:spPr>
              <a:xfrm>
                <a:off x="530265" y="1241093"/>
                <a:ext cx="7848872" cy="1202573"/>
              </a:xfrm>
              <a:prstGeom prst="rect">
                <a:avLst/>
              </a:prstGeom>
              <a:blipFill>
                <a:blip r:embed="rId3"/>
                <a:stretch>
                  <a:fillRect l="-1242" t="-4061" b="-111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042C03F-4E4C-2869-5EA4-CE1DD71CEFA6}"/>
                  </a:ext>
                </a:extLst>
              </p:cNvPr>
              <p:cNvSpPr txBox="1"/>
              <p:nvPr/>
            </p:nvSpPr>
            <p:spPr>
              <a:xfrm>
                <a:off x="543534" y="3140968"/>
                <a:ext cx="6260714" cy="830997"/>
              </a:xfrm>
              <a:prstGeom prst="rect">
                <a:avLst/>
              </a:prstGeom>
              <a:noFill/>
            </p:spPr>
            <p:txBody>
              <a:bodyPr wrap="square">
                <a:spAutoFit/>
              </a:bodyPr>
              <a:lstStyle/>
              <a:p>
                <a:r>
                  <a:rPr lang="en-US" altLang="zh-CN" sz="2400" kern="100" dirty="0">
                    <a:solidFill>
                      <a:srgbClr val="000080"/>
                    </a:solidFill>
                    <a:effectLst/>
                    <a:latin typeface="Times New Roman" panose="02020603050405020304" pitchFamily="18" charset="0"/>
                  </a:rPr>
                  <a:t>Solution:  We have </a:t>
                </a:r>
                <a14:m>
                  <m:oMath xmlns:m="http://schemas.openxmlformats.org/officeDocument/2006/math">
                    <m:r>
                      <a:rPr lang="en-US" altLang="zh-CN" sz="2400" i="1" kern="100" smtClean="0">
                        <a:solidFill>
                          <a:srgbClr val="000080"/>
                        </a:solidFill>
                        <a:effectLst/>
                        <a:latin typeface="Cambria Math" panose="02040503050406030204" pitchFamily="18" charset="0"/>
                        <a:cs typeface="Times New Roman" panose="02020603050405020304" pitchFamily="18" charset="0"/>
                      </a:rPr>
                      <m:t>𝐴</m:t>
                    </m:r>
                    <m:r>
                      <a:rPr lang="en-US" altLang="zh-CN" sz="2400" i="1" kern="100" smtClean="0">
                        <a:solidFill>
                          <a:srgbClr val="000080"/>
                        </a:solidFill>
                        <a:effectLst/>
                        <a:latin typeface="Cambria Math" panose="02040503050406030204" pitchFamily="18" charset="0"/>
                        <a:cs typeface="Times New Roman" panose="02020603050405020304" pitchFamily="18" charset="0"/>
                      </a:rPr>
                      <m:t>={2,4,6,8},</m:t>
                    </m:r>
                    <m:r>
                      <a:rPr lang="en-US" altLang="zh-CN" sz="2400" i="1" kern="100" smtClean="0">
                        <a:solidFill>
                          <a:srgbClr val="000080"/>
                        </a:solidFill>
                        <a:effectLst/>
                        <a:latin typeface="Cambria Math" panose="02040503050406030204" pitchFamily="18" charset="0"/>
                        <a:cs typeface="Times New Roman" panose="02020603050405020304" pitchFamily="18" charset="0"/>
                      </a:rPr>
                      <m:t>𝐵</m:t>
                    </m:r>
                    <m:r>
                      <a:rPr lang="en-US" altLang="zh-CN" sz="2400" i="1" kern="100" smtClean="0">
                        <a:solidFill>
                          <a:srgbClr val="000080"/>
                        </a:solidFill>
                        <a:effectLst/>
                        <a:latin typeface="Cambria Math" panose="02040503050406030204" pitchFamily="18" charset="0"/>
                        <a:cs typeface="Times New Roman" panose="02020603050405020304" pitchFamily="18" charset="0"/>
                      </a:rPr>
                      <m:t>={3,6,9}.</m:t>
                    </m:r>
                  </m:oMath>
                </a14:m>
                <a:r>
                  <a:rPr lang="zh-CN" altLang="en-US" sz="2400" dirty="0"/>
                  <a:t> </a:t>
                </a:r>
                <a:r>
                  <a:rPr lang="en-US" altLang="zh-CN" sz="2400" dirty="0"/>
                  <a:t>Thus</a:t>
                </a:r>
                <a:endParaRPr lang="zh-CN" altLang="en-US" sz="2400" dirty="0"/>
              </a:p>
            </p:txBody>
          </p:sp>
        </mc:Choice>
        <mc:Fallback xmlns="">
          <p:sp>
            <p:nvSpPr>
              <p:cNvPr id="7" name="文本框 6">
                <a:extLst>
                  <a:ext uri="{FF2B5EF4-FFF2-40B4-BE49-F238E27FC236}">
                    <a16:creationId xmlns:a16="http://schemas.microsoft.com/office/drawing/2014/main" id="{7042C03F-4E4C-2869-5EA4-CE1DD71CEFA6}"/>
                  </a:ext>
                </a:extLst>
              </p:cNvPr>
              <p:cNvSpPr txBox="1">
                <a:spLocks noRot="1" noChangeAspect="1" noMove="1" noResize="1" noEditPoints="1" noAdjustHandles="1" noChangeArrowheads="1" noChangeShapeType="1" noTextEdit="1"/>
              </p:cNvSpPr>
              <p:nvPr/>
            </p:nvSpPr>
            <p:spPr>
              <a:xfrm>
                <a:off x="543534" y="3140968"/>
                <a:ext cx="6260714" cy="830997"/>
              </a:xfrm>
              <a:prstGeom prst="rect">
                <a:avLst/>
              </a:prstGeom>
              <a:blipFill>
                <a:blip r:embed="rId4"/>
                <a:stretch>
                  <a:fillRect l="-1461" t="-5839" b="-160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835E4BF-73AE-B09C-4688-26F6BCB78AB2}"/>
                  </a:ext>
                </a:extLst>
              </p:cNvPr>
              <p:cNvSpPr txBox="1"/>
              <p:nvPr/>
            </p:nvSpPr>
            <p:spPr>
              <a:xfrm>
                <a:off x="180972" y="4149080"/>
                <a:ext cx="8782055" cy="1205843"/>
              </a:xfrm>
              <a:prstGeom prst="rect">
                <a:avLst/>
              </a:prstGeom>
              <a:noFill/>
            </p:spPr>
            <p:txBody>
              <a:bodyPr wrap="square">
                <a:spAutoFit/>
              </a:bodyPr>
              <a:lstStyle/>
              <a:p>
                <a14:m>
                  <m:oMath xmlns:m="http://schemas.openxmlformats.org/officeDocument/2006/math">
                    <m:acc>
                      <m:accPr>
                        <m:chr m:val="̄"/>
                        <m:ctrlPr>
                          <a:rPr lang="zh-CN" altLang="zh-CN" sz="2400" i="1" smtClean="0">
                            <a:solidFill>
                              <a:srgbClr val="000080"/>
                            </a:solidFill>
                            <a:effectLst/>
                            <a:latin typeface="Cambria Math" panose="02040503050406030204" pitchFamily="18" charset="0"/>
                            <a:ea typeface="Cambria Math" panose="02040503050406030204" pitchFamily="18" charset="0"/>
                          </a:rPr>
                        </m:ctrlPr>
                      </m:accPr>
                      <m:e>
                        <m:r>
                          <a:rPr lang="en-US" altLang="zh-CN" sz="2400" i="1" kern="100">
                            <a:solidFill>
                              <a:srgbClr val="000080"/>
                            </a:solidFill>
                            <a:effectLst/>
                            <a:latin typeface="Cambria Math" panose="02040503050406030204" pitchFamily="18" charset="0"/>
                            <a:cs typeface="Times New Roman" panose="02020603050405020304" pitchFamily="18" charset="0"/>
                          </a:rPr>
                          <m:t>𝐴</m:t>
                        </m:r>
                      </m:e>
                    </m:acc>
                    <m:r>
                      <a:rPr lang="en-US" altLang="zh-CN" sz="2400" i="1" kern="100">
                        <a:solidFill>
                          <a:srgbClr val="000080"/>
                        </a:solidFill>
                        <a:effectLst/>
                        <a:latin typeface="Cambria Math" panose="02040503050406030204" pitchFamily="18" charset="0"/>
                        <a:cs typeface="Times New Roman" panose="02020603050405020304" pitchFamily="18" charset="0"/>
                      </a:rPr>
                      <m:t>={1,3,5,7,9}</m:t>
                    </m:r>
                  </m:oMath>
                </a14:m>
                <a:r>
                  <a:rPr lang="en-US" altLang="zh-CN" sz="2400" kern="100" dirty="0">
                    <a:solidFill>
                      <a:srgbClr val="000080"/>
                    </a:solidFill>
                    <a:effectLst/>
                    <a:latin typeface="Times New Roman" panose="02020603050405020304" pitchFamily="18" charset="0"/>
                  </a:rPr>
                  <a:t>    </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𝐴</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𝐵</m:t>
                    </m:r>
                    <m:r>
                      <a:rPr lang="en-US" altLang="zh-CN" sz="2400" i="1" kern="100">
                        <a:solidFill>
                          <a:srgbClr val="000080"/>
                        </a:solidFill>
                        <a:effectLst/>
                        <a:latin typeface="Cambria Math" panose="02040503050406030204" pitchFamily="18" charset="0"/>
                        <a:cs typeface="Times New Roman" panose="02020603050405020304" pitchFamily="18" charset="0"/>
                      </a:rPr>
                      <m:t>=</m:t>
                    </m:r>
                    <m:d>
                      <m:dPr>
                        <m:begChr m:val="{"/>
                        <m:endChr m:val="}"/>
                        <m:ctrlPr>
                          <a:rPr lang="en-US" altLang="zh-CN" sz="2400" i="1" kern="100">
                            <a:solidFill>
                              <a:srgbClr val="000080"/>
                            </a:solidFill>
                            <a:effectLst/>
                            <a:latin typeface="Cambria Math" panose="02040503050406030204" pitchFamily="18" charset="0"/>
                            <a:cs typeface="Times New Roman" panose="02020603050405020304" pitchFamily="18" charset="0"/>
                          </a:rPr>
                        </m:ctrlPr>
                      </m:dPr>
                      <m:e>
                        <m:r>
                          <a:rPr lang="en-US" altLang="zh-CN" sz="2400" i="1" kern="100">
                            <a:solidFill>
                              <a:srgbClr val="000080"/>
                            </a:solidFill>
                            <a:effectLst/>
                            <a:latin typeface="Cambria Math" panose="02040503050406030204" pitchFamily="18" charset="0"/>
                            <a:cs typeface="Times New Roman" panose="02020603050405020304" pitchFamily="18" charset="0"/>
                          </a:rPr>
                          <m:t>2,3,4,6,8,9</m:t>
                        </m:r>
                      </m:e>
                    </m:d>
                  </m:oMath>
                </a14:m>
                <a:endParaRPr lang="en-US" altLang="zh-CN" sz="2400" kern="100" dirty="0">
                  <a:solidFill>
                    <a:srgbClr val="000080"/>
                  </a:solidFill>
                  <a:effectLst/>
                  <a:latin typeface="Times New Roman" panose="02020603050405020304" pitchFamily="18" charset="0"/>
                  <a:cs typeface="Times New Roman" panose="02020603050405020304" pitchFamily="18" charset="0"/>
                </a:endParaRPr>
              </a:p>
              <a:p>
                <a:r>
                  <a:rPr lang="en-US" altLang="zh-CN" sz="2400" kern="100" dirty="0">
                    <a:solidFill>
                      <a:srgbClr val="000080"/>
                    </a:solidFill>
                    <a:effectLst/>
                    <a:latin typeface="Times New Roman" panose="02020603050405020304" pitchFamily="18" charset="0"/>
                  </a:rPr>
                  <a:t>    </a:t>
                </a:r>
              </a:p>
              <a:p>
                <a:r>
                  <a:rPr lang="en-US" altLang="zh-CN" sz="2400" kern="100" dirty="0">
                    <a:solidFill>
                      <a:srgbClr val="000080"/>
                    </a:solidFill>
                    <a:effectLst/>
                    <a:latin typeface="Times New Roman" panose="02020603050405020304" pitchFamily="18" charset="0"/>
                  </a:rPr>
                  <a:t> </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𝐴</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𝐵</m:t>
                    </m:r>
                    <m:r>
                      <a:rPr lang="en-US" altLang="zh-CN" sz="2400" i="1" kern="100">
                        <a:solidFill>
                          <a:srgbClr val="000080"/>
                        </a:solidFill>
                        <a:effectLst/>
                        <a:latin typeface="Cambria Math" panose="02040503050406030204" pitchFamily="18" charset="0"/>
                        <a:cs typeface="Times New Roman" panose="02020603050405020304" pitchFamily="18" charset="0"/>
                      </a:rPr>
                      <m:t>={6}</m:t>
                    </m:r>
                  </m:oMath>
                </a14:m>
                <a:r>
                  <a:rPr lang="en-US" altLang="zh-CN" sz="2400" kern="100" dirty="0">
                    <a:solidFill>
                      <a:srgbClr val="000080"/>
                    </a:solidFill>
                    <a:effectLst/>
                    <a:latin typeface="Times New Roman" panose="02020603050405020304" pitchFamily="18" charset="0"/>
                  </a:rPr>
                  <a:t>    </a:t>
                </a:r>
                <a14:m>
                  <m:oMath xmlns:m="http://schemas.openxmlformats.org/officeDocument/2006/math">
                    <m:acc>
                      <m:accPr>
                        <m:chr m:val="̄"/>
                        <m:ctrlPr>
                          <a:rPr lang="zh-CN" altLang="zh-CN" sz="2400" i="1">
                            <a:solidFill>
                              <a:srgbClr val="000080"/>
                            </a:solidFill>
                            <a:effectLst/>
                            <a:latin typeface="Cambria Math" panose="02040503050406030204" pitchFamily="18" charset="0"/>
                            <a:ea typeface="Cambria Math" panose="02040503050406030204" pitchFamily="18" charset="0"/>
                          </a:rPr>
                        </m:ctrlPr>
                      </m:accPr>
                      <m:e>
                        <m:r>
                          <a:rPr lang="en-US" altLang="zh-CN" sz="2400" i="1" kern="100">
                            <a:solidFill>
                              <a:srgbClr val="000080"/>
                            </a:solidFill>
                            <a:effectLst/>
                            <a:latin typeface="Cambria Math" panose="02040503050406030204" pitchFamily="18" charset="0"/>
                            <a:cs typeface="Times New Roman" panose="02020603050405020304" pitchFamily="18" charset="0"/>
                          </a:rPr>
                          <m:t>𝐴</m:t>
                        </m:r>
                      </m:e>
                    </m:acc>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𝐵</m:t>
                    </m:r>
                    <m:r>
                      <a:rPr lang="en-US" altLang="zh-CN" sz="2400" i="1" kern="100">
                        <a:solidFill>
                          <a:srgbClr val="000080"/>
                        </a:solidFill>
                        <a:effectLst/>
                        <a:latin typeface="Cambria Math" panose="02040503050406030204" pitchFamily="18" charset="0"/>
                        <a:cs typeface="Times New Roman" panose="02020603050405020304" pitchFamily="18" charset="0"/>
                      </a:rPr>
                      <m:t>={3,9}</m:t>
                    </m:r>
                  </m:oMath>
                </a14:m>
                <a:endParaRPr lang="zh-CN" altLang="en-US" sz="2400" dirty="0"/>
              </a:p>
            </p:txBody>
          </p:sp>
        </mc:Choice>
        <mc:Fallback xmlns="">
          <p:sp>
            <p:nvSpPr>
              <p:cNvPr id="9" name="文本框 8">
                <a:extLst>
                  <a:ext uri="{FF2B5EF4-FFF2-40B4-BE49-F238E27FC236}">
                    <a16:creationId xmlns:a16="http://schemas.microsoft.com/office/drawing/2014/main" id="{B835E4BF-73AE-B09C-4688-26F6BCB78AB2}"/>
                  </a:ext>
                </a:extLst>
              </p:cNvPr>
              <p:cNvSpPr txBox="1">
                <a:spLocks noRot="1" noChangeAspect="1" noMove="1" noResize="1" noEditPoints="1" noAdjustHandles="1" noChangeArrowheads="1" noChangeShapeType="1" noTextEdit="1"/>
              </p:cNvSpPr>
              <p:nvPr/>
            </p:nvSpPr>
            <p:spPr>
              <a:xfrm>
                <a:off x="180972" y="4149080"/>
                <a:ext cx="8782055" cy="1205843"/>
              </a:xfrm>
              <a:prstGeom prst="rect">
                <a:avLst/>
              </a:prstGeom>
              <a:blipFill>
                <a:blip r:embed="rId5"/>
                <a:stretch>
                  <a:fillRect l="-208" b="-71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6184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circle(in)">
                                      <p:cBhvr>
                                        <p:cTn id="2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FF0B53E1-59E3-D83F-4F29-F6BA1199F949}"/>
              </a:ext>
            </a:extLst>
          </p:cNvPr>
          <p:cNvSpPr/>
          <p:nvPr/>
        </p:nvSpPr>
        <p:spPr>
          <a:xfrm>
            <a:off x="173038" y="112713"/>
            <a:ext cx="6624637" cy="719137"/>
          </a:xfrm>
          <a:prstGeom prst="rect">
            <a:avLst/>
          </a:prstGeom>
          <a:ln w="12700">
            <a:solidFill>
              <a:srgbClr val="6E0103"/>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sz="2400" b="1" dirty="0"/>
          </a:p>
        </p:txBody>
      </p:sp>
      <p:sp>
        <p:nvSpPr>
          <p:cNvPr id="10" name="矩形 9">
            <a:extLst>
              <a:ext uri="{FF2B5EF4-FFF2-40B4-BE49-F238E27FC236}">
                <a16:creationId xmlns:a16="http://schemas.microsoft.com/office/drawing/2014/main" id="{D676B0AA-A3C0-4AE0-1EAC-394BA5C77B90}"/>
              </a:ext>
            </a:extLst>
          </p:cNvPr>
          <p:cNvSpPr/>
          <p:nvPr/>
        </p:nvSpPr>
        <p:spPr>
          <a:xfrm>
            <a:off x="179388" y="188913"/>
            <a:ext cx="4752975" cy="461962"/>
          </a:xfrm>
          <a:prstGeom prst="rect">
            <a:avLst/>
          </a:prstGeom>
          <a:noFill/>
        </p:spPr>
        <p:txBody>
          <a:bodyPr>
            <a:spAutoFit/>
          </a:bodyPr>
          <a:lstStyle/>
          <a:p>
            <a:pPr>
              <a:defRPr/>
            </a:pPr>
            <a:r>
              <a:rPr lang="en-US" altLang="zh-CN" sz="2400" b="1" dirty="0">
                <a:solidFill>
                  <a:schemeClr val="tx2">
                    <a:lumMod val="10000"/>
                  </a:schemeClr>
                </a:solidFill>
                <a:latin typeface="Times New Roman" pitchFamily="18" charset="0"/>
                <a:cs typeface="Times New Roman" pitchFamily="18" charset="0"/>
              </a:rPr>
              <a:t>an event is equivalent to a set.</a:t>
            </a:r>
            <a:endParaRPr lang="zh-CN" altLang="en-US" sz="2400" b="1" dirty="0">
              <a:solidFill>
                <a:schemeClr val="tx2">
                  <a:lumMod val="10000"/>
                </a:schemeClr>
              </a:solidFill>
              <a:latin typeface="Times New Roman" pitchFamily="18" charset="0"/>
              <a:cs typeface="Times New Roman" pitchFamily="18" charset="0"/>
            </a:endParaRPr>
          </a:p>
        </p:txBody>
      </p:sp>
      <p:sp>
        <p:nvSpPr>
          <p:cNvPr id="12" name="矩形 11">
            <a:extLst>
              <a:ext uri="{FF2B5EF4-FFF2-40B4-BE49-F238E27FC236}">
                <a16:creationId xmlns:a16="http://schemas.microsoft.com/office/drawing/2014/main" id="{F119B37A-7C2F-010E-0429-637889E9CF9A}"/>
              </a:ext>
            </a:extLst>
          </p:cNvPr>
          <p:cNvSpPr/>
          <p:nvPr/>
        </p:nvSpPr>
        <p:spPr>
          <a:xfrm>
            <a:off x="86520" y="3807203"/>
            <a:ext cx="5643562" cy="1133965"/>
          </a:xfrm>
          <a:prstGeom prst="rect">
            <a:avLst/>
          </a:prstGeom>
          <a:noFill/>
        </p:spPr>
        <p:txBody>
          <a:bodyPr wrap="square">
            <a:spAutoFit/>
          </a:bodyPr>
          <a:lstStyle/>
          <a:p>
            <a:pPr>
              <a:lnSpc>
                <a:spcPct val="150000"/>
              </a:lnSpc>
              <a:defRPr/>
            </a:pPr>
            <a:r>
              <a:rPr lang="en-US" altLang="zh-CN" sz="2400" b="1" dirty="0">
                <a:solidFill>
                  <a:schemeClr val="tx2">
                    <a:lumMod val="10000"/>
                  </a:schemeClr>
                </a:solidFill>
                <a:latin typeface="Times New Roman" pitchFamily="18" charset="0"/>
                <a:cs typeface="Times New Roman" pitchFamily="18" charset="0"/>
              </a:rPr>
              <a:t>Venn diagram: Geometric representation of sets and their operations.</a:t>
            </a:r>
            <a:endParaRPr lang="zh-CN" altLang="en-US" sz="2400" b="1" dirty="0">
              <a:solidFill>
                <a:schemeClr val="tx2">
                  <a:lumMod val="10000"/>
                </a:schemeClr>
              </a:solidFill>
              <a:latin typeface="Times New Roman" pitchFamily="18" charset="0"/>
              <a:cs typeface="Times New Roman" pitchFamily="18" charset="0"/>
            </a:endParaRPr>
          </a:p>
        </p:txBody>
      </p:sp>
      <p:sp>
        <p:nvSpPr>
          <p:cNvPr id="13" name="矩形 12">
            <a:extLst>
              <a:ext uri="{FF2B5EF4-FFF2-40B4-BE49-F238E27FC236}">
                <a16:creationId xmlns:a16="http://schemas.microsoft.com/office/drawing/2014/main" id="{686D84D8-C99B-66EA-B3E5-AB487CCA4D39}"/>
              </a:ext>
            </a:extLst>
          </p:cNvPr>
          <p:cNvSpPr/>
          <p:nvPr/>
        </p:nvSpPr>
        <p:spPr>
          <a:xfrm>
            <a:off x="1" y="4941168"/>
            <a:ext cx="5940152" cy="1687963"/>
          </a:xfrm>
          <a:prstGeom prst="rect">
            <a:avLst/>
          </a:prstGeom>
          <a:noFill/>
        </p:spPr>
        <p:txBody>
          <a:bodyPr wrap="square">
            <a:spAutoFit/>
          </a:bodyPr>
          <a:lstStyle/>
          <a:p>
            <a:pPr>
              <a:lnSpc>
                <a:spcPct val="150000"/>
              </a:lnSpc>
              <a:defRPr/>
            </a:pPr>
            <a:r>
              <a:rPr lang="en-US" altLang="zh-CN" sz="2400" b="1" dirty="0">
                <a:solidFill>
                  <a:schemeClr val="tx2">
                    <a:lumMod val="10000"/>
                  </a:schemeClr>
                </a:solidFill>
                <a:latin typeface="Times New Roman" pitchFamily="18" charset="0"/>
                <a:cs typeface="Times New Roman" pitchFamily="18" charset="0"/>
              </a:rPr>
              <a:t>Venn diagram can be used to depict a sample space, an event and the related concepts.</a:t>
            </a:r>
            <a:endParaRPr lang="zh-CN" altLang="en-US" sz="2400" b="1" dirty="0">
              <a:solidFill>
                <a:schemeClr val="tx2">
                  <a:lumMod val="10000"/>
                </a:schemeClr>
              </a:solidFill>
              <a:latin typeface="Times New Roman" pitchFamily="18" charset="0"/>
              <a:cs typeface="Times New Roman" pitchFamily="18" charset="0"/>
            </a:endParaRPr>
          </a:p>
        </p:txBody>
      </p:sp>
      <p:pic>
        <p:nvPicPr>
          <p:cNvPr id="14343" name="图片 13">
            <a:extLst>
              <a:ext uri="{FF2B5EF4-FFF2-40B4-BE49-F238E27FC236}">
                <a16:creationId xmlns:a16="http://schemas.microsoft.com/office/drawing/2014/main" id="{B1773E67-86BD-43EC-9D52-E046D5BF7F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6600" y="3417888"/>
            <a:ext cx="3327400" cy="332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B15FC98D-B144-FB45-25BD-825627BAB95F}"/>
              </a:ext>
            </a:extLst>
          </p:cNvPr>
          <p:cNvSpPr txBox="1"/>
          <p:nvPr/>
        </p:nvSpPr>
        <p:spPr>
          <a:xfrm>
            <a:off x="179388" y="1281246"/>
            <a:ext cx="8437677" cy="1569660"/>
          </a:xfrm>
          <a:prstGeom prst="rect">
            <a:avLst/>
          </a:prstGeom>
          <a:noFill/>
        </p:spPr>
        <p:txBody>
          <a:bodyPr wrap="square">
            <a:spAutoFit/>
          </a:bodyPr>
          <a:lstStyle/>
          <a:p>
            <a:pPr indent="227965" algn="just"/>
            <a:r>
              <a:rPr lang="en-US" altLang="zh-CN" sz="2400" kern="100" dirty="0">
                <a:solidFill>
                  <a:srgbClr val="000080"/>
                </a:solidFill>
                <a:effectLst/>
                <a:latin typeface="Times New Roman" panose="02020603050405020304" pitchFamily="18" charset="0"/>
                <a:ea typeface="宋体" panose="02010600030101010101" pitchFamily="2" charset="-122"/>
              </a:rPr>
              <a:t>The relationship between events and the corresponding sample space can be illustrated graphical by means of Venn diagrams. In a Venn diagram, we represent the sample space by a rectangle and represent events by circles drawn inside the rectangle.</a:t>
            </a:r>
            <a:endParaRPr lang="zh-CN" altLang="zh-CN" sz="2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18400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ppt_x"/>
                                          </p:val>
                                        </p:tav>
                                        <p:tav tm="100000">
                                          <p:val>
                                            <p:strVal val="#ppt_x"/>
                                          </p:val>
                                        </p:tav>
                                      </p:tavLst>
                                    </p:anim>
                                    <p:anim calcmode="lin" valueType="num">
                                      <p:cBhvr additive="base">
                                        <p:cTn id="1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4343"/>
                                        </p:tgtEl>
                                        <p:attrNameLst>
                                          <p:attrName>style.visibility</p:attrName>
                                        </p:attrNameLst>
                                      </p:cBhvr>
                                      <p:to>
                                        <p:strVal val="visible"/>
                                      </p:to>
                                    </p:set>
                                    <p:animEffect transition="in" filter="barn(inVertical)">
                                      <p:cBhvr>
                                        <p:cTn id="22" dur="500"/>
                                        <p:tgtEl>
                                          <p:spTgt spid="14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0EB7C99-42D3-1590-4719-654C69864566}"/>
              </a:ext>
            </a:extLst>
          </p:cNvPr>
          <p:cNvSpPr>
            <a:spLocks noGrp="1"/>
          </p:cNvSpPr>
          <p:nvPr>
            <p:ph idx="1"/>
          </p:nvPr>
        </p:nvSpPr>
        <p:spPr>
          <a:xfrm>
            <a:off x="323850" y="476250"/>
            <a:ext cx="8229600" cy="1944638"/>
          </a:xfrm>
        </p:spPr>
        <p:txBody>
          <a:bodyPr/>
          <a:lstStyle/>
          <a:p>
            <a:pPr eaLnBrk="1" hangingPunct="1">
              <a:defRPr/>
            </a:pPr>
            <a:r>
              <a:rPr lang="en-US" altLang="zh-CN" sz="2800" kern="100" dirty="0">
                <a:latin typeface="Times New Roman" panose="02020603050405020304" pitchFamily="18" charset="0"/>
                <a:cs typeface="Times New Roman" panose="02020603050405020304" pitchFamily="18" charset="0"/>
              </a:rPr>
              <a:t>Probability theory is the study of the mathematical law of random phenomena. It is interesting that such an important branch of mathematics, was originated from the study of problem gambling.</a:t>
            </a:r>
            <a:endParaRPr lang="zh-CN" altLang="zh-CN" sz="2800" kern="100" dirty="0">
              <a:latin typeface="Calibri" panose="020F0502020204030204" pitchFamily="34" charset="0"/>
              <a:cs typeface="Times New Roman" panose="02020603050405020304" pitchFamily="18" charset="0"/>
            </a:endParaRPr>
          </a:p>
          <a:p>
            <a:pPr eaLnBrk="1" hangingPunct="1">
              <a:defRPr/>
            </a:pPr>
            <a:endParaRPr lang="zh-CN" altLang="en-US" dirty="0"/>
          </a:p>
        </p:txBody>
      </p:sp>
      <p:sp>
        <p:nvSpPr>
          <p:cNvPr id="4" name="文本框 3">
            <a:extLst>
              <a:ext uri="{FF2B5EF4-FFF2-40B4-BE49-F238E27FC236}">
                <a16:creationId xmlns:a16="http://schemas.microsoft.com/office/drawing/2014/main" id="{C4F23443-3376-D0BC-2AD4-C3C00DD4921B}"/>
              </a:ext>
            </a:extLst>
          </p:cNvPr>
          <p:cNvSpPr txBox="1"/>
          <p:nvPr/>
        </p:nvSpPr>
        <p:spPr>
          <a:xfrm>
            <a:off x="755576" y="2435295"/>
            <a:ext cx="7416824" cy="3046988"/>
          </a:xfrm>
          <a:prstGeom prst="rect">
            <a:avLst/>
          </a:prstGeom>
          <a:noFill/>
        </p:spPr>
        <p:txBody>
          <a:bodyPr wrap="square">
            <a:spAutoFit/>
          </a:bodyPr>
          <a:lstStyle/>
          <a:p>
            <a:pPr indent="304800" algn="just" eaLnBrk="1" hangingPunct="1">
              <a:defRPr/>
            </a:pPr>
            <a:r>
              <a:rPr lang="en-US" altLang="zh-CN" sz="2400" kern="100" dirty="0">
                <a:latin typeface="Times New Roman" panose="02020603050405020304" pitchFamily="18" charset="0"/>
                <a:cs typeface="Times New Roman" panose="02020603050405020304" pitchFamily="18" charset="0"/>
              </a:rPr>
              <a:t>Around in 1654, Pascal and Fermat discussed a similar "reasonable allocation to bet" problem in a series of communications. This problem can be simplified as two people A and B throw a coin. Regulation is that if it is head, A get 1 point, if it is tail, B get 1 point. The one who get 3 points early will win. Assume that when A has 2 points, B has 1 point, gamble suspended for some reason. How to find a fair method to distribute bet?</a:t>
            </a:r>
            <a:endParaRPr lang="zh-CN" altLang="zh-CN" sz="2400" kern="100" dirty="0">
              <a:latin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A51CC7C-B608-DC81-F5A0-1ADCE37E13FE}"/>
              </a:ext>
            </a:extLst>
          </p:cNvPr>
          <p:cNvSpPr>
            <a:spLocks noChangeArrowheads="1"/>
          </p:cNvSpPr>
          <p:nvPr/>
        </p:nvSpPr>
        <p:spPr bwMode="auto">
          <a:xfrm>
            <a:off x="0" y="-2232"/>
            <a:ext cx="40991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80"/>
                </a:solidFill>
                <a:effectLst/>
                <a:latin typeface="Times New Roman" panose="02020603050405020304" pitchFamily="18" charset="0"/>
                <a:cs typeface="Times New Roman" panose="02020603050405020304" pitchFamily="18" charset="0"/>
              </a:rPr>
              <a:t>Example 2.2.5</a:t>
            </a:r>
            <a:r>
              <a:rPr kumimoji="0" lang="en-US" altLang="zh-CN" sz="2400" b="0" i="0" u="none" strike="noStrike" cap="none" normalizeH="0" baseline="0">
                <a:ln>
                  <a:noFill/>
                </a:ln>
                <a:solidFill>
                  <a:srgbClr val="000080"/>
                </a:solidFill>
                <a:effectLst/>
                <a:latin typeface="Times New Roman" panose="02020603050405020304" pitchFamily="18" charset="0"/>
                <a:cs typeface="Times New Roman" panose="02020603050405020304" pitchFamily="18" charset="0"/>
              </a:rPr>
              <a:t>  In  Figure 2.2.1</a:t>
            </a:r>
            <a:endParaRPr kumimoji="0" lang="en-US" altLang="zh-CN" sz="2400" b="0" i="0" u="none" strike="noStrike" cap="none" normalizeH="0" baseline="0">
              <a:ln>
                <a:noFill/>
              </a:ln>
              <a:solidFill>
                <a:schemeClr val="tx1"/>
              </a:solidFill>
              <a:effectLst/>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53FD2A4B-A7C8-0436-0B49-999A62CC93EA}"/>
                  </a:ext>
                </a:extLst>
              </p:cNvPr>
              <p:cNvSpPr txBox="1"/>
              <p:nvPr/>
            </p:nvSpPr>
            <p:spPr>
              <a:xfrm>
                <a:off x="395536" y="548680"/>
                <a:ext cx="7848872" cy="830997"/>
              </a:xfrm>
              <a:prstGeom prst="rect">
                <a:avLst/>
              </a:prstGeom>
              <a:noFill/>
            </p:spPr>
            <p:txBody>
              <a:bodyPr wrap="square">
                <a:spAutoFit/>
              </a:bodyPr>
              <a:lstStyle/>
              <a:p>
                <a:pPr indent="227965" algn="just"/>
                <a14:m>
                  <m:oMath xmlns:m="http://schemas.openxmlformats.org/officeDocument/2006/math">
                    <m:r>
                      <a:rPr lang="en-US" altLang="zh-CN" sz="2400" i="1" kern="100" smtClean="0">
                        <a:solidFill>
                          <a:srgbClr val="000080"/>
                        </a:solidFill>
                        <a:effectLst/>
                        <a:latin typeface="Cambria Math" panose="02040503050406030204" pitchFamily="18" charset="0"/>
                      </a:rPr>
                      <m:t>𝐴</m:t>
                    </m:r>
                    <m:r>
                      <a:rPr lang="en-US" altLang="zh-CN" sz="2400" i="1" kern="100" smtClean="0">
                        <a:solidFill>
                          <a:srgbClr val="000080"/>
                        </a:solidFill>
                        <a:effectLst/>
                        <a:latin typeface="Cambria Math" panose="02040503050406030204" pitchFamily="18" charset="0"/>
                      </a:rPr>
                      <m:t>∩</m:t>
                    </m:r>
                    <m:r>
                      <a:rPr lang="en-US" altLang="zh-CN" sz="2400" i="1" kern="100" smtClean="0">
                        <a:solidFill>
                          <a:srgbClr val="000080"/>
                        </a:solidFill>
                        <a:effectLst/>
                        <a:latin typeface="Cambria Math" panose="02040503050406030204" pitchFamily="18" charset="0"/>
                      </a:rPr>
                      <m:t>𝐵</m:t>
                    </m:r>
                  </m:oMath>
                </a14:m>
                <a:r>
                  <a:rPr lang="en-US" altLang="zh-CN" sz="2400" kern="100" dirty="0">
                    <a:solidFill>
                      <a:srgbClr val="000080"/>
                    </a:solidFill>
                    <a:effectLst/>
                    <a:latin typeface="Times New Roman" panose="02020603050405020304" pitchFamily="18" charset="0"/>
                  </a:rPr>
                  <a:t> = regions 1 and 2, </a:t>
                </a:r>
                <a14:m>
                  <m:oMath xmlns:m="http://schemas.openxmlformats.org/officeDocument/2006/math">
                    <m:r>
                      <a:rPr lang="en-US" altLang="zh-CN" sz="2400" i="1" kern="100">
                        <a:solidFill>
                          <a:srgbClr val="000080"/>
                        </a:solidFill>
                        <a:effectLst/>
                        <a:latin typeface="Cambria Math" panose="02040503050406030204" pitchFamily="18" charset="0"/>
                      </a:rPr>
                      <m:t>𝐴</m:t>
                    </m:r>
                    <m:r>
                      <a:rPr lang="zh-CN" altLang="zh-CN" sz="2400" i="1" kern="100">
                        <a:solidFill>
                          <a:srgbClr val="000080"/>
                        </a:solidFill>
                        <a:effectLst/>
                        <a:latin typeface="Cambria Math" panose="02040503050406030204" pitchFamily="18" charset="0"/>
                        <a:cs typeface="宋体" panose="02010600030101010101" pitchFamily="2" charset="-122"/>
                      </a:rPr>
                      <m:t>∪</m:t>
                    </m:r>
                    <m:r>
                      <a:rPr lang="en-US" altLang="zh-CN" sz="2400" i="1" kern="100">
                        <a:solidFill>
                          <a:srgbClr val="000080"/>
                        </a:solidFill>
                        <a:effectLst/>
                        <a:latin typeface="Cambria Math" panose="02040503050406030204" pitchFamily="18" charset="0"/>
                      </a:rPr>
                      <m:t>𝐷</m:t>
                    </m:r>
                  </m:oMath>
                </a14:m>
                <a:r>
                  <a:rPr lang="en-US" altLang="zh-CN" sz="2400" kern="100" dirty="0">
                    <a:solidFill>
                      <a:srgbClr val="000080"/>
                    </a:solidFill>
                    <a:effectLst/>
                    <a:latin typeface="Times New Roman" panose="02020603050405020304" pitchFamily="18" charset="0"/>
                  </a:rPr>
                  <a:t> = regions 1,2 ,3 ,4 ,5 and 7,</a:t>
                </a:r>
                <a:endParaRPr lang="zh-CN" altLang="zh-CN" sz="2400" kern="100" dirty="0">
                  <a:effectLst/>
                  <a:latin typeface="Times New Roman" panose="02020603050405020304" pitchFamily="18" charset="0"/>
                </a:endParaRPr>
              </a:p>
              <a:p>
                <a:pPr indent="227965" algn="just"/>
                <a:r>
                  <a:rPr lang="en-US" altLang="zh-CN" sz="2400" kern="100" dirty="0">
                    <a:solidFill>
                      <a:srgbClr val="000080"/>
                    </a:solidFill>
                    <a:effectLst/>
                    <a:latin typeface="Times New Roman" panose="02020603050405020304" pitchFamily="18" charset="0"/>
                  </a:rPr>
                  <a:t>       </a:t>
                </a:r>
                <a14:m>
                  <m:oMath xmlns:m="http://schemas.openxmlformats.org/officeDocument/2006/math">
                    <m:r>
                      <a:rPr lang="en-US" altLang="zh-CN" sz="2400" i="1" kern="100">
                        <a:solidFill>
                          <a:srgbClr val="000080"/>
                        </a:solidFill>
                        <a:effectLst/>
                        <a:latin typeface="Cambria Math" panose="02040503050406030204" pitchFamily="18" charset="0"/>
                      </a:rPr>
                      <m:t>𝐴</m:t>
                    </m:r>
                    <m:r>
                      <a:rPr lang="zh-CN" altLang="zh-CN" sz="2400" i="1" kern="100">
                        <a:solidFill>
                          <a:srgbClr val="000080"/>
                        </a:solidFill>
                        <a:effectLst/>
                        <a:latin typeface="Cambria Math" panose="02040503050406030204" pitchFamily="18" charset="0"/>
                        <a:cs typeface="宋体" panose="02010600030101010101" pitchFamily="2" charset="-122"/>
                      </a:rPr>
                      <m:t>∪</m:t>
                    </m:r>
                    <m:r>
                      <a:rPr lang="en-US" altLang="zh-CN" sz="2400" i="1" kern="100">
                        <a:solidFill>
                          <a:srgbClr val="000080"/>
                        </a:solidFill>
                        <a:effectLst/>
                        <a:latin typeface="Cambria Math" panose="02040503050406030204" pitchFamily="18" charset="0"/>
                      </a:rPr>
                      <m:t>𝐵</m:t>
                    </m:r>
                    <m:r>
                      <a:rPr lang="en-US" altLang="zh-CN" sz="2400" i="1" kern="100">
                        <a:solidFill>
                          <a:srgbClr val="000080"/>
                        </a:solidFill>
                        <a:effectLst/>
                        <a:latin typeface="Cambria Math" panose="02040503050406030204" pitchFamily="18" charset="0"/>
                      </a:rPr>
                      <m:t>∩</m:t>
                    </m:r>
                    <m:acc>
                      <m:accPr>
                        <m:chr m:val="̄"/>
                        <m:ctrlPr>
                          <a:rPr lang="zh-CN" altLang="zh-CN" sz="2400" i="1" kern="100">
                            <a:solidFill>
                              <a:srgbClr val="000080"/>
                            </a:solidFill>
                            <a:effectLst/>
                            <a:latin typeface="Cambria Math" panose="02040503050406030204" pitchFamily="18" charset="0"/>
                            <a:ea typeface="Cambria Math" panose="02040503050406030204" pitchFamily="18" charset="0"/>
                          </a:rPr>
                        </m:ctrlPr>
                      </m:accPr>
                      <m:e>
                        <m:r>
                          <a:rPr lang="en-US" altLang="zh-CN" sz="2400" i="1" kern="100">
                            <a:solidFill>
                              <a:srgbClr val="000080"/>
                            </a:solidFill>
                            <a:effectLst/>
                            <a:latin typeface="Cambria Math" panose="02040503050406030204" pitchFamily="18" charset="0"/>
                          </a:rPr>
                          <m:t>𝐷</m:t>
                        </m:r>
                      </m:e>
                    </m:acc>
                  </m:oMath>
                </a14:m>
                <a:r>
                  <a:rPr lang="en-US" altLang="zh-CN" sz="2400" kern="100" dirty="0">
                    <a:solidFill>
                      <a:srgbClr val="000080"/>
                    </a:solidFill>
                    <a:effectLst/>
                    <a:latin typeface="Times New Roman" panose="02020603050405020304" pitchFamily="18" charset="0"/>
                  </a:rPr>
                  <a:t> = regions 2, 6 and 7</a:t>
                </a:r>
                <a:endParaRPr lang="zh-CN" altLang="zh-CN" sz="2400" kern="100" dirty="0">
                  <a:effectLst/>
                  <a:latin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53FD2A4B-A7C8-0436-0B49-999A62CC93EA}"/>
                  </a:ext>
                </a:extLst>
              </p:cNvPr>
              <p:cNvSpPr txBox="1">
                <a:spLocks noRot="1" noChangeAspect="1" noMove="1" noResize="1" noEditPoints="1" noAdjustHandles="1" noChangeArrowheads="1" noChangeShapeType="1" noTextEdit="1"/>
              </p:cNvSpPr>
              <p:nvPr/>
            </p:nvSpPr>
            <p:spPr>
              <a:xfrm>
                <a:off x="395536" y="548680"/>
                <a:ext cx="7848872" cy="830997"/>
              </a:xfrm>
              <a:prstGeom prst="rect">
                <a:avLst/>
              </a:prstGeom>
              <a:blipFill>
                <a:blip r:embed="rId2"/>
                <a:stretch>
                  <a:fillRect t="-5882" b="-16176"/>
                </a:stretch>
              </a:blipFill>
            </p:spPr>
            <p:txBody>
              <a:bodyPr/>
              <a:lstStyle/>
              <a:p>
                <a:r>
                  <a:rPr lang="zh-CN" altLang="en-US">
                    <a:noFill/>
                  </a:rPr>
                  <a:t> </a:t>
                </a:r>
              </a:p>
            </p:txBody>
          </p:sp>
        </mc:Fallback>
      </mc:AlternateContent>
      <p:graphicFrame>
        <p:nvGraphicFramePr>
          <p:cNvPr id="9" name="对象 8">
            <a:extLst>
              <a:ext uri="{FF2B5EF4-FFF2-40B4-BE49-F238E27FC236}">
                <a16:creationId xmlns:a16="http://schemas.microsoft.com/office/drawing/2014/main" id="{FB4FCF34-23C8-748A-B36A-EBE51D75A147}"/>
              </a:ext>
            </a:extLst>
          </p:cNvPr>
          <p:cNvGraphicFramePr>
            <a:graphicFrameLocks noChangeAspect="1"/>
          </p:cNvGraphicFramePr>
          <p:nvPr>
            <p:extLst>
              <p:ext uri="{D42A27DB-BD31-4B8C-83A1-F6EECF244321}">
                <p14:modId xmlns:p14="http://schemas.microsoft.com/office/powerpoint/2010/main" val="3584709688"/>
              </p:ext>
            </p:extLst>
          </p:nvPr>
        </p:nvGraphicFramePr>
        <p:xfrm>
          <a:off x="2285454" y="1844823"/>
          <a:ext cx="3729913" cy="1800201"/>
        </p:xfrm>
        <a:graphic>
          <a:graphicData uri="http://schemas.openxmlformats.org/presentationml/2006/ole">
            <mc:AlternateContent xmlns:mc="http://schemas.openxmlformats.org/markup-compatibility/2006">
              <mc:Choice xmlns:v="urn:schemas-microsoft-com:vml" Requires="v">
                <p:oleObj r:id="rId3" imgW="3124080" imgH="1854360" progId="Flash.Movie">
                  <p:embed/>
                </p:oleObj>
              </mc:Choice>
              <mc:Fallback>
                <p:oleObj r:id="rId3" imgW="3124080" imgH="1854360" progId="Flash.Movi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5454" y="1844823"/>
                        <a:ext cx="3729913" cy="1800201"/>
                      </a:xfrm>
                      <a:prstGeom prst="rect">
                        <a:avLst/>
                      </a:prstGeom>
                      <a:noFill/>
                    </p:spPr>
                  </p:pic>
                </p:oleObj>
              </mc:Fallback>
            </mc:AlternateContent>
          </a:graphicData>
        </a:graphic>
      </p:graphicFrame>
      <p:sp>
        <p:nvSpPr>
          <p:cNvPr id="10" name="Rectangle 5">
            <a:extLst>
              <a:ext uri="{FF2B5EF4-FFF2-40B4-BE49-F238E27FC236}">
                <a16:creationId xmlns:a16="http://schemas.microsoft.com/office/drawing/2014/main" id="{AF5F0DE6-32D4-A8F3-7D99-25388D193320}"/>
              </a:ext>
            </a:extLst>
          </p:cNvPr>
          <p:cNvSpPr>
            <a:spLocks noChangeArrowheads="1"/>
          </p:cNvSpPr>
          <p:nvPr/>
        </p:nvSpPr>
        <p:spPr bwMode="auto">
          <a:xfrm>
            <a:off x="1820850" y="4110170"/>
            <a:ext cx="45566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Fig 2.2.1  Venn diagram of Example 2.2.5</a:t>
            </a:r>
            <a:r>
              <a:rPr kumimoji="0" lang="en-US" altLang="zh-CN" sz="20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134755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CFD2DE91-B500-7EB8-4112-689282EDB5B8}"/>
              </a:ext>
            </a:extLst>
          </p:cNvPr>
          <p:cNvSpPr/>
          <p:nvPr/>
        </p:nvSpPr>
        <p:spPr>
          <a:xfrm>
            <a:off x="911225" y="4006850"/>
            <a:ext cx="5126038" cy="48736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p>
        </p:txBody>
      </p:sp>
      <p:sp>
        <p:nvSpPr>
          <p:cNvPr id="11" name="文本框 10">
            <a:extLst>
              <a:ext uri="{FF2B5EF4-FFF2-40B4-BE49-F238E27FC236}">
                <a16:creationId xmlns:a16="http://schemas.microsoft.com/office/drawing/2014/main" id="{80BBED6B-FF92-4B59-0124-0E5852154890}"/>
              </a:ext>
            </a:extLst>
          </p:cNvPr>
          <p:cNvSpPr txBox="1"/>
          <p:nvPr/>
        </p:nvSpPr>
        <p:spPr>
          <a:xfrm>
            <a:off x="323528" y="157646"/>
            <a:ext cx="8496944" cy="461665"/>
          </a:xfrm>
          <a:prstGeom prst="rect">
            <a:avLst/>
          </a:prstGeom>
          <a:noFill/>
        </p:spPr>
        <p:txBody>
          <a:bodyPr wrap="square">
            <a:spAutoFit/>
          </a:bodyPr>
          <a:lstStyle/>
          <a:p>
            <a:r>
              <a:rPr lang="en-US" altLang="zh-CN" sz="2400" kern="100" dirty="0">
                <a:solidFill>
                  <a:srgbClr val="000080"/>
                </a:solidFill>
                <a:effectLst/>
                <a:latin typeface="Times New Roman" panose="02020603050405020304" pitchFamily="18" charset="0"/>
                <a:ea typeface="宋体" panose="02010600030101010101" pitchFamily="2" charset="-122"/>
              </a:rPr>
              <a:t>The following list summarizes the rules of the operations of events.</a:t>
            </a:r>
            <a:endParaRPr lang="zh-CN" altLang="en-US" sz="2400" dirty="0"/>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D2E24939-3F71-457E-1B64-8CB19C75C2AF}"/>
                  </a:ext>
                </a:extLst>
              </p:cNvPr>
              <p:cNvSpPr txBox="1"/>
              <p:nvPr/>
            </p:nvSpPr>
            <p:spPr>
              <a:xfrm>
                <a:off x="1043608" y="908721"/>
                <a:ext cx="5814392" cy="5389039"/>
              </a:xfrm>
              <a:prstGeom prst="rect">
                <a:avLst/>
              </a:prstGeom>
              <a:noFill/>
            </p:spPr>
            <p:txBody>
              <a:bodyPr wrap="square">
                <a:spAutoFit/>
              </a:bodyPr>
              <a:lstStyle/>
              <a:p>
                <a:pPr indent="227965" algn="just"/>
                <a:r>
                  <a:rPr lang="en-US" altLang="zh-CN" sz="2400" kern="100" dirty="0">
                    <a:solidFill>
                      <a:srgbClr val="000080"/>
                    </a:solidFill>
                    <a:effectLst/>
                    <a:latin typeface="Times New Roman" panose="02020603050405020304" pitchFamily="18" charset="0"/>
                  </a:rPr>
                  <a:t>1. </a:t>
                </a:r>
                <a14:m>
                  <m:oMath xmlns:m="http://schemas.openxmlformats.org/officeDocument/2006/math">
                    <m:r>
                      <a:rPr lang="en-US" altLang="zh-CN" sz="2400" i="1" kern="100">
                        <a:solidFill>
                          <a:srgbClr val="000080"/>
                        </a:solidFill>
                        <a:effectLst/>
                        <a:latin typeface="Cambria Math" panose="02040503050406030204" pitchFamily="18" charset="0"/>
                      </a:rPr>
                      <m:t>𝐴</m:t>
                    </m:r>
                    <m:r>
                      <a:rPr lang="en-US" altLang="zh-CN" sz="2400" i="1" kern="100">
                        <a:solidFill>
                          <a:srgbClr val="000080"/>
                        </a:solidFill>
                        <a:effectLst/>
                        <a:latin typeface="Cambria Math" panose="02040503050406030204" pitchFamily="18" charset="0"/>
                      </a:rPr>
                      <m:t>∩∅=∅</m:t>
                    </m:r>
                  </m:oMath>
                </a14:m>
                <a:endParaRPr lang="zh-CN" altLang="zh-CN" sz="2400" kern="100" dirty="0">
                  <a:effectLst/>
                  <a:latin typeface="Times New Roman" panose="02020603050405020304" pitchFamily="18" charset="0"/>
                </a:endParaRPr>
              </a:p>
              <a:p>
                <a:pPr indent="227965" algn="just"/>
                <a:r>
                  <a:rPr lang="en-US" altLang="zh-CN" sz="2400" kern="100" dirty="0">
                    <a:solidFill>
                      <a:srgbClr val="000080"/>
                    </a:solidFill>
                    <a:effectLst/>
                    <a:latin typeface="Times New Roman" panose="02020603050405020304" pitchFamily="18" charset="0"/>
                  </a:rPr>
                  <a:t>2. </a:t>
                </a:r>
                <a14:m>
                  <m:oMath xmlns:m="http://schemas.openxmlformats.org/officeDocument/2006/math">
                    <m:r>
                      <a:rPr lang="en-US" altLang="zh-CN" sz="2400" i="1" kern="100">
                        <a:solidFill>
                          <a:srgbClr val="000080"/>
                        </a:solidFill>
                        <a:effectLst/>
                        <a:latin typeface="Cambria Math" panose="02040503050406030204" pitchFamily="18" charset="0"/>
                      </a:rPr>
                      <m:t>𝐴</m:t>
                    </m:r>
                    <m:r>
                      <a:rPr lang="zh-CN" altLang="zh-CN" sz="2400" i="1" kern="100">
                        <a:solidFill>
                          <a:srgbClr val="000080"/>
                        </a:solidFill>
                        <a:effectLst/>
                        <a:latin typeface="Cambria Math" panose="02040503050406030204" pitchFamily="18" charset="0"/>
                        <a:cs typeface="宋体" panose="02010600030101010101" pitchFamily="2" charset="-122"/>
                      </a:rPr>
                      <m:t>∪</m:t>
                    </m:r>
                    <m:r>
                      <a:rPr lang="zh-CN" altLang="zh-CN" sz="2400" i="1" kern="100">
                        <a:solidFill>
                          <a:srgbClr val="000080"/>
                        </a:solidFill>
                        <a:effectLst/>
                        <a:latin typeface="Cambria Math" panose="02040503050406030204" pitchFamily="18" charset="0"/>
                        <a:ea typeface="MS Gothic" panose="020B0609070205080204" pitchFamily="49" charset="-128"/>
                        <a:cs typeface="MS Gothic" panose="020B0609070205080204" pitchFamily="49" charset="-128"/>
                      </a:rPr>
                      <m:t>∅</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𝐴</m:t>
                    </m:r>
                  </m:oMath>
                </a14:m>
                <a:endParaRPr lang="zh-CN" altLang="zh-CN" sz="2400" kern="100" dirty="0">
                  <a:effectLst/>
                  <a:latin typeface="Times New Roman" panose="02020603050405020304" pitchFamily="18" charset="0"/>
                </a:endParaRPr>
              </a:p>
              <a:p>
                <a:pPr indent="227965" algn="just"/>
                <a:r>
                  <a:rPr lang="en-US" altLang="zh-CN" sz="2400" kern="100" dirty="0">
                    <a:solidFill>
                      <a:srgbClr val="000080"/>
                    </a:solidFill>
                    <a:effectLst/>
                    <a:latin typeface="Times New Roman" panose="02020603050405020304" pitchFamily="18" charset="0"/>
                  </a:rPr>
                  <a:t>3. </a:t>
                </a:r>
                <a14:m>
                  <m:oMath xmlns:m="http://schemas.openxmlformats.org/officeDocument/2006/math">
                    <m:r>
                      <a:rPr lang="en-US" altLang="zh-CN" sz="2400" i="1" kern="100">
                        <a:solidFill>
                          <a:srgbClr val="000080"/>
                        </a:solidFill>
                        <a:effectLst/>
                        <a:latin typeface="Cambria Math" panose="02040503050406030204" pitchFamily="18" charset="0"/>
                      </a:rPr>
                      <m:t>𝐴</m:t>
                    </m:r>
                    <m:r>
                      <a:rPr lang="zh-CN" altLang="zh-CN" sz="2400" i="1" kern="100">
                        <a:solidFill>
                          <a:srgbClr val="000080"/>
                        </a:solidFill>
                        <a:effectLst/>
                        <a:latin typeface="Cambria Math" panose="02040503050406030204" pitchFamily="18" charset="0"/>
                        <a:cs typeface="宋体" panose="02010600030101010101" pitchFamily="2" charset="-122"/>
                      </a:rPr>
                      <m:t>∪</m:t>
                    </m:r>
                    <m:r>
                      <a:rPr lang="en-US" altLang="zh-CN" sz="2400" i="1" kern="100">
                        <a:solidFill>
                          <a:srgbClr val="000080"/>
                        </a:solidFill>
                        <a:effectLst/>
                        <a:latin typeface="Cambria Math" panose="02040503050406030204" pitchFamily="18" charset="0"/>
                      </a:rPr>
                      <m:t>𝐴</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𝐴</m:t>
                    </m:r>
                  </m:oMath>
                </a14:m>
                <a:endParaRPr lang="zh-CN" altLang="zh-CN" sz="2400" kern="100" dirty="0">
                  <a:effectLst/>
                  <a:latin typeface="Times New Roman" panose="02020603050405020304" pitchFamily="18" charset="0"/>
                </a:endParaRPr>
              </a:p>
              <a:p>
                <a:pPr indent="227965" algn="just"/>
                <a:r>
                  <a:rPr lang="en-US" altLang="zh-CN" sz="2400" kern="100" dirty="0">
                    <a:solidFill>
                      <a:srgbClr val="000080"/>
                    </a:solidFill>
                    <a:effectLst/>
                    <a:latin typeface="Times New Roman" panose="02020603050405020304" pitchFamily="18" charset="0"/>
                  </a:rPr>
                  <a:t>4. </a:t>
                </a:r>
                <a14:m>
                  <m:oMath xmlns:m="http://schemas.openxmlformats.org/officeDocument/2006/math">
                    <m:r>
                      <a:rPr lang="en-US" altLang="zh-CN" sz="2400" i="1" kern="100">
                        <a:solidFill>
                          <a:srgbClr val="000080"/>
                        </a:solidFill>
                        <a:effectLst/>
                        <a:latin typeface="Cambria Math" panose="02040503050406030204" pitchFamily="18" charset="0"/>
                      </a:rPr>
                      <m:t>𝐴</m:t>
                    </m:r>
                    <m:r>
                      <a:rPr lang="en-US" altLang="zh-CN" sz="2400" i="1" kern="100">
                        <a:solidFill>
                          <a:srgbClr val="000080"/>
                        </a:solidFill>
                        <a:effectLst/>
                        <a:latin typeface="Cambria Math" panose="02040503050406030204" pitchFamily="18" charset="0"/>
                      </a:rPr>
                      <m:t>∩</m:t>
                    </m:r>
                    <m:acc>
                      <m:accPr>
                        <m:chr m:val="̄"/>
                        <m:ctrlPr>
                          <a:rPr lang="zh-CN" altLang="zh-CN" sz="2400" i="1" kern="100">
                            <a:solidFill>
                              <a:srgbClr val="000080"/>
                            </a:solidFill>
                            <a:effectLst/>
                            <a:latin typeface="Cambria Math" panose="02040503050406030204" pitchFamily="18" charset="0"/>
                            <a:ea typeface="Cambria Math" panose="02040503050406030204" pitchFamily="18" charset="0"/>
                          </a:rPr>
                        </m:ctrlPr>
                      </m:accPr>
                      <m:e>
                        <m:r>
                          <a:rPr lang="en-US" altLang="zh-CN" sz="2400" i="1" kern="100">
                            <a:solidFill>
                              <a:srgbClr val="000080"/>
                            </a:solidFill>
                            <a:effectLst/>
                            <a:latin typeface="Cambria Math" panose="02040503050406030204" pitchFamily="18" charset="0"/>
                          </a:rPr>
                          <m:t>𝐴</m:t>
                        </m:r>
                      </m:e>
                    </m:acc>
                    <m:r>
                      <a:rPr lang="en-US" altLang="zh-CN" sz="2400" i="1" kern="100">
                        <a:solidFill>
                          <a:srgbClr val="000080"/>
                        </a:solidFill>
                        <a:effectLst/>
                        <a:latin typeface="Cambria Math" panose="02040503050406030204" pitchFamily="18" charset="0"/>
                      </a:rPr>
                      <m:t>=</m:t>
                    </m:r>
                    <m:r>
                      <a:rPr lang="zh-CN" altLang="zh-CN" sz="2400" i="1" kern="100">
                        <a:solidFill>
                          <a:srgbClr val="000080"/>
                        </a:solidFill>
                        <a:effectLst/>
                        <a:latin typeface="Cambria Math" panose="02040503050406030204" pitchFamily="18" charset="0"/>
                        <a:ea typeface="MS Gothic" panose="020B0609070205080204" pitchFamily="49" charset="-128"/>
                        <a:cs typeface="MS Gothic" panose="020B0609070205080204" pitchFamily="49" charset="-128"/>
                      </a:rPr>
                      <m:t>∅</m:t>
                    </m:r>
                  </m:oMath>
                </a14:m>
                <a:endParaRPr lang="zh-CN" altLang="zh-CN" sz="2400" kern="100" dirty="0">
                  <a:effectLst/>
                  <a:latin typeface="Times New Roman" panose="02020603050405020304" pitchFamily="18" charset="0"/>
                </a:endParaRPr>
              </a:p>
              <a:p>
                <a:pPr indent="227965" algn="just"/>
                <a:r>
                  <a:rPr lang="en-US" altLang="zh-CN" sz="2400" kern="100" dirty="0">
                    <a:solidFill>
                      <a:srgbClr val="000080"/>
                    </a:solidFill>
                    <a:effectLst/>
                    <a:latin typeface="Times New Roman" panose="02020603050405020304" pitchFamily="18" charset="0"/>
                  </a:rPr>
                  <a:t>5. </a:t>
                </a:r>
                <a14:m>
                  <m:oMath xmlns:m="http://schemas.openxmlformats.org/officeDocument/2006/math">
                    <m:r>
                      <a:rPr lang="en-US" altLang="zh-CN" sz="2400" i="1" kern="100">
                        <a:solidFill>
                          <a:srgbClr val="000080"/>
                        </a:solidFill>
                        <a:effectLst/>
                        <a:latin typeface="Cambria Math" panose="02040503050406030204" pitchFamily="18" charset="0"/>
                      </a:rPr>
                      <m:t>𝐴</m:t>
                    </m:r>
                    <m:r>
                      <a:rPr lang="zh-CN" altLang="zh-CN" sz="2400" i="1" kern="100">
                        <a:solidFill>
                          <a:srgbClr val="000080"/>
                        </a:solidFill>
                        <a:effectLst/>
                        <a:latin typeface="Cambria Math" panose="02040503050406030204" pitchFamily="18" charset="0"/>
                        <a:cs typeface="宋体" panose="02010600030101010101" pitchFamily="2" charset="-122"/>
                      </a:rPr>
                      <m:t>∪</m:t>
                    </m:r>
                    <m:acc>
                      <m:accPr>
                        <m:chr m:val="̄"/>
                        <m:ctrlPr>
                          <a:rPr lang="zh-CN" altLang="zh-CN" sz="2400" i="1" kern="100">
                            <a:solidFill>
                              <a:srgbClr val="000080"/>
                            </a:solidFill>
                            <a:effectLst/>
                            <a:latin typeface="Cambria Math" panose="02040503050406030204" pitchFamily="18" charset="0"/>
                            <a:ea typeface="Cambria Math" panose="02040503050406030204" pitchFamily="18" charset="0"/>
                          </a:rPr>
                        </m:ctrlPr>
                      </m:accPr>
                      <m:e>
                        <m:r>
                          <a:rPr lang="en-US" altLang="zh-CN" sz="2400" i="1" kern="100">
                            <a:solidFill>
                              <a:srgbClr val="000080"/>
                            </a:solidFill>
                            <a:effectLst/>
                            <a:latin typeface="Cambria Math" panose="02040503050406030204" pitchFamily="18" charset="0"/>
                          </a:rPr>
                          <m:t>𝐴</m:t>
                        </m:r>
                      </m:e>
                    </m:acc>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𝑆</m:t>
                    </m:r>
                  </m:oMath>
                </a14:m>
                <a:endParaRPr lang="zh-CN" altLang="zh-CN" sz="2400" kern="100" dirty="0">
                  <a:effectLst/>
                  <a:latin typeface="Times New Roman" panose="02020603050405020304" pitchFamily="18" charset="0"/>
                </a:endParaRPr>
              </a:p>
              <a:p>
                <a:pPr indent="227965" algn="just"/>
                <a:r>
                  <a:rPr lang="en-US" altLang="zh-CN" sz="2400" kern="100" dirty="0">
                    <a:solidFill>
                      <a:srgbClr val="000080"/>
                    </a:solidFill>
                    <a:effectLst/>
                    <a:latin typeface="Times New Roman" panose="02020603050405020304" pitchFamily="18" charset="0"/>
                  </a:rPr>
                  <a:t>6. </a:t>
                </a:r>
                <a14:m>
                  <m:oMath xmlns:m="http://schemas.openxmlformats.org/officeDocument/2006/math">
                    <m:acc>
                      <m:accPr>
                        <m:chr m:val="̄"/>
                        <m:ctrlPr>
                          <a:rPr lang="zh-CN" altLang="zh-CN" sz="2400" i="1" kern="100">
                            <a:solidFill>
                              <a:srgbClr val="000080"/>
                            </a:solidFill>
                            <a:effectLst/>
                            <a:latin typeface="Cambria Math" panose="02040503050406030204" pitchFamily="18" charset="0"/>
                            <a:ea typeface="Cambria Math" panose="02040503050406030204" pitchFamily="18" charset="0"/>
                          </a:rPr>
                        </m:ctrlPr>
                      </m:accPr>
                      <m:e>
                        <m:r>
                          <a:rPr lang="en-US" altLang="zh-CN" sz="2400" i="1" kern="100">
                            <a:solidFill>
                              <a:srgbClr val="000080"/>
                            </a:solidFill>
                            <a:effectLst/>
                            <a:latin typeface="Cambria Math" panose="02040503050406030204" pitchFamily="18" charset="0"/>
                          </a:rPr>
                          <m:t>𝑆</m:t>
                        </m:r>
                      </m:e>
                    </m:acc>
                    <m:r>
                      <a:rPr lang="en-US" altLang="zh-CN" sz="2400" i="1" kern="100">
                        <a:solidFill>
                          <a:srgbClr val="000080"/>
                        </a:solidFill>
                        <a:effectLst/>
                        <a:latin typeface="Cambria Math" panose="02040503050406030204" pitchFamily="18" charset="0"/>
                      </a:rPr>
                      <m:t>=</m:t>
                    </m:r>
                    <m:r>
                      <a:rPr lang="zh-CN" altLang="zh-CN" sz="2400" i="1" kern="100">
                        <a:solidFill>
                          <a:srgbClr val="000080"/>
                        </a:solidFill>
                        <a:effectLst/>
                        <a:latin typeface="Cambria Math" panose="02040503050406030204" pitchFamily="18" charset="0"/>
                        <a:ea typeface="MS Gothic" panose="020B0609070205080204" pitchFamily="49" charset="-128"/>
                        <a:cs typeface="MS Gothic" panose="020B0609070205080204" pitchFamily="49" charset="-128"/>
                      </a:rPr>
                      <m:t>∅</m:t>
                    </m:r>
                  </m:oMath>
                </a14:m>
                <a:endParaRPr lang="zh-CN" altLang="zh-CN" sz="2400" kern="100" dirty="0">
                  <a:effectLst/>
                  <a:latin typeface="Times New Roman" panose="02020603050405020304" pitchFamily="18" charset="0"/>
                </a:endParaRPr>
              </a:p>
              <a:p>
                <a:pPr indent="227965" algn="just"/>
                <a:r>
                  <a:rPr lang="en-US" altLang="zh-CN" sz="2400" kern="100" dirty="0">
                    <a:solidFill>
                      <a:srgbClr val="000080"/>
                    </a:solidFill>
                    <a:effectLst/>
                    <a:latin typeface="Times New Roman" panose="02020603050405020304" pitchFamily="18" charset="0"/>
                  </a:rPr>
                  <a:t>7. </a:t>
                </a:r>
                <a14:m>
                  <m:oMath xmlns:m="http://schemas.openxmlformats.org/officeDocument/2006/math">
                    <m:acc>
                      <m:accPr>
                        <m:chr m:val="̄"/>
                        <m:ctrlPr>
                          <a:rPr lang="zh-CN" altLang="zh-CN" sz="2400" i="1" kern="100">
                            <a:solidFill>
                              <a:srgbClr val="000080"/>
                            </a:solidFill>
                            <a:effectLst/>
                            <a:latin typeface="Cambria Math" panose="02040503050406030204" pitchFamily="18" charset="0"/>
                            <a:ea typeface="Cambria Math" panose="02040503050406030204" pitchFamily="18" charset="0"/>
                          </a:rPr>
                        </m:ctrlPr>
                      </m:accPr>
                      <m:e>
                        <m:r>
                          <a:rPr lang="zh-CN" altLang="zh-CN" sz="2400" i="1" kern="100">
                            <a:solidFill>
                              <a:srgbClr val="000080"/>
                            </a:solidFill>
                            <a:effectLst/>
                            <a:latin typeface="Cambria Math" panose="02040503050406030204" pitchFamily="18" charset="0"/>
                            <a:ea typeface="MS Gothic" panose="020B0609070205080204" pitchFamily="49" charset="-128"/>
                            <a:cs typeface="MS Gothic" panose="020B0609070205080204" pitchFamily="49" charset="-128"/>
                          </a:rPr>
                          <m:t>∅</m:t>
                        </m:r>
                      </m:e>
                    </m:acc>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𝑆</m:t>
                    </m:r>
                  </m:oMath>
                </a14:m>
                <a:endParaRPr lang="zh-CN" altLang="zh-CN" sz="2400" kern="100" dirty="0">
                  <a:effectLst/>
                  <a:latin typeface="Times New Roman" panose="02020603050405020304" pitchFamily="18" charset="0"/>
                </a:endParaRPr>
              </a:p>
              <a:p>
                <a:pPr indent="227965" algn="just"/>
                <a:r>
                  <a:rPr lang="en-US" altLang="zh-CN" sz="2400" kern="100" dirty="0">
                    <a:solidFill>
                      <a:srgbClr val="000080"/>
                    </a:solidFill>
                    <a:effectLst/>
                    <a:latin typeface="Times New Roman" panose="02020603050405020304" pitchFamily="18" charset="0"/>
                  </a:rPr>
                  <a:t>8. </a:t>
                </a:r>
                <a14:m>
                  <m:oMath xmlns:m="http://schemas.openxmlformats.org/officeDocument/2006/math">
                    <m:acc>
                      <m:accPr>
                        <m:chr m:val="̄"/>
                        <m:ctrlPr>
                          <a:rPr lang="zh-CN" altLang="zh-CN" sz="2400" i="1" kern="100">
                            <a:solidFill>
                              <a:srgbClr val="000080"/>
                            </a:solidFill>
                            <a:effectLst/>
                            <a:latin typeface="Cambria Math" panose="02040503050406030204" pitchFamily="18" charset="0"/>
                            <a:ea typeface="Cambria Math" panose="02040503050406030204" pitchFamily="18" charset="0"/>
                          </a:rPr>
                        </m:ctrlPr>
                      </m:accPr>
                      <m:e>
                        <m:acc>
                          <m:accPr>
                            <m:chr m:val="̄"/>
                            <m:ctrlPr>
                              <a:rPr lang="zh-CN" altLang="zh-CN" sz="2400" i="1" kern="100">
                                <a:solidFill>
                                  <a:srgbClr val="000080"/>
                                </a:solidFill>
                                <a:effectLst/>
                                <a:latin typeface="Cambria Math" panose="02040503050406030204" pitchFamily="18" charset="0"/>
                                <a:ea typeface="Cambria Math" panose="02040503050406030204" pitchFamily="18" charset="0"/>
                              </a:rPr>
                            </m:ctrlPr>
                          </m:accPr>
                          <m:e>
                            <m:r>
                              <a:rPr lang="en-US" altLang="zh-CN" sz="2400" i="1" kern="100">
                                <a:solidFill>
                                  <a:srgbClr val="000080"/>
                                </a:solidFill>
                                <a:effectLst/>
                                <a:latin typeface="Cambria Math" panose="02040503050406030204" pitchFamily="18" charset="0"/>
                              </a:rPr>
                              <m:t>𝐴</m:t>
                            </m:r>
                          </m:e>
                        </m:acc>
                      </m:e>
                    </m:acc>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𝐴</m:t>
                    </m:r>
                  </m:oMath>
                </a14:m>
                <a:endParaRPr lang="zh-CN" altLang="zh-CN" sz="2400" kern="100" dirty="0">
                  <a:effectLst/>
                  <a:latin typeface="Times New Roman" panose="02020603050405020304" pitchFamily="18" charset="0"/>
                </a:endParaRPr>
              </a:p>
              <a:p>
                <a:pPr indent="227965" algn="just"/>
                <a:r>
                  <a:rPr lang="en-US" altLang="zh-CN" sz="2400" kern="100" dirty="0">
                    <a:solidFill>
                      <a:srgbClr val="000080"/>
                    </a:solidFill>
                    <a:effectLst/>
                    <a:latin typeface="Times New Roman" panose="02020603050405020304" pitchFamily="18" charset="0"/>
                  </a:rPr>
                  <a:t>9. </a:t>
                </a:r>
                <a14:m>
                  <m:oMath xmlns:m="http://schemas.openxmlformats.org/officeDocument/2006/math">
                    <m:limUpp>
                      <m:limUppPr>
                        <m:ctrlPr>
                          <a:rPr lang="zh-CN" altLang="zh-CN" sz="2400" i="1" kern="100">
                            <a:solidFill>
                              <a:srgbClr val="000080"/>
                            </a:solidFill>
                            <a:effectLst/>
                            <a:latin typeface="Cambria Math" panose="02040503050406030204" pitchFamily="18" charset="0"/>
                            <a:ea typeface="Cambria Math" panose="02040503050406030204" pitchFamily="18" charset="0"/>
                          </a:rPr>
                        </m:ctrlPr>
                      </m:limUppPr>
                      <m:e>
                        <m:r>
                          <a:rPr lang="en-US" altLang="zh-CN" sz="2400" i="1" kern="100">
                            <a:solidFill>
                              <a:srgbClr val="000080"/>
                            </a:solidFill>
                            <a:effectLst/>
                            <a:latin typeface="Cambria Math" panose="02040503050406030204" pitchFamily="18" charset="0"/>
                          </a:rPr>
                          <m:t>𝐴</m:t>
                        </m:r>
                        <m:r>
                          <a:rPr lang="zh-CN" altLang="zh-CN" sz="2400" i="1" kern="100">
                            <a:solidFill>
                              <a:srgbClr val="000080"/>
                            </a:solidFill>
                            <a:effectLst/>
                            <a:latin typeface="Cambria Math" panose="02040503050406030204" pitchFamily="18" charset="0"/>
                            <a:cs typeface="宋体" panose="02010600030101010101" pitchFamily="2" charset="-122"/>
                          </a:rPr>
                          <m:t>∪</m:t>
                        </m:r>
                        <m:r>
                          <a:rPr lang="en-US" altLang="zh-CN" sz="2400" i="1" kern="100">
                            <a:solidFill>
                              <a:srgbClr val="000080"/>
                            </a:solidFill>
                            <a:effectLst/>
                            <a:latin typeface="Cambria Math" panose="02040503050406030204" pitchFamily="18" charset="0"/>
                          </a:rPr>
                          <m:t>𝐵</m:t>
                        </m:r>
                      </m:e>
                      <m:lim>
                        <m:r>
                          <a:rPr lang="en-US" altLang="zh-CN" sz="2400" i="1" kern="100">
                            <a:solidFill>
                              <a:srgbClr val="000080"/>
                            </a:solidFill>
                            <a:effectLst/>
                            <a:latin typeface="Cambria Math" panose="02040503050406030204" pitchFamily="18" charset="0"/>
                          </a:rPr>
                          <m:t>_________</m:t>
                        </m:r>
                      </m:lim>
                    </m:limUpp>
                    <m:r>
                      <a:rPr lang="en-US" altLang="zh-CN" sz="2400" i="1" kern="100">
                        <a:solidFill>
                          <a:srgbClr val="000080"/>
                        </a:solidFill>
                        <a:effectLst/>
                        <a:latin typeface="Cambria Math" panose="02040503050406030204" pitchFamily="18" charset="0"/>
                      </a:rPr>
                      <m:t>=</m:t>
                    </m:r>
                    <m:acc>
                      <m:accPr>
                        <m:chr m:val="̄"/>
                        <m:ctrlPr>
                          <a:rPr lang="zh-CN" altLang="zh-CN" sz="2400" i="1" kern="100">
                            <a:solidFill>
                              <a:srgbClr val="000080"/>
                            </a:solidFill>
                            <a:effectLst/>
                            <a:latin typeface="Cambria Math" panose="02040503050406030204" pitchFamily="18" charset="0"/>
                            <a:ea typeface="Cambria Math" panose="02040503050406030204" pitchFamily="18" charset="0"/>
                          </a:rPr>
                        </m:ctrlPr>
                      </m:accPr>
                      <m:e>
                        <m:r>
                          <a:rPr lang="en-US" altLang="zh-CN" sz="2400" i="1" kern="100">
                            <a:solidFill>
                              <a:srgbClr val="000080"/>
                            </a:solidFill>
                            <a:effectLst/>
                            <a:latin typeface="Cambria Math" panose="02040503050406030204" pitchFamily="18" charset="0"/>
                          </a:rPr>
                          <m:t>𝐴</m:t>
                        </m:r>
                      </m:e>
                    </m:acc>
                    <m:r>
                      <a:rPr lang="en-US" altLang="zh-CN" sz="2400" i="1" kern="100">
                        <a:solidFill>
                          <a:srgbClr val="000080"/>
                        </a:solidFill>
                        <a:effectLst/>
                        <a:latin typeface="Cambria Math" panose="02040503050406030204" pitchFamily="18" charset="0"/>
                      </a:rPr>
                      <m:t>∩</m:t>
                    </m:r>
                    <m:acc>
                      <m:accPr>
                        <m:chr m:val="̄"/>
                        <m:ctrlPr>
                          <a:rPr lang="zh-CN" altLang="zh-CN" sz="2400" i="1" kern="100">
                            <a:solidFill>
                              <a:srgbClr val="000080"/>
                            </a:solidFill>
                            <a:effectLst/>
                            <a:latin typeface="Cambria Math" panose="02040503050406030204" pitchFamily="18" charset="0"/>
                            <a:ea typeface="Cambria Math" panose="02040503050406030204" pitchFamily="18" charset="0"/>
                          </a:rPr>
                        </m:ctrlPr>
                      </m:accPr>
                      <m:e>
                        <m:r>
                          <a:rPr lang="en-US" altLang="zh-CN" sz="2400" i="1" kern="100">
                            <a:solidFill>
                              <a:srgbClr val="000080"/>
                            </a:solidFill>
                            <a:effectLst/>
                            <a:latin typeface="Cambria Math" panose="02040503050406030204" pitchFamily="18" charset="0"/>
                          </a:rPr>
                          <m:t>𝐵</m:t>
                        </m:r>
                      </m:e>
                    </m:acc>
                  </m:oMath>
                </a14:m>
                <a:endParaRPr lang="zh-CN" altLang="zh-CN" sz="2400" kern="100" dirty="0">
                  <a:effectLst/>
                  <a:latin typeface="Times New Roman" panose="02020603050405020304" pitchFamily="18" charset="0"/>
                </a:endParaRPr>
              </a:p>
              <a:p>
                <a:pPr indent="227965" algn="just"/>
                <a:r>
                  <a:rPr lang="en-US" altLang="zh-CN" sz="2400" kern="100" dirty="0">
                    <a:solidFill>
                      <a:srgbClr val="000080"/>
                    </a:solidFill>
                    <a:effectLst/>
                    <a:latin typeface="Times New Roman" panose="02020603050405020304" pitchFamily="18" charset="0"/>
                  </a:rPr>
                  <a:t>10. </a:t>
                </a:r>
                <a14:m>
                  <m:oMath xmlns:m="http://schemas.openxmlformats.org/officeDocument/2006/math">
                    <m:limUpp>
                      <m:limUppPr>
                        <m:ctrlPr>
                          <a:rPr lang="zh-CN" altLang="zh-CN" sz="2400" i="1" kern="100">
                            <a:solidFill>
                              <a:srgbClr val="000080"/>
                            </a:solidFill>
                            <a:effectLst/>
                            <a:latin typeface="Cambria Math" panose="02040503050406030204" pitchFamily="18" charset="0"/>
                            <a:ea typeface="Cambria Math" panose="02040503050406030204" pitchFamily="18" charset="0"/>
                          </a:rPr>
                        </m:ctrlPr>
                      </m:limUppPr>
                      <m:e>
                        <m:r>
                          <a:rPr lang="en-US" altLang="zh-CN" sz="2400" i="1" kern="100">
                            <a:solidFill>
                              <a:srgbClr val="000080"/>
                            </a:solidFill>
                            <a:effectLst/>
                            <a:latin typeface="Cambria Math" panose="02040503050406030204" pitchFamily="18" charset="0"/>
                          </a:rPr>
                          <m:t>𝐴</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𝐵</m:t>
                        </m:r>
                      </m:e>
                      <m:lim>
                        <m:r>
                          <a:rPr lang="en-US" altLang="zh-CN" sz="2400" i="1" kern="100">
                            <a:solidFill>
                              <a:srgbClr val="000080"/>
                            </a:solidFill>
                            <a:effectLst/>
                            <a:latin typeface="Cambria Math" panose="02040503050406030204" pitchFamily="18" charset="0"/>
                          </a:rPr>
                          <m:t>_________</m:t>
                        </m:r>
                      </m:lim>
                    </m:limUpp>
                    <m:r>
                      <a:rPr lang="en-US" altLang="zh-CN" sz="2400" i="1" kern="100">
                        <a:solidFill>
                          <a:srgbClr val="000080"/>
                        </a:solidFill>
                        <a:effectLst/>
                        <a:latin typeface="Cambria Math" panose="02040503050406030204" pitchFamily="18" charset="0"/>
                      </a:rPr>
                      <m:t>=</m:t>
                    </m:r>
                    <m:acc>
                      <m:accPr>
                        <m:chr m:val="̄"/>
                        <m:ctrlPr>
                          <a:rPr lang="zh-CN" altLang="zh-CN" sz="2400" i="1" kern="100">
                            <a:solidFill>
                              <a:srgbClr val="000080"/>
                            </a:solidFill>
                            <a:effectLst/>
                            <a:latin typeface="Cambria Math" panose="02040503050406030204" pitchFamily="18" charset="0"/>
                            <a:ea typeface="Cambria Math" panose="02040503050406030204" pitchFamily="18" charset="0"/>
                          </a:rPr>
                        </m:ctrlPr>
                      </m:accPr>
                      <m:e>
                        <m:r>
                          <a:rPr lang="en-US" altLang="zh-CN" sz="2400" i="1" kern="100">
                            <a:solidFill>
                              <a:srgbClr val="000080"/>
                            </a:solidFill>
                            <a:effectLst/>
                            <a:latin typeface="Cambria Math" panose="02040503050406030204" pitchFamily="18" charset="0"/>
                          </a:rPr>
                          <m:t>𝐴</m:t>
                        </m:r>
                      </m:e>
                    </m:acc>
                    <m:r>
                      <a:rPr lang="zh-CN" altLang="zh-CN" sz="2400" i="1" kern="100">
                        <a:solidFill>
                          <a:srgbClr val="000080"/>
                        </a:solidFill>
                        <a:effectLst/>
                        <a:latin typeface="Cambria Math" panose="02040503050406030204" pitchFamily="18" charset="0"/>
                        <a:cs typeface="宋体" panose="02010600030101010101" pitchFamily="2" charset="-122"/>
                      </a:rPr>
                      <m:t>∪</m:t>
                    </m:r>
                    <m:acc>
                      <m:accPr>
                        <m:chr m:val="̄"/>
                        <m:ctrlPr>
                          <a:rPr lang="zh-CN" altLang="zh-CN" sz="2400" i="1" kern="100">
                            <a:solidFill>
                              <a:srgbClr val="000080"/>
                            </a:solidFill>
                            <a:effectLst/>
                            <a:latin typeface="Cambria Math" panose="02040503050406030204" pitchFamily="18" charset="0"/>
                            <a:ea typeface="Cambria Math" panose="02040503050406030204" pitchFamily="18" charset="0"/>
                          </a:rPr>
                        </m:ctrlPr>
                      </m:accPr>
                      <m:e>
                        <m:r>
                          <a:rPr lang="en-US" altLang="zh-CN" sz="2400" i="1" kern="100">
                            <a:solidFill>
                              <a:srgbClr val="000080"/>
                            </a:solidFill>
                            <a:effectLst/>
                            <a:latin typeface="Cambria Math" panose="02040503050406030204" pitchFamily="18" charset="0"/>
                          </a:rPr>
                          <m:t>𝐵</m:t>
                        </m:r>
                      </m:e>
                    </m:acc>
                  </m:oMath>
                </a14:m>
                <a:endParaRPr lang="zh-CN" altLang="zh-CN" sz="2400" kern="100" dirty="0">
                  <a:effectLst/>
                  <a:latin typeface="Times New Roman" panose="02020603050405020304" pitchFamily="18" charset="0"/>
                </a:endParaRPr>
              </a:p>
              <a:p>
                <a:pPr indent="227965" algn="just"/>
                <a:r>
                  <a:rPr lang="en-US" altLang="zh-CN" sz="2400" kern="100" dirty="0">
                    <a:solidFill>
                      <a:srgbClr val="000080"/>
                    </a:solidFill>
                    <a:effectLst/>
                    <a:latin typeface="Times New Roman" panose="02020603050405020304" pitchFamily="18" charset="0"/>
                  </a:rPr>
                  <a:t>11. </a:t>
                </a:r>
                <a14:m>
                  <m:oMath xmlns:m="http://schemas.openxmlformats.org/officeDocument/2006/math">
                    <m:r>
                      <a:rPr lang="en-US" altLang="zh-CN" sz="2400" i="1" kern="100">
                        <a:solidFill>
                          <a:srgbClr val="000080"/>
                        </a:solidFill>
                        <a:effectLst/>
                        <a:latin typeface="Cambria Math" panose="02040503050406030204" pitchFamily="18" charset="0"/>
                      </a:rPr>
                      <m:t>𝐴</m:t>
                    </m:r>
                    <m:r>
                      <a:rPr lang="zh-CN" altLang="zh-CN" sz="2400" i="1" kern="100">
                        <a:solidFill>
                          <a:srgbClr val="000080"/>
                        </a:solidFill>
                        <a:effectLst/>
                        <a:latin typeface="Cambria Math" panose="02040503050406030204" pitchFamily="18" charset="0"/>
                        <a:cs typeface="宋体" panose="02010600030101010101" pitchFamily="2" charset="-122"/>
                      </a:rPr>
                      <m:t>∪</m:t>
                    </m:r>
                    <m:r>
                      <a:rPr lang="en-US" altLang="zh-CN" sz="2400" i="1" kern="100">
                        <a:solidFill>
                          <a:srgbClr val="000080"/>
                        </a:solidFill>
                        <a:effectLst/>
                        <a:latin typeface="Cambria Math" panose="02040503050406030204" pitchFamily="18" charset="0"/>
                      </a:rPr>
                      <m:t>𝐵</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𝐵</m:t>
                    </m:r>
                    <m:r>
                      <a:rPr lang="zh-CN" altLang="zh-CN" sz="2400" i="1" kern="100">
                        <a:solidFill>
                          <a:srgbClr val="000080"/>
                        </a:solidFill>
                        <a:effectLst/>
                        <a:latin typeface="Cambria Math" panose="02040503050406030204" pitchFamily="18" charset="0"/>
                        <a:cs typeface="宋体" panose="02010600030101010101" pitchFamily="2" charset="-122"/>
                      </a:rPr>
                      <m:t>∪</m:t>
                    </m:r>
                    <m:r>
                      <a:rPr lang="en-US" altLang="zh-CN" sz="2400" i="1" kern="100">
                        <a:solidFill>
                          <a:srgbClr val="000080"/>
                        </a:solidFill>
                        <a:effectLst/>
                        <a:latin typeface="Cambria Math" panose="02040503050406030204" pitchFamily="18" charset="0"/>
                      </a:rPr>
                      <m:t>𝐴</m:t>
                    </m:r>
                  </m:oMath>
                </a14:m>
                <a:endParaRPr lang="zh-CN" altLang="zh-CN" sz="2400" kern="100" dirty="0">
                  <a:effectLst/>
                  <a:latin typeface="Times New Roman" panose="02020603050405020304" pitchFamily="18" charset="0"/>
                </a:endParaRPr>
              </a:p>
              <a:p>
                <a:pPr indent="227965" algn="just"/>
                <a:r>
                  <a:rPr lang="en-US" altLang="zh-CN" sz="2400" kern="100" dirty="0">
                    <a:solidFill>
                      <a:srgbClr val="000080"/>
                    </a:solidFill>
                    <a:effectLst/>
                    <a:latin typeface="Times New Roman" panose="02020603050405020304" pitchFamily="18" charset="0"/>
                  </a:rPr>
                  <a:t>12. </a:t>
                </a:r>
                <a14:m>
                  <m:oMath xmlns:m="http://schemas.openxmlformats.org/officeDocument/2006/math">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𝐴</m:t>
                    </m:r>
                    <m:r>
                      <a:rPr lang="zh-CN" altLang="zh-CN" sz="2400" i="1" kern="100">
                        <a:solidFill>
                          <a:srgbClr val="000080"/>
                        </a:solidFill>
                        <a:effectLst/>
                        <a:latin typeface="Cambria Math" panose="02040503050406030204" pitchFamily="18" charset="0"/>
                        <a:cs typeface="宋体" panose="02010600030101010101" pitchFamily="2" charset="-122"/>
                      </a:rPr>
                      <m:t>∪</m:t>
                    </m:r>
                    <m:r>
                      <a:rPr lang="en-US" altLang="zh-CN" sz="2400" i="1" kern="100">
                        <a:solidFill>
                          <a:srgbClr val="000080"/>
                        </a:solidFill>
                        <a:effectLst/>
                        <a:latin typeface="Cambria Math" panose="02040503050406030204" pitchFamily="18" charset="0"/>
                      </a:rPr>
                      <m:t>𝐵</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𝐶</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𝐴</m:t>
                    </m:r>
                    <m:r>
                      <a:rPr lang="zh-CN" altLang="zh-CN" sz="2400" i="1" kern="100">
                        <a:solidFill>
                          <a:srgbClr val="000080"/>
                        </a:solidFill>
                        <a:effectLst/>
                        <a:latin typeface="Cambria Math" panose="02040503050406030204" pitchFamily="18" charset="0"/>
                        <a:cs typeface="宋体" panose="02010600030101010101" pitchFamily="2" charset="-122"/>
                      </a:rPr>
                      <m:t>∪</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𝐵</m:t>
                    </m:r>
                    <m:r>
                      <a:rPr lang="zh-CN" altLang="zh-CN" sz="2400" i="1" kern="100">
                        <a:solidFill>
                          <a:srgbClr val="000080"/>
                        </a:solidFill>
                        <a:effectLst/>
                        <a:latin typeface="Cambria Math" panose="02040503050406030204" pitchFamily="18" charset="0"/>
                        <a:cs typeface="宋体" panose="02010600030101010101" pitchFamily="2" charset="-122"/>
                      </a:rPr>
                      <m:t>∪</m:t>
                    </m:r>
                    <m:r>
                      <a:rPr lang="en-US" altLang="zh-CN" sz="2400" i="1" kern="100">
                        <a:solidFill>
                          <a:srgbClr val="000080"/>
                        </a:solidFill>
                        <a:effectLst/>
                        <a:latin typeface="Cambria Math" panose="02040503050406030204" pitchFamily="18" charset="0"/>
                      </a:rPr>
                      <m:t>𝐶</m:t>
                    </m:r>
                    <m:r>
                      <a:rPr lang="en-US" altLang="zh-CN" sz="2400" i="1" kern="100">
                        <a:solidFill>
                          <a:srgbClr val="000080"/>
                        </a:solidFill>
                        <a:effectLst/>
                        <a:latin typeface="Cambria Math" panose="02040503050406030204" pitchFamily="18" charset="0"/>
                      </a:rPr>
                      <m:t>)</m:t>
                    </m:r>
                  </m:oMath>
                </a14:m>
                <a:endParaRPr lang="zh-CN" altLang="zh-CN" sz="2400" kern="100" dirty="0">
                  <a:effectLst/>
                  <a:latin typeface="Times New Roman" panose="02020603050405020304" pitchFamily="18" charset="0"/>
                </a:endParaRPr>
              </a:p>
              <a:p>
                <a:pPr indent="227965" algn="just"/>
                <a:r>
                  <a:rPr lang="en-US" altLang="zh-CN" sz="2400" kern="100" dirty="0">
                    <a:solidFill>
                      <a:srgbClr val="000080"/>
                    </a:solidFill>
                    <a:effectLst/>
                    <a:latin typeface="Times New Roman" panose="02020603050405020304" pitchFamily="18" charset="0"/>
                  </a:rPr>
                  <a:t>13. </a:t>
                </a:r>
                <a14:m>
                  <m:oMath xmlns:m="http://schemas.openxmlformats.org/officeDocument/2006/math">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𝐴</m:t>
                    </m:r>
                    <m:r>
                      <a:rPr lang="zh-CN" altLang="zh-CN" sz="2400" i="1" kern="100">
                        <a:solidFill>
                          <a:srgbClr val="000080"/>
                        </a:solidFill>
                        <a:effectLst/>
                        <a:latin typeface="Cambria Math" panose="02040503050406030204" pitchFamily="18" charset="0"/>
                        <a:cs typeface="宋体" panose="02010600030101010101" pitchFamily="2" charset="-122"/>
                      </a:rPr>
                      <m:t>∪</m:t>
                    </m:r>
                    <m:r>
                      <a:rPr lang="en-US" altLang="zh-CN" sz="2400" i="1" kern="100">
                        <a:solidFill>
                          <a:srgbClr val="000080"/>
                        </a:solidFill>
                        <a:effectLst/>
                        <a:latin typeface="Cambria Math" panose="02040503050406030204" pitchFamily="18" charset="0"/>
                      </a:rPr>
                      <m:t>𝐵</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𝐶</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𝐴</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𝐶</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𝐵</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𝐶</m:t>
                    </m:r>
                    <m:r>
                      <a:rPr lang="en-US" altLang="zh-CN" sz="2400" i="1" kern="100">
                        <a:solidFill>
                          <a:srgbClr val="000080"/>
                        </a:solidFill>
                        <a:effectLst/>
                        <a:latin typeface="Cambria Math" panose="02040503050406030204" pitchFamily="18" charset="0"/>
                      </a:rPr>
                      <m:t>)</m:t>
                    </m:r>
                  </m:oMath>
                </a14:m>
                <a:endParaRPr lang="zh-CN" altLang="zh-CN" sz="2400" kern="100" dirty="0">
                  <a:effectLst/>
                  <a:latin typeface="Times New Roman" panose="02020603050405020304" pitchFamily="18" charset="0"/>
                </a:endParaRPr>
              </a:p>
              <a:p>
                <a:pPr indent="227965" algn="just"/>
                <a:r>
                  <a:rPr lang="en-US" altLang="zh-CN" sz="2400" kern="100" dirty="0">
                    <a:solidFill>
                      <a:srgbClr val="000080"/>
                    </a:solidFill>
                    <a:effectLst/>
                    <a:latin typeface="Times New Roman" panose="02020603050405020304" pitchFamily="18" charset="0"/>
                  </a:rPr>
                  <a:t>14. </a:t>
                </a:r>
                <a14:m>
                  <m:oMath xmlns:m="http://schemas.openxmlformats.org/officeDocument/2006/math">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𝐴</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𝐵</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𝐶</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𝐴</m:t>
                    </m:r>
                    <m:r>
                      <a:rPr lang="zh-CN" altLang="zh-CN" sz="2400" i="1" kern="100">
                        <a:solidFill>
                          <a:srgbClr val="000080"/>
                        </a:solidFill>
                        <a:effectLst/>
                        <a:latin typeface="Cambria Math" panose="02040503050406030204" pitchFamily="18" charset="0"/>
                        <a:cs typeface="宋体" panose="02010600030101010101" pitchFamily="2" charset="-122"/>
                      </a:rPr>
                      <m:t>∪</m:t>
                    </m:r>
                    <m:r>
                      <a:rPr lang="en-US" altLang="zh-CN" sz="2400" i="1" kern="100">
                        <a:solidFill>
                          <a:srgbClr val="000080"/>
                        </a:solidFill>
                        <a:effectLst/>
                        <a:latin typeface="Cambria Math" panose="02040503050406030204" pitchFamily="18" charset="0"/>
                      </a:rPr>
                      <m:t>𝐶</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𝐵</m:t>
                    </m:r>
                    <m:r>
                      <a:rPr lang="zh-CN" altLang="zh-CN" sz="2400" i="1" kern="100">
                        <a:solidFill>
                          <a:srgbClr val="000080"/>
                        </a:solidFill>
                        <a:effectLst/>
                        <a:latin typeface="Cambria Math" panose="02040503050406030204" pitchFamily="18" charset="0"/>
                        <a:cs typeface="宋体" panose="02010600030101010101" pitchFamily="2" charset="-122"/>
                      </a:rPr>
                      <m:t>∪</m:t>
                    </m:r>
                    <m:r>
                      <a:rPr lang="en-US" altLang="zh-CN" sz="2400" i="1" kern="100">
                        <a:solidFill>
                          <a:srgbClr val="000080"/>
                        </a:solidFill>
                        <a:effectLst/>
                        <a:latin typeface="Cambria Math" panose="02040503050406030204" pitchFamily="18" charset="0"/>
                      </a:rPr>
                      <m:t>𝐶</m:t>
                    </m:r>
                    <m:r>
                      <a:rPr lang="en-US" altLang="zh-CN" sz="2400" i="1" kern="100">
                        <a:solidFill>
                          <a:srgbClr val="000080"/>
                        </a:solidFill>
                        <a:effectLst/>
                        <a:latin typeface="Cambria Math" panose="02040503050406030204" pitchFamily="18" charset="0"/>
                      </a:rPr>
                      <m:t>)</m:t>
                    </m:r>
                  </m:oMath>
                </a14:m>
                <a:endParaRPr lang="zh-CN" altLang="zh-CN" sz="2400" kern="100" dirty="0">
                  <a:effectLst/>
                  <a:latin typeface="Times New Roman" panose="02020603050405020304" pitchFamily="18" charset="0"/>
                </a:endParaRPr>
              </a:p>
            </p:txBody>
          </p:sp>
        </mc:Choice>
        <mc:Fallback xmlns="">
          <p:sp>
            <p:nvSpPr>
              <p:cNvPr id="13" name="文本框 12">
                <a:extLst>
                  <a:ext uri="{FF2B5EF4-FFF2-40B4-BE49-F238E27FC236}">
                    <a16:creationId xmlns:a16="http://schemas.microsoft.com/office/drawing/2014/main" id="{D2E24939-3F71-457E-1B64-8CB19C75C2AF}"/>
                  </a:ext>
                </a:extLst>
              </p:cNvPr>
              <p:cNvSpPr txBox="1">
                <a:spLocks noRot="1" noChangeAspect="1" noMove="1" noResize="1" noEditPoints="1" noAdjustHandles="1" noChangeArrowheads="1" noChangeShapeType="1" noTextEdit="1"/>
              </p:cNvSpPr>
              <p:nvPr/>
            </p:nvSpPr>
            <p:spPr>
              <a:xfrm>
                <a:off x="1043608" y="908721"/>
                <a:ext cx="5814392" cy="5389039"/>
              </a:xfrm>
              <a:prstGeom prst="rect">
                <a:avLst/>
              </a:prstGeom>
              <a:blipFill>
                <a:blip r:embed="rId2"/>
                <a:stretch>
                  <a:fillRect t="-905" b="-1697"/>
                </a:stretch>
              </a:blipFill>
            </p:spPr>
            <p:txBody>
              <a:bodyPr/>
              <a:lstStyle/>
              <a:p>
                <a:r>
                  <a:rPr lang="zh-CN" altLang="en-US">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文本框 2">
            <a:extLst>
              <a:ext uri="{FF2B5EF4-FFF2-40B4-BE49-F238E27FC236}">
                <a16:creationId xmlns:a16="http://schemas.microsoft.com/office/drawing/2014/main" id="{9BB8C461-C276-FD62-94DC-99A4BC2CD748}"/>
              </a:ext>
            </a:extLst>
          </p:cNvPr>
          <p:cNvSpPr txBox="1">
            <a:spLocks noChangeArrowheads="1"/>
          </p:cNvSpPr>
          <p:nvPr/>
        </p:nvSpPr>
        <p:spPr bwMode="auto">
          <a:xfrm>
            <a:off x="539750" y="188913"/>
            <a:ext cx="4572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a:solidFill>
                  <a:srgbClr val="6E0103"/>
                </a:solidFill>
                <a:cs typeface="Times New Roman" panose="02020603050405020304" pitchFamily="18" charset="0"/>
              </a:rPr>
              <a:t>2.3 Probability of Events </a:t>
            </a:r>
            <a:endParaRPr lang="zh-CN" altLang="en-US" sz="2800"/>
          </a:p>
        </p:txBody>
      </p:sp>
      <p:sp>
        <p:nvSpPr>
          <p:cNvPr id="2" name="Rectangle 1">
            <a:extLst>
              <a:ext uri="{FF2B5EF4-FFF2-40B4-BE49-F238E27FC236}">
                <a16:creationId xmlns:a16="http://schemas.microsoft.com/office/drawing/2014/main" id="{FF9A4708-5859-8EA4-F87E-F194E54E4E3F}"/>
              </a:ext>
            </a:extLst>
          </p:cNvPr>
          <p:cNvSpPr>
            <a:spLocks noChangeArrowheads="1"/>
          </p:cNvSpPr>
          <p:nvPr/>
        </p:nvSpPr>
        <p:spPr bwMode="auto">
          <a:xfrm>
            <a:off x="-108520" y="129219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76225">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7622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Considering an Example. </a:t>
            </a:r>
            <a:endParaRPr kumimoji="0" lang="en-US" altLang="zh-CN" sz="2400" b="0" i="0" u="none" strike="noStrike" cap="none" normalizeH="0" baseline="0" dirty="0">
              <a:ln>
                <a:noFill/>
              </a:ln>
              <a:solidFill>
                <a:schemeClr val="tx1"/>
              </a:solidFill>
              <a:effectLst/>
            </a:endParaRPr>
          </a:p>
        </p:txBody>
      </p:sp>
      <p:sp>
        <p:nvSpPr>
          <p:cNvPr id="8" name="文本框 7">
            <a:extLst>
              <a:ext uri="{FF2B5EF4-FFF2-40B4-BE49-F238E27FC236}">
                <a16:creationId xmlns:a16="http://schemas.microsoft.com/office/drawing/2014/main" id="{831FE13C-D9BF-F6B3-D885-98C40C9C0C30}"/>
              </a:ext>
            </a:extLst>
          </p:cNvPr>
          <p:cNvSpPr txBox="1"/>
          <p:nvPr/>
        </p:nvSpPr>
        <p:spPr>
          <a:xfrm>
            <a:off x="529193" y="712224"/>
            <a:ext cx="7037586" cy="579967"/>
          </a:xfrm>
          <a:prstGeom prst="rect">
            <a:avLst/>
          </a:prstGeom>
          <a:noFill/>
        </p:spPr>
        <p:txBody>
          <a:bodyPr wrap="square">
            <a:spAutoFit/>
          </a:bodyPr>
          <a:lstStyle/>
          <a:p>
            <a:pPr marL="342900" lvl="0" indent="-342900" algn="just">
              <a:lnSpc>
                <a:spcPct val="150000"/>
              </a:lnSpc>
              <a:buFont typeface="+mj-lt"/>
              <a:buAutoNum type="arabicPeriod"/>
              <a:tabLst>
                <a:tab pos="228600" algn="l"/>
              </a:tabLst>
            </a:pPr>
            <a:r>
              <a:rPr lang="en-US" altLang="zh-CN" sz="2400" b="1" kern="100" dirty="0">
                <a:solidFill>
                  <a:srgbClr val="0000FF"/>
                </a:solidFill>
                <a:effectLst/>
                <a:latin typeface="Times New Roman" panose="02020603050405020304" pitchFamily="18" charset="0"/>
                <a:ea typeface="宋体" panose="02010600030101010101" pitchFamily="2" charset="-122"/>
              </a:rPr>
              <a:t>relative frequency --------probability</a:t>
            </a:r>
            <a:endParaRPr lang="zh-CN" altLang="zh-CN" sz="2400" kern="100" dirty="0">
              <a:effectLst/>
              <a:latin typeface="Times New Roman" panose="02020603050405020304" pitchFamily="18" charset="0"/>
              <a:ea typeface="宋体" panose="02010600030101010101" pitchFamily="2" charset="-122"/>
            </a:endParaRPr>
          </a:p>
        </p:txBody>
      </p:sp>
      <p:sp>
        <p:nvSpPr>
          <p:cNvPr id="4" name="文本框 3">
            <a:extLst>
              <a:ext uri="{FF2B5EF4-FFF2-40B4-BE49-F238E27FC236}">
                <a16:creationId xmlns:a16="http://schemas.microsoft.com/office/drawing/2014/main" id="{F4339A30-0FBE-DFBC-58FB-143375525A5F}"/>
              </a:ext>
            </a:extLst>
          </p:cNvPr>
          <p:cNvSpPr txBox="1"/>
          <p:nvPr/>
        </p:nvSpPr>
        <p:spPr>
          <a:xfrm>
            <a:off x="539749" y="1753856"/>
            <a:ext cx="5077265" cy="461665"/>
          </a:xfrm>
          <a:prstGeom prst="rect">
            <a:avLst/>
          </a:prstGeom>
          <a:noFill/>
        </p:spPr>
        <p:txBody>
          <a:bodyPr wrap="square">
            <a:spAutoFit/>
          </a:bodyPr>
          <a:lstStyle/>
          <a:p>
            <a:pPr marL="0" marR="0" lvl="0" indent="27622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We plant 100 untreated cotton seeds. </a:t>
            </a:r>
            <a:endParaRPr kumimoji="0" lang="en-US" altLang="zh-CN" sz="2400" b="0" i="0" u="none" strike="noStrike" cap="none" normalizeH="0" baseline="0" dirty="0">
              <a:ln>
                <a:noFill/>
              </a:ln>
              <a:solidFill>
                <a:schemeClr val="tx1"/>
              </a:solidFill>
              <a:effectLst/>
            </a:endParaRPr>
          </a:p>
        </p:txBody>
      </p:sp>
      <p:sp>
        <p:nvSpPr>
          <p:cNvPr id="6" name="文本框 5">
            <a:extLst>
              <a:ext uri="{FF2B5EF4-FFF2-40B4-BE49-F238E27FC236}">
                <a16:creationId xmlns:a16="http://schemas.microsoft.com/office/drawing/2014/main" id="{723541C4-0053-B83A-4A0D-2C6D3643DB1A}"/>
              </a:ext>
            </a:extLst>
          </p:cNvPr>
          <p:cNvSpPr txBox="1"/>
          <p:nvPr/>
        </p:nvSpPr>
        <p:spPr>
          <a:xfrm>
            <a:off x="567171" y="2215521"/>
            <a:ext cx="7381325" cy="1569660"/>
          </a:xfrm>
          <a:prstGeom prst="rect">
            <a:avLst/>
          </a:prstGeom>
          <a:noFill/>
        </p:spPr>
        <p:txBody>
          <a:bodyPr wrap="square">
            <a:spAutoFit/>
          </a:bodyPr>
          <a:lstStyle/>
          <a:p>
            <a:pPr marL="0" marR="0" lvl="0" indent="27622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If 49 seeds germinate, that is, if there are 49 success (by success in statistics we mean the occurrence of the event under discussion) in 100 trials, we say that the relative frequency of success is 0.49. </a:t>
            </a:r>
          </a:p>
        </p:txBody>
      </p:sp>
      <p:sp>
        <p:nvSpPr>
          <p:cNvPr id="9" name="文本框 8">
            <a:extLst>
              <a:ext uri="{FF2B5EF4-FFF2-40B4-BE49-F238E27FC236}">
                <a16:creationId xmlns:a16="http://schemas.microsoft.com/office/drawing/2014/main" id="{A6A109DC-0659-11F1-BD79-B780109722FD}"/>
              </a:ext>
            </a:extLst>
          </p:cNvPr>
          <p:cNvSpPr txBox="1"/>
          <p:nvPr/>
        </p:nvSpPr>
        <p:spPr>
          <a:xfrm>
            <a:off x="184909" y="3991431"/>
            <a:ext cx="8774181" cy="2677656"/>
          </a:xfrm>
          <a:prstGeom prst="rect">
            <a:avLst/>
          </a:prstGeom>
          <a:noFill/>
        </p:spPr>
        <p:txBody>
          <a:bodyPr wrap="square">
            <a:spAutoFit/>
          </a:bodyPr>
          <a:lstStyle/>
          <a:p>
            <a:pPr marL="0" marR="0" lvl="0" indent="27622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If we plant more and more seeds, a whole sequence of values for the respective relative frequencies is obtained. In general, these relative frequencies approach a limit value, we call this limit the probability of success in a single trial. From the data of Table 2.3.1 it appears that the relative frequencies are approaching the value 0.51, which we call the probability of a cotton seedling emerging from an untreated seed.</a:t>
            </a:r>
            <a:r>
              <a:rPr kumimoji="0" lang="en-US" altLang="zh-CN" sz="2400" b="0" i="0" u="none" strike="noStrike" cap="none" normalizeH="0" baseline="0" dirty="0">
                <a:ln>
                  <a:noFill/>
                </a:ln>
                <a:solidFill>
                  <a:schemeClr val="tx1"/>
                </a:solidFill>
                <a:effectLst/>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arn(inVertical)">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4" grpId="0"/>
      <p:bldP spid="6"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DB115E7-8EB7-5534-84BE-A3EA6E8774EE}"/>
              </a:ext>
            </a:extLst>
          </p:cNvPr>
          <p:cNvPicPr>
            <a:picLocks noChangeAspect="1"/>
          </p:cNvPicPr>
          <p:nvPr/>
        </p:nvPicPr>
        <p:blipFill>
          <a:blip r:embed="rId2"/>
          <a:stretch>
            <a:fillRect/>
          </a:stretch>
        </p:blipFill>
        <p:spPr>
          <a:xfrm>
            <a:off x="755576" y="1124744"/>
            <a:ext cx="7219950" cy="2933700"/>
          </a:xfrm>
          <a:prstGeom prst="rect">
            <a:avLst/>
          </a:prstGeom>
        </p:spPr>
      </p:pic>
      <p:sp>
        <p:nvSpPr>
          <p:cNvPr id="5" name="文本框 4">
            <a:extLst>
              <a:ext uri="{FF2B5EF4-FFF2-40B4-BE49-F238E27FC236}">
                <a16:creationId xmlns:a16="http://schemas.microsoft.com/office/drawing/2014/main" id="{F613278C-82F7-47CC-F1EC-5BBC8074915A}"/>
              </a:ext>
            </a:extLst>
          </p:cNvPr>
          <p:cNvSpPr txBox="1"/>
          <p:nvPr/>
        </p:nvSpPr>
        <p:spPr>
          <a:xfrm>
            <a:off x="1187624" y="4653136"/>
            <a:ext cx="6552728" cy="461665"/>
          </a:xfrm>
          <a:prstGeom prst="rect">
            <a:avLst/>
          </a:prstGeom>
          <a:noFill/>
        </p:spPr>
        <p:txBody>
          <a:bodyPr wrap="square">
            <a:spAutoFit/>
          </a:bodyPr>
          <a:lstStyle/>
          <a:p>
            <a:r>
              <a:rPr lang="en-US" altLang="zh-CN" sz="2400" kern="100" dirty="0">
                <a:solidFill>
                  <a:srgbClr val="000080"/>
                </a:solidFill>
                <a:effectLst/>
                <a:latin typeface="Times New Roman" panose="02020603050405020304" pitchFamily="18" charset="0"/>
                <a:ea typeface="宋体" panose="02010600030101010101" pitchFamily="2" charset="-122"/>
              </a:rPr>
              <a:t>relative frequencies are approaching the value 0.52</a:t>
            </a:r>
            <a:endParaRPr lang="zh-CN" altLang="en-US" sz="2400" dirty="0"/>
          </a:p>
        </p:txBody>
      </p:sp>
    </p:spTree>
    <p:extLst>
      <p:ext uri="{BB962C8B-B14F-4D97-AF65-F5344CB8AC3E}">
        <p14:creationId xmlns:p14="http://schemas.microsoft.com/office/powerpoint/2010/main" val="1420837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EBDEB70-A09B-3A71-1D05-4E8E06E23DBB}"/>
              </a:ext>
            </a:extLst>
          </p:cNvPr>
          <p:cNvSpPr>
            <a:spLocks noChangeArrowheads="1"/>
          </p:cNvSpPr>
          <p:nvPr/>
        </p:nvSpPr>
        <p:spPr bwMode="auto">
          <a:xfrm>
            <a:off x="-2859" y="260648"/>
            <a:ext cx="9144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993300"/>
                </a:solidFill>
                <a:effectLst/>
                <a:latin typeface="Times New Roman" panose="02020603050405020304" pitchFamily="18" charset="0"/>
                <a:cs typeface="Times New Roman" panose="02020603050405020304" pitchFamily="18" charset="0"/>
              </a:rPr>
              <a:t>Definition 2.3.1</a:t>
            </a:r>
            <a:r>
              <a:rPr kumimoji="0" lang="en-US" altLang="zh-CN" sz="2400" b="0" i="0" u="none" strike="noStrike" cap="none" normalizeH="0" baseline="0" dirty="0">
                <a:ln>
                  <a:noFill/>
                </a:ln>
                <a:solidFill>
                  <a:srgbClr val="993300"/>
                </a:solidFill>
                <a:effectLst/>
                <a:latin typeface="Times New Roman" panose="02020603050405020304" pitchFamily="18" charset="0"/>
                <a:cs typeface="Times New Roman" panose="02020603050405020304" pitchFamily="18" charset="0"/>
              </a:rPr>
              <a:t> If the number of successes in </a:t>
            </a:r>
            <a:r>
              <a:rPr kumimoji="0" lang="en-US" altLang="zh-CN" sz="2400" b="0" i="1" u="none" strike="noStrike" cap="none" normalizeH="0" baseline="0" dirty="0">
                <a:ln>
                  <a:noFill/>
                </a:ln>
                <a:solidFill>
                  <a:srgbClr val="993300"/>
                </a:solidFill>
                <a:effectLst/>
                <a:latin typeface="Cambria Math" panose="02040503050406030204" pitchFamily="18" charset="0"/>
                <a:cs typeface="Times New Roman" panose="02020603050405020304" pitchFamily="18" charset="0"/>
              </a:rPr>
              <a:t>n</a:t>
            </a:r>
            <a:r>
              <a:rPr kumimoji="0" lang="en-US" altLang="zh-CN" sz="2400" b="0" i="0" u="none" strike="noStrike" cap="none" normalizeH="0" baseline="0" dirty="0">
                <a:ln>
                  <a:noFill/>
                </a:ln>
                <a:solidFill>
                  <a:srgbClr val="993300"/>
                </a:solidFill>
                <a:effectLst/>
                <a:latin typeface="Times New Roman" panose="02020603050405020304" pitchFamily="18" charset="0"/>
                <a:cs typeface="Times New Roman" panose="02020603050405020304" pitchFamily="18" charset="0"/>
              </a:rPr>
              <a:t> trails is denoted by </a:t>
            </a:r>
            <a:r>
              <a:rPr kumimoji="0" lang="en-US" altLang="zh-CN" sz="2400" b="0" i="1" u="none" strike="noStrike" cap="none" normalizeH="0" baseline="0" dirty="0">
                <a:ln>
                  <a:noFill/>
                </a:ln>
                <a:solidFill>
                  <a:srgbClr val="993300"/>
                </a:solidFill>
                <a:effectLst/>
                <a:latin typeface="Cambria Math" panose="02040503050406030204" pitchFamily="18" charset="0"/>
                <a:cs typeface="Times New Roman" panose="02020603050405020304" pitchFamily="18" charset="0"/>
              </a:rPr>
              <a:t>s</a:t>
            </a:r>
            <a:r>
              <a:rPr kumimoji="0" lang="en-US" altLang="zh-CN" sz="2400" b="0" i="0" u="none" strike="noStrike" cap="none" normalizeH="0" baseline="0" dirty="0">
                <a:ln>
                  <a:noFill/>
                </a:ln>
                <a:solidFill>
                  <a:srgbClr val="993300"/>
                </a:solidFill>
                <a:effectLst/>
                <a:latin typeface="Times New Roman" panose="02020603050405020304" pitchFamily="18" charset="0"/>
                <a:cs typeface="Times New Roman" panose="02020603050405020304" pitchFamily="18" charset="0"/>
              </a:rPr>
              <a:t>, and if the sequence of relative frequencies </a:t>
            </a:r>
            <a:r>
              <a:rPr kumimoji="0" lang="en-US" altLang="zh-CN" sz="2400" b="0" i="1" u="none" strike="noStrike" cap="none" normalizeH="0" baseline="0" dirty="0">
                <a:ln>
                  <a:noFill/>
                </a:ln>
                <a:solidFill>
                  <a:srgbClr val="993300"/>
                </a:solidFill>
                <a:effectLst/>
                <a:latin typeface="Cambria Math" panose="02040503050406030204" pitchFamily="18" charset="0"/>
                <a:cs typeface="Times New Roman" panose="02020603050405020304" pitchFamily="18" charset="0"/>
              </a:rPr>
              <a:t>s/n</a:t>
            </a:r>
            <a:r>
              <a:rPr kumimoji="0" lang="en-US" altLang="zh-CN" sz="2400" b="0" i="0" u="none" strike="noStrike" cap="none" normalizeH="0" baseline="0" dirty="0">
                <a:ln>
                  <a:noFill/>
                </a:ln>
                <a:solidFill>
                  <a:srgbClr val="993300"/>
                </a:solidFill>
                <a:effectLst/>
                <a:latin typeface="Times New Roman" panose="02020603050405020304" pitchFamily="18" charset="0"/>
                <a:cs typeface="Times New Roman" panose="02020603050405020304" pitchFamily="18" charset="0"/>
              </a:rPr>
              <a:t> obtained for larger and larger value of </a:t>
            </a:r>
            <a:r>
              <a:rPr kumimoji="0" lang="en-US" altLang="zh-CN" sz="2400" b="0" i="1" u="none" strike="noStrike" cap="none" normalizeH="0" baseline="0" dirty="0">
                <a:ln>
                  <a:noFill/>
                </a:ln>
                <a:solidFill>
                  <a:srgbClr val="993300"/>
                </a:solidFill>
                <a:effectLst/>
                <a:latin typeface="Cambria Math" panose="02040503050406030204" pitchFamily="18" charset="0"/>
                <a:cs typeface="Times New Roman" panose="02020603050405020304" pitchFamily="18" charset="0"/>
              </a:rPr>
              <a:t>n</a:t>
            </a:r>
            <a:r>
              <a:rPr kumimoji="0" lang="en-US" altLang="zh-CN" sz="2400" b="0" i="0" u="none" strike="noStrike" cap="none" normalizeH="0" baseline="0" dirty="0">
                <a:ln>
                  <a:noFill/>
                </a:ln>
                <a:solidFill>
                  <a:srgbClr val="993300"/>
                </a:solidFill>
                <a:effectLst/>
                <a:latin typeface="Times New Roman" panose="02020603050405020304" pitchFamily="18" charset="0"/>
                <a:cs typeface="Times New Roman" panose="02020603050405020304" pitchFamily="18" charset="0"/>
              </a:rPr>
              <a:t> approaches a limit, then this limit is defined as the </a:t>
            </a:r>
            <a:r>
              <a:rPr kumimoji="0" lang="en-US" altLang="zh-CN" sz="2400" b="1" i="0" u="none" strike="noStrike" cap="none" normalizeH="0" baseline="0" dirty="0">
                <a:ln>
                  <a:noFill/>
                </a:ln>
                <a:solidFill>
                  <a:srgbClr val="993300"/>
                </a:solidFill>
                <a:effectLst/>
                <a:latin typeface="Times New Roman" panose="02020603050405020304" pitchFamily="18" charset="0"/>
                <a:cs typeface="Times New Roman" panose="02020603050405020304" pitchFamily="18" charset="0"/>
              </a:rPr>
              <a:t>probability </a:t>
            </a:r>
            <a:r>
              <a:rPr kumimoji="0" lang="en-US" altLang="zh-CN" sz="2400" b="0" i="0" u="none" strike="noStrike" cap="none" normalizeH="0" baseline="0" dirty="0">
                <a:ln>
                  <a:noFill/>
                </a:ln>
                <a:solidFill>
                  <a:srgbClr val="993300"/>
                </a:solidFill>
                <a:effectLst/>
                <a:latin typeface="Times New Roman" panose="02020603050405020304" pitchFamily="18" charset="0"/>
                <a:cs typeface="Times New Roman" panose="02020603050405020304" pitchFamily="18" charset="0"/>
              </a:rPr>
              <a:t>of success in a single trial.</a:t>
            </a:r>
            <a:r>
              <a:rPr kumimoji="0" lang="en-US" altLang="zh-CN" sz="2400" b="0" i="0" u="none" strike="noStrike" cap="none" normalizeH="0" baseline="0" dirty="0">
                <a:ln>
                  <a:noFill/>
                </a:ln>
                <a:solidFill>
                  <a:schemeClr val="tx1"/>
                </a:solidFill>
                <a:effectLst/>
              </a:rPr>
              <a:t> </a:t>
            </a:r>
          </a:p>
        </p:txBody>
      </p:sp>
      <p:sp>
        <p:nvSpPr>
          <p:cNvPr id="18" name="文本框 17">
            <a:extLst>
              <a:ext uri="{FF2B5EF4-FFF2-40B4-BE49-F238E27FC236}">
                <a16:creationId xmlns:a16="http://schemas.microsoft.com/office/drawing/2014/main" id="{B799970C-52FD-990C-FA74-9F08517811C5}"/>
              </a:ext>
            </a:extLst>
          </p:cNvPr>
          <p:cNvSpPr txBox="1"/>
          <p:nvPr/>
        </p:nvSpPr>
        <p:spPr>
          <a:xfrm>
            <a:off x="827584" y="2204864"/>
            <a:ext cx="7200800" cy="1569660"/>
          </a:xfrm>
          <a:prstGeom prst="rect">
            <a:avLst/>
          </a:prstGeom>
          <a:noFill/>
        </p:spPr>
        <p:txBody>
          <a:bodyPr wrap="square">
            <a:spAutoFit/>
          </a:bodyPr>
          <a:lstStyle/>
          <a:p>
            <a:r>
              <a:rPr lang="en-US" altLang="zh-CN" sz="2400" kern="100" dirty="0">
                <a:effectLst/>
                <a:latin typeface="Times New Roman" panose="02020603050405020304" pitchFamily="18" charset="0"/>
                <a:ea typeface="宋体" panose="02010600030101010101" pitchFamily="2" charset="-122"/>
              </a:rPr>
              <a:t>By the definition, the probability of the certain event is 1, since its relative frequency is always 1. Similarly, the probability of the impossible event is 0, and the probability of any event is always between 0 and 1.</a:t>
            </a:r>
            <a:endParaRPr lang="zh-CN" altLang="en-US" sz="2400" dirty="0"/>
          </a:p>
        </p:txBody>
      </p:sp>
      <p:sp>
        <p:nvSpPr>
          <p:cNvPr id="20" name="文本框 19">
            <a:extLst>
              <a:ext uri="{FF2B5EF4-FFF2-40B4-BE49-F238E27FC236}">
                <a16:creationId xmlns:a16="http://schemas.microsoft.com/office/drawing/2014/main" id="{2DA3745E-7BD5-C644-B40E-BBE0327AA918}"/>
              </a:ext>
            </a:extLst>
          </p:cNvPr>
          <p:cNvSpPr txBox="1"/>
          <p:nvPr/>
        </p:nvSpPr>
        <p:spPr>
          <a:xfrm>
            <a:off x="379636" y="4427528"/>
            <a:ext cx="8152804" cy="1200329"/>
          </a:xfrm>
          <a:prstGeom prst="rect">
            <a:avLst/>
          </a:prstGeom>
          <a:noFill/>
        </p:spPr>
        <p:txBody>
          <a:bodyPr wrap="square">
            <a:spAutoFit/>
          </a:bodyPr>
          <a:lstStyle/>
          <a:p>
            <a:r>
              <a:rPr lang="en-US" altLang="zh-CN" sz="2400" b="1" kern="100" dirty="0">
                <a:solidFill>
                  <a:srgbClr val="FF0000"/>
                </a:solidFill>
                <a:effectLst/>
                <a:latin typeface="Times New Roman" panose="02020603050405020304" pitchFamily="18" charset="0"/>
                <a:ea typeface="宋体" panose="02010600030101010101" pitchFamily="2" charset="-122"/>
              </a:rPr>
              <a:t>Note</a:t>
            </a:r>
            <a:r>
              <a:rPr lang="en-US" altLang="zh-CN" sz="2400" kern="100" dirty="0">
                <a:solidFill>
                  <a:srgbClr val="FF0000"/>
                </a:solidFill>
                <a:effectLst/>
                <a:latin typeface="Times New Roman" panose="02020603050405020304" pitchFamily="18" charset="0"/>
                <a:ea typeface="宋体" panose="02010600030101010101" pitchFamily="2" charset="-122"/>
              </a:rPr>
              <a:t>. </a:t>
            </a:r>
            <a:r>
              <a:rPr lang="en-US" altLang="zh-CN" sz="2400" kern="100" dirty="0">
                <a:solidFill>
                  <a:srgbClr val="993300"/>
                </a:solidFill>
                <a:effectLst/>
                <a:latin typeface="Times New Roman" panose="02020603050405020304" pitchFamily="18" charset="0"/>
                <a:ea typeface="宋体" panose="02010600030101010101" pitchFamily="2" charset="-122"/>
              </a:rPr>
              <a:t>In this definition , the word</a:t>
            </a:r>
            <a:r>
              <a:rPr lang="zh-CN" altLang="zh-CN" sz="2400" kern="100" dirty="0">
                <a:solidFill>
                  <a:srgbClr val="9933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solidFill>
                  <a:srgbClr val="993300"/>
                </a:solidFill>
                <a:effectLst/>
                <a:latin typeface="Times New Roman" panose="02020603050405020304" pitchFamily="18" charset="0"/>
                <a:ea typeface="宋体" panose="02010600030101010101" pitchFamily="2" charset="-122"/>
              </a:rPr>
              <a:t>limit</a:t>
            </a:r>
            <a:r>
              <a:rPr lang="zh-CN" altLang="zh-CN" sz="2400" kern="100" dirty="0">
                <a:solidFill>
                  <a:srgbClr val="9933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solidFill>
                  <a:srgbClr val="993300"/>
                </a:solidFill>
                <a:effectLst/>
                <a:latin typeface="Times New Roman" panose="02020603050405020304" pitchFamily="18" charset="0"/>
                <a:ea typeface="宋体" panose="02010600030101010101" pitchFamily="2" charset="-122"/>
              </a:rPr>
              <a:t> has a meaning which is different from the meaning you may have learned in calculus. We will discuss this problem later.</a:t>
            </a:r>
            <a:endParaRPr lang="zh-CN" altLang="en-US" sz="2400" dirty="0"/>
          </a:p>
        </p:txBody>
      </p:sp>
    </p:spTree>
    <p:extLst>
      <p:ext uri="{BB962C8B-B14F-4D97-AF65-F5344CB8AC3E}">
        <p14:creationId xmlns:p14="http://schemas.microsoft.com/office/powerpoint/2010/main" val="216910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0B0D8F-7867-ECFF-8C05-7C67808F4B0E}"/>
              </a:ext>
            </a:extLst>
          </p:cNvPr>
          <p:cNvSpPr>
            <a:spLocks noChangeArrowheads="1"/>
          </p:cNvSpPr>
          <p:nvPr/>
        </p:nvSpPr>
        <p:spPr bwMode="auto">
          <a:xfrm>
            <a:off x="19810" y="445313"/>
            <a:ext cx="9144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Example 2.3.1</a:t>
            </a:r>
            <a:r>
              <a:rPr kumimoji="0" lang="en-US" altLang="zh-CN" sz="24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 </a:t>
            </a: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Select 200 bulbs produced by company X at random of them 150 having life longer than 300hrs. Find the probability that the bulbs produced by company X have life longer than 300hrs.</a:t>
            </a:r>
            <a:endParaRPr kumimoji="0" lang="en-US" altLang="zh-CN" sz="2400"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40978207-C867-41F1-56B0-2E809F65B3C2}"/>
              </a:ext>
            </a:extLst>
          </p:cNvPr>
          <p:cNvSpPr txBox="1"/>
          <p:nvPr/>
        </p:nvSpPr>
        <p:spPr>
          <a:xfrm>
            <a:off x="755576" y="1916832"/>
            <a:ext cx="4619846"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Solution.</a:t>
            </a:r>
            <a:r>
              <a:rPr kumimoji="0" lang="en-US" altLang="zh-CN" sz="18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a:t>
            </a:r>
            <a:r>
              <a:rPr kumimoji="0" lang="en-US" altLang="zh-CN" sz="1800" b="0" i="1" u="none" strike="noStrike" cap="none" normalizeH="0" baseline="0" dirty="0">
                <a:ln>
                  <a:noFill/>
                </a:ln>
                <a:solidFill>
                  <a:srgbClr val="000080"/>
                </a:solidFill>
                <a:effectLst/>
                <a:latin typeface="Cambria Math" panose="02040503050406030204" pitchFamily="18" charset="0"/>
                <a:cs typeface="Times New Roman" panose="02020603050405020304" pitchFamily="18" charset="0"/>
              </a:rPr>
              <a:t>p=150</a:t>
            </a:r>
            <a:r>
              <a:rPr lang="en-US" altLang="zh-CN" sz="1800" i="1" dirty="0">
                <a:solidFill>
                  <a:srgbClr val="000080"/>
                </a:solidFill>
                <a:latin typeface="Cambria Math" panose="02040503050406030204" pitchFamily="18" charset="0"/>
                <a:cs typeface="Times New Roman" panose="02020603050405020304" pitchFamily="18" charset="0"/>
              </a:rPr>
              <a:t>/</a:t>
            </a:r>
            <a:r>
              <a:rPr kumimoji="0" lang="en-US" altLang="zh-CN" sz="1800" b="0" i="1" u="none" strike="noStrike" cap="none" normalizeH="0" baseline="0" dirty="0">
                <a:ln>
                  <a:noFill/>
                </a:ln>
                <a:solidFill>
                  <a:srgbClr val="000080"/>
                </a:solidFill>
                <a:effectLst/>
                <a:latin typeface="Cambria Math" panose="02040503050406030204" pitchFamily="18" charset="0"/>
                <a:cs typeface="Times New Roman" panose="02020603050405020304" pitchFamily="18" charset="0"/>
              </a:rPr>
              <a:t>200=0.75</a:t>
            </a:r>
            <a:r>
              <a:rPr kumimoji="0" lang="en-US" altLang="zh-CN" sz="18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678208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A56C1D7-510A-39C6-F675-933A94196471}"/>
              </a:ext>
            </a:extLst>
          </p:cNvPr>
          <p:cNvSpPr txBox="1"/>
          <p:nvPr/>
        </p:nvSpPr>
        <p:spPr>
          <a:xfrm>
            <a:off x="323528" y="404664"/>
            <a:ext cx="6192688" cy="461665"/>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ea typeface="宋体" panose="02010600030101010101" pitchFamily="2" charset="-122"/>
              </a:rPr>
              <a:t>2.”equally likely to occur”------probability</a:t>
            </a:r>
            <a:endParaRPr lang="zh-CN" altLang="en-US" sz="2400" dirty="0"/>
          </a:p>
        </p:txBody>
      </p:sp>
      <p:sp>
        <p:nvSpPr>
          <p:cNvPr id="5" name="文本框 4">
            <a:extLst>
              <a:ext uri="{FF2B5EF4-FFF2-40B4-BE49-F238E27FC236}">
                <a16:creationId xmlns:a16="http://schemas.microsoft.com/office/drawing/2014/main" id="{0B362A4B-A4E4-3088-AF19-09575487E774}"/>
              </a:ext>
            </a:extLst>
          </p:cNvPr>
          <p:cNvSpPr txBox="1"/>
          <p:nvPr/>
        </p:nvSpPr>
        <p:spPr>
          <a:xfrm>
            <a:off x="343338" y="1052736"/>
            <a:ext cx="8280920" cy="1938992"/>
          </a:xfrm>
          <a:prstGeom prst="rect">
            <a:avLst/>
          </a:prstGeom>
          <a:noFill/>
        </p:spPr>
        <p:txBody>
          <a:bodyPr wrap="square">
            <a:spAutoFit/>
          </a:bodyPr>
          <a:lstStyle/>
          <a:p>
            <a:pPr indent="227965" algn="just"/>
            <a:r>
              <a:rPr lang="en-US" altLang="zh-CN" sz="2400" kern="100" dirty="0">
                <a:solidFill>
                  <a:srgbClr val="000080"/>
                </a:solidFill>
                <a:effectLst/>
                <a:latin typeface="Times New Roman" panose="02020603050405020304" pitchFamily="18" charset="0"/>
                <a:ea typeface="宋体" panose="02010600030101010101" pitchFamily="2" charset="-122"/>
              </a:rPr>
              <a:t>In many cases, the probability may be stated without experience. If we toss a properly balanced coin, we believe that the probability of getting a head is 0.5. We make this statement since in tossing a properly balanced coin, only two outcomes are possible and both outcome are equally likely to occur.</a:t>
            </a:r>
            <a:endParaRPr lang="zh-CN" altLang="zh-CN" sz="2400" kern="100" dirty="0">
              <a:effectLst/>
              <a:latin typeface="Times New Roman" panose="02020603050405020304" pitchFamily="18" charset="0"/>
              <a:ea typeface="宋体" panose="02010600030101010101" pitchFamily="2" charset="-122"/>
            </a:endParaRPr>
          </a:p>
        </p:txBody>
      </p:sp>
      <p:sp>
        <p:nvSpPr>
          <p:cNvPr id="6" name="Rectangle 1">
            <a:extLst>
              <a:ext uri="{FF2B5EF4-FFF2-40B4-BE49-F238E27FC236}">
                <a16:creationId xmlns:a16="http://schemas.microsoft.com/office/drawing/2014/main" id="{948422D1-D66B-DCBB-3095-74019857BE00}"/>
              </a:ext>
            </a:extLst>
          </p:cNvPr>
          <p:cNvSpPr>
            <a:spLocks noChangeArrowheads="1"/>
          </p:cNvSpPr>
          <p:nvPr/>
        </p:nvSpPr>
        <p:spPr bwMode="auto">
          <a:xfrm>
            <a:off x="0" y="3404119"/>
            <a:ext cx="9144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993300"/>
                </a:solidFill>
                <a:effectLst/>
                <a:latin typeface="Times New Roman" panose="02020603050405020304" pitchFamily="18" charset="0"/>
                <a:cs typeface="Times New Roman" panose="02020603050405020304" pitchFamily="18" charset="0"/>
              </a:rPr>
              <a:t>Definition 2.3.2</a:t>
            </a:r>
            <a:r>
              <a:rPr kumimoji="0" lang="en-US" altLang="zh-CN" sz="2400" b="0" i="0" u="none" strike="noStrike" cap="none" normalizeH="0" baseline="0" dirty="0">
                <a:ln>
                  <a:noFill/>
                </a:ln>
                <a:solidFill>
                  <a:srgbClr val="993300"/>
                </a:solidFill>
                <a:effectLst/>
                <a:latin typeface="Times New Roman" panose="02020603050405020304" pitchFamily="18" charset="0"/>
                <a:cs typeface="Times New Roman" panose="02020603050405020304" pitchFamily="18" charset="0"/>
              </a:rPr>
              <a:t> If a sample space </a:t>
            </a:r>
            <a:r>
              <a:rPr kumimoji="0" lang="en-US" altLang="zh-CN" sz="2400" b="0" i="1" u="none" strike="noStrike" cap="none" normalizeH="0" baseline="0" dirty="0">
                <a:ln>
                  <a:noFill/>
                </a:ln>
                <a:solidFill>
                  <a:srgbClr val="993300"/>
                </a:solidFill>
                <a:effectLst/>
                <a:latin typeface="Cambria Math" panose="02040503050406030204" pitchFamily="18" charset="0"/>
                <a:cs typeface="Times New Roman" panose="02020603050405020304" pitchFamily="18" charset="0"/>
              </a:rPr>
              <a:t>S</a:t>
            </a:r>
            <a:r>
              <a:rPr kumimoji="0" lang="en-US" altLang="zh-CN" sz="2400" b="0" i="0" u="none" strike="noStrike" cap="none" normalizeH="0" baseline="0" dirty="0">
                <a:ln>
                  <a:noFill/>
                </a:ln>
                <a:solidFill>
                  <a:srgbClr val="993300"/>
                </a:solidFill>
                <a:effectLst/>
                <a:latin typeface="Times New Roman" panose="02020603050405020304" pitchFamily="18" charset="0"/>
                <a:cs typeface="Times New Roman" panose="02020603050405020304" pitchFamily="18" charset="0"/>
              </a:rPr>
              <a:t> consists of </a:t>
            </a:r>
            <a:r>
              <a:rPr kumimoji="0" lang="en-US" altLang="zh-CN" sz="2400" b="0" i="1" u="none" strike="noStrike" cap="none" normalizeH="0" baseline="0" dirty="0">
                <a:ln>
                  <a:noFill/>
                </a:ln>
                <a:solidFill>
                  <a:srgbClr val="993300"/>
                </a:solidFill>
                <a:effectLst/>
                <a:latin typeface="Cambria Math" panose="02040503050406030204" pitchFamily="18" charset="0"/>
                <a:cs typeface="Times New Roman" panose="02020603050405020304" pitchFamily="18" charset="0"/>
              </a:rPr>
              <a:t>N</a:t>
            </a:r>
            <a:r>
              <a:rPr kumimoji="0" lang="en-US" altLang="zh-CN" sz="2400" b="0" i="0" u="none" strike="noStrike" cap="none" normalizeH="0" baseline="0" dirty="0">
                <a:ln>
                  <a:noFill/>
                </a:ln>
                <a:solidFill>
                  <a:srgbClr val="993300"/>
                </a:solidFill>
                <a:effectLst/>
                <a:latin typeface="Times New Roman" panose="02020603050405020304" pitchFamily="18" charset="0"/>
                <a:cs typeface="Times New Roman" panose="02020603050405020304" pitchFamily="18" charset="0"/>
              </a:rPr>
              <a:t> sample points, each is equally likely to occur. Assume that the event </a:t>
            </a:r>
            <a:r>
              <a:rPr kumimoji="0" lang="en-US" altLang="zh-CN" sz="2400" b="0" i="1" u="none" strike="noStrike" cap="none" normalizeH="0" baseline="0" dirty="0">
                <a:ln>
                  <a:noFill/>
                </a:ln>
                <a:solidFill>
                  <a:srgbClr val="993300"/>
                </a:solidFill>
                <a:effectLst/>
                <a:latin typeface="Cambria Math" panose="02040503050406030204" pitchFamily="18" charset="0"/>
                <a:cs typeface="Times New Roman" panose="02020603050405020304" pitchFamily="18" charset="0"/>
              </a:rPr>
              <a:t>A</a:t>
            </a:r>
            <a:r>
              <a:rPr kumimoji="0" lang="en-US" altLang="zh-CN" sz="2400" b="0" i="0" u="none" strike="noStrike" cap="none" normalizeH="0" baseline="0" dirty="0">
                <a:ln>
                  <a:noFill/>
                </a:ln>
                <a:solidFill>
                  <a:srgbClr val="993300"/>
                </a:solidFill>
                <a:effectLst/>
                <a:latin typeface="Times New Roman" panose="02020603050405020304" pitchFamily="18" charset="0"/>
                <a:cs typeface="Times New Roman" panose="02020603050405020304" pitchFamily="18" charset="0"/>
              </a:rPr>
              <a:t> consists of </a:t>
            </a:r>
            <a:r>
              <a:rPr kumimoji="0" lang="en-US" altLang="zh-CN" sz="2400" b="0" i="1" u="none" strike="noStrike" cap="none" normalizeH="0" baseline="0" dirty="0">
                <a:ln>
                  <a:noFill/>
                </a:ln>
                <a:solidFill>
                  <a:srgbClr val="993300"/>
                </a:solidFill>
                <a:effectLst/>
                <a:latin typeface="Cambria Math" panose="02040503050406030204" pitchFamily="18" charset="0"/>
                <a:cs typeface="Times New Roman" panose="02020603050405020304" pitchFamily="18" charset="0"/>
              </a:rPr>
              <a:t>n</a:t>
            </a:r>
            <a:r>
              <a:rPr kumimoji="0" lang="en-US" altLang="zh-CN" sz="2400" b="0" i="0" u="none" strike="noStrike" cap="none" normalizeH="0" baseline="0" dirty="0">
                <a:ln>
                  <a:noFill/>
                </a:ln>
                <a:solidFill>
                  <a:srgbClr val="993300"/>
                </a:solidFill>
                <a:effectLst/>
                <a:latin typeface="Times New Roman" panose="02020603050405020304" pitchFamily="18" charset="0"/>
                <a:cs typeface="Times New Roman" panose="02020603050405020304" pitchFamily="18" charset="0"/>
              </a:rPr>
              <a:t> sample points, then the </a:t>
            </a:r>
            <a:r>
              <a:rPr kumimoji="0" lang="en-US" altLang="zh-CN" sz="2400" b="1" i="0" u="none" strike="noStrike" cap="none" normalizeH="0" baseline="0" dirty="0">
                <a:ln>
                  <a:noFill/>
                </a:ln>
                <a:solidFill>
                  <a:srgbClr val="993300"/>
                </a:solidFill>
                <a:effectLst/>
                <a:latin typeface="Times New Roman" panose="02020603050405020304" pitchFamily="18" charset="0"/>
                <a:cs typeface="Times New Roman" panose="02020603050405020304" pitchFamily="18" charset="0"/>
              </a:rPr>
              <a:t>probability</a:t>
            </a:r>
            <a:r>
              <a:rPr kumimoji="0" lang="en-US" altLang="zh-CN" sz="2400" b="0" i="0" u="none" strike="noStrike" cap="none" normalizeH="0" baseline="0" dirty="0">
                <a:ln>
                  <a:noFill/>
                </a:ln>
                <a:solidFill>
                  <a:srgbClr val="993300"/>
                </a:solidFill>
                <a:effectLst/>
                <a:latin typeface="Times New Roman" panose="02020603050405020304" pitchFamily="18" charset="0"/>
                <a:cs typeface="Times New Roman" panose="02020603050405020304" pitchFamily="18" charset="0"/>
              </a:rPr>
              <a:t> </a:t>
            </a:r>
            <a:r>
              <a:rPr kumimoji="0" lang="en-US" altLang="zh-CN" sz="2400" b="0" i="1" u="none" strike="noStrike" cap="none" normalizeH="0" baseline="0" dirty="0">
                <a:ln>
                  <a:noFill/>
                </a:ln>
                <a:solidFill>
                  <a:srgbClr val="993300"/>
                </a:solidFill>
                <a:effectLst/>
                <a:latin typeface="Cambria Math" panose="02040503050406030204" pitchFamily="18" charset="0"/>
                <a:cs typeface="Times New Roman" panose="02020603050405020304" pitchFamily="18" charset="0"/>
              </a:rPr>
              <a:t>p</a:t>
            </a:r>
            <a:r>
              <a:rPr kumimoji="0" lang="en-US" altLang="zh-CN" sz="2400" b="0" i="0" u="none" strike="noStrike" cap="none" normalizeH="0" baseline="0" dirty="0">
                <a:ln>
                  <a:noFill/>
                </a:ln>
                <a:solidFill>
                  <a:srgbClr val="993300"/>
                </a:solidFill>
                <a:effectLst/>
                <a:latin typeface="Times New Roman" panose="02020603050405020304" pitchFamily="18" charset="0"/>
                <a:cs typeface="Times New Roman" panose="02020603050405020304" pitchFamily="18" charset="0"/>
              </a:rPr>
              <a:t> that  A occurs is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993300"/>
                </a:solidFill>
                <a:effectLst/>
                <a:latin typeface="Times New Roman" panose="02020603050405020304" pitchFamily="18" charset="0"/>
                <a:cs typeface="Times New Roman" panose="02020603050405020304" pitchFamily="18" charset="0"/>
              </a:rPr>
              <a:t>                       </a:t>
            </a:r>
            <a:r>
              <a:rPr kumimoji="0" lang="en-US" altLang="zh-CN" sz="2400" b="0" i="1" u="none" strike="noStrike" cap="none" normalizeH="0" baseline="0" dirty="0">
                <a:ln>
                  <a:noFill/>
                </a:ln>
                <a:solidFill>
                  <a:srgbClr val="993300"/>
                </a:solidFill>
                <a:effectLst/>
                <a:latin typeface="Cambria Math" panose="02040503050406030204" pitchFamily="18" charset="0"/>
                <a:cs typeface="Times New Roman" panose="02020603050405020304" pitchFamily="18" charset="0"/>
              </a:rPr>
              <a:t>p=P(A)=n</a:t>
            </a:r>
            <a:r>
              <a:rPr lang="en-US" altLang="zh-CN" sz="2400" i="1" dirty="0">
                <a:solidFill>
                  <a:srgbClr val="993300"/>
                </a:solidFill>
                <a:latin typeface="Cambria Math" panose="02040503050406030204" pitchFamily="18" charset="0"/>
                <a:cs typeface="Times New Roman" panose="02020603050405020304" pitchFamily="18" charset="0"/>
              </a:rPr>
              <a:t>/</a:t>
            </a:r>
            <a:r>
              <a:rPr kumimoji="0" lang="en-US" altLang="zh-CN" sz="2400" b="0" i="1" u="none" strike="noStrike" cap="none" normalizeH="0" baseline="0" dirty="0">
                <a:ln>
                  <a:noFill/>
                </a:ln>
                <a:solidFill>
                  <a:srgbClr val="993300"/>
                </a:solidFill>
                <a:effectLst/>
                <a:latin typeface="Cambria Math" panose="02040503050406030204" pitchFamily="18" charset="0"/>
                <a:cs typeface="Times New Roman" panose="02020603050405020304" pitchFamily="18" charset="0"/>
              </a:rPr>
              <a:t>N</a:t>
            </a:r>
            <a:r>
              <a:rPr kumimoji="0" lang="en-US" altLang="zh-CN" sz="2400" b="0" i="0" u="none" strike="noStrike" cap="none" normalizeH="0" baseline="0" dirty="0">
                <a:ln>
                  <a:noFill/>
                </a:ln>
                <a:solidFill>
                  <a:srgbClr val="993300"/>
                </a:solidFill>
                <a:effectLst/>
                <a:latin typeface="Times New Roman" panose="02020603050405020304" pitchFamily="18" charset="0"/>
                <a:cs typeface="Times New Roman" panose="02020603050405020304" pitchFamily="18" charset="0"/>
              </a:rPr>
              <a:t>                                 (2.3.1)</a:t>
            </a:r>
            <a:r>
              <a:rPr kumimoji="0" lang="en-US" altLang="zh-CN" sz="24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343083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2914FC4-4C81-9AF1-6EA6-982B8DE4A2C5}"/>
              </a:ext>
            </a:extLst>
          </p:cNvPr>
          <p:cNvSpPr txBox="1"/>
          <p:nvPr/>
        </p:nvSpPr>
        <p:spPr>
          <a:xfrm>
            <a:off x="971600" y="332656"/>
            <a:ext cx="7488832" cy="1938992"/>
          </a:xfrm>
          <a:prstGeom prst="rect">
            <a:avLst/>
          </a:prstGeom>
          <a:noFill/>
        </p:spPr>
        <p:txBody>
          <a:bodyPr wrap="square">
            <a:spAutoFit/>
          </a:bodyPr>
          <a:lstStyle/>
          <a:p>
            <a:r>
              <a:rPr lang="en-US" altLang="zh-CN" sz="2400" kern="100" dirty="0">
                <a:solidFill>
                  <a:srgbClr val="000080"/>
                </a:solidFill>
                <a:effectLst/>
                <a:latin typeface="Times New Roman" panose="02020603050405020304" pitchFamily="18" charset="0"/>
              </a:rPr>
              <a:t>It should be pointed out that this definition is in a sense circular in nature, since the expression “equally likely to occur” itself involves the idea of probability. However, since this term is generally intuitively understood, the concept of “equally likely” will be left undefined.</a:t>
            </a:r>
            <a:endParaRPr lang="zh-CN" altLang="en-US" sz="2400" dirty="0"/>
          </a:p>
        </p:txBody>
      </p:sp>
      <p:sp>
        <p:nvSpPr>
          <p:cNvPr id="4" name="Rectangle 1">
            <a:extLst>
              <a:ext uri="{FF2B5EF4-FFF2-40B4-BE49-F238E27FC236}">
                <a16:creationId xmlns:a16="http://schemas.microsoft.com/office/drawing/2014/main" id="{2539E0E0-4B7E-407E-2E72-FF5E4B541D8A}"/>
              </a:ext>
            </a:extLst>
          </p:cNvPr>
          <p:cNvSpPr>
            <a:spLocks noChangeArrowheads="1"/>
          </p:cNvSpPr>
          <p:nvPr/>
        </p:nvSpPr>
        <p:spPr bwMode="auto">
          <a:xfrm>
            <a:off x="240067" y="2828835"/>
            <a:ext cx="8951897" cy="120032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Example 2.3.2 </a:t>
            </a: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From a bag containing 7 black balls, 4 white balls and 9 red balls, a ball is drawn at random. What is the probability that it is white?</a:t>
            </a:r>
            <a:endParaRPr kumimoji="0" lang="en-US" altLang="zh-CN" sz="2400" b="0" i="0" u="none" strike="noStrike" cap="none" normalizeH="0" baseline="0" dirty="0">
              <a:ln>
                <a:noFill/>
              </a:ln>
              <a:solidFill>
                <a:schemeClr val="tx1"/>
              </a:solidFill>
              <a:effectLst/>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85B1D36-185B-8B21-856F-E8BCF66375D1}"/>
                  </a:ext>
                </a:extLst>
              </p:cNvPr>
              <p:cNvSpPr txBox="1"/>
              <p:nvPr/>
            </p:nvSpPr>
            <p:spPr>
              <a:xfrm>
                <a:off x="683568" y="4432592"/>
                <a:ext cx="7416824" cy="2092752"/>
              </a:xfrm>
              <a:prstGeom prst="rect">
                <a:avLst/>
              </a:prstGeom>
              <a:noFill/>
            </p:spPr>
            <p:txBody>
              <a:bodyPr wrap="square">
                <a:spAutoFit/>
              </a:bodyPr>
              <a:lstStyle/>
              <a:p>
                <a:pPr indent="228600" algn="just"/>
                <a:r>
                  <a:rPr lang="en-US" altLang="zh-CN" sz="2400" b="1" kern="100" dirty="0">
                    <a:solidFill>
                      <a:srgbClr val="993300"/>
                    </a:solidFill>
                    <a:effectLst/>
                    <a:latin typeface="Times New Roman" panose="02020603050405020304" pitchFamily="18" charset="0"/>
                  </a:rPr>
                  <a:t>Solution.</a:t>
                </a:r>
                <a:r>
                  <a:rPr lang="en-US" altLang="zh-CN" sz="2400" kern="100" dirty="0">
                    <a:solidFill>
                      <a:srgbClr val="993300"/>
                    </a:solidFill>
                    <a:effectLst/>
                    <a:latin typeface="Times New Roman" panose="02020603050405020304" pitchFamily="18" charset="0"/>
                  </a:rPr>
                  <a:t> </a:t>
                </a:r>
                <a:r>
                  <a:rPr lang="en-US" altLang="zh-CN" sz="2400" kern="100" dirty="0">
                    <a:solidFill>
                      <a:srgbClr val="000080"/>
                    </a:solidFill>
                    <a:effectLst/>
                    <a:latin typeface="Times New Roman" panose="02020603050405020304" pitchFamily="18" charset="0"/>
                  </a:rPr>
                  <a:t>The sample space </a:t>
                </a:r>
                <a14:m>
                  <m:oMath xmlns:m="http://schemas.openxmlformats.org/officeDocument/2006/math">
                    <m:r>
                      <a:rPr lang="en-US" altLang="zh-CN" sz="2400" i="1" kern="100">
                        <a:solidFill>
                          <a:srgbClr val="000080"/>
                        </a:solidFill>
                        <a:effectLst/>
                        <a:latin typeface="Cambria Math" panose="02040503050406030204" pitchFamily="18" charset="0"/>
                      </a:rPr>
                      <m:t>𝑆</m:t>
                    </m:r>
                  </m:oMath>
                </a14:m>
                <a:r>
                  <a:rPr lang="en-US" altLang="zh-CN" sz="2400" kern="100" dirty="0">
                    <a:solidFill>
                      <a:srgbClr val="000080"/>
                    </a:solidFill>
                    <a:effectLst/>
                    <a:latin typeface="Times New Roman" panose="02020603050405020304" pitchFamily="18" charset="0"/>
                  </a:rPr>
                  <a:t> consists of 20 sample points. The event </a:t>
                </a:r>
                <a14:m>
                  <m:oMath xmlns:m="http://schemas.openxmlformats.org/officeDocument/2006/math">
                    <m:r>
                      <a:rPr lang="en-US" altLang="zh-CN" sz="2400" i="1" kern="100">
                        <a:solidFill>
                          <a:srgbClr val="000080"/>
                        </a:solidFill>
                        <a:effectLst/>
                        <a:latin typeface="Cambria Math" panose="02040503050406030204" pitchFamily="18" charset="0"/>
                      </a:rPr>
                      <m:t>𝐴</m:t>
                    </m:r>
                    <m:r>
                      <a:rPr lang="en-US" altLang="zh-CN" sz="2400" i="1" kern="100">
                        <a:solidFill>
                          <a:srgbClr val="000080"/>
                        </a:solidFill>
                        <a:effectLst/>
                        <a:latin typeface="Cambria Math" panose="02040503050406030204" pitchFamily="18" charset="0"/>
                      </a:rPr>
                      <m:t>={</m:t>
                    </m:r>
                  </m:oMath>
                </a14:m>
                <a:r>
                  <a:rPr lang="en-US" altLang="zh-CN" sz="2400" kern="100" dirty="0">
                    <a:solidFill>
                      <a:srgbClr val="000080"/>
                    </a:solidFill>
                    <a:effectLst/>
                    <a:latin typeface="Times New Roman" panose="02020603050405020304" pitchFamily="18" charset="0"/>
                  </a:rPr>
                  <a:t>a white ball is drawn</a:t>
                </a:r>
                <a14:m>
                  <m:oMath xmlns:m="http://schemas.openxmlformats.org/officeDocument/2006/math">
                    <m:r>
                      <a:rPr lang="en-US" altLang="zh-CN" sz="2400" i="1" kern="100">
                        <a:solidFill>
                          <a:srgbClr val="000080"/>
                        </a:solidFill>
                        <a:effectLst/>
                        <a:latin typeface="Cambria Math" panose="02040503050406030204" pitchFamily="18" charset="0"/>
                      </a:rPr>
                      <m:t>}</m:t>
                    </m:r>
                  </m:oMath>
                </a14:m>
                <a:r>
                  <a:rPr lang="en-US" altLang="zh-CN" sz="2400" kern="100" dirty="0">
                    <a:solidFill>
                      <a:srgbClr val="000080"/>
                    </a:solidFill>
                    <a:effectLst/>
                    <a:latin typeface="Times New Roman" panose="02020603050405020304" pitchFamily="18" charset="0"/>
                  </a:rPr>
                  <a:t> consists of 4 sample points, thus the probability of drawing a white ball is </a:t>
                </a:r>
                <a:endParaRPr lang="zh-CN" altLang="zh-CN" sz="2400" kern="100" dirty="0">
                  <a:effectLst/>
                  <a:latin typeface="Times New Roman" panose="02020603050405020304" pitchFamily="18" charset="0"/>
                </a:endParaRPr>
              </a:p>
              <a:p>
                <a:r>
                  <a:rPr lang="en-US" altLang="zh-CN" sz="2400" kern="100" dirty="0">
                    <a:solidFill>
                      <a:srgbClr val="000080"/>
                    </a:solidFill>
                    <a:effectLst/>
                    <a:latin typeface="Times New Roman" panose="02020603050405020304" pitchFamily="18" charset="0"/>
                  </a:rPr>
                  <a:t>             </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𝑃</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𝐴</m:t>
                    </m:r>
                    <m:r>
                      <a:rPr lang="en-US" altLang="zh-CN" sz="2400" i="1" kern="100">
                        <a:solidFill>
                          <a:srgbClr val="000080"/>
                        </a:solidFill>
                        <a:effectLst/>
                        <a:latin typeface="Cambria Math" panose="02040503050406030204" pitchFamily="18" charset="0"/>
                        <a:cs typeface="Times New Roman" panose="02020603050405020304" pitchFamily="18" charset="0"/>
                      </a:rPr>
                      <m:t>)=</m:t>
                    </m:r>
                    <m:f>
                      <m:fPr>
                        <m:ctrlPr>
                          <a:rPr lang="zh-CN" altLang="zh-CN" sz="2400" i="1">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cs typeface="Times New Roman" panose="02020603050405020304" pitchFamily="18" charset="0"/>
                          </a:rPr>
                          <m:t>4</m:t>
                        </m:r>
                      </m:num>
                      <m:den>
                        <m:r>
                          <a:rPr lang="en-US" altLang="zh-CN" sz="2400" i="1" kern="100">
                            <a:solidFill>
                              <a:srgbClr val="000080"/>
                            </a:solidFill>
                            <a:effectLst/>
                            <a:latin typeface="Cambria Math" panose="02040503050406030204" pitchFamily="18" charset="0"/>
                            <a:cs typeface="Times New Roman" panose="02020603050405020304" pitchFamily="18" charset="0"/>
                          </a:rPr>
                          <m:t>20</m:t>
                        </m:r>
                      </m:den>
                    </m:f>
                    <m:r>
                      <a:rPr lang="en-US" altLang="zh-CN" sz="2400" i="1" kern="100">
                        <a:solidFill>
                          <a:srgbClr val="000080"/>
                        </a:solidFill>
                        <a:effectLst/>
                        <a:latin typeface="Cambria Math" panose="02040503050406030204" pitchFamily="18" charset="0"/>
                        <a:cs typeface="Times New Roman" panose="02020603050405020304" pitchFamily="18" charset="0"/>
                      </a:rPr>
                      <m:t>=0.2</m:t>
                    </m:r>
                  </m:oMath>
                </a14:m>
                <a:r>
                  <a:rPr lang="en-US" altLang="zh-CN" sz="2400" kern="100" dirty="0">
                    <a:solidFill>
                      <a:srgbClr val="000080"/>
                    </a:solidFill>
                    <a:effectLst/>
                    <a:latin typeface="Times New Roman" panose="02020603050405020304" pitchFamily="18" charset="0"/>
                  </a:rPr>
                  <a:t>.</a:t>
                </a:r>
                <a:endParaRPr lang="zh-CN" altLang="en-US" sz="2400" dirty="0"/>
              </a:p>
            </p:txBody>
          </p:sp>
        </mc:Choice>
        <mc:Fallback xmlns="">
          <p:sp>
            <p:nvSpPr>
              <p:cNvPr id="6" name="文本框 5">
                <a:extLst>
                  <a:ext uri="{FF2B5EF4-FFF2-40B4-BE49-F238E27FC236}">
                    <a16:creationId xmlns:a16="http://schemas.microsoft.com/office/drawing/2014/main" id="{185B1D36-185B-8B21-856F-E8BCF66375D1}"/>
                  </a:ext>
                </a:extLst>
              </p:cNvPr>
              <p:cNvSpPr txBox="1">
                <a:spLocks noRot="1" noChangeAspect="1" noMove="1" noResize="1" noEditPoints="1" noAdjustHandles="1" noChangeArrowheads="1" noChangeShapeType="1" noTextEdit="1"/>
              </p:cNvSpPr>
              <p:nvPr/>
            </p:nvSpPr>
            <p:spPr>
              <a:xfrm>
                <a:off x="683568" y="4432592"/>
                <a:ext cx="7416824" cy="2092752"/>
              </a:xfrm>
              <a:prstGeom prst="rect">
                <a:avLst/>
              </a:prstGeom>
              <a:blipFill>
                <a:blip r:embed="rId2"/>
                <a:stretch>
                  <a:fillRect l="-1233" t="-2332" r="-1233" b="-17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2017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C6D4D1-5C64-9383-3B0D-D49511E7B546}"/>
              </a:ext>
            </a:extLst>
          </p:cNvPr>
          <p:cNvSpPr>
            <a:spLocks noChangeArrowheads="1"/>
          </p:cNvSpPr>
          <p:nvPr/>
        </p:nvSpPr>
        <p:spPr bwMode="auto">
          <a:xfrm>
            <a:off x="1" y="73749"/>
            <a:ext cx="8892480" cy="830997"/>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Example 2.3.3</a:t>
            </a:r>
            <a:r>
              <a:rPr kumimoji="0" lang="en-US" altLang="zh-CN" sz="2400"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a:t>
            </a: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In a single throw of two dice what is the probability of getting  (a) a total of 9; (b) a total greater than 9?</a:t>
            </a:r>
            <a:endParaRPr kumimoji="0" lang="en-US" altLang="zh-CN" sz="2400" b="0" i="0" u="none" strike="noStrike" cap="none" normalizeH="0" baseline="0" dirty="0">
              <a:ln>
                <a:noFill/>
              </a:ln>
              <a:solidFill>
                <a:schemeClr val="tx1"/>
              </a:solidFill>
              <a:effectLst/>
            </a:endParaRPr>
          </a:p>
        </p:txBody>
      </p:sp>
      <p:sp>
        <p:nvSpPr>
          <p:cNvPr id="4" name="文本框 3">
            <a:extLst>
              <a:ext uri="{FF2B5EF4-FFF2-40B4-BE49-F238E27FC236}">
                <a16:creationId xmlns:a16="http://schemas.microsoft.com/office/drawing/2014/main" id="{7C481C46-FE2C-52A4-814F-F8AB65F8481C}"/>
              </a:ext>
            </a:extLst>
          </p:cNvPr>
          <p:cNvSpPr txBox="1"/>
          <p:nvPr/>
        </p:nvSpPr>
        <p:spPr>
          <a:xfrm>
            <a:off x="611560" y="1340768"/>
            <a:ext cx="4625008" cy="461665"/>
          </a:xfrm>
          <a:prstGeom prst="rect">
            <a:avLst/>
          </a:prstGeom>
          <a:noFill/>
        </p:spPr>
        <p:txBody>
          <a:bodyPr wrap="square">
            <a:spAutoFit/>
          </a:bodyPr>
          <a:lstStyle/>
          <a:p>
            <a:r>
              <a:rPr lang="en-US" altLang="zh-CN" sz="2400" b="1" kern="100" dirty="0">
                <a:solidFill>
                  <a:srgbClr val="993300"/>
                </a:solidFill>
                <a:effectLst/>
                <a:latin typeface="Times New Roman" panose="02020603050405020304" pitchFamily="18" charset="0"/>
              </a:rPr>
              <a:t>Solution</a:t>
            </a:r>
            <a:r>
              <a:rPr lang="en-US" altLang="zh-CN" sz="2400" b="1" kern="100" dirty="0">
                <a:solidFill>
                  <a:srgbClr val="000080"/>
                </a:solidFill>
                <a:effectLst/>
                <a:latin typeface="Times New Roman" panose="02020603050405020304" pitchFamily="18" charset="0"/>
              </a:rPr>
              <a:t> </a:t>
            </a:r>
            <a:r>
              <a:rPr lang="en-US" altLang="zh-CN" sz="2400" kern="100" dirty="0">
                <a:solidFill>
                  <a:srgbClr val="000080"/>
                </a:solidFill>
                <a:effectLst/>
                <a:latin typeface="Times New Roman" panose="02020603050405020304" pitchFamily="18" charset="0"/>
              </a:rPr>
              <a:t>The sample space is</a:t>
            </a:r>
            <a:endParaRPr lang="zh-CN" altLang="en-US" sz="2400"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4B067A2-064B-3ED6-3C04-990A916568B5}"/>
                  </a:ext>
                </a:extLst>
              </p:cNvPr>
              <p:cNvSpPr txBox="1"/>
              <p:nvPr/>
            </p:nvSpPr>
            <p:spPr>
              <a:xfrm>
                <a:off x="683568" y="1992814"/>
                <a:ext cx="6552728" cy="461665"/>
              </a:xfrm>
              <a:prstGeom prst="rect">
                <a:avLst/>
              </a:prstGeom>
              <a:noFill/>
            </p:spPr>
            <p:txBody>
              <a:bodyPr wrap="square">
                <a:spAutoFit/>
              </a:bodyPr>
              <a:lstStyle/>
              <a:p>
                <a:r>
                  <a:rPr lang="zh-CN" altLang="zh-CN" sz="2400" kern="100" dirty="0">
                    <a:solidFill>
                      <a:srgbClr val="000080"/>
                    </a:solidFill>
                    <a:effectLst/>
                    <a:ea typeface="Times New Roman" panose="02020603050405020304" pitchFamily="18" charset="0"/>
                  </a:rPr>
                  <a:t> </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𝑆</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𝑚</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𝑛</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𝑚</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𝑛</m:t>
                    </m:r>
                  </m:oMath>
                </a14:m>
                <a:r>
                  <a:rPr lang="en-US" altLang="zh-CN" sz="2400" kern="100" dirty="0">
                    <a:solidFill>
                      <a:srgbClr val="000080"/>
                    </a:solidFill>
                    <a:effectLst/>
                    <a:latin typeface="Times New Roman" panose="02020603050405020304" pitchFamily="18" charset="0"/>
                  </a:rPr>
                  <a:t> are positive integers </a:t>
                </a:r>
                <a14:m>
                  <m:oMath xmlns:m="http://schemas.openxmlformats.org/officeDocument/2006/math">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6}</m:t>
                    </m:r>
                  </m:oMath>
                </a14:m>
                <a:endParaRPr lang="zh-CN" altLang="en-US" sz="2400" dirty="0"/>
              </a:p>
            </p:txBody>
          </p:sp>
        </mc:Choice>
        <mc:Fallback xmlns="">
          <p:sp>
            <p:nvSpPr>
              <p:cNvPr id="6" name="文本框 5">
                <a:extLst>
                  <a:ext uri="{FF2B5EF4-FFF2-40B4-BE49-F238E27FC236}">
                    <a16:creationId xmlns:a16="http://schemas.microsoft.com/office/drawing/2014/main" id="{34B067A2-064B-3ED6-3C04-990A916568B5}"/>
                  </a:ext>
                </a:extLst>
              </p:cNvPr>
              <p:cNvSpPr txBox="1">
                <a:spLocks noRot="1" noChangeAspect="1" noMove="1" noResize="1" noEditPoints="1" noAdjustHandles="1" noChangeArrowheads="1" noChangeShapeType="1" noTextEdit="1"/>
              </p:cNvSpPr>
              <p:nvPr/>
            </p:nvSpPr>
            <p:spPr>
              <a:xfrm>
                <a:off x="683568" y="1992814"/>
                <a:ext cx="6552728" cy="461665"/>
              </a:xfrm>
              <a:prstGeom prst="rect">
                <a:avLst/>
              </a:prstGeom>
              <a:blipFill>
                <a:blip r:embed="rId2"/>
                <a:stretch>
                  <a:fillRect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95E5556-14EC-0A45-2BFF-9C0185B967AF}"/>
                  </a:ext>
                </a:extLst>
              </p:cNvPr>
              <p:cNvSpPr txBox="1"/>
              <p:nvPr/>
            </p:nvSpPr>
            <p:spPr>
              <a:xfrm>
                <a:off x="701621" y="2460194"/>
                <a:ext cx="4625008" cy="461665"/>
              </a:xfrm>
              <a:prstGeom prst="rect">
                <a:avLst/>
              </a:prstGeom>
              <a:noFill/>
            </p:spPr>
            <p:txBody>
              <a:bodyPr wrap="square">
                <a:spAutoFit/>
              </a:bodyPr>
              <a:lstStyle/>
              <a:p>
                <a:pPr algn="just">
                  <a:tabLst>
                    <a:tab pos="457200" algn="l"/>
                  </a:tabLst>
                </a:pPr>
                <a:r>
                  <a:rPr lang="en-US" altLang="zh-CN" sz="2400" kern="100" dirty="0">
                    <a:solidFill>
                      <a:srgbClr val="000080"/>
                    </a:solidFill>
                    <a:effectLst/>
                    <a:latin typeface="Times New Roman" panose="02020603050405020304" pitchFamily="18" charset="0"/>
                    <a:ea typeface="宋体" panose="02010600030101010101" pitchFamily="2" charset="-122"/>
                  </a:rPr>
                  <a:t>thus </a:t>
                </a:r>
                <a14:m>
                  <m:oMath xmlns:m="http://schemas.openxmlformats.org/officeDocument/2006/math">
                    <m:r>
                      <a:rPr lang="en-US" altLang="zh-CN" sz="2400" i="1" kern="100">
                        <a:solidFill>
                          <a:srgbClr val="000080"/>
                        </a:solidFill>
                        <a:effectLst/>
                        <a:latin typeface="Cambria Math" panose="02040503050406030204" pitchFamily="18" charset="0"/>
                        <a:ea typeface="宋体" panose="02010600030101010101" pitchFamily="2" charset="-122"/>
                      </a:rPr>
                      <m:t>𝑆</m:t>
                    </m:r>
                  </m:oMath>
                </a14:m>
                <a:r>
                  <a:rPr lang="en-US" altLang="zh-CN" sz="2400" kern="100" dirty="0">
                    <a:solidFill>
                      <a:srgbClr val="000080"/>
                    </a:solidFill>
                    <a:effectLst/>
                    <a:latin typeface="Times New Roman" panose="02020603050405020304" pitchFamily="18" charset="0"/>
                    <a:ea typeface="宋体" panose="02010600030101010101" pitchFamily="2" charset="-122"/>
                  </a:rPr>
                  <a:t> consists of 36 sample points .</a:t>
                </a:r>
                <a:endParaRPr lang="zh-CN" altLang="zh-CN" sz="2400" kern="100" dirty="0">
                  <a:effectLst/>
                  <a:latin typeface="Times New Roman" panose="02020603050405020304" pitchFamily="18" charset="0"/>
                  <a:ea typeface="宋体" panose="02010600030101010101" pitchFamily="2" charset="-122"/>
                </a:endParaRPr>
              </a:p>
            </p:txBody>
          </p:sp>
        </mc:Choice>
        <mc:Fallback xmlns="">
          <p:sp>
            <p:nvSpPr>
              <p:cNvPr id="8" name="文本框 7">
                <a:extLst>
                  <a:ext uri="{FF2B5EF4-FFF2-40B4-BE49-F238E27FC236}">
                    <a16:creationId xmlns:a16="http://schemas.microsoft.com/office/drawing/2014/main" id="{095E5556-14EC-0A45-2BFF-9C0185B967AF}"/>
                  </a:ext>
                </a:extLst>
              </p:cNvPr>
              <p:cNvSpPr txBox="1">
                <a:spLocks noRot="1" noChangeAspect="1" noMove="1" noResize="1" noEditPoints="1" noAdjustHandles="1" noChangeArrowheads="1" noChangeShapeType="1" noTextEdit="1"/>
              </p:cNvSpPr>
              <p:nvPr/>
            </p:nvSpPr>
            <p:spPr>
              <a:xfrm>
                <a:off x="701621" y="2460194"/>
                <a:ext cx="4625008" cy="461665"/>
              </a:xfrm>
              <a:prstGeom prst="rect">
                <a:avLst/>
              </a:prstGeom>
              <a:blipFill>
                <a:blip r:embed="rId3"/>
                <a:stretch>
                  <a:fillRect l="-1976" t="-10667" r="-1581" b="-3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0D95209-4539-5BF0-F7A8-336A98C80BE0}"/>
                  </a:ext>
                </a:extLst>
              </p:cNvPr>
              <p:cNvSpPr txBox="1"/>
              <p:nvPr/>
            </p:nvSpPr>
            <p:spPr>
              <a:xfrm>
                <a:off x="827584" y="2920745"/>
                <a:ext cx="4625008" cy="461665"/>
              </a:xfrm>
              <a:prstGeom prst="rect">
                <a:avLst/>
              </a:prstGeom>
              <a:noFill/>
            </p:spPr>
            <p:txBody>
              <a:bodyPr wrap="square">
                <a:spAutoFit/>
              </a:bodyPr>
              <a:lstStyle/>
              <a:p>
                <a:pPr marL="228600" indent="227965" algn="just">
                  <a:tabLst>
                    <a:tab pos="457200" algn="l"/>
                  </a:tabLst>
                </a:pPr>
                <a:r>
                  <a:rPr lang="en-US" altLang="zh-CN" sz="2400" kern="100" dirty="0">
                    <a:solidFill>
                      <a:srgbClr val="000080"/>
                    </a:solidFill>
                    <a:effectLst/>
                    <a:latin typeface="Times New Roman" panose="02020603050405020304" pitchFamily="18" charset="0"/>
                    <a:ea typeface="宋体" panose="02010600030101010101" pitchFamily="2" charset="-122"/>
                  </a:rPr>
                  <a:t>Let  </a:t>
                </a:r>
                <a14:m>
                  <m:oMath xmlns:m="http://schemas.openxmlformats.org/officeDocument/2006/math">
                    <m:r>
                      <a:rPr lang="en-US" altLang="zh-CN" sz="2400" i="1" kern="100">
                        <a:solidFill>
                          <a:srgbClr val="000080"/>
                        </a:solidFill>
                        <a:effectLst/>
                        <a:latin typeface="Cambria Math" panose="02040503050406030204" pitchFamily="18" charset="0"/>
                        <a:ea typeface="宋体" panose="02010600030101010101" pitchFamily="2" charset="-122"/>
                      </a:rPr>
                      <m:t>𝐴</m:t>
                    </m:r>
                    <m:r>
                      <a:rPr lang="en-US" altLang="zh-CN" sz="2400" i="1" kern="100">
                        <a:solidFill>
                          <a:srgbClr val="000080"/>
                        </a:solidFill>
                        <a:effectLst/>
                        <a:latin typeface="Cambria Math" panose="02040503050406030204" pitchFamily="18" charset="0"/>
                        <a:ea typeface="宋体" panose="02010600030101010101" pitchFamily="2" charset="-122"/>
                      </a:rPr>
                      <m:t>={</m:t>
                    </m:r>
                  </m:oMath>
                </a14:m>
                <a:r>
                  <a:rPr lang="en-US" altLang="zh-CN" sz="2400" kern="100" dirty="0">
                    <a:solidFill>
                      <a:srgbClr val="000080"/>
                    </a:solidFill>
                    <a:effectLst/>
                    <a:latin typeface="Times New Roman" panose="02020603050405020304" pitchFamily="18" charset="0"/>
                    <a:ea typeface="宋体" panose="02010600030101010101" pitchFamily="2" charset="-122"/>
                  </a:rPr>
                  <a:t>getting a total of 9</a:t>
                </a:r>
                <a14:m>
                  <m:oMath xmlns:m="http://schemas.openxmlformats.org/officeDocument/2006/math">
                    <m:r>
                      <a:rPr lang="en-US" altLang="zh-CN" sz="2400" i="1" kern="100">
                        <a:solidFill>
                          <a:srgbClr val="000080"/>
                        </a:solidFill>
                        <a:effectLst/>
                        <a:latin typeface="Cambria Math" panose="02040503050406030204" pitchFamily="18" charset="0"/>
                        <a:ea typeface="宋体" panose="02010600030101010101" pitchFamily="2" charset="-122"/>
                      </a:rPr>
                      <m:t>}</m:t>
                    </m:r>
                  </m:oMath>
                </a14:m>
                <a:r>
                  <a:rPr lang="en-US" altLang="zh-CN" sz="2400" kern="100" dirty="0">
                    <a:solidFill>
                      <a:srgbClr val="000080"/>
                    </a:solidFill>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p:txBody>
          </p:sp>
        </mc:Choice>
        <mc:Fallback xmlns="">
          <p:sp>
            <p:nvSpPr>
              <p:cNvPr id="10" name="文本框 9">
                <a:extLst>
                  <a:ext uri="{FF2B5EF4-FFF2-40B4-BE49-F238E27FC236}">
                    <a16:creationId xmlns:a16="http://schemas.microsoft.com/office/drawing/2014/main" id="{A0D95209-4539-5BF0-F7A8-336A98C80BE0}"/>
                  </a:ext>
                </a:extLst>
              </p:cNvPr>
              <p:cNvSpPr txBox="1">
                <a:spLocks noRot="1" noChangeAspect="1" noMove="1" noResize="1" noEditPoints="1" noAdjustHandles="1" noChangeArrowheads="1" noChangeShapeType="1" noTextEdit="1"/>
              </p:cNvSpPr>
              <p:nvPr/>
            </p:nvSpPr>
            <p:spPr>
              <a:xfrm>
                <a:off x="827584" y="2920745"/>
                <a:ext cx="4625008" cy="461665"/>
              </a:xfrm>
              <a:prstGeom prst="rect">
                <a:avLst/>
              </a:prstGeom>
              <a:blipFill>
                <a:blip r:embed="rId4"/>
                <a:stretch>
                  <a:fillRect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3C035A3-08ED-05B5-9DB1-89B764A1694B}"/>
                  </a:ext>
                </a:extLst>
              </p:cNvPr>
              <p:cNvSpPr txBox="1"/>
              <p:nvPr/>
            </p:nvSpPr>
            <p:spPr>
              <a:xfrm>
                <a:off x="1187624" y="3450214"/>
                <a:ext cx="6048672" cy="461665"/>
              </a:xfrm>
              <a:prstGeom prst="rect">
                <a:avLst/>
              </a:prstGeom>
              <a:noFill/>
            </p:spPr>
            <p:txBody>
              <a:bodyPr wrap="square">
                <a:spAutoFit/>
              </a:bodyPr>
              <a:lstStyle/>
              <a:p>
                <a:pPr marL="228600" indent="227965" algn="just">
                  <a:tabLst>
                    <a:tab pos="457200" algn="l"/>
                  </a:tabLst>
                </a:pPr>
                <a14:m>
                  <m:oMath xmlns:m="http://schemas.openxmlformats.org/officeDocument/2006/math">
                    <m:r>
                      <a:rPr lang="en-US" altLang="zh-CN" sz="2400" i="1" kern="100" smtClean="0">
                        <a:solidFill>
                          <a:srgbClr val="000080"/>
                        </a:solidFill>
                        <a:effectLst/>
                        <a:latin typeface="Cambria Math" panose="02040503050406030204" pitchFamily="18" charset="0"/>
                        <a:ea typeface="宋体" panose="02010600030101010101" pitchFamily="2" charset="-122"/>
                      </a:rPr>
                      <m:t>𝐵</m:t>
                    </m:r>
                    <m:r>
                      <a:rPr lang="en-US" altLang="zh-CN" sz="2400" i="1" kern="100" smtClean="0">
                        <a:solidFill>
                          <a:srgbClr val="000080"/>
                        </a:solidFill>
                        <a:effectLst/>
                        <a:latin typeface="Cambria Math" panose="02040503050406030204" pitchFamily="18" charset="0"/>
                        <a:ea typeface="宋体" panose="02010600030101010101" pitchFamily="2" charset="-122"/>
                      </a:rPr>
                      <m:t>={</m:t>
                    </m:r>
                  </m:oMath>
                </a14:m>
                <a:r>
                  <a:rPr lang="en-US" altLang="zh-CN" sz="2400" kern="100" dirty="0">
                    <a:solidFill>
                      <a:srgbClr val="000080"/>
                    </a:solidFill>
                    <a:effectLst/>
                    <a:latin typeface="Times New Roman" panose="02020603050405020304" pitchFamily="18" charset="0"/>
                    <a:ea typeface="宋体" panose="02010600030101010101" pitchFamily="2" charset="-122"/>
                  </a:rPr>
                  <a:t>getting a total greater of 9</a:t>
                </a:r>
                <a14:m>
                  <m:oMath xmlns:m="http://schemas.openxmlformats.org/officeDocument/2006/math">
                    <m:r>
                      <a:rPr lang="en-US" altLang="zh-CN" sz="2400" i="1" kern="100">
                        <a:solidFill>
                          <a:srgbClr val="000080"/>
                        </a:solidFill>
                        <a:effectLst/>
                        <a:latin typeface="Cambria Math" panose="02040503050406030204" pitchFamily="18" charset="0"/>
                        <a:ea typeface="宋体" panose="02010600030101010101" pitchFamily="2" charset="-122"/>
                      </a:rPr>
                      <m:t>}</m:t>
                    </m:r>
                  </m:oMath>
                </a14:m>
                <a:endParaRPr lang="zh-CN" altLang="zh-CN" sz="2400" kern="100" dirty="0">
                  <a:effectLst/>
                  <a:latin typeface="Times New Roman" panose="02020603050405020304" pitchFamily="18" charset="0"/>
                  <a:ea typeface="宋体" panose="02010600030101010101" pitchFamily="2" charset="-122"/>
                </a:endParaRPr>
              </a:p>
            </p:txBody>
          </p:sp>
        </mc:Choice>
        <mc:Fallback xmlns="">
          <p:sp>
            <p:nvSpPr>
              <p:cNvPr id="12" name="文本框 11">
                <a:extLst>
                  <a:ext uri="{FF2B5EF4-FFF2-40B4-BE49-F238E27FC236}">
                    <a16:creationId xmlns:a16="http://schemas.microsoft.com/office/drawing/2014/main" id="{53C035A3-08ED-05B5-9DB1-89B764A1694B}"/>
                  </a:ext>
                </a:extLst>
              </p:cNvPr>
              <p:cNvSpPr txBox="1">
                <a:spLocks noRot="1" noChangeAspect="1" noMove="1" noResize="1" noEditPoints="1" noAdjustHandles="1" noChangeArrowheads="1" noChangeShapeType="1" noTextEdit="1"/>
              </p:cNvSpPr>
              <p:nvPr/>
            </p:nvSpPr>
            <p:spPr>
              <a:xfrm>
                <a:off x="1187624" y="3450214"/>
                <a:ext cx="6048672" cy="461665"/>
              </a:xfrm>
              <a:prstGeom prst="rect">
                <a:avLst/>
              </a:prstGeom>
              <a:blipFill>
                <a:blip r:embed="rId5"/>
                <a:stretch>
                  <a:fillRect t="-10526" b="-28947"/>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B9C73B6A-4D1C-0307-AF75-E640EB2F183B}"/>
              </a:ext>
            </a:extLst>
          </p:cNvPr>
          <p:cNvSpPr txBox="1"/>
          <p:nvPr/>
        </p:nvSpPr>
        <p:spPr>
          <a:xfrm>
            <a:off x="849016" y="4070902"/>
            <a:ext cx="2066800" cy="461665"/>
          </a:xfrm>
          <a:prstGeom prst="rect">
            <a:avLst/>
          </a:prstGeom>
          <a:noFill/>
        </p:spPr>
        <p:txBody>
          <a:bodyPr wrap="square">
            <a:spAutoFit/>
          </a:bodyPr>
          <a:lstStyle/>
          <a:p>
            <a:r>
              <a:rPr lang="en-US" altLang="zh-CN" sz="2400" kern="100" dirty="0">
                <a:solidFill>
                  <a:srgbClr val="000080"/>
                </a:solidFill>
                <a:effectLst/>
                <a:latin typeface="Times New Roman" panose="02020603050405020304" pitchFamily="18" charset="0"/>
              </a:rPr>
              <a:t>Then we have</a:t>
            </a:r>
            <a:endParaRPr lang="zh-CN" altLang="en-US" sz="2400" dirty="0"/>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3E5904C2-2BA6-E63F-3E77-478A9D081BF4}"/>
                  </a:ext>
                </a:extLst>
              </p:cNvPr>
              <p:cNvSpPr txBox="1"/>
              <p:nvPr/>
            </p:nvSpPr>
            <p:spPr>
              <a:xfrm>
                <a:off x="2599456" y="4052758"/>
                <a:ext cx="462500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𝐴</m:t>
                      </m:r>
                      <m:r>
                        <a:rPr lang="zh-CN" altLang="en-US" sz="2400" i="0">
                          <a:latin typeface="Cambria Math" panose="02040503050406030204" pitchFamily="18" charset="0"/>
                        </a:rPr>
                        <m:t>=</m:t>
                      </m:r>
                      <m:d>
                        <m:dPr>
                          <m:begChr m:val="{"/>
                          <m:endChr m:val="}"/>
                          <m:sepChr m:val=","/>
                          <m:ctrlPr>
                            <a:rPr lang="zh-CN" altLang="en-US" sz="2400" i="1">
                              <a:latin typeface="Cambria Math" panose="02040503050406030204" pitchFamily="18" charset="0"/>
                            </a:rPr>
                          </m:ctrlPr>
                        </m:dPr>
                        <m:e>
                          <m:d>
                            <m:dPr>
                              <m:ctrlPr>
                                <a:rPr lang="zh-CN" altLang="en-US" sz="2400" i="1">
                                  <a:latin typeface="Cambria Math" panose="02040503050406030204" pitchFamily="18" charset="0"/>
                                </a:rPr>
                              </m:ctrlPr>
                            </m:dPr>
                            <m:e>
                              <m:r>
                                <a:rPr lang="zh-CN" altLang="en-US" sz="2400" i="0">
                                  <a:latin typeface="Cambria Math" panose="02040503050406030204" pitchFamily="18" charset="0"/>
                                </a:rPr>
                                <m:t>3,6</m:t>
                              </m:r>
                            </m:e>
                          </m:d>
                        </m:e>
                        <m:e>
                          <m:d>
                            <m:dPr>
                              <m:ctrlPr>
                                <a:rPr lang="zh-CN" altLang="en-US" sz="2400" i="1">
                                  <a:latin typeface="Cambria Math" panose="02040503050406030204" pitchFamily="18" charset="0"/>
                                </a:rPr>
                              </m:ctrlPr>
                            </m:dPr>
                            <m:e>
                              <m:r>
                                <a:rPr lang="zh-CN" altLang="en-US" sz="2400" i="0">
                                  <a:latin typeface="Cambria Math" panose="02040503050406030204" pitchFamily="18" charset="0"/>
                                </a:rPr>
                                <m:t>4,5</m:t>
                              </m:r>
                            </m:e>
                          </m:d>
                        </m:e>
                        <m:e>
                          <m:d>
                            <m:dPr>
                              <m:ctrlPr>
                                <a:rPr lang="zh-CN" altLang="en-US" sz="2400" i="1">
                                  <a:latin typeface="Cambria Math" panose="02040503050406030204" pitchFamily="18" charset="0"/>
                                </a:rPr>
                              </m:ctrlPr>
                            </m:dPr>
                            <m:e>
                              <m:r>
                                <a:rPr lang="zh-CN" altLang="en-US" sz="2400" i="0">
                                  <a:latin typeface="Cambria Math" panose="02040503050406030204" pitchFamily="18" charset="0"/>
                                </a:rPr>
                                <m:t>5,4</m:t>
                              </m:r>
                            </m:e>
                          </m:d>
                        </m:e>
                        <m:e>
                          <m:d>
                            <m:dPr>
                              <m:ctrlPr>
                                <a:rPr lang="zh-CN" altLang="en-US" sz="2400" i="1">
                                  <a:latin typeface="Cambria Math" panose="02040503050406030204" pitchFamily="18" charset="0"/>
                                </a:rPr>
                              </m:ctrlPr>
                            </m:dPr>
                            <m:e>
                              <m:r>
                                <a:rPr lang="zh-CN" altLang="en-US" sz="2400" i="0">
                                  <a:latin typeface="Cambria Math" panose="02040503050406030204" pitchFamily="18" charset="0"/>
                                </a:rPr>
                                <m:t>6,3</m:t>
                              </m:r>
                            </m:e>
                          </m:d>
                        </m:e>
                      </m:d>
                    </m:oMath>
                  </m:oMathPara>
                </a14:m>
                <a:endParaRPr lang="zh-CN" altLang="en-US" sz="2400" dirty="0"/>
              </a:p>
            </p:txBody>
          </p:sp>
        </mc:Choice>
        <mc:Fallback xmlns="">
          <p:sp>
            <p:nvSpPr>
              <p:cNvPr id="16" name="文本框 15">
                <a:extLst>
                  <a:ext uri="{FF2B5EF4-FFF2-40B4-BE49-F238E27FC236}">
                    <a16:creationId xmlns:a16="http://schemas.microsoft.com/office/drawing/2014/main" id="{3E5904C2-2BA6-E63F-3E77-478A9D081BF4}"/>
                  </a:ext>
                </a:extLst>
              </p:cNvPr>
              <p:cNvSpPr txBox="1">
                <a:spLocks noRot="1" noChangeAspect="1" noMove="1" noResize="1" noEditPoints="1" noAdjustHandles="1" noChangeArrowheads="1" noChangeShapeType="1" noTextEdit="1"/>
              </p:cNvSpPr>
              <p:nvPr/>
            </p:nvSpPr>
            <p:spPr>
              <a:xfrm>
                <a:off x="2599456" y="4052758"/>
                <a:ext cx="4625008" cy="46166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6F52342-5A1D-3D95-6EB0-7B7D68CEFEAA}"/>
                  </a:ext>
                </a:extLst>
              </p:cNvPr>
              <p:cNvSpPr txBox="1"/>
              <p:nvPr/>
            </p:nvSpPr>
            <p:spPr>
              <a:xfrm>
                <a:off x="2259496" y="4600371"/>
                <a:ext cx="569688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𝐵</m:t>
                      </m:r>
                      <m:r>
                        <a:rPr lang="zh-CN" altLang="en-US" sz="2400" i="0">
                          <a:latin typeface="Cambria Math" panose="02040503050406030204" pitchFamily="18" charset="0"/>
                        </a:rPr>
                        <m:t>=</m:t>
                      </m:r>
                      <m:d>
                        <m:dPr>
                          <m:begChr m:val="{"/>
                          <m:endChr m:val="}"/>
                          <m:sepChr m:val=","/>
                          <m:ctrlPr>
                            <a:rPr lang="zh-CN" altLang="en-US" sz="2400" i="1">
                              <a:latin typeface="Cambria Math" panose="02040503050406030204" pitchFamily="18" charset="0"/>
                            </a:rPr>
                          </m:ctrlPr>
                        </m:dPr>
                        <m:e>
                          <m:d>
                            <m:dPr>
                              <m:ctrlPr>
                                <a:rPr lang="zh-CN" altLang="en-US" sz="2400" i="1">
                                  <a:latin typeface="Cambria Math" panose="02040503050406030204" pitchFamily="18" charset="0"/>
                                </a:rPr>
                              </m:ctrlPr>
                            </m:dPr>
                            <m:e>
                              <m:r>
                                <a:rPr lang="zh-CN" altLang="en-US" sz="2400" i="0">
                                  <a:latin typeface="Cambria Math" panose="02040503050406030204" pitchFamily="18" charset="0"/>
                                </a:rPr>
                                <m:t>4,6</m:t>
                              </m:r>
                            </m:e>
                          </m:d>
                        </m:e>
                        <m:e>
                          <m:d>
                            <m:dPr>
                              <m:ctrlPr>
                                <a:rPr lang="zh-CN" altLang="en-US" sz="2400" i="1">
                                  <a:latin typeface="Cambria Math" panose="02040503050406030204" pitchFamily="18" charset="0"/>
                                </a:rPr>
                              </m:ctrlPr>
                            </m:dPr>
                            <m:e>
                              <m:r>
                                <a:rPr lang="zh-CN" altLang="en-US" sz="2400" i="0">
                                  <a:latin typeface="Cambria Math" panose="02040503050406030204" pitchFamily="18" charset="0"/>
                                </a:rPr>
                                <m:t>5,5</m:t>
                              </m:r>
                            </m:e>
                          </m:d>
                        </m:e>
                        <m:e>
                          <m:d>
                            <m:dPr>
                              <m:ctrlPr>
                                <a:rPr lang="zh-CN" altLang="en-US" sz="2400" i="1">
                                  <a:latin typeface="Cambria Math" panose="02040503050406030204" pitchFamily="18" charset="0"/>
                                </a:rPr>
                              </m:ctrlPr>
                            </m:dPr>
                            <m:e>
                              <m:r>
                                <a:rPr lang="zh-CN" altLang="en-US" sz="2400" i="0">
                                  <a:latin typeface="Cambria Math" panose="02040503050406030204" pitchFamily="18" charset="0"/>
                                </a:rPr>
                                <m:t>6,4</m:t>
                              </m:r>
                            </m:e>
                          </m:d>
                        </m:e>
                        <m:e>
                          <m:d>
                            <m:dPr>
                              <m:ctrlPr>
                                <a:rPr lang="zh-CN" altLang="en-US" sz="2400" i="1">
                                  <a:latin typeface="Cambria Math" panose="02040503050406030204" pitchFamily="18" charset="0"/>
                                </a:rPr>
                              </m:ctrlPr>
                            </m:dPr>
                            <m:e>
                              <m:r>
                                <a:rPr lang="zh-CN" altLang="en-US" sz="2400" i="0">
                                  <a:latin typeface="Cambria Math" panose="02040503050406030204" pitchFamily="18" charset="0"/>
                                </a:rPr>
                                <m:t>5,6</m:t>
                              </m:r>
                            </m:e>
                          </m:d>
                        </m:e>
                        <m:e>
                          <m:d>
                            <m:dPr>
                              <m:ctrlPr>
                                <a:rPr lang="zh-CN" altLang="en-US" sz="2400" i="1">
                                  <a:latin typeface="Cambria Math" panose="02040503050406030204" pitchFamily="18" charset="0"/>
                                </a:rPr>
                              </m:ctrlPr>
                            </m:dPr>
                            <m:e>
                              <m:r>
                                <a:rPr lang="zh-CN" altLang="en-US" sz="2400" i="0">
                                  <a:latin typeface="Cambria Math" panose="02040503050406030204" pitchFamily="18" charset="0"/>
                                </a:rPr>
                                <m:t>6,5</m:t>
                              </m:r>
                            </m:e>
                          </m:d>
                        </m:e>
                        <m:e>
                          <m:d>
                            <m:dPr>
                              <m:ctrlPr>
                                <a:rPr lang="zh-CN" altLang="en-US" sz="2400" i="1">
                                  <a:latin typeface="Cambria Math" panose="02040503050406030204" pitchFamily="18" charset="0"/>
                                </a:rPr>
                              </m:ctrlPr>
                            </m:dPr>
                            <m:e>
                              <m:r>
                                <a:rPr lang="zh-CN" altLang="en-US" sz="2400" i="0">
                                  <a:latin typeface="Cambria Math" panose="02040503050406030204" pitchFamily="18" charset="0"/>
                                </a:rPr>
                                <m:t>6,6</m:t>
                              </m:r>
                            </m:e>
                          </m:d>
                        </m:e>
                      </m:d>
                    </m:oMath>
                  </m:oMathPara>
                </a14:m>
                <a:endParaRPr lang="zh-CN" altLang="en-US" sz="2400" dirty="0"/>
              </a:p>
            </p:txBody>
          </p:sp>
        </mc:Choice>
        <mc:Fallback xmlns="">
          <p:sp>
            <p:nvSpPr>
              <p:cNvPr id="18" name="文本框 17">
                <a:extLst>
                  <a:ext uri="{FF2B5EF4-FFF2-40B4-BE49-F238E27FC236}">
                    <a16:creationId xmlns:a16="http://schemas.microsoft.com/office/drawing/2014/main" id="{76F52342-5A1D-3D95-6EB0-7B7D68CEFEAA}"/>
                  </a:ext>
                </a:extLst>
              </p:cNvPr>
              <p:cNvSpPr txBox="1">
                <a:spLocks noRot="1" noChangeAspect="1" noMove="1" noResize="1" noEditPoints="1" noAdjustHandles="1" noChangeArrowheads="1" noChangeShapeType="1" noTextEdit="1"/>
              </p:cNvSpPr>
              <p:nvPr/>
            </p:nvSpPr>
            <p:spPr>
              <a:xfrm>
                <a:off x="2259496" y="4600371"/>
                <a:ext cx="5696880" cy="461665"/>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A12979D7-4144-E699-9352-021B6B3D2DC7}"/>
                  </a:ext>
                </a:extLst>
              </p:cNvPr>
              <p:cNvSpPr txBox="1"/>
              <p:nvPr/>
            </p:nvSpPr>
            <p:spPr>
              <a:xfrm>
                <a:off x="971600" y="5233932"/>
                <a:ext cx="6984776" cy="986296"/>
              </a:xfrm>
              <a:prstGeom prst="rect">
                <a:avLst/>
              </a:prstGeom>
              <a:noFill/>
            </p:spPr>
            <p:txBody>
              <a:bodyPr wrap="square">
                <a:spAutoFit/>
              </a:bodyPr>
              <a:lstStyle/>
              <a:p>
                <a:pPr algn="just">
                  <a:tabLst>
                    <a:tab pos="457200" algn="l"/>
                  </a:tabLst>
                </a:pPr>
                <a:r>
                  <a:rPr lang="en-US" altLang="zh-CN" sz="2400" kern="100" dirty="0">
                    <a:solidFill>
                      <a:srgbClr val="000080"/>
                    </a:solidFill>
                    <a:effectLst/>
                    <a:latin typeface="Times New Roman" panose="02020603050405020304" pitchFamily="18" charset="0"/>
                  </a:rPr>
                  <a:t>Thus </a:t>
                </a:r>
                <a:endParaRPr lang="zh-CN" altLang="zh-CN" sz="2400" kern="100" dirty="0">
                  <a:effectLst/>
                  <a:latin typeface="Times New Roman" panose="02020603050405020304" pitchFamily="18" charset="0"/>
                </a:endParaRPr>
              </a:p>
              <a:p>
                <a:pPr indent="227965" algn="just">
                  <a:tabLst>
                    <a:tab pos="457200" algn="l"/>
                  </a:tabLst>
                </a:pPr>
                <a:r>
                  <a:rPr lang="en-US" altLang="zh-CN" sz="2400" kern="100" dirty="0">
                    <a:solidFill>
                      <a:srgbClr val="000080"/>
                    </a:solidFill>
                    <a:effectLst/>
                    <a:latin typeface="Times New Roman" panose="02020603050405020304" pitchFamily="18" charset="0"/>
                  </a:rPr>
                  <a:t>         </a:t>
                </a:r>
                <a14:m>
                  <m:oMath xmlns:m="http://schemas.openxmlformats.org/officeDocument/2006/math">
                    <m:r>
                      <a:rPr lang="en-US" altLang="zh-CN" sz="2400" i="1" kern="100">
                        <a:solidFill>
                          <a:srgbClr val="000080"/>
                        </a:solidFill>
                        <a:effectLst/>
                        <a:latin typeface="Cambria Math" panose="02040503050406030204" pitchFamily="18" charset="0"/>
                      </a:rPr>
                      <m:t>𝑃</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𝐴</m:t>
                    </m:r>
                    <m:r>
                      <a:rPr lang="en-US" altLang="zh-CN" sz="2400" i="1" kern="100">
                        <a:solidFill>
                          <a:srgbClr val="000080"/>
                        </a:solidFill>
                        <a:effectLst/>
                        <a:latin typeface="Cambria Math" panose="02040503050406030204" pitchFamily="18" charset="0"/>
                      </a:rPr>
                      <m:t>)=</m:t>
                    </m:r>
                    <m:f>
                      <m:fPr>
                        <m:ctrlPr>
                          <a:rPr lang="zh-CN" altLang="zh-CN" sz="2400" i="1" kern="100">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rPr>
                          <m:t>4</m:t>
                        </m:r>
                      </m:num>
                      <m:den>
                        <m:r>
                          <a:rPr lang="en-US" altLang="zh-CN" sz="2400" i="1" kern="100">
                            <a:solidFill>
                              <a:srgbClr val="000080"/>
                            </a:solidFill>
                            <a:effectLst/>
                            <a:latin typeface="Cambria Math" panose="02040503050406030204" pitchFamily="18" charset="0"/>
                          </a:rPr>
                          <m:t>36</m:t>
                        </m:r>
                      </m:den>
                    </m:f>
                    <m:r>
                      <a:rPr lang="en-US" altLang="zh-CN" sz="2400" i="1" kern="100">
                        <a:solidFill>
                          <a:srgbClr val="000080"/>
                        </a:solidFill>
                        <a:effectLst/>
                        <a:latin typeface="Cambria Math" panose="02040503050406030204" pitchFamily="18" charset="0"/>
                      </a:rPr>
                      <m:t>=</m:t>
                    </m:r>
                    <m:f>
                      <m:fPr>
                        <m:ctrlPr>
                          <a:rPr lang="zh-CN" altLang="zh-CN" sz="2400" i="1" kern="100">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rPr>
                          <m:t>1</m:t>
                        </m:r>
                      </m:num>
                      <m:den>
                        <m:r>
                          <a:rPr lang="en-US" altLang="zh-CN" sz="2400" i="1" kern="100">
                            <a:solidFill>
                              <a:srgbClr val="000080"/>
                            </a:solidFill>
                            <a:effectLst/>
                            <a:latin typeface="Cambria Math" panose="02040503050406030204" pitchFamily="18" charset="0"/>
                          </a:rPr>
                          <m:t>9</m:t>
                        </m:r>
                      </m:den>
                    </m:f>
                  </m:oMath>
                </a14:m>
                <a:r>
                  <a:rPr lang="en-US" altLang="zh-CN" sz="2400" kern="100" dirty="0">
                    <a:solidFill>
                      <a:srgbClr val="000080"/>
                    </a:solidFill>
                    <a:effectLst/>
                    <a:latin typeface="Times New Roman" panose="02020603050405020304" pitchFamily="18" charset="0"/>
                  </a:rPr>
                  <a:t> ,  </a:t>
                </a:r>
                <a14:m>
                  <m:oMath xmlns:m="http://schemas.openxmlformats.org/officeDocument/2006/math">
                    <m:r>
                      <a:rPr lang="en-US" altLang="zh-CN" sz="2400" i="1" kern="100">
                        <a:solidFill>
                          <a:srgbClr val="000080"/>
                        </a:solidFill>
                        <a:effectLst/>
                        <a:latin typeface="Cambria Math" panose="02040503050406030204" pitchFamily="18" charset="0"/>
                      </a:rPr>
                      <m:t>𝑃</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𝐵</m:t>
                    </m:r>
                    <m:r>
                      <a:rPr lang="en-US" altLang="zh-CN" sz="2400" i="1" kern="100">
                        <a:solidFill>
                          <a:srgbClr val="000080"/>
                        </a:solidFill>
                        <a:effectLst/>
                        <a:latin typeface="Cambria Math" panose="02040503050406030204" pitchFamily="18" charset="0"/>
                      </a:rPr>
                      <m:t>)=</m:t>
                    </m:r>
                    <m:f>
                      <m:fPr>
                        <m:ctrlPr>
                          <a:rPr lang="zh-CN" altLang="zh-CN" sz="2400" i="1" kern="100">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rPr>
                          <m:t>6</m:t>
                        </m:r>
                      </m:num>
                      <m:den>
                        <m:r>
                          <a:rPr lang="en-US" altLang="zh-CN" sz="2400" i="1" kern="100">
                            <a:solidFill>
                              <a:srgbClr val="000080"/>
                            </a:solidFill>
                            <a:effectLst/>
                            <a:latin typeface="Cambria Math" panose="02040503050406030204" pitchFamily="18" charset="0"/>
                          </a:rPr>
                          <m:t>36</m:t>
                        </m:r>
                      </m:den>
                    </m:f>
                    <m:r>
                      <a:rPr lang="en-US" altLang="zh-CN" sz="2400" i="1" kern="100">
                        <a:solidFill>
                          <a:srgbClr val="000080"/>
                        </a:solidFill>
                        <a:effectLst/>
                        <a:latin typeface="Cambria Math" panose="02040503050406030204" pitchFamily="18" charset="0"/>
                      </a:rPr>
                      <m:t>=</m:t>
                    </m:r>
                    <m:f>
                      <m:fPr>
                        <m:ctrlPr>
                          <a:rPr lang="zh-CN" altLang="zh-CN" sz="2400" i="1" kern="100">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rPr>
                          <m:t>1</m:t>
                        </m:r>
                      </m:num>
                      <m:den>
                        <m:r>
                          <a:rPr lang="en-US" altLang="zh-CN" sz="2400" i="1" kern="100">
                            <a:solidFill>
                              <a:srgbClr val="000080"/>
                            </a:solidFill>
                            <a:effectLst/>
                            <a:latin typeface="Cambria Math" panose="02040503050406030204" pitchFamily="18" charset="0"/>
                          </a:rPr>
                          <m:t>6</m:t>
                        </m:r>
                      </m:den>
                    </m:f>
                  </m:oMath>
                </a14:m>
                <a:r>
                  <a:rPr lang="en-US" altLang="zh-CN" sz="2400" kern="100" dirty="0">
                    <a:solidFill>
                      <a:srgbClr val="000080"/>
                    </a:solidFill>
                    <a:effectLst/>
                    <a:latin typeface="Times New Roman" panose="02020603050405020304" pitchFamily="18" charset="0"/>
                  </a:rPr>
                  <a:t>.</a:t>
                </a:r>
                <a:endParaRPr lang="zh-CN" altLang="zh-CN" sz="2400" kern="100" dirty="0">
                  <a:effectLst/>
                  <a:latin typeface="Times New Roman" panose="02020603050405020304" pitchFamily="18" charset="0"/>
                </a:endParaRPr>
              </a:p>
            </p:txBody>
          </p:sp>
        </mc:Choice>
        <mc:Fallback xmlns="">
          <p:sp>
            <p:nvSpPr>
              <p:cNvPr id="20" name="文本框 19">
                <a:extLst>
                  <a:ext uri="{FF2B5EF4-FFF2-40B4-BE49-F238E27FC236}">
                    <a16:creationId xmlns:a16="http://schemas.microsoft.com/office/drawing/2014/main" id="{A12979D7-4144-E699-9352-021B6B3D2DC7}"/>
                  </a:ext>
                </a:extLst>
              </p:cNvPr>
              <p:cNvSpPr txBox="1">
                <a:spLocks noRot="1" noChangeAspect="1" noMove="1" noResize="1" noEditPoints="1" noAdjustHandles="1" noChangeArrowheads="1" noChangeShapeType="1" noTextEdit="1"/>
              </p:cNvSpPr>
              <p:nvPr/>
            </p:nvSpPr>
            <p:spPr>
              <a:xfrm>
                <a:off x="971600" y="5233932"/>
                <a:ext cx="6984776" cy="986296"/>
              </a:xfrm>
              <a:prstGeom prst="rect">
                <a:avLst/>
              </a:prstGeom>
              <a:blipFill>
                <a:blip r:embed="rId8"/>
                <a:stretch>
                  <a:fillRect l="-1309" t="-4969" b="-5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52FC2E1A-9C29-A450-64FE-A0A4D212A6BC}"/>
                  </a:ext>
                </a:extLst>
              </p:cNvPr>
              <p:cNvSpPr txBox="1"/>
              <p:nvPr/>
            </p:nvSpPr>
            <p:spPr>
              <a:xfrm>
                <a:off x="971600" y="6140336"/>
                <a:ext cx="6984776" cy="461665"/>
              </a:xfrm>
              <a:prstGeom prst="rect">
                <a:avLst/>
              </a:prstGeom>
              <a:noFill/>
            </p:spPr>
            <p:txBody>
              <a:bodyPr wrap="square">
                <a:spAutoFit/>
              </a:bodyPr>
              <a:lstStyle/>
              <a:p>
                <a:pPr algn="just">
                  <a:tabLst>
                    <a:tab pos="457200" algn="l"/>
                  </a:tabLst>
                </a:pPr>
                <a:r>
                  <a:rPr lang="en-US" altLang="zh-CN" sz="2400" kern="100" dirty="0">
                    <a:solidFill>
                      <a:srgbClr val="000080"/>
                    </a:solidFill>
                    <a:effectLst/>
                    <a:latin typeface="Times New Roman" panose="02020603050405020304" pitchFamily="18" charset="0"/>
                    <a:ea typeface="宋体" panose="02010600030101010101" pitchFamily="2" charset="-122"/>
                  </a:rPr>
                  <a:t>where </a:t>
                </a:r>
                <a14:m>
                  <m:oMath xmlns:m="http://schemas.openxmlformats.org/officeDocument/2006/math">
                    <m:r>
                      <a:rPr lang="en-US" altLang="zh-CN" sz="2400" i="1" kern="100">
                        <a:solidFill>
                          <a:srgbClr val="000080"/>
                        </a:solidFill>
                        <a:effectLst/>
                        <a:latin typeface="Cambria Math" panose="02040503050406030204" pitchFamily="18" charset="0"/>
                        <a:ea typeface="宋体" panose="02010600030101010101" pitchFamily="2" charset="-122"/>
                      </a:rPr>
                      <m:t>𝑝</m:t>
                    </m:r>
                    <m:r>
                      <a:rPr lang="en-US" altLang="zh-CN" sz="2400" i="1" kern="100">
                        <a:solidFill>
                          <a:srgbClr val="000080"/>
                        </a:solidFill>
                        <a:effectLst/>
                        <a:latin typeface="Cambria Math" panose="02040503050406030204" pitchFamily="18" charset="0"/>
                        <a:ea typeface="宋体" panose="02010600030101010101" pitchFamily="2" charset="-122"/>
                      </a:rPr>
                      <m:t>(</m:t>
                    </m:r>
                    <m:r>
                      <a:rPr lang="en-US" altLang="zh-CN" sz="2400" i="1" kern="100">
                        <a:solidFill>
                          <a:srgbClr val="000080"/>
                        </a:solidFill>
                        <a:effectLst/>
                        <a:latin typeface="Cambria Math" panose="02040503050406030204" pitchFamily="18" charset="0"/>
                        <a:ea typeface="宋体" panose="02010600030101010101" pitchFamily="2" charset="-122"/>
                      </a:rPr>
                      <m:t>𝐴</m:t>
                    </m:r>
                    <m:r>
                      <a:rPr lang="en-US" altLang="zh-CN" sz="2400" i="1" kern="100">
                        <a:solidFill>
                          <a:srgbClr val="000080"/>
                        </a:solidFill>
                        <a:effectLst/>
                        <a:latin typeface="Cambria Math" panose="02040503050406030204" pitchFamily="18" charset="0"/>
                        <a:ea typeface="宋体" panose="02010600030101010101" pitchFamily="2" charset="-122"/>
                      </a:rPr>
                      <m:t>)</m:t>
                    </m:r>
                  </m:oMath>
                </a14:m>
                <a:r>
                  <a:rPr lang="en-US" altLang="zh-CN" sz="2400" kern="100" dirty="0">
                    <a:solidFill>
                      <a:srgbClr val="000080"/>
                    </a:solidFill>
                    <a:effectLst/>
                    <a:latin typeface="Times New Roman" panose="02020603050405020304" pitchFamily="18" charset="0"/>
                    <a:ea typeface="宋体" panose="02010600030101010101" pitchFamily="2" charset="-122"/>
                  </a:rPr>
                  <a:t> is the probability that the event </a:t>
                </a:r>
                <a14:m>
                  <m:oMath xmlns:m="http://schemas.openxmlformats.org/officeDocument/2006/math">
                    <m:r>
                      <a:rPr lang="en-US" altLang="zh-CN" sz="2400" i="1" kern="100">
                        <a:solidFill>
                          <a:srgbClr val="000080"/>
                        </a:solidFill>
                        <a:effectLst/>
                        <a:latin typeface="Cambria Math" panose="02040503050406030204" pitchFamily="18" charset="0"/>
                        <a:ea typeface="宋体" panose="02010600030101010101" pitchFamily="2" charset="-122"/>
                      </a:rPr>
                      <m:t>𝐴</m:t>
                    </m:r>
                  </m:oMath>
                </a14:m>
                <a:r>
                  <a:rPr lang="en-US" altLang="zh-CN" sz="2400" kern="100" dirty="0">
                    <a:solidFill>
                      <a:srgbClr val="000080"/>
                    </a:solidFill>
                    <a:effectLst/>
                    <a:latin typeface="Times New Roman" panose="02020603050405020304" pitchFamily="18" charset="0"/>
                    <a:ea typeface="宋体" panose="02010600030101010101" pitchFamily="2" charset="-122"/>
                  </a:rPr>
                  <a:t> occurs .</a:t>
                </a:r>
                <a:endParaRPr lang="zh-CN" altLang="zh-CN" sz="2400" kern="100" dirty="0">
                  <a:effectLst/>
                  <a:latin typeface="Times New Roman" panose="02020603050405020304" pitchFamily="18" charset="0"/>
                  <a:ea typeface="宋体" panose="02010600030101010101" pitchFamily="2" charset="-122"/>
                </a:endParaRPr>
              </a:p>
            </p:txBody>
          </p:sp>
        </mc:Choice>
        <mc:Fallback xmlns="">
          <p:sp>
            <p:nvSpPr>
              <p:cNvPr id="22" name="文本框 21">
                <a:extLst>
                  <a:ext uri="{FF2B5EF4-FFF2-40B4-BE49-F238E27FC236}">
                    <a16:creationId xmlns:a16="http://schemas.microsoft.com/office/drawing/2014/main" id="{52FC2E1A-9C29-A450-64FE-A0A4D212A6BC}"/>
                  </a:ext>
                </a:extLst>
              </p:cNvPr>
              <p:cNvSpPr txBox="1">
                <a:spLocks noRot="1" noChangeAspect="1" noMove="1" noResize="1" noEditPoints="1" noAdjustHandles="1" noChangeArrowheads="1" noChangeShapeType="1" noTextEdit="1"/>
              </p:cNvSpPr>
              <p:nvPr/>
            </p:nvSpPr>
            <p:spPr>
              <a:xfrm>
                <a:off x="971600" y="6140336"/>
                <a:ext cx="6984776" cy="461665"/>
              </a:xfrm>
              <a:prstGeom prst="rect">
                <a:avLst/>
              </a:prstGeom>
              <a:blipFill>
                <a:blip r:embed="rId9"/>
                <a:stretch>
                  <a:fillRect l="-1309" t="-10526" b="-289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73770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arn(inVertical)">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down)">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circle(in)">
                                      <p:cBhvr>
                                        <p:cTn id="39" dur="20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2"/>
                                        </p:tgtEl>
                                        <p:attrNameLst>
                                          <p:attrName>style.visibility</p:attrName>
                                        </p:attrNameLst>
                                      </p:cBhvr>
                                      <p:to>
                                        <p:strVal val="visible"/>
                                      </p:to>
                                    </p:set>
                                    <p:anim calcmode="lin" valueType="num">
                                      <p:cBhvr additive="base">
                                        <p:cTn id="53" dur="500" fill="hold"/>
                                        <p:tgtEl>
                                          <p:spTgt spid="22"/>
                                        </p:tgtEl>
                                        <p:attrNameLst>
                                          <p:attrName>ppt_x</p:attrName>
                                        </p:attrNameLst>
                                      </p:cBhvr>
                                      <p:tavLst>
                                        <p:tav tm="0">
                                          <p:val>
                                            <p:strVal val="#ppt_x"/>
                                          </p:val>
                                        </p:tav>
                                        <p:tav tm="100000">
                                          <p:val>
                                            <p:strVal val="#ppt_x"/>
                                          </p:val>
                                        </p:tav>
                                      </p:tavLst>
                                    </p:anim>
                                    <p:anim calcmode="lin" valueType="num">
                                      <p:cBhvr additive="base">
                                        <p:cTn id="5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0" grpId="0"/>
      <p:bldP spid="12" grpId="0"/>
      <p:bldP spid="14" grpId="0"/>
      <p:bldP spid="16" grpId="0"/>
      <p:bldP spid="18" grpId="0"/>
      <p:bldP spid="20" grpId="0"/>
      <p:bldP spid="2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4FE639-6C5C-CE7B-209D-9FE5F17FE920}"/>
              </a:ext>
            </a:extLst>
          </p:cNvPr>
          <p:cNvSpPr>
            <a:spLocks noChangeArrowheads="1"/>
          </p:cNvSpPr>
          <p:nvPr/>
        </p:nvSpPr>
        <p:spPr bwMode="auto">
          <a:xfrm>
            <a:off x="323528" y="3974"/>
            <a:ext cx="541205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kumimoji="0" lang="en-US" altLang="zh-CN" sz="2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Example 2.3.4     </a:t>
            </a:r>
            <a:r>
              <a:rPr lang="en-US" altLang="zh-CN" sz="2400" kern="100" dirty="0">
                <a:solidFill>
                  <a:srgbClr val="000080"/>
                </a:solidFill>
                <a:effectLst/>
                <a:latin typeface="Times New Roman" panose="02020603050405020304" pitchFamily="18" charset="0"/>
              </a:rPr>
              <a:t>Consecutively draw ball</a:t>
            </a:r>
            <a:endParaRPr lang="zh-CN" altLang="zh-CN" sz="2400" kern="100" dirty="0">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rPr>
              <a:t> </a:t>
            </a:r>
          </a:p>
        </p:txBody>
      </p:sp>
      <p:sp>
        <p:nvSpPr>
          <p:cNvPr id="4" name="文本框 3">
            <a:extLst>
              <a:ext uri="{FF2B5EF4-FFF2-40B4-BE49-F238E27FC236}">
                <a16:creationId xmlns:a16="http://schemas.microsoft.com/office/drawing/2014/main" id="{8D1AC872-AD5F-C24B-1795-B2F808E73CEB}"/>
              </a:ext>
            </a:extLst>
          </p:cNvPr>
          <p:cNvSpPr txBox="1"/>
          <p:nvPr/>
        </p:nvSpPr>
        <p:spPr>
          <a:xfrm>
            <a:off x="323198" y="477918"/>
            <a:ext cx="7848872" cy="2241960"/>
          </a:xfrm>
          <a:prstGeom prst="rect">
            <a:avLst/>
          </a:prstGeom>
          <a:noFill/>
        </p:spPr>
        <p:txBody>
          <a:bodyPr wrap="square">
            <a:spAutoFit/>
          </a:bodyPr>
          <a:lstStyle/>
          <a:p>
            <a:pPr indent="304800" algn="just">
              <a:lnSpc>
                <a:spcPct val="150000"/>
              </a:lnSpc>
            </a:pPr>
            <a:r>
              <a:rPr lang="en-US" altLang="zh-CN" sz="2400" kern="100" dirty="0">
                <a:solidFill>
                  <a:srgbClr val="000080"/>
                </a:solidFill>
                <a:effectLst/>
                <a:latin typeface="Times New Roman" panose="02020603050405020304" pitchFamily="18" charset="0"/>
                <a:ea typeface="宋体" panose="02010600030101010101" pitchFamily="2" charset="-122"/>
              </a:rPr>
              <a:t>From </a:t>
            </a:r>
            <a:r>
              <a:rPr lang="en-US" altLang="zh-CN" sz="2400" kern="100" dirty="0">
                <a:solidFill>
                  <a:srgbClr val="000080"/>
                </a:solidFill>
                <a:effectLst/>
                <a:latin typeface="宋体" panose="02010600030101010101" pitchFamily="2" charset="-122"/>
                <a:ea typeface="宋体" panose="02010600030101010101" pitchFamily="2" charset="-122"/>
              </a:rPr>
              <a:t>a big pack which </a:t>
            </a:r>
            <a:r>
              <a:rPr lang="en-US" altLang="zh-CN" sz="2400" kern="100" dirty="0">
                <a:solidFill>
                  <a:srgbClr val="000080"/>
                </a:solidFill>
                <a:effectLst/>
                <a:latin typeface="Times New Roman" panose="02020603050405020304" pitchFamily="18" charset="0"/>
                <a:ea typeface="宋体" panose="02010600030101010101" pitchFamily="2" charset="-122"/>
              </a:rPr>
              <a:t>contains </a:t>
            </a:r>
            <a:r>
              <a:rPr lang="en-US" altLang="zh-CN" sz="2400" i="1" kern="100" dirty="0">
                <a:solidFill>
                  <a:srgbClr val="FF6600"/>
                </a:solidFill>
                <a:effectLst/>
                <a:latin typeface="Times New Roman" panose="02020603050405020304" pitchFamily="18" charset="0"/>
                <a:ea typeface="宋体" panose="02010600030101010101" pitchFamily="2" charset="-122"/>
              </a:rPr>
              <a:t>a</a:t>
            </a:r>
            <a:r>
              <a:rPr lang="en-US" altLang="zh-CN" sz="2400" kern="100" dirty="0">
                <a:solidFill>
                  <a:srgbClr val="FF6600"/>
                </a:solidFill>
                <a:effectLst/>
                <a:latin typeface="Times New Roman" panose="02020603050405020304" pitchFamily="18" charset="0"/>
                <a:ea typeface="宋体" panose="02010600030101010101" pitchFamily="2" charset="-122"/>
              </a:rPr>
              <a:t> white </a:t>
            </a:r>
            <a:r>
              <a:rPr lang="en-US" altLang="zh-CN" sz="2400" kern="100" dirty="0">
                <a:solidFill>
                  <a:srgbClr val="000080"/>
                </a:solidFill>
                <a:effectLst/>
                <a:latin typeface="Times New Roman" panose="02020603050405020304" pitchFamily="18" charset="0"/>
                <a:ea typeface="宋体" panose="02010600030101010101" pitchFamily="2" charset="-122"/>
              </a:rPr>
              <a:t>balls and </a:t>
            </a:r>
            <a:r>
              <a:rPr lang="en-US" altLang="zh-CN" sz="2400" i="1" kern="100" dirty="0">
                <a:solidFill>
                  <a:srgbClr val="FF6600"/>
                </a:solidFill>
                <a:effectLst/>
                <a:latin typeface="Times New Roman" panose="02020603050405020304" pitchFamily="18" charset="0"/>
                <a:ea typeface="宋体" panose="02010600030101010101" pitchFamily="2" charset="-122"/>
              </a:rPr>
              <a:t>b</a:t>
            </a:r>
            <a:r>
              <a:rPr lang="en-US" altLang="zh-CN" sz="2400" kern="100" dirty="0">
                <a:solidFill>
                  <a:srgbClr val="FF6600"/>
                </a:solidFill>
                <a:effectLst/>
                <a:latin typeface="Times New Roman" panose="02020603050405020304" pitchFamily="18" charset="0"/>
                <a:ea typeface="宋体" panose="02010600030101010101" pitchFamily="2" charset="-122"/>
              </a:rPr>
              <a:t> black</a:t>
            </a:r>
            <a:r>
              <a:rPr lang="en-US" altLang="zh-CN" sz="2400" kern="100" dirty="0">
                <a:solidFill>
                  <a:srgbClr val="000080"/>
                </a:solidFill>
                <a:effectLst/>
                <a:latin typeface="Times New Roman" panose="02020603050405020304" pitchFamily="18" charset="0"/>
                <a:ea typeface="宋体" panose="02010600030101010101" pitchFamily="2" charset="-122"/>
              </a:rPr>
              <a:t> balls,  a</a:t>
            </a:r>
            <a:r>
              <a:rPr lang="en-US" altLang="zh-CN" sz="2400" kern="100" dirty="0">
                <a:solidFill>
                  <a:srgbClr val="000080"/>
                </a:solidFill>
                <a:effectLst/>
                <a:latin typeface="宋体" panose="02010600030101010101" pitchFamily="2" charset="-122"/>
                <a:ea typeface="宋体" panose="02010600030101010101" pitchFamily="2" charset="-122"/>
              </a:rPr>
              <a:t> ball is </a:t>
            </a:r>
            <a:r>
              <a:rPr lang="en-US" altLang="zh-CN" sz="2400" kern="100" dirty="0">
                <a:solidFill>
                  <a:srgbClr val="000080"/>
                </a:solidFill>
                <a:effectLst/>
                <a:latin typeface="Times New Roman" panose="02020603050405020304" pitchFamily="18" charset="0"/>
                <a:ea typeface="宋体" panose="02010600030101010101" pitchFamily="2" charset="-122"/>
              </a:rPr>
              <a:t>consecutively draw at random. what is the probability that the ball which be drawn in m-</a:t>
            </a:r>
            <a:r>
              <a:rPr lang="en-US" altLang="zh-CN" sz="2400" kern="100" dirty="0" err="1">
                <a:solidFill>
                  <a:srgbClr val="000080"/>
                </a:solidFill>
                <a:effectLst/>
                <a:latin typeface="Times New Roman" panose="02020603050405020304" pitchFamily="18" charset="0"/>
                <a:ea typeface="宋体" panose="02010600030101010101" pitchFamily="2" charset="-122"/>
              </a:rPr>
              <a:t>th</a:t>
            </a:r>
            <a:r>
              <a:rPr lang="en-US" altLang="zh-CN" sz="2400" kern="100" dirty="0">
                <a:solidFill>
                  <a:srgbClr val="000080"/>
                </a:solidFill>
                <a:effectLst/>
                <a:latin typeface="Times New Roman" panose="02020603050405020304" pitchFamily="18" charset="0"/>
                <a:ea typeface="宋体" panose="02010600030101010101" pitchFamily="2" charset="-122"/>
              </a:rPr>
              <a:t> time is white?</a:t>
            </a:r>
            <a:endParaRPr lang="zh-CN" altLang="zh-CN" sz="2400" kern="100" dirty="0">
              <a:effectLst/>
              <a:latin typeface="Times New Roman" panose="02020603050405020304" pitchFamily="18" charset="0"/>
              <a:ea typeface="宋体" panose="02010600030101010101" pitchFamily="2" charset="-122"/>
            </a:endParaRPr>
          </a:p>
        </p:txBody>
      </p:sp>
      <p:sp>
        <p:nvSpPr>
          <p:cNvPr id="6" name="文本框 5">
            <a:extLst>
              <a:ext uri="{FF2B5EF4-FFF2-40B4-BE49-F238E27FC236}">
                <a16:creationId xmlns:a16="http://schemas.microsoft.com/office/drawing/2014/main" id="{27BFA8A4-D9C5-CF88-B879-F4084FA901D3}"/>
              </a:ext>
            </a:extLst>
          </p:cNvPr>
          <p:cNvSpPr txBox="1"/>
          <p:nvPr/>
        </p:nvSpPr>
        <p:spPr>
          <a:xfrm>
            <a:off x="715356" y="3269225"/>
            <a:ext cx="6966504" cy="579967"/>
          </a:xfrm>
          <a:prstGeom prst="rect">
            <a:avLst/>
          </a:prstGeom>
          <a:noFill/>
        </p:spPr>
        <p:txBody>
          <a:bodyPr wrap="square">
            <a:spAutoFit/>
          </a:bodyPr>
          <a:lstStyle/>
          <a:p>
            <a:pPr indent="457200" algn="just">
              <a:lnSpc>
                <a:spcPct val="150000"/>
              </a:lnSpc>
            </a:pPr>
            <a:r>
              <a:rPr lang="en-US" altLang="zh-CN" sz="2400" kern="100" dirty="0">
                <a:effectLst/>
                <a:latin typeface="Times New Roman" panose="02020603050405020304" pitchFamily="18" charset="0"/>
                <a:ea typeface="宋体" panose="02010600030101010101" pitchFamily="2" charset="-122"/>
              </a:rPr>
              <a:t>Let A={a white ball is drawn in </a:t>
            </a:r>
            <a:r>
              <a:rPr lang="en-US" altLang="zh-CN" sz="2400" i="1" kern="100" dirty="0">
                <a:effectLst/>
                <a:latin typeface="Times New Roman" panose="02020603050405020304" pitchFamily="18" charset="0"/>
                <a:ea typeface="宋体" panose="02010600030101010101" pitchFamily="2" charset="-122"/>
              </a:rPr>
              <a:t>m</a:t>
            </a:r>
            <a:r>
              <a:rPr lang="en-US" altLang="zh-CN" sz="2400" kern="100" dirty="0">
                <a:effectLst/>
                <a:latin typeface="Times New Roman" panose="02020603050405020304" pitchFamily="18" charset="0"/>
                <a:ea typeface="宋体" panose="02010600030101010101" pitchFamily="2" charset="-122"/>
              </a:rPr>
              <a:t>-</a:t>
            </a:r>
            <a:r>
              <a:rPr lang="en-US" altLang="zh-CN" sz="2400" kern="100" dirty="0" err="1">
                <a:effectLst/>
                <a:latin typeface="Times New Roman" panose="02020603050405020304" pitchFamily="18" charset="0"/>
                <a:ea typeface="宋体" panose="02010600030101010101" pitchFamily="2" charset="-122"/>
              </a:rPr>
              <a:t>th</a:t>
            </a:r>
            <a:r>
              <a:rPr lang="en-US" altLang="zh-CN" sz="2400" kern="100" dirty="0">
                <a:effectLst/>
                <a:latin typeface="Times New Roman" panose="02020603050405020304" pitchFamily="18" charset="0"/>
                <a:ea typeface="宋体" panose="02010600030101010101" pitchFamily="2" charset="-122"/>
              </a:rPr>
              <a:t> times}</a:t>
            </a:r>
            <a:endParaRPr lang="zh-CN" altLang="zh-CN" sz="2400" kern="100" dirty="0">
              <a:effectLst/>
              <a:latin typeface="Times New Roman" panose="02020603050405020304" pitchFamily="18" charset="0"/>
              <a:ea typeface="宋体" panose="02010600030101010101" pitchFamily="2" charset="-122"/>
            </a:endParaRPr>
          </a:p>
        </p:txBody>
      </p:sp>
      <p:sp>
        <p:nvSpPr>
          <p:cNvPr id="8" name="文本框 7">
            <a:extLst>
              <a:ext uri="{FF2B5EF4-FFF2-40B4-BE49-F238E27FC236}">
                <a16:creationId xmlns:a16="http://schemas.microsoft.com/office/drawing/2014/main" id="{F4E0907B-703E-BCB9-39F9-47E3F61F30C3}"/>
              </a:ext>
            </a:extLst>
          </p:cNvPr>
          <p:cNvSpPr txBox="1"/>
          <p:nvPr/>
        </p:nvSpPr>
        <p:spPr>
          <a:xfrm>
            <a:off x="1503142" y="3807171"/>
            <a:ext cx="4572000" cy="576248"/>
          </a:xfrm>
          <a:prstGeom prst="rect">
            <a:avLst/>
          </a:prstGeom>
          <a:noFill/>
        </p:spPr>
        <p:txBody>
          <a:bodyPr wrap="square">
            <a:spAutoFit/>
          </a:bodyPr>
          <a:lstStyle/>
          <a:p>
            <a:pPr algn="just">
              <a:lnSpc>
                <a:spcPct val="150000"/>
              </a:lnSpc>
            </a:pPr>
            <a:r>
              <a:rPr lang="pt-BR" altLang="zh-CN" sz="2400" i="1" kern="100" dirty="0">
                <a:solidFill>
                  <a:srgbClr val="0000FF"/>
                </a:solidFill>
                <a:effectLst/>
                <a:latin typeface="Times New Roman" panose="02020603050405020304" pitchFamily="18" charset="0"/>
                <a:ea typeface="宋体" panose="02010600030101010101" pitchFamily="2" charset="-122"/>
              </a:rPr>
              <a:t>N</a:t>
            </a:r>
            <a:r>
              <a:rPr lang="pt-BR" altLang="zh-CN" sz="2400" kern="100" dirty="0">
                <a:solidFill>
                  <a:srgbClr val="0000FF"/>
                </a:solidFill>
                <a:effectLst/>
                <a:latin typeface="Times New Roman" panose="02020603050405020304" pitchFamily="18" charset="0"/>
                <a:ea typeface="宋体" panose="02010600030101010101" pitchFamily="2" charset="-122"/>
              </a:rPr>
              <a:t>= A </a:t>
            </a:r>
            <a:r>
              <a:rPr lang="pt-BR" altLang="zh-CN" sz="2400" i="1" kern="100" baseline="-25000" dirty="0">
                <a:solidFill>
                  <a:srgbClr val="0000FF"/>
                </a:solidFill>
                <a:effectLst/>
                <a:latin typeface="Times New Roman" panose="02020603050405020304" pitchFamily="18" charset="0"/>
                <a:ea typeface="宋体" panose="02010600030101010101" pitchFamily="2" charset="-122"/>
              </a:rPr>
              <a:t>a</a:t>
            </a:r>
            <a:r>
              <a:rPr lang="pt-BR" altLang="zh-CN" sz="2400" kern="100" baseline="-25000" dirty="0">
                <a:solidFill>
                  <a:srgbClr val="0000FF"/>
                </a:solidFill>
                <a:effectLst/>
                <a:latin typeface="Times New Roman" panose="02020603050405020304" pitchFamily="18" charset="0"/>
                <a:ea typeface="宋体" panose="02010600030101010101" pitchFamily="2" charset="-122"/>
              </a:rPr>
              <a:t>+b</a:t>
            </a:r>
            <a:r>
              <a:rPr lang="pt-BR" altLang="zh-CN" sz="2400" kern="100" dirty="0">
                <a:solidFill>
                  <a:srgbClr val="0000FF"/>
                </a:solidFill>
                <a:effectLst/>
                <a:latin typeface="Times New Roman" panose="02020603050405020304" pitchFamily="18" charset="0"/>
                <a:ea typeface="宋体" panose="02010600030101010101" pitchFamily="2" charset="-122"/>
              </a:rPr>
              <a:t> =(</a:t>
            </a:r>
            <a:r>
              <a:rPr lang="pt-BR" altLang="zh-CN" sz="2400" i="1" kern="100" dirty="0">
                <a:solidFill>
                  <a:srgbClr val="0000FF"/>
                </a:solidFill>
                <a:effectLst/>
                <a:latin typeface="Times New Roman" panose="02020603050405020304" pitchFamily="18" charset="0"/>
                <a:ea typeface="宋体" panose="02010600030101010101" pitchFamily="2" charset="-122"/>
              </a:rPr>
              <a:t>a</a:t>
            </a:r>
            <a:r>
              <a:rPr lang="pt-BR" altLang="zh-CN" sz="2400" kern="100" dirty="0">
                <a:solidFill>
                  <a:srgbClr val="0000FF"/>
                </a:solidFill>
                <a:effectLst/>
                <a:latin typeface="Times New Roman" panose="02020603050405020304" pitchFamily="18" charset="0"/>
                <a:ea typeface="宋体" panose="02010600030101010101" pitchFamily="2" charset="-122"/>
              </a:rPr>
              <a:t>+</a:t>
            </a:r>
            <a:r>
              <a:rPr lang="pt-BR" altLang="zh-CN" sz="2400" i="1" kern="100" dirty="0">
                <a:solidFill>
                  <a:srgbClr val="0000FF"/>
                </a:solidFill>
                <a:effectLst/>
                <a:latin typeface="Times New Roman" panose="02020603050405020304" pitchFamily="18" charset="0"/>
                <a:ea typeface="宋体" panose="02010600030101010101" pitchFamily="2" charset="-122"/>
              </a:rPr>
              <a:t>b</a:t>
            </a:r>
            <a:r>
              <a:rPr lang="pt-BR" altLang="zh-CN" sz="2400" kern="100" dirty="0">
                <a:solidFill>
                  <a:srgbClr val="0000FF"/>
                </a:solidFill>
                <a:effectLst/>
                <a:latin typeface="Times New Roman" panose="02020603050405020304" pitchFamily="18" charset="0"/>
                <a:ea typeface="宋体" panose="02010600030101010101" pitchFamily="2" charset="-122"/>
              </a:rPr>
              <a:t>)</a:t>
            </a:r>
            <a:r>
              <a:rPr lang="zh-CN" altLang="zh-CN" sz="2400" kern="100" dirty="0">
                <a:solidFill>
                  <a:srgbClr val="0000FF"/>
                </a:solidFill>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p:txBody>
      </p:sp>
      <p:sp>
        <p:nvSpPr>
          <p:cNvPr id="10" name="文本框 9">
            <a:extLst>
              <a:ext uri="{FF2B5EF4-FFF2-40B4-BE49-F238E27FC236}">
                <a16:creationId xmlns:a16="http://schemas.microsoft.com/office/drawing/2014/main" id="{F5D782D9-EE0D-A0D0-13AC-F77C623A650D}"/>
              </a:ext>
            </a:extLst>
          </p:cNvPr>
          <p:cNvSpPr txBox="1"/>
          <p:nvPr/>
        </p:nvSpPr>
        <p:spPr>
          <a:xfrm>
            <a:off x="1475998" y="4312508"/>
            <a:ext cx="4572000" cy="576248"/>
          </a:xfrm>
          <a:prstGeom prst="rect">
            <a:avLst/>
          </a:prstGeom>
          <a:noFill/>
        </p:spPr>
        <p:txBody>
          <a:bodyPr wrap="square">
            <a:spAutoFit/>
          </a:bodyPr>
          <a:lstStyle/>
          <a:p>
            <a:pPr algn="just">
              <a:lnSpc>
                <a:spcPct val="150000"/>
              </a:lnSpc>
            </a:pPr>
            <a:r>
              <a:rPr lang="pt-BR" altLang="zh-CN" sz="2400" i="1" kern="100" dirty="0">
                <a:solidFill>
                  <a:srgbClr val="0000FF"/>
                </a:solidFill>
                <a:effectLst/>
                <a:latin typeface="Times New Roman" panose="02020603050405020304" pitchFamily="18" charset="0"/>
                <a:ea typeface="宋体" panose="02010600030101010101" pitchFamily="2" charset="-122"/>
              </a:rPr>
              <a:t>n</a:t>
            </a:r>
            <a:r>
              <a:rPr lang="pt-BR" altLang="zh-CN" sz="2400" kern="100" dirty="0">
                <a:solidFill>
                  <a:srgbClr val="0000FF"/>
                </a:solidFill>
                <a:effectLst/>
                <a:latin typeface="Times New Roman" panose="02020603050405020304" pitchFamily="18" charset="0"/>
                <a:ea typeface="宋体" panose="02010600030101010101" pitchFamily="2" charset="-122"/>
              </a:rPr>
              <a:t>=</a:t>
            </a:r>
            <a:r>
              <a:rPr lang="pt-BR" altLang="zh-CN" sz="2400" i="1" kern="100" dirty="0">
                <a:solidFill>
                  <a:srgbClr val="0000FF"/>
                </a:solidFill>
                <a:effectLst/>
                <a:latin typeface="Times New Roman" panose="02020603050405020304" pitchFamily="18" charset="0"/>
                <a:ea typeface="宋体" panose="02010600030101010101" pitchFamily="2" charset="-122"/>
              </a:rPr>
              <a:t>a</a:t>
            </a:r>
            <a:r>
              <a:rPr lang="zh-CN" altLang="zh-CN" sz="2400" kern="100" dirty="0">
                <a:solidFill>
                  <a:srgbClr val="0000FF"/>
                </a:solidFill>
                <a:effectLst/>
                <a:latin typeface="Times New Roman" panose="02020603050405020304" pitchFamily="18" charset="0"/>
                <a:ea typeface="宋体" panose="02010600030101010101" pitchFamily="2" charset="-122"/>
              </a:rPr>
              <a:t>·</a:t>
            </a:r>
            <a:r>
              <a:rPr lang="pt-BR" altLang="zh-CN" sz="2400" kern="100" dirty="0">
                <a:solidFill>
                  <a:srgbClr val="0000FF"/>
                </a:solidFill>
                <a:effectLst/>
                <a:latin typeface="Times New Roman" panose="02020603050405020304" pitchFamily="18" charset="0"/>
                <a:ea typeface="宋体" panose="02010600030101010101" pitchFamily="2" charset="-122"/>
              </a:rPr>
              <a:t>A</a:t>
            </a:r>
            <a:r>
              <a:rPr lang="pt-BR" altLang="zh-CN" sz="2400" i="1" kern="100" baseline="-25000" dirty="0">
                <a:solidFill>
                  <a:srgbClr val="0000FF"/>
                </a:solidFill>
                <a:effectLst/>
                <a:latin typeface="Times New Roman" panose="02020603050405020304" pitchFamily="18" charset="0"/>
                <a:ea typeface="宋体" panose="02010600030101010101" pitchFamily="2" charset="-122"/>
              </a:rPr>
              <a:t>a</a:t>
            </a:r>
            <a:r>
              <a:rPr lang="pt-BR" altLang="zh-CN" sz="2400" kern="100" baseline="-25000" dirty="0">
                <a:solidFill>
                  <a:srgbClr val="0000FF"/>
                </a:solidFill>
                <a:effectLst/>
                <a:latin typeface="Times New Roman" panose="02020603050405020304" pitchFamily="18" charset="0"/>
                <a:ea typeface="宋体" panose="02010600030101010101" pitchFamily="2" charset="-122"/>
              </a:rPr>
              <a:t>+</a:t>
            </a:r>
            <a:r>
              <a:rPr lang="pt-BR" altLang="zh-CN" sz="2400" i="1" kern="100" baseline="-25000" dirty="0">
                <a:solidFill>
                  <a:srgbClr val="0000FF"/>
                </a:solidFill>
                <a:effectLst/>
                <a:latin typeface="Times New Roman" panose="02020603050405020304" pitchFamily="18" charset="0"/>
                <a:ea typeface="宋体" panose="02010600030101010101" pitchFamily="2" charset="-122"/>
              </a:rPr>
              <a:t>b</a:t>
            </a:r>
            <a:r>
              <a:rPr lang="pt-BR" altLang="zh-CN" sz="2400" kern="100" baseline="-25000" dirty="0">
                <a:solidFill>
                  <a:srgbClr val="0000FF"/>
                </a:solidFill>
                <a:effectLst/>
                <a:latin typeface="Times New Roman" panose="02020603050405020304" pitchFamily="18" charset="0"/>
                <a:ea typeface="宋体" panose="02010600030101010101" pitchFamily="2" charset="-122"/>
              </a:rPr>
              <a:t>-1</a:t>
            </a:r>
            <a:r>
              <a:rPr lang="pt-BR" altLang="zh-CN" sz="2400" kern="100" dirty="0">
                <a:solidFill>
                  <a:srgbClr val="0000FF"/>
                </a:solidFill>
                <a:effectLst/>
                <a:latin typeface="Times New Roman" panose="02020603050405020304" pitchFamily="18" charset="0"/>
                <a:ea typeface="宋体" panose="02010600030101010101" pitchFamily="2" charset="-122"/>
              </a:rPr>
              <a:t> =</a:t>
            </a:r>
            <a:r>
              <a:rPr lang="pt-BR" altLang="zh-CN" sz="2400" i="1" kern="100" dirty="0">
                <a:solidFill>
                  <a:srgbClr val="0000FF"/>
                </a:solidFill>
                <a:effectLst/>
                <a:latin typeface="Times New Roman" panose="02020603050405020304" pitchFamily="18" charset="0"/>
                <a:ea typeface="宋体" panose="02010600030101010101" pitchFamily="2" charset="-122"/>
              </a:rPr>
              <a:t>a </a:t>
            </a:r>
            <a:r>
              <a:rPr lang="pt-BR" altLang="zh-CN" sz="2400" kern="100" dirty="0">
                <a:solidFill>
                  <a:srgbClr val="0000FF"/>
                </a:solidFill>
                <a:effectLst/>
                <a:latin typeface="Times New Roman" panose="02020603050405020304" pitchFamily="18" charset="0"/>
                <a:ea typeface="宋体" panose="02010600030101010101" pitchFamily="2" charset="-122"/>
              </a:rPr>
              <a:t>(</a:t>
            </a:r>
            <a:r>
              <a:rPr lang="pt-BR" altLang="zh-CN" sz="2400" i="1" kern="100" dirty="0">
                <a:solidFill>
                  <a:srgbClr val="0000FF"/>
                </a:solidFill>
                <a:effectLst/>
                <a:latin typeface="Times New Roman" panose="02020603050405020304" pitchFamily="18" charset="0"/>
                <a:ea typeface="宋体" panose="02010600030101010101" pitchFamily="2" charset="-122"/>
              </a:rPr>
              <a:t>a</a:t>
            </a:r>
            <a:r>
              <a:rPr lang="pt-BR" altLang="zh-CN" sz="2400" kern="100" dirty="0">
                <a:solidFill>
                  <a:srgbClr val="0000FF"/>
                </a:solidFill>
                <a:effectLst/>
                <a:latin typeface="Times New Roman" panose="02020603050405020304" pitchFamily="18" charset="0"/>
                <a:ea typeface="宋体" panose="02010600030101010101" pitchFamily="2" charset="-122"/>
              </a:rPr>
              <a:t>+</a:t>
            </a:r>
            <a:r>
              <a:rPr lang="pt-BR" altLang="zh-CN" sz="2400" i="1" kern="100" dirty="0">
                <a:solidFill>
                  <a:srgbClr val="0000FF"/>
                </a:solidFill>
                <a:effectLst/>
                <a:latin typeface="Times New Roman" panose="02020603050405020304" pitchFamily="18" charset="0"/>
                <a:ea typeface="宋体" panose="02010600030101010101" pitchFamily="2" charset="-122"/>
              </a:rPr>
              <a:t>b</a:t>
            </a:r>
            <a:r>
              <a:rPr lang="zh-CN" altLang="zh-CN" sz="2400" kern="100" dirty="0">
                <a:solidFill>
                  <a:srgbClr val="0000FF"/>
                </a:solidFill>
                <a:effectLst/>
                <a:latin typeface="Times New Roman" panose="02020603050405020304" pitchFamily="18" charset="0"/>
                <a:ea typeface="宋体" panose="02010600030101010101" pitchFamily="2" charset="-122"/>
              </a:rPr>
              <a:t>－</a:t>
            </a:r>
            <a:r>
              <a:rPr lang="pt-BR" altLang="zh-CN" sz="2400" kern="100" dirty="0">
                <a:solidFill>
                  <a:srgbClr val="0000FF"/>
                </a:solidFill>
                <a:effectLst/>
                <a:latin typeface="Times New Roman" panose="02020603050405020304" pitchFamily="18" charset="0"/>
                <a:ea typeface="宋体" panose="02010600030101010101" pitchFamily="2" charset="-122"/>
              </a:rPr>
              <a:t>1)</a:t>
            </a:r>
            <a:r>
              <a:rPr lang="zh-CN" altLang="zh-CN" sz="2400" kern="100" dirty="0">
                <a:solidFill>
                  <a:srgbClr val="0000FF"/>
                </a:solidFill>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p:txBody>
      </p:sp>
      <p:sp>
        <p:nvSpPr>
          <p:cNvPr id="11" name="Rectangle 3">
            <a:extLst>
              <a:ext uri="{FF2B5EF4-FFF2-40B4-BE49-F238E27FC236}">
                <a16:creationId xmlns:a16="http://schemas.microsoft.com/office/drawing/2014/main" id="{A293F8D5-8AA8-8491-B563-95C8C87A95E0}"/>
              </a:ext>
            </a:extLst>
          </p:cNvPr>
          <p:cNvSpPr>
            <a:spLocks noChangeArrowheads="1"/>
          </p:cNvSpPr>
          <p:nvPr/>
        </p:nvSpPr>
        <p:spPr bwMode="auto">
          <a:xfrm>
            <a:off x="349739" y="5205931"/>
            <a:ext cx="11262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 </a:t>
            </a:r>
            <a:endParaRPr kumimoji="0" lang="en-US" altLang="zh-CN" sz="2400" b="0" i="0" u="none" strike="noStrike" cap="none" normalizeH="0" baseline="0" dirty="0">
              <a:ln>
                <a:noFill/>
              </a:ln>
              <a:solidFill>
                <a:schemeClr val="tx1"/>
              </a:solidFill>
              <a:effectLst/>
            </a:endParaRPr>
          </a:p>
        </p:txBody>
      </p:sp>
      <p:graphicFrame>
        <p:nvGraphicFramePr>
          <p:cNvPr id="13" name="对象 12">
            <a:extLst>
              <a:ext uri="{FF2B5EF4-FFF2-40B4-BE49-F238E27FC236}">
                <a16:creationId xmlns:a16="http://schemas.microsoft.com/office/drawing/2014/main" id="{55F85413-74EA-AD4E-CA9D-2AA9EAC889D4}"/>
              </a:ext>
            </a:extLst>
          </p:cNvPr>
          <p:cNvGraphicFramePr>
            <a:graphicFrameLocks noChangeAspect="1"/>
          </p:cNvGraphicFramePr>
          <p:nvPr>
            <p:extLst>
              <p:ext uri="{D42A27DB-BD31-4B8C-83A1-F6EECF244321}">
                <p14:modId xmlns:p14="http://schemas.microsoft.com/office/powerpoint/2010/main" val="3959035439"/>
              </p:ext>
            </p:extLst>
          </p:nvPr>
        </p:nvGraphicFramePr>
        <p:xfrm>
          <a:off x="1288674" y="5013176"/>
          <a:ext cx="4464496" cy="847174"/>
        </p:xfrm>
        <a:graphic>
          <a:graphicData uri="http://schemas.openxmlformats.org/presentationml/2006/ole">
            <mc:AlternateContent xmlns:mc="http://schemas.openxmlformats.org/markup-compatibility/2006">
              <mc:Choice xmlns:v="urn:schemas-microsoft-com:vml" Requires="v">
                <p:oleObj name="Microsoft Equation 3.0" r:id="rId2" imgW="2844800" imgH="419100" progId="Equation.3">
                  <p:embed/>
                </p:oleObj>
              </mc:Choice>
              <mc:Fallback>
                <p:oleObj name="Microsoft Equation 3.0" r:id="rId2" imgW="2844800" imgH="419100" progId="Equation.3">
                  <p:embed/>
                  <p:pic>
                    <p:nvPicPr>
                      <p:cNvPr id="12" name="对象 11">
                        <a:extLst>
                          <a:ext uri="{FF2B5EF4-FFF2-40B4-BE49-F238E27FC236}">
                            <a16:creationId xmlns:a16="http://schemas.microsoft.com/office/drawing/2014/main" id="{B7C4E518-2B03-0052-A90C-2D98521E66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8674" y="5013176"/>
                        <a:ext cx="4464496" cy="847174"/>
                      </a:xfrm>
                      <a:prstGeom prst="rect">
                        <a:avLst/>
                      </a:prstGeom>
                      <a:noFill/>
                    </p:spPr>
                  </p:pic>
                </p:oleObj>
              </mc:Fallback>
            </mc:AlternateContent>
          </a:graphicData>
        </a:graphic>
      </p:graphicFrame>
      <p:sp>
        <p:nvSpPr>
          <p:cNvPr id="15" name="文本框 14">
            <a:extLst>
              <a:ext uri="{FF2B5EF4-FFF2-40B4-BE49-F238E27FC236}">
                <a16:creationId xmlns:a16="http://schemas.microsoft.com/office/drawing/2014/main" id="{376C4CF7-0C46-33DC-7147-D719663DA843}"/>
              </a:ext>
            </a:extLst>
          </p:cNvPr>
          <p:cNvSpPr txBox="1"/>
          <p:nvPr/>
        </p:nvSpPr>
        <p:spPr>
          <a:xfrm>
            <a:off x="323198" y="2828750"/>
            <a:ext cx="4572000" cy="461665"/>
          </a:xfrm>
          <a:prstGeom prst="rect">
            <a:avLst/>
          </a:prstGeom>
          <a:noFill/>
        </p:spPr>
        <p:txBody>
          <a:bodyPr wrap="square">
            <a:spAutoFit/>
          </a:bodyPr>
          <a:lstStyle/>
          <a:p>
            <a:r>
              <a:rPr lang="en-US" altLang="zh-CN" sz="2400" kern="100" dirty="0">
                <a:solidFill>
                  <a:srgbClr val="0000FF"/>
                </a:solidFill>
                <a:effectLst/>
                <a:latin typeface="Times New Roman" panose="02020603050405020304" pitchFamily="18" charset="0"/>
                <a:ea typeface="宋体" panose="02010600030101010101" pitchFamily="2" charset="-122"/>
              </a:rPr>
              <a:t>Permutation</a:t>
            </a:r>
            <a:r>
              <a:rPr lang="zh-CN" altLang="en-US" sz="1800" kern="100" dirty="0">
                <a:solidFill>
                  <a:srgbClr val="0000FF"/>
                </a:solidFill>
                <a:effectLst/>
                <a:latin typeface="Times New Roman" panose="02020603050405020304" pitchFamily="18" charset="0"/>
                <a:ea typeface="宋体" panose="02010600030101010101" pitchFamily="2" charset="-122"/>
              </a:rPr>
              <a:t>：</a:t>
            </a:r>
            <a:endParaRPr lang="zh-CN" altLang="en-US" dirty="0"/>
          </a:p>
        </p:txBody>
      </p:sp>
      <p:graphicFrame>
        <p:nvGraphicFramePr>
          <p:cNvPr id="16" name="对象 15">
            <a:extLst>
              <a:ext uri="{FF2B5EF4-FFF2-40B4-BE49-F238E27FC236}">
                <a16:creationId xmlns:a16="http://schemas.microsoft.com/office/drawing/2014/main" id="{95D87D58-0BD1-051E-21CA-8EDD2DDFB7D9}"/>
              </a:ext>
            </a:extLst>
          </p:cNvPr>
          <p:cNvGraphicFramePr>
            <a:graphicFrameLocks noChangeAspect="1"/>
          </p:cNvGraphicFramePr>
          <p:nvPr>
            <p:extLst>
              <p:ext uri="{D42A27DB-BD31-4B8C-83A1-F6EECF244321}">
                <p14:modId xmlns:p14="http://schemas.microsoft.com/office/powerpoint/2010/main" val="1928505365"/>
              </p:ext>
            </p:extLst>
          </p:nvPr>
        </p:nvGraphicFramePr>
        <p:xfrm>
          <a:off x="2364358" y="6030976"/>
          <a:ext cx="2279650" cy="584200"/>
        </p:xfrm>
        <a:graphic>
          <a:graphicData uri="http://schemas.openxmlformats.org/presentationml/2006/ole">
            <mc:AlternateContent xmlns:mc="http://schemas.openxmlformats.org/markup-compatibility/2006">
              <mc:Choice xmlns:v="urn:schemas-microsoft-com:vml" Requires="v">
                <p:oleObj name="Microsoft Equation 3.0" r:id="rId4" imgW="1790700" imgH="457200" progId="Equation.3">
                  <p:embed/>
                </p:oleObj>
              </mc:Choice>
              <mc:Fallback>
                <p:oleObj name="Microsoft Equation 3.0" r:id="rId4" imgW="1790700" imgH="457200" progId="Equation.3">
                  <p:embed/>
                  <p:pic>
                    <p:nvPicPr>
                      <p:cNvPr id="3" name="对象 2">
                        <a:extLst>
                          <a:ext uri="{FF2B5EF4-FFF2-40B4-BE49-F238E27FC236}">
                            <a16:creationId xmlns:a16="http://schemas.microsoft.com/office/drawing/2014/main" id="{D69C385C-6AFC-FAB5-B56D-CF485D58C4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4358" y="6030976"/>
                        <a:ext cx="227965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文本框 16">
            <a:extLst>
              <a:ext uri="{FF2B5EF4-FFF2-40B4-BE49-F238E27FC236}">
                <a16:creationId xmlns:a16="http://schemas.microsoft.com/office/drawing/2014/main" id="{F57DEB8A-537A-2D27-5029-BF7ACBA0650C}"/>
              </a:ext>
            </a:extLst>
          </p:cNvPr>
          <p:cNvSpPr txBox="1"/>
          <p:nvPr/>
        </p:nvSpPr>
        <p:spPr>
          <a:xfrm>
            <a:off x="539552" y="6096910"/>
            <a:ext cx="1728192" cy="369332"/>
          </a:xfrm>
          <a:prstGeom prst="rect">
            <a:avLst/>
          </a:prstGeom>
          <a:noFill/>
        </p:spPr>
        <p:txBody>
          <a:bodyPr wrap="square">
            <a:spAutoFit/>
          </a:bodyPr>
          <a:lstStyle/>
          <a:p>
            <a:r>
              <a:rPr lang="en-US" altLang="zh-CN" sz="1800" kern="100" dirty="0">
                <a:solidFill>
                  <a:srgbClr val="0000FF"/>
                </a:solidFill>
                <a:effectLst/>
                <a:latin typeface="Times New Roman" panose="02020603050405020304" pitchFamily="18" charset="0"/>
                <a:ea typeface="宋体" panose="02010600030101010101" pitchFamily="2" charset="-122"/>
              </a:rPr>
              <a:t>Combination</a:t>
            </a:r>
            <a:r>
              <a:rPr lang="zh-CN" altLang="en-US" sz="1800" kern="100" dirty="0">
                <a:solidFill>
                  <a:srgbClr val="0000FF"/>
                </a:solidFill>
                <a:effectLst/>
                <a:latin typeface="Times New Roman" panose="02020603050405020304" pitchFamily="18" charset="0"/>
                <a:ea typeface="宋体" panose="02010600030101010101" pitchFamily="2" charset="-122"/>
              </a:rPr>
              <a:t>：</a:t>
            </a:r>
            <a:endParaRPr lang="zh-CN" altLang="en-US" dirty="0"/>
          </a:p>
        </p:txBody>
      </p:sp>
    </p:spTree>
    <p:extLst>
      <p:ext uri="{BB962C8B-B14F-4D97-AF65-F5344CB8AC3E}">
        <p14:creationId xmlns:p14="http://schemas.microsoft.com/office/powerpoint/2010/main" val="143116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arn(inVertical)">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arn(inVertical)">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circle(in)">
                                      <p:cBhvr>
                                        <p:cTn id="39" dur="20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down)">
                                      <p:cBhvr>
                                        <p:cTn id="4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1" grpId="0"/>
      <p:bldP spid="15"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内容占位符 2">
            <a:extLst>
              <a:ext uri="{FF2B5EF4-FFF2-40B4-BE49-F238E27FC236}">
                <a16:creationId xmlns:a16="http://schemas.microsoft.com/office/drawing/2014/main" id="{CB5BEA92-E04C-DD30-B27C-AD9AFCD55F20}"/>
              </a:ext>
            </a:extLst>
          </p:cNvPr>
          <p:cNvSpPr>
            <a:spLocks noGrp="1" noChangeArrowheads="1"/>
          </p:cNvSpPr>
          <p:nvPr>
            <p:ph idx="1"/>
          </p:nvPr>
        </p:nvSpPr>
        <p:spPr>
          <a:xfrm>
            <a:off x="457200" y="549275"/>
            <a:ext cx="8229600" cy="1079525"/>
          </a:xfrm>
        </p:spPr>
        <p:txBody>
          <a:bodyPr/>
          <a:lstStyle/>
          <a:p>
            <a:pPr eaLnBrk="1" hangingPunct="1"/>
            <a:r>
              <a:rPr lang="en-US" altLang="zh-CN" sz="2800" dirty="0">
                <a:latin typeface="Times New Roman" panose="02020603050405020304" pitchFamily="18" charset="0"/>
              </a:rPr>
              <a:t>it ends as much as twice and the results are two situations which are </a:t>
            </a:r>
            <a:r>
              <a:rPr lang="en-US" altLang="zh-CN" sz="2800" dirty="0">
                <a:solidFill>
                  <a:srgbClr val="333333"/>
                </a:solidFill>
              </a:rPr>
              <a:t>equiprobable.</a:t>
            </a:r>
          </a:p>
          <a:p>
            <a:pPr eaLnBrk="1" hangingPunct="1"/>
            <a:endParaRPr lang="en-US" altLang="zh-CN" sz="2800" dirty="0">
              <a:solidFill>
                <a:srgbClr val="333333"/>
              </a:solidFill>
            </a:endParaRPr>
          </a:p>
          <a:p>
            <a:pPr eaLnBrk="1" hangingPunct="1"/>
            <a:endParaRPr lang="en-US" altLang="zh-CN" sz="2800" dirty="0">
              <a:solidFill>
                <a:srgbClr val="333333"/>
              </a:solidFill>
            </a:endParaRPr>
          </a:p>
          <a:p>
            <a:pPr eaLnBrk="1" hangingPunct="1"/>
            <a:endParaRPr lang="en-US" altLang="zh-CN" sz="2800" dirty="0">
              <a:solidFill>
                <a:srgbClr val="333333"/>
              </a:solidFill>
            </a:endParaRPr>
          </a:p>
          <a:p>
            <a:pPr eaLnBrk="1" hangingPunct="1"/>
            <a:endParaRPr lang="en-US" altLang="zh-CN" sz="2800" dirty="0">
              <a:solidFill>
                <a:srgbClr val="333333"/>
              </a:solidFill>
            </a:endParaRPr>
          </a:p>
          <a:p>
            <a:pPr eaLnBrk="1" hangingPunct="1"/>
            <a:endParaRPr lang="en-US" altLang="zh-CN" sz="2800" dirty="0">
              <a:solidFill>
                <a:srgbClr val="333333"/>
              </a:solidFill>
            </a:endParaRPr>
          </a:p>
        </p:txBody>
      </p:sp>
      <p:graphicFrame>
        <p:nvGraphicFramePr>
          <p:cNvPr id="6" name="表格 5">
            <a:extLst>
              <a:ext uri="{FF2B5EF4-FFF2-40B4-BE49-F238E27FC236}">
                <a16:creationId xmlns:a16="http://schemas.microsoft.com/office/drawing/2014/main" id="{D9ED0CEB-C5FA-3D2D-4008-386F18DAFA8D}"/>
              </a:ext>
            </a:extLst>
          </p:cNvPr>
          <p:cNvGraphicFramePr>
            <a:graphicFrameLocks noGrp="1"/>
          </p:cNvGraphicFramePr>
          <p:nvPr/>
        </p:nvGraphicFramePr>
        <p:xfrm>
          <a:off x="455613" y="2416175"/>
          <a:ext cx="8229600" cy="792164"/>
        </p:xfrm>
        <a:graphic>
          <a:graphicData uri="http://schemas.openxmlformats.org/drawingml/2006/table">
            <a:tbl>
              <a:tblPr firstRow="1" firstCol="1" bandRow="1">
                <a:tableStyleId>{5C22544A-7EE6-4342-B048-85BDC9FD1C3A}</a:tableStyleId>
              </a:tblPr>
              <a:tblGrid>
                <a:gridCol w="1645534">
                  <a:extLst>
                    <a:ext uri="{9D8B030D-6E8A-4147-A177-3AD203B41FA5}">
                      <a16:colId xmlns:a16="http://schemas.microsoft.com/office/drawing/2014/main" val="20000"/>
                    </a:ext>
                  </a:extLst>
                </a:gridCol>
                <a:gridCol w="1645534">
                  <a:extLst>
                    <a:ext uri="{9D8B030D-6E8A-4147-A177-3AD203B41FA5}">
                      <a16:colId xmlns:a16="http://schemas.microsoft.com/office/drawing/2014/main" val="20001"/>
                    </a:ext>
                  </a:extLst>
                </a:gridCol>
                <a:gridCol w="1645534">
                  <a:extLst>
                    <a:ext uri="{9D8B030D-6E8A-4147-A177-3AD203B41FA5}">
                      <a16:colId xmlns:a16="http://schemas.microsoft.com/office/drawing/2014/main" val="20002"/>
                    </a:ext>
                  </a:extLst>
                </a:gridCol>
                <a:gridCol w="1646499">
                  <a:extLst>
                    <a:ext uri="{9D8B030D-6E8A-4147-A177-3AD203B41FA5}">
                      <a16:colId xmlns:a16="http://schemas.microsoft.com/office/drawing/2014/main" val="20003"/>
                    </a:ext>
                  </a:extLst>
                </a:gridCol>
                <a:gridCol w="1646499">
                  <a:extLst>
                    <a:ext uri="{9D8B030D-6E8A-4147-A177-3AD203B41FA5}">
                      <a16:colId xmlns:a16="http://schemas.microsoft.com/office/drawing/2014/main" val="20004"/>
                    </a:ext>
                  </a:extLst>
                </a:gridCol>
              </a:tblGrid>
              <a:tr h="396082">
                <a:tc>
                  <a:txBody>
                    <a:bodyPr/>
                    <a:lstStyle/>
                    <a:p>
                      <a:pPr algn="just"/>
                      <a:r>
                        <a:rPr lang="en-US" sz="2400" kern="100" dirty="0">
                          <a:effectLst/>
                        </a:rPr>
                        <a:t>Situations</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2400" kern="100">
                          <a:effectLst/>
                        </a:rPr>
                        <a:t>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2400" kern="100" dirty="0">
                          <a:effectLst/>
                        </a:rPr>
                        <a:t>2</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2400" kern="100">
                          <a:effectLst/>
                        </a:rPr>
                        <a:t>3</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2400" kern="100">
                          <a:effectLst/>
                        </a:rPr>
                        <a:t>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96082">
                <a:tc>
                  <a:txBody>
                    <a:bodyPr/>
                    <a:lstStyle/>
                    <a:p>
                      <a:pPr algn="just"/>
                      <a:r>
                        <a:rPr lang="en-US" sz="2400" kern="100">
                          <a:effectLst/>
                        </a:rPr>
                        <a:t>Winner</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2400" kern="100">
                          <a:effectLst/>
                        </a:rPr>
                        <a:t>AA</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2400" kern="100">
                          <a:effectLst/>
                        </a:rPr>
                        <a:t>AB</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2400" kern="100">
                          <a:effectLst/>
                        </a:rPr>
                        <a:t>BA</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en-US" sz="2400" kern="100" dirty="0">
                          <a:effectLst/>
                        </a:rPr>
                        <a:t>BB</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文本框 2">
            <a:extLst>
              <a:ext uri="{FF2B5EF4-FFF2-40B4-BE49-F238E27FC236}">
                <a16:creationId xmlns:a16="http://schemas.microsoft.com/office/drawing/2014/main" id="{6FA82915-59BA-B02F-1F19-BC1E202F8809}"/>
              </a:ext>
            </a:extLst>
          </p:cNvPr>
          <p:cNvSpPr txBox="1"/>
          <p:nvPr/>
        </p:nvSpPr>
        <p:spPr>
          <a:xfrm>
            <a:off x="683568" y="3668799"/>
            <a:ext cx="7704856" cy="1384995"/>
          </a:xfrm>
          <a:prstGeom prst="rect">
            <a:avLst/>
          </a:prstGeom>
          <a:noFill/>
        </p:spPr>
        <p:txBody>
          <a:bodyPr wrap="square">
            <a:spAutoFit/>
          </a:bodyPr>
          <a:lstStyle/>
          <a:p>
            <a:pPr eaLnBrk="1" hangingPunct="1"/>
            <a:r>
              <a:rPr lang="en-US" altLang="zh-CN" sz="2800" dirty="0">
                <a:latin typeface="Times New Roman" panose="02020603050405020304" pitchFamily="18" charset="0"/>
              </a:rPr>
              <a:t>A get all bet with the three kinds of situations and B get all bet only with the last situation. So A should get 3/4 of the bet and B should get 1/4 of the bet.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anim calcmode="lin" valueType="num">
                                      <p:cBhvr additive="base">
                                        <p:cTn id="7" dur="500" fill="hold"/>
                                        <p:tgtEl>
                                          <p:spTgt spid="409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E8B6884-58DA-A237-7FCC-76F32EF402E7}"/>
              </a:ext>
            </a:extLst>
          </p:cNvPr>
          <p:cNvSpPr>
            <a:spLocks noGrp="1" noChangeArrowheads="1"/>
          </p:cNvSpPr>
          <p:nvPr>
            <p:ph idx="1"/>
          </p:nvPr>
        </p:nvSpPr>
        <p:spPr>
          <a:xfrm>
            <a:off x="301625" y="476250"/>
            <a:ext cx="8540750" cy="5286375"/>
          </a:xfrm>
        </p:spPr>
        <p:txBody>
          <a:bodyPr/>
          <a:lstStyle/>
          <a:p>
            <a:r>
              <a:rPr lang="en-US" altLang="zh-CN"/>
              <a:t>Birthday Paradox</a:t>
            </a:r>
          </a:p>
          <a:p>
            <a:pPr>
              <a:buFont typeface="Wingdings" panose="05000000000000000000" pitchFamily="2" charset="2"/>
              <a:buNone/>
            </a:pPr>
            <a:r>
              <a:rPr lang="en-US" altLang="zh-CN" sz="2800"/>
              <a:t>    In a set of n randomly chosen people (n is less than 365), what is the probability that some pair of them having the same birthday?  </a:t>
            </a:r>
          </a:p>
          <a:p>
            <a:pPr>
              <a:buFont typeface="Wingdings" panose="05000000000000000000" pitchFamily="2" charset="2"/>
              <a:buNone/>
            </a:pPr>
            <a:r>
              <a:rPr lang="en-US" altLang="zh-CN" sz="2500"/>
              <a:t>    Let A={at least one pair of the n people having the same birthday}. </a:t>
            </a:r>
          </a:p>
          <a:p>
            <a:pPr>
              <a:buFont typeface="Wingdings" panose="05000000000000000000" pitchFamily="2" charset="2"/>
              <a:buNone/>
            </a:pPr>
            <a:r>
              <a:rPr lang="en-US" altLang="zh-CN" sz="2500"/>
              <a:t>    Then A’ = {all the n people have different birthday}. </a:t>
            </a:r>
          </a:p>
        </p:txBody>
      </p:sp>
      <p:graphicFrame>
        <p:nvGraphicFramePr>
          <p:cNvPr id="3" name="Object 6">
            <a:extLst>
              <a:ext uri="{FF2B5EF4-FFF2-40B4-BE49-F238E27FC236}">
                <a16:creationId xmlns:a16="http://schemas.microsoft.com/office/drawing/2014/main" id="{AFB5E9E6-795A-D4E5-FBFF-3AF39D16F2DB}"/>
              </a:ext>
            </a:extLst>
          </p:cNvPr>
          <p:cNvGraphicFramePr>
            <a:graphicFrameLocks noChangeAspect="1"/>
          </p:cNvGraphicFramePr>
          <p:nvPr/>
        </p:nvGraphicFramePr>
        <p:xfrm>
          <a:off x="3857625" y="3762375"/>
          <a:ext cx="3357563" cy="858838"/>
        </p:xfrm>
        <a:graphic>
          <a:graphicData uri="http://schemas.openxmlformats.org/presentationml/2006/ole">
            <mc:AlternateContent xmlns:mc="http://schemas.openxmlformats.org/markup-compatibility/2006">
              <mc:Choice xmlns:v="urn:schemas-microsoft-com:vml" Requires="v">
                <p:oleObj name="Equation" r:id="rId2" imgW="1688367" imgH="431613" progId="Equation.DSMT4">
                  <p:embed/>
                </p:oleObj>
              </mc:Choice>
              <mc:Fallback>
                <p:oleObj name="Equation" r:id="rId2" imgW="1688367" imgH="431613"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25" y="3762375"/>
                        <a:ext cx="3357563" cy="85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表格 3">
            <a:extLst>
              <a:ext uri="{FF2B5EF4-FFF2-40B4-BE49-F238E27FC236}">
                <a16:creationId xmlns:a16="http://schemas.microsoft.com/office/drawing/2014/main" id="{5B68BD36-E242-8933-FB23-CE89615C595E}"/>
              </a:ext>
            </a:extLst>
          </p:cNvPr>
          <p:cNvGraphicFramePr>
            <a:graphicFrameLocks noGrp="1"/>
          </p:cNvGraphicFramePr>
          <p:nvPr/>
        </p:nvGraphicFramePr>
        <p:xfrm>
          <a:off x="690563" y="4762500"/>
          <a:ext cx="6453188" cy="928688"/>
        </p:xfrm>
        <a:graphic>
          <a:graphicData uri="http://schemas.openxmlformats.org/drawingml/2006/table">
            <a:tbl>
              <a:tblPr firstRow="1" bandRow="1">
                <a:tableStyleId>{21E4AEA4-8DFA-4A89-87EB-49C32662AFE0}</a:tableStyleId>
              </a:tblPr>
              <a:tblGrid>
                <a:gridCol w="921884">
                  <a:extLst>
                    <a:ext uri="{9D8B030D-6E8A-4147-A177-3AD203B41FA5}">
                      <a16:colId xmlns:a16="http://schemas.microsoft.com/office/drawing/2014/main" val="20000"/>
                    </a:ext>
                  </a:extLst>
                </a:gridCol>
                <a:gridCol w="921884">
                  <a:extLst>
                    <a:ext uri="{9D8B030D-6E8A-4147-A177-3AD203B41FA5}">
                      <a16:colId xmlns:a16="http://schemas.microsoft.com/office/drawing/2014/main" val="20001"/>
                    </a:ext>
                  </a:extLst>
                </a:gridCol>
                <a:gridCol w="921884">
                  <a:extLst>
                    <a:ext uri="{9D8B030D-6E8A-4147-A177-3AD203B41FA5}">
                      <a16:colId xmlns:a16="http://schemas.microsoft.com/office/drawing/2014/main" val="20002"/>
                    </a:ext>
                  </a:extLst>
                </a:gridCol>
                <a:gridCol w="921884">
                  <a:extLst>
                    <a:ext uri="{9D8B030D-6E8A-4147-A177-3AD203B41FA5}">
                      <a16:colId xmlns:a16="http://schemas.microsoft.com/office/drawing/2014/main" val="20003"/>
                    </a:ext>
                  </a:extLst>
                </a:gridCol>
                <a:gridCol w="921884">
                  <a:extLst>
                    <a:ext uri="{9D8B030D-6E8A-4147-A177-3AD203B41FA5}">
                      <a16:colId xmlns:a16="http://schemas.microsoft.com/office/drawing/2014/main" val="20004"/>
                    </a:ext>
                  </a:extLst>
                </a:gridCol>
                <a:gridCol w="921884">
                  <a:extLst>
                    <a:ext uri="{9D8B030D-6E8A-4147-A177-3AD203B41FA5}">
                      <a16:colId xmlns:a16="http://schemas.microsoft.com/office/drawing/2014/main" val="20005"/>
                    </a:ext>
                  </a:extLst>
                </a:gridCol>
                <a:gridCol w="921884">
                  <a:extLst>
                    <a:ext uri="{9D8B030D-6E8A-4147-A177-3AD203B41FA5}">
                      <a16:colId xmlns:a16="http://schemas.microsoft.com/office/drawing/2014/main" val="20006"/>
                    </a:ext>
                  </a:extLst>
                </a:gridCol>
              </a:tblGrid>
              <a:tr h="464344">
                <a:tc>
                  <a:txBody>
                    <a:bodyPr/>
                    <a:lstStyle/>
                    <a:p>
                      <a:pPr algn="ctr"/>
                      <a:r>
                        <a:rPr lang="en-US" altLang="zh-CN" sz="1800" kern="1200" dirty="0">
                          <a:solidFill>
                            <a:schemeClr val="dk1"/>
                          </a:solidFill>
                          <a:latin typeface="+mn-lt"/>
                          <a:ea typeface="+mn-ea"/>
                          <a:cs typeface="+mn-cs"/>
                        </a:rPr>
                        <a:t>n</a:t>
                      </a:r>
                      <a:endParaRPr lang="zh-CN" altLang="en-US" sz="1800" kern="1200" dirty="0">
                        <a:solidFill>
                          <a:schemeClr val="dk1"/>
                        </a:solidFill>
                        <a:latin typeface="+mn-lt"/>
                        <a:ea typeface="+mn-ea"/>
                        <a:cs typeface="+mn-cs"/>
                      </a:endParaRPr>
                    </a:p>
                  </a:txBody>
                  <a:tcPr/>
                </a:tc>
                <a:tc>
                  <a:txBody>
                    <a:bodyPr/>
                    <a:lstStyle/>
                    <a:p>
                      <a:pPr algn="ctr"/>
                      <a:r>
                        <a:rPr lang="en-US" altLang="zh-CN" sz="1800" kern="1200" dirty="0">
                          <a:solidFill>
                            <a:schemeClr val="dk1"/>
                          </a:solidFill>
                          <a:latin typeface="+mn-lt"/>
                          <a:ea typeface="+mn-ea"/>
                          <a:cs typeface="+mn-cs"/>
                        </a:rPr>
                        <a:t>10</a:t>
                      </a:r>
                      <a:endParaRPr lang="zh-CN" altLang="en-US" sz="1800" kern="1200" dirty="0">
                        <a:solidFill>
                          <a:schemeClr val="dk1"/>
                        </a:solidFill>
                        <a:latin typeface="+mn-lt"/>
                        <a:ea typeface="+mn-ea"/>
                        <a:cs typeface="+mn-cs"/>
                      </a:endParaRPr>
                    </a:p>
                  </a:txBody>
                  <a:tcPr/>
                </a:tc>
                <a:tc>
                  <a:txBody>
                    <a:bodyPr/>
                    <a:lstStyle/>
                    <a:p>
                      <a:pPr algn="ctr"/>
                      <a:r>
                        <a:rPr lang="en-US" altLang="zh-CN" sz="1800" kern="1200" dirty="0">
                          <a:solidFill>
                            <a:schemeClr val="dk1"/>
                          </a:solidFill>
                          <a:latin typeface="+mn-lt"/>
                          <a:ea typeface="+mn-ea"/>
                          <a:cs typeface="+mn-cs"/>
                        </a:rPr>
                        <a:t>20</a:t>
                      </a:r>
                      <a:endParaRPr lang="zh-CN" altLang="en-US" sz="1800" kern="1200" dirty="0">
                        <a:solidFill>
                          <a:schemeClr val="dk1"/>
                        </a:solidFill>
                        <a:latin typeface="+mn-lt"/>
                        <a:ea typeface="+mn-ea"/>
                        <a:cs typeface="+mn-cs"/>
                      </a:endParaRPr>
                    </a:p>
                  </a:txBody>
                  <a:tcPr/>
                </a:tc>
                <a:tc>
                  <a:txBody>
                    <a:bodyPr/>
                    <a:lstStyle/>
                    <a:p>
                      <a:pPr algn="ctr"/>
                      <a:r>
                        <a:rPr lang="en-US" altLang="zh-CN" sz="1800" kern="1200" dirty="0">
                          <a:solidFill>
                            <a:schemeClr val="dk1"/>
                          </a:solidFill>
                          <a:latin typeface="+mn-lt"/>
                          <a:ea typeface="+mn-ea"/>
                          <a:cs typeface="+mn-cs"/>
                        </a:rPr>
                        <a:t>23</a:t>
                      </a:r>
                      <a:endParaRPr lang="zh-CN" altLang="en-US" sz="1800" kern="1200" dirty="0">
                        <a:solidFill>
                          <a:schemeClr val="dk1"/>
                        </a:solidFill>
                        <a:latin typeface="+mn-lt"/>
                        <a:ea typeface="+mn-ea"/>
                        <a:cs typeface="+mn-cs"/>
                      </a:endParaRPr>
                    </a:p>
                  </a:txBody>
                  <a:tcPr/>
                </a:tc>
                <a:tc>
                  <a:txBody>
                    <a:bodyPr/>
                    <a:lstStyle/>
                    <a:p>
                      <a:pPr algn="ctr"/>
                      <a:r>
                        <a:rPr lang="en-US" altLang="zh-CN" sz="1800" kern="1200" dirty="0">
                          <a:solidFill>
                            <a:schemeClr val="dk1"/>
                          </a:solidFill>
                          <a:latin typeface="+mn-lt"/>
                          <a:ea typeface="+mn-ea"/>
                          <a:cs typeface="+mn-cs"/>
                        </a:rPr>
                        <a:t>30</a:t>
                      </a:r>
                      <a:endParaRPr lang="zh-CN" altLang="en-US" sz="1800" kern="1200" dirty="0">
                        <a:solidFill>
                          <a:schemeClr val="dk1"/>
                        </a:solidFill>
                        <a:latin typeface="+mn-lt"/>
                        <a:ea typeface="+mn-ea"/>
                        <a:cs typeface="+mn-cs"/>
                      </a:endParaRPr>
                    </a:p>
                  </a:txBody>
                  <a:tcPr/>
                </a:tc>
                <a:tc>
                  <a:txBody>
                    <a:bodyPr/>
                    <a:lstStyle/>
                    <a:p>
                      <a:pPr algn="ctr"/>
                      <a:r>
                        <a:rPr lang="en-US" altLang="zh-CN" sz="1800" kern="1200" dirty="0">
                          <a:solidFill>
                            <a:schemeClr val="dk1"/>
                          </a:solidFill>
                          <a:latin typeface="+mn-lt"/>
                          <a:ea typeface="+mn-ea"/>
                          <a:cs typeface="+mn-cs"/>
                        </a:rPr>
                        <a:t>40</a:t>
                      </a:r>
                      <a:endParaRPr lang="zh-CN" altLang="en-US" sz="1800" kern="1200" dirty="0">
                        <a:solidFill>
                          <a:schemeClr val="dk1"/>
                        </a:solidFill>
                        <a:latin typeface="+mn-lt"/>
                        <a:ea typeface="+mn-ea"/>
                        <a:cs typeface="+mn-cs"/>
                      </a:endParaRPr>
                    </a:p>
                  </a:txBody>
                  <a:tcPr/>
                </a:tc>
                <a:tc>
                  <a:txBody>
                    <a:bodyPr/>
                    <a:lstStyle/>
                    <a:p>
                      <a:pPr algn="ctr"/>
                      <a:r>
                        <a:rPr lang="en-US" altLang="zh-CN" sz="1800" kern="1200" dirty="0">
                          <a:solidFill>
                            <a:schemeClr val="dk1"/>
                          </a:solidFill>
                          <a:latin typeface="+mn-lt"/>
                          <a:ea typeface="+mn-ea"/>
                          <a:cs typeface="+mn-cs"/>
                        </a:rPr>
                        <a:t>50</a:t>
                      </a:r>
                      <a:endParaRPr lang="zh-CN" altLang="en-US" sz="1800" kern="1200" dirty="0">
                        <a:solidFill>
                          <a:schemeClr val="dk1"/>
                        </a:solidFill>
                        <a:latin typeface="+mn-lt"/>
                        <a:ea typeface="+mn-ea"/>
                        <a:cs typeface="+mn-cs"/>
                      </a:endParaRPr>
                    </a:p>
                  </a:txBody>
                  <a:tcPr/>
                </a:tc>
                <a:extLst>
                  <a:ext uri="{0D108BD9-81ED-4DB2-BD59-A6C34878D82A}">
                    <a16:rowId xmlns:a16="http://schemas.microsoft.com/office/drawing/2014/main" val="10000"/>
                  </a:ext>
                </a:extLst>
              </a:tr>
              <a:tr h="464344">
                <a:tc>
                  <a:txBody>
                    <a:bodyPr/>
                    <a:lstStyle/>
                    <a:p>
                      <a:pPr algn="ctr"/>
                      <a:r>
                        <a:rPr lang="en-US" altLang="zh-CN" sz="1800" dirty="0"/>
                        <a:t>P(A)</a:t>
                      </a:r>
                      <a:endParaRPr lang="zh-CN" altLang="en-US" sz="1800" dirty="0"/>
                    </a:p>
                  </a:txBody>
                  <a:tcPr/>
                </a:tc>
                <a:tc>
                  <a:txBody>
                    <a:bodyPr/>
                    <a:lstStyle/>
                    <a:p>
                      <a:pPr algn="ctr"/>
                      <a:r>
                        <a:rPr lang="en-US" altLang="zh-CN" sz="1800" dirty="0"/>
                        <a:t>0.12</a:t>
                      </a:r>
                      <a:endParaRPr lang="zh-CN" altLang="en-US" sz="1800" dirty="0"/>
                    </a:p>
                  </a:txBody>
                  <a:tcPr/>
                </a:tc>
                <a:tc>
                  <a:txBody>
                    <a:bodyPr/>
                    <a:lstStyle/>
                    <a:p>
                      <a:pPr algn="ctr"/>
                      <a:r>
                        <a:rPr lang="en-US" altLang="zh-CN" sz="1800" dirty="0"/>
                        <a:t>0.41</a:t>
                      </a:r>
                      <a:endParaRPr lang="zh-CN" altLang="en-US" sz="1800" dirty="0"/>
                    </a:p>
                  </a:txBody>
                  <a:tcPr/>
                </a:tc>
                <a:tc>
                  <a:txBody>
                    <a:bodyPr/>
                    <a:lstStyle/>
                    <a:p>
                      <a:pPr algn="ctr"/>
                      <a:r>
                        <a:rPr lang="en-US" altLang="zh-CN" sz="1800" dirty="0"/>
                        <a:t>0.51</a:t>
                      </a:r>
                      <a:endParaRPr lang="zh-CN" altLang="en-US" sz="1800" dirty="0"/>
                    </a:p>
                  </a:txBody>
                  <a:tcPr/>
                </a:tc>
                <a:tc>
                  <a:txBody>
                    <a:bodyPr/>
                    <a:lstStyle/>
                    <a:p>
                      <a:pPr algn="ctr"/>
                      <a:r>
                        <a:rPr lang="en-US" altLang="zh-CN" sz="1800" dirty="0"/>
                        <a:t>0.71</a:t>
                      </a:r>
                      <a:endParaRPr lang="zh-CN" altLang="en-US" sz="1800" dirty="0"/>
                    </a:p>
                  </a:txBody>
                  <a:tcPr/>
                </a:tc>
                <a:tc>
                  <a:txBody>
                    <a:bodyPr/>
                    <a:lstStyle/>
                    <a:p>
                      <a:pPr algn="ctr"/>
                      <a:r>
                        <a:rPr lang="en-US" altLang="zh-CN" sz="1800" dirty="0"/>
                        <a:t>0.89</a:t>
                      </a:r>
                      <a:endParaRPr lang="zh-CN" altLang="en-US" sz="1800" dirty="0"/>
                    </a:p>
                  </a:txBody>
                  <a:tcPr/>
                </a:tc>
                <a:tc>
                  <a:txBody>
                    <a:bodyPr/>
                    <a:lstStyle/>
                    <a:p>
                      <a:pPr algn="ctr"/>
                      <a:r>
                        <a:rPr lang="en-US" altLang="zh-CN" sz="1800" dirty="0"/>
                        <a:t>0.97</a:t>
                      </a:r>
                      <a:endParaRPr lang="zh-CN" altLang="en-US" sz="1800" dirty="0"/>
                    </a:p>
                  </a:txBody>
                  <a:tcPr/>
                </a:tc>
                <a:extLst>
                  <a:ext uri="{0D108BD9-81ED-4DB2-BD59-A6C34878D82A}">
                    <a16:rowId xmlns:a16="http://schemas.microsoft.com/office/drawing/2014/main" val="10001"/>
                  </a:ext>
                </a:extLst>
              </a:tr>
            </a:tbl>
          </a:graphicData>
        </a:graphic>
      </p:graphicFrame>
      <p:graphicFrame>
        <p:nvGraphicFramePr>
          <p:cNvPr id="5" name="Object 33">
            <a:extLst>
              <a:ext uri="{FF2B5EF4-FFF2-40B4-BE49-F238E27FC236}">
                <a16:creationId xmlns:a16="http://schemas.microsoft.com/office/drawing/2014/main" id="{6EA43FA1-E503-BB47-D474-20F5F247272D}"/>
              </a:ext>
            </a:extLst>
          </p:cNvPr>
          <p:cNvGraphicFramePr>
            <a:graphicFrameLocks noChangeAspect="1"/>
          </p:cNvGraphicFramePr>
          <p:nvPr/>
        </p:nvGraphicFramePr>
        <p:xfrm>
          <a:off x="1785938" y="3762375"/>
          <a:ext cx="1716087" cy="858838"/>
        </p:xfrm>
        <a:graphic>
          <a:graphicData uri="http://schemas.openxmlformats.org/presentationml/2006/ole">
            <mc:AlternateContent xmlns:mc="http://schemas.openxmlformats.org/markup-compatibility/2006">
              <mc:Choice xmlns:v="urn:schemas-microsoft-com:vml" Requires="v">
                <p:oleObj name="Equation" r:id="rId4" imgW="863225" imgH="431613" progId="Equation.DSMT4">
                  <p:embed/>
                </p:oleObj>
              </mc:Choice>
              <mc:Fallback>
                <p:oleObj name="Equation" r:id="rId4" imgW="863225" imgH="431613" progId="Equation.DSMT4">
                  <p:embed/>
                  <p:pic>
                    <p:nvPicPr>
                      <p:cNvPr id="0" name="Object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5938" y="3762375"/>
                        <a:ext cx="1716087" cy="85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linds(horizontal)">
                                      <p:cBhvr>
                                        <p:cTn id="12" dur="500"/>
                                        <p:tgtEl>
                                          <p:spTgt spid="2">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0D5CD74-873B-394F-4A83-E67FB58A31D9}"/>
              </a:ext>
            </a:extLst>
          </p:cNvPr>
          <p:cNvSpPr>
            <a:spLocks noChangeArrowheads="1"/>
          </p:cNvSpPr>
          <p:nvPr/>
        </p:nvSpPr>
        <p:spPr bwMode="auto">
          <a:xfrm>
            <a:off x="120775" y="0"/>
            <a:ext cx="22322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Example 2.3.7</a:t>
            </a: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a:t>
            </a:r>
            <a:r>
              <a:rPr kumimoji="0" lang="en-US" altLang="zh-CN" sz="2400" b="0" i="0" u="none" strike="noStrike" cap="none" normalizeH="0" baseline="0" dirty="0">
                <a:ln>
                  <a:noFill/>
                </a:ln>
                <a:solidFill>
                  <a:schemeClr val="tx1"/>
                </a:solidFill>
                <a:effectLst/>
              </a:rPr>
              <a:t> </a:t>
            </a:r>
          </a:p>
        </p:txBody>
      </p:sp>
      <p:graphicFrame>
        <p:nvGraphicFramePr>
          <p:cNvPr id="8" name="对象 7">
            <a:extLst>
              <a:ext uri="{FF2B5EF4-FFF2-40B4-BE49-F238E27FC236}">
                <a16:creationId xmlns:a16="http://schemas.microsoft.com/office/drawing/2014/main" id="{8762B12D-6BF4-B001-A6A1-13B7D5634415}"/>
              </a:ext>
            </a:extLst>
          </p:cNvPr>
          <p:cNvGraphicFramePr>
            <a:graphicFrameLocks noChangeAspect="1"/>
          </p:cNvGraphicFramePr>
          <p:nvPr>
            <p:extLst>
              <p:ext uri="{D42A27DB-BD31-4B8C-83A1-F6EECF244321}">
                <p14:modId xmlns:p14="http://schemas.microsoft.com/office/powerpoint/2010/main" val="1181070801"/>
              </p:ext>
            </p:extLst>
          </p:nvPr>
        </p:nvGraphicFramePr>
        <p:xfrm>
          <a:off x="-108520" y="1173615"/>
          <a:ext cx="152400" cy="45719"/>
        </p:xfrm>
        <a:graphic>
          <a:graphicData uri="http://schemas.openxmlformats.org/presentationml/2006/ole">
            <mc:AlternateContent xmlns:mc="http://schemas.openxmlformats.org/markup-compatibility/2006">
              <mc:Choice xmlns:v="urn:schemas-microsoft-com:vml" Requires="v">
                <p:oleObj name="Equation" r:id="rId2" imgW="152268" imgH="164957" progId="Equation.DSMT4">
                  <p:embed/>
                </p:oleObj>
              </mc:Choice>
              <mc:Fallback>
                <p:oleObj name="Equation" r:id="rId2" imgW="152268" imgH="164957" progId="Equation.DSMT4">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20" y="1173615"/>
                        <a:ext cx="152400" cy="45719"/>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F94045E0-CDFA-A094-CCD6-DA97E11911D3}"/>
              </a:ext>
            </a:extLst>
          </p:cNvPr>
          <p:cNvGraphicFramePr>
            <a:graphicFrameLocks noChangeAspect="1"/>
          </p:cNvGraphicFramePr>
          <p:nvPr>
            <p:extLst>
              <p:ext uri="{D42A27DB-BD31-4B8C-83A1-F6EECF244321}">
                <p14:modId xmlns:p14="http://schemas.microsoft.com/office/powerpoint/2010/main" val="250566090"/>
              </p:ext>
            </p:extLst>
          </p:nvPr>
        </p:nvGraphicFramePr>
        <p:xfrm>
          <a:off x="-108520" y="1338715"/>
          <a:ext cx="152400" cy="45719"/>
        </p:xfrm>
        <a:graphic>
          <a:graphicData uri="http://schemas.openxmlformats.org/presentationml/2006/ole">
            <mc:AlternateContent xmlns:mc="http://schemas.openxmlformats.org/markup-compatibility/2006">
              <mc:Choice xmlns:v="urn:schemas-microsoft-com:vml" Requires="v">
                <p:oleObj name="Equation" r:id="rId4" imgW="152268" imgH="164957" progId="Equation.DSMT4">
                  <p:embed/>
                </p:oleObj>
              </mc:Choice>
              <mc:Fallback>
                <p:oleObj name="Equation" r:id="rId4" imgW="152268" imgH="164957"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520" y="1338715"/>
                        <a:ext cx="152400" cy="45719"/>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1C2DEF88-74EB-6482-AF23-24D91D33CA6D}"/>
                  </a:ext>
                </a:extLst>
              </p:cNvPr>
              <p:cNvSpPr>
                <a:spLocks noChangeArrowheads="1"/>
              </p:cNvSpPr>
              <p:nvPr/>
            </p:nvSpPr>
            <p:spPr bwMode="auto">
              <a:xfrm>
                <a:off x="43880" y="527934"/>
                <a:ext cx="9144000" cy="230832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Two person  </a:t>
                </a:r>
                <a:r>
                  <a:rPr lang="zh-CN" altLang="zh-CN" sz="2400" kern="100" dirty="0">
                    <a:solidFill>
                      <a:srgbClr val="000080"/>
                    </a:solidFill>
                    <a:effectLst/>
                    <a:ea typeface="Times New Roman" panose="02020603050405020304" pitchFamily="18" charset="0"/>
                  </a:rPr>
                  <a:t> </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𝐴</m:t>
                    </m:r>
                  </m:oMath>
                </a14:m>
                <a:r>
                  <a:rPr lang="en-US" altLang="zh-CN" sz="2400" kern="100" dirty="0">
                    <a:solidFill>
                      <a:srgbClr val="000080"/>
                    </a:solidFill>
                    <a:effectLst/>
                    <a:latin typeface="Times New Roman" panose="02020603050405020304" pitchFamily="18" charset="0"/>
                  </a:rPr>
                  <a:t> and </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𝐵</m:t>
                    </m:r>
                  </m:oMath>
                </a14:m>
                <a:r>
                  <a:rPr kumimoji="0" lang="zh-CN" altLang="en-US"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a:t>
                </a:r>
                <a:r>
                  <a:rPr lang="en-US" altLang="zh-CN" sz="2400" dirty="0">
                    <a:solidFill>
                      <a:srgbClr val="000080"/>
                    </a:solidFill>
                    <a:latin typeface="Times New Roman" panose="02020603050405020304" pitchFamily="18" charset="0"/>
                    <a:cs typeface="Times New Roman" panose="02020603050405020304" pitchFamily="18" charset="0"/>
                  </a:rPr>
                  <a:t>will arrived at the gate of a certain park tomorrow independently and they will arrived there equally likely at any time between 9 A.M., to 10 A.M., Each person will stay there 10 minutes and then leave the park. Find the probability that they will meet at the gate of the park.</a:t>
                </a:r>
                <a:r>
                  <a:rPr lang="en-US" altLang="zh-CN" sz="2400" dirty="0"/>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a:t>
                </a:r>
                <a:endParaRPr kumimoji="0" lang="en-US" altLang="zh-CN" sz="2400" b="0" i="0" u="none" strike="noStrike" cap="none" normalizeH="0" baseline="0" dirty="0">
                  <a:ln>
                    <a:noFill/>
                  </a:ln>
                  <a:solidFill>
                    <a:schemeClr val="tx1"/>
                  </a:solidFill>
                  <a:effectLst/>
                </a:endParaRPr>
              </a:p>
            </p:txBody>
          </p:sp>
        </mc:Choice>
        <mc:Fallback xmlns="">
          <p:sp>
            <p:nvSpPr>
              <p:cNvPr id="10" name="Rectangle 9">
                <a:extLst>
                  <a:ext uri="{FF2B5EF4-FFF2-40B4-BE49-F238E27FC236}">
                    <a16:creationId xmlns:a16="http://schemas.microsoft.com/office/drawing/2014/main" id="{1C2DEF88-74EB-6482-AF23-24D91D33CA6D}"/>
                  </a:ext>
                </a:extLst>
              </p:cNvPr>
              <p:cNvSpPr>
                <a:spLocks noRot="1" noChangeAspect="1" noMove="1" noResize="1" noEditPoints="1" noAdjustHandles="1" noChangeArrowheads="1" noChangeShapeType="1" noTextEdit="1"/>
              </p:cNvSpPr>
              <p:nvPr/>
            </p:nvSpPr>
            <p:spPr bwMode="auto">
              <a:xfrm>
                <a:off x="43880" y="527934"/>
                <a:ext cx="9144000" cy="2308324"/>
              </a:xfrm>
              <a:prstGeom prst="rect">
                <a:avLst/>
              </a:prstGeom>
              <a:blipFill>
                <a:blip r:embed="rId6"/>
                <a:stretch>
                  <a:fillRect l="-1000" t="-2646" r="-1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5C74238C-0F22-BB18-85E2-1A7BBEE1ABD2}"/>
              </a:ext>
            </a:extLst>
          </p:cNvPr>
          <p:cNvSpPr txBox="1"/>
          <p:nvPr/>
        </p:nvSpPr>
        <p:spPr>
          <a:xfrm>
            <a:off x="85034" y="2584673"/>
            <a:ext cx="1490484" cy="461665"/>
          </a:xfrm>
          <a:prstGeom prst="rect">
            <a:avLst/>
          </a:prstGeom>
          <a:noFill/>
        </p:spPr>
        <p:txBody>
          <a:bodyPr wrap="square">
            <a:spAutoFit/>
          </a:bodyPr>
          <a:lstStyle/>
          <a:p>
            <a:r>
              <a:rPr lang="en-US" altLang="zh-CN" sz="2400" b="1" kern="100" dirty="0">
                <a:solidFill>
                  <a:srgbClr val="000080"/>
                </a:solidFill>
                <a:effectLst/>
                <a:latin typeface="Times New Roman" panose="02020603050405020304" pitchFamily="18" charset="0"/>
                <a:ea typeface="宋体" panose="02010600030101010101" pitchFamily="2" charset="-122"/>
              </a:rPr>
              <a:t>Solution</a:t>
            </a:r>
            <a:r>
              <a:rPr lang="en-US" altLang="zh-CN" sz="2400" kern="100" dirty="0">
                <a:solidFill>
                  <a:srgbClr val="000080"/>
                </a:solidFill>
                <a:effectLst/>
                <a:latin typeface="Times New Roman" panose="02020603050405020304" pitchFamily="18" charset="0"/>
                <a:ea typeface="宋体" panose="02010600030101010101" pitchFamily="2" charset="-122"/>
              </a:rPr>
              <a:t>.</a:t>
            </a:r>
            <a:endParaRPr lang="zh-CN" altLang="en-US" sz="2400" dirty="0"/>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193022EE-B4E8-6397-E86A-AA9E8821D064}"/>
                  </a:ext>
                </a:extLst>
              </p:cNvPr>
              <p:cNvSpPr txBox="1"/>
              <p:nvPr/>
            </p:nvSpPr>
            <p:spPr>
              <a:xfrm>
                <a:off x="1399691" y="2650942"/>
                <a:ext cx="7529055" cy="830997"/>
              </a:xfrm>
              <a:prstGeom prst="rect">
                <a:avLst/>
              </a:prstGeom>
              <a:noFill/>
            </p:spPr>
            <p:txBody>
              <a:bodyPr wrap="square">
                <a:spAutoFit/>
              </a:bodyPr>
              <a:lstStyle/>
              <a:p>
                <a:r>
                  <a:rPr lang="en-US" altLang="zh-CN" sz="2400" kern="100" dirty="0">
                    <a:solidFill>
                      <a:srgbClr val="000080"/>
                    </a:solidFill>
                    <a:effectLst/>
                    <a:latin typeface="Times New Roman" panose="02020603050405020304" pitchFamily="18" charset="0"/>
                  </a:rPr>
                  <a:t>Let </a:t>
                </a:r>
                <a14:m>
                  <m:oMath xmlns:m="http://schemas.openxmlformats.org/officeDocument/2006/math">
                    <m:sSub>
                      <m:sSubPr>
                        <m:ctrlPr>
                          <a:rPr lang="zh-CN" altLang="zh-CN" sz="2400" i="1">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cs typeface="Times New Roman" panose="02020603050405020304" pitchFamily="18" charset="0"/>
                          </a:rPr>
                          <m:t>𝑡</m:t>
                        </m:r>
                      </m:e>
                      <m:sub>
                        <m:r>
                          <a:rPr lang="en-US" altLang="zh-CN" sz="2400" i="1" kern="100">
                            <a:solidFill>
                              <a:srgbClr val="000080"/>
                            </a:solidFill>
                            <a:effectLst/>
                            <a:latin typeface="Cambria Math" panose="02040503050406030204" pitchFamily="18" charset="0"/>
                            <a:cs typeface="Times New Roman" panose="02020603050405020304" pitchFamily="18" charset="0"/>
                          </a:rPr>
                          <m:t>𝐴</m:t>
                        </m:r>
                      </m:sub>
                    </m:sSub>
                  </m:oMath>
                </a14:m>
                <a:r>
                  <a:rPr lang="en-US" altLang="zh-CN" sz="2400" kern="100" dirty="0">
                    <a:solidFill>
                      <a:srgbClr val="000080"/>
                    </a:solidFill>
                    <a:effectLst/>
                    <a:latin typeface="Times New Roman" panose="02020603050405020304" pitchFamily="18" charset="0"/>
                  </a:rPr>
                  <a:t>, </a:t>
                </a:r>
                <a14:m>
                  <m:oMath xmlns:m="http://schemas.openxmlformats.org/officeDocument/2006/math">
                    <m:sSub>
                      <m:sSubPr>
                        <m:ctrlPr>
                          <a:rPr lang="zh-CN" altLang="zh-CN" sz="2400" i="1">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cs typeface="Times New Roman" panose="02020603050405020304" pitchFamily="18" charset="0"/>
                          </a:rPr>
                          <m:t>𝑡</m:t>
                        </m:r>
                      </m:e>
                      <m:sub>
                        <m:r>
                          <a:rPr lang="en-US" altLang="zh-CN" sz="2400" i="1" kern="100">
                            <a:solidFill>
                              <a:srgbClr val="000080"/>
                            </a:solidFill>
                            <a:effectLst/>
                            <a:latin typeface="Cambria Math" panose="02040503050406030204" pitchFamily="18" charset="0"/>
                            <a:cs typeface="Times New Roman" panose="02020603050405020304" pitchFamily="18" charset="0"/>
                          </a:rPr>
                          <m:t>𝐵</m:t>
                        </m:r>
                      </m:sub>
                    </m:sSub>
                  </m:oMath>
                </a14:m>
                <a:r>
                  <a:rPr lang="en-US" altLang="zh-CN" sz="2400" kern="100" dirty="0">
                    <a:solidFill>
                      <a:srgbClr val="000080"/>
                    </a:solidFill>
                    <a:effectLst/>
                    <a:latin typeface="Times New Roman" panose="02020603050405020304" pitchFamily="18" charset="0"/>
                  </a:rPr>
                  <a:t> be the time </a:t>
                </a:r>
                <a:r>
                  <a:rPr lang="en-US" altLang="zh-CN" sz="2400" i="1" kern="100" dirty="0">
                    <a:solidFill>
                      <a:srgbClr val="000080"/>
                    </a:solidFill>
                    <a:effectLst/>
                    <a:latin typeface="Times New Roman" panose="02020603050405020304" pitchFamily="18" charset="0"/>
                  </a:rPr>
                  <a:t>A, B</a:t>
                </a:r>
                <a:r>
                  <a:rPr lang="en-US" altLang="zh-CN" sz="2400" kern="100" dirty="0">
                    <a:solidFill>
                      <a:srgbClr val="000080"/>
                    </a:solidFill>
                    <a:effectLst/>
                    <a:latin typeface="Times New Roman" panose="02020603050405020304" pitchFamily="18" charset="0"/>
                  </a:rPr>
                  <a:t> arriving the gate, resp., then our sample space is a square</a:t>
                </a:r>
                <a:endParaRPr lang="zh-CN" altLang="en-US" sz="2400" dirty="0"/>
              </a:p>
            </p:txBody>
          </p:sp>
        </mc:Choice>
        <mc:Fallback xmlns="">
          <p:sp>
            <p:nvSpPr>
              <p:cNvPr id="16" name="文本框 15">
                <a:extLst>
                  <a:ext uri="{FF2B5EF4-FFF2-40B4-BE49-F238E27FC236}">
                    <a16:creationId xmlns:a16="http://schemas.microsoft.com/office/drawing/2014/main" id="{193022EE-B4E8-6397-E86A-AA9E8821D064}"/>
                  </a:ext>
                </a:extLst>
              </p:cNvPr>
              <p:cNvSpPr txBox="1">
                <a:spLocks noRot="1" noChangeAspect="1" noMove="1" noResize="1" noEditPoints="1" noAdjustHandles="1" noChangeArrowheads="1" noChangeShapeType="1" noTextEdit="1"/>
              </p:cNvSpPr>
              <p:nvPr/>
            </p:nvSpPr>
            <p:spPr>
              <a:xfrm>
                <a:off x="1399691" y="2650942"/>
                <a:ext cx="7529055" cy="830997"/>
              </a:xfrm>
              <a:prstGeom prst="rect">
                <a:avLst/>
              </a:prstGeom>
              <a:blipFill>
                <a:blip r:embed="rId7"/>
                <a:stretch>
                  <a:fillRect l="-1296" t="-5882" b="-161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82D0BE53-2371-868D-A63E-64E03D5CF2B6}"/>
                  </a:ext>
                </a:extLst>
              </p:cNvPr>
              <p:cNvSpPr txBox="1"/>
              <p:nvPr/>
            </p:nvSpPr>
            <p:spPr>
              <a:xfrm>
                <a:off x="4238771" y="3066440"/>
                <a:ext cx="470916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𝑆</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d>
                            <m:dPr>
                              <m:sepChr m:val=","/>
                              <m:ctrlPr>
                                <a:rPr lang="zh-CN" altLang="en-US" sz="2400" i="1">
                                  <a:latin typeface="Cambria Math" panose="02040503050406030204" pitchFamily="18" charset="0"/>
                                </a:rPr>
                              </m:ctrlPr>
                            </m:dPr>
                            <m:e>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𝑡</m:t>
                                  </m:r>
                                </m:e>
                                <m:sub>
                                  <m:r>
                                    <a:rPr lang="zh-CN" altLang="en-US" sz="2400" i="1">
                                      <a:latin typeface="Cambria Math" panose="02040503050406030204" pitchFamily="18" charset="0"/>
                                    </a:rPr>
                                    <m:t>𝐴</m:t>
                                  </m:r>
                                </m:sub>
                              </m:sSub>
                            </m:e>
                            <m:e>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𝑡</m:t>
                                  </m:r>
                                </m:e>
                                <m:sub>
                                  <m:r>
                                    <a:rPr lang="zh-CN" altLang="en-US" sz="2400" i="1">
                                      <a:latin typeface="Cambria Math" panose="02040503050406030204" pitchFamily="18" charset="0"/>
                                    </a:rPr>
                                    <m:t>𝐵</m:t>
                                  </m:r>
                                </m:sub>
                              </m:sSub>
                            </m:e>
                          </m:d>
                        </m:e>
                        <m:e>
                          <m:r>
                            <a:rPr lang="zh-CN" altLang="en-US" sz="2400" i="0">
                              <a:latin typeface="Cambria Math" panose="02040503050406030204" pitchFamily="18" charset="0"/>
                            </a:rPr>
                            <m:t>9</m:t>
                          </m:r>
                        </m:e>
                        <m:e>
                          <m:r>
                            <a:rPr lang="zh-CN" altLang="en-US" sz="2400" i="0">
                              <a:latin typeface="Cambria Math" panose="02040503050406030204" pitchFamily="18" charset="0"/>
                            </a:rPr>
                            <m:t>≤</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𝑡</m:t>
                              </m:r>
                            </m:e>
                            <m:sub>
                              <m:r>
                                <a:rPr lang="zh-CN" altLang="en-US" sz="2400" i="1">
                                  <a:latin typeface="Cambria Math" panose="02040503050406030204" pitchFamily="18" charset="0"/>
                                </a:rPr>
                                <m:t>𝐴</m:t>
                              </m:r>
                            </m:sub>
                          </m:sSub>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𝑡</m:t>
                              </m:r>
                            </m:e>
                            <m:sub>
                              <m:r>
                                <a:rPr lang="zh-CN" altLang="en-US" sz="2400" i="1">
                                  <a:latin typeface="Cambria Math" panose="02040503050406030204" pitchFamily="18" charset="0"/>
                                </a:rPr>
                                <m:t>𝐵</m:t>
                              </m:r>
                            </m:sub>
                          </m:sSub>
                          <m:r>
                            <a:rPr lang="zh-CN" altLang="en-US" sz="2400" i="0">
                              <a:latin typeface="Cambria Math" panose="02040503050406030204" pitchFamily="18" charset="0"/>
                            </a:rPr>
                            <m:t>≤10</m:t>
                          </m:r>
                        </m:e>
                      </m:d>
                    </m:oMath>
                  </m:oMathPara>
                </a14:m>
                <a:endParaRPr lang="zh-CN" altLang="en-US" sz="2400" dirty="0"/>
              </a:p>
            </p:txBody>
          </p:sp>
        </mc:Choice>
        <mc:Fallback xmlns="">
          <p:sp>
            <p:nvSpPr>
              <p:cNvPr id="18" name="文本框 17">
                <a:extLst>
                  <a:ext uri="{FF2B5EF4-FFF2-40B4-BE49-F238E27FC236}">
                    <a16:creationId xmlns:a16="http://schemas.microsoft.com/office/drawing/2014/main" id="{82D0BE53-2371-868D-A63E-64E03D5CF2B6}"/>
                  </a:ext>
                </a:extLst>
              </p:cNvPr>
              <p:cNvSpPr txBox="1">
                <a:spLocks noRot="1" noChangeAspect="1" noMove="1" noResize="1" noEditPoints="1" noAdjustHandles="1" noChangeArrowheads="1" noChangeShapeType="1" noTextEdit="1"/>
              </p:cNvSpPr>
              <p:nvPr/>
            </p:nvSpPr>
            <p:spPr>
              <a:xfrm>
                <a:off x="4238771" y="3066440"/>
                <a:ext cx="4709160" cy="461665"/>
              </a:xfrm>
              <a:prstGeom prst="rect">
                <a:avLst/>
              </a:prstGeom>
              <a:blipFill>
                <a:blip r:embed="rId8"/>
                <a:stretch>
                  <a:fillRect b="-3947"/>
                </a:stretch>
              </a:blipFill>
            </p:spPr>
            <p:txBody>
              <a:bodyPr/>
              <a:lstStyle/>
              <a:p>
                <a:r>
                  <a:rPr lang="zh-CN" altLang="en-US">
                    <a:noFill/>
                  </a:rPr>
                  <a:t> </a:t>
                </a:r>
              </a:p>
            </p:txBody>
          </p:sp>
        </mc:Fallback>
      </mc:AlternateContent>
      <p:graphicFrame>
        <p:nvGraphicFramePr>
          <p:cNvPr id="20" name="对象 19">
            <a:extLst>
              <a:ext uri="{FF2B5EF4-FFF2-40B4-BE49-F238E27FC236}">
                <a16:creationId xmlns:a16="http://schemas.microsoft.com/office/drawing/2014/main" id="{DD0C3F66-D9EC-0C12-8B11-FE3E83C02F22}"/>
              </a:ext>
            </a:extLst>
          </p:cNvPr>
          <p:cNvGraphicFramePr>
            <a:graphicFrameLocks noChangeAspect="1"/>
          </p:cNvGraphicFramePr>
          <p:nvPr>
            <p:extLst>
              <p:ext uri="{D42A27DB-BD31-4B8C-83A1-F6EECF244321}">
                <p14:modId xmlns:p14="http://schemas.microsoft.com/office/powerpoint/2010/main" val="2880524079"/>
              </p:ext>
            </p:extLst>
          </p:nvPr>
        </p:nvGraphicFramePr>
        <p:xfrm>
          <a:off x="1921232" y="3456098"/>
          <a:ext cx="4531428" cy="2985550"/>
        </p:xfrm>
        <a:graphic>
          <a:graphicData uri="http://schemas.openxmlformats.org/presentationml/2006/ole">
            <mc:AlternateContent xmlns:mc="http://schemas.openxmlformats.org/markup-compatibility/2006">
              <mc:Choice xmlns:v="urn:schemas-microsoft-com:vml" Requires="v">
                <p:oleObj r:id="rId9" imgW="3310920" imgH="2183040" progId="Flash.Movie">
                  <p:embed/>
                </p:oleObj>
              </mc:Choice>
              <mc:Fallback>
                <p:oleObj r:id="rId9" imgW="3310920" imgH="2183040" progId="Flash.Movie">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21232" y="3456098"/>
                        <a:ext cx="4531428" cy="2985550"/>
                      </a:xfrm>
                      <a:prstGeom prst="rect">
                        <a:avLst/>
                      </a:prstGeom>
                      <a:noFill/>
                    </p:spPr>
                  </p:pic>
                </p:oleObj>
              </mc:Fallback>
            </mc:AlternateContent>
          </a:graphicData>
        </a:graphic>
      </p:graphicFrame>
      <p:sp>
        <p:nvSpPr>
          <p:cNvPr id="21" name="Rectangle 14">
            <a:extLst>
              <a:ext uri="{FF2B5EF4-FFF2-40B4-BE49-F238E27FC236}">
                <a16:creationId xmlns:a16="http://schemas.microsoft.com/office/drawing/2014/main" id="{57980A29-670D-D604-EBF8-789F6A164F02}"/>
              </a:ext>
            </a:extLst>
          </p:cNvPr>
          <p:cNvSpPr>
            <a:spLocks noChangeArrowheads="1"/>
          </p:cNvSpPr>
          <p:nvPr/>
        </p:nvSpPr>
        <p:spPr bwMode="auto">
          <a:xfrm>
            <a:off x="1417176" y="6372762"/>
            <a:ext cx="44183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2860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80"/>
                </a:solidFill>
                <a:effectLst/>
                <a:latin typeface="Times New Roman" panose="02020603050405020304" pitchFamily="18" charset="0"/>
                <a:ea typeface="宋体" panose="02010600030101010101" pitchFamily="2" charset="-122"/>
                <a:cs typeface="Times New Roman" panose="02020603050405020304" pitchFamily="18" charset="0"/>
              </a:rPr>
              <a:t>Fig 2.3.1   A sample space contained in </a:t>
            </a:r>
            <a:r>
              <a:rPr kumimoji="0" lang="en-US" altLang="zh-CN" b="0" i="1" u="none" strike="noStrike" cap="none" normalizeH="0" baseline="0" dirty="0">
                <a:ln>
                  <a:noFill/>
                </a:ln>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a:t>R2</a:t>
            </a:r>
            <a:r>
              <a:rPr kumimoji="0" lang="en-US" altLang="zh-CN" b="0" i="0" u="none" strike="noStrike" cap="none" normalizeH="0" baseline="0" dirty="0">
                <a:ln>
                  <a:noFill/>
                </a:ln>
                <a:solidFill>
                  <a:srgbClr val="00008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anim calcmode="lin" valueType="num">
                                      <p:cBhvr>
                                        <p:cTn id="14" dur="1000" fill="hold"/>
                                        <p:tgtEl>
                                          <p:spTgt spid="16"/>
                                        </p:tgtEl>
                                        <p:attrNameLst>
                                          <p:attrName>ppt_x</p:attrName>
                                        </p:attrNameLst>
                                      </p:cBhvr>
                                      <p:tavLst>
                                        <p:tav tm="0">
                                          <p:val>
                                            <p:strVal val="#ppt_x"/>
                                          </p:val>
                                        </p:tav>
                                        <p:tav tm="100000">
                                          <p:val>
                                            <p:strVal val="#ppt_x"/>
                                          </p:val>
                                        </p:tav>
                                      </p:tavLst>
                                    </p:anim>
                                    <p:anim calcmode="lin" valueType="num">
                                      <p:cBhvr>
                                        <p:cTn id="1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barn(inVertical)">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down)">
                                      <p:cBhvr>
                                        <p:cTn id="2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CF40F8AE-47C7-43E7-E480-B97B0FE05BDD}"/>
                  </a:ext>
                </a:extLst>
              </p:cNvPr>
              <p:cNvSpPr>
                <a:spLocks noChangeArrowheads="1"/>
              </p:cNvSpPr>
              <p:nvPr/>
            </p:nvSpPr>
            <p:spPr bwMode="auto">
              <a:xfrm>
                <a:off x="0" y="-3515"/>
                <a:ext cx="8748464" cy="98552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Let </a:t>
                </a:r>
                <a:r>
                  <a:rPr kumimoji="0" lang="en-US" altLang="zh-CN" sz="2400" b="0" i="1" u="none" strike="noStrike" cap="none" normalizeH="0" baseline="0" dirty="0">
                    <a:ln>
                      <a:noFill/>
                    </a:ln>
                    <a:solidFill>
                      <a:srgbClr val="000080"/>
                    </a:solidFill>
                    <a:effectLst/>
                    <a:latin typeface="Cambria Math" panose="02040503050406030204" pitchFamily="18" charset="0"/>
                    <a:cs typeface="Times New Roman" panose="02020603050405020304" pitchFamily="18" charset="0"/>
                  </a:rPr>
                  <a:t>M</a:t>
                </a: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be the event that </a:t>
                </a:r>
                <a:r>
                  <a:rPr kumimoji="0" lang="en-US" altLang="zh-CN" sz="2400" b="0" i="1" u="none" strike="noStrike" cap="none" normalizeH="0" baseline="0" dirty="0">
                    <a:ln>
                      <a:noFill/>
                    </a:ln>
                    <a:solidFill>
                      <a:srgbClr val="000080"/>
                    </a:solidFill>
                    <a:effectLst/>
                    <a:latin typeface="Cambria Math" panose="02040503050406030204" pitchFamily="18" charset="0"/>
                    <a:cs typeface="Times New Roman" panose="02020603050405020304" pitchFamily="18" charset="0"/>
                  </a:rPr>
                  <a:t>A</a:t>
                </a: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and </a:t>
                </a:r>
                <a:r>
                  <a:rPr kumimoji="0" lang="en-US" altLang="zh-CN" sz="2400" b="0" i="1" u="none" strike="noStrike" cap="none" normalizeH="0" baseline="0" dirty="0">
                    <a:ln>
                      <a:noFill/>
                    </a:ln>
                    <a:solidFill>
                      <a:srgbClr val="000080"/>
                    </a:solidFill>
                    <a:effectLst/>
                    <a:latin typeface="Cambria Math" panose="02040503050406030204" pitchFamily="18" charset="0"/>
                    <a:cs typeface="Times New Roman" panose="02020603050405020304" pitchFamily="18" charset="0"/>
                  </a:rPr>
                  <a:t>B</a:t>
                </a: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will meet at the gate, then </a:t>
                </a:r>
                <a:r>
                  <a:rPr kumimoji="0" lang="en-US" altLang="zh-CN" sz="2400" b="0" i="1" u="none" strike="noStrike" cap="none" normalizeH="0" baseline="0" dirty="0">
                    <a:ln>
                      <a:noFill/>
                    </a:ln>
                    <a:solidFill>
                      <a:srgbClr val="000080"/>
                    </a:solidFill>
                    <a:effectLst/>
                    <a:latin typeface="Cambria Math" panose="02040503050406030204" pitchFamily="18" charset="0"/>
                    <a:cs typeface="Times New Roman" panose="02020603050405020304" pitchFamily="18" charset="0"/>
                  </a:rPr>
                  <a:t>M</a:t>
                </a: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will be occur if and only if </a:t>
                </a:r>
                <a14:m>
                  <m:oMath xmlns:m="http://schemas.openxmlformats.org/officeDocument/2006/math">
                    <m:r>
                      <a:rPr lang="en-US" altLang="zh-CN" sz="2400" i="1" kern="100" smtClean="0">
                        <a:solidFill>
                          <a:srgbClr val="000080"/>
                        </a:solidFill>
                        <a:effectLst/>
                        <a:latin typeface="Cambria Math" panose="02040503050406030204" pitchFamily="18" charset="0"/>
                        <a:cs typeface="Times New Roman" panose="02020603050405020304" pitchFamily="18" charset="0"/>
                      </a:rPr>
                      <m:t>|</m:t>
                    </m:r>
                    <m:sSub>
                      <m:sSubPr>
                        <m:ctrlPr>
                          <a:rPr lang="zh-CN" altLang="zh-CN" sz="2400" i="1">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cs typeface="Times New Roman" panose="02020603050405020304" pitchFamily="18" charset="0"/>
                          </a:rPr>
                          <m:t>𝑡</m:t>
                        </m:r>
                      </m:e>
                      <m:sub>
                        <m:r>
                          <a:rPr lang="en-US" altLang="zh-CN" sz="2400" i="1" kern="100">
                            <a:solidFill>
                              <a:srgbClr val="000080"/>
                            </a:solidFill>
                            <a:effectLst/>
                            <a:latin typeface="Cambria Math" panose="02040503050406030204" pitchFamily="18" charset="0"/>
                            <a:cs typeface="Times New Roman" panose="02020603050405020304" pitchFamily="18" charset="0"/>
                          </a:rPr>
                          <m:t>𝐴</m:t>
                        </m:r>
                      </m:sub>
                    </m:sSub>
                    <m:r>
                      <a:rPr lang="en-US" altLang="zh-CN" sz="2400" i="1" kern="100">
                        <a:solidFill>
                          <a:srgbClr val="000080"/>
                        </a:solidFill>
                        <a:effectLst/>
                        <a:latin typeface="Cambria Math" panose="02040503050406030204" pitchFamily="18" charset="0"/>
                      </a:rPr>
                      <m:t>−</m:t>
                    </m:r>
                    <m:sSub>
                      <m:sSubPr>
                        <m:ctrlPr>
                          <a:rPr lang="zh-CN" altLang="zh-CN" sz="2400" i="1">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cs typeface="Times New Roman" panose="02020603050405020304" pitchFamily="18" charset="0"/>
                          </a:rPr>
                          <m:t>𝑡</m:t>
                        </m:r>
                      </m:e>
                      <m:sub>
                        <m:r>
                          <a:rPr lang="en-US" altLang="zh-CN" sz="2400" i="1" kern="100">
                            <a:solidFill>
                              <a:srgbClr val="000080"/>
                            </a:solidFill>
                            <a:effectLst/>
                            <a:latin typeface="Cambria Math" panose="02040503050406030204" pitchFamily="18" charset="0"/>
                            <a:cs typeface="Times New Roman" panose="02020603050405020304" pitchFamily="18" charset="0"/>
                          </a:rPr>
                          <m:t>𝐵</m:t>
                        </m:r>
                      </m:sub>
                    </m:sSub>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rPr>
                      <m:t>≤</m:t>
                    </m:r>
                    <m:f>
                      <m:fPr>
                        <m:ctrlPr>
                          <a:rPr lang="zh-CN" altLang="zh-CN" sz="2400" i="1">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cs typeface="Times New Roman" panose="02020603050405020304" pitchFamily="18" charset="0"/>
                          </a:rPr>
                          <m:t>1</m:t>
                        </m:r>
                      </m:num>
                      <m:den>
                        <m:r>
                          <a:rPr lang="en-US" altLang="zh-CN" sz="2400" i="1" kern="100">
                            <a:solidFill>
                              <a:srgbClr val="000080"/>
                            </a:solidFill>
                            <a:effectLst/>
                            <a:latin typeface="Cambria Math" panose="02040503050406030204" pitchFamily="18" charset="0"/>
                            <a:cs typeface="Times New Roman" panose="02020603050405020304" pitchFamily="18" charset="0"/>
                          </a:rPr>
                          <m:t>6</m:t>
                        </m:r>
                      </m:den>
                    </m:f>
                  </m:oMath>
                </a14:m>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i.e.(Fig 2.3.1)</a:t>
                </a:r>
                <a:endParaRPr kumimoji="0" lang="en-US" altLang="zh-CN" sz="2400" b="0" i="0" u="none" strike="noStrike" cap="none" normalizeH="0" baseline="0" dirty="0">
                  <a:ln>
                    <a:noFill/>
                  </a:ln>
                  <a:solidFill>
                    <a:schemeClr val="tx1"/>
                  </a:solidFill>
                  <a:effectLst/>
                </a:endParaRPr>
              </a:p>
            </p:txBody>
          </p:sp>
        </mc:Choice>
        <mc:Fallback xmlns="">
          <p:sp>
            <p:nvSpPr>
              <p:cNvPr id="2" name="Rectangle 1">
                <a:extLst>
                  <a:ext uri="{FF2B5EF4-FFF2-40B4-BE49-F238E27FC236}">
                    <a16:creationId xmlns:a16="http://schemas.microsoft.com/office/drawing/2014/main" id="{CF40F8AE-47C7-43E7-E480-B97B0FE05BDD}"/>
                  </a:ext>
                </a:extLst>
              </p:cNvPr>
              <p:cNvSpPr>
                <a:spLocks noRot="1" noChangeAspect="1" noMove="1" noResize="1" noEditPoints="1" noAdjustHandles="1" noChangeArrowheads="1" noChangeShapeType="1" noTextEdit="1"/>
              </p:cNvSpPr>
              <p:nvPr/>
            </p:nvSpPr>
            <p:spPr bwMode="auto">
              <a:xfrm>
                <a:off x="0" y="-3515"/>
                <a:ext cx="8748464" cy="985526"/>
              </a:xfrm>
              <a:prstGeom prst="rect">
                <a:avLst/>
              </a:prstGeom>
              <a:blipFill>
                <a:blip r:embed="rId2"/>
                <a:stretch>
                  <a:fillRect l="-1045" t="-4938" r="-1672" b="-555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8261210-CB74-84EF-ADEE-CB3D825E43B7}"/>
                  </a:ext>
                </a:extLst>
              </p:cNvPr>
              <p:cNvSpPr txBox="1"/>
              <p:nvPr/>
            </p:nvSpPr>
            <p:spPr>
              <a:xfrm>
                <a:off x="1187624" y="1340768"/>
                <a:ext cx="6480720" cy="9161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𝑀</m:t>
                      </m:r>
                      <m:r>
                        <a:rPr lang="zh-CN" altLang="en-US" sz="2400" i="0">
                          <a:latin typeface="Cambria Math" panose="02040503050406030204" pitchFamily="18" charset="0"/>
                        </a:rPr>
                        <m:t>=</m:t>
                      </m:r>
                      <m:d>
                        <m:dPr>
                          <m:begChr m:val="{"/>
                          <m:endChr m:val="}"/>
                          <m:ctrlPr>
                            <a:rPr lang="en-US" altLang="zh-CN" sz="2400" i="1" smtClean="0">
                              <a:latin typeface="Cambria Math" panose="02040503050406030204" pitchFamily="18" charset="0"/>
                            </a:rPr>
                          </m:ctrlPr>
                        </m:dPr>
                        <m:e>
                          <m:d>
                            <m:dPr>
                              <m:begChr m:val=""/>
                              <m:endChr m:val="|"/>
                              <m:ctrlPr>
                                <a:rPr lang="zh-CN" altLang="en-US" sz="2400" i="1" smtClean="0">
                                  <a:latin typeface="Cambria Math" panose="02040503050406030204" pitchFamily="18" charset="0"/>
                                </a:rPr>
                              </m:ctrlPr>
                            </m:dPr>
                            <m:e>
                              <m:r>
                                <a:rPr lang="en-US" altLang="zh-CN" sz="2400" b="0" i="1" smtClean="0">
                                  <a:latin typeface="Cambria Math" panose="02040503050406030204" pitchFamily="18" charset="0"/>
                                </a:rPr>
                                <m:t>(</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𝑡</m:t>
                                  </m:r>
                                </m:e>
                                <m:sub>
                                  <m:r>
                                    <a:rPr lang="zh-CN" altLang="en-US" sz="2400" i="1">
                                      <a:latin typeface="Cambria Math" panose="02040503050406030204" pitchFamily="18" charset="0"/>
                                    </a:rPr>
                                    <m:t>𝐴</m:t>
                                  </m:r>
                                </m:sub>
                              </m:sSub>
                              <m:r>
                                <a:rPr lang="en-US" altLang="zh-CN" sz="2400" i="1">
                                  <a:latin typeface="Cambria Math" panose="02040503050406030204" pitchFamily="18" charset="0"/>
                                </a:rPr>
                                <m:t>,</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𝑡</m:t>
                                  </m:r>
                                </m:e>
                                <m:sub>
                                  <m:r>
                                    <a:rPr lang="zh-CN" altLang="en-US" sz="2400" i="1">
                                      <a:latin typeface="Cambria Math" panose="02040503050406030204" pitchFamily="18" charset="0"/>
                                    </a:rPr>
                                    <m:t>𝐵</m:t>
                                  </m:r>
                                </m:sub>
                              </m:sSub>
                              <m:r>
                                <a:rPr lang="en-US" altLang="zh-CN" sz="2400" b="0" i="1" smtClean="0">
                                  <a:latin typeface="Cambria Math" panose="02040503050406030204" pitchFamily="18" charset="0"/>
                                </a:rPr>
                                <m:t>)</m:t>
                              </m:r>
                            </m:e>
                          </m:d>
                          <m:r>
                            <a:rPr lang="zh-CN" altLang="en-US" sz="2400">
                              <a:latin typeface="Cambria Math" panose="02040503050406030204" pitchFamily="18" charset="0"/>
                            </a:rPr>
                            <m:t>9≤</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𝑡</m:t>
                              </m:r>
                            </m:e>
                            <m:sub>
                              <m:r>
                                <a:rPr lang="zh-CN" altLang="en-US" sz="2400" i="1">
                                  <a:latin typeface="Cambria Math" panose="02040503050406030204" pitchFamily="18" charset="0"/>
                                </a:rPr>
                                <m:t>𝐴</m:t>
                              </m:r>
                            </m:sub>
                          </m:sSub>
                          <m:r>
                            <a:rPr lang="en-US" altLang="zh-CN" sz="2400" b="0" i="1" smtClean="0">
                              <a:latin typeface="Cambria Math" panose="02040503050406030204" pitchFamily="18" charset="0"/>
                            </a:rPr>
                            <m:t>,</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𝑡</m:t>
                              </m:r>
                            </m:e>
                            <m:sub>
                              <m:r>
                                <a:rPr lang="zh-CN" altLang="en-US" sz="2400" i="1">
                                  <a:latin typeface="Cambria Math" panose="02040503050406030204" pitchFamily="18" charset="0"/>
                                </a:rPr>
                                <m:t>𝐵</m:t>
                              </m:r>
                            </m:sub>
                          </m:sSub>
                          <m:r>
                            <a:rPr lang="zh-CN" altLang="en-US" sz="2400">
                              <a:latin typeface="Cambria Math" panose="02040503050406030204" pitchFamily="18" charset="0"/>
                            </a:rPr>
                            <m:t>≤10</m:t>
                          </m:r>
                          <m:r>
                            <a:rPr lang="en-US" altLang="zh-CN" sz="2400" b="0" i="1" smtClean="0">
                              <a:latin typeface="Cambria Math" panose="02040503050406030204" pitchFamily="18" charset="0"/>
                            </a:rPr>
                            <m:t>,</m:t>
                          </m:r>
                          <m:r>
                            <a:rPr lang="en-US" altLang="zh-CN" sz="2400" i="1" kern="100">
                              <a:solidFill>
                                <a:srgbClr val="000080"/>
                              </a:solidFill>
                              <a:latin typeface="Cambria Math" panose="02040503050406030204" pitchFamily="18" charset="0"/>
                              <a:cs typeface="Times New Roman" panose="02020603050405020304" pitchFamily="18" charset="0"/>
                            </a:rPr>
                            <m:t>|</m:t>
                          </m:r>
                          <m:sSub>
                            <m:sSubPr>
                              <m:ctrlPr>
                                <a:rPr lang="zh-CN" altLang="zh-CN" sz="2400" i="1">
                                  <a:solidFill>
                                    <a:srgbClr val="000080"/>
                                  </a:solidFill>
                                  <a:latin typeface="Cambria Math" panose="02040503050406030204" pitchFamily="18" charset="0"/>
                                  <a:ea typeface="Cambria Math" panose="02040503050406030204" pitchFamily="18" charset="0"/>
                                </a:rPr>
                              </m:ctrlPr>
                            </m:sSubPr>
                            <m:e>
                              <m:r>
                                <a:rPr lang="en-US" altLang="zh-CN" sz="2400" i="1" kern="100">
                                  <a:solidFill>
                                    <a:srgbClr val="000080"/>
                                  </a:solidFill>
                                  <a:latin typeface="Cambria Math" panose="02040503050406030204" pitchFamily="18" charset="0"/>
                                  <a:cs typeface="Times New Roman" panose="02020603050405020304" pitchFamily="18" charset="0"/>
                                </a:rPr>
                                <m:t>𝑡</m:t>
                              </m:r>
                            </m:e>
                            <m:sub>
                              <m:r>
                                <a:rPr lang="en-US" altLang="zh-CN" sz="2400" i="1" kern="100">
                                  <a:solidFill>
                                    <a:srgbClr val="000080"/>
                                  </a:solidFill>
                                  <a:latin typeface="Cambria Math" panose="02040503050406030204" pitchFamily="18" charset="0"/>
                                  <a:cs typeface="Times New Roman" panose="02020603050405020304" pitchFamily="18" charset="0"/>
                                </a:rPr>
                                <m:t>𝐴</m:t>
                              </m:r>
                            </m:sub>
                          </m:sSub>
                          <m:r>
                            <a:rPr lang="en-US" altLang="zh-CN" sz="2400" i="1" kern="100">
                              <a:solidFill>
                                <a:srgbClr val="000080"/>
                              </a:solidFill>
                              <a:latin typeface="Cambria Math" panose="02040503050406030204" pitchFamily="18" charset="0"/>
                            </a:rPr>
                            <m:t>−</m:t>
                          </m:r>
                          <m:sSub>
                            <m:sSubPr>
                              <m:ctrlPr>
                                <a:rPr lang="zh-CN" altLang="zh-CN" sz="2400" i="1">
                                  <a:solidFill>
                                    <a:srgbClr val="000080"/>
                                  </a:solidFill>
                                  <a:latin typeface="Cambria Math" panose="02040503050406030204" pitchFamily="18" charset="0"/>
                                  <a:ea typeface="Cambria Math" panose="02040503050406030204" pitchFamily="18" charset="0"/>
                                </a:rPr>
                              </m:ctrlPr>
                            </m:sSubPr>
                            <m:e>
                              <m:r>
                                <a:rPr lang="en-US" altLang="zh-CN" sz="2400" i="1" kern="100">
                                  <a:solidFill>
                                    <a:srgbClr val="000080"/>
                                  </a:solidFill>
                                  <a:latin typeface="Cambria Math" panose="02040503050406030204" pitchFamily="18" charset="0"/>
                                  <a:cs typeface="Times New Roman" panose="02020603050405020304" pitchFamily="18" charset="0"/>
                                </a:rPr>
                                <m:t>𝑡</m:t>
                              </m:r>
                            </m:e>
                            <m:sub>
                              <m:r>
                                <a:rPr lang="en-US" altLang="zh-CN" sz="2400" i="1" kern="100">
                                  <a:solidFill>
                                    <a:srgbClr val="000080"/>
                                  </a:solidFill>
                                  <a:latin typeface="Cambria Math" panose="02040503050406030204" pitchFamily="18" charset="0"/>
                                  <a:cs typeface="Times New Roman" panose="02020603050405020304" pitchFamily="18" charset="0"/>
                                </a:rPr>
                                <m:t>𝐵</m:t>
                              </m:r>
                            </m:sub>
                          </m:sSub>
                          <m:r>
                            <a:rPr lang="en-US" altLang="zh-CN" sz="2400" i="1" kern="100">
                              <a:solidFill>
                                <a:srgbClr val="000080"/>
                              </a:solidFill>
                              <a:latin typeface="Cambria Math" panose="02040503050406030204" pitchFamily="18" charset="0"/>
                              <a:cs typeface="Times New Roman" panose="02020603050405020304" pitchFamily="18" charset="0"/>
                            </a:rPr>
                            <m:t>|</m:t>
                          </m:r>
                          <m:r>
                            <a:rPr lang="en-US" altLang="zh-CN" sz="2400" i="1" kern="100">
                              <a:solidFill>
                                <a:srgbClr val="000080"/>
                              </a:solidFill>
                              <a:latin typeface="Cambria Math" panose="02040503050406030204" pitchFamily="18" charset="0"/>
                            </a:rPr>
                            <m:t>≤</m:t>
                          </m:r>
                          <m:f>
                            <m:fPr>
                              <m:ctrlPr>
                                <a:rPr lang="zh-CN" altLang="zh-CN" sz="2400" i="1">
                                  <a:solidFill>
                                    <a:srgbClr val="000080"/>
                                  </a:solidFill>
                                  <a:latin typeface="Cambria Math" panose="02040503050406030204" pitchFamily="18" charset="0"/>
                                  <a:ea typeface="Cambria Math" panose="02040503050406030204" pitchFamily="18" charset="0"/>
                                </a:rPr>
                              </m:ctrlPr>
                            </m:fPr>
                            <m:num>
                              <m:r>
                                <a:rPr lang="en-US" altLang="zh-CN" sz="2400" i="1" kern="100">
                                  <a:solidFill>
                                    <a:srgbClr val="000080"/>
                                  </a:solidFill>
                                  <a:latin typeface="Cambria Math" panose="02040503050406030204" pitchFamily="18" charset="0"/>
                                  <a:cs typeface="Times New Roman" panose="02020603050405020304" pitchFamily="18" charset="0"/>
                                </a:rPr>
                                <m:t>1</m:t>
                              </m:r>
                            </m:num>
                            <m:den>
                              <m:r>
                                <a:rPr lang="en-US" altLang="zh-CN" sz="2400" i="1" kern="100">
                                  <a:solidFill>
                                    <a:srgbClr val="000080"/>
                                  </a:solidFill>
                                  <a:latin typeface="Cambria Math" panose="02040503050406030204" pitchFamily="18" charset="0"/>
                                  <a:cs typeface="Times New Roman" panose="02020603050405020304" pitchFamily="18" charset="0"/>
                                </a:rPr>
                                <m:t>6</m:t>
                              </m:r>
                            </m:den>
                          </m:f>
                        </m:e>
                      </m:d>
                    </m:oMath>
                  </m:oMathPara>
                </a14:m>
                <a:endParaRPr lang="zh-CN" altLang="en-US" sz="2400" dirty="0"/>
              </a:p>
            </p:txBody>
          </p:sp>
        </mc:Choice>
        <mc:Fallback xmlns="">
          <p:sp>
            <p:nvSpPr>
              <p:cNvPr id="4" name="文本框 3">
                <a:extLst>
                  <a:ext uri="{FF2B5EF4-FFF2-40B4-BE49-F238E27FC236}">
                    <a16:creationId xmlns:a16="http://schemas.microsoft.com/office/drawing/2014/main" id="{A8261210-CB74-84EF-ADEE-CB3D825E43B7}"/>
                  </a:ext>
                </a:extLst>
              </p:cNvPr>
              <p:cNvSpPr txBox="1">
                <a:spLocks noRot="1" noChangeAspect="1" noMove="1" noResize="1" noEditPoints="1" noAdjustHandles="1" noChangeArrowheads="1" noChangeShapeType="1" noTextEdit="1"/>
              </p:cNvSpPr>
              <p:nvPr/>
            </p:nvSpPr>
            <p:spPr>
              <a:xfrm>
                <a:off x="1187624" y="1340768"/>
                <a:ext cx="6480720" cy="91614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522891C-3FEC-9B1A-3E1A-D995AC839A30}"/>
                  </a:ext>
                </a:extLst>
              </p:cNvPr>
              <p:cNvSpPr txBox="1"/>
              <p:nvPr/>
            </p:nvSpPr>
            <p:spPr>
              <a:xfrm>
                <a:off x="539552" y="2503386"/>
                <a:ext cx="8208912" cy="1200329"/>
              </a:xfrm>
              <a:prstGeom prst="rect">
                <a:avLst/>
              </a:prstGeom>
              <a:noFill/>
            </p:spPr>
            <p:txBody>
              <a:bodyPr wrap="square">
                <a:spAutoFit/>
              </a:bodyPr>
              <a:lstStyle/>
              <a:p>
                <a:pPr indent="227965" algn="just"/>
                <a:r>
                  <a:rPr lang="en-US" altLang="zh-CN" sz="2400" kern="100" dirty="0">
                    <a:solidFill>
                      <a:srgbClr val="000080"/>
                    </a:solidFill>
                    <a:effectLst/>
                    <a:latin typeface="Times New Roman" panose="02020603050405020304" pitchFamily="18" charset="0"/>
                    <a:ea typeface="宋体" panose="02010600030101010101" pitchFamily="2" charset="-122"/>
                  </a:rPr>
                  <a:t>In this problem, the expression “equally likely to occur” means that “The probability that the sample point is located in a special region </a:t>
                </a:r>
                <a14:m>
                  <m:oMath xmlns:m="http://schemas.openxmlformats.org/officeDocument/2006/math">
                    <m:r>
                      <a:rPr lang="en-US" altLang="zh-CN" sz="2400" i="1" kern="100">
                        <a:solidFill>
                          <a:srgbClr val="000080"/>
                        </a:solidFill>
                        <a:effectLst/>
                        <a:latin typeface="Cambria Math" panose="02040503050406030204" pitchFamily="18" charset="0"/>
                        <a:ea typeface="宋体" panose="02010600030101010101" pitchFamily="2" charset="-122"/>
                      </a:rPr>
                      <m:t>𝑀</m:t>
                    </m:r>
                    <m:r>
                      <a:rPr lang="en-US" altLang="zh-CN" sz="2400" i="1" kern="100">
                        <a:solidFill>
                          <a:srgbClr val="000080"/>
                        </a:solidFill>
                        <a:effectLst/>
                        <a:latin typeface="Cambria Math" panose="02040503050406030204" pitchFamily="18" charset="0"/>
                        <a:ea typeface="宋体" panose="02010600030101010101" pitchFamily="2" charset="-122"/>
                        <a:cs typeface="Cambria Math" panose="02040503050406030204" pitchFamily="18" charset="0"/>
                      </a:rPr>
                      <m:t>⊂</m:t>
                    </m:r>
                    <m:r>
                      <a:rPr lang="en-US" altLang="zh-CN" sz="2400" i="1" kern="100">
                        <a:solidFill>
                          <a:srgbClr val="000080"/>
                        </a:solidFill>
                        <a:effectLst/>
                        <a:latin typeface="Cambria Math" panose="02040503050406030204" pitchFamily="18" charset="0"/>
                        <a:ea typeface="宋体" panose="02010600030101010101" pitchFamily="2" charset="-122"/>
                      </a:rPr>
                      <m:t>𝐶</m:t>
                    </m:r>
                  </m:oMath>
                </a14:m>
                <a:r>
                  <a:rPr lang="en-US" altLang="zh-CN" sz="2400" kern="100" dirty="0">
                    <a:solidFill>
                      <a:srgbClr val="000080"/>
                    </a:solidFill>
                    <a:effectLst/>
                    <a:latin typeface="Times New Roman" panose="02020603050405020304" pitchFamily="18" charset="0"/>
                    <a:ea typeface="宋体" panose="02010600030101010101" pitchFamily="2" charset="-122"/>
                  </a:rPr>
                  <a:t> is proportional to the area of </a:t>
                </a:r>
                <a14:m>
                  <m:oMath xmlns:m="http://schemas.openxmlformats.org/officeDocument/2006/math">
                    <m:r>
                      <a:rPr lang="en-US" altLang="zh-CN" sz="2400" i="1" kern="100">
                        <a:solidFill>
                          <a:srgbClr val="000080"/>
                        </a:solidFill>
                        <a:effectLst/>
                        <a:latin typeface="Cambria Math" panose="02040503050406030204" pitchFamily="18" charset="0"/>
                        <a:ea typeface="宋体" panose="02010600030101010101" pitchFamily="2" charset="-122"/>
                      </a:rPr>
                      <m:t>𝑀</m:t>
                    </m:r>
                  </m:oMath>
                </a14:m>
                <a:r>
                  <a:rPr lang="en-US" altLang="zh-CN" sz="2400" kern="100" dirty="0">
                    <a:solidFill>
                      <a:srgbClr val="000080"/>
                    </a:solidFill>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p:txBody>
          </p:sp>
        </mc:Choice>
        <mc:Fallback xmlns="">
          <p:sp>
            <p:nvSpPr>
              <p:cNvPr id="6" name="文本框 5">
                <a:extLst>
                  <a:ext uri="{FF2B5EF4-FFF2-40B4-BE49-F238E27FC236}">
                    <a16:creationId xmlns:a16="http://schemas.microsoft.com/office/drawing/2014/main" id="{3522891C-3FEC-9B1A-3E1A-D995AC839A30}"/>
                  </a:ext>
                </a:extLst>
              </p:cNvPr>
              <p:cNvSpPr txBox="1">
                <a:spLocks noRot="1" noChangeAspect="1" noMove="1" noResize="1" noEditPoints="1" noAdjustHandles="1" noChangeArrowheads="1" noChangeShapeType="1" noTextEdit="1"/>
              </p:cNvSpPr>
              <p:nvPr/>
            </p:nvSpPr>
            <p:spPr>
              <a:xfrm>
                <a:off x="539552" y="2503386"/>
                <a:ext cx="8208912" cy="1200329"/>
              </a:xfrm>
              <a:prstGeom prst="rect">
                <a:avLst/>
              </a:prstGeom>
              <a:blipFill>
                <a:blip r:embed="rId4"/>
                <a:stretch>
                  <a:fillRect l="-1189" t="-4061" r="-1114" b="-106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7078DFE-8358-407D-517E-4BEA104E888F}"/>
                  </a:ext>
                </a:extLst>
              </p:cNvPr>
              <p:cNvSpPr txBox="1"/>
              <p:nvPr/>
            </p:nvSpPr>
            <p:spPr>
              <a:xfrm>
                <a:off x="755576" y="3754449"/>
                <a:ext cx="7848872" cy="830997"/>
              </a:xfrm>
              <a:prstGeom prst="rect">
                <a:avLst/>
              </a:prstGeom>
              <a:noFill/>
            </p:spPr>
            <p:txBody>
              <a:bodyPr wrap="square">
                <a:spAutoFit/>
              </a:bodyPr>
              <a:lstStyle/>
              <a:p>
                <a:r>
                  <a:rPr lang="en-US" altLang="zh-CN" sz="2400" kern="100" dirty="0">
                    <a:solidFill>
                      <a:srgbClr val="000080"/>
                    </a:solidFill>
                    <a:effectLst/>
                    <a:latin typeface="Times New Roman" panose="02020603050405020304" pitchFamily="18" charset="0"/>
                  </a:rPr>
                  <a:t>Again, since the certain event </a:t>
                </a:r>
                <a:r>
                  <a:rPr lang="en-US" altLang="zh-CN" sz="2400" i="1" kern="100" dirty="0">
                    <a:solidFill>
                      <a:srgbClr val="000080"/>
                    </a:solidFill>
                    <a:effectLst/>
                    <a:latin typeface="Times New Roman" panose="02020603050405020304" pitchFamily="18" charset="0"/>
                  </a:rPr>
                  <a:t>S</a:t>
                </a:r>
                <a:r>
                  <a:rPr lang="en-US" altLang="zh-CN" sz="2400" kern="100" dirty="0">
                    <a:solidFill>
                      <a:srgbClr val="000080"/>
                    </a:solidFill>
                    <a:effectLst/>
                    <a:latin typeface="Times New Roman" panose="02020603050405020304" pitchFamily="18" charset="0"/>
                  </a:rPr>
                  <a:t> has area </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1</m:t>
                    </m:r>
                  </m:oMath>
                </a14:m>
                <a:r>
                  <a:rPr lang="en-US" altLang="zh-CN" sz="2400" kern="100" dirty="0">
                    <a:solidFill>
                      <a:srgbClr val="000080"/>
                    </a:solidFill>
                    <a:effectLst/>
                    <a:latin typeface="Times New Roman" panose="02020603050405020304" pitchFamily="18" charset="0"/>
                  </a:rPr>
                  <a:t>, thus the probability of </a:t>
                </a:r>
                <a:r>
                  <a:rPr lang="en-US" altLang="zh-CN" sz="2400" i="1" kern="100" dirty="0">
                    <a:solidFill>
                      <a:srgbClr val="000080"/>
                    </a:solidFill>
                    <a:effectLst/>
                    <a:latin typeface="Times New Roman" panose="02020603050405020304" pitchFamily="18" charset="0"/>
                  </a:rPr>
                  <a:t>M</a:t>
                </a:r>
                <a:r>
                  <a:rPr lang="en-US" altLang="zh-CN" sz="2400" kern="100" dirty="0">
                    <a:solidFill>
                      <a:srgbClr val="000080"/>
                    </a:solidFill>
                    <a:effectLst/>
                    <a:latin typeface="Times New Roman" panose="02020603050405020304" pitchFamily="18" charset="0"/>
                  </a:rPr>
                  <a:t> is equal to the area of </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𝑀</m:t>
                    </m:r>
                  </m:oMath>
                </a14:m>
                <a:r>
                  <a:rPr lang="en-US" altLang="zh-CN" sz="2400" kern="100" dirty="0">
                    <a:solidFill>
                      <a:srgbClr val="000080"/>
                    </a:solidFill>
                    <a:effectLst/>
                    <a:latin typeface="Times New Roman" panose="02020603050405020304" pitchFamily="18" charset="0"/>
                  </a:rPr>
                  <a:t>,</a:t>
                </a:r>
                <a:endParaRPr lang="zh-CN" altLang="en-US" sz="2400" dirty="0"/>
              </a:p>
            </p:txBody>
          </p:sp>
        </mc:Choice>
        <mc:Fallback xmlns="">
          <p:sp>
            <p:nvSpPr>
              <p:cNvPr id="8" name="文本框 7">
                <a:extLst>
                  <a:ext uri="{FF2B5EF4-FFF2-40B4-BE49-F238E27FC236}">
                    <a16:creationId xmlns:a16="http://schemas.microsoft.com/office/drawing/2014/main" id="{87078DFE-8358-407D-517E-4BEA104E888F}"/>
                  </a:ext>
                </a:extLst>
              </p:cNvPr>
              <p:cNvSpPr txBox="1">
                <a:spLocks noRot="1" noChangeAspect="1" noMove="1" noResize="1" noEditPoints="1" noAdjustHandles="1" noChangeArrowheads="1" noChangeShapeType="1" noTextEdit="1"/>
              </p:cNvSpPr>
              <p:nvPr/>
            </p:nvSpPr>
            <p:spPr>
              <a:xfrm>
                <a:off x="755576" y="3754449"/>
                <a:ext cx="7848872" cy="830997"/>
              </a:xfrm>
              <a:prstGeom prst="rect">
                <a:avLst/>
              </a:prstGeom>
              <a:blipFill>
                <a:blip r:embed="rId5"/>
                <a:stretch>
                  <a:fillRect l="-1243" t="-5882" b="-16176"/>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6655A40D-AA19-A282-6F14-9B2EEF33CA7F}"/>
              </a:ext>
            </a:extLst>
          </p:cNvPr>
          <p:cNvSpPr txBox="1"/>
          <p:nvPr/>
        </p:nvSpPr>
        <p:spPr>
          <a:xfrm>
            <a:off x="741417" y="4759103"/>
            <a:ext cx="4617720" cy="461665"/>
          </a:xfrm>
          <a:prstGeom prst="rect">
            <a:avLst/>
          </a:prstGeom>
          <a:noFill/>
        </p:spPr>
        <p:txBody>
          <a:bodyPr wrap="square">
            <a:spAutoFit/>
          </a:bodyPr>
          <a:lstStyle/>
          <a:p>
            <a:r>
              <a:rPr lang="en-US" altLang="zh-CN" sz="2400" kern="100" dirty="0">
                <a:solidFill>
                  <a:srgbClr val="000080"/>
                </a:solidFill>
                <a:effectLst/>
                <a:latin typeface="Times New Roman" panose="02020603050405020304" pitchFamily="18" charset="0"/>
              </a:rPr>
              <a:t>i.e.</a:t>
            </a:r>
            <a:endParaRPr lang="zh-CN" altLang="en-US" sz="2400" dirty="0"/>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B821572-2A08-BCEC-C744-F8D69F697F06}"/>
                  </a:ext>
                </a:extLst>
              </p:cNvPr>
              <p:cNvSpPr txBox="1"/>
              <p:nvPr/>
            </p:nvSpPr>
            <p:spPr>
              <a:xfrm>
                <a:off x="1187624" y="4989936"/>
                <a:ext cx="4617720" cy="99514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𝑀</m:t>
                          </m:r>
                        </m:e>
                      </m:d>
                      <m:r>
                        <a:rPr lang="zh-CN" altLang="en-US" sz="2400" i="0">
                          <a:latin typeface="Cambria Math" panose="02040503050406030204" pitchFamily="18" charset="0"/>
                        </a:rPr>
                        <m:t>=1−</m:t>
                      </m:r>
                      <m:sSup>
                        <m:sSupPr>
                          <m:ctrlPr>
                            <a:rPr lang="zh-CN" altLang="en-US" sz="2400" i="1">
                              <a:solidFill>
                                <a:srgbClr val="836967"/>
                              </a:solidFill>
                              <a:latin typeface="Cambria Math" panose="02040503050406030204" pitchFamily="18" charset="0"/>
                            </a:rPr>
                          </m:ctrlPr>
                        </m:sSupPr>
                        <m:e>
                          <m:d>
                            <m:dPr>
                              <m:ctrlPr>
                                <a:rPr lang="zh-CN" altLang="en-US" sz="2400" i="1">
                                  <a:solidFill>
                                    <a:srgbClr val="836967"/>
                                  </a:solidFill>
                                  <a:latin typeface="Cambria Math" panose="02040503050406030204" pitchFamily="18" charset="0"/>
                                </a:rPr>
                              </m:ctrlPr>
                            </m:dPr>
                            <m:e>
                              <m:f>
                                <m:fPr>
                                  <m:ctrlPr>
                                    <a:rPr lang="zh-CN" altLang="en-US" sz="2400" i="1">
                                      <a:solidFill>
                                        <a:srgbClr val="836967"/>
                                      </a:solidFill>
                                      <a:latin typeface="Cambria Math" panose="02040503050406030204" pitchFamily="18" charset="0"/>
                                    </a:rPr>
                                  </m:ctrlPr>
                                </m:fPr>
                                <m:num>
                                  <m:r>
                                    <a:rPr lang="zh-CN" altLang="en-US" sz="2400" i="0">
                                      <a:latin typeface="Cambria Math" panose="02040503050406030204" pitchFamily="18" charset="0"/>
                                    </a:rPr>
                                    <m:t>5</m:t>
                                  </m:r>
                                </m:num>
                                <m:den>
                                  <m:r>
                                    <a:rPr lang="zh-CN" altLang="en-US" sz="2400" i="0">
                                      <a:latin typeface="Cambria Math" panose="02040503050406030204" pitchFamily="18" charset="0"/>
                                    </a:rPr>
                                    <m:t>6</m:t>
                                  </m:r>
                                </m:den>
                              </m:f>
                            </m:e>
                          </m:d>
                        </m:e>
                        <m:sup>
                          <m:r>
                            <a:rPr lang="zh-CN" altLang="en-US" sz="2400" i="0">
                              <a:latin typeface="Cambria Math" panose="02040503050406030204" pitchFamily="18" charset="0"/>
                            </a:rPr>
                            <m:t>2</m:t>
                          </m:r>
                        </m:sup>
                      </m:sSup>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0">
                              <a:latin typeface="Cambria Math" panose="02040503050406030204" pitchFamily="18" charset="0"/>
                            </a:rPr>
                            <m:t>11</m:t>
                          </m:r>
                        </m:num>
                        <m:den>
                          <m:r>
                            <a:rPr lang="zh-CN" altLang="en-US" sz="2400" i="0">
                              <a:latin typeface="Cambria Math" panose="02040503050406030204" pitchFamily="18" charset="0"/>
                            </a:rPr>
                            <m:t>36</m:t>
                          </m:r>
                        </m:den>
                      </m:f>
                    </m:oMath>
                  </m:oMathPara>
                </a14:m>
                <a:endParaRPr lang="zh-CN" altLang="en-US" sz="2400" dirty="0"/>
              </a:p>
            </p:txBody>
          </p:sp>
        </mc:Choice>
        <mc:Fallback xmlns="">
          <p:sp>
            <p:nvSpPr>
              <p:cNvPr id="12" name="文本框 11">
                <a:extLst>
                  <a:ext uri="{FF2B5EF4-FFF2-40B4-BE49-F238E27FC236}">
                    <a16:creationId xmlns:a16="http://schemas.microsoft.com/office/drawing/2014/main" id="{7B821572-2A08-BCEC-C744-F8D69F697F06}"/>
                  </a:ext>
                </a:extLst>
              </p:cNvPr>
              <p:cNvSpPr txBox="1">
                <a:spLocks noRot="1" noChangeAspect="1" noMove="1" noResize="1" noEditPoints="1" noAdjustHandles="1" noChangeArrowheads="1" noChangeShapeType="1" noTextEdit="1"/>
              </p:cNvSpPr>
              <p:nvPr/>
            </p:nvSpPr>
            <p:spPr>
              <a:xfrm>
                <a:off x="1187624" y="4989936"/>
                <a:ext cx="4617720" cy="995144"/>
              </a:xfrm>
              <a:prstGeom prst="rect">
                <a:avLst/>
              </a:prstGeom>
              <a:blipFill>
                <a:blip r:embed="rId6"/>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circle(in)">
                                      <p:cBhvr>
                                        <p:cTn id="24" dur="20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0" grpId="0"/>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610DA9-7E3E-2346-D481-EB28B70E5A8E}"/>
              </a:ext>
            </a:extLst>
          </p:cNvPr>
          <p:cNvSpPr>
            <a:spLocks noChangeArrowheads="1"/>
          </p:cNvSpPr>
          <p:nvPr/>
        </p:nvSpPr>
        <p:spPr bwMode="auto">
          <a:xfrm>
            <a:off x="0" y="-2232"/>
            <a:ext cx="46117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panose="02020603050405020304" pitchFamily="18" charset="0"/>
                <a:cs typeface="Times New Roman" panose="02020603050405020304" pitchFamily="18" charset="0"/>
              </a:rPr>
              <a:t>Example 2.3.8  Buffon’s needle</a:t>
            </a:r>
            <a:r>
              <a:rPr kumimoji="0" lang="en-US" altLang="zh-CN" sz="2400" b="0" i="0" u="none" strike="noStrike" cap="none" normalizeH="0" baseline="0">
                <a:ln>
                  <a:noFill/>
                </a:ln>
                <a:solidFill>
                  <a:schemeClr val="tx1"/>
                </a:solidFill>
                <a:effectLst/>
              </a:rPr>
              <a:t> </a:t>
            </a:r>
          </a:p>
        </p:txBody>
      </p:sp>
      <p:sp>
        <p:nvSpPr>
          <p:cNvPr id="4" name="文本框 3">
            <a:extLst>
              <a:ext uri="{FF2B5EF4-FFF2-40B4-BE49-F238E27FC236}">
                <a16:creationId xmlns:a16="http://schemas.microsoft.com/office/drawing/2014/main" id="{B9FF4D6C-384F-0726-47ED-6C391F0BC651}"/>
              </a:ext>
            </a:extLst>
          </p:cNvPr>
          <p:cNvSpPr txBox="1"/>
          <p:nvPr/>
        </p:nvSpPr>
        <p:spPr>
          <a:xfrm>
            <a:off x="28072" y="457200"/>
            <a:ext cx="8936415" cy="1200329"/>
          </a:xfrm>
          <a:prstGeom prst="rect">
            <a:avLst/>
          </a:prstGeom>
          <a:noFill/>
        </p:spPr>
        <p:txBody>
          <a:bodyPr wrap="square">
            <a:spAutoFit/>
          </a:bodyPr>
          <a:lstStyle/>
          <a:p>
            <a:r>
              <a:rPr lang="en-US" altLang="zh-CN" sz="2400" kern="100" dirty="0">
                <a:solidFill>
                  <a:srgbClr val="000080"/>
                </a:solidFill>
                <a:effectLst/>
                <a:latin typeface="Times New Roman" panose="02020603050405020304" pitchFamily="18" charset="0"/>
              </a:rPr>
              <a:t>Consider a plane, ruled with equidistant parallel lines, where the distance between the lines is </a:t>
            </a:r>
            <a:r>
              <a:rPr lang="en-US" altLang="zh-CN" sz="2400" i="1" kern="100" dirty="0">
                <a:solidFill>
                  <a:srgbClr val="000080"/>
                </a:solidFill>
                <a:effectLst/>
                <a:latin typeface="Times New Roman" panose="02020603050405020304" pitchFamily="18" charset="0"/>
              </a:rPr>
              <a:t>a</a:t>
            </a:r>
            <a:r>
              <a:rPr lang="en-US" altLang="zh-CN" sz="2400" kern="100" dirty="0">
                <a:solidFill>
                  <a:srgbClr val="000080"/>
                </a:solidFill>
                <a:effectLst/>
                <a:latin typeface="Times New Roman" panose="02020603050405020304" pitchFamily="18" charset="0"/>
              </a:rPr>
              <a:t>. A needle of length </a:t>
            </a:r>
            <a:r>
              <a:rPr lang="en-US" altLang="zh-CN" sz="2400" i="1" kern="100" dirty="0">
                <a:solidFill>
                  <a:srgbClr val="000080"/>
                </a:solidFill>
                <a:effectLst/>
                <a:latin typeface="Times New Roman" panose="02020603050405020304" pitchFamily="18" charset="0"/>
              </a:rPr>
              <a:t>l </a:t>
            </a:r>
            <a:r>
              <a:rPr lang="en-US" altLang="zh-CN" sz="2400" kern="100" dirty="0">
                <a:solidFill>
                  <a:srgbClr val="000080"/>
                </a:solidFill>
                <a:effectLst/>
                <a:latin typeface="Times New Roman" panose="02020603050405020304" pitchFamily="18" charset="0"/>
              </a:rPr>
              <a:t>(</a:t>
            </a:r>
            <a:r>
              <a:rPr lang="en-US" altLang="zh-CN" sz="2400" i="1" kern="100" dirty="0">
                <a:solidFill>
                  <a:srgbClr val="000080"/>
                </a:solidFill>
                <a:effectLst/>
                <a:latin typeface="Times New Roman" panose="02020603050405020304" pitchFamily="18" charset="0"/>
              </a:rPr>
              <a:t>l&lt;a</a:t>
            </a:r>
            <a:r>
              <a:rPr lang="en-US" altLang="zh-CN" sz="2400" kern="100" dirty="0">
                <a:solidFill>
                  <a:srgbClr val="000080"/>
                </a:solidFill>
                <a:effectLst/>
                <a:latin typeface="Times New Roman" panose="02020603050405020304" pitchFamily="18" charset="0"/>
              </a:rPr>
              <a:t>)</a:t>
            </a:r>
            <a:r>
              <a:rPr lang="en-US" altLang="zh-CN" sz="2400" i="1" kern="100" dirty="0">
                <a:solidFill>
                  <a:srgbClr val="000080"/>
                </a:solidFill>
                <a:effectLst/>
                <a:latin typeface="Times New Roman" panose="02020603050405020304" pitchFamily="18" charset="0"/>
              </a:rPr>
              <a:t> </a:t>
            </a:r>
            <a:r>
              <a:rPr lang="en-US" altLang="zh-CN" sz="2400" kern="100" dirty="0">
                <a:solidFill>
                  <a:srgbClr val="000080"/>
                </a:solidFill>
                <a:effectLst/>
                <a:latin typeface="Times New Roman" panose="02020603050405020304" pitchFamily="18" charset="0"/>
              </a:rPr>
              <a:t>is tossed onto the plane. What is the probability that the needle intersects one line. </a:t>
            </a:r>
            <a:endParaRPr lang="zh-CN" altLang="en-US" sz="2400" dirty="0"/>
          </a:p>
        </p:txBody>
      </p:sp>
      <p:sp>
        <p:nvSpPr>
          <p:cNvPr id="6" name="文本框 5">
            <a:extLst>
              <a:ext uri="{FF2B5EF4-FFF2-40B4-BE49-F238E27FC236}">
                <a16:creationId xmlns:a16="http://schemas.microsoft.com/office/drawing/2014/main" id="{267B2299-BA2F-959A-27D3-AE2703295A3C}"/>
              </a:ext>
            </a:extLst>
          </p:cNvPr>
          <p:cNvSpPr txBox="1"/>
          <p:nvPr/>
        </p:nvSpPr>
        <p:spPr>
          <a:xfrm>
            <a:off x="-13063" y="1487668"/>
            <a:ext cx="1284559" cy="830997"/>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rPr>
              <a:t>Solution.</a:t>
            </a:r>
            <a:endParaRPr lang="zh-CN" altLang="en-US" sz="2400"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2642E3F2-6790-EE9B-FAF4-B938152378A0}"/>
                  </a:ext>
                </a:extLst>
              </p:cNvPr>
              <p:cNvSpPr txBox="1"/>
              <p:nvPr/>
            </p:nvSpPr>
            <p:spPr>
              <a:xfrm>
                <a:off x="28072" y="1964138"/>
                <a:ext cx="9167529" cy="830997"/>
              </a:xfrm>
              <a:prstGeom prst="rect">
                <a:avLst/>
              </a:prstGeom>
              <a:noFill/>
            </p:spPr>
            <p:txBody>
              <a:bodyPr wrap="square">
                <a:spAutoFit/>
              </a:bodyPr>
              <a:lstStyle/>
              <a:p>
                <a:r>
                  <a:rPr lang="en-US" altLang="zh-CN" sz="2400" kern="100" dirty="0">
                    <a:solidFill>
                      <a:srgbClr val="000080"/>
                    </a:solidFill>
                    <a:effectLst/>
                    <a:latin typeface="Times New Roman" panose="02020603050405020304" pitchFamily="18" charset="0"/>
                  </a:rPr>
                  <a:t>Let </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𝑥</m:t>
                    </m:r>
                  </m:oMath>
                </a14:m>
                <a:r>
                  <a:rPr lang="en-US" altLang="zh-CN" sz="2400" kern="100" dirty="0">
                    <a:solidFill>
                      <a:srgbClr val="000080"/>
                    </a:solidFill>
                    <a:effectLst/>
                    <a:latin typeface="Times New Roman" panose="02020603050405020304" pitchFamily="18" charset="0"/>
                  </a:rPr>
                  <a:t> be the distance from the midpoint of needle to the nearest line, </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𝜙</m:t>
                    </m:r>
                  </m:oMath>
                </a14:m>
                <a:r>
                  <a:rPr lang="en-US" altLang="zh-CN" sz="2400" kern="100" dirty="0">
                    <a:solidFill>
                      <a:srgbClr val="000080"/>
                    </a:solidFill>
                    <a:effectLst/>
                    <a:latin typeface="Times New Roman" panose="02020603050405020304" pitchFamily="18" charset="0"/>
                  </a:rPr>
                  <a:t> be the inclination angle of needle. </a:t>
                </a:r>
                <a:endParaRPr lang="zh-CN" altLang="en-US" sz="2400" dirty="0"/>
              </a:p>
            </p:txBody>
          </p:sp>
        </mc:Choice>
        <mc:Fallback xmlns="">
          <p:sp>
            <p:nvSpPr>
              <p:cNvPr id="8" name="文本框 7">
                <a:extLst>
                  <a:ext uri="{FF2B5EF4-FFF2-40B4-BE49-F238E27FC236}">
                    <a16:creationId xmlns:a16="http://schemas.microsoft.com/office/drawing/2014/main" id="{2642E3F2-6790-EE9B-FAF4-B938152378A0}"/>
                  </a:ext>
                </a:extLst>
              </p:cNvPr>
              <p:cNvSpPr txBox="1">
                <a:spLocks noRot="1" noChangeAspect="1" noMove="1" noResize="1" noEditPoints="1" noAdjustHandles="1" noChangeArrowheads="1" noChangeShapeType="1" noTextEdit="1"/>
              </p:cNvSpPr>
              <p:nvPr/>
            </p:nvSpPr>
            <p:spPr>
              <a:xfrm>
                <a:off x="28072" y="1964138"/>
                <a:ext cx="9167529" cy="830997"/>
              </a:xfrm>
              <a:prstGeom prst="rect">
                <a:avLst/>
              </a:prstGeom>
              <a:blipFill>
                <a:blip r:embed="rId2"/>
                <a:stretch>
                  <a:fillRect l="-1065" t="-5839" b="-153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F60BF40-6C28-30BC-6DE7-67D7160AC857}"/>
                  </a:ext>
                </a:extLst>
              </p:cNvPr>
              <p:cNvSpPr txBox="1"/>
              <p:nvPr/>
            </p:nvSpPr>
            <p:spPr>
              <a:xfrm>
                <a:off x="179512" y="3593360"/>
                <a:ext cx="9005512" cy="830997"/>
              </a:xfrm>
              <a:prstGeom prst="rect">
                <a:avLst/>
              </a:prstGeom>
              <a:noFill/>
            </p:spPr>
            <p:txBody>
              <a:bodyPr wrap="square">
                <a:spAutoFit/>
              </a:bodyPr>
              <a:lstStyle/>
              <a:p>
                <a:r>
                  <a:rPr lang="en-US" altLang="zh-CN" sz="2400" kern="100" dirty="0">
                    <a:solidFill>
                      <a:srgbClr val="000080"/>
                    </a:solidFill>
                    <a:effectLst/>
                    <a:latin typeface="Times New Roman" panose="02020603050405020304" pitchFamily="18" charset="0"/>
                  </a:rPr>
                  <a:t>Thus , the needle is tossed onto plane is equivalent to select a point </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𝑁</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𝜙</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𝑥</m:t>
                    </m:r>
                    <m:r>
                      <a:rPr lang="en-US" altLang="zh-CN" sz="2400" i="1" kern="100">
                        <a:solidFill>
                          <a:srgbClr val="000080"/>
                        </a:solidFill>
                        <a:effectLst/>
                        <a:latin typeface="Cambria Math" panose="02040503050406030204" pitchFamily="18" charset="0"/>
                        <a:cs typeface="Times New Roman" panose="02020603050405020304" pitchFamily="18" charset="0"/>
                      </a:rPr>
                      <m:t>)</m:t>
                    </m:r>
                  </m:oMath>
                </a14:m>
                <a:r>
                  <a:rPr lang="en-US" altLang="zh-CN" sz="2400" kern="100" dirty="0">
                    <a:solidFill>
                      <a:srgbClr val="000080"/>
                    </a:solidFill>
                    <a:effectLst/>
                    <a:latin typeface="Times New Roman" panose="02020603050405020304" pitchFamily="18" charset="0"/>
                  </a:rPr>
                  <a:t> in the region</a:t>
                </a:r>
                <a:endParaRPr lang="zh-CN" altLang="en-US" sz="2400" dirty="0"/>
              </a:p>
            </p:txBody>
          </p:sp>
        </mc:Choice>
        <mc:Fallback xmlns="">
          <p:sp>
            <p:nvSpPr>
              <p:cNvPr id="10" name="文本框 9">
                <a:extLst>
                  <a:ext uri="{FF2B5EF4-FFF2-40B4-BE49-F238E27FC236}">
                    <a16:creationId xmlns:a16="http://schemas.microsoft.com/office/drawing/2014/main" id="{EF60BF40-6C28-30BC-6DE7-67D7160AC857}"/>
                  </a:ext>
                </a:extLst>
              </p:cNvPr>
              <p:cNvSpPr txBox="1">
                <a:spLocks noRot="1" noChangeAspect="1" noMove="1" noResize="1" noEditPoints="1" noAdjustHandles="1" noChangeArrowheads="1" noChangeShapeType="1" noTextEdit="1"/>
              </p:cNvSpPr>
              <p:nvPr/>
            </p:nvSpPr>
            <p:spPr>
              <a:xfrm>
                <a:off x="179512" y="3593360"/>
                <a:ext cx="9005512" cy="830997"/>
              </a:xfrm>
              <a:prstGeom prst="rect">
                <a:avLst/>
              </a:prstGeom>
              <a:blipFill>
                <a:blip r:embed="rId3"/>
                <a:stretch>
                  <a:fillRect l="-1015" t="-5839" b="-153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D33D357-A529-E637-E705-73A2ACCE6E70}"/>
                  </a:ext>
                </a:extLst>
              </p:cNvPr>
              <p:cNvSpPr txBox="1"/>
              <p:nvPr/>
            </p:nvSpPr>
            <p:spPr>
              <a:xfrm>
                <a:off x="1547663" y="2774827"/>
                <a:ext cx="4926311" cy="622286"/>
              </a:xfrm>
              <a:prstGeom prst="rect">
                <a:avLst/>
              </a:prstGeom>
              <a:noFill/>
            </p:spPr>
            <p:txBody>
              <a:bodyPr wrap="square">
                <a:spAutoFit/>
              </a:bodyPr>
              <a:lstStyle/>
              <a:p>
                <a:r>
                  <a:rPr lang="en-US" altLang="zh-CN" sz="2400" kern="100" dirty="0">
                    <a:solidFill>
                      <a:srgbClr val="000080"/>
                    </a:solidFill>
                    <a:effectLst/>
                    <a:latin typeface="Times New Roman" panose="02020603050405020304" pitchFamily="18" charset="0"/>
                  </a:rPr>
                  <a:t>Then </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0</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𝜙</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𝜋</m:t>
                    </m:r>
                    <m:r>
                      <a:rPr lang="en-US" altLang="zh-CN" sz="2400" i="1" kern="100">
                        <a:solidFill>
                          <a:srgbClr val="000080"/>
                        </a:solidFill>
                        <a:effectLst/>
                        <a:latin typeface="Cambria Math" panose="02040503050406030204" pitchFamily="18" charset="0"/>
                        <a:cs typeface="Times New Roman" panose="02020603050405020304" pitchFamily="18" charset="0"/>
                      </a:rPr>
                      <m:t>,0≤</m:t>
                    </m:r>
                    <m:r>
                      <a:rPr lang="en-US" altLang="zh-CN" sz="2400" i="1" kern="100">
                        <a:solidFill>
                          <a:srgbClr val="000080"/>
                        </a:solidFill>
                        <a:effectLst/>
                        <a:latin typeface="Cambria Math" panose="02040503050406030204" pitchFamily="18" charset="0"/>
                        <a:cs typeface="Times New Roman" panose="02020603050405020304" pitchFamily="18" charset="0"/>
                      </a:rPr>
                      <m:t>𝑥</m:t>
                    </m:r>
                    <m:r>
                      <a:rPr lang="en-US" altLang="zh-CN" sz="2400" i="1" kern="100">
                        <a:solidFill>
                          <a:srgbClr val="000080"/>
                        </a:solidFill>
                        <a:effectLst/>
                        <a:latin typeface="Cambria Math" panose="02040503050406030204" pitchFamily="18" charset="0"/>
                      </a:rPr>
                      <m:t>≤</m:t>
                    </m:r>
                    <m:f>
                      <m:fPr>
                        <m:ctrlPr>
                          <a:rPr lang="zh-CN" altLang="zh-CN" sz="2400" i="1">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cs typeface="Times New Roman" panose="02020603050405020304" pitchFamily="18" charset="0"/>
                          </a:rPr>
                          <m:t>𝑙</m:t>
                        </m:r>
                      </m:num>
                      <m:den>
                        <m:r>
                          <a:rPr lang="en-US" altLang="zh-CN" sz="2400" i="1" kern="100">
                            <a:solidFill>
                              <a:srgbClr val="000080"/>
                            </a:solidFill>
                            <a:effectLst/>
                            <a:latin typeface="Cambria Math" panose="02040503050406030204" pitchFamily="18" charset="0"/>
                            <a:cs typeface="Times New Roman" panose="02020603050405020304" pitchFamily="18" charset="0"/>
                          </a:rPr>
                          <m:t>2</m:t>
                        </m:r>
                      </m:den>
                    </m:f>
                  </m:oMath>
                </a14:m>
                <a:r>
                  <a:rPr lang="en-US" altLang="zh-CN" sz="2400" kern="100" dirty="0">
                    <a:solidFill>
                      <a:srgbClr val="000080"/>
                    </a:solidFill>
                    <a:effectLst/>
                    <a:latin typeface="Times New Roman" panose="02020603050405020304" pitchFamily="18" charset="0"/>
                  </a:rPr>
                  <a:t>.</a:t>
                </a:r>
                <a:endParaRPr lang="zh-CN" altLang="en-US" sz="2400" dirty="0"/>
              </a:p>
            </p:txBody>
          </p:sp>
        </mc:Choice>
        <mc:Fallback xmlns="">
          <p:sp>
            <p:nvSpPr>
              <p:cNvPr id="12" name="文本框 11">
                <a:extLst>
                  <a:ext uri="{FF2B5EF4-FFF2-40B4-BE49-F238E27FC236}">
                    <a16:creationId xmlns:a16="http://schemas.microsoft.com/office/drawing/2014/main" id="{5D33D357-A529-E637-E705-73A2ACCE6E70}"/>
                  </a:ext>
                </a:extLst>
              </p:cNvPr>
              <p:cNvSpPr txBox="1">
                <a:spLocks noRot="1" noChangeAspect="1" noMove="1" noResize="1" noEditPoints="1" noAdjustHandles="1" noChangeArrowheads="1" noChangeShapeType="1" noTextEdit="1"/>
              </p:cNvSpPr>
              <p:nvPr/>
            </p:nvSpPr>
            <p:spPr>
              <a:xfrm>
                <a:off x="1547663" y="2774827"/>
                <a:ext cx="4926311" cy="622286"/>
              </a:xfrm>
              <a:prstGeom prst="rect">
                <a:avLst/>
              </a:prstGeom>
              <a:blipFill>
                <a:blip r:embed="rId4"/>
                <a:stretch>
                  <a:fillRect l="-1980" b="-88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B67158D9-DCA2-CDCA-9DDC-F3B466776C0A}"/>
                  </a:ext>
                </a:extLst>
              </p:cNvPr>
              <p:cNvSpPr txBox="1"/>
              <p:nvPr/>
            </p:nvSpPr>
            <p:spPr>
              <a:xfrm>
                <a:off x="1547663" y="4241209"/>
                <a:ext cx="4926311" cy="622286"/>
              </a:xfrm>
              <a:prstGeom prst="rect">
                <a:avLst/>
              </a:prstGeom>
              <a:noFill/>
            </p:spPr>
            <p:txBody>
              <a:bodyPr wrap="square">
                <a:spAutoFit/>
              </a:bodyPr>
              <a:lstStyle/>
              <a:p>
                <a:r>
                  <a:rPr lang="zh-CN" altLang="zh-CN" sz="2400" kern="100" dirty="0">
                    <a:solidFill>
                      <a:srgbClr val="000080"/>
                    </a:solidFill>
                    <a:effectLst/>
                    <a:ea typeface="Times New Roman" panose="02020603050405020304" pitchFamily="18" charset="0"/>
                  </a:rPr>
                  <a:t> </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𝐺</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𝜙</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𝑥</m:t>
                    </m:r>
                    <m:r>
                      <a:rPr lang="en-US" altLang="zh-CN" sz="2400" i="1" kern="100">
                        <a:solidFill>
                          <a:srgbClr val="000080"/>
                        </a:solidFill>
                        <a:effectLst/>
                        <a:latin typeface="Cambria Math" panose="02040503050406030204" pitchFamily="18" charset="0"/>
                        <a:cs typeface="Times New Roman" panose="02020603050405020304" pitchFamily="18" charset="0"/>
                      </a:rPr>
                      <m:t>)|0≤</m:t>
                    </m:r>
                    <m:r>
                      <a:rPr lang="en-US" altLang="zh-CN" sz="2400" i="1" kern="100">
                        <a:solidFill>
                          <a:srgbClr val="000080"/>
                        </a:solidFill>
                        <a:effectLst/>
                        <a:latin typeface="Cambria Math" panose="02040503050406030204" pitchFamily="18" charset="0"/>
                        <a:cs typeface="Times New Roman" panose="02020603050405020304" pitchFamily="18" charset="0"/>
                      </a:rPr>
                      <m:t>𝜙</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𝜋</m:t>
                    </m:r>
                    <m:r>
                      <a:rPr lang="en-US" altLang="zh-CN" sz="2400" i="1" kern="100">
                        <a:solidFill>
                          <a:srgbClr val="000080"/>
                        </a:solidFill>
                        <a:effectLst/>
                        <a:latin typeface="Cambria Math" panose="02040503050406030204" pitchFamily="18" charset="0"/>
                        <a:cs typeface="Times New Roman" panose="02020603050405020304" pitchFamily="18" charset="0"/>
                      </a:rPr>
                      <m:t>,0≤</m:t>
                    </m:r>
                    <m:r>
                      <a:rPr lang="en-US" altLang="zh-CN" sz="2400" i="1" kern="100">
                        <a:solidFill>
                          <a:srgbClr val="000080"/>
                        </a:solidFill>
                        <a:effectLst/>
                        <a:latin typeface="Cambria Math" panose="02040503050406030204" pitchFamily="18" charset="0"/>
                        <a:cs typeface="Times New Roman" panose="02020603050405020304" pitchFamily="18" charset="0"/>
                      </a:rPr>
                      <m:t>𝑥</m:t>
                    </m:r>
                    <m:r>
                      <a:rPr lang="en-US" altLang="zh-CN" sz="2400" i="1" kern="100">
                        <a:solidFill>
                          <a:srgbClr val="000080"/>
                        </a:solidFill>
                        <a:effectLst/>
                        <a:latin typeface="Cambria Math" panose="02040503050406030204" pitchFamily="18" charset="0"/>
                      </a:rPr>
                      <m:t>≤</m:t>
                    </m:r>
                    <m:f>
                      <m:fPr>
                        <m:ctrlPr>
                          <a:rPr lang="zh-CN" altLang="zh-CN" sz="2400" i="1">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cs typeface="Times New Roman" panose="02020603050405020304" pitchFamily="18" charset="0"/>
                          </a:rPr>
                          <m:t>𝑙</m:t>
                        </m:r>
                      </m:num>
                      <m:den>
                        <m:r>
                          <a:rPr lang="en-US" altLang="zh-CN" sz="2400" i="1" kern="100">
                            <a:solidFill>
                              <a:srgbClr val="000080"/>
                            </a:solidFill>
                            <a:effectLst/>
                            <a:latin typeface="Cambria Math" panose="02040503050406030204" pitchFamily="18" charset="0"/>
                            <a:cs typeface="Times New Roman" panose="02020603050405020304" pitchFamily="18" charset="0"/>
                          </a:rPr>
                          <m:t>2</m:t>
                        </m:r>
                      </m:den>
                    </m:f>
                    <m:r>
                      <a:rPr lang="en-US" altLang="zh-CN" sz="2400" i="1" kern="100">
                        <a:solidFill>
                          <a:srgbClr val="000080"/>
                        </a:solidFill>
                        <a:effectLst/>
                        <a:latin typeface="Cambria Math" panose="02040503050406030204" pitchFamily="18" charset="0"/>
                        <a:cs typeface="Times New Roman" panose="02020603050405020304" pitchFamily="18" charset="0"/>
                      </a:rPr>
                      <m:t>}</m:t>
                    </m:r>
                  </m:oMath>
                </a14:m>
                <a:endParaRPr lang="zh-CN" altLang="en-US" sz="2400" dirty="0"/>
              </a:p>
            </p:txBody>
          </p:sp>
        </mc:Choice>
        <mc:Fallback xmlns="">
          <p:sp>
            <p:nvSpPr>
              <p:cNvPr id="14" name="文本框 13">
                <a:extLst>
                  <a:ext uri="{FF2B5EF4-FFF2-40B4-BE49-F238E27FC236}">
                    <a16:creationId xmlns:a16="http://schemas.microsoft.com/office/drawing/2014/main" id="{B67158D9-DCA2-CDCA-9DDC-F3B466776C0A}"/>
                  </a:ext>
                </a:extLst>
              </p:cNvPr>
              <p:cNvSpPr txBox="1">
                <a:spLocks noRot="1" noChangeAspect="1" noMove="1" noResize="1" noEditPoints="1" noAdjustHandles="1" noChangeArrowheads="1" noChangeShapeType="1" noTextEdit="1"/>
              </p:cNvSpPr>
              <p:nvPr/>
            </p:nvSpPr>
            <p:spPr>
              <a:xfrm>
                <a:off x="1547663" y="4241209"/>
                <a:ext cx="4926311" cy="622286"/>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553EC7D-E882-20A5-FA1B-E887D77ACD30}"/>
                  </a:ext>
                </a:extLst>
              </p:cNvPr>
              <p:cNvSpPr txBox="1"/>
              <p:nvPr/>
            </p:nvSpPr>
            <p:spPr>
              <a:xfrm>
                <a:off x="179512" y="4848747"/>
                <a:ext cx="8964488" cy="461665"/>
              </a:xfrm>
              <a:prstGeom prst="rect">
                <a:avLst/>
              </a:prstGeom>
              <a:noFill/>
            </p:spPr>
            <p:txBody>
              <a:bodyPr wrap="square">
                <a:spAutoFit/>
              </a:bodyPr>
              <a:lstStyle/>
              <a:p>
                <a:r>
                  <a:rPr lang="en-US" altLang="zh-CN" sz="2400" kern="100" dirty="0">
                    <a:solidFill>
                      <a:srgbClr val="000080"/>
                    </a:solidFill>
                    <a:effectLst/>
                    <a:latin typeface="Times New Roman" panose="02020603050405020304" pitchFamily="18" charset="0"/>
                  </a:rPr>
                  <a:t>in the </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𝑂</m:t>
                    </m:r>
                    <m:r>
                      <a:rPr lang="en-US" altLang="zh-CN" sz="2400" i="1" kern="100">
                        <a:solidFill>
                          <a:srgbClr val="000080"/>
                        </a:solidFill>
                        <a:effectLst/>
                        <a:latin typeface="Cambria Math" panose="02040503050406030204" pitchFamily="18" charset="0"/>
                        <a:cs typeface="Times New Roman" panose="02020603050405020304" pitchFamily="18" charset="0"/>
                      </a:rPr>
                      <m:t>𝜙</m:t>
                    </m:r>
                    <m:r>
                      <a:rPr lang="en-US" altLang="zh-CN" sz="2400" i="1" kern="100">
                        <a:solidFill>
                          <a:srgbClr val="000080"/>
                        </a:solidFill>
                        <a:effectLst/>
                        <a:latin typeface="Cambria Math" panose="02040503050406030204" pitchFamily="18" charset="0"/>
                        <a:cs typeface="Times New Roman" panose="02020603050405020304" pitchFamily="18" charset="0"/>
                      </a:rPr>
                      <m:t>𝑥</m:t>
                    </m:r>
                  </m:oMath>
                </a14:m>
                <a:r>
                  <a:rPr lang="en-US" altLang="zh-CN" sz="2400" kern="100" dirty="0">
                    <a:solidFill>
                      <a:srgbClr val="000080"/>
                    </a:solidFill>
                    <a:effectLst/>
                    <a:latin typeface="Times New Roman" panose="02020603050405020304" pitchFamily="18" charset="0"/>
                  </a:rPr>
                  <a:t>plane. Since the needle intersects with one line if and only if</a:t>
                </a:r>
                <a:endParaRPr lang="zh-CN" altLang="en-US" sz="2400" dirty="0"/>
              </a:p>
            </p:txBody>
          </p:sp>
        </mc:Choice>
        <mc:Fallback xmlns="">
          <p:sp>
            <p:nvSpPr>
              <p:cNvPr id="16" name="文本框 15">
                <a:extLst>
                  <a:ext uri="{FF2B5EF4-FFF2-40B4-BE49-F238E27FC236}">
                    <a16:creationId xmlns:a16="http://schemas.microsoft.com/office/drawing/2014/main" id="{9553EC7D-E882-20A5-FA1B-E887D77ACD30}"/>
                  </a:ext>
                </a:extLst>
              </p:cNvPr>
              <p:cNvSpPr txBox="1">
                <a:spLocks noRot="1" noChangeAspect="1" noMove="1" noResize="1" noEditPoints="1" noAdjustHandles="1" noChangeArrowheads="1" noChangeShapeType="1" noTextEdit="1"/>
              </p:cNvSpPr>
              <p:nvPr/>
            </p:nvSpPr>
            <p:spPr>
              <a:xfrm>
                <a:off x="179512" y="4848747"/>
                <a:ext cx="8964488" cy="461665"/>
              </a:xfrm>
              <a:prstGeom prst="rect">
                <a:avLst/>
              </a:prstGeom>
              <a:blipFill>
                <a:blip r:embed="rId6"/>
                <a:stretch>
                  <a:fillRect l="-1020"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F99AA7A-6841-3B18-9C48-BE1535847A8C}"/>
                  </a:ext>
                </a:extLst>
              </p:cNvPr>
              <p:cNvSpPr txBox="1"/>
              <p:nvPr/>
            </p:nvSpPr>
            <p:spPr>
              <a:xfrm>
                <a:off x="1547663" y="5511344"/>
                <a:ext cx="4926311" cy="622286"/>
              </a:xfrm>
              <a:prstGeom prst="rect">
                <a:avLst/>
              </a:prstGeom>
              <a:noFill/>
            </p:spPr>
            <p:txBody>
              <a:bodyPr wrap="square">
                <a:spAutoFit/>
              </a:bodyPr>
              <a:lstStyle/>
              <a:p>
                <a:pPr indent="933450" algn="just"/>
                <a14:m>
                  <m:oMath xmlns:m="http://schemas.openxmlformats.org/officeDocument/2006/math">
                    <m:r>
                      <a:rPr lang="en-US" altLang="zh-CN" sz="2400" i="1" kern="100" smtClean="0">
                        <a:solidFill>
                          <a:srgbClr val="000080"/>
                        </a:solidFill>
                        <a:effectLst/>
                        <a:latin typeface="Cambria Math" panose="02040503050406030204" pitchFamily="18" charset="0"/>
                      </a:rPr>
                      <m:t>𝑥</m:t>
                    </m:r>
                    <m:r>
                      <a:rPr lang="en-US" altLang="zh-CN" sz="2400" i="1" kern="100" smtClean="0">
                        <a:solidFill>
                          <a:srgbClr val="000080"/>
                        </a:solidFill>
                        <a:effectLst/>
                        <a:latin typeface="Cambria Math" panose="02040503050406030204" pitchFamily="18" charset="0"/>
                      </a:rPr>
                      <m:t>≤</m:t>
                    </m:r>
                    <m:f>
                      <m:fPr>
                        <m:ctrlPr>
                          <a:rPr lang="zh-CN" altLang="zh-CN" sz="2400" i="1" kern="100">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rPr>
                          <m:t>𝑙</m:t>
                        </m:r>
                      </m:num>
                      <m:den>
                        <m:r>
                          <a:rPr lang="en-US" altLang="zh-CN" sz="2400" i="1" kern="100">
                            <a:solidFill>
                              <a:srgbClr val="000080"/>
                            </a:solidFill>
                            <a:effectLst/>
                            <a:latin typeface="Cambria Math" panose="02040503050406030204" pitchFamily="18" charset="0"/>
                          </a:rPr>
                          <m:t>2</m:t>
                        </m:r>
                      </m:den>
                    </m:f>
                    <m:func>
                      <m:funcPr>
                        <m:ctrlPr>
                          <a:rPr lang="zh-CN" altLang="zh-CN" sz="2400" i="1" kern="100">
                            <a:solidFill>
                              <a:srgbClr val="000080"/>
                            </a:solidFill>
                            <a:effectLst/>
                            <a:latin typeface="Cambria Math" panose="02040503050406030204" pitchFamily="18" charset="0"/>
                            <a:ea typeface="Cambria Math" panose="02040503050406030204" pitchFamily="18" charset="0"/>
                          </a:rPr>
                        </m:ctrlPr>
                      </m:funcPr>
                      <m:fName>
                        <m:r>
                          <a:rPr lang="en-US" altLang="zh-CN" sz="2400" i="1" kern="100">
                            <a:solidFill>
                              <a:srgbClr val="000080"/>
                            </a:solidFill>
                            <a:effectLst/>
                            <a:latin typeface="Cambria Math" panose="02040503050406030204" pitchFamily="18" charset="0"/>
                          </a:rPr>
                          <m:t>𝑠𝑖𝑛</m:t>
                        </m:r>
                      </m:fName>
                      <m:e>
                        <m:r>
                          <a:rPr lang="en-US" altLang="zh-CN" sz="2400" i="1" kern="100">
                            <a:solidFill>
                              <a:srgbClr val="000080"/>
                            </a:solidFill>
                            <a:effectLst/>
                            <a:latin typeface="Cambria Math" panose="02040503050406030204" pitchFamily="18" charset="0"/>
                          </a:rPr>
                          <m:t>𝜙</m:t>
                        </m:r>
                      </m:e>
                    </m:func>
                  </m:oMath>
                </a14:m>
                <a:r>
                  <a:rPr lang="en-US" altLang="zh-CN" sz="2400" kern="100" dirty="0">
                    <a:solidFill>
                      <a:srgbClr val="000080"/>
                    </a:solidFill>
                    <a:effectLst/>
                    <a:latin typeface="Times New Roman" panose="02020603050405020304" pitchFamily="18" charset="0"/>
                  </a:rPr>
                  <a:t> ,</a:t>
                </a:r>
                <a:endParaRPr lang="zh-CN" altLang="zh-CN" sz="2400" kern="100" dirty="0">
                  <a:effectLst/>
                  <a:latin typeface="Times New Roman" panose="02020603050405020304" pitchFamily="18" charset="0"/>
                </a:endParaRPr>
              </a:p>
            </p:txBody>
          </p:sp>
        </mc:Choice>
        <mc:Fallback xmlns="">
          <p:sp>
            <p:nvSpPr>
              <p:cNvPr id="18" name="文本框 17">
                <a:extLst>
                  <a:ext uri="{FF2B5EF4-FFF2-40B4-BE49-F238E27FC236}">
                    <a16:creationId xmlns:a16="http://schemas.microsoft.com/office/drawing/2014/main" id="{7F99AA7A-6841-3B18-9C48-BE1535847A8C}"/>
                  </a:ext>
                </a:extLst>
              </p:cNvPr>
              <p:cNvSpPr txBox="1">
                <a:spLocks noRot="1" noChangeAspect="1" noMove="1" noResize="1" noEditPoints="1" noAdjustHandles="1" noChangeArrowheads="1" noChangeShapeType="1" noTextEdit="1"/>
              </p:cNvSpPr>
              <p:nvPr/>
            </p:nvSpPr>
            <p:spPr>
              <a:xfrm>
                <a:off x="1547663" y="5511344"/>
                <a:ext cx="4926311" cy="622286"/>
              </a:xfrm>
              <a:prstGeom prst="rect">
                <a:avLst/>
              </a:prstGeom>
              <a:blipFill>
                <a:blip r:embed="rId7"/>
                <a:stretch>
                  <a:fillRect b="-8824"/>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arn(inVertical)">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1000"/>
                                        <p:tgtEl>
                                          <p:spTgt spid="16"/>
                                        </p:tgtEl>
                                      </p:cBhvr>
                                    </p:animEffect>
                                    <p:anim calcmode="lin" valueType="num">
                                      <p:cBhvr>
                                        <p:cTn id="34" dur="1000" fill="hold"/>
                                        <p:tgtEl>
                                          <p:spTgt spid="16"/>
                                        </p:tgtEl>
                                        <p:attrNameLst>
                                          <p:attrName>ppt_x</p:attrName>
                                        </p:attrNameLst>
                                      </p:cBhvr>
                                      <p:tavLst>
                                        <p:tav tm="0">
                                          <p:val>
                                            <p:strVal val="#ppt_x"/>
                                          </p:val>
                                        </p:tav>
                                        <p:tav tm="100000">
                                          <p:val>
                                            <p:strVal val="#ppt_x"/>
                                          </p:val>
                                        </p:tav>
                                      </p:tavLst>
                                    </p:anim>
                                    <p:anim calcmode="lin" valueType="num">
                                      <p:cBhvr>
                                        <p:cTn id="3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down)">
                                      <p:cBhvr>
                                        <p:cTn id="4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4" grpId="0"/>
      <p:bldP spid="16" grpId="0"/>
      <p:bldP spid="1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8402EDAC-5D6C-2F75-BC2F-C03148A57A65}"/>
                  </a:ext>
                </a:extLst>
              </p:cNvPr>
              <p:cNvSpPr txBox="1"/>
              <p:nvPr/>
            </p:nvSpPr>
            <p:spPr>
              <a:xfrm>
                <a:off x="467544" y="476672"/>
                <a:ext cx="2808312" cy="461665"/>
              </a:xfrm>
              <a:prstGeom prst="rect">
                <a:avLst/>
              </a:prstGeom>
              <a:noFill/>
            </p:spPr>
            <p:txBody>
              <a:bodyPr wrap="square">
                <a:spAutoFit/>
              </a:bodyPr>
              <a:lstStyle/>
              <a:p>
                <a:r>
                  <a:rPr lang="en-US" altLang="zh-CN" sz="2400" kern="100" dirty="0">
                    <a:solidFill>
                      <a:srgbClr val="000080"/>
                    </a:solidFill>
                    <a:effectLst/>
                    <a:latin typeface="Times New Roman" panose="02020603050405020304" pitchFamily="18" charset="0"/>
                  </a:rPr>
                  <a:t>i.e. </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𝑁</m:t>
                    </m:r>
                  </m:oMath>
                </a14:m>
                <a:r>
                  <a:rPr lang="en-US" altLang="zh-CN" sz="2400" kern="100" dirty="0">
                    <a:solidFill>
                      <a:srgbClr val="000080"/>
                    </a:solidFill>
                    <a:effectLst/>
                    <a:latin typeface="Times New Roman" panose="02020603050405020304" pitchFamily="18" charset="0"/>
                  </a:rPr>
                  <a:t> is in the region</a:t>
                </a:r>
                <a:endParaRPr lang="zh-CN" altLang="en-US" sz="2400" dirty="0"/>
              </a:p>
            </p:txBody>
          </p:sp>
        </mc:Choice>
        <mc:Fallback xmlns="">
          <p:sp>
            <p:nvSpPr>
              <p:cNvPr id="3" name="文本框 2">
                <a:extLst>
                  <a:ext uri="{FF2B5EF4-FFF2-40B4-BE49-F238E27FC236}">
                    <a16:creationId xmlns:a16="http://schemas.microsoft.com/office/drawing/2014/main" id="{8402EDAC-5D6C-2F75-BC2F-C03148A57A65}"/>
                  </a:ext>
                </a:extLst>
              </p:cNvPr>
              <p:cNvSpPr txBox="1">
                <a:spLocks noRot="1" noChangeAspect="1" noMove="1" noResize="1" noEditPoints="1" noAdjustHandles="1" noChangeArrowheads="1" noChangeShapeType="1" noTextEdit="1"/>
              </p:cNvSpPr>
              <p:nvPr/>
            </p:nvSpPr>
            <p:spPr>
              <a:xfrm>
                <a:off x="467544" y="476672"/>
                <a:ext cx="2808312" cy="461665"/>
              </a:xfrm>
              <a:prstGeom prst="rect">
                <a:avLst/>
              </a:prstGeom>
              <a:blipFill>
                <a:blip r:embed="rId2"/>
                <a:stretch>
                  <a:fillRect l="-3478" t="-10526" r="-1304"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3258DAA4-559E-103C-95EF-9E6755020908}"/>
                  </a:ext>
                </a:extLst>
              </p:cNvPr>
              <p:cNvSpPr txBox="1"/>
              <p:nvPr/>
            </p:nvSpPr>
            <p:spPr>
              <a:xfrm>
                <a:off x="2699792" y="292005"/>
                <a:ext cx="4572000" cy="7515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𝑔</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d>
                            <m:dPr>
                              <m:sepChr m:val=","/>
                              <m:ctrlPr>
                                <a:rPr lang="zh-CN" altLang="en-US" sz="2400" i="1">
                                  <a:latin typeface="Cambria Math" panose="02040503050406030204" pitchFamily="18" charset="0"/>
                                </a:rPr>
                              </m:ctrlPr>
                            </m:dPr>
                            <m:e>
                              <m:r>
                                <a:rPr lang="zh-CN" altLang="en-US" sz="2400" i="1">
                                  <a:latin typeface="Cambria Math" panose="02040503050406030204" pitchFamily="18" charset="0"/>
                                </a:rPr>
                                <m:t>𝜙</m:t>
                              </m:r>
                            </m:e>
                            <m:e>
                              <m:r>
                                <a:rPr lang="zh-CN" altLang="en-US" sz="2400" i="1">
                                  <a:latin typeface="Cambria Math" panose="02040503050406030204" pitchFamily="18" charset="0"/>
                                </a:rPr>
                                <m:t>𝑥</m:t>
                              </m:r>
                            </m:e>
                          </m:d>
                        </m:e>
                        <m:e>
                          <m:r>
                            <a:rPr lang="zh-CN" altLang="en-US" sz="2400" i="1">
                              <a:latin typeface="Cambria Math" panose="02040503050406030204" pitchFamily="18" charset="0"/>
                            </a:rPr>
                            <m:t>𝑥</m:t>
                          </m:r>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1">
                                  <a:latin typeface="Cambria Math" panose="02040503050406030204" pitchFamily="18" charset="0"/>
                                </a:rPr>
                                <m:t>𝑙</m:t>
                              </m:r>
                            </m:num>
                            <m:den>
                              <m:r>
                                <a:rPr lang="zh-CN" altLang="en-US" sz="2400" i="0">
                                  <a:latin typeface="Cambria Math" panose="02040503050406030204" pitchFamily="18" charset="0"/>
                                </a:rPr>
                                <m:t>2</m:t>
                              </m:r>
                            </m:den>
                          </m:f>
                          <m:func>
                            <m:funcPr>
                              <m:ctrlPr>
                                <a:rPr lang="zh-CN" altLang="en-US" sz="2400" i="1">
                                  <a:latin typeface="Cambria Math" panose="02040503050406030204" pitchFamily="18" charset="0"/>
                                </a:rPr>
                              </m:ctrlPr>
                            </m:funcPr>
                            <m:fName>
                              <m:r>
                                <a:rPr lang="zh-CN" altLang="en-US" sz="2400" i="1">
                                  <a:latin typeface="Cambria Math" panose="02040503050406030204" pitchFamily="18" charset="0"/>
                                </a:rPr>
                                <m:t>𝑠𝑖𝑛</m:t>
                              </m:r>
                            </m:fName>
                            <m:e>
                              <m:r>
                                <a:rPr lang="zh-CN" altLang="en-US" sz="2400" i="1">
                                  <a:latin typeface="Cambria Math" panose="02040503050406030204" pitchFamily="18" charset="0"/>
                                </a:rPr>
                                <m:t>𝜙</m:t>
                              </m:r>
                            </m:e>
                          </m:func>
                        </m:e>
                      </m:d>
                    </m:oMath>
                  </m:oMathPara>
                </a14:m>
                <a:endParaRPr lang="zh-CN" altLang="en-US" sz="2400" dirty="0"/>
              </a:p>
            </p:txBody>
          </p:sp>
        </mc:Choice>
        <mc:Fallback xmlns="">
          <p:sp>
            <p:nvSpPr>
              <p:cNvPr id="5" name="文本框 4">
                <a:extLst>
                  <a:ext uri="{FF2B5EF4-FFF2-40B4-BE49-F238E27FC236}">
                    <a16:creationId xmlns:a16="http://schemas.microsoft.com/office/drawing/2014/main" id="{3258DAA4-559E-103C-95EF-9E6755020908}"/>
                  </a:ext>
                </a:extLst>
              </p:cNvPr>
              <p:cNvSpPr txBox="1">
                <a:spLocks noRot="1" noChangeAspect="1" noMove="1" noResize="1" noEditPoints="1" noAdjustHandles="1" noChangeArrowheads="1" noChangeShapeType="1" noTextEdit="1"/>
              </p:cNvSpPr>
              <p:nvPr/>
            </p:nvSpPr>
            <p:spPr>
              <a:xfrm>
                <a:off x="2699792" y="292005"/>
                <a:ext cx="4572000" cy="751552"/>
              </a:xfrm>
              <a:prstGeom prst="rect">
                <a:avLst/>
              </a:prstGeom>
              <a:blipFill>
                <a:blip r:embed="rId3"/>
                <a:stretch>
                  <a:fillRect/>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9A882E22-A67E-9485-EC9B-D65683BCEDE5}"/>
              </a:ext>
            </a:extLst>
          </p:cNvPr>
          <p:cNvSpPr txBox="1"/>
          <p:nvPr/>
        </p:nvSpPr>
        <p:spPr>
          <a:xfrm>
            <a:off x="541702" y="1052051"/>
            <a:ext cx="1205880" cy="461665"/>
          </a:xfrm>
          <a:prstGeom prst="rect">
            <a:avLst/>
          </a:prstGeom>
          <a:noFill/>
        </p:spPr>
        <p:txBody>
          <a:bodyPr wrap="square">
            <a:spAutoFit/>
          </a:bodyPr>
          <a:lstStyle/>
          <a:p>
            <a:pPr algn="just"/>
            <a:r>
              <a:rPr lang="en-US" altLang="zh-CN" sz="2400" kern="100" dirty="0">
                <a:solidFill>
                  <a:srgbClr val="000080"/>
                </a:solidFill>
                <a:effectLst/>
                <a:latin typeface="Times New Roman" panose="02020603050405020304" pitchFamily="18" charset="0"/>
                <a:ea typeface="宋体" panose="02010600030101010101" pitchFamily="2" charset="-122"/>
              </a:rPr>
              <a:t>Since</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AC66702-769F-E1A2-3CF2-75A8894119D3}"/>
                  </a:ext>
                </a:extLst>
              </p:cNvPr>
              <p:cNvSpPr txBox="1"/>
              <p:nvPr/>
            </p:nvSpPr>
            <p:spPr>
              <a:xfrm>
                <a:off x="1747582" y="1199263"/>
                <a:ext cx="4572000" cy="584584"/>
              </a:xfrm>
              <a:prstGeom prst="rect">
                <a:avLst/>
              </a:prstGeom>
              <a:noFill/>
            </p:spPr>
            <p:txBody>
              <a:bodyPr wrap="square">
                <a:spAutoFit/>
              </a:bodyPr>
              <a:lstStyle/>
              <a:p>
                <a:pPr indent="942975" algn="just"/>
                <a:r>
                  <a:rPr lang="en-US" altLang="zh-CN" sz="2400" kern="100" dirty="0">
                    <a:solidFill>
                      <a:srgbClr val="000080"/>
                    </a:solidFill>
                    <a:effectLst/>
                    <a:latin typeface="Times New Roman" panose="02020603050405020304" pitchFamily="18" charset="0"/>
                  </a:rPr>
                  <a:t>Area</a:t>
                </a:r>
                <a14:m>
                  <m:oMath xmlns:m="http://schemas.openxmlformats.org/officeDocument/2006/math">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𝐺</m:t>
                    </m:r>
                    <m:r>
                      <a:rPr lang="en-US" altLang="zh-CN" sz="2400" i="1" kern="100">
                        <a:solidFill>
                          <a:srgbClr val="000080"/>
                        </a:solidFill>
                        <a:effectLst/>
                        <a:latin typeface="Cambria Math" panose="02040503050406030204" pitchFamily="18" charset="0"/>
                      </a:rPr>
                      <m:t>)=</m:t>
                    </m:r>
                    <m:f>
                      <m:fPr>
                        <m:ctrlPr>
                          <a:rPr lang="zh-CN" altLang="zh-CN" sz="2400" i="1" kern="100">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rPr>
                          <m:t>𝑎</m:t>
                        </m:r>
                      </m:num>
                      <m:den>
                        <m:r>
                          <a:rPr lang="en-US" altLang="zh-CN" sz="2400" i="1" kern="100">
                            <a:solidFill>
                              <a:srgbClr val="000080"/>
                            </a:solidFill>
                            <a:effectLst/>
                            <a:latin typeface="Cambria Math" panose="02040503050406030204" pitchFamily="18" charset="0"/>
                          </a:rPr>
                          <m:t>2</m:t>
                        </m:r>
                      </m:den>
                    </m:f>
                    <m:r>
                      <a:rPr lang="en-US" altLang="zh-CN" sz="2400" i="1" kern="100">
                        <a:solidFill>
                          <a:srgbClr val="000080"/>
                        </a:solidFill>
                        <a:effectLst/>
                        <a:latin typeface="Cambria Math" panose="02040503050406030204" pitchFamily="18" charset="0"/>
                      </a:rPr>
                      <m:t>𝜋</m:t>
                    </m:r>
                    <m:r>
                      <a:rPr lang="en-US" altLang="zh-CN" sz="2400" i="1" kern="100">
                        <a:solidFill>
                          <a:srgbClr val="000080"/>
                        </a:solidFill>
                        <a:effectLst/>
                        <a:latin typeface="Cambria Math" panose="02040503050406030204" pitchFamily="18" charset="0"/>
                      </a:rPr>
                      <m:t>,</m:t>
                    </m:r>
                  </m:oMath>
                </a14:m>
                <a:endParaRPr lang="zh-CN" altLang="zh-CN" sz="2400" kern="100" dirty="0">
                  <a:effectLst/>
                  <a:latin typeface="Times New Roman" panose="02020603050405020304" pitchFamily="18" charset="0"/>
                </a:endParaRPr>
              </a:p>
            </p:txBody>
          </p:sp>
        </mc:Choice>
        <mc:Fallback xmlns="">
          <p:sp>
            <p:nvSpPr>
              <p:cNvPr id="9" name="文本框 8">
                <a:extLst>
                  <a:ext uri="{FF2B5EF4-FFF2-40B4-BE49-F238E27FC236}">
                    <a16:creationId xmlns:a16="http://schemas.microsoft.com/office/drawing/2014/main" id="{6AC66702-769F-E1A2-3CF2-75A8894119D3}"/>
                  </a:ext>
                </a:extLst>
              </p:cNvPr>
              <p:cNvSpPr txBox="1">
                <a:spLocks noRot="1" noChangeAspect="1" noMove="1" noResize="1" noEditPoints="1" noAdjustHandles="1" noChangeArrowheads="1" noChangeShapeType="1" noTextEdit="1"/>
              </p:cNvSpPr>
              <p:nvPr/>
            </p:nvSpPr>
            <p:spPr>
              <a:xfrm>
                <a:off x="1747582" y="1199263"/>
                <a:ext cx="4572000" cy="584584"/>
              </a:xfrm>
              <a:prstGeom prst="rect">
                <a:avLst/>
              </a:prstGeom>
              <a:blipFill>
                <a:blip r:embed="rId4"/>
                <a:stretch>
                  <a:fillRect t="-1042" b="-93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7A005AEB-E439-95C4-6791-57FCA7FA51D1}"/>
                  </a:ext>
                </a:extLst>
              </p:cNvPr>
              <p:cNvSpPr txBox="1"/>
              <p:nvPr/>
            </p:nvSpPr>
            <p:spPr>
              <a:xfrm>
                <a:off x="1619672" y="1974114"/>
                <a:ext cx="6264696" cy="622286"/>
              </a:xfrm>
              <a:prstGeom prst="rect">
                <a:avLst/>
              </a:prstGeom>
              <a:noFill/>
            </p:spPr>
            <p:txBody>
              <a:bodyPr wrap="square">
                <a:spAutoFit/>
              </a:bodyPr>
              <a:lstStyle/>
              <a:p>
                <a:pPr indent="942975" algn="just"/>
                <a:r>
                  <a:rPr lang="en-US" altLang="zh-CN" sz="2400" kern="100" dirty="0">
                    <a:solidFill>
                      <a:srgbClr val="000080"/>
                    </a:solidFill>
                    <a:effectLst/>
                    <a:latin typeface="Times New Roman" panose="02020603050405020304" pitchFamily="18" charset="0"/>
                  </a:rPr>
                  <a:t>Area</a:t>
                </a:r>
                <a14:m>
                  <m:oMath xmlns:m="http://schemas.openxmlformats.org/officeDocument/2006/math">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𝑔</m:t>
                    </m:r>
                    <m:r>
                      <a:rPr lang="en-US" altLang="zh-CN" sz="2400" i="1" kern="100">
                        <a:solidFill>
                          <a:srgbClr val="000080"/>
                        </a:solidFill>
                        <a:effectLst/>
                        <a:latin typeface="Cambria Math" panose="02040503050406030204" pitchFamily="18" charset="0"/>
                      </a:rPr>
                      <m:t>)=</m:t>
                    </m:r>
                    <m:nary>
                      <m:naryPr>
                        <m:ctrlPr>
                          <a:rPr lang="zh-CN" altLang="zh-CN" sz="2400" i="1" kern="100">
                            <a:solidFill>
                              <a:srgbClr val="000080"/>
                            </a:solidFill>
                            <a:effectLst/>
                            <a:latin typeface="Cambria Math" panose="02040503050406030204" pitchFamily="18" charset="0"/>
                            <a:ea typeface="Cambria Math" panose="02040503050406030204" pitchFamily="18" charset="0"/>
                          </a:rPr>
                        </m:ctrlPr>
                      </m:naryPr>
                      <m:sub>
                        <m:r>
                          <a:rPr lang="en-US" altLang="zh-CN" sz="2400" i="1" kern="100">
                            <a:solidFill>
                              <a:srgbClr val="000080"/>
                            </a:solidFill>
                            <a:effectLst/>
                            <a:latin typeface="Cambria Math" panose="02040503050406030204" pitchFamily="18" charset="0"/>
                          </a:rPr>
                          <m:t>0</m:t>
                        </m:r>
                      </m:sub>
                      <m:sup>
                        <m:r>
                          <a:rPr lang="en-US" altLang="zh-CN" sz="2400" i="1" kern="100">
                            <a:solidFill>
                              <a:srgbClr val="000080"/>
                            </a:solidFill>
                            <a:effectLst/>
                            <a:latin typeface="Cambria Math" panose="02040503050406030204" pitchFamily="18" charset="0"/>
                          </a:rPr>
                          <m:t>𝜋</m:t>
                        </m:r>
                      </m:sup>
                      <m:e>
                        <m:f>
                          <m:fPr>
                            <m:ctrlPr>
                              <a:rPr lang="zh-CN" altLang="zh-CN" sz="2400" i="1" kern="100">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rPr>
                              <m:t>𝑙</m:t>
                            </m:r>
                          </m:num>
                          <m:den>
                            <m:r>
                              <a:rPr lang="en-US" altLang="zh-CN" sz="2400" i="1" kern="100">
                                <a:solidFill>
                                  <a:srgbClr val="000080"/>
                                </a:solidFill>
                                <a:effectLst/>
                                <a:latin typeface="Cambria Math" panose="02040503050406030204" pitchFamily="18" charset="0"/>
                              </a:rPr>
                              <m:t>2</m:t>
                            </m:r>
                          </m:den>
                        </m:f>
                        <m:func>
                          <m:funcPr>
                            <m:ctrlPr>
                              <a:rPr lang="zh-CN" altLang="zh-CN" sz="2400" i="1" kern="100">
                                <a:solidFill>
                                  <a:srgbClr val="000080"/>
                                </a:solidFill>
                                <a:effectLst/>
                                <a:latin typeface="Cambria Math" panose="02040503050406030204" pitchFamily="18" charset="0"/>
                                <a:ea typeface="Cambria Math" panose="02040503050406030204" pitchFamily="18" charset="0"/>
                              </a:rPr>
                            </m:ctrlPr>
                          </m:funcPr>
                          <m:fName>
                            <m:r>
                              <a:rPr lang="en-US" altLang="zh-CN" sz="2400" i="1" kern="100">
                                <a:solidFill>
                                  <a:srgbClr val="000080"/>
                                </a:solidFill>
                                <a:effectLst/>
                                <a:latin typeface="Cambria Math" panose="02040503050406030204" pitchFamily="18" charset="0"/>
                              </a:rPr>
                              <m:t>𝑠𝑖𝑛</m:t>
                            </m:r>
                          </m:fName>
                          <m:e>
                            <m:r>
                              <a:rPr lang="en-US" altLang="zh-CN" sz="2400" i="1" kern="100">
                                <a:solidFill>
                                  <a:srgbClr val="000080"/>
                                </a:solidFill>
                                <a:effectLst/>
                                <a:latin typeface="Cambria Math" panose="02040503050406030204" pitchFamily="18" charset="0"/>
                              </a:rPr>
                              <m:t>𝜙</m:t>
                            </m:r>
                          </m:e>
                        </m:func>
                        <m:r>
                          <a:rPr lang="en-US" altLang="zh-CN" sz="2400" i="1" kern="100">
                            <a:solidFill>
                              <a:srgbClr val="000080"/>
                            </a:solidFill>
                            <a:effectLst/>
                            <a:latin typeface="Cambria Math" panose="02040503050406030204" pitchFamily="18" charset="0"/>
                          </a:rPr>
                          <m:t>𝑑</m:t>
                        </m:r>
                        <m:r>
                          <a:rPr lang="en-US" altLang="zh-CN" sz="2400" i="1" kern="100">
                            <a:solidFill>
                              <a:srgbClr val="000080"/>
                            </a:solidFill>
                            <a:effectLst/>
                            <a:latin typeface="Cambria Math" panose="02040503050406030204" pitchFamily="18" charset="0"/>
                          </a:rPr>
                          <m:t>𝜙</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𝑙</m:t>
                        </m:r>
                        <m:r>
                          <a:rPr lang="en-US" altLang="zh-CN" sz="2400" i="1" kern="100">
                            <a:solidFill>
                              <a:srgbClr val="000080"/>
                            </a:solidFill>
                            <a:effectLst/>
                            <a:latin typeface="Cambria Math" panose="02040503050406030204" pitchFamily="18" charset="0"/>
                          </a:rPr>
                          <m:t>,</m:t>
                        </m:r>
                      </m:e>
                    </m:nary>
                  </m:oMath>
                </a14:m>
                <a:endParaRPr lang="zh-CN" altLang="zh-CN" sz="2400" kern="100" dirty="0">
                  <a:effectLst/>
                  <a:latin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7A005AEB-E439-95C4-6791-57FCA7FA51D1}"/>
                  </a:ext>
                </a:extLst>
              </p:cNvPr>
              <p:cNvSpPr txBox="1">
                <a:spLocks noRot="1" noChangeAspect="1" noMove="1" noResize="1" noEditPoints="1" noAdjustHandles="1" noChangeArrowheads="1" noChangeShapeType="1" noTextEdit="1"/>
              </p:cNvSpPr>
              <p:nvPr/>
            </p:nvSpPr>
            <p:spPr>
              <a:xfrm>
                <a:off x="1619672" y="1974114"/>
                <a:ext cx="6264696" cy="622286"/>
              </a:xfrm>
              <a:prstGeom prst="rect">
                <a:avLst/>
              </a:prstGeom>
              <a:blipFill>
                <a:blip r:embed="rId5"/>
                <a:stretch>
                  <a:fillRect b="-8824"/>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35B12BA1-240B-8BF2-FF38-564653A1232B}"/>
              </a:ext>
            </a:extLst>
          </p:cNvPr>
          <p:cNvSpPr txBox="1"/>
          <p:nvPr/>
        </p:nvSpPr>
        <p:spPr>
          <a:xfrm>
            <a:off x="577645" y="3043272"/>
            <a:ext cx="3994355" cy="461665"/>
          </a:xfrm>
          <a:prstGeom prst="rect">
            <a:avLst/>
          </a:prstGeom>
          <a:noFill/>
        </p:spPr>
        <p:txBody>
          <a:bodyPr wrap="square">
            <a:spAutoFit/>
          </a:bodyPr>
          <a:lstStyle/>
          <a:p>
            <a:pPr algn="just"/>
            <a:r>
              <a:rPr lang="en-US" altLang="zh-CN" sz="2400" kern="100" dirty="0">
                <a:solidFill>
                  <a:srgbClr val="000080"/>
                </a:solidFill>
                <a:effectLst/>
                <a:latin typeface="Times New Roman" panose="02020603050405020304" pitchFamily="18" charset="0"/>
                <a:ea typeface="宋体" panose="02010600030101010101" pitchFamily="2" charset="-122"/>
              </a:rPr>
              <a:t>So the probability required is</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43A13A35-1B69-6C20-B96F-CCF72223446C}"/>
                  </a:ext>
                </a:extLst>
              </p:cNvPr>
              <p:cNvSpPr txBox="1"/>
              <p:nvPr/>
            </p:nvSpPr>
            <p:spPr>
              <a:xfrm>
                <a:off x="3635896" y="2904740"/>
                <a:ext cx="2069976" cy="624273"/>
              </a:xfrm>
              <a:prstGeom prst="rect">
                <a:avLst/>
              </a:prstGeom>
              <a:noFill/>
            </p:spPr>
            <p:txBody>
              <a:bodyPr wrap="square">
                <a:spAutoFit/>
              </a:bodyPr>
              <a:lstStyle/>
              <a:p>
                <a:pPr indent="933450" algn="just"/>
                <a14:m>
                  <m:oMath xmlns:m="http://schemas.openxmlformats.org/officeDocument/2006/math">
                    <m:r>
                      <a:rPr lang="en-US" altLang="zh-CN" sz="2400" i="1" kern="100" smtClean="0">
                        <a:solidFill>
                          <a:srgbClr val="000080"/>
                        </a:solidFill>
                        <a:effectLst/>
                        <a:latin typeface="Cambria Math" panose="02040503050406030204" pitchFamily="18" charset="0"/>
                      </a:rPr>
                      <m:t>𝑝</m:t>
                    </m:r>
                    <m:r>
                      <a:rPr lang="en-US" altLang="zh-CN" sz="2400" i="1" kern="100" smtClean="0">
                        <a:solidFill>
                          <a:srgbClr val="000080"/>
                        </a:solidFill>
                        <a:effectLst/>
                        <a:latin typeface="Cambria Math" panose="02040503050406030204" pitchFamily="18" charset="0"/>
                      </a:rPr>
                      <m:t>=</m:t>
                    </m:r>
                    <m:f>
                      <m:fPr>
                        <m:ctrlPr>
                          <a:rPr lang="zh-CN" altLang="zh-CN" sz="2400" i="1" kern="100">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rPr>
                          <m:t>2</m:t>
                        </m:r>
                        <m:r>
                          <a:rPr lang="en-US" altLang="zh-CN" sz="2400" i="1" kern="100">
                            <a:solidFill>
                              <a:srgbClr val="000080"/>
                            </a:solidFill>
                            <a:effectLst/>
                            <a:latin typeface="Cambria Math" panose="02040503050406030204" pitchFamily="18" charset="0"/>
                          </a:rPr>
                          <m:t>𝑙</m:t>
                        </m:r>
                      </m:num>
                      <m:den>
                        <m:r>
                          <a:rPr lang="en-US" altLang="zh-CN" sz="2400" i="1" kern="100">
                            <a:solidFill>
                              <a:srgbClr val="000080"/>
                            </a:solidFill>
                            <a:effectLst/>
                            <a:latin typeface="Cambria Math" panose="02040503050406030204" pitchFamily="18" charset="0"/>
                          </a:rPr>
                          <m:t>𝜋</m:t>
                        </m:r>
                        <m:r>
                          <a:rPr lang="en-US" altLang="zh-CN" sz="2400" i="1" kern="100">
                            <a:solidFill>
                              <a:srgbClr val="000080"/>
                            </a:solidFill>
                            <a:effectLst/>
                            <a:latin typeface="Cambria Math" panose="02040503050406030204" pitchFamily="18" charset="0"/>
                          </a:rPr>
                          <m:t>𝑎</m:t>
                        </m:r>
                      </m:den>
                    </m:f>
                  </m:oMath>
                </a14:m>
                <a:r>
                  <a:rPr lang="en-US" altLang="zh-CN" sz="2400" kern="100" dirty="0">
                    <a:solidFill>
                      <a:srgbClr val="000080"/>
                    </a:solidFill>
                    <a:effectLst/>
                    <a:latin typeface="Times New Roman" panose="02020603050405020304" pitchFamily="18" charset="0"/>
                  </a:rPr>
                  <a:t>.</a:t>
                </a:r>
                <a:endParaRPr lang="zh-CN" altLang="zh-CN" sz="2400" kern="100" dirty="0">
                  <a:effectLst/>
                  <a:latin typeface="Times New Roman" panose="02020603050405020304" pitchFamily="18" charset="0"/>
                </a:endParaRPr>
              </a:p>
            </p:txBody>
          </p:sp>
        </mc:Choice>
        <mc:Fallback xmlns="">
          <p:sp>
            <p:nvSpPr>
              <p:cNvPr id="15" name="文本框 14">
                <a:extLst>
                  <a:ext uri="{FF2B5EF4-FFF2-40B4-BE49-F238E27FC236}">
                    <a16:creationId xmlns:a16="http://schemas.microsoft.com/office/drawing/2014/main" id="{43A13A35-1B69-6C20-B96F-CCF72223446C}"/>
                  </a:ext>
                </a:extLst>
              </p:cNvPr>
              <p:cNvSpPr txBox="1">
                <a:spLocks noRot="1" noChangeAspect="1" noMove="1" noResize="1" noEditPoints="1" noAdjustHandles="1" noChangeArrowheads="1" noChangeShapeType="1" noTextEdit="1"/>
              </p:cNvSpPr>
              <p:nvPr/>
            </p:nvSpPr>
            <p:spPr>
              <a:xfrm>
                <a:off x="3635896" y="2904740"/>
                <a:ext cx="2069976" cy="624273"/>
              </a:xfrm>
              <a:prstGeom prst="rect">
                <a:avLst/>
              </a:prstGeom>
              <a:blipFill>
                <a:blip r:embed="rId6"/>
                <a:stretch>
                  <a:fillRect r="-4118" b="-7767"/>
                </a:stretch>
              </a:blipFill>
            </p:spPr>
            <p:txBody>
              <a:bodyPr/>
              <a:lstStyle/>
              <a:p>
                <a:r>
                  <a:rPr lang="zh-CN" altLang="en-US">
                    <a:noFill/>
                  </a:rPr>
                  <a:t> </a:t>
                </a:r>
              </a:p>
            </p:txBody>
          </p:sp>
        </mc:Fallback>
      </mc:AlternateContent>
      <p:pic>
        <p:nvPicPr>
          <p:cNvPr id="6146" name="Picture 2">
            <a:extLst>
              <a:ext uri="{FF2B5EF4-FFF2-40B4-BE49-F238E27FC236}">
                <a16:creationId xmlns:a16="http://schemas.microsoft.com/office/drawing/2014/main" id="{14AC17A5-FB40-43D7-9D8E-CAC8236C3C0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3377" y="3996330"/>
            <a:ext cx="8357245" cy="2471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circle(in)">
                                      <p:cBhvr>
                                        <p:cTn id="38" dur="20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9" grpId="0"/>
      <p:bldP spid="11" grpId="0"/>
      <p:bldP spid="13" grpId="0"/>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B91EA49-48D0-8400-F76E-C2AE31384C86}"/>
                  </a:ext>
                </a:extLst>
              </p:cNvPr>
              <p:cNvSpPr txBox="1"/>
              <p:nvPr/>
            </p:nvSpPr>
            <p:spPr>
              <a:xfrm>
                <a:off x="0" y="332656"/>
                <a:ext cx="8964488" cy="1569660"/>
              </a:xfrm>
              <a:prstGeom prst="rect">
                <a:avLst/>
              </a:prstGeom>
              <a:noFill/>
            </p:spPr>
            <p:txBody>
              <a:bodyPr wrap="square">
                <a:spAutoFit/>
              </a:bodyPr>
              <a:lstStyle/>
              <a:p>
                <a:pPr indent="266700" algn="just"/>
                <a:r>
                  <a:rPr lang="en-US" altLang="zh-CN" sz="2400" kern="100" dirty="0">
                    <a:solidFill>
                      <a:srgbClr val="000080"/>
                    </a:solidFill>
                    <a:effectLst/>
                    <a:latin typeface="Times New Roman" panose="02020603050405020304" pitchFamily="18" charset="0"/>
                    <a:ea typeface="宋体" panose="02010600030101010101" pitchFamily="2" charset="-122"/>
                  </a:rPr>
                  <a:t>Since the result above relate to </a:t>
                </a:r>
                <a14:m>
                  <m:oMath xmlns:m="http://schemas.openxmlformats.org/officeDocument/2006/math">
                    <m:r>
                      <a:rPr lang="en-US" altLang="zh-CN" sz="2400" i="1" kern="100">
                        <a:solidFill>
                          <a:srgbClr val="000080"/>
                        </a:solidFill>
                        <a:effectLst/>
                        <a:latin typeface="Cambria Math" panose="02040503050406030204" pitchFamily="18" charset="0"/>
                        <a:ea typeface="宋体" panose="02010600030101010101" pitchFamily="2" charset="-122"/>
                      </a:rPr>
                      <m:t>𝜋</m:t>
                    </m:r>
                  </m:oMath>
                </a14:m>
                <a:r>
                  <a:rPr lang="en-US" altLang="zh-CN" sz="2400" kern="100" dirty="0">
                    <a:solidFill>
                      <a:srgbClr val="000080"/>
                    </a:solidFill>
                    <a:effectLst/>
                    <a:latin typeface="Times New Roman" panose="02020603050405020304" pitchFamily="18" charset="0"/>
                    <a:ea typeface="宋体" panose="02010600030101010101" pitchFamily="2" charset="-122"/>
                  </a:rPr>
                  <a:t>, it is applied to estimate  the value of </a:t>
                </a:r>
                <a14:m>
                  <m:oMath xmlns:m="http://schemas.openxmlformats.org/officeDocument/2006/math">
                    <m:r>
                      <a:rPr lang="en-US" altLang="zh-CN" sz="2400" i="1" kern="100">
                        <a:solidFill>
                          <a:srgbClr val="000080"/>
                        </a:solidFill>
                        <a:effectLst/>
                        <a:latin typeface="Cambria Math" panose="02040503050406030204" pitchFamily="18" charset="0"/>
                        <a:ea typeface="宋体" panose="02010600030101010101" pitchFamily="2" charset="-122"/>
                      </a:rPr>
                      <m:t>𝜋</m:t>
                    </m:r>
                  </m:oMath>
                </a14:m>
                <a:r>
                  <a:rPr lang="en-US" altLang="zh-CN" sz="2400" kern="100" dirty="0">
                    <a:solidFill>
                      <a:srgbClr val="000080"/>
                    </a:solidFill>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a:p>
                <a:pPr indent="266700" algn="just"/>
                <a:r>
                  <a:rPr lang="en-US" altLang="zh-CN" sz="2400" kern="100" dirty="0">
                    <a:solidFill>
                      <a:srgbClr val="000080"/>
                    </a:solidFill>
                    <a:effectLst/>
                    <a:latin typeface="Times New Roman" panose="02020603050405020304" pitchFamily="18" charset="0"/>
                    <a:ea typeface="宋体" panose="02010600030101010101" pitchFamily="2" charset="-122"/>
                  </a:rPr>
                  <a:t>The following are results of some experiments in this problem (</a:t>
                </a:r>
                <a14:m>
                  <m:oMath xmlns:m="http://schemas.openxmlformats.org/officeDocument/2006/math">
                    <m:r>
                      <a:rPr lang="en-US" altLang="zh-CN" sz="2400" i="1" kern="100">
                        <a:solidFill>
                          <a:srgbClr val="000080"/>
                        </a:solidFill>
                        <a:effectLst/>
                        <a:latin typeface="Cambria Math" panose="02040503050406030204" pitchFamily="18" charset="0"/>
                        <a:ea typeface="宋体" panose="02010600030101010101" pitchFamily="2" charset="-122"/>
                      </a:rPr>
                      <m:t>𝑁</m:t>
                    </m:r>
                    <m:r>
                      <a:rPr lang="en-US" altLang="zh-CN" sz="2400" i="1" kern="100">
                        <a:solidFill>
                          <a:srgbClr val="000080"/>
                        </a:solidFill>
                        <a:effectLst/>
                        <a:latin typeface="Cambria Math" panose="02040503050406030204" pitchFamily="18" charset="0"/>
                        <a:ea typeface="宋体" panose="02010600030101010101" pitchFamily="2" charset="-122"/>
                      </a:rPr>
                      <m:t>=</m:t>
                    </m:r>
                  </m:oMath>
                </a14:m>
                <a:r>
                  <a:rPr lang="en-US" altLang="zh-CN" sz="2400" kern="100" dirty="0">
                    <a:solidFill>
                      <a:srgbClr val="000080"/>
                    </a:solidFill>
                    <a:effectLst/>
                    <a:latin typeface="Times New Roman" panose="02020603050405020304" pitchFamily="18" charset="0"/>
                    <a:ea typeface="宋体" panose="02010600030101010101" pitchFamily="2" charset="-122"/>
                  </a:rPr>
                  <a:t>number of trials , </a:t>
                </a:r>
                <a14:m>
                  <m:oMath xmlns:m="http://schemas.openxmlformats.org/officeDocument/2006/math">
                    <m:r>
                      <a:rPr lang="en-US" altLang="zh-CN" sz="2400" i="1" kern="100">
                        <a:solidFill>
                          <a:srgbClr val="000080"/>
                        </a:solidFill>
                        <a:effectLst/>
                        <a:latin typeface="Cambria Math" panose="02040503050406030204" pitchFamily="18" charset="0"/>
                        <a:ea typeface="宋体" panose="02010600030101010101" pitchFamily="2" charset="-122"/>
                      </a:rPr>
                      <m:t>𝑛</m:t>
                    </m:r>
                  </m:oMath>
                </a14:m>
                <a:r>
                  <a:rPr lang="en-US" altLang="zh-CN" sz="2400" kern="100" dirty="0">
                    <a:solidFill>
                      <a:srgbClr val="000080"/>
                    </a:solidFill>
                    <a:effectLst/>
                    <a:latin typeface="Times New Roman" panose="02020603050405020304" pitchFamily="18" charset="0"/>
                    <a:ea typeface="宋体" panose="02010600030101010101" pitchFamily="2" charset="-122"/>
                  </a:rPr>
                  <a:t> number of successes).</a:t>
                </a:r>
                <a:endParaRPr lang="zh-CN" altLang="zh-CN" sz="2400" kern="100" dirty="0">
                  <a:effectLst/>
                  <a:latin typeface="Times New Roman" panose="02020603050405020304" pitchFamily="18" charset="0"/>
                  <a:ea typeface="宋体" panose="02010600030101010101" pitchFamily="2" charset="-122"/>
                </a:endParaRPr>
              </a:p>
            </p:txBody>
          </p:sp>
        </mc:Choice>
        <mc:Fallback xmlns="">
          <p:sp>
            <p:nvSpPr>
              <p:cNvPr id="5" name="文本框 4">
                <a:extLst>
                  <a:ext uri="{FF2B5EF4-FFF2-40B4-BE49-F238E27FC236}">
                    <a16:creationId xmlns:a16="http://schemas.microsoft.com/office/drawing/2014/main" id="{DB91EA49-48D0-8400-F76E-C2AE31384C86}"/>
                  </a:ext>
                </a:extLst>
              </p:cNvPr>
              <p:cNvSpPr txBox="1">
                <a:spLocks noRot="1" noChangeAspect="1" noMove="1" noResize="1" noEditPoints="1" noAdjustHandles="1" noChangeArrowheads="1" noChangeShapeType="1" noTextEdit="1"/>
              </p:cNvSpPr>
              <p:nvPr/>
            </p:nvSpPr>
            <p:spPr>
              <a:xfrm>
                <a:off x="0" y="332656"/>
                <a:ext cx="8964488" cy="1569660"/>
              </a:xfrm>
              <a:prstGeom prst="rect">
                <a:avLst/>
              </a:prstGeom>
              <a:blipFill>
                <a:blip r:embed="rId2"/>
                <a:stretch>
                  <a:fillRect l="-1020" t="-3113" r="-952" b="-81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格 5">
                <a:extLst>
                  <a:ext uri="{FF2B5EF4-FFF2-40B4-BE49-F238E27FC236}">
                    <a16:creationId xmlns:a16="http://schemas.microsoft.com/office/drawing/2014/main" id="{C277D924-846A-14E7-A775-8D3F752A571F}"/>
                  </a:ext>
                </a:extLst>
              </p:cNvPr>
              <p:cNvGraphicFramePr>
                <a:graphicFrameLocks noGrp="1"/>
              </p:cNvGraphicFramePr>
              <p:nvPr>
                <p:extLst>
                  <p:ext uri="{D42A27DB-BD31-4B8C-83A1-F6EECF244321}">
                    <p14:modId xmlns:p14="http://schemas.microsoft.com/office/powerpoint/2010/main" val="16627985"/>
                  </p:ext>
                </p:extLst>
              </p:nvPr>
            </p:nvGraphicFramePr>
            <p:xfrm>
              <a:off x="0" y="2204864"/>
              <a:ext cx="8964490" cy="2407539"/>
            </p:xfrm>
            <a:graphic>
              <a:graphicData uri="http://schemas.openxmlformats.org/drawingml/2006/table">
                <a:tbl>
                  <a:tblPr firstRow="1" firstCol="1" lastRow="1" lastCol="1" bandRow="1" bandCol="1">
                    <a:tableStyleId>{5C22544A-7EE6-4342-B048-85BDC9FD1C3A}</a:tableStyleId>
                  </a:tblPr>
                  <a:tblGrid>
                    <a:gridCol w="2051720">
                      <a:extLst>
                        <a:ext uri="{9D8B030D-6E8A-4147-A177-3AD203B41FA5}">
                          <a16:colId xmlns:a16="http://schemas.microsoft.com/office/drawing/2014/main" val="1143786450"/>
                        </a:ext>
                      </a:extLst>
                    </a:gridCol>
                    <a:gridCol w="935248">
                      <a:extLst>
                        <a:ext uri="{9D8B030D-6E8A-4147-A177-3AD203B41FA5}">
                          <a16:colId xmlns:a16="http://schemas.microsoft.com/office/drawing/2014/main" val="2612034955"/>
                        </a:ext>
                      </a:extLst>
                    </a:gridCol>
                    <a:gridCol w="1493484">
                      <a:extLst>
                        <a:ext uri="{9D8B030D-6E8A-4147-A177-3AD203B41FA5}">
                          <a16:colId xmlns:a16="http://schemas.microsoft.com/office/drawing/2014/main" val="43788477"/>
                        </a:ext>
                      </a:extLst>
                    </a:gridCol>
                    <a:gridCol w="1493484">
                      <a:extLst>
                        <a:ext uri="{9D8B030D-6E8A-4147-A177-3AD203B41FA5}">
                          <a16:colId xmlns:a16="http://schemas.microsoft.com/office/drawing/2014/main" val="3568832111"/>
                        </a:ext>
                      </a:extLst>
                    </a:gridCol>
                    <a:gridCol w="1495277">
                      <a:extLst>
                        <a:ext uri="{9D8B030D-6E8A-4147-A177-3AD203B41FA5}">
                          <a16:colId xmlns:a16="http://schemas.microsoft.com/office/drawing/2014/main" val="3206999449"/>
                        </a:ext>
                      </a:extLst>
                    </a:gridCol>
                    <a:gridCol w="1495277">
                      <a:extLst>
                        <a:ext uri="{9D8B030D-6E8A-4147-A177-3AD203B41FA5}">
                          <a16:colId xmlns:a16="http://schemas.microsoft.com/office/drawing/2014/main" val="963402835"/>
                        </a:ext>
                      </a:extLst>
                    </a:gridCol>
                  </a:tblGrid>
                  <a:tr h="550475">
                    <a:tc>
                      <a:txBody>
                        <a:bodyPr/>
                        <a:lstStyle/>
                        <a:p>
                          <a:pPr algn="ctr"/>
                          <a:r>
                            <a:rPr lang="en-US" sz="2000" kern="100">
                              <a:solidFill>
                                <a:schemeClr val="tx1"/>
                              </a:solidFill>
                              <a:effectLst/>
                            </a:rPr>
                            <a:t>Experimentalist</a:t>
                          </a:r>
                          <a:endParaRPr lang="zh-CN" sz="20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2000" kern="100">
                              <a:solidFill>
                                <a:schemeClr val="tx1"/>
                              </a:solidFill>
                              <a:effectLst/>
                            </a:rPr>
                            <a:t>Year</a:t>
                          </a:r>
                          <a:endParaRPr lang="zh-CN" sz="20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2000" kern="100">
                              <a:solidFill>
                                <a:schemeClr val="tx1"/>
                              </a:solidFill>
                              <a:effectLst/>
                            </a:rPr>
                            <a:t>l</a:t>
                          </a:r>
                          <a:endParaRPr lang="zh-CN" sz="20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2000" kern="100">
                              <a:solidFill>
                                <a:schemeClr val="tx1"/>
                              </a:solidFill>
                              <a:effectLst/>
                            </a:rPr>
                            <a:t>N</a:t>
                          </a:r>
                          <a:endParaRPr lang="zh-CN" sz="20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2000" kern="100">
                              <a:solidFill>
                                <a:schemeClr val="tx1"/>
                              </a:solidFill>
                              <a:effectLst/>
                            </a:rPr>
                            <a:t>n</a:t>
                          </a:r>
                          <a:endParaRPr lang="zh-CN" sz="20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r>
                                  <a:rPr lang="en-US" sz="2000" kern="100" smtClean="0">
                                    <a:solidFill>
                                      <a:schemeClr val="tx1"/>
                                    </a:solidFill>
                                    <a:effectLst/>
                                    <a:latin typeface="Cambria Math" panose="02040503050406030204" pitchFamily="18" charset="0"/>
                                  </a:rPr>
                                  <m:t>𝜋</m:t>
                                </m:r>
                                <m:r>
                                  <a:rPr lang="en-US" sz="2000" kern="100" smtClean="0">
                                    <a:solidFill>
                                      <a:schemeClr val="tx1"/>
                                    </a:solidFill>
                                    <a:effectLst/>
                                    <a:latin typeface="Cambria Math" panose="02040503050406030204" pitchFamily="18" charset="0"/>
                                  </a:rPr>
                                  <m:t>≈</m:t>
                                </m:r>
                                <m:f>
                                  <m:fPr>
                                    <m:ctrlPr>
                                      <a:rPr lang="zh-CN" sz="2000" i="1" kern="100">
                                        <a:solidFill>
                                          <a:schemeClr val="tx1"/>
                                        </a:solidFill>
                                        <a:effectLst/>
                                        <a:latin typeface="Cambria Math" panose="02040503050406030204" pitchFamily="18" charset="0"/>
                                      </a:rPr>
                                    </m:ctrlPr>
                                  </m:fPr>
                                  <m:num>
                                    <m:r>
                                      <a:rPr lang="en-US" sz="2000" kern="100">
                                        <a:solidFill>
                                          <a:schemeClr val="tx1"/>
                                        </a:solidFill>
                                        <a:effectLst/>
                                        <a:latin typeface="Cambria Math" panose="02040503050406030204" pitchFamily="18" charset="0"/>
                                      </a:rPr>
                                      <m:t>2</m:t>
                                    </m:r>
                                    <m:r>
                                      <a:rPr lang="en-US" sz="2000" kern="100">
                                        <a:solidFill>
                                          <a:schemeClr val="tx1"/>
                                        </a:solidFill>
                                        <a:effectLst/>
                                        <a:latin typeface="Cambria Math" panose="02040503050406030204" pitchFamily="18" charset="0"/>
                                      </a:rPr>
                                      <m:t>𝑙𝑁</m:t>
                                    </m:r>
                                  </m:num>
                                  <m:den>
                                    <m:r>
                                      <a:rPr lang="en-US" sz="2000" kern="100">
                                        <a:solidFill>
                                          <a:schemeClr val="tx1"/>
                                        </a:solidFill>
                                        <a:effectLst/>
                                        <a:latin typeface="Cambria Math" panose="02040503050406030204" pitchFamily="18" charset="0"/>
                                      </a:rPr>
                                      <m:t>𝑛</m:t>
                                    </m:r>
                                  </m:den>
                                </m:f>
                              </m:oMath>
                            </m:oMathPara>
                          </a14:m>
                          <a:endParaRPr lang="zh-CN" sz="20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700141131"/>
                      </a:ext>
                    </a:extLst>
                  </a:tr>
                  <a:tr h="1739794">
                    <a:tc>
                      <a:txBody>
                        <a:bodyPr/>
                        <a:lstStyle/>
                        <a:p>
                          <a:pPr algn="just"/>
                          <a:r>
                            <a:rPr lang="en-US" sz="2000" kern="100" dirty="0">
                              <a:solidFill>
                                <a:schemeClr val="tx1"/>
                              </a:solidFill>
                              <a:effectLst/>
                            </a:rPr>
                            <a:t>Wolf</a:t>
                          </a:r>
                          <a:endParaRPr lang="zh-CN" sz="2000" kern="100" dirty="0">
                            <a:solidFill>
                              <a:schemeClr val="tx1"/>
                            </a:solidFill>
                            <a:effectLst/>
                          </a:endParaRPr>
                        </a:p>
                        <a:p>
                          <a:pPr algn="just"/>
                          <a:r>
                            <a:rPr lang="en-US" sz="2000" kern="100" dirty="0">
                              <a:solidFill>
                                <a:schemeClr val="tx1"/>
                              </a:solidFill>
                              <a:effectLst/>
                            </a:rPr>
                            <a:t>Smith</a:t>
                          </a:r>
                          <a:endParaRPr lang="zh-CN" sz="2000" kern="100" dirty="0">
                            <a:solidFill>
                              <a:schemeClr val="tx1"/>
                            </a:solidFill>
                            <a:effectLst/>
                          </a:endParaRPr>
                        </a:p>
                        <a:p>
                          <a:pPr algn="just"/>
                          <a:r>
                            <a:rPr lang="en-US" sz="2000" kern="100" dirty="0">
                              <a:solidFill>
                                <a:schemeClr val="tx1"/>
                              </a:solidFill>
                              <a:effectLst/>
                            </a:rPr>
                            <a:t>De Morgan C.</a:t>
                          </a:r>
                          <a:endParaRPr lang="zh-CN" sz="2000" kern="100" dirty="0">
                            <a:solidFill>
                              <a:schemeClr val="tx1"/>
                            </a:solidFill>
                            <a:effectLst/>
                          </a:endParaRPr>
                        </a:p>
                        <a:p>
                          <a:pPr algn="just"/>
                          <a:r>
                            <a:rPr lang="en-US" sz="2000" kern="100" dirty="0">
                              <a:solidFill>
                                <a:schemeClr val="tx1"/>
                              </a:solidFill>
                              <a:effectLst/>
                            </a:rPr>
                            <a:t>Fox</a:t>
                          </a:r>
                          <a:endParaRPr lang="zh-CN" sz="2000" kern="100" dirty="0">
                            <a:solidFill>
                              <a:schemeClr val="tx1"/>
                            </a:solidFill>
                            <a:effectLst/>
                          </a:endParaRPr>
                        </a:p>
                        <a:p>
                          <a:pPr algn="just"/>
                          <a:r>
                            <a:rPr lang="en-US" sz="2000" kern="100" dirty="0" err="1">
                              <a:solidFill>
                                <a:schemeClr val="tx1"/>
                              </a:solidFill>
                              <a:effectLst/>
                            </a:rPr>
                            <a:t>Lazzerini</a:t>
                          </a:r>
                          <a:endParaRPr lang="zh-CN" sz="2000" kern="100" dirty="0">
                            <a:solidFill>
                              <a:schemeClr val="tx1"/>
                            </a:solidFill>
                            <a:effectLst/>
                          </a:endParaRPr>
                        </a:p>
                        <a:p>
                          <a:pPr algn="just"/>
                          <a:r>
                            <a:rPr lang="en-US" sz="2000" kern="100" dirty="0">
                              <a:solidFill>
                                <a:schemeClr val="tx1"/>
                              </a:solidFill>
                              <a:effectLst/>
                            </a:rPr>
                            <a:t>Reina</a:t>
                          </a:r>
                          <a:endParaRPr lang="zh-CN" sz="20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000" kern="100">
                              <a:solidFill>
                                <a:schemeClr val="tx1"/>
                              </a:solidFill>
                              <a:effectLst/>
                            </a:rPr>
                            <a:t>1850</a:t>
                          </a:r>
                          <a:endParaRPr lang="zh-CN" sz="2000" kern="100">
                            <a:solidFill>
                              <a:schemeClr val="tx1"/>
                            </a:solidFill>
                            <a:effectLst/>
                          </a:endParaRPr>
                        </a:p>
                        <a:p>
                          <a:pPr algn="just"/>
                          <a:r>
                            <a:rPr lang="en-US" sz="2000" kern="100">
                              <a:solidFill>
                                <a:schemeClr val="tx1"/>
                              </a:solidFill>
                              <a:effectLst/>
                            </a:rPr>
                            <a:t>1855</a:t>
                          </a:r>
                          <a:endParaRPr lang="zh-CN" sz="2000" kern="100">
                            <a:solidFill>
                              <a:schemeClr val="tx1"/>
                            </a:solidFill>
                            <a:effectLst/>
                          </a:endParaRPr>
                        </a:p>
                        <a:p>
                          <a:pPr algn="just"/>
                          <a:r>
                            <a:rPr lang="en-US" sz="2000" kern="100">
                              <a:solidFill>
                                <a:schemeClr val="tx1"/>
                              </a:solidFill>
                              <a:effectLst/>
                            </a:rPr>
                            <a:t>1860</a:t>
                          </a:r>
                          <a:endParaRPr lang="zh-CN" sz="2000" kern="100">
                            <a:solidFill>
                              <a:schemeClr val="tx1"/>
                            </a:solidFill>
                            <a:effectLst/>
                          </a:endParaRPr>
                        </a:p>
                        <a:p>
                          <a:pPr algn="just"/>
                          <a:r>
                            <a:rPr lang="en-US" sz="2000" kern="100">
                              <a:solidFill>
                                <a:schemeClr val="tx1"/>
                              </a:solidFill>
                              <a:effectLst/>
                            </a:rPr>
                            <a:t>1884</a:t>
                          </a:r>
                          <a:endParaRPr lang="zh-CN" sz="2000" kern="100">
                            <a:solidFill>
                              <a:schemeClr val="tx1"/>
                            </a:solidFill>
                            <a:effectLst/>
                          </a:endParaRPr>
                        </a:p>
                        <a:p>
                          <a:pPr algn="just"/>
                          <a:r>
                            <a:rPr lang="en-US" sz="2000" kern="100">
                              <a:solidFill>
                                <a:schemeClr val="tx1"/>
                              </a:solidFill>
                              <a:effectLst/>
                            </a:rPr>
                            <a:t>1901</a:t>
                          </a:r>
                          <a:endParaRPr lang="zh-CN" sz="2000" kern="100">
                            <a:solidFill>
                              <a:schemeClr val="tx1"/>
                            </a:solidFill>
                            <a:effectLst/>
                          </a:endParaRPr>
                        </a:p>
                        <a:p>
                          <a:pPr algn="just"/>
                          <a:r>
                            <a:rPr lang="en-US" sz="2000" kern="100">
                              <a:solidFill>
                                <a:schemeClr val="tx1"/>
                              </a:solidFill>
                              <a:effectLst/>
                            </a:rPr>
                            <a:t>1925</a:t>
                          </a:r>
                          <a:endParaRPr lang="zh-CN" sz="20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000" kern="100" dirty="0">
                              <a:solidFill>
                                <a:schemeClr val="tx1"/>
                              </a:solidFill>
                              <a:effectLst/>
                            </a:rPr>
                            <a:t>0.8</a:t>
                          </a:r>
                          <a:endParaRPr lang="zh-CN" sz="2000" kern="100" dirty="0">
                            <a:solidFill>
                              <a:schemeClr val="tx1"/>
                            </a:solidFill>
                            <a:effectLst/>
                          </a:endParaRPr>
                        </a:p>
                        <a:p>
                          <a:pPr algn="just"/>
                          <a:r>
                            <a:rPr lang="en-US" sz="2000" kern="100" dirty="0">
                              <a:solidFill>
                                <a:schemeClr val="tx1"/>
                              </a:solidFill>
                              <a:effectLst/>
                            </a:rPr>
                            <a:t>0.6</a:t>
                          </a:r>
                          <a:endParaRPr lang="zh-CN" sz="2000" kern="100" dirty="0">
                            <a:solidFill>
                              <a:schemeClr val="tx1"/>
                            </a:solidFill>
                            <a:effectLst/>
                          </a:endParaRPr>
                        </a:p>
                        <a:p>
                          <a:pPr algn="just"/>
                          <a:r>
                            <a:rPr lang="en-US" sz="2000" kern="100" dirty="0">
                              <a:solidFill>
                                <a:schemeClr val="tx1"/>
                              </a:solidFill>
                              <a:effectLst/>
                            </a:rPr>
                            <a:t>1.0</a:t>
                          </a:r>
                          <a:endParaRPr lang="zh-CN" sz="2000" kern="100" dirty="0">
                            <a:solidFill>
                              <a:schemeClr val="tx1"/>
                            </a:solidFill>
                            <a:effectLst/>
                          </a:endParaRPr>
                        </a:p>
                        <a:p>
                          <a:pPr algn="just"/>
                          <a:r>
                            <a:rPr lang="en-US" sz="2000" kern="100" dirty="0">
                              <a:solidFill>
                                <a:schemeClr val="tx1"/>
                              </a:solidFill>
                              <a:effectLst/>
                            </a:rPr>
                            <a:t>0.75</a:t>
                          </a:r>
                          <a:endParaRPr lang="zh-CN" sz="2000" kern="100" dirty="0">
                            <a:solidFill>
                              <a:schemeClr val="tx1"/>
                            </a:solidFill>
                            <a:effectLst/>
                          </a:endParaRPr>
                        </a:p>
                        <a:p>
                          <a:pPr algn="just"/>
                          <a:r>
                            <a:rPr lang="en-US" sz="2000" kern="100" dirty="0">
                              <a:solidFill>
                                <a:schemeClr val="tx1"/>
                              </a:solidFill>
                              <a:effectLst/>
                            </a:rPr>
                            <a:t>0.83</a:t>
                          </a:r>
                          <a:endParaRPr lang="zh-CN" sz="2000" kern="100" dirty="0">
                            <a:solidFill>
                              <a:schemeClr val="tx1"/>
                            </a:solidFill>
                            <a:effectLst/>
                          </a:endParaRPr>
                        </a:p>
                        <a:p>
                          <a:pPr algn="just"/>
                          <a:r>
                            <a:rPr lang="en-US" sz="2000" kern="100" dirty="0">
                              <a:solidFill>
                                <a:schemeClr val="tx1"/>
                              </a:solidFill>
                              <a:effectLst/>
                            </a:rPr>
                            <a:t>0.5419</a:t>
                          </a:r>
                          <a:endParaRPr lang="zh-CN" sz="20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000" kern="100">
                              <a:solidFill>
                                <a:schemeClr val="tx1"/>
                              </a:solidFill>
                              <a:effectLst/>
                            </a:rPr>
                            <a:t>5000</a:t>
                          </a:r>
                          <a:endParaRPr lang="zh-CN" sz="2000" kern="100">
                            <a:solidFill>
                              <a:schemeClr val="tx1"/>
                            </a:solidFill>
                            <a:effectLst/>
                          </a:endParaRPr>
                        </a:p>
                        <a:p>
                          <a:pPr algn="just"/>
                          <a:r>
                            <a:rPr lang="en-US" sz="2000" kern="100">
                              <a:solidFill>
                                <a:schemeClr val="tx1"/>
                              </a:solidFill>
                              <a:effectLst/>
                            </a:rPr>
                            <a:t>3204</a:t>
                          </a:r>
                          <a:endParaRPr lang="zh-CN" sz="2000" kern="100">
                            <a:solidFill>
                              <a:schemeClr val="tx1"/>
                            </a:solidFill>
                            <a:effectLst/>
                          </a:endParaRPr>
                        </a:p>
                        <a:p>
                          <a:pPr algn="just"/>
                          <a:r>
                            <a:rPr lang="en-US" sz="2000" kern="100">
                              <a:solidFill>
                                <a:schemeClr val="tx1"/>
                              </a:solidFill>
                              <a:effectLst/>
                            </a:rPr>
                            <a:t>600</a:t>
                          </a:r>
                          <a:endParaRPr lang="zh-CN" sz="2000" kern="100">
                            <a:solidFill>
                              <a:schemeClr val="tx1"/>
                            </a:solidFill>
                            <a:effectLst/>
                          </a:endParaRPr>
                        </a:p>
                        <a:p>
                          <a:pPr algn="just"/>
                          <a:r>
                            <a:rPr lang="en-US" sz="2000" kern="100">
                              <a:solidFill>
                                <a:schemeClr val="tx1"/>
                              </a:solidFill>
                              <a:effectLst/>
                            </a:rPr>
                            <a:t>1030</a:t>
                          </a:r>
                          <a:endParaRPr lang="zh-CN" sz="2000" kern="100">
                            <a:solidFill>
                              <a:schemeClr val="tx1"/>
                            </a:solidFill>
                            <a:effectLst/>
                          </a:endParaRPr>
                        </a:p>
                        <a:p>
                          <a:pPr algn="just"/>
                          <a:r>
                            <a:rPr lang="en-US" sz="2000" kern="100">
                              <a:solidFill>
                                <a:schemeClr val="tx1"/>
                              </a:solidFill>
                              <a:effectLst/>
                            </a:rPr>
                            <a:t>3408</a:t>
                          </a:r>
                          <a:endParaRPr lang="zh-CN" sz="2000" kern="100">
                            <a:solidFill>
                              <a:schemeClr val="tx1"/>
                            </a:solidFill>
                            <a:effectLst/>
                          </a:endParaRPr>
                        </a:p>
                        <a:p>
                          <a:pPr algn="just"/>
                          <a:r>
                            <a:rPr lang="en-US" sz="2000" kern="100">
                              <a:solidFill>
                                <a:schemeClr val="tx1"/>
                              </a:solidFill>
                              <a:effectLst/>
                            </a:rPr>
                            <a:t>2520</a:t>
                          </a:r>
                          <a:endParaRPr lang="zh-CN" sz="20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000" kern="100" dirty="0">
                              <a:solidFill>
                                <a:schemeClr val="tx1"/>
                              </a:solidFill>
                              <a:effectLst/>
                            </a:rPr>
                            <a:t>2532</a:t>
                          </a:r>
                          <a:endParaRPr lang="zh-CN" sz="2000" kern="100" dirty="0">
                            <a:solidFill>
                              <a:schemeClr val="tx1"/>
                            </a:solidFill>
                            <a:effectLst/>
                          </a:endParaRPr>
                        </a:p>
                        <a:p>
                          <a:pPr algn="just"/>
                          <a:r>
                            <a:rPr lang="en-US" sz="2000" kern="100" dirty="0">
                              <a:solidFill>
                                <a:schemeClr val="tx1"/>
                              </a:solidFill>
                              <a:effectLst/>
                            </a:rPr>
                            <a:t>1218.5</a:t>
                          </a:r>
                          <a:endParaRPr lang="zh-CN" sz="2000" kern="100" dirty="0">
                            <a:solidFill>
                              <a:schemeClr val="tx1"/>
                            </a:solidFill>
                            <a:effectLst/>
                          </a:endParaRPr>
                        </a:p>
                        <a:p>
                          <a:pPr algn="just"/>
                          <a:r>
                            <a:rPr lang="en-US" sz="2000" kern="100" dirty="0">
                              <a:solidFill>
                                <a:schemeClr val="tx1"/>
                              </a:solidFill>
                              <a:effectLst/>
                            </a:rPr>
                            <a:t>382.5</a:t>
                          </a:r>
                          <a:endParaRPr lang="zh-CN" sz="2000" kern="100" dirty="0">
                            <a:solidFill>
                              <a:schemeClr val="tx1"/>
                            </a:solidFill>
                            <a:effectLst/>
                          </a:endParaRPr>
                        </a:p>
                        <a:p>
                          <a:pPr algn="just"/>
                          <a:r>
                            <a:rPr lang="en-US" sz="2000" kern="100" dirty="0">
                              <a:solidFill>
                                <a:schemeClr val="tx1"/>
                              </a:solidFill>
                              <a:effectLst/>
                            </a:rPr>
                            <a:t>489</a:t>
                          </a:r>
                          <a:endParaRPr lang="zh-CN" sz="2000" kern="100" dirty="0">
                            <a:solidFill>
                              <a:schemeClr val="tx1"/>
                            </a:solidFill>
                            <a:effectLst/>
                          </a:endParaRPr>
                        </a:p>
                        <a:p>
                          <a:pPr algn="just"/>
                          <a:r>
                            <a:rPr lang="en-US" sz="2000" kern="100" dirty="0">
                              <a:solidFill>
                                <a:schemeClr val="tx1"/>
                              </a:solidFill>
                              <a:effectLst/>
                            </a:rPr>
                            <a:t>1808</a:t>
                          </a:r>
                          <a:endParaRPr lang="zh-CN" sz="2000" kern="100" dirty="0">
                            <a:solidFill>
                              <a:schemeClr val="tx1"/>
                            </a:solidFill>
                            <a:effectLst/>
                          </a:endParaRPr>
                        </a:p>
                        <a:p>
                          <a:pPr algn="just"/>
                          <a:r>
                            <a:rPr lang="en-US" sz="2000" kern="100" dirty="0">
                              <a:solidFill>
                                <a:schemeClr val="tx1"/>
                              </a:solidFill>
                              <a:effectLst/>
                            </a:rPr>
                            <a:t>859</a:t>
                          </a:r>
                          <a:endParaRPr lang="zh-CN" sz="20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000" kern="100" dirty="0">
                              <a:solidFill>
                                <a:schemeClr val="tx1"/>
                              </a:solidFill>
                              <a:effectLst/>
                            </a:rPr>
                            <a:t>3.159 6</a:t>
                          </a:r>
                          <a:endParaRPr lang="zh-CN" sz="2000" kern="100" dirty="0">
                            <a:solidFill>
                              <a:schemeClr val="tx1"/>
                            </a:solidFill>
                            <a:effectLst/>
                          </a:endParaRPr>
                        </a:p>
                        <a:p>
                          <a:pPr algn="just"/>
                          <a:r>
                            <a:rPr lang="en-US" sz="2000" kern="100" dirty="0">
                              <a:solidFill>
                                <a:schemeClr val="tx1"/>
                              </a:solidFill>
                              <a:effectLst/>
                            </a:rPr>
                            <a:t>3.155 4</a:t>
                          </a:r>
                          <a:endParaRPr lang="zh-CN" sz="2000" kern="100" dirty="0">
                            <a:solidFill>
                              <a:schemeClr val="tx1"/>
                            </a:solidFill>
                            <a:effectLst/>
                          </a:endParaRPr>
                        </a:p>
                        <a:p>
                          <a:pPr algn="just"/>
                          <a:r>
                            <a:rPr lang="en-US" sz="2000" kern="100" dirty="0">
                              <a:solidFill>
                                <a:schemeClr val="tx1"/>
                              </a:solidFill>
                              <a:effectLst/>
                            </a:rPr>
                            <a:t>3.137</a:t>
                          </a:r>
                          <a:endParaRPr lang="zh-CN" sz="2000" kern="100" dirty="0">
                            <a:solidFill>
                              <a:schemeClr val="tx1"/>
                            </a:solidFill>
                            <a:effectLst/>
                          </a:endParaRPr>
                        </a:p>
                        <a:p>
                          <a:pPr algn="just"/>
                          <a:r>
                            <a:rPr lang="en-US" sz="2000" kern="100" dirty="0">
                              <a:solidFill>
                                <a:schemeClr val="tx1"/>
                              </a:solidFill>
                              <a:effectLst/>
                            </a:rPr>
                            <a:t>3.159 5</a:t>
                          </a:r>
                          <a:endParaRPr lang="zh-CN" sz="2000" kern="100" dirty="0">
                            <a:solidFill>
                              <a:schemeClr val="tx1"/>
                            </a:solidFill>
                            <a:effectLst/>
                          </a:endParaRPr>
                        </a:p>
                        <a:p>
                          <a:pPr algn="just"/>
                          <a:r>
                            <a:rPr lang="en-US" sz="2000" kern="100" dirty="0">
                              <a:solidFill>
                                <a:schemeClr val="tx1"/>
                              </a:solidFill>
                              <a:effectLst/>
                            </a:rPr>
                            <a:t>3.141 592 9</a:t>
                          </a:r>
                          <a:endParaRPr lang="zh-CN" sz="2000" kern="100" dirty="0">
                            <a:solidFill>
                              <a:schemeClr val="tx1"/>
                            </a:solidFill>
                            <a:effectLst/>
                          </a:endParaRPr>
                        </a:p>
                        <a:p>
                          <a:pPr algn="just"/>
                          <a:r>
                            <a:rPr lang="en-US" sz="2000" kern="100" dirty="0">
                              <a:solidFill>
                                <a:schemeClr val="tx1"/>
                              </a:solidFill>
                              <a:effectLst/>
                            </a:rPr>
                            <a:t>3.179 5</a:t>
                          </a:r>
                          <a:endParaRPr lang="zh-CN" sz="20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68645451"/>
                      </a:ext>
                    </a:extLst>
                  </a:tr>
                </a:tbl>
              </a:graphicData>
            </a:graphic>
          </p:graphicFrame>
        </mc:Choice>
        <mc:Fallback xmlns="">
          <p:graphicFrame>
            <p:nvGraphicFramePr>
              <p:cNvPr id="6" name="表格 5">
                <a:extLst>
                  <a:ext uri="{FF2B5EF4-FFF2-40B4-BE49-F238E27FC236}">
                    <a16:creationId xmlns:a16="http://schemas.microsoft.com/office/drawing/2014/main" id="{C277D924-846A-14E7-A775-8D3F752A571F}"/>
                  </a:ext>
                </a:extLst>
              </p:cNvPr>
              <p:cNvGraphicFramePr>
                <a:graphicFrameLocks noGrp="1"/>
              </p:cNvGraphicFramePr>
              <p:nvPr>
                <p:extLst>
                  <p:ext uri="{D42A27DB-BD31-4B8C-83A1-F6EECF244321}">
                    <p14:modId xmlns:p14="http://schemas.microsoft.com/office/powerpoint/2010/main" val="16627985"/>
                  </p:ext>
                </p:extLst>
              </p:nvPr>
            </p:nvGraphicFramePr>
            <p:xfrm>
              <a:off x="0" y="2204864"/>
              <a:ext cx="8964490" cy="2407539"/>
            </p:xfrm>
            <a:graphic>
              <a:graphicData uri="http://schemas.openxmlformats.org/drawingml/2006/table">
                <a:tbl>
                  <a:tblPr firstRow="1" firstCol="1" lastRow="1" lastCol="1" bandRow="1" bandCol="1">
                    <a:tableStyleId>{5C22544A-7EE6-4342-B048-85BDC9FD1C3A}</a:tableStyleId>
                  </a:tblPr>
                  <a:tblGrid>
                    <a:gridCol w="2051720">
                      <a:extLst>
                        <a:ext uri="{9D8B030D-6E8A-4147-A177-3AD203B41FA5}">
                          <a16:colId xmlns:a16="http://schemas.microsoft.com/office/drawing/2014/main" val="1143786450"/>
                        </a:ext>
                      </a:extLst>
                    </a:gridCol>
                    <a:gridCol w="935248">
                      <a:extLst>
                        <a:ext uri="{9D8B030D-6E8A-4147-A177-3AD203B41FA5}">
                          <a16:colId xmlns:a16="http://schemas.microsoft.com/office/drawing/2014/main" val="2612034955"/>
                        </a:ext>
                      </a:extLst>
                    </a:gridCol>
                    <a:gridCol w="1493484">
                      <a:extLst>
                        <a:ext uri="{9D8B030D-6E8A-4147-A177-3AD203B41FA5}">
                          <a16:colId xmlns:a16="http://schemas.microsoft.com/office/drawing/2014/main" val="43788477"/>
                        </a:ext>
                      </a:extLst>
                    </a:gridCol>
                    <a:gridCol w="1493484">
                      <a:extLst>
                        <a:ext uri="{9D8B030D-6E8A-4147-A177-3AD203B41FA5}">
                          <a16:colId xmlns:a16="http://schemas.microsoft.com/office/drawing/2014/main" val="3568832111"/>
                        </a:ext>
                      </a:extLst>
                    </a:gridCol>
                    <a:gridCol w="1495277">
                      <a:extLst>
                        <a:ext uri="{9D8B030D-6E8A-4147-A177-3AD203B41FA5}">
                          <a16:colId xmlns:a16="http://schemas.microsoft.com/office/drawing/2014/main" val="3206999449"/>
                        </a:ext>
                      </a:extLst>
                    </a:gridCol>
                    <a:gridCol w="1495277">
                      <a:extLst>
                        <a:ext uri="{9D8B030D-6E8A-4147-A177-3AD203B41FA5}">
                          <a16:colId xmlns:a16="http://schemas.microsoft.com/office/drawing/2014/main" val="963402835"/>
                        </a:ext>
                      </a:extLst>
                    </a:gridCol>
                  </a:tblGrid>
                  <a:tr h="578739">
                    <a:tc>
                      <a:txBody>
                        <a:bodyPr/>
                        <a:lstStyle/>
                        <a:p>
                          <a:pPr algn="ctr"/>
                          <a:r>
                            <a:rPr lang="en-US" sz="2000" kern="100">
                              <a:solidFill>
                                <a:schemeClr val="tx1"/>
                              </a:solidFill>
                              <a:effectLst/>
                            </a:rPr>
                            <a:t>Experimentalist</a:t>
                          </a:r>
                          <a:endParaRPr lang="zh-CN" sz="20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2000" kern="100">
                              <a:solidFill>
                                <a:schemeClr val="tx1"/>
                              </a:solidFill>
                              <a:effectLst/>
                            </a:rPr>
                            <a:t>Year</a:t>
                          </a:r>
                          <a:endParaRPr lang="zh-CN" sz="20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2000" kern="100">
                              <a:solidFill>
                                <a:schemeClr val="tx1"/>
                              </a:solidFill>
                              <a:effectLst/>
                            </a:rPr>
                            <a:t>l</a:t>
                          </a:r>
                          <a:endParaRPr lang="zh-CN" sz="20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2000" kern="100">
                              <a:solidFill>
                                <a:schemeClr val="tx1"/>
                              </a:solidFill>
                              <a:effectLst/>
                            </a:rPr>
                            <a:t>N</a:t>
                          </a:r>
                          <a:endParaRPr lang="zh-CN" sz="20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2000" kern="100">
                              <a:solidFill>
                                <a:schemeClr val="tx1"/>
                              </a:solidFill>
                              <a:effectLst/>
                            </a:rPr>
                            <a:t>n</a:t>
                          </a:r>
                          <a:endParaRPr lang="zh-CN" sz="20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endParaRPr lang="zh-CN"/>
                        </a:p>
                      </a:txBody>
                      <a:tcPr marL="68580" marR="68580" marT="0" marB="0" anchor="ctr">
                        <a:blipFill>
                          <a:blip r:embed="rId3"/>
                          <a:stretch>
                            <a:fillRect l="-501224" t="-1053" r="-1633" b="-343158"/>
                          </a:stretch>
                        </a:blipFill>
                      </a:tcPr>
                    </a:tc>
                    <a:extLst>
                      <a:ext uri="{0D108BD9-81ED-4DB2-BD59-A6C34878D82A}">
                        <a16:rowId xmlns:a16="http://schemas.microsoft.com/office/drawing/2014/main" val="700141131"/>
                      </a:ext>
                    </a:extLst>
                  </a:tr>
                  <a:tr h="1828800">
                    <a:tc>
                      <a:txBody>
                        <a:bodyPr/>
                        <a:lstStyle/>
                        <a:p>
                          <a:pPr algn="just"/>
                          <a:r>
                            <a:rPr lang="en-US" sz="2000" kern="100" dirty="0">
                              <a:solidFill>
                                <a:schemeClr val="tx1"/>
                              </a:solidFill>
                              <a:effectLst/>
                            </a:rPr>
                            <a:t>Wolf</a:t>
                          </a:r>
                          <a:endParaRPr lang="zh-CN" sz="2000" kern="100" dirty="0">
                            <a:solidFill>
                              <a:schemeClr val="tx1"/>
                            </a:solidFill>
                            <a:effectLst/>
                          </a:endParaRPr>
                        </a:p>
                        <a:p>
                          <a:pPr algn="just"/>
                          <a:r>
                            <a:rPr lang="en-US" sz="2000" kern="100" dirty="0">
                              <a:solidFill>
                                <a:schemeClr val="tx1"/>
                              </a:solidFill>
                              <a:effectLst/>
                            </a:rPr>
                            <a:t>Smith</a:t>
                          </a:r>
                          <a:endParaRPr lang="zh-CN" sz="2000" kern="100" dirty="0">
                            <a:solidFill>
                              <a:schemeClr val="tx1"/>
                            </a:solidFill>
                            <a:effectLst/>
                          </a:endParaRPr>
                        </a:p>
                        <a:p>
                          <a:pPr algn="just"/>
                          <a:r>
                            <a:rPr lang="en-US" sz="2000" kern="100" dirty="0">
                              <a:solidFill>
                                <a:schemeClr val="tx1"/>
                              </a:solidFill>
                              <a:effectLst/>
                            </a:rPr>
                            <a:t>De Morgan C.</a:t>
                          </a:r>
                          <a:endParaRPr lang="zh-CN" sz="2000" kern="100" dirty="0">
                            <a:solidFill>
                              <a:schemeClr val="tx1"/>
                            </a:solidFill>
                            <a:effectLst/>
                          </a:endParaRPr>
                        </a:p>
                        <a:p>
                          <a:pPr algn="just"/>
                          <a:r>
                            <a:rPr lang="en-US" sz="2000" kern="100" dirty="0">
                              <a:solidFill>
                                <a:schemeClr val="tx1"/>
                              </a:solidFill>
                              <a:effectLst/>
                            </a:rPr>
                            <a:t>Fox</a:t>
                          </a:r>
                          <a:endParaRPr lang="zh-CN" sz="2000" kern="100" dirty="0">
                            <a:solidFill>
                              <a:schemeClr val="tx1"/>
                            </a:solidFill>
                            <a:effectLst/>
                          </a:endParaRPr>
                        </a:p>
                        <a:p>
                          <a:pPr algn="just"/>
                          <a:r>
                            <a:rPr lang="en-US" sz="2000" kern="100" dirty="0" err="1">
                              <a:solidFill>
                                <a:schemeClr val="tx1"/>
                              </a:solidFill>
                              <a:effectLst/>
                            </a:rPr>
                            <a:t>Lazzerini</a:t>
                          </a:r>
                          <a:endParaRPr lang="zh-CN" sz="2000" kern="100" dirty="0">
                            <a:solidFill>
                              <a:schemeClr val="tx1"/>
                            </a:solidFill>
                            <a:effectLst/>
                          </a:endParaRPr>
                        </a:p>
                        <a:p>
                          <a:pPr algn="just"/>
                          <a:r>
                            <a:rPr lang="en-US" sz="2000" kern="100" dirty="0">
                              <a:solidFill>
                                <a:schemeClr val="tx1"/>
                              </a:solidFill>
                              <a:effectLst/>
                            </a:rPr>
                            <a:t>Reina</a:t>
                          </a:r>
                          <a:endParaRPr lang="zh-CN" sz="20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000" kern="100">
                              <a:solidFill>
                                <a:schemeClr val="tx1"/>
                              </a:solidFill>
                              <a:effectLst/>
                            </a:rPr>
                            <a:t>1850</a:t>
                          </a:r>
                          <a:endParaRPr lang="zh-CN" sz="2000" kern="100">
                            <a:solidFill>
                              <a:schemeClr val="tx1"/>
                            </a:solidFill>
                            <a:effectLst/>
                          </a:endParaRPr>
                        </a:p>
                        <a:p>
                          <a:pPr algn="just"/>
                          <a:r>
                            <a:rPr lang="en-US" sz="2000" kern="100">
                              <a:solidFill>
                                <a:schemeClr val="tx1"/>
                              </a:solidFill>
                              <a:effectLst/>
                            </a:rPr>
                            <a:t>1855</a:t>
                          </a:r>
                          <a:endParaRPr lang="zh-CN" sz="2000" kern="100">
                            <a:solidFill>
                              <a:schemeClr val="tx1"/>
                            </a:solidFill>
                            <a:effectLst/>
                          </a:endParaRPr>
                        </a:p>
                        <a:p>
                          <a:pPr algn="just"/>
                          <a:r>
                            <a:rPr lang="en-US" sz="2000" kern="100">
                              <a:solidFill>
                                <a:schemeClr val="tx1"/>
                              </a:solidFill>
                              <a:effectLst/>
                            </a:rPr>
                            <a:t>1860</a:t>
                          </a:r>
                          <a:endParaRPr lang="zh-CN" sz="2000" kern="100">
                            <a:solidFill>
                              <a:schemeClr val="tx1"/>
                            </a:solidFill>
                            <a:effectLst/>
                          </a:endParaRPr>
                        </a:p>
                        <a:p>
                          <a:pPr algn="just"/>
                          <a:r>
                            <a:rPr lang="en-US" sz="2000" kern="100">
                              <a:solidFill>
                                <a:schemeClr val="tx1"/>
                              </a:solidFill>
                              <a:effectLst/>
                            </a:rPr>
                            <a:t>1884</a:t>
                          </a:r>
                          <a:endParaRPr lang="zh-CN" sz="2000" kern="100">
                            <a:solidFill>
                              <a:schemeClr val="tx1"/>
                            </a:solidFill>
                            <a:effectLst/>
                          </a:endParaRPr>
                        </a:p>
                        <a:p>
                          <a:pPr algn="just"/>
                          <a:r>
                            <a:rPr lang="en-US" sz="2000" kern="100">
                              <a:solidFill>
                                <a:schemeClr val="tx1"/>
                              </a:solidFill>
                              <a:effectLst/>
                            </a:rPr>
                            <a:t>1901</a:t>
                          </a:r>
                          <a:endParaRPr lang="zh-CN" sz="2000" kern="100">
                            <a:solidFill>
                              <a:schemeClr val="tx1"/>
                            </a:solidFill>
                            <a:effectLst/>
                          </a:endParaRPr>
                        </a:p>
                        <a:p>
                          <a:pPr algn="just"/>
                          <a:r>
                            <a:rPr lang="en-US" sz="2000" kern="100">
                              <a:solidFill>
                                <a:schemeClr val="tx1"/>
                              </a:solidFill>
                              <a:effectLst/>
                            </a:rPr>
                            <a:t>1925</a:t>
                          </a:r>
                          <a:endParaRPr lang="zh-CN" sz="20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000" kern="100" dirty="0">
                              <a:solidFill>
                                <a:schemeClr val="tx1"/>
                              </a:solidFill>
                              <a:effectLst/>
                            </a:rPr>
                            <a:t>0.8</a:t>
                          </a:r>
                          <a:endParaRPr lang="zh-CN" sz="2000" kern="100" dirty="0">
                            <a:solidFill>
                              <a:schemeClr val="tx1"/>
                            </a:solidFill>
                            <a:effectLst/>
                          </a:endParaRPr>
                        </a:p>
                        <a:p>
                          <a:pPr algn="just"/>
                          <a:r>
                            <a:rPr lang="en-US" sz="2000" kern="100" dirty="0">
                              <a:solidFill>
                                <a:schemeClr val="tx1"/>
                              </a:solidFill>
                              <a:effectLst/>
                            </a:rPr>
                            <a:t>0.6</a:t>
                          </a:r>
                          <a:endParaRPr lang="zh-CN" sz="2000" kern="100" dirty="0">
                            <a:solidFill>
                              <a:schemeClr val="tx1"/>
                            </a:solidFill>
                            <a:effectLst/>
                          </a:endParaRPr>
                        </a:p>
                        <a:p>
                          <a:pPr algn="just"/>
                          <a:r>
                            <a:rPr lang="en-US" sz="2000" kern="100" dirty="0">
                              <a:solidFill>
                                <a:schemeClr val="tx1"/>
                              </a:solidFill>
                              <a:effectLst/>
                            </a:rPr>
                            <a:t>1.0</a:t>
                          </a:r>
                          <a:endParaRPr lang="zh-CN" sz="2000" kern="100" dirty="0">
                            <a:solidFill>
                              <a:schemeClr val="tx1"/>
                            </a:solidFill>
                            <a:effectLst/>
                          </a:endParaRPr>
                        </a:p>
                        <a:p>
                          <a:pPr algn="just"/>
                          <a:r>
                            <a:rPr lang="en-US" sz="2000" kern="100" dirty="0">
                              <a:solidFill>
                                <a:schemeClr val="tx1"/>
                              </a:solidFill>
                              <a:effectLst/>
                            </a:rPr>
                            <a:t>0.75</a:t>
                          </a:r>
                          <a:endParaRPr lang="zh-CN" sz="2000" kern="100" dirty="0">
                            <a:solidFill>
                              <a:schemeClr val="tx1"/>
                            </a:solidFill>
                            <a:effectLst/>
                          </a:endParaRPr>
                        </a:p>
                        <a:p>
                          <a:pPr algn="just"/>
                          <a:r>
                            <a:rPr lang="en-US" sz="2000" kern="100" dirty="0">
                              <a:solidFill>
                                <a:schemeClr val="tx1"/>
                              </a:solidFill>
                              <a:effectLst/>
                            </a:rPr>
                            <a:t>0.83</a:t>
                          </a:r>
                          <a:endParaRPr lang="zh-CN" sz="2000" kern="100" dirty="0">
                            <a:solidFill>
                              <a:schemeClr val="tx1"/>
                            </a:solidFill>
                            <a:effectLst/>
                          </a:endParaRPr>
                        </a:p>
                        <a:p>
                          <a:pPr algn="just"/>
                          <a:r>
                            <a:rPr lang="en-US" sz="2000" kern="100" dirty="0">
                              <a:solidFill>
                                <a:schemeClr val="tx1"/>
                              </a:solidFill>
                              <a:effectLst/>
                            </a:rPr>
                            <a:t>0.5419</a:t>
                          </a:r>
                          <a:endParaRPr lang="zh-CN" sz="20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000" kern="100">
                              <a:solidFill>
                                <a:schemeClr val="tx1"/>
                              </a:solidFill>
                              <a:effectLst/>
                            </a:rPr>
                            <a:t>5000</a:t>
                          </a:r>
                          <a:endParaRPr lang="zh-CN" sz="2000" kern="100">
                            <a:solidFill>
                              <a:schemeClr val="tx1"/>
                            </a:solidFill>
                            <a:effectLst/>
                          </a:endParaRPr>
                        </a:p>
                        <a:p>
                          <a:pPr algn="just"/>
                          <a:r>
                            <a:rPr lang="en-US" sz="2000" kern="100">
                              <a:solidFill>
                                <a:schemeClr val="tx1"/>
                              </a:solidFill>
                              <a:effectLst/>
                            </a:rPr>
                            <a:t>3204</a:t>
                          </a:r>
                          <a:endParaRPr lang="zh-CN" sz="2000" kern="100">
                            <a:solidFill>
                              <a:schemeClr val="tx1"/>
                            </a:solidFill>
                            <a:effectLst/>
                          </a:endParaRPr>
                        </a:p>
                        <a:p>
                          <a:pPr algn="just"/>
                          <a:r>
                            <a:rPr lang="en-US" sz="2000" kern="100">
                              <a:solidFill>
                                <a:schemeClr val="tx1"/>
                              </a:solidFill>
                              <a:effectLst/>
                            </a:rPr>
                            <a:t>600</a:t>
                          </a:r>
                          <a:endParaRPr lang="zh-CN" sz="2000" kern="100">
                            <a:solidFill>
                              <a:schemeClr val="tx1"/>
                            </a:solidFill>
                            <a:effectLst/>
                          </a:endParaRPr>
                        </a:p>
                        <a:p>
                          <a:pPr algn="just"/>
                          <a:r>
                            <a:rPr lang="en-US" sz="2000" kern="100">
                              <a:solidFill>
                                <a:schemeClr val="tx1"/>
                              </a:solidFill>
                              <a:effectLst/>
                            </a:rPr>
                            <a:t>1030</a:t>
                          </a:r>
                          <a:endParaRPr lang="zh-CN" sz="2000" kern="100">
                            <a:solidFill>
                              <a:schemeClr val="tx1"/>
                            </a:solidFill>
                            <a:effectLst/>
                          </a:endParaRPr>
                        </a:p>
                        <a:p>
                          <a:pPr algn="just"/>
                          <a:r>
                            <a:rPr lang="en-US" sz="2000" kern="100">
                              <a:solidFill>
                                <a:schemeClr val="tx1"/>
                              </a:solidFill>
                              <a:effectLst/>
                            </a:rPr>
                            <a:t>3408</a:t>
                          </a:r>
                          <a:endParaRPr lang="zh-CN" sz="2000" kern="100">
                            <a:solidFill>
                              <a:schemeClr val="tx1"/>
                            </a:solidFill>
                            <a:effectLst/>
                          </a:endParaRPr>
                        </a:p>
                        <a:p>
                          <a:pPr algn="just"/>
                          <a:r>
                            <a:rPr lang="en-US" sz="2000" kern="100">
                              <a:solidFill>
                                <a:schemeClr val="tx1"/>
                              </a:solidFill>
                              <a:effectLst/>
                            </a:rPr>
                            <a:t>2520</a:t>
                          </a:r>
                          <a:endParaRPr lang="zh-CN" sz="20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000" kern="100" dirty="0">
                              <a:solidFill>
                                <a:schemeClr val="tx1"/>
                              </a:solidFill>
                              <a:effectLst/>
                            </a:rPr>
                            <a:t>2532</a:t>
                          </a:r>
                          <a:endParaRPr lang="zh-CN" sz="2000" kern="100" dirty="0">
                            <a:solidFill>
                              <a:schemeClr val="tx1"/>
                            </a:solidFill>
                            <a:effectLst/>
                          </a:endParaRPr>
                        </a:p>
                        <a:p>
                          <a:pPr algn="just"/>
                          <a:r>
                            <a:rPr lang="en-US" sz="2000" kern="100" dirty="0">
                              <a:solidFill>
                                <a:schemeClr val="tx1"/>
                              </a:solidFill>
                              <a:effectLst/>
                            </a:rPr>
                            <a:t>1218.5</a:t>
                          </a:r>
                          <a:endParaRPr lang="zh-CN" sz="2000" kern="100" dirty="0">
                            <a:solidFill>
                              <a:schemeClr val="tx1"/>
                            </a:solidFill>
                            <a:effectLst/>
                          </a:endParaRPr>
                        </a:p>
                        <a:p>
                          <a:pPr algn="just"/>
                          <a:r>
                            <a:rPr lang="en-US" sz="2000" kern="100" dirty="0">
                              <a:solidFill>
                                <a:schemeClr val="tx1"/>
                              </a:solidFill>
                              <a:effectLst/>
                            </a:rPr>
                            <a:t>382.5</a:t>
                          </a:r>
                          <a:endParaRPr lang="zh-CN" sz="2000" kern="100" dirty="0">
                            <a:solidFill>
                              <a:schemeClr val="tx1"/>
                            </a:solidFill>
                            <a:effectLst/>
                          </a:endParaRPr>
                        </a:p>
                        <a:p>
                          <a:pPr algn="just"/>
                          <a:r>
                            <a:rPr lang="en-US" sz="2000" kern="100" dirty="0">
                              <a:solidFill>
                                <a:schemeClr val="tx1"/>
                              </a:solidFill>
                              <a:effectLst/>
                            </a:rPr>
                            <a:t>489</a:t>
                          </a:r>
                          <a:endParaRPr lang="zh-CN" sz="2000" kern="100" dirty="0">
                            <a:solidFill>
                              <a:schemeClr val="tx1"/>
                            </a:solidFill>
                            <a:effectLst/>
                          </a:endParaRPr>
                        </a:p>
                        <a:p>
                          <a:pPr algn="just"/>
                          <a:r>
                            <a:rPr lang="en-US" sz="2000" kern="100" dirty="0">
                              <a:solidFill>
                                <a:schemeClr val="tx1"/>
                              </a:solidFill>
                              <a:effectLst/>
                            </a:rPr>
                            <a:t>1808</a:t>
                          </a:r>
                          <a:endParaRPr lang="zh-CN" sz="2000" kern="100" dirty="0">
                            <a:solidFill>
                              <a:schemeClr val="tx1"/>
                            </a:solidFill>
                            <a:effectLst/>
                          </a:endParaRPr>
                        </a:p>
                        <a:p>
                          <a:pPr algn="just"/>
                          <a:r>
                            <a:rPr lang="en-US" sz="2000" kern="100" dirty="0">
                              <a:solidFill>
                                <a:schemeClr val="tx1"/>
                              </a:solidFill>
                              <a:effectLst/>
                            </a:rPr>
                            <a:t>859</a:t>
                          </a:r>
                          <a:endParaRPr lang="zh-CN" sz="20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000" kern="100" dirty="0">
                              <a:solidFill>
                                <a:schemeClr val="tx1"/>
                              </a:solidFill>
                              <a:effectLst/>
                            </a:rPr>
                            <a:t>3.159 6</a:t>
                          </a:r>
                          <a:endParaRPr lang="zh-CN" sz="2000" kern="100" dirty="0">
                            <a:solidFill>
                              <a:schemeClr val="tx1"/>
                            </a:solidFill>
                            <a:effectLst/>
                          </a:endParaRPr>
                        </a:p>
                        <a:p>
                          <a:pPr algn="just"/>
                          <a:r>
                            <a:rPr lang="en-US" sz="2000" kern="100" dirty="0">
                              <a:solidFill>
                                <a:schemeClr val="tx1"/>
                              </a:solidFill>
                              <a:effectLst/>
                            </a:rPr>
                            <a:t>3.155 4</a:t>
                          </a:r>
                          <a:endParaRPr lang="zh-CN" sz="2000" kern="100" dirty="0">
                            <a:solidFill>
                              <a:schemeClr val="tx1"/>
                            </a:solidFill>
                            <a:effectLst/>
                          </a:endParaRPr>
                        </a:p>
                        <a:p>
                          <a:pPr algn="just"/>
                          <a:r>
                            <a:rPr lang="en-US" sz="2000" kern="100" dirty="0">
                              <a:solidFill>
                                <a:schemeClr val="tx1"/>
                              </a:solidFill>
                              <a:effectLst/>
                            </a:rPr>
                            <a:t>3.137</a:t>
                          </a:r>
                          <a:endParaRPr lang="zh-CN" sz="2000" kern="100" dirty="0">
                            <a:solidFill>
                              <a:schemeClr val="tx1"/>
                            </a:solidFill>
                            <a:effectLst/>
                          </a:endParaRPr>
                        </a:p>
                        <a:p>
                          <a:pPr algn="just"/>
                          <a:r>
                            <a:rPr lang="en-US" sz="2000" kern="100" dirty="0">
                              <a:solidFill>
                                <a:schemeClr val="tx1"/>
                              </a:solidFill>
                              <a:effectLst/>
                            </a:rPr>
                            <a:t>3.159 5</a:t>
                          </a:r>
                          <a:endParaRPr lang="zh-CN" sz="2000" kern="100" dirty="0">
                            <a:solidFill>
                              <a:schemeClr val="tx1"/>
                            </a:solidFill>
                            <a:effectLst/>
                          </a:endParaRPr>
                        </a:p>
                        <a:p>
                          <a:pPr algn="just"/>
                          <a:r>
                            <a:rPr lang="en-US" sz="2000" kern="100" dirty="0">
                              <a:solidFill>
                                <a:schemeClr val="tx1"/>
                              </a:solidFill>
                              <a:effectLst/>
                            </a:rPr>
                            <a:t>3.141 592 9</a:t>
                          </a:r>
                          <a:endParaRPr lang="zh-CN" sz="2000" kern="100" dirty="0">
                            <a:solidFill>
                              <a:schemeClr val="tx1"/>
                            </a:solidFill>
                            <a:effectLst/>
                          </a:endParaRPr>
                        </a:p>
                        <a:p>
                          <a:pPr algn="just"/>
                          <a:r>
                            <a:rPr lang="en-US" sz="2000" kern="100" dirty="0">
                              <a:solidFill>
                                <a:schemeClr val="tx1"/>
                              </a:solidFill>
                              <a:effectLst/>
                            </a:rPr>
                            <a:t>3.179 5</a:t>
                          </a:r>
                          <a:endParaRPr lang="zh-CN" sz="20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68645451"/>
                      </a:ext>
                    </a:extLst>
                  </a:tr>
                </a:tbl>
              </a:graphicData>
            </a:graphic>
          </p:graphicFrame>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5F9BF87-CD9D-B50A-30CE-7E97DF3D151D}"/>
              </a:ext>
            </a:extLst>
          </p:cNvPr>
          <p:cNvSpPr txBox="1"/>
          <p:nvPr/>
        </p:nvSpPr>
        <p:spPr>
          <a:xfrm>
            <a:off x="179512" y="332656"/>
            <a:ext cx="3456384" cy="461665"/>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rPr>
              <a:t>2.4 Laws of probability</a:t>
            </a:r>
            <a:endParaRPr lang="zh-CN" altLang="en-US" sz="2400" dirty="0"/>
          </a:p>
        </p:txBody>
      </p:sp>
      <p:sp>
        <p:nvSpPr>
          <p:cNvPr id="5" name="文本框 4">
            <a:extLst>
              <a:ext uri="{FF2B5EF4-FFF2-40B4-BE49-F238E27FC236}">
                <a16:creationId xmlns:a16="http://schemas.microsoft.com/office/drawing/2014/main" id="{3A685DBC-EB38-FE92-5E6A-6136581AF659}"/>
              </a:ext>
            </a:extLst>
          </p:cNvPr>
          <p:cNvSpPr txBox="1"/>
          <p:nvPr/>
        </p:nvSpPr>
        <p:spPr>
          <a:xfrm>
            <a:off x="193549" y="888395"/>
            <a:ext cx="8554915" cy="1200329"/>
          </a:xfrm>
          <a:prstGeom prst="rect">
            <a:avLst/>
          </a:prstGeom>
          <a:noFill/>
        </p:spPr>
        <p:txBody>
          <a:bodyPr wrap="square">
            <a:spAutoFit/>
          </a:bodyPr>
          <a:lstStyle/>
          <a:p>
            <a:pPr indent="227965" algn="just"/>
            <a:r>
              <a:rPr lang="en-US" altLang="zh-CN" sz="2400" kern="100" dirty="0">
                <a:solidFill>
                  <a:srgbClr val="000080"/>
                </a:solidFill>
                <a:effectLst/>
                <a:latin typeface="Times New Roman" panose="02020603050405020304" pitchFamily="18" charset="0"/>
                <a:ea typeface="宋体" panose="02010600030101010101" pitchFamily="2" charset="-122"/>
              </a:rPr>
              <a:t>In real world problems, situations are more complicate than the examples in previous sections. To find the probability in these cases, we need the laws of probability.</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7" name="Rectangle 2">
                <a:extLst>
                  <a:ext uri="{FF2B5EF4-FFF2-40B4-BE49-F238E27FC236}">
                    <a16:creationId xmlns:a16="http://schemas.microsoft.com/office/drawing/2014/main" id="{536FAF53-248E-52AE-44EB-3094BB15373B}"/>
                  </a:ext>
                </a:extLst>
              </p:cNvPr>
              <p:cNvSpPr>
                <a:spLocks noChangeArrowheads="1"/>
              </p:cNvSpPr>
              <p:nvPr/>
            </p:nvSpPr>
            <p:spPr bwMode="auto">
              <a:xfrm>
                <a:off x="0" y="2075296"/>
                <a:ext cx="8794139" cy="86600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r>
                  <a:rPr kumimoji="0" lang="en-US" altLang="zh-CN"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Definition 2.4</a:t>
                </a:r>
                <a:r>
                  <a:rPr kumimoji="0" lang="en-US" altLang="zh-CN"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zh-CN"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a:t>
                </a:r>
                <a:r>
                  <a:rPr kumimoji="0" lang="en-US" altLang="zh-CN"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Events </a:t>
                </a:r>
                <a14:m>
                  <m:oMath xmlns:m="http://schemas.openxmlformats.org/officeDocument/2006/math">
                    <m:sSub>
                      <m:sSubPr>
                        <m:ctrlPr>
                          <a:rPr lang="zh-CN" altLang="zh-CN" sz="2400" i="1" smtClean="0">
                            <a:effectLst/>
                            <a:latin typeface="Cambria Math" panose="02040503050406030204" pitchFamily="18" charset="0"/>
                            <a:ea typeface="Cambria Math" panose="02040503050406030204" pitchFamily="18" charset="0"/>
                          </a:rPr>
                        </m:ctrlPr>
                      </m:sSubPr>
                      <m:e>
                        <m:r>
                          <a:rPr lang="en-US" altLang="zh-CN" sz="2400" i="1" kern="100">
                            <a:solidFill>
                              <a:srgbClr val="000000"/>
                            </a:solidFill>
                            <a:effectLst/>
                            <a:latin typeface="Cambria Math" panose="02040503050406030204" pitchFamily="18" charset="0"/>
                            <a:cs typeface="Times New Roman" panose="02020603050405020304" pitchFamily="18" charset="0"/>
                          </a:rPr>
                          <m:t>𝐴</m:t>
                        </m:r>
                      </m:e>
                      <m:sub>
                        <m:r>
                          <a:rPr lang="en-US" altLang="zh-CN" sz="2400" i="1" kern="100">
                            <a:solidFill>
                              <a:srgbClr val="000000"/>
                            </a:solidFill>
                            <a:effectLst/>
                            <a:latin typeface="Cambria Math" panose="02040503050406030204" pitchFamily="18" charset="0"/>
                            <a:cs typeface="Times New Roman" panose="02020603050405020304" pitchFamily="18" charset="0"/>
                          </a:rPr>
                          <m:t>1</m:t>
                        </m:r>
                      </m:sub>
                    </m:sSub>
                    <m:r>
                      <a:rPr lang="en-US" altLang="zh-CN" sz="2400" i="1" kern="100">
                        <a:solidFill>
                          <a:srgbClr val="000000"/>
                        </a:solidFill>
                        <a:effectLst/>
                        <a:latin typeface="Cambria Math" panose="02040503050406030204" pitchFamily="18" charset="0"/>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solidFill>
                              <a:srgbClr val="000000"/>
                            </a:solidFill>
                            <a:effectLst/>
                            <a:latin typeface="Cambria Math" panose="02040503050406030204" pitchFamily="18" charset="0"/>
                            <a:cs typeface="Times New Roman" panose="02020603050405020304" pitchFamily="18" charset="0"/>
                          </a:rPr>
                          <m:t>𝐴</m:t>
                        </m:r>
                      </m:e>
                      <m:sub>
                        <m:r>
                          <a:rPr lang="en-US" altLang="zh-CN" sz="2400" i="1" kern="100">
                            <a:solidFill>
                              <a:srgbClr val="000000"/>
                            </a:solidFill>
                            <a:effectLst/>
                            <a:latin typeface="Cambria Math" panose="02040503050406030204" pitchFamily="18" charset="0"/>
                            <a:cs typeface="Times New Roman" panose="02020603050405020304" pitchFamily="18" charset="0"/>
                          </a:rPr>
                          <m:t>2</m:t>
                        </m:r>
                      </m:sub>
                    </m:sSub>
                    <m:r>
                      <a:rPr lang="en-US" altLang="zh-CN" sz="2400" i="1" kern="100">
                        <a:solidFill>
                          <a:srgbClr val="000000"/>
                        </a:solidFill>
                        <a:effectLst/>
                        <a:latin typeface="Cambria Math" panose="02040503050406030204" pitchFamily="18" charset="0"/>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solidFill>
                              <a:srgbClr val="000000"/>
                            </a:solidFill>
                            <a:effectLst/>
                            <a:latin typeface="Cambria Math" panose="02040503050406030204" pitchFamily="18" charset="0"/>
                            <a:cs typeface="Times New Roman" panose="02020603050405020304" pitchFamily="18" charset="0"/>
                          </a:rPr>
                          <m:t>𝐴</m:t>
                        </m:r>
                      </m:e>
                      <m:sub>
                        <m:r>
                          <a:rPr lang="en-US" altLang="zh-CN" sz="2400" i="1" kern="100">
                            <a:solidFill>
                              <a:srgbClr val="000000"/>
                            </a:solidFill>
                            <a:effectLst/>
                            <a:latin typeface="Cambria Math" panose="02040503050406030204" pitchFamily="18" charset="0"/>
                            <a:cs typeface="Times New Roman" panose="02020603050405020304" pitchFamily="18" charset="0"/>
                          </a:rPr>
                          <m:t>𝑛</m:t>
                        </m:r>
                      </m:sub>
                    </m:sSub>
                  </m:oMath>
                </a14:m>
                <a:r>
                  <a:rPr kumimoji="0" lang="en-US" altLang="zh-CN"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are called </a:t>
                </a:r>
                <a:r>
                  <a:rPr kumimoji="0" lang="en-US" altLang="zh-CN" sz="2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mutually exclusive</a:t>
                </a:r>
                <a:r>
                  <a:rPr kumimoji="0" lang="en-US" altLang="zh-CN" sz="24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a:t>
                </a:r>
                <a:r>
                  <a:rPr kumimoji="0" lang="en-US" altLang="zh-CN"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lvl="0"/>
                <a:r>
                  <a:rPr kumimoji="0" lang="en-US" altLang="zh-CN"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if</a:t>
                </a:r>
                <a:r>
                  <a:rPr lang="zh-CN" altLang="zh-CN" sz="2400" dirty="0"/>
                  <a:t> </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𝑗</m:t>
                        </m:r>
                      </m:sub>
                    </m:sSub>
                    <m:r>
                      <a:rPr lang="en-US" altLang="zh-CN" sz="2400" i="1">
                        <a:latin typeface="Cambria Math" panose="02040503050406030204" pitchFamily="18" charset="0"/>
                      </a:rPr>
                      <m:t>=</m:t>
                    </m:r>
                    <m:r>
                      <a:rPr lang="zh-CN" altLang="zh-CN" sz="2400" i="1">
                        <a:latin typeface="Cambria Math" panose="02040503050406030204" pitchFamily="18" charset="0"/>
                      </a:rPr>
                      <m:t>∅</m:t>
                    </m:r>
                    <m:r>
                      <a:rPr lang="en-US" altLang="zh-CN" sz="2400" i="1">
                        <a:latin typeface="Cambria Math" panose="02040503050406030204" pitchFamily="18" charset="0"/>
                      </a:rPr>
                      <m:t>, ∀</m:t>
                    </m:r>
                    <m: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𝑗</m:t>
                    </m:r>
                  </m:oMath>
                </a14:m>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zh-CN" sz="2400" b="0" i="0" u="none" strike="noStrike" cap="none" normalizeH="0" baseline="0" dirty="0">
                    <a:ln>
                      <a:noFill/>
                    </a:ln>
                    <a:solidFill>
                      <a:schemeClr val="tx1"/>
                    </a:solidFill>
                    <a:effectLst/>
                  </a:rPr>
                  <a:t> </a:t>
                </a:r>
              </a:p>
            </p:txBody>
          </p:sp>
        </mc:Choice>
        <mc:Fallback xmlns="">
          <p:sp>
            <p:nvSpPr>
              <p:cNvPr id="7" name="Rectangle 2">
                <a:extLst>
                  <a:ext uri="{FF2B5EF4-FFF2-40B4-BE49-F238E27FC236}">
                    <a16:creationId xmlns:a16="http://schemas.microsoft.com/office/drawing/2014/main" id="{536FAF53-248E-52AE-44EB-3094BB15373B}"/>
                  </a:ext>
                </a:extLst>
              </p:cNvPr>
              <p:cNvSpPr>
                <a:spLocks noRot="1" noChangeAspect="1" noMove="1" noResize="1" noEditPoints="1" noAdjustHandles="1" noChangeArrowheads="1" noChangeShapeType="1" noTextEdit="1"/>
              </p:cNvSpPr>
              <p:nvPr/>
            </p:nvSpPr>
            <p:spPr bwMode="auto">
              <a:xfrm>
                <a:off x="0" y="2075296"/>
                <a:ext cx="8794139" cy="866006"/>
              </a:xfrm>
              <a:prstGeom prst="rect">
                <a:avLst/>
              </a:prstGeom>
              <a:blipFill>
                <a:blip r:embed="rId2"/>
                <a:stretch>
                  <a:fillRect l="-1040" t="-4930" b="-1197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3">
                <a:extLst>
                  <a:ext uri="{FF2B5EF4-FFF2-40B4-BE49-F238E27FC236}">
                    <a16:creationId xmlns:a16="http://schemas.microsoft.com/office/drawing/2014/main" id="{BFCA1C69-B629-FF0C-B3EA-A622053CB782}"/>
                  </a:ext>
                </a:extLst>
              </p:cNvPr>
              <p:cNvSpPr>
                <a:spLocks noChangeArrowheads="1"/>
              </p:cNvSpPr>
              <p:nvPr/>
            </p:nvSpPr>
            <p:spPr bwMode="auto">
              <a:xfrm>
                <a:off x="193549" y="3174810"/>
                <a:ext cx="8554915" cy="830997"/>
              </a:xfrm>
              <a:prstGeom prst="rect">
                <a:avLst/>
              </a:prstGeom>
              <a:solidFill>
                <a:srgbClr val="FFFF99"/>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Theorem 2.4.1</a:t>
                </a:r>
                <a:r>
                  <a:rPr kumimoji="0" lang="en-US" altLang="zh-CN" sz="2400"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a:t>
                </a: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If </a:t>
                </a:r>
                <a:r>
                  <a:rPr kumimoji="0" lang="en-US" altLang="zh-CN" sz="2400" b="0" i="1" u="none" strike="noStrike" cap="none" normalizeH="0" baseline="0" dirty="0">
                    <a:ln>
                      <a:noFill/>
                    </a:ln>
                    <a:solidFill>
                      <a:srgbClr val="000080"/>
                    </a:solidFill>
                    <a:effectLst/>
                    <a:latin typeface="Cambria Math" panose="02040503050406030204" pitchFamily="18" charset="0"/>
                    <a:cs typeface="Times New Roman" panose="02020603050405020304" pitchFamily="18" charset="0"/>
                  </a:rPr>
                  <a:t>A</a:t>
                </a: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and </a:t>
                </a:r>
                <a:r>
                  <a:rPr kumimoji="0" lang="en-US" altLang="zh-CN" sz="2400" b="0" i="1" u="none" strike="noStrike" cap="none" normalizeH="0" baseline="0" dirty="0">
                    <a:ln>
                      <a:noFill/>
                    </a:ln>
                    <a:solidFill>
                      <a:srgbClr val="000080"/>
                    </a:solidFill>
                    <a:effectLst/>
                    <a:latin typeface="Cambria Math" panose="02040503050406030204" pitchFamily="18" charset="0"/>
                    <a:cs typeface="Times New Roman" panose="02020603050405020304" pitchFamily="18" charset="0"/>
                  </a:rPr>
                  <a:t>B</a:t>
                </a: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are mutually exclusive, then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a:t>
                </a:r>
                <a14:m>
                  <m:oMath xmlns:m="http://schemas.openxmlformats.org/officeDocument/2006/math">
                    <m:r>
                      <a:rPr lang="en-US" altLang="zh-CN" sz="2400" b="0" i="0" kern="100" smtClean="0">
                        <a:solidFill>
                          <a:srgbClr val="000080"/>
                        </a:solidFill>
                        <a:effectLst/>
                        <a:latin typeface="Cambria Math" panose="02040503050406030204" pitchFamily="18" charset="0"/>
                        <a:cs typeface="Times New Roman" panose="02020603050405020304" pitchFamily="18" charset="0"/>
                      </a:rPr>
                      <m:t>                                   </m:t>
                    </m:r>
                    <m:r>
                      <a:rPr lang="en-US" altLang="zh-CN" sz="2400" i="1" kern="100" smtClean="0">
                        <a:solidFill>
                          <a:srgbClr val="000080"/>
                        </a:solidFill>
                        <a:effectLst/>
                        <a:latin typeface="Cambria Math" panose="02040503050406030204" pitchFamily="18" charset="0"/>
                        <a:cs typeface="Times New Roman" panose="02020603050405020304" pitchFamily="18" charset="0"/>
                      </a:rPr>
                      <m:t>𝑃</m:t>
                    </m:r>
                    <m:r>
                      <a:rPr lang="en-US" altLang="zh-CN" sz="2400" i="1" kern="100" smtClean="0">
                        <a:solidFill>
                          <a:srgbClr val="000080"/>
                        </a:solidFill>
                        <a:effectLst/>
                        <a:latin typeface="Cambria Math" panose="02040503050406030204" pitchFamily="18" charset="0"/>
                        <a:cs typeface="Times New Roman" panose="02020603050405020304" pitchFamily="18" charset="0"/>
                      </a:rPr>
                      <m:t>(</m:t>
                    </m:r>
                    <m:r>
                      <a:rPr lang="en-US" altLang="zh-CN" sz="2400" i="1" kern="100" smtClean="0">
                        <a:solidFill>
                          <a:srgbClr val="000080"/>
                        </a:solidFill>
                        <a:effectLst/>
                        <a:latin typeface="Cambria Math" panose="02040503050406030204" pitchFamily="18" charset="0"/>
                        <a:cs typeface="Times New Roman" panose="02020603050405020304" pitchFamily="18" charset="0"/>
                      </a:rPr>
                      <m:t>𝐴</m:t>
                    </m:r>
                    <m:r>
                      <a:rPr lang="zh-CN" altLang="zh-CN" sz="2400" i="1" kern="100">
                        <a:solidFill>
                          <a:srgbClr val="000080"/>
                        </a:solidFill>
                        <a:effectLst/>
                        <a:latin typeface="Cambria Math" panose="02040503050406030204" pitchFamily="18" charset="0"/>
                        <a:cs typeface="宋体" panose="02010600030101010101" pitchFamily="2" charset="-122"/>
                      </a:rPr>
                      <m:t>∪</m:t>
                    </m:r>
                    <m:r>
                      <a:rPr lang="en-US" altLang="zh-CN" sz="2400" i="1" kern="100">
                        <a:solidFill>
                          <a:srgbClr val="000080"/>
                        </a:solidFill>
                        <a:effectLst/>
                        <a:latin typeface="Cambria Math" panose="02040503050406030204" pitchFamily="18" charset="0"/>
                        <a:cs typeface="Times New Roman" panose="02020603050405020304" pitchFamily="18" charset="0"/>
                      </a:rPr>
                      <m:t>𝐵</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𝑃</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𝐴</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𝑃</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𝐵</m:t>
                    </m:r>
                    <m:r>
                      <a:rPr lang="en-US" altLang="zh-CN" sz="2400" i="1" kern="100">
                        <a:solidFill>
                          <a:srgbClr val="000080"/>
                        </a:solidFill>
                        <a:effectLst/>
                        <a:latin typeface="Cambria Math" panose="02040503050406030204" pitchFamily="18" charset="0"/>
                        <a:cs typeface="Times New Roman" panose="02020603050405020304" pitchFamily="18" charset="0"/>
                      </a:rPr>
                      <m:t>)</m:t>
                    </m:r>
                  </m:oMath>
                </a14:m>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(2.4.1)</a:t>
                </a:r>
                <a:r>
                  <a:rPr kumimoji="0" lang="en-US" altLang="zh-CN" sz="2400" b="0" i="0" u="none" strike="noStrike" cap="none" normalizeH="0" baseline="0" dirty="0">
                    <a:ln>
                      <a:noFill/>
                    </a:ln>
                    <a:solidFill>
                      <a:schemeClr val="tx1"/>
                    </a:solidFill>
                    <a:effectLst/>
                  </a:rPr>
                  <a:t> </a:t>
                </a:r>
              </a:p>
            </p:txBody>
          </p:sp>
        </mc:Choice>
        <mc:Fallback xmlns="">
          <p:sp>
            <p:nvSpPr>
              <p:cNvPr id="8" name="Rectangle 3">
                <a:extLst>
                  <a:ext uri="{FF2B5EF4-FFF2-40B4-BE49-F238E27FC236}">
                    <a16:creationId xmlns:a16="http://schemas.microsoft.com/office/drawing/2014/main" id="{BFCA1C69-B629-FF0C-B3EA-A622053CB782}"/>
                  </a:ext>
                </a:extLst>
              </p:cNvPr>
              <p:cNvSpPr>
                <a:spLocks noRot="1" noChangeAspect="1" noMove="1" noResize="1" noEditPoints="1" noAdjustHandles="1" noChangeArrowheads="1" noChangeShapeType="1" noTextEdit="1"/>
              </p:cNvSpPr>
              <p:nvPr/>
            </p:nvSpPr>
            <p:spPr bwMode="auto">
              <a:xfrm>
                <a:off x="193549" y="3174810"/>
                <a:ext cx="8554915" cy="830997"/>
              </a:xfrm>
              <a:prstGeom prst="rect">
                <a:avLst/>
              </a:prstGeom>
              <a:blipFill>
                <a:blip r:embed="rId3"/>
                <a:stretch>
                  <a:fillRect l="-2210" t="-6618" b="-16176"/>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Rectangle 4">
                <a:extLst>
                  <a:ext uri="{FF2B5EF4-FFF2-40B4-BE49-F238E27FC236}">
                    <a16:creationId xmlns:a16="http://schemas.microsoft.com/office/drawing/2014/main" id="{006074F7-15AF-74BC-D946-45C8130530F7}"/>
                  </a:ext>
                </a:extLst>
              </p:cNvPr>
              <p:cNvSpPr>
                <a:spLocks noChangeArrowheads="1"/>
              </p:cNvSpPr>
              <p:nvPr/>
            </p:nvSpPr>
            <p:spPr bwMode="auto">
              <a:xfrm>
                <a:off x="-180994" y="4222277"/>
                <a:ext cx="9304000" cy="193899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572907" tIns="45720" rIns="91440" bIns="45720" numCol="1" anchor="ctr" anchorCtr="0" compatLnSpc="1">
                <a:prstTxWarp prst="textNoShape">
                  <a:avLst/>
                </a:prstTxWarp>
                <a:spAutoFit/>
              </a:bodyPr>
              <a:lstStyle/>
              <a:p>
                <a:pPr lvl="0"/>
                <a:r>
                  <a:rPr kumimoji="0" lang="en-US" altLang="zh-CN" sz="2400"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Proof</a:t>
                </a: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We prove the theorem in the case that the probability of events is defined as in definition 2.3.2. Assume that the sample space </a:t>
                </a:r>
                <a:r>
                  <a:rPr kumimoji="0" lang="en-US" altLang="zh-CN" sz="2400" b="0" i="1" u="none" strike="noStrike" cap="none" normalizeH="0" baseline="0" dirty="0">
                    <a:ln>
                      <a:noFill/>
                    </a:ln>
                    <a:solidFill>
                      <a:srgbClr val="000080"/>
                    </a:solidFill>
                    <a:effectLst/>
                    <a:latin typeface="Cambria Math" panose="02040503050406030204" pitchFamily="18" charset="0"/>
                    <a:cs typeface="Times New Roman" panose="02020603050405020304" pitchFamily="18" charset="0"/>
                  </a:rPr>
                  <a:t>S</a:t>
                </a: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consists of  </a:t>
                </a:r>
                <a:r>
                  <a:rPr kumimoji="0" lang="en-US" altLang="zh-CN" sz="2400" b="0" i="1"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N</a:t>
                </a: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sample points, </a:t>
                </a:r>
                <a:r>
                  <a:rPr kumimoji="0" lang="en-US" altLang="zh-CN" sz="2400" b="0" i="1" u="none" strike="noStrike" cap="none" normalizeH="0" baseline="0" dirty="0">
                    <a:ln>
                      <a:noFill/>
                    </a:ln>
                    <a:solidFill>
                      <a:srgbClr val="000080"/>
                    </a:solidFill>
                    <a:effectLst/>
                    <a:latin typeface="Cambria Math" panose="02040503050406030204" pitchFamily="18" charset="0"/>
                    <a:cs typeface="Times New Roman" panose="02020603050405020304" pitchFamily="18" charset="0"/>
                  </a:rPr>
                  <a:t>A</a:t>
                </a: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and </a:t>
                </a:r>
                <a:r>
                  <a:rPr kumimoji="0" lang="en-US" altLang="zh-CN" sz="2400" b="0" i="1" u="none" strike="noStrike" cap="none" normalizeH="0" baseline="0" dirty="0">
                    <a:ln>
                      <a:noFill/>
                    </a:ln>
                    <a:solidFill>
                      <a:srgbClr val="000080"/>
                    </a:solidFill>
                    <a:effectLst/>
                    <a:latin typeface="Cambria Math" panose="02040503050406030204" pitchFamily="18" charset="0"/>
                    <a:cs typeface="Times New Roman" panose="02020603050405020304" pitchFamily="18" charset="0"/>
                  </a:rPr>
                  <a:t>B</a:t>
                </a: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consists of </a:t>
                </a:r>
                <a14:m>
                  <m:oMath xmlns:m="http://schemas.openxmlformats.org/officeDocument/2006/math">
                    <m:sSub>
                      <m:sSubPr>
                        <m:ctrlPr>
                          <a:rPr lang="zh-CN" altLang="zh-CN" sz="2400" b="1" i="1" smtClean="0">
                            <a:solidFill>
                              <a:srgbClr val="000080"/>
                            </a:solidFill>
                            <a:effectLst/>
                            <a:latin typeface="Cambria Math" panose="02040503050406030204" pitchFamily="18" charset="0"/>
                            <a:ea typeface="Cambria Math" panose="02040503050406030204" pitchFamily="18" charset="0"/>
                          </a:rPr>
                        </m:ctrlPr>
                      </m:sSubPr>
                      <m:e>
                        <m:r>
                          <a:rPr lang="en-US" altLang="zh-CN" sz="1800" b="1" i="1" kern="100">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m:t>𝒏</m:t>
                        </m:r>
                      </m:e>
                      <m:sub>
                        <m:r>
                          <a:rPr lang="en-US" altLang="zh-CN" sz="1800" b="1" i="1" kern="100">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m:t>𝑨</m:t>
                        </m:r>
                      </m:sub>
                    </m:sSub>
                  </m:oMath>
                </a14:m>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and </a:t>
                </a:r>
                <a14:m>
                  <m:oMath xmlns:m="http://schemas.openxmlformats.org/officeDocument/2006/math">
                    <m:sSub>
                      <m:sSubPr>
                        <m:ctrlPr>
                          <a:rPr lang="zh-CN" altLang="zh-CN" sz="2400" b="1" i="1">
                            <a:latin typeface="Cambria Math" panose="02040503050406030204" pitchFamily="18" charset="0"/>
                          </a:rPr>
                        </m:ctrlPr>
                      </m:sSubPr>
                      <m:e>
                        <m:r>
                          <a:rPr lang="en-US" altLang="zh-CN" b="1" i="1">
                            <a:latin typeface="Cambria Math" panose="02040503050406030204" pitchFamily="18" charset="0"/>
                          </a:rPr>
                          <m:t>𝒏</m:t>
                        </m:r>
                      </m:e>
                      <m:sub>
                        <m:r>
                          <a:rPr lang="en-US" altLang="zh-CN" b="1" i="1">
                            <a:latin typeface="Cambria Math" panose="02040503050406030204" pitchFamily="18" charset="0"/>
                          </a:rPr>
                          <m:t>𝑩</m:t>
                        </m:r>
                      </m:sub>
                    </m:sSub>
                  </m:oMath>
                </a14:m>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sample points. Since </a:t>
                </a:r>
                <a14:m>
                  <m:oMath xmlns:m="http://schemas.openxmlformats.org/officeDocument/2006/math">
                    <m:r>
                      <a:rPr lang="en-US" altLang="zh-CN" b="1" i="1">
                        <a:latin typeface="Cambria Math" panose="02040503050406030204" pitchFamily="18" charset="0"/>
                      </a:rPr>
                      <m:t>𝑨</m:t>
                    </m:r>
                    <m:r>
                      <a:rPr lang="en-US" altLang="zh-CN" b="1" i="1">
                        <a:latin typeface="Cambria Math" panose="02040503050406030204" pitchFamily="18" charset="0"/>
                      </a:rPr>
                      <m:t>∩</m:t>
                    </m:r>
                    <m:r>
                      <a:rPr lang="en-US" altLang="zh-CN" b="1" i="1">
                        <a:latin typeface="Cambria Math" panose="02040503050406030204" pitchFamily="18" charset="0"/>
                      </a:rPr>
                      <m:t>𝑩</m:t>
                    </m:r>
                    <m:r>
                      <a:rPr lang="en-US" altLang="zh-CN" b="1" i="1">
                        <a:latin typeface="Cambria Math" panose="02040503050406030204" pitchFamily="18" charset="0"/>
                      </a:rPr>
                      <m:t>=∅</m:t>
                    </m:r>
                  </m:oMath>
                </a14:m>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then </a:t>
                </a:r>
                <a14:m>
                  <m:oMath xmlns:m="http://schemas.openxmlformats.org/officeDocument/2006/math">
                    <m:r>
                      <a:rPr lang="en-US" altLang="zh-CN" b="1" i="1">
                        <a:latin typeface="Cambria Math" panose="02040503050406030204" pitchFamily="18" charset="0"/>
                      </a:rPr>
                      <m:t>𝑨</m:t>
                    </m:r>
                    <m:r>
                      <a:rPr lang="en-US" altLang="zh-CN" b="1" i="1">
                        <a:latin typeface="Cambria Math" panose="02040503050406030204" pitchFamily="18" charset="0"/>
                      </a:rPr>
                      <m:t>∪</m:t>
                    </m:r>
                    <m:r>
                      <a:rPr lang="en-US" altLang="zh-CN" b="1" i="1">
                        <a:latin typeface="Cambria Math" panose="02040503050406030204" pitchFamily="18" charset="0"/>
                      </a:rPr>
                      <m:t>𝑩</m:t>
                    </m:r>
                    <m:r>
                      <a:rPr lang="en-US" altLang="zh-CN" b="1" i="1">
                        <a:latin typeface="Cambria Math" panose="02040503050406030204" pitchFamily="18" charset="0"/>
                      </a:rPr>
                      <m:t> </m:t>
                    </m:r>
                  </m:oMath>
                </a14:m>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consists of </a:t>
                </a:r>
                <a14:m>
                  <m:oMath xmlns:m="http://schemas.openxmlformats.org/officeDocument/2006/math">
                    <m:sSub>
                      <m:sSubPr>
                        <m:ctrlPr>
                          <a:rPr lang="zh-CN" altLang="zh-CN" sz="2400" b="1" i="1">
                            <a:latin typeface="Cambria Math" panose="02040503050406030204" pitchFamily="18" charset="0"/>
                          </a:rPr>
                        </m:ctrlPr>
                      </m:sSubPr>
                      <m:e>
                        <m:r>
                          <a:rPr lang="en-US" altLang="zh-CN" b="1" i="1">
                            <a:latin typeface="Cambria Math" panose="02040503050406030204" pitchFamily="18" charset="0"/>
                          </a:rPr>
                          <m:t>𝒏</m:t>
                        </m:r>
                      </m:e>
                      <m:sub>
                        <m:r>
                          <a:rPr lang="en-US" altLang="zh-CN" b="1" i="1">
                            <a:latin typeface="Cambria Math" panose="02040503050406030204" pitchFamily="18" charset="0"/>
                          </a:rPr>
                          <m:t>𝑨</m:t>
                        </m:r>
                      </m:sub>
                    </m:sSub>
                    <m:r>
                      <a:rPr lang="en-US" altLang="zh-CN" b="1" i="1">
                        <a:latin typeface="Cambria Math" panose="02040503050406030204" pitchFamily="18" charset="0"/>
                      </a:rPr>
                      <m:t>+</m:t>
                    </m:r>
                    <m:sSub>
                      <m:sSubPr>
                        <m:ctrlPr>
                          <a:rPr lang="zh-CN" altLang="zh-CN" sz="2400" b="1" i="1">
                            <a:latin typeface="Cambria Math" panose="02040503050406030204" pitchFamily="18" charset="0"/>
                          </a:rPr>
                        </m:ctrlPr>
                      </m:sSubPr>
                      <m:e>
                        <m:r>
                          <a:rPr lang="en-US" altLang="zh-CN" b="1" i="1">
                            <a:latin typeface="Cambria Math" panose="02040503050406030204" pitchFamily="18" charset="0"/>
                          </a:rPr>
                          <m:t>𝒏</m:t>
                        </m:r>
                      </m:e>
                      <m:sub>
                        <m:r>
                          <a:rPr lang="en-US" altLang="zh-CN" b="1" i="1">
                            <a:latin typeface="Cambria Math" panose="02040503050406030204" pitchFamily="18" charset="0"/>
                          </a:rPr>
                          <m:t>𝑩</m:t>
                        </m:r>
                      </m:sub>
                    </m:sSub>
                    <m:r>
                      <a:rPr lang="en-US" altLang="zh-CN" b="1" i="1">
                        <a:latin typeface="Cambria Math" panose="02040503050406030204" pitchFamily="18" charset="0"/>
                      </a:rPr>
                      <m:t> </m:t>
                    </m:r>
                  </m:oMath>
                </a14:m>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sample points, thus  </a:t>
                </a:r>
                <a:endParaRPr kumimoji="0" lang="en-US" altLang="zh-CN" sz="2400" b="0" i="0" u="none" strike="noStrike" cap="none" normalizeH="0" baseline="0" dirty="0">
                  <a:ln>
                    <a:noFill/>
                  </a:ln>
                  <a:solidFill>
                    <a:schemeClr val="tx1"/>
                  </a:solidFill>
                  <a:effectLst/>
                </a:endParaRPr>
              </a:p>
            </p:txBody>
          </p:sp>
        </mc:Choice>
        <mc:Fallback xmlns="">
          <p:sp>
            <p:nvSpPr>
              <p:cNvPr id="9" name="Rectangle 4">
                <a:extLst>
                  <a:ext uri="{FF2B5EF4-FFF2-40B4-BE49-F238E27FC236}">
                    <a16:creationId xmlns:a16="http://schemas.microsoft.com/office/drawing/2014/main" id="{006074F7-15AF-74BC-D946-45C8130530F7}"/>
                  </a:ext>
                </a:extLst>
              </p:cNvPr>
              <p:cNvSpPr>
                <a:spLocks noRot="1" noChangeAspect="1" noMove="1" noResize="1" noEditPoints="1" noAdjustHandles="1" noChangeArrowheads="1" noChangeShapeType="1" noTextEdit="1"/>
              </p:cNvSpPr>
              <p:nvPr/>
            </p:nvSpPr>
            <p:spPr bwMode="auto">
              <a:xfrm>
                <a:off x="-180994" y="4222277"/>
                <a:ext cx="9304000" cy="1938992"/>
              </a:xfrm>
              <a:prstGeom prst="rect">
                <a:avLst/>
              </a:prstGeom>
              <a:blipFill>
                <a:blip r:embed="rId4"/>
                <a:stretch>
                  <a:fillRect t="-2201" r="-262" b="-660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94505DF7-FA2E-27F6-6B53-9F874BB4DE57}"/>
                  </a:ext>
                </a:extLst>
              </p:cNvPr>
              <p:cNvSpPr txBox="1"/>
              <p:nvPr/>
            </p:nvSpPr>
            <p:spPr>
              <a:xfrm>
                <a:off x="2136020" y="6090698"/>
                <a:ext cx="5388307" cy="7607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𝐴</m:t>
                          </m:r>
                          <m:r>
                            <a:rPr lang="zh-CN" altLang="en-US" sz="2400" i="0">
                              <a:latin typeface="Cambria Math" panose="02040503050406030204" pitchFamily="18" charset="0"/>
                            </a:rPr>
                            <m:t>∪</m:t>
                          </m:r>
                          <m:r>
                            <a:rPr lang="zh-CN" altLang="en-US" sz="2400" i="1">
                              <a:latin typeface="Cambria Math" panose="02040503050406030204" pitchFamily="18" charset="0"/>
                            </a:rPr>
                            <m:t>𝐵</m:t>
                          </m:r>
                        </m:e>
                      </m:d>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𝑛</m:t>
                              </m:r>
                            </m:e>
                            <m:sub>
                              <m:r>
                                <a:rPr lang="zh-CN" altLang="en-US" sz="2400" i="1">
                                  <a:latin typeface="Cambria Math" panose="02040503050406030204" pitchFamily="18" charset="0"/>
                                </a:rPr>
                                <m:t>𝐴</m:t>
                              </m:r>
                            </m:sub>
                          </m:sSub>
                          <m:r>
                            <a:rPr lang="zh-CN" altLang="en-US" sz="2400" i="0">
                              <a:latin typeface="Cambria Math" panose="02040503050406030204" pitchFamily="18" charset="0"/>
                            </a:rPr>
                            <m:t>+</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𝑛</m:t>
                              </m:r>
                            </m:e>
                            <m:sub>
                              <m:r>
                                <a:rPr lang="zh-CN" altLang="en-US" sz="2400" i="1">
                                  <a:latin typeface="Cambria Math" panose="02040503050406030204" pitchFamily="18" charset="0"/>
                                </a:rPr>
                                <m:t>𝐵</m:t>
                              </m:r>
                            </m:sub>
                          </m:sSub>
                        </m:num>
                        <m:den>
                          <m:r>
                            <a:rPr lang="zh-CN" altLang="en-US" sz="2400" i="1">
                              <a:latin typeface="Cambria Math" panose="02040503050406030204" pitchFamily="18" charset="0"/>
                            </a:rPr>
                            <m:t>𝑁</m:t>
                          </m:r>
                        </m:den>
                      </m:f>
                      <m:r>
                        <a:rPr lang="zh-CN" altLang="en-US" sz="2400" i="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𝐴</m:t>
                          </m:r>
                        </m:e>
                      </m:d>
                      <m:r>
                        <a:rPr lang="zh-CN" altLang="en-US" sz="2400" i="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𝐵</m:t>
                          </m:r>
                        </m:e>
                      </m:d>
                    </m:oMath>
                  </m:oMathPara>
                </a14:m>
                <a:endParaRPr lang="zh-CN" altLang="en-US" sz="2400" dirty="0"/>
              </a:p>
            </p:txBody>
          </p:sp>
        </mc:Choice>
        <mc:Fallback xmlns="">
          <p:sp>
            <p:nvSpPr>
              <p:cNvPr id="11" name="文本框 10">
                <a:extLst>
                  <a:ext uri="{FF2B5EF4-FFF2-40B4-BE49-F238E27FC236}">
                    <a16:creationId xmlns:a16="http://schemas.microsoft.com/office/drawing/2014/main" id="{94505DF7-FA2E-27F6-6B53-9F874BB4DE57}"/>
                  </a:ext>
                </a:extLst>
              </p:cNvPr>
              <p:cNvSpPr txBox="1">
                <a:spLocks noRot="1" noChangeAspect="1" noMove="1" noResize="1" noEditPoints="1" noAdjustHandles="1" noChangeArrowheads="1" noChangeShapeType="1" noTextEdit="1"/>
              </p:cNvSpPr>
              <p:nvPr/>
            </p:nvSpPr>
            <p:spPr>
              <a:xfrm>
                <a:off x="2136020" y="6090698"/>
                <a:ext cx="5388307" cy="760786"/>
              </a:xfrm>
              <a:prstGeom prst="rect">
                <a:avLst/>
              </a:prstGeom>
              <a:blipFill>
                <a:blip r:embed="rId5"/>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arn(inVertical)">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animBg="1"/>
      <p:bldP spid="9" grpId="0"/>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E1A4874-D109-D844-7CDB-D01B03ACDFA2}"/>
                  </a:ext>
                </a:extLst>
              </p:cNvPr>
              <p:cNvSpPr txBox="1"/>
              <p:nvPr/>
            </p:nvSpPr>
            <p:spPr>
              <a:xfrm>
                <a:off x="0" y="620688"/>
                <a:ext cx="9144000" cy="461665"/>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rPr>
                  <a:t>Corollary 1</a:t>
                </a:r>
                <a:r>
                  <a:rPr lang="en-US" altLang="zh-CN" sz="2400" b="1" kern="100" dirty="0">
                    <a:solidFill>
                      <a:srgbClr val="000080"/>
                    </a:solidFill>
                    <a:effectLst/>
                    <a:latin typeface="Times New Roman" panose="02020603050405020304" pitchFamily="18" charset="0"/>
                  </a:rPr>
                  <a:t> </a:t>
                </a:r>
                <a:r>
                  <a:rPr lang="en-US" altLang="zh-CN" sz="2400" kern="100" dirty="0">
                    <a:solidFill>
                      <a:srgbClr val="000080"/>
                    </a:solidFill>
                    <a:effectLst/>
                    <a:latin typeface="Times New Roman" panose="02020603050405020304" pitchFamily="18" charset="0"/>
                  </a:rPr>
                  <a:t>If </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𝐴</m:t>
                    </m:r>
                    <m:r>
                      <a:rPr lang="en-US" altLang="zh-CN" sz="2400" i="1" kern="100">
                        <a:solidFill>
                          <a:srgbClr val="000080"/>
                        </a:solidFill>
                        <a:effectLst/>
                        <a:latin typeface="Cambria Math" panose="02040503050406030204" pitchFamily="18" charset="0"/>
                        <a:cs typeface="Cambria Math" panose="020405030504060302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𝐵</m:t>
                    </m:r>
                  </m:oMath>
                </a14:m>
                <a:r>
                  <a:rPr lang="en-US" altLang="zh-CN" sz="2400" kern="100" dirty="0">
                    <a:solidFill>
                      <a:srgbClr val="000080"/>
                    </a:solidFill>
                    <a:effectLst/>
                    <a:latin typeface="Times New Roman" panose="02020603050405020304" pitchFamily="18" charset="0"/>
                  </a:rPr>
                  <a:t>, then </a:t>
                </a:r>
                <a14:m>
                  <m:oMath xmlns:m="http://schemas.openxmlformats.org/officeDocument/2006/math">
                    <m:r>
                      <a:rPr lang="en-US" altLang="zh-CN" sz="2400" i="1">
                        <a:latin typeface="Cambria Math" panose="02040503050406030204" pitchFamily="18" charset="0"/>
                      </a:rPr>
                      <m:t>𝑃</m:t>
                    </m:r>
                    <m:r>
                      <a:rPr lang="en-US" altLang="zh-CN" sz="2400" i="1">
                        <a:latin typeface="Cambria Math" panose="02040503050406030204" pitchFamily="18" charset="0"/>
                      </a:rPr>
                      <m:t>(</m:t>
                    </m:r>
                    <m:r>
                      <a:rPr lang="en-US" altLang="zh-CN" sz="2400" i="1">
                        <a:latin typeface="Cambria Math" panose="02040503050406030204" pitchFamily="18" charset="0"/>
                      </a:rPr>
                      <m:t>𝐵</m:t>
                    </m:r>
                    <m:r>
                      <a:rPr lang="en-US" altLang="zh-CN" sz="2400" i="1">
                        <a:latin typeface="Cambria Math" panose="02040503050406030204" pitchFamily="18" charset="0"/>
                      </a:rPr>
                      <m:t>−</m:t>
                    </m:r>
                    <m:r>
                      <a:rPr lang="en-US" altLang="zh-CN" sz="2400" i="1">
                        <a:latin typeface="Cambria Math" panose="02040503050406030204" pitchFamily="18" charset="0"/>
                      </a:rPr>
                      <m:t>𝐴</m:t>
                    </m:r>
                    <m:r>
                      <a:rPr lang="en-US" altLang="zh-CN" sz="2400" i="1">
                        <a:latin typeface="Cambria Math" panose="02040503050406030204" pitchFamily="18" charset="0"/>
                      </a:rPr>
                      <m:t>)=</m:t>
                    </m:r>
                    <m:r>
                      <a:rPr lang="en-US" altLang="zh-CN" sz="2400" i="1">
                        <a:latin typeface="Cambria Math" panose="02040503050406030204" pitchFamily="18" charset="0"/>
                      </a:rPr>
                      <m:t>𝑃</m:t>
                    </m:r>
                    <m:r>
                      <a:rPr lang="en-US" altLang="zh-CN" sz="2400" i="1">
                        <a:latin typeface="Cambria Math" panose="02040503050406030204" pitchFamily="18" charset="0"/>
                      </a:rPr>
                      <m:t>(</m:t>
                    </m:r>
                    <m:r>
                      <a:rPr lang="en-US" altLang="zh-CN" sz="2400" i="1">
                        <a:latin typeface="Cambria Math" panose="02040503050406030204" pitchFamily="18" charset="0"/>
                      </a:rPr>
                      <m:t>𝐵</m:t>
                    </m:r>
                    <m:r>
                      <a:rPr lang="en-US" altLang="zh-CN" sz="2400" i="1">
                        <a:latin typeface="Cambria Math" panose="02040503050406030204" pitchFamily="18" charset="0"/>
                      </a:rPr>
                      <m:t>)−</m:t>
                    </m:r>
                    <m:r>
                      <a:rPr lang="en-US" altLang="zh-CN" sz="2400" i="1">
                        <a:latin typeface="Cambria Math" panose="02040503050406030204" pitchFamily="18" charset="0"/>
                      </a:rPr>
                      <m:t>𝑃</m:t>
                    </m:r>
                    <m:r>
                      <a:rPr lang="en-US" altLang="zh-CN" sz="2400" i="1">
                        <a:latin typeface="Cambria Math" panose="02040503050406030204" pitchFamily="18" charset="0"/>
                      </a:rPr>
                      <m:t>(</m:t>
                    </m:r>
                    <m:r>
                      <a:rPr lang="en-US" altLang="zh-CN" sz="2400" i="1">
                        <a:latin typeface="Cambria Math" panose="02040503050406030204" pitchFamily="18" charset="0"/>
                      </a:rPr>
                      <m:t>𝐴</m:t>
                    </m:r>
                    <m:r>
                      <a:rPr lang="en-US" altLang="zh-CN" sz="2400" i="1">
                        <a:latin typeface="Cambria Math" panose="02040503050406030204" pitchFamily="18" charset="0"/>
                      </a:rPr>
                      <m:t>)</m:t>
                    </m:r>
                  </m:oMath>
                </a14:m>
                <a:r>
                  <a:rPr lang="en-US" altLang="zh-CN" sz="2400" dirty="0"/>
                  <a:t>.      </a:t>
                </a:r>
                <a:r>
                  <a:rPr lang="zh-CN" altLang="en-US" sz="2400" dirty="0"/>
                  <a:t>（</a:t>
                </a:r>
                <a:r>
                  <a:rPr lang="en-US" altLang="zh-CN" sz="2400" dirty="0"/>
                  <a:t>2.4.2</a:t>
                </a:r>
                <a:r>
                  <a:rPr lang="zh-CN" altLang="en-US" sz="2400" dirty="0"/>
                  <a:t>）</a:t>
                </a:r>
              </a:p>
            </p:txBody>
          </p:sp>
        </mc:Choice>
        <mc:Fallback xmlns="">
          <p:sp>
            <p:nvSpPr>
              <p:cNvPr id="3" name="文本框 2">
                <a:extLst>
                  <a:ext uri="{FF2B5EF4-FFF2-40B4-BE49-F238E27FC236}">
                    <a16:creationId xmlns:a16="http://schemas.microsoft.com/office/drawing/2014/main" id="{3E1A4874-D109-D844-7CDB-D01B03ACDFA2}"/>
                  </a:ext>
                </a:extLst>
              </p:cNvPr>
              <p:cNvSpPr txBox="1">
                <a:spLocks noRot="1" noChangeAspect="1" noMove="1" noResize="1" noEditPoints="1" noAdjustHandles="1" noChangeArrowheads="1" noChangeShapeType="1" noTextEdit="1"/>
              </p:cNvSpPr>
              <p:nvPr/>
            </p:nvSpPr>
            <p:spPr>
              <a:xfrm>
                <a:off x="0" y="620688"/>
                <a:ext cx="9144000" cy="461665"/>
              </a:xfrm>
              <a:prstGeom prst="rect">
                <a:avLst/>
              </a:prstGeom>
              <a:blipFill>
                <a:blip r:embed="rId2"/>
                <a:stretch>
                  <a:fillRect l="-1000" t="-14474" b="-30263"/>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6DB9906F-00CF-6188-D672-C06C7E1B9A6F}"/>
              </a:ext>
            </a:extLst>
          </p:cNvPr>
          <p:cNvSpPr txBox="1"/>
          <p:nvPr/>
        </p:nvSpPr>
        <p:spPr>
          <a:xfrm>
            <a:off x="-99319" y="1221447"/>
            <a:ext cx="1130444" cy="461665"/>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rPr>
              <a:t>Proof</a:t>
            </a:r>
            <a:endParaRPr lang="zh-CN" altLang="en-US" sz="2400"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155082DC-1E05-8212-6BC5-46F0017693F8}"/>
                  </a:ext>
                </a:extLst>
              </p:cNvPr>
              <p:cNvSpPr txBox="1"/>
              <p:nvPr/>
            </p:nvSpPr>
            <p:spPr>
              <a:xfrm>
                <a:off x="821657" y="1193965"/>
                <a:ext cx="8322343" cy="830997"/>
              </a:xfrm>
              <a:prstGeom prst="rect">
                <a:avLst/>
              </a:prstGeom>
              <a:noFill/>
            </p:spPr>
            <p:txBody>
              <a:bodyPr wrap="square">
                <a:spAutoFit/>
              </a:bodyPr>
              <a:lstStyle/>
              <a:p>
                <a:r>
                  <a:rPr lang="en-US" altLang="zh-CN" sz="2400" kern="100" dirty="0">
                    <a:solidFill>
                      <a:srgbClr val="000080"/>
                    </a:solidFill>
                    <a:effectLst/>
                    <a:latin typeface="Times New Roman" panose="02020603050405020304" pitchFamily="18" charset="0"/>
                  </a:rPr>
                  <a:t>Since </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𝐴</m:t>
                    </m:r>
                  </m:oMath>
                </a14:m>
                <a:r>
                  <a:rPr lang="en-US" altLang="zh-CN" sz="2400" kern="100" dirty="0">
                    <a:solidFill>
                      <a:srgbClr val="000080"/>
                    </a:solidFill>
                    <a:effectLst/>
                    <a:latin typeface="Times New Roman" panose="02020603050405020304" pitchFamily="18" charset="0"/>
                  </a:rPr>
                  <a:t> and </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𝐵</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𝐴</m:t>
                    </m:r>
                  </m:oMath>
                </a14:m>
                <a:r>
                  <a:rPr lang="en-US" altLang="zh-CN" sz="2400" kern="100" dirty="0">
                    <a:solidFill>
                      <a:srgbClr val="000080"/>
                    </a:solidFill>
                    <a:effectLst/>
                    <a:latin typeface="Times New Roman" panose="02020603050405020304" pitchFamily="18" charset="0"/>
                  </a:rPr>
                  <a:t> are mutually exclusive, and </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𝐵</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𝐴</m:t>
                    </m:r>
                    <m:r>
                      <a:rPr lang="zh-CN" altLang="zh-CN" sz="2400" i="1" kern="100">
                        <a:solidFill>
                          <a:srgbClr val="000080"/>
                        </a:solidFill>
                        <a:effectLst/>
                        <a:latin typeface="Cambria Math" panose="02040503050406030204" pitchFamily="18" charset="0"/>
                        <a:cs typeface="宋体" panose="02010600030101010101" pitchFamily="2" charset="-122"/>
                      </a:rPr>
                      <m:t>∪</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𝐵</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𝐴</m:t>
                    </m:r>
                    <m:r>
                      <a:rPr lang="en-US" altLang="zh-CN" sz="2400" i="1" kern="100">
                        <a:solidFill>
                          <a:srgbClr val="000080"/>
                        </a:solidFill>
                        <a:effectLst/>
                        <a:latin typeface="Cambria Math" panose="02040503050406030204" pitchFamily="18" charset="0"/>
                        <a:cs typeface="Times New Roman" panose="02020603050405020304" pitchFamily="18" charset="0"/>
                      </a:rPr>
                      <m:t>)</m:t>
                    </m:r>
                  </m:oMath>
                </a14:m>
                <a:r>
                  <a:rPr lang="en-US" altLang="zh-CN" sz="2400" kern="100" dirty="0">
                    <a:solidFill>
                      <a:srgbClr val="000080"/>
                    </a:solidFill>
                    <a:effectLst/>
                    <a:latin typeface="Times New Roman" panose="02020603050405020304" pitchFamily="18" charset="0"/>
                  </a:rPr>
                  <a:t>, so we have</a:t>
                </a:r>
                <a:endParaRPr lang="zh-CN" altLang="en-US" sz="2400" dirty="0"/>
              </a:p>
            </p:txBody>
          </p:sp>
        </mc:Choice>
        <mc:Fallback xmlns="">
          <p:sp>
            <p:nvSpPr>
              <p:cNvPr id="9" name="文本框 8">
                <a:extLst>
                  <a:ext uri="{FF2B5EF4-FFF2-40B4-BE49-F238E27FC236}">
                    <a16:creationId xmlns:a16="http://schemas.microsoft.com/office/drawing/2014/main" id="{155082DC-1E05-8212-6BC5-46F0017693F8}"/>
                  </a:ext>
                </a:extLst>
              </p:cNvPr>
              <p:cNvSpPr txBox="1">
                <a:spLocks noRot="1" noChangeAspect="1" noMove="1" noResize="1" noEditPoints="1" noAdjustHandles="1" noChangeArrowheads="1" noChangeShapeType="1" noTextEdit="1"/>
              </p:cNvSpPr>
              <p:nvPr/>
            </p:nvSpPr>
            <p:spPr>
              <a:xfrm>
                <a:off x="821657" y="1193965"/>
                <a:ext cx="8322343" cy="830997"/>
              </a:xfrm>
              <a:prstGeom prst="rect">
                <a:avLst/>
              </a:prstGeom>
              <a:blipFill>
                <a:blip r:embed="rId3"/>
                <a:stretch>
                  <a:fillRect l="-1172" t="-5882" r="-952" b="-161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D26B7697-3036-F8D0-A17F-7E3F34DD265D}"/>
                  </a:ext>
                </a:extLst>
              </p:cNvPr>
              <p:cNvSpPr txBox="1"/>
              <p:nvPr/>
            </p:nvSpPr>
            <p:spPr>
              <a:xfrm>
                <a:off x="694396" y="2048715"/>
                <a:ext cx="8322343" cy="461665"/>
              </a:xfrm>
              <a:prstGeom prst="rect">
                <a:avLst/>
              </a:prstGeom>
              <a:noFill/>
            </p:spPr>
            <p:txBody>
              <a:bodyPr wrap="square">
                <a:spAutoFit/>
              </a:bodyPr>
              <a:lstStyle/>
              <a:p>
                <a14:m>
                  <m:oMath xmlns:m="http://schemas.openxmlformats.org/officeDocument/2006/math">
                    <m:r>
                      <a:rPr lang="en-US" altLang="zh-CN" sz="2400" i="1" kern="100" smtClean="0">
                        <a:solidFill>
                          <a:srgbClr val="000080"/>
                        </a:solidFill>
                        <a:effectLst/>
                        <a:latin typeface="Cambria Math" panose="02040503050406030204" pitchFamily="18" charset="0"/>
                        <a:cs typeface="Times New Roman" panose="02020603050405020304" pitchFamily="18" charset="0"/>
                      </a:rPr>
                      <m:t>𝑃</m:t>
                    </m:r>
                    <m:r>
                      <a:rPr lang="en-US" altLang="zh-CN" sz="2400" i="1" kern="100" smtClean="0">
                        <a:solidFill>
                          <a:srgbClr val="000080"/>
                        </a:solidFill>
                        <a:effectLst/>
                        <a:latin typeface="Cambria Math" panose="02040503050406030204" pitchFamily="18" charset="0"/>
                        <a:cs typeface="Times New Roman" panose="02020603050405020304" pitchFamily="18" charset="0"/>
                      </a:rPr>
                      <m:t>(</m:t>
                    </m:r>
                    <m:r>
                      <a:rPr lang="en-US" altLang="zh-CN" sz="2400" i="1" kern="100" smtClean="0">
                        <a:solidFill>
                          <a:srgbClr val="000080"/>
                        </a:solidFill>
                        <a:effectLst/>
                        <a:latin typeface="Cambria Math" panose="02040503050406030204" pitchFamily="18" charset="0"/>
                        <a:cs typeface="Times New Roman" panose="02020603050405020304" pitchFamily="18" charset="0"/>
                      </a:rPr>
                      <m:t>𝐵</m:t>
                    </m:r>
                    <m:r>
                      <a:rPr lang="en-US" altLang="zh-CN" sz="2400" i="1" kern="100" smtClean="0">
                        <a:solidFill>
                          <a:srgbClr val="000080"/>
                        </a:solidFill>
                        <a:effectLst/>
                        <a:latin typeface="Cambria Math" panose="02040503050406030204" pitchFamily="18" charset="0"/>
                        <a:cs typeface="Times New Roman" panose="02020603050405020304" pitchFamily="18" charset="0"/>
                      </a:rPr>
                      <m:t>)=</m:t>
                    </m:r>
                    <m:r>
                      <a:rPr lang="en-US" altLang="zh-CN" sz="2400" i="1" kern="100" smtClean="0">
                        <a:solidFill>
                          <a:srgbClr val="000080"/>
                        </a:solidFill>
                        <a:effectLst/>
                        <a:latin typeface="Cambria Math" panose="02040503050406030204" pitchFamily="18" charset="0"/>
                        <a:cs typeface="Times New Roman" panose="02020603050405020304" pitchFamily="18" charset="0"/>
                      </a:rPr>
                      <m:t>𝑃</m:t>
                    </m:r>
                    <m:r>
                      <a:rPr lang="en-US" altLang="zh-CN" sz="2400" i="1" kern="100" smtClean="0">
                        <a:solidFill>
                          <a:srgbClr val="000080"/>
                        </a:solidFill>
                        <a:effectLst/>
                        <a:latin typeface="Cambria Math" panose="02040503050406030204" pitchFamily="18" charset="0"/>
                        <a:cs typeface="Times New Roman" panose="02020603050405020304" pitchFamily="18" charset="0"/>
                      </a:rPr>
                      <m:t>(</m:t>
                    </m:r>
                    <m:r>
                      <a:rPr lang="en-US" altLang="zh-CN" sz="2400" i="1" kern="100" smtClean="0">
                        <a:solidFill>
                          <a:srgbClr val="000080"/>
                        </a:solidFill>
                        <a:effectLst/>
                        <a:latin typeface="Cambria Math" panose="02040503050406030204" pitchFamily="18" charset="0"/>
                        <a:cs typeface="Times New Roman" panose="02020603050405020304" pitchFamily="18" charset="0"/>
                      </a:rPr>
                      <m:t>𝐴</m:t>
                    </m:r>
                    <m:r>
                      <a:rPr lang="en-US" altLang="zh-CN" sz="2400" i="1" kern="100" smtClean="0">
                        <a:solidFill>
                          <a:srgbClr val="000080"/>
                        </a:solidFill>
                        <a:effectLst/>
                        <a:latin typeface="Cambria Math" panose="02040503050406030204" pitchFamily="18" charset="0"/>
                        <a:cs typeface="Times New Roman" panose="02020603050405020304" pitchFamily="18" charset="0"/>
                      </a:rPr>
                      <m:t>)+</m:t>
                    </m:r>
                    <m:r>
                      <a:rPr lang="en-US" altLang="zh-CN" sz="2400" i="1" kern="100" smtClean="0">
                        <a:solidFill>
                          <a:srgbClr val="000080"/>
                        </a:solidFill>
                        <a:effectLst/>
                        <a:latin typeface="Cambria Math" panose="02040503050406030204" pitchFamily="18" charset="0"/>
                        <a:cs typeface="Times New Roman" panose="02020603050405020304" pitchFamily="18" charset="0"/>
                      </a:rPr>
                      <m:t>𝑃</m:t>
                    </m:r>
                    <m:r>
                      <a:rPr lang="en-US" altLang="zh-CN" sz="2400" i="1" kern="100" smtClean="0">
                        <a:solidFill>
                          <a:srgbClr val="000080"/>
                        </a:solidFill>
                        <a:effectLst/>
                        <a:latin typeface="Cambria Math" panose="02040503050406030204" pitchFamily="18" charset="0"/>
                        <a:cs typeface="Times New Roman" panose="02020603050405020304" pitchFamily="18" charset="0"/>
                      </a:rPr>
                      <m:t>(</m:t>
                    </m:r>
                    <m:r>
                      <a:rPr lang="en-US" altLang="zh-CN" sz="2400" i="1" kern="100" smtClean="0">
                        <a:solidFill>
                          <a:srgbClr val="000080"/>
                        </a:solidFill>
                        <a:effectLst/>
                        <a:latin typeface="Cambria Math" panose="02040503050406030204" pitchFamily="18" charset="0"/>
                        <a:cs typeface="Times New Roman" panose="02020603050405020304" pitchFamily="18" charset="0"/>
                      </a:rPr>
                      <m:t>𝐵</m:t>
                    </m:r>
                    <m:r>
                      <a:rPr lang="en-US" altLang="zh-CN" sz="2400" i="1" kern="100" smtClean="0">
                        <a:solidFill>
                          <a:srgbClr val="000080"/>
                        </a:solidFill>
                        <a:effectLst/>
                        <a:latin typeface="Cambria Math" panose="02040503050406030204" pitchFamily="18" charset="0"/>
                        <a:cs typeface="Times New Roman" panose="02020603050405020304" pitchFamily="18" charset="0"/>
                      </a:rPr>
                      <m:t>−</m:t>
                    </m:r>
                    <m:r>
                      <a:rPr lang="en-US" altLang="zh-CN" sz="2400" i="1" kern="100" smtClean="0">
                        <a:solidFill>
                          <a:srgbClr val="000080"/>
                        </a:solidFill>
                        <a:effectLst/>
                        <a:latin typeface="Cambria Math" panose="02040503050406030204" pitchFamily="18" charset="0"/>
                        <a:cs typeface="Times New Roman" panose="02020603050405020304" pitchFamily="18" charset="0"/>
                      </a:rPr>
                      <m:t>𝐴</m:t>
                    </m:r>
                    <m:r>
                      <a:rPr lang="en-US" altLang="zh-CN" sz="2400" i="1" kern="100" smtClean="0">
                        <a:solidFill>
                          <a:srgbClr val="000080"/>
                        </a:solidFill>
                        <a:effectLst/>
                        <a:latin typeface="Cambria Math" panose="02040503050406030204" pitchFamily="18" charset="0"/>
                        <a:cs typeface="Times New Roman" panose="02020603050405020304" pitchFamily="18" charset="0"/>
                      </a:rPr>
                      <m:t>)</m:t>
                    </m:r>
                  </m:oMath>
                </a14:m>
                <a:r>
                  <a:rPr lang="en-US" altLang="zh-CN" sz="2400" kern="100" dirty="0">
                    <a:solidFill>
                      <a:srgbClr val="000080"/>
                    </a:solidFill>
                    <a:effectLst/>
                    <a:latin typeface="Times New Roman" panose="02020603050405020304" pitchFamily="18" charset="0"/>
                  </a:rPr>
                  <a:t>, i.e.</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𝑃</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𝐵</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𝐴</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𝑃</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𝐵</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𝑃</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𝐴</m:t>
                    </m:r>
                    <m:r>
                      <a:rPr lang="en-US" altLang="zh-CN" sz="2400" i="1" kern="100">
                        <a:solidFill>
                          <a:srgbClr val="000080"/>
                        </a:solidFill>
                        <a:effectLst/>
                        <a:latin typeface="Cambria Math" panose="02040503050406030204" pitchFamily="18" charset="0"/>
                        <a:cs typeface="Times New Roman" panose="02020603050405020304" pitchFamily="18" charset="0"/>
                      </a:rPr>
                      <m:t>)</m:t>
                    </m:r>
                  </m:oMath>
                </a14:m>
                <a:r>
                  <a:rPr lang="en-US" altLang="zh-CN" sz="2400" kern="100" dirty="0">
                    <a:solidFill>
                      <a:srgbClr val="000080"/>
                    </a:solidFill>
                    <a:effectLst/>
                    <a:latin typeface="Times New Roman" panose="02020603050405020304" pitchFamily="18" charset="0"/>
                  </a:rPr>
                  <a:t>.</a:t>
                </a:r>
                <a:endParaRPr lang="zh-CN" altLang="en-US" sz="2400" dirty="0"/>
              </a:p>
            </p:txBody>
          </p:sp>
        </mc:Choice>
        <mc:Fallback xmlns="">
          <p:sp>
            <p:nvSpPr>
              <p:cNvPr id="11" name="文本框 10">
                <a:extLst>
                  <a:ext uri="{FF2B5EF4-FFF2-40B4-BE49-F238E27FC236}">
                    <a16:creationId xmlns:a16="http://schemas.microsoft.com/office/drawing/2014/main" id="{D26B7697-3036-F8D0-A17F-7E3F34DD265D}"/>
                  </a:ext>
                </a:extLst>
              </p:cNvPr>
              <p:cNvSpPr txBox="1">
                <a:spLocks noRot="1" noChangeAspect="1" noMove="1" noResize="1" noEditPoints="1" noAdjustHandles="1" noChangeArrowheads="1" noChangeShapeType="1" noTextEdit="1"/>
              </p:cNvSpPr>
              <p:nvPr/>
            </p:nvSpPr>
            <p:spPr>
              <a:xfrm>
                <a:off x="694396" y="2048715"/>
                <a:ext cx="8322343" cy="461665"/>
              </a:xfrm>
              <a:prstGeom prst="rect">
                <a:avLst/>
              </a:prstGeom>
              <a:blipFill>
                <a:blip r:embed="rId4"/>
                <a:stretch>
                  <a:fillRect l="-220"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C6D3DA82-79EE-99A8-2396-CE71E57D65F5}"/>
                  </a:ext>
                </a:extLst>
              </p:cNvPr>
              <p:cNvSpPr txBox="1"/>
              <p:nvPr/>
            </p:nvSpPr>
            <p:spPr>
              <a:xfrm>
                <a:off x="179512" y="2650694"/>
                <a:ext cx="6408712" cy="461665"/>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rPr>
                  <a:t>Corollary 2</a:t>
                </a:r>
                <a:r>
                  <a:rPr lang="en-US" altLang="zh-CN" sz="2400" kern="100" dirty="0">
                    <a:solidFill>
                      <a:srgbClr val="0000FF"/>
                    </a:solidFill>
                    <a:effectLst/>
                    <a:latin typeface="Times New Roman" panose="02020603050405020304" pitchFamily="18" charset="0"/>
                  </a:rPr>
                  <a:t> </a:t>
                </a:r>
                <a:r>
                  <a:rPr lang="en-US" altLang="zh-CN" sz="2400" kern="100" dirty="0">
                    <a:solidFill>
                      <a:srgbClr val="000080"/>
                    </a:solidFill>
                    <a:effectLst/>
                    <a:latin typeface="Times New Roman" panose="02020603050405020304" pitchFamily="18" charset="0"/>
                  </a:rPr>
                  <a:t>For any two events </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𝐴</m:t>
                    </m:r>
                  </m:oMath>
                </a14:m>
                <a:r>
                  <a:rPr lang="en-US" altLang="zh-CN" sz="2400" kern="100" dirty="0">
                    <a:solidFill>
                      <a:srgbClr val="000080"/>
                    </a:solidFill>
                    <a:effectLst/>
                    <a:latin typeface="Times New Roman" panose="02020603050405020304" pitchFamily="18" charset="0"/>
                  </a:rPr>
                  <a:t> and </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𝐵</m:t>
                    </m:r>
                  </m:oMath>
                </a14:m>
                <a:endParaRPr lang="zh-CN" altLang="en-US" sz="2400" dirty="0"/>
              </a:p>
            </p:txBody>
          </p:sp>
        </mc:Choice>
        <mc:Fallback xmlns="">
          <p:sp>
            <p:nvSpPr>
              <p:cNvPr id="13" name="文本框 12">
                <a:extLst>
                  <a:ext uri="{FF2B5EF4-FFF2-40B4-BE49-F238E27FC236}">
                    <a16:creationId xmlns:a16="http://schemas.microsoft.com/office/drawing/2014/main" id="{C6D3DA82-79EE-99A8-2396-CE71E57D65F5}"/>
                  </a:ext>
                </a:extLst>
              </p:cNvPr>
              <p:cNvSpPr txBox="1">
                <a:spLocks noRot="1" noChangeAspect="1" noMove="1" noResize="1" noEditPoints="1" noAdjustHandles="1" noChangeArrowheads="1" noChangeShapeType="1" noTextEdit="1"/>
              </p:cNvSpPr>
              <p:nvPr/>
            </p:nvSpPr>
            <p:spPr>
              <a:xfrm>
                <a:off x="179512" y="2650694"/>
                <a:ext cx="6408712" cy="461665"/>
              </a:xfrm>
              <a:prstGeom prst="rect">
                <a:avLst/>
              </a:prstGeom>
              <a:blipFill>
                <a:blip r:embed="rId5"/>
                <a:stretch>
                  <a:fillRect l="-1426"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8352FDC9-E308-99CE-2F28-3A82A64D99FB}"/>
                  </a:ext>
                </a:extLst>
              </p:cNvPr>
              <p:cNvSpPr txBox="1"/>
              <p:nvPr/>
            </p:nvSpPr>
            <p:spPr>
              <a:xfrm>
                <a:off x="1031125" y="3044381"/>
                <a:ext cx="6635578" cy="461665"/>
              </a:xfrm>
              <a:prstGeom prst="rect">
                <a:avLst/>
              </a:prstGeom>
              <a:noFill/>
            </p:spPr>
            <p:txBody>
              <a:bodyPr wrap="square">
                <a:spAutoFit/>
              </a:bodyPr>
              <a:lstStyle/>
              <a:p>
                <a14:m>
                  <m:oMath xmlns:m="http://schemas.openxmlformats.org/officeDocument/2006/math">
                    <m:r>
                      <a:rPr lang="zh-CN" altLang="en-US" sz="2400" i="1" smtClean="0">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𝐴</m:t>
                        </m:r>
                        <m:r>
                          <a:rPr lang="zh-CN" altLang="en-US" sz="2400" i="0">
                            <a:latin typeface="Cambria Math" panose="02040503050406030204" pitchFamily="18" charset="0"/>
                          </a:rPr>
                          <m:t>∪</m:t>
                        </m:r>
                        <m:r>
                          <a:rPr lang="zh-CN" altLang="en-US" sz="2400" i="1">
                            <a:latin typeface="Cambria Math" panose="02040503050406030204" pitchFamily="18" charset="0"/>
                          </a:rPr>
                          <m:t>𝐵</m:t>
                        </m:r>
                      </m:e>
                    </m:d>
                    <m:r>
                      <a:rPr lang="zh-CN" altLang="en-US" sz="2400" i="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𝐴</m:t>
                        </m:r>
                      </m:e>
                    </m:d>
                    <m:r>
                      <a:rPr lang="zh-CN" altLang="en-US" sz="2400" i="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𝐵</m:t>
                        </m:r>
                      </m:e>
                    </m:d>
                    <m:r>
                      <a:rPr lang="zh-CN" altLang="en-US" sz="2400" i="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𝐴</m:t>
                        </m:r>
                        <m:r>
                          <a:rPr lang="zh-CN" altLang="en-US" sz="2400" i="0">
                            <a:latin typeface="Cambria Math" panose="02040503050406030204" pitchFamily="18" charset="0"/>
                          </a:rPr>
                          <m:t>∩</m:t>
                        </m:r>
                        <m:r>
                          <a:rPr lang="zh-CN" altLang="en-US" sz="2400" i="1">
                            <a:latin typeface="Cambria Math" panose="02040503050406030204" pitchFamily="18" charset="0"/>
                          </a:rPr>
                          <m:t>𝐵</m:t>
                        </m:r>
                      </m:e>
                    </m:d>
                  </m:oMath>
                </a14:m>
                <a:r>
                  <a:rPr lang="zh-CN" altLang="en-US" sz="2400" dirty="0"/>
                  <a:t> （</a:t>
                </a:r>
                <a:r>
                  <a:rPr lang="en-US" altLang="zh-CN" sz="2400" dirty="0"/>
                  <a:t>2.4.3</a:t>
                </a:r>
                <a:r>
                  <a:rPr lang="zh-CN" altLang="en-US" sz="2400" dirty="0"/>
                  <a:t>）</a:t>
                </a:r>
              </a:p>
            </p:txBody>
          </p:sp>
        </mc:Choice>
        <mc:Fallback xmlns="">
          <p:sp>
            <p:nvSpPr>
              <p:cNvPr id="15" name="文本框 14">
                <a:extLst>
                  <a:ext uri="{FF2B5EF4-FFF2-40B4-BE49-F238E27FC236}">
                    <a16:creationId xmlns:a16="http://schemas.microsoft.com/office/drawing/2014/main" id="{8352FDC9-E308-99CE-2F28-3A82A64D99FB}"/>
                  </a:ext>
                </a:extLst>
              </p:cNvPr>
              <p:cNvSpPr txBox="1">
                <a:spLocks noRot="1" noChangeAspect="1" noMove="1" noResize="1" noEditPoints="1" noAdjustHandles="1" noChangeArrowheads="1" noChangeShapeType="1" noTextEdit="1"/>
              </p:cNvSpPr>
              <p:nvPr/>
            </p:nvSpPr>
            <p:spPr>
              <a:xfrm>
                <a:off x="1031125" y="3044381"/>
                <a:ext cx="6635578" cy="461665"/>
              </a:xfrm>
              <a:prstGeom prst="rect">
                <a:avLst/>
              </a:prstGeom>
              <a:blipFill>
                <a:blip r:embed="rId6"/>
                <a:stretch>
                  <a:fillRect l="-184" t="-14474"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867ECC71-CEEC-5CEF-7B75-484FBF6C594F}"/>
                  </a:ext>
                </a:extLst>
              </p:cNvPr>
              <p:cNvSpPr txBox="1"/>
              <p:nvPr/>
            </p:nvSpPr>
            <p:spPr>
              <a:xfrm>
                <a:off x="395536" y="3705638"/>
                <a:ext cx="8621203" cy="461665"/>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rPr>
                  <a:t>Proof</a:t>
                </a:r>
                <a:r>
                  <a:rPr lang="en-US" altLang="zh-CN" sz="2400" kern="100" dirty="0">
                    <a:solidFill>
                      <a:srgbClr val="000080"/>
                    </a:solidFill>
                    <a:effectLst/>
                    <a:latin typeface="Times New Roman" panose="02020603050405020304" pitchFamily="18" charset="0"/>
                  </a:rPr>
                  <a:t> Since </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𝐴</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𝐴</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𝐵</m:t>
                    </m:r>
                    <m:r>
                      <a:rPr lang="en-US" altLang="zh-CN" sz="2400" i="1" kern="100">
                        <a:solidFill>
                          <a:srgbClr val="000080"/>
                        </a:solidFill>
                        <a:effectLst/>
                        <a:latin typeface="Cambria Math" panose="02040503050406030204" pitchFamily="18" charset="0"/>
                        <a:cs typeface="Times New Roman" panose="02020603050405020304" pitchFamily="18" charset="0"/>
                      </a:rPr>
                      <m:t>)</m:t>
                    </m:r>
                  </m:oMath>
                </a14:m>
                <a:r>
                  <a:rPr lang="en-US" altLang="zh-CN" sz="2400" kern="100" dirty="0">
                    <a:solidFill>
                      <a:srgbClr val="000080"/>
                    </a:solidFill>
                    <a:effectLst/>
                    <a:latin typeface="Times New Roman" panose="02020603050405020304" pitchFamily="18" charset="0"/>
                  </a:rPr>
                  <a:t> and </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𝐵</m:t>
                    </m:r>
                  </m:oMath>
                </a14:m>
                <a:r>
                  <a:rPr lang="en-US" altLang="zh-CN" sz="2400" kern="100" dirty="0">
                    <a:solidFill>
                      <a:srgbClr val="000080"/>
                    </a:solidFill>
                    <a:effectLst/>
                    <a:latin typeface="Times New Roman" panose="02020603050405020304" pitchFamily="18" charset="0"/>
                  </a:rPr>
                  <a:t> are mutually exclusive events, and</a:t>
                </a:r>
                <a:endParaRPr lang="zh-CN" altLang="en-US" sz="2400" dirty="0"/>
              </a:p>
            </p:txBody>
          </p:sp>
        </mc:Choice>
        <mc:Fallback xmlns="">
          <p:sp>
            <p:nvSpPr>
              <p:cNvPr id="18" name="文本框 17">
                <a:extLst>
                  <a:ext uri="{FF2B5EF4-FFF2-40B4-BE49-F238E27FC236}">
                    <a16:creationId xmlns:a16="http://schemas.microsoft.com/office/drawing/2014/main" id="{867ECC71-CEEC-5CEF-7B75-484FBF6C594F}"/>
                  </a:ext>
                </a:extLst>
              </p:cNvPr>
              <p:cNvSpPr txBox="1">
                <a:spLocks noRot="1" noChangeAspect="1" noMove="1" noResize="1" noEditPoints="1" noAdjustHandles="1" noChangeArrowheads="1" noChangeShapeType="1" noTextEdit="1"/>
              </p:cNvSpPr>
              <p:nvPr/>
            </p:nvSpPr>
            <p:spPr>
              <a:xfrm>
                <a:off x="395536" y="3705638"/>
                <a:ext cx="8621203" cy="461665"/>
              </a:xfrm>
              <a:prstGeom prst="rect">
                <a:avLst/>
              </a:prstGeom>
              <a:blipFill>
                <a:blip r:embed="rId7"/>
                <a:stretch>
                  <a:fillRect l="-1132"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BE825878-428D-7C7A-8EF0-7C7323D11B98}"/>
                  </a:ext>
                </a:extLst>
              </p:cNvPr>
              <p:cNvSpPr txBox="1"/>
              <p:nvPr/>
            </p:nvSpPr>
            <p:spPr>
              <a:xfrm>
                <a:off x="618903" y="4207118"/>
                <a:ext cx="6264696" cy="461665"/>
              </a:xfrm>
              <a:prstGeom prst="rect">
                <a:avLst/>
              </a:prstGeom>
              <a:noFill/>
            </p:spPr>
            <p:txBody>
              <a:bodyPr wrap="square">
                <a:spAutoFit/>
              </a:bodyPr>
              <a:lstStyle/>
              <a:p>
                <a:pPr indent="666750" algn="just"/>
                <a14:m>
                  <m:oMath xmlns:m="http://schemas.openxmlformats.org/officeDocument/2006/math">
                    <m:r>
                      <a:rPr lang="en-US" altLang="zh-CN" sz="2400" i="1" kern="100" smtClean="0">
                        <a:solidFill>
                          <a:srgbClr val="000080"/>
                        </a:solidFill>
                        <a:effectLst/>
                        <a:latin typeface="Cambria Math" panose="02040503050406030204" pitchFamily="18" charset="0"/>
                        <a:ea typeface="宋体" panose="02010600030101010101" pitchFamily="2" charset="-122"/>
                      </a:rPr>
                      <m:t>(</m:t>
                    </m:r>
                    <m:r>
                      <a:rPr lang="en-US" altLang="zh-CN" sz="2400" i="1" kern="100" smtClean="0">
                        <a:solidFill>
                          <a:srgbClr val="000080"/>
                        </a:solidFill>
                        <a:effectLst/>
                        <a:latin typeface="Cambria Math" panose="02040503050406030204" pitchFamily="18" charset="0"/>
                        <a:ea typeface="宋体" panose="02010600030101010101" pitchFamily="2" charset="-122"/>
                      </a:rPr>
                      <m:t>𝐴</m:t>
                    </m:r>
                    <m:r>
                      <a:rPr lang="en-US" altLang="zh-CN" sz="2400" i="1" kern="100" smtClean="0">
                        <a:solidFill>
                          <a:srgbClr val="000080"/>
                        </a:solidFill>
                        <a:effectLst/>
                        <a:latin typeface="Cambria Math" panose="02040503050406030204" pitchFamily="18" charset="0"/>
                        <a:ea typeface="宋体" panose="02010600030101010101" pitchFamily="2" charset="-122"/>
                      </a:rPr>
                      <m:t>−(</m:t>
                    </m:r>
                    <m:r>
                      <a:rPr lang="en-US" altLang="zh-CN" sz="2400" i="1" kern="100" smtClean="0">
                        <a:solidFill>
                          <a:srgbClr val="000080"/>
                        </a:solidFill>
                        <a:effectLst/>
                        <a:latin typeface="Cambria Math" panose="02040503050406030204" pitchFamily="18" charset="0"/>
                        <a:ea typeface="宋体" panose="02010600030101010101" pitchFamily="2" charset="-122"/>
                      </a:rPr>
                      <m:t>𝐴</m:t>
                    </m:r>
                    <m:r>
                      <a:rPr lang="en-US" altLang="zh-CN" sz="2400" i="1" kern="100" smtClean="0">
                        <a:solidFill>
                          <a:srgbClr val="000080"/>
                        </a:solidFill>
                        <a:effectLst/>
                        <a:latin typeface="Cambria Math" panose="02040503050406030204" pitchFamily="18" charset="0"/>
                        <a:ea typeface="宋体" panose="02010600030101010101" pitchFamily="2" charset="-122"/>
                      </a:rPr>
                      <m:t>∩</m:t>
                    </m:r>
                    <m:r>
                      <a:rPr lang="en-US" altLang="zh-CN" sz="2400" i="1" kern="100" smtClean="0">
                        <a:solidFill>
                          <a:srgbClr val="000080"/>
                        </a:solidFill>
                        <a:effectLst/>
                        <a:latin typeface="Cambria Math" panose="02040503050406030204" pitchFamily="18" charset="0"/>
                        <a:ea typeface="宋体" panose="02010600030101010101" pitchFamily="2" charset="-122"/>
                      </a:rPr>
                      <m:t>𝐵</m:t>
                    </m:r>
                    <m:r>
                      <a:rPr lang="en-US" altLang="zh-CN" sz="2400" i="1" kern="100" smtClean="0">
                        <a:solidFill>
                          <a:srgbClr val="000080"/>
                        </a:solidFill>
                        <a:effectLst/>
                        <a:latin typeface="Cambria Math" panose="02040503050406030204" pitchFamily="18" charset="0"/>
                        <a:ea typeface="宋体" panose="02010600030101010101" pitchFamily="2" charset="-122"/>
                      </a:rPr>
                      <m:t>))∪</m:t>
                    </m:r>
                    <m:r>
                      <a:rPr lang="en-US" altLang="zh-CN" sz="2400" i="1" kern="100">
                        <a:solidFill>
                          <a:srgbClr val="000080"/>
                        </a:solidFill>
                        <a:effectLst/>
                        <a:latin typeface="Cambria Math" panose="02040503050406030204" pitchFamily="18" charset="0"/>
                        <a:ea typeface="宋体" panose="02010600030101010101" pitchFamily="2" charset="-122"/>
                      </a:rPr>
                      <m:t>𝐵</m:t>
                    </m:r>
                    <m:r>
                      <a:rPr lang="en-US" altLang="zh-CN" sz="2400" i="1" kern="100">
                        <a:solidFill>
                          <a:srgbClr val="000080"/>
                        </a:solidFill>
                        <a:effectLst/>
                        <a:latin typeface="Cambria Math" panose="02040503050406030204" pitchFamily="18" charset="0"/>
                        <a:ea typeface="宋体" panose="02010600030101010101" pitchFamily="2" charset="-122"/>
                      </a:rPr>
                      <m:t>=</m:t>
                    </m:r>
                    <m:r>
                      <a:rPr lang="en-US" altLang="zh-CN" sz="2400" i="1" kern="100">
                        <a:solidFill>
                          <a:srgbClr val="000080"/>
                        </a:solidFill>
                        <a:effectLst/>
                        <a:latin typeface="Cambria Math" panose="02040503050406030204" pitchFamily="18" charset="0"/>
                        <a:ea typeface="宋体" panose="02010600030101010101" pitchFamily="2" charset="-122"/>
                      </a:rPr>
                      <m:t>𝐴</m:t>
                    </m:r>
                    <m:r>
                      <a:rPr lang="zh-CN" altLang="zh-CN" sz="2400" i="1" kern="100">
                        <a:solidFill>
                          <a:srgbClr val="000080"/>
                        </a:solidFill>
                        <a:effectLst/>
                        <a:latin typeface="Cambria Math" panose="02040503050406030204" pitchFamily="18" charset="0"/>
                        <a:ea typeface="宋体" panose="02010600030101010101" pitchFamily="2" charset="-122"/>
                        <a:cs typeface="宋体" panose="02010600030101010101" pitchFamily="2" charset="-122"/>
                      </a:rPr>
                      <m:t>∪</m:t>
                    </m:r>
                    <m:r>
                      <a:rPr lang="en-US" altLang="zh-CN" sz="2400" i="1" kern="100">
                        <a:solidFill>
                          <a:srgbClr val="000080"/>
                        </a:solidFill>
                        <a:effectLst/>
                        <a:latin typeface="Cambria Math" panose="02040503050406030204" pitchFamily="18" charset="0"/>
                        <a:ea typeface="宋体" panose="02010600030101010101" pitchFamily="2" charset="-122"/>
                      </a:rPr>
                      <m:t>𝐵</m:t>
                    </m:r>
                  </m:oMath>
                </a14:m>
                <a:r>
                  <a:rPr lang="en-US" altLang="zh-CN" sz="2400" kern="100" dirty="0">
                    <a:solidFill>
                      <a:srgbClr val="000080"/>
                    </a:solidFill>
                    <a:effectLst/>
                    <a:latin typeface="Times New Roman" panose="02020603050405020304" pitchFamily="18" charset="0"/>
                    <a:ea typeface="宋体" panose="02010600030101010101" pitchFamily="2" charset="-122"/>
                  </a:rPr>
                  <a:t>, so we have </a:t>
                </a:r>
                <a:endParaRPr lang="zh-CN" altLang="zh-CN" sz="2400" kern="100" dirty="0">
                  <a:effectLst/>
                  <a:latin typeface="Times New Roman" panose="02020603050405020304" pitchFamily="18" charset="0"/>
                  <a:ea typeface="宋体" panose="02010600030101010101" pitchFamily="2" charset="-122"/>
                </a:endParaRPr>
              </a:p>
            </p:txBody>
          </p:sp>
        </mc:Choice>
        <mc:Fallback xmlns="">
          <p:sp>
            <p:nvSpPr>
              <p:cNvPr id="20" name="文本框 19">
                <a:extLst>
                  <a:ext uri="{FF2B5EF4-FFF2-40B4-BE49-F238E27FC236}">
                    <a16:creationId xmlns:a16="http://schemas.microsoft.com/office/drawing/2014/main" id="{BE825878-428D-7C7A-8EF0-7C7323D11B98}"/>
                  </a:ext>
                </a:extLst>
              </p:cNvPr>
              <p:cNvSpPr txBox="1">
                <a:spLocks noRot="1" noChangeAspect="1" noMove="1" noResize="1" noEditPoints="1" noAdjustHandles="1" noChangeArrowheads="1" noChangeShapeType="1" noTextEdit="1"/>
              </p:cNvSpPr>
              <p:nvPr/>
            </p:nvSpPr>
            <p:spPr>
              <a:xfrm>
                <a:off x="618903" y="4207118"/>
                <a:ext cx="6264696" cy="461665"/>
              </a:xfrm>
              <a:prstGeom prst="rect">
                <a:avLst/>
              </a:prstGeom>
              <a:blipFill>
                <a:blip r:embed="rId8"/>
                <a:stretch>
                  <a:fillRect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757D599F-7A28-6F00-3A65-402164651B2B}"/>
                  </a:ext>
                </a:extLst>
              </p:cNvPr>
              <p:cNvSpPr txBox="1"/>
              <p:nvPr/>
            </p:nvSpPr>
            <p:spPr>
              <a:xfrm>
                <a:off x="611560" y="5079274"/>
                <a:ext cx="6696744" cy="5091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𝐴</m:t>
                          </m:r>
                          <m:r>
                            <a:rPr lang="zh-CN" altLang="en-US" sz="2400" i="0">
                              <a:latin typeface="Cambria Math" panose="02040503050406030204" pitchFamily="18" charset="0"/>
                            </a:rPr>
                            <m:t>∪</m:t>
                          </m:r>
                          <m:r>
                            <a:rPr lang="zh-CN" altLang="en-US" sz="2400" i="1">
                              <a:latin typeface="Cambria Math" panose="02040503050406030204" pitchFamily="18" charset="0"/>
                            </a:rPr>
                            <m:t>𝐵</m:t>
                          </m:r>
                        </m:e>
                      </m:d>
                      <m:r>
                        <a:rPr lang="zh-CN" altLang="en-US" sz="2400" i="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𝐴</m:t>
                          </m:r>
                          <m:r>
                            <a:rPr lang="zh-CN" altLang="en-US" sz="2400" i="0">
                              <a:latin typeface="Cambria Math" panose="02040503050406030204" pitchFamily="18" charset="0"/>
                            </a:rPr>
                            <m:t>−</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𝐴</m:t>
                              </m:r>
                              <m:r>
                                <a:rPr lang="zh-CN" altLang="en-US" sz="2400" i="0">
                                  <a:latin typeface="Cambria Math" panose="02040503050406030204" pitchFamily="18" charset="0"/>
                                </a:rPr>
                                <m:t>∩</m:t>
                              </m:r>
                              <m:r>
                                <a:rPr lang="zh-CN" altLang="en-US" sz="2400" i="1">
                                  <a:latin typeface="Cambria Math" panose="02040503050406030204" pitchFamily="18" charset="0"/>
                                </a:rPr>
                                <m:t>𝐵</m:t>
                              </m:r>
                            </m:e>
                          </m:d>
                        </m:e>
                      </m:d>
                      <m:r>
                        <a:rPr lang="zh-CN" altLang="en-US" sz="2400" i="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𝐵</m:t>
                          </m:r>
                        </m:e>
                      </m:d>
                    </m:oMath>
                  </m:oMathPara>
                </a14:m>
                <a:endParaRPr lang="zh-CN" altLang="en-US" sz="2400" dirty="0"/>
              </a:p>
            </p:txBody>
          </p:sp>
        </mc:Choice>
        <mc:Fallback xmlns="">
          <p:sp>
            <p:nvSpPr>
              <p:cNvPr id="22" name="文本框 21">
                <a:extLst>
                  <a:ext uri="{FF2B5EF4-FFF2-40B4-BE49-F238E27FC236}">
                    <a16:creationId xmlns:a16="http://schemas.microsoft.com/office/drawing/2014/main" id="{757D599F-7A28-6F00-3A65-402164651B2B}"/>
                  </a:ext>
                </a:extLst>
              </p:cNvPr>
              <p:cNvSpPr txBox="1">
                <a:spLocks noRot="1" noChangeAspect="1" noMove="1" noResize="1" noEditPoints="1" noAdjustHandles="1" noChangeArrowheads="1" noChangeShapeType="1" noTextEdit="1"/>
              </p:cNvSpPr>
              <p:nvPr/>
            </p:nvSpPr>
            <p:spPr>
              <a:xfrm>
                <a:off x="611560" y="5079274"/>
                <a:ext cx="6696744" cy="509178"/>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15176634-0945-3FD1-1E53-263B3431911B}"/>
                  </a:ext>
                </a:extLst>
              </p:cNvPr>
              <p:cNvSpPr txBox="1"/>
              <p:nvPr/>
            </p:nvSpPr>
            <p:spPr>
              <a:xfrm>
                <a:off x="2257887" y="5662580"/>
                <a:ext cx="461772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smtClean="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𝐴</m:t>
                          </m:r>
                        </m:e>
                      </m:d>
                      <m:r>
                        <a:rPr lang="zh-CN" altLang="en-US" sz="2400" i="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𝐵</m:t>
                          </m:r>
                        </m:e>
                      </m:d>
                      <m:r>
                        <a:rPr lang="zh-CN" altLang="en-US" sz="2400" i="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𝐴</m:t>
                          </m:r>
                          <m:r>
                            <a:rPr lang="zh-CN" altLang="en-US" sz="2400" i="0">
                              <a:latin typeface="Cambria Math" panose="02040503050406030204" pitchFamily="18" charset="0"/>
                            </a:rPr>
                            <m:t>∩</m:t>
                          </m:r>
                          <m:r>
                            <a:rPr lang="zh-CN" altLang="en-US" sz="2400" i="1">
                              <a:latin typeface="Cambria Math" panose="02040503050406030204" pitchFamily="18" charset="0"/>
                            </a:rPr>
                            <m:t>𝐵</m:t>
                          </m:r>
                        </m:e>
                      </m:d>
                    </m:oMath>
                  </m:oMathPara>
                </a14:m>
                <a:endParaRPr lang="zh-CN" altLang="en-US" sz="2400" dirty="0"/>
              </a:p>
            </p:txBody>
          </p:sp>
        </mc:Choice>
        <mc:Fallback xmlns="">
          <p:sp>
            <p:nvSpPr>
              <p:cNvPr id="24" name="文本框 23">
                <a:extLst>
                  <a:ext uri="{FF2B5EF4-FFF2-40B4-BE49-F238E27FC236}">
                    <a16:creationId xmlns:a16="http://schemas.microsoft.com/office/drawing/2014/main" id="{15176634-0945-3FD1-1E53-263B3431911B}"/>
                  </a:ext>
                </a:extLst>
              </p:cNvPr>
              <p:cNvSpPr txBox="1">
                <a:spLocks noRot="1" noChangeAspect="1" noMove="1" noResize="1" noEditPoints="1" noAdjustHandles="1" noChangeArrowheads="1" noChangeShapeType="1" noTextEdit="1"/>
              </p:cNvSpPr>
              <p:nvPr/>
            </p:nvSpPr>
            <p:spPr>
              <a:xfrm>
                <a:off x="2257887" y="5662580"/>
                <a:ext cx="4617720" cy="461665"/>
              </a:xfrm>
              <a:prstGeom prst="rect">
                <a:avLst/>
              </a:prstGeom>
              <a:blipFill>
                <a:blip r:embed="rId10"/>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arn(inVertical)">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arn(inVertical)">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 calcmode="lin" valueType="num">
                                      <p:cBhvr additive="base">
                                        <p:cTn id="44" dur="500" fill="hold"/>
                                        <p:tgtEl>
                                          <p:spTgt spid="22"/>
                                        </p:tgtEl>
                                        <p:attrNameLst>
                                          <p:attrName>ppt_x</p:attrName>
                                        </p:attrNameLst>
                                      </p:cBhvr>
                                      <p:tavLst>
                                        <p:tav tm="0">
                                          <p:val>
                                            <p:strVal val="#ppt_x"/>
                                          </p:val>
                                        </p:tav>
                                        <p:tav tm="100000">
                                          <p:val>
                                            <p:strVal val="#ppt_x"/>
                                          </p:val>
                                        </p:tav>
                                      </p:tavLst>
                                    </p:anim>
                                    <p:anim calcmode="lin" valueType="num">
                                      <p:cBhvr additive="base">
                                        <p:cTn id="45"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P spid="15" grpId="0"/>
      <p:bldP spid="18" grpId="0"/>
      <p:bldP spid="20" grpId="0"/>
      <p:bldP spid="22" grpId="0"/>
      <p:bldP spid="2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a:extLst>
              <a:ext uri="{FF2B5EF4-FFF2-40B4-BE49-F238E27FC236}">
                <a16:creationId xmlns:a16="http://schemas.microsoft.com/office/drawing/2014/main" id="{E4AA850E-3B05-ED1B-C030-ABA27401E6C7}"/>
              </a:ext>
            </a:extLst>
          </p:cNvPr>
          <p:cNvGraphicFramePr>
            <a:graphicFrameLocks noChangeAspect="1"/>
          </p:cNvGraphicFramePr>
          <p:nvPr>
            <p:extLst>
              <p:ext uri="{D42A27DB-BD31-4B8C-83A1-F6EECF244321}">
                <p14:modId xmlns:p14="http://schemas.microsoft.com/office/powerpoint/2010/main" val="3318876549"/>
              </p:ext>
            </p:extLst>
          </p:nvPr>
        </p:nvGraphicFramePr>
        <p:xfrm>
          <a:off x="1547664" y="520843"/>
          <a:ext cx="5076056" cy="2908157"/>
        </p:xfrm>
        <a:graphic>
          <a:graphicData uri="http://schemas.openxmlformats.org/presentationml/2006/ole">
            <mc:AlternateContent xmlns:mc="http://schemas.openxmlformats.org/markup-compatibility/2006">
              <mc:Choice xmlns:v="urn:schemas-microsoft-com:vml" Requires="v">
                <p:oleObj r:id="rId2" imgW="2818080" imgH="1675080" progId="Flash.Movie">
                  <p:embed/>
                </p:oleObj>
              </mc:Choice>
              <mc:Fallback>
                <p:oleObj r:id="rId2" imgW="2818080" imgH="1675080" progId="Flash.Movie">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520843"/>
                        <a:ext cx="5076056" cy="2908157"/>
                      </a:xfrm>
                      <a:prstGeom prst="rect">
                        <a:avLst/>
                      </a:prstGeom>
                      <a:noFill/>
                    </p:spPr>
                  </p:pic>
                </p:oleObj>
              </mc:Fallback>
            </mc:AlternateContent>
          </a:graphicData>
        </a:graphic>
      </p:graphicFrame>
      <p:sp>
        <p:nvSpPr>
          <p:cNvPr id="4" name="Rectangle 3">
            <a:extLst>
              <a:ext uri="{FF2B5EF4-FFF2-40B4-BE49-F238E27FC236}">
                <a16:creationId xmlns:a16="http://schemas.microsoft.com/office/drawing/2014/main" id="{502B1751-DC87-7EC2-8530-4E0222E56C8C}"/>
              </a:ext>
            </a:extLst>
          </p:cNvPr>
          <p:cNvSpPr>
            <a:spLocks noChangeArrowheads="1"/>
          </p:cNvSpPr>
          <p:nvPr/>
        </p:nvSpPr>
        <p:spPr bwMode="auto">
          <a:xfrm>
            <a:off x="1580519" y="4218856"/>
            <a:ext cx="50103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2860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80"/>
                </a:solidFill>
                <a:effectLst/>
                <a:latin typeface="Times New Roman" panose="02020603050405020304" pitchFamily="18" charset="0"/>
                <a:cs typeface="Times New Roman" panose="02020603050405020304" pitchFamily="18" charset="0"/>
              </a:rPr>
              <a:t>Fig 2.4.1  Additive law of probability</a:t>
            </a:r>
            <a:endParaRPr kumimoji="0" lang="en-US" altLang="zh-CN" sz="2400" b="0" i="0" u="none" strike="noStrike" cap="none" normalizeH="0" baseline="0">
              <a:ln>
                <a:noFill/>
              </a:ln>
              <a:solidFill>
                <a:schemeClr val="tx1"/>
              </a:solidFill>
              <a:effectLs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6C671F8-96EC-F86C-2819-DCD94142D1FA}"/>
              </a:ext>
            </a:extLst>
          </p:cNvPr>
          <p:cNvSpPr txBox="1"/>
          <p:nvPr/>
        </p:nvSpPr>
        <p:spPr>
          <a:xfrm>
            <a:off x="683568" y="404664"/>
            <a:ext cx="5472608" cy="461665"/>
          </a:xfrm>
          <a:prstGeom prst="rect">
            <a:avLst/>
          </a:prstGeom>
          <a:noFill/>
        </p:spPr>
        <p:txBody>
          <a:bodyPr wrap="square">
            <a:spAutoFit/>
          </a:bodyPr>
          <a:lstStyle/>
          <a:p>
            <a:pPr algn="just"/>
            <a:r>
              <a:rPr lang="en-US" altLang="zh-CN" sz="2400" b="1" kern="100" dirty="0">
                <a:solidFill>
                  <a:srgbClr val="0000FF"/>
                </a:solidFill>
                <a:effectLst/>
                <a:latin typeface="Times New Roman" panose="02020603050405020304" pitchFamily="18" charset="0"/>
                <a:ea typeface="宋体" panose="02010600030101010101" pitchFamily="2" charset="-122"/>
              </a:rPr>
              <a:t>Corollary 3</a:t>
            </a:r>
            <a:r>
              <a:rPr lang="en-US" altLang="zh-CN" sz="2400" b="1" kern="100" dirty="0">
                <a:effectLst/>
                <a:latin typeface="Times New Roman" panose="02020603050405020304" pitchFamily="18" charset="0"/>
                <a:ea typeface="宋体" panose="02010600030101010101" pitchFamily="2" charset="-122"/>
              </a:rPr>
              <a:t>  </a:t>
            </a:r>
            <a:r>
              <a:rPr lang="en-US" altLang="zh-CN" sz="2400" kern="100" dirty="0">
                <a:effectLst/>
                <a:latin typeface="Times New Roman" panose="02020603050405020304" pitchFamily="18" charset="0"/>
                <a:ea typeface="宋体" panose="02010600030101010101" pitchFamily="2" charset="-122"/>
              </a:rPr>
              <a:t>For any event </a:t>
            </a:r>
            <a:r>
              <a:rPr lang="en-US" altLang="zh-CN" sz="2400" i="1" kern="100" dirty="0">
                <a:effectLst/>
                <a:latin typeface="Times New Roman" panose="02020603050405020304" pitchFamily="18" charset="0"/>
                <a:ea typeface="宋体" panose="02010600030101010101" pitchFamily="2" charset="-122"/>
              </a:rPr>
              <a:t>A</a:t>
            </a:r>
            <a:r>
              <a:rPr lang="en-US" altLang="zh-CN" sz="2400" kern="100" dirty="0">
                <a:effectLst/>
                <a:latin typeface="Times New Roman" panose="02020603050405020304" pitchFamily="18" charset="0"/>
                <a:ea typeface="宋体" panose="02010600030101010101" pitchFamily="2" charset="-122"/>
              </a:rPr>
              <a:t>, we have  </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3D2B74D0-6867-FF03-5C56-D24A1E53D094}"/>
                  </a:ext>
                </a:extLst>
              </p:cNvPr>
              <p:cNvSpPr txBox="1"/>
              <p:nvPr/>
            </p:nvSpPr>
            <p:spPr>
              <a:xfrm>
                <a:off x="1403648" y="1019687"/>
                <a:ext cx="4572000" cy="463910"/>
              </a:xfrm>
              <a:prstGeom prst="rect">
                <a:avLst/>
              </a:prstGeom>
              <a:noFill/>
            </p:spPr>
            <p:txBody>
              <a:bodyPr wrap="square">
                <a:spAutoFit/>
              </a:bodyPr>
              <a:lstStyle/>
              <a:p>
                <a14:m>
                  <m:oMath xmlns:m="http://schemas.openxmlformats.org/officeDocument/2006/math">
                    <m:r>
                      <a:rPr lang="en-US" altLang="zh-CN" sz="2400" i="1" kern="100" smtClean="0">
                        <a:effectLst/>
                        <a:latin typeface="Cambria Math" panose="02040503050406030204" pitchFamily="18" charset="0"/>
                        <a:cs typeface="Times New Roman" panose="02020603050405020304" pitchFamily="18" charset="0"/>
                      </a:rPr>
                      <m:t>𝑃</m:t>
                    </m:r>
                    <m:r>
                      <a:rPr lang="en-US" altLang="zh-CN" sz="2400" i="1" kern="100" smtClean="0">
                        <a:effectLst/>
                        <a:latin typeface="Cambria Math" panose="02040503050406030204" pitchFamily="18" charset="0"/>
                        <a:cs typeface="Times New Roman" panose="02020603050405020304" pitchFamily="18" charset="0"/>
                      </a:rPr>
                      <m:t>(</m:t>
                    </m:r>
                    <m:r>
                      <a:rPr lang="en-US" altLang="zh-CN" sz="2400" i="1" kern="100" smtClean="0">
                        <a:effectLst/>
                        <a:latin typeface="Cambria Math" panose="02040503050406030204" pitchFamily="18" charset="0"/>
                        <a:cs typeface="Times New Roman" panose="02020603050405020304" pitchFamily="18" charset="0"/>
                      </a:rPr>
                      <m:t>𝐴</m:t>
                    </m:r>
                    <m:r>
                      <a:rPr lang="en-US" altLang="zh-CN" sz="2400" i="1" kern="100" smtClean="0">
                        <a:effectLst/>
                        <a:latin typeface="Cambria Math" panose="02040503050406030204" pitchFamily="18" charset="0"/>
                        <a:cs typeface="Times New Roman" panose="02020603050405020304" pitchFamily="18" charset="0"/>
                      </a:rPr>
                      <m:t>)+</m:t>
                    </m:r>
                    <m:r>
                      <a:rPr lang="en-US" altLang="zh-CN" sz="2400" i="1" kern="100" smtClean="0">
                        <a:effectLst/>
                        <a:latin typeface="Cambria Math" panose="02040503050406030204" pitchFamily="18" charset="0"/>
                        <a:cs typeface="Times New Roman" panose="02020603050405020304" pitchFamily="18" charset="0"/>
                      </a:rPr>
                      <m:t>𝑃</m:t>
                    </m:r>
                    <m:r>
                      <a:rPr lang="en-US" altLang="zh-CN" sz="2400" i="1" kern="100" smtClean="0">
                        <a:effectLst/>
                        <a:latin typeface="Cambria Math" panose="02040503050406030204" pitchFamily="18" charset="0"/>
                        <a:cs typeface="Times New Roman" panose="02020603050405020304" pitchFamily="18" charset="0"/>
                      </a:rPr>
                      <m:t>(</m:t>
                    </m:r>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400" i="1" kern="100">
                            <a:effectLst/>
                            <a:latin typeface="Cambria Math" panose="02040503050406030204" pitchFamily="18" charset="0"/>
                            <a:cs typeface="Times New Roman" panose="02020603050405020304" pitchFamily="18" charset="0"/>
                          </a:rPr>
                          <m:t>𝐴</m:t>
                        </m:r>
                      </m:e>
                    </m:acc>
                    <m:r>
                      <a:rPr lang="en-US" altLang="zh-CN" sz="2400" i="1" kern="100">
                        <a:effectLst/>
                        <a:latin typeface="Cambria Math" panose="02040503050406030204" pitchFamily="18" charset="0"/>
                        <a:cs typeface="Times New Roman" panose="02020603050405020304" pitchFamily="18" charset="0"/>
                      </a:rPr>
                      <m:t>)=1</m:t>
                    </m:r>
                  </m:oMath>
                </a14:m>
                <a:r>
                  <a:rPr lang="en-US" altLang="zh-CN" sz="2400" kern="100" dirty="0">
                    <a:effectLst/>
                    <a:latin typeface="Times New Roman" panose="02020603050405020304" pitchFamily="18" charset="0"/>
                  </a:rPr>
                  <a:t>.   </a:t>
                </a:r>
                <a:r>
                  <a:rPr lang="zh-CN" altLang="en-US" sz="2400" kern="100" dirty="0">
                    <a:effectLst/>
                    <a:latin typeface="Times New Roman" panose="02020603050405020304" pitchFamily="18" charset="0"/>
                  </a:rPr>
                  <a:t>（</a:t>
                </a:r>
                <a:r>
                  <a:rPr lang="en-US" altLang="zh-CN" sz="2400" kern="100" dirty="0">
                    <a:effectLst/>
                    <a:latin typeface="Times New Roman" panose="02020603050405020304" pitchFamily="18" charset="0"/>
                  </a:rPr>
                  <a:t>2.4.4</a:t>
                </a:r>
                <a:r>
                  <a:rPr lang="zh-CN" altLang="en-US" sz="2400" kern="100" dirty="0">
                    <a:effectLst/>
                    <a:latin typeface="Times New Roman" panose="02020603050405020304" pitchFamily="18" charset="0"/>
                  </a:rPr>
                  <a:t>）</a:t>
                </a:r>
                <a:endParaRPr lang="zh-CN" altLang="en-US" sz="2400" dirty="0"/>
              </a:p>
            </p:txBody>
          </p:sp>
        </mc:Choice>
        <mc:Fallback xmlns="">
          <p:sp>
            <p:nvSpPr>
              <p:cNvPr id="5" name="文本框 4">
                <a:extLst>
                  <a:ext uri="{FF2B5EF4-FFF2-40B4-BE49-F238E27FC236}">
                    <a16:creationId xmlns:a16="http://schemas.microsoft.com/office/drawing/2014/main" id="{3D2B74D0-6867-FF03-5C56-D24A1E53D094}"/>
                  </a:ext>
                </a:extLst>
              </p:cNvPr>
              <p:cNvSpPr txBox="1">
                <a:spLocks noRot="1" noChangeAspect="1" noMove="1" noResize="1" noEditPoints="1" noAdjustHandles="1" noChangeArrowheads="1" noChangeShapeType="1" noTextEdit="1"/>
              </p:cNvSpPr>
              <p:nvPr/>
            </p:nvSpPr>
            <p:spPr>
              <a:xfrm>
                <a:off x="1403648" y="1019687"/>
                <a:ext cx="4572000" cy="463910"/>
              </a:xfrm>
              <a:prstGeom prst="rect">
                <a:avLst/>
              </a:prstGeom>
              <a:blipFill>
                <a:blip r:embed="rId2"/>
                <a:stretch>
                  <a:fillRect l="-267" t="-14474" b="-30263"/>
                </a:stretch>
              </a:blipFill>
            </p:spPr>
            <p:txBody>
              <a:bodyPr/>
              <a:lstStyle/>
              <a:p>
                <a:r>
                  <a:rPr lang="zh-CN" altLang="en-US">
                    <a:noFill/>
                  </a:rPr>
                  <a:t> </a:t>
                </a:r>
              </a:p>
            </p:txBody>
          </p:sp>
        </mc:Fallback>
      </mc:AlternateContent>
      <p:sp>
        <p:nvSpPr>
          <p:cNvPr id="6" name="Rectangle 1">
            <a:extLst>
              <a:ext uri="{FF2B5EF4-FFF2-40B4-BE49-F238E27FC236}">
                <a16:creationId xmlns:a16="http://schemas.microsoft.com/office/drawing/2014/main" id="{989514BF-DADA-299B-39F2-FB3E07595F28}"/>
              </a:ext>
            </a:extLst>
          </p:cNvPr>
          <p:cNvSpPr>
            <a:spLocks noChangeArrowheads="1"/>
          </p:cNvSpPr>
          <p:nvPr/>
        </p:nvSpPr>
        <p:spPr bwMode="auto">
          <a:xfrm>
            <a:off x="0" y="1636442"/>
            <a:ext cx="81851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286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more than two mutually exclusive events, we have a similar theorem.</a:t>
            </a:r>
            <a:endParaRPr kumimoji="0" lang="en-US" altLang="zh-CN" sz="2400" b="0" i="0" u="none" strike="noStrike" cap="none" normalizeH="0" baseline="0" dirty="0">
              <a:ln>
                <a:noFill/>
              </a:ln>
              <a:solidFill>
                <a:schemeClr val="tx1"/>
              </a:solidFill>
              <a:effectLst/>
            </a:endParaRPr>
          </a:p>
        </p:txBody>
      </p:sp>
      <p:sp>
        <p:nvSpPr>
          <p:cNvPr id="8" name="文本框 7">
            <a:extLst>
              <a:ext uri="{FF2B5EF4-FFF2-40B4-BE49-F238E27FC236}">
                <a16:creationId xmlns:a16="http://schemas.microsoft.com/office/drawing/2014/main" id="{133BBF2A-5BD5-BD92-3DE7-1788260199C3}"/>
              </a:ext>
            </a:extLst>
          </p:cNvPr>
          <p:cNvSpPr txBox="1"/>
          <p:nvPr/>
        </p:nvSpPr>
        <p:spPr>
          <a:xfrm>
            <a:off x="107504" y="2720635"/>
            <a:ext cx="7344816" cy="830997"/>
          </a:xfrm>
          <a:prstGeom prst="rect">
            <a:avLst/>
          </a:prstGeom>
          <a:noFill/>
        </p:spPr>
        <p:txBody>
          <a:bodyPr wrap="square">
            <a:spAutoFit/>
          </a:body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Theorem 2.1 and corollary 2 are called the additive laws of probability(fig.2.4.1).</a:t>
            </a:r>
            <a:endParaRPr kumimoji="0" lang="en-US" altLang="zh-CN" sz="2400" b="0" i="0" u="none" strike="noStrike" cap="none" normalizeH="0" baseline="0" dirty="0">
              <a:ln>
                <a:noFill/>
              </a:ln>
              <a:solidFill>
                <a:schemeClr val="tx1"/>
              </a:solidFill>
              <a:effectLst/>
            </a:endParaRPr>
          </a:p>
        </p:txBody>
      </p:sp>
      <p:sp>
        <p:nvSpPr>
          <p:cNvPr id="10" name="文本框 9">
            <a:extLst>
              <a:ext uri="{FF2B5EF4-FFF2-40B4-BE49-F238E27FC236}">
                <a16:creationId xmlns:a16="http://schemas.microsoft.com/office/drawing/2014/main" id="{1C1CDF73-37F0-CFC2-5D53-7A6595B559E2}"/>
              </a:ext>
            </a:extLst>
          </p:cNvPr>
          <p:cNvSpPr txBox="1"/>
          <p:nvPr/>
        </p:nvSpPr>
        <p:spPr>
          <a:xfrm>
            <a:off x="251520" y="3789040"/>
            <a:ext cx="4617720" cy="461665"/>
          </a:xfrm>
          <a:prstGeom prst="rect">
            <a:avLst/>
          </a:prstGeom>
          <a:noFill/>
        </p:spPr>
        <p:txBody>
          <a:bodyPr wrap="square">
            <a:spAutoFit/>
          </a:body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generalizing (2.4.3):</a:t>
            </a:r>
            <a:endParaRPr kumimoji="0" lang="en-US" altLang="zh-CN" sz="2400" b="0" i="0" u="none" strike="noStrike" cap="none" normalizeH="0" baseline="0" dirty="0">
              <a:ln>
                <a:noFill/>
              </a:ln>
              <a:solidFill>
                <a:schemeClr val="tx1"/>
              </a:solidFill>
              <a:effectLst/>
            </a:endParaRP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0FE5EC60-A753-465D-5F9C-EE3CAE1AA06E}"/>
                  </a:ext>
                </a:extLst>
              </p:cNvPr>
              <p:cNvSpPr txBox="1"/>
              <p:nvPr/>
            </p:nvSpPr>
            <p:spPr>
              <a:xfrm>
                <a:off x="54157" y="4672779"/>
                <a:ext cx="8550291" cy="8224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𝐴</m:t>
                          </m:r>
                          <m:r>
                            <a:rPr lang="zh-CN" altLang="en-US" sz="2400" i="0">
                              <a:latin typeface="Cambria Math" panose="02040503050406030204" pitchFamily="18" charset="0"/>
                            </a:rPr>
                            <m:t>∪</m:t>
                          </m:r>
                          <m:r>
                            <a:rPr lang="zh-CN" altLang="en-US" sz="2400" i="1">
                              <a:latin typeface="Cambria Math" panose="02040503050406030204" pitchFamily="18" charset="0"/>
                            </a:rPr>
                            <m:t>𝐵</m:t>
                          </m:r>
                          <m:r>
                            <a:rPr lang="zh-CN" altLang="en-US" sz="2400" i="0">
                              <a:latin typeface="Cambria Math" panose="02040503050406030204" pitchFamily="18" charset="0"/>
                            </a:rPr>
                            <m:t>∪</m:t>
                          </m:r>
                          <m:r>
                            <a:rPr lang="zh-CN" altLang="en-US" sz="2400" i="1">
                              <a:latin typeface="Cambria Math" panose="02040503050406030204" pitchFamily="18" charset="0"/>
                            </a:rPr>
                            <m:t>𝐶</m:t>
                          </m:r>
                        </m:e>
                      </m:d>
                      <m:r>
                        <a:rPr lang="zh-CN" altLang="en-US" sz="2400" i="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𝐴</m:t>
                          </m:r>
                        </m:e>
                      </m:d>
                      <m:r>
                        <a:rPr lang="zh-CN" altLang="en-US" sz="2400" i="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𝐵</m:t>
                          </m:r>
                        </m:e>
                      </m:d>
                      <m:r>
                        <a:rPr lang="zh-CN" altLang="en-US" sz="2400" i="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𝐶</m:t>
                          </m:r>
                        </m:e>
                      </m:d>
                      <m:r>
                        <a:rPr lang="zh-CN" altLang="en-US" sz="2400" i="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𝐴𝐵</m:t>
                          </m:r>
                        </m:e>
                      </m:d>
                      <m:r>
                        <a:rPr lang="zh-CN" altLang="en-US" sz="2400" i="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𝐴𝐶</m:t>
                          </m:r>
                        </m:e>
                      </m:d>
                      <m:r>
                        <a:rPr lang="zh-CN" altLang="en-US" sz="2400" i="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𝐵𝐶</m:t>
                          </m:r>
                        </m:e>
                      </m:d>
                      <m:r>
                        <a:rPr lang="zh-CN" altLang="en-US" sz="2400" i="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𝐴𝐵𝐶</m:t>
                          </m:r>
                        </m:e>
                      </m:d>
                    </m:oMath>
                  </m:oMathPara>
                </a14:m>
                <a:endParaRPr lang="zh-CN" altLang="en-US" sz="2400" dirty="0"/>
              </a:p>
            </p:txBody>
          </p:sp>
        </mc:Choice>
        <mc:Fallback xmlns="">
          <p:sp>
            <p:nvSpPr>
              <p:cNvPr id="12" name="文本框 11">
                <a:extLst>
                  <a:ext uri="{FF2B5EF4-FFF2-40B4-BE49-F238E27FC236}">
                    <a16:creationId xmlns:a16="http://schemas.microsoft.com/office/drawing/2014/main" id="{0FE5EC60-A753-465D-5F9C-EE3CAE1AA06E}"/>
                  </a:ext>
                </a:extLst>
              </p:cNvPr>
              <p:cNvSpPr txBox="1">
                <a:spLocks noRot="1" noChangeAspect="1" noMove="1" noResize="1" noEditPoints="1" noAdjustHandles="1" noChangeArrowheads="1" noChangeShapeType="1" noTextEdit="1"/>
              </p:cNvSpPr>
              <p:nvPr/>
            </p:nvSpPr>
            <p:spPr>
              <a:xfrm>
                <a:off x="54157" y="4672779"/>
                <a:ext cx="8550291" cy="822469"/>
              </a:xfrm>
              <a:prstGeom prst="rect">
                <a:avLst/>
              </a:prstGeom>
              <a:blipFill>
                <a:blip r:embed="rId3"/>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arn(inVertical)">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11DE2913-FE4E-28B1-B963-D7F1F949A624}"/>
              </a:ext>
            </a:extLst>
          </p:cNvPr>
          <p:cNvSpPr>
            <a:spLocks noGrp="1" noChangeArrowheads="1"/>
          </p:cNvSpPr>
          <p:nvPr>
            <p:ph type="title"/>
          </p:nvPr>
        </p:nvSpPr>
        <p:spPr/>
        <p:txBody>
          <a:bodyPr/>
          <a:lstStyle/>
          <a:p>
            <a:pPr eaLnBrk="1" hangingPunct="1"/>
            <a:r>
              <a:rPr lang="en-US" altLang="zh-CN" dirty="0"/>
              <a:t>2   Probability</a:t>
            </a:r>
            <a:endParaRPr lang="zh-CN" altLang="en-US" dirty="0"/>
          </a:p>
        </p:txBody>
      </p:sp>
      <p:sp>
        <p:nvSpPr>
          <p:cNvPr id="5123" name="内容占位符 2">
            <a:extLst>
              <a:ext uri="{FF2B5EF4-FFF2-40B4-BE49-F238E27FC236}">
                <a16:creationId xmlns:a16="http://schemas.microsoft.com/office/drawing/2014/main" id="{25A75DD4-1489-8336-4DEC-55B695CA35B8}"/>
              </a:ext>
            </a:extLst>
          </p:cNvPr>
          <p:cNvSpPr>
            <a:spLocks noGrp="1" noChangeArrowheads="1"/>
          </p:cNvSpPr>
          <p:nvPr>
            <p:ph idx="1"/>
          </p:nvPr>
        </p:nvSpPr>
        <p:spPr>
          <a:xfrm>
            <a:off x="457200" y="1600201"/>
            <a:ext cx="8229600" cy="676672"/>
          </a:xfrm>
        </p:spPr>
        <p:txBody>
          <a:bodyPr/>
          <a:lstStyle/>
          <a:p>
            <a:pPr eaLnBrk="1" hangingPunct="1"/>
            <a:r>
              <a:rPr lang="en-US" altLang="zh-CN" dirty="0"/>
              <a:t>What is probability?</a:t>
            </a:r>
          </a:p>
        </p:txBody>
      </p:sp>
      <p:sp>
        <p:nvSpPr>
          <p:cNvPr id="3" name="文本框 2">
            <a:extLst>
              <a:ext uri="{FF2B5EF4-FFF2-40B4-BE49-F238E27FC236}">
                <a16:creationId xmlns:a16="http://schemas.microsoft.com/office/drawing/2014/main" id="{7B94013B-866A-09D0-3C5E-C74A282E1F63}"/>
              </a:ext>
            </a:extLst>
          </p:cNvPr>
          <p:cNvSpPr txBox="1"/>
          <p:nvPr/>
        </p:nvSpPr>
        <p:spPr>
          <a:xfrm>
            <a:off x="457200" y="2413337"/>
            <a:ext cx="8229600" cy="1077218"/>
          </a:xfrm>
          <a:prstGeom prst="rect">
            <a:avLst/>
          </a:prstGeom>
          <a:noFill/>
        </p:spPr>
        <p:txBody>
          <a:bodyPr wrap="square">
            <a:spAutoFit/>
          </a:bodyPr>
          <a:lstStyle/>
          <a:p>
            <a:pPr eaLnBrk="1" hangingPunct="1"/>
            <a:r>
              <a:rPr lang="en-US" altLang="zh-CN" sz="3200" dirty="0"/>
              <a:t>The term probability refers to the study of </a:t>
            </a:r>
            <a:r>
              <a:rPr lang="en-US" altLang="zh-CN" sz="3200" b="1" dirty="0">
                <a:solidFill>
                  <a:srgbClr val="FF0000"/>
                </a:solidFill>
              </a:rPr>
              <a:t>randomness</a:t>
            </a:r>
            <a:r>
              <a:rPr lang="en-US" altLang="zh-CN" sz="3200" dirty="0"/>
              <a:t> and </a:t>
            </a:r>
            <a:r>
              <a:rPr lang="en-US" altLang="zh-CN" sz="3200" b="1" dirty="0">
                <a:solidFill>
                  <a:srgbClr val="FF0000"/>
                </a:solidFill>
              </a:rPr>
              <a:t>uncertainty</a:t>
            </a:r>
            <a:r>
              <a:rPr lang="en-US" altLang="zh-CN" sz="3200" dirty="0"/>
              <a:t>. </a:t>
            </a:r>
          </a:p>
        </p:txBody>
      </p:sp>
      <p:sp>
        <p:nvSpPr>
          <p:cNvPr id="5" name="文本框 4">
            <a:extLst>
              <a:ext uri="{FF2B5EF4-FFF2-40B4-BE49-F238E27FC236}">
                <a16:creationId xmlns:a16="http://schemas.microsoft.com/office/drawing/2014/main" id="{1E260650-0C13-D292-B093-9AC485BDC117}"/>
              </a:ext>
            </a:extLst>
          </p:cNvPr>
          <p:cNvSpPr txBox="1"/>
          <p:nvPr/>
        </p:nvSpPr>
        <p:spPr>
          <a:xfrm>
            <a:off x="457199" y="3645024"/>
            <a:ext cx="8302901" cy="2554545"/>
          </a:xfrm>
          <a:prstGeom prst="rect">
            <a:avLst/>
          </a:prstGeom>
          <a:noFill/>
        </p:spPr>
        <p:txBody>
          <a:bodyPr wrap="square">
            <a:spAutoFit/>
          </a:bodyPr>
          <a:lstStyle/>
          <a:p>
            <a:r>
              <a:rPr lang="en-US" altLang="zh-CN" sz="3200" dirty="0"/>
              <a:t> In any situation in which one of a number of possible outcomes may occur, the theory of probability provides methods for </a:t>
            </a:r>
            <a:r>
              <a:rPr lang="en-US" altLang="zh-CN" sz="3200" b="1" dirty="0">
                <a:solidFill>
                  <a:srgbClr val="FF0000"/>
                </a:solidFill>
              </a:rPr>
              <a:t>quantifying</a:t>
            </a:r>
            <a:r>
              <a:rPr lang="en-US" altLang="zh-CN" sz="3200" dirty="0"/>
              <a:t> the changes, or </a:t>
            </a:r>
            <a:r>
              <a:rPr lang="en-US" altLang="zh-CN" sz="3200" dirty="0" err="1"/>
              <a:t>likelyhoods</a:t>
            </a:r>
            <a:r>
              <a:rPr lang="en-US" altLang="zh-CN" sz="3200" dirty="0"/>
              <a:t>, associated with the various outcomes. </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wipe(down)">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3" grpId="0"/>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6685215-79CB-0331-13E0-5BCFAA336415}"/>
              </a:ext>
            </a:extLst>
          </p:cNvPr>
          <p:cNvSpPr txBox="1"/>
          <p:nvPr/>
        </p:nvSpPr>
        <p:spPr>
          <a:xfrm>
            <a:off x="146895" y="1987"/>
            <a:ext cx="8064896" cy="830997"/>
          </a:xfrm>
          <a:prstGeom prst="rect">
            <a:avLst/>
          </a:prstGeom>
          <a:noFill/>
        </p:spPr>
        <p:txBody>
          <a:bodyPr wrap="square">
            <a:spAutoFit/>
          </a:bodyPr>
          <a:lstStyle/>
          <a:p>
            <a:pPr indent="227965" algn="just"/>
            <a:r>
              <a:rPr lang="en-US" altLang="zh-CN" sz="2400" kern="100" dirty="0">
                <a:solidFill>
                  <a:srgbClr val="000080"/>
                </a:solidFill>
                <a:effectLst/>
                <a:latin typeface="Times New Roman" panose="02020603050405020304" pitchFamily="18" charset="0"/>
                <a:ea typeface="宋体" panose="02010600030101010101" pitchFamily="2" charset="-122"/>
              </a:rPr>
              <a:t>For more than two mutually exclusive events, we have a similar theorem.</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4" name="Rectangle 1">
                <a:extLst>
                  <a:ext uri="{FF2B5EF4-FFF2-40B4-BE49-F238E27FC236}">
                    <a16:creationId xmlns:a16="http://schemas.microsoft.com/office/drawing/2014/main" id="{E3ED0C7F-F572-E074-2EA4-1183C184A4C5}"/>
                  </a:ext>
                </a:extLst>
              </p:cNvPr>
              <p:cNvSpPr>
                <a:spLocks noChangeArrowheads="1"/>
              </p:cNvSpPr>
              <p:nvPr/>
            </p:nvSpPr>
            <p:spPr bwMode="auto">
              <a:xfrm>
                <a:off x="-16431" y="789185"/>
                <a:ext cx="9127814" cy="830997"/>
              </a:xfrm>
              <a:prstGeom prst="rect">
                <a:avLst/>
              </a:prstGeom>
              <a:solidFill>
                <a:srgbClr val="FFFF99"/>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286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Theorem 2.2</a:t>
                </a: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If events </a:t>
                </a:r>
                <a14:m>
                  <m:oMath xmlns:m="http://schemas.openxmlformats.org/officeDocument/2006/math">
                    <m:sSub>
                      <m:sSubPr>
                        <m:ctrlPr>
                          <a:rPr lang="zh-CN" altLang="zh-CN" sz="2400" i="1" smtClean="0">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cs typeface="Times New Roman" panose="02020603050405020304" pitchFamily="18" charset="0"/>
                          </a:rPr>
                          <m:t>𝐴</m:t>
                        </m:r>
                      </m:e>
                      <m:sub>
                        <m:r>
                          <a:rPr lang="en-US" altLang="zh-CN" sz="2400" i="1" kern="100">
                            <a:solidFill>
                              <a:srgbClr val="000080"/>
                            </a:solidFill>
                            <a:effectLst/>
                            <a:latin typeface="Cambria Math" panose="02040503050406030204" pitchFamily="18" charset="0"/>
                            <a:cs typeface="Times New Roman" panose="02020603050405020304" pitchFamily="18" charset="0"/>
                          </a:rPr>
                          <m:t>1</m:t>
                        </m:r>
                      </m:sub>
                    </m:sSub>
                    <m:r>
                      <a:rPr lang="en-US" altLang="zh-CN" sz="2400" i="1" kern="100">
                        <a:solidFill>
                          <a:srgbClr val="000080"/>
                        </a:solidFill>
                        <a:effectLst/>
                        <a:latin typeface="Cambria Math" panose="02040503050406030204" pitchFamily="18" charset="0"/>
                        <a:cs typeface="Times New Roman" panose="02020603050405020304" pitchFamily="18" charset="0"/>
                      </a:rPr>
                      <m:t>,</m:t>
                    </m:r>
                    <m:sSub>
                      <m:sSubPr>
                        <m:ctrlPr>
                          <a:rPr lang="zh-CN" altLang="zh-CN" sz="2400" i="1">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cs typeface="Times New Roman" panose="02020603050405020304" pitchFamily="18" charset="0"/>
                          </a:rPr>
                          <m:t>𝐴</m:t>
                        </m:r>
                      </m:e>
                      <m:sub>
                        <m:r>
                          <a:rPr lang="en-US" altLang="zh-CN" sz="2400" i="1" kern="100">
                            <a:solidFill>
                              <a:srgbClr val="000080"/>
                            </a:solidFill>
                            <a:effectLst/>
                            <a:latin typeface="Cambria Math" panose="02040503050406030204" pitchFamily="18" charset="0"/>
                            <a:cs typeface="Times New Roman" panose="02020603050405020304" pitchFamily="18" charset="0"/>
                          </a:rPr>
                          <m:t>2</m:t>
                        </m:r>
                      </m:sub>
                    </m:sSub>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zh-CN" altLang="zh-CN" sz="2400" i="1" kern="100">
                        <a:solidFill>
                          <a:srgbClr val="000080"/>
                        </a:solidFill>
                        <a:effectLst/>
                        <a:latin typeface="Cambria Math" panose="02040503050406030204" pitchFamily="18" charset="0"/>
                        <a:ea typeface="MS Gothic" panose="020B0609070205080204" pitchFamily="49" charset="-128"/>
                        <a:cs typeface="MS Gothic" panose="020B0609070205080204" pitchFamily="49" charset="-128"/>
                      </a:rPr>
                      <m:t>⋯</m:t>
                    </m:r>
                    <m:r>
                      <a:rPr lang="en-US" altLang="zh-CN" sz="2400" i="1" kern="100">
                        <a:solidFill>
                          <a:srgbClr val="000080"/>
                        </a:solidFill>
                        <a:effectLst/>
                        <a:latin typeface="Cambria Math" panose="02040503050406030204" pitchFamily="18" charset="0"/>
                        <a:cs typeface="Times New Roman" panose="02020603050405020304" pitchFamily="18" charset="0"/>
                      </a:rPr>
                      <m:t>,</m:t>
                    </m:r>
                    <m:sSub>
                      <m:sSubPr>
                        <m:ctrlPr>
                          <a:rPr lang="zh-CN" altLang="zh-CN" sz="2400" i="1">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cs typeface="Times New Roman" panose="02020603050405020304" pitchFamily="18" charset="0"/>
                          </a:rPr>
                          <m:t>𝐴</m:t>
                        </m:r>
                      </m:e>
                      <m:sub>
                        <m:r>
                          <a:rPr lang="en-US" altLang="zh-CN" sz="2400" i="1" kern="100">
                            <a:solidFill>
                              <a:srgbClr val="000080"/>
                            </a:solidFill>
                            <a:effectLst/>
                            <a:latin typeface="Cambria Math" panose="02040503050406030204" pitchFamily="18" charset="0"/>
                            <a:cs typeface="Times New Roman" panose="02020603050405020304" pitchFamily="18" charset="0"/>
                          </a:rPr>
                          <m:t>𝑛</m:t>
                        </m:r>
                      </m:sub>
                    </m:sSub>
                  </m:oMath>
                </a14:m>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are mutually exclusive, then </a:t>
                </a:r>
                <a:endParaRPr kumimoji="0" lang="en-US" altLang="zh-CN" sz="2400" b="0" i="0" u="none" strike="noStrike" cap="none" normalizeH="0" baseline="0" dirty="0">
                  <a:ln>
                    <a:noFill/>
                  </a:ln>
                  <a:solidFill>
                    <a:schemeClr val="tx1"/>
                  </a:solidFill>
                  <a:effectLst/>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a:t>
                </a:r>
                <a14:m>
                  <m:oMath xmlns:m="http://schemas.openxmlformats.org/officeDocument/2006/math">
                    <m:r>
                      <a:rPr lang="en-US" altLang="zh-CN" sz="2400" i="1" kern="100" smtClean="0">
                        <a:solidFill>
                          <a:srgbClr val="000080"/>
                        </a:solidFill>
                        <a:effectLst/>
                        <a:latin typeface="Cambria Math" panose="02040503050406030204" pitchFamily="18" charset="0"/>
                        <a:cs typeface="Times New Roman" panose="02020603050405020304" pitchFamily="18" charset="0"/>
                      </a:rPr>
                      <m:t>𝑃</m:t>
                    </m:r>
                    <m:r>
                      <a:rPr lang="en-US" altLang="zh-CN" sz="2400" i="1" kern="100" smtClean="0">
                        <a:solidFill>
                          <a:srgbClr val="000080"/>
                        </a:solidFill>
                        <a:effectLst/>
                        <a:latin typeface="Cambria Math" panose="02040503050406030204" pitchFamily="18" charset="0"/>
                        <a:cs typeface="Times New Roman" panose="02020603050405020304" pitchFamily="18" charset="0"/>
                      </a:rPr>
                      <m:t>(</m:t>
                    </m:r>
                    <m:sSub>
                      <m:sSubPr>
                        <m:ctrlPr>
                          <a:rPr lang="zh-CN" altLang="zh-CN" sz="2400" i="1">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cs typeface="Times New Roman" panose="02020603050405020304" pitchFamily="18" charset="0"/>
                          </a:rPr>
                          <m:t>𝐴</m:t>
                        </m:r>
                      </m:e>
                      <m:sub>
                        <m:r>
                          <a:rPr lang="en-US" altLang="zh-CN" sz="2400" i="1" kern="100">
                            <a:solidFill>
                              <a:srgbClr val="000080"/>
                            </a:solidFill>
                            <a:effectLst/>
                            <a:latin typeface="Cambria Math" panose="02040503050406030204" pitchFamily="18" charset="0"/>
                            <a:cs typeface="Times New Roman" panose="02020603050405020304" pitchFamily="18" charset="0"/>
                          </a:rPr>
                          <m:t>1</m:t>
                        </m:r>
                      </m:sub>
                    </m:sSub>
                    <m:r>
                      <a:rPr lang="zh-CN" altLang="zh-CN" sz="2400" i="1" kern="100">
                        <a:solidFill>
                          <a:srgbClr val="000080"/>
                        </a:solidFill>
                        <a:effectLst/>
                        <a:latin typeface="Cambria Math" panose="02040503050406030204" pitchFamily="18" charset="0"/>
                        <a:cs typeface="宋体" panose="02010600030101010101" pitchFamily="2" charset="-122"/>
                      </a:rPr>
                      <m:t>∪</m:t>
                    </m:r>
                    <m:sSub>
                      <m:sSubPr>
                        <m:ctrlPr>
                          <a:rPr lang="zh-CN" altLang="zh-CN" sz="2400" i="1">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cs typeface="Times New Roman" panose="02020603050405020304" pitchFamily="18" charset="0"/>
                          </a:rPr>
                          <m:t>𝐴</m:t>
                        </m:r>
                      </m:e>
                      <m:sub>
                        <m:r>
                          <a:rPr lang="en-US" altLang="zh-CN" sz="2400" i="1" kern="100">
                            <a:solidFill>
                              <a:srgbClr val="000080"/>
                            </a:solidFill>
                            <a:effectLst/>
                            <a:latin typeface="Cambria Math" panose="02040503050406030204" pitchFamily="18" charset="0"/>
                            <a:cs typeface="Times New Roman" panose="02020603050405020304" pitchFamily="18" charset="0"/>
                          </a:rPr>
                          <m:t>2</m:t>
                        </m:r>
                      </m:sub>
                    </m:sSub>
                    <m:r>
                      <a:rPr lang="zh-CN" altLang="zh-CN" sz="2400" i="1" kern="100">
                        <a:solidFill>
                          <a:srgbClr val="000080"/>
                        </a:solidFill>
                        <a:effectLst/>
                        <a:latin typeface="Cambria Math" panose="02040503050406030204" pitchFamily="18" charset="0"/>
                        <a:cs typeface="宋体" panose="02010600030101010101" pitchFamily="2" charset="-122"/>
                      </a:rPr>
                      <m:t>∪</m:t>
                    </m:r>
                    <m:r>
                      <a:rPr lang="zh-CN" altLang="zh-CN" sz="2400" i="1" kern="100">
                        <a:solidFill>
                          <a:srgbClr val="000080"/>
                        </a:solidFill>
                        <a:effectLst/>
                        <a:latin typeface="Cambria Math" panose="02040503050406030204" pitchFamily="18" charset="0"/>
                        <a:ea typeface="MS Gothic" panose="020B0609070205080204" pitchFamily="49" charset="-128"/>
                        <a:cs typeface="MS Gothic" panose="020B0609070205080204" pitchFamily="49" charset="-128"/>
                      </a:rPr>
                      <m:t>⋯∪</m:t>
                    </m:r>
                    <m:sSub>
                      <m:sSubPr>
                        <m:ctrlPr>
                          <a:rPr lang="zh-CN" altLang="zh-CN" sz="2400" i="1">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cs typeface="Times New Roman" panose="02020603050405020304" pitchFamily="18" charset="0"/>
                          </a:rPr>
                          <m:t>𝐴</m:t>
                        </m:r>
                      </m:e>
                      <m:sub>
                        <m:r>
                          <a:rPr lang="en-US" altLang="zh-CN" sz="2400" i="1" kern="100">
                            <a:solidFill>
                              <a:srgbClr val="000080"/>
                            </a:solidFill>
                            <a:effectLst/>
                            <a:latin typeface="Cambria Math" panose="02040503050406030204" pitchFamily="18" charset="0"/>
                            <a:cs typeface="Times New Roman" panose="02020603050405020304" pitchFamily="18" charset="0"/>
                          </a:rPr>
                          <m:t>𝑛</m:t>
                        </m:r>
                      </m:sub>
                    </m:sSub>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𝑃</m:t>
                    </m:r>
                    <m:r>
                      <a:rPr lang="en-US" altLang="zh-CN" sz="2400" i="1" kern="100">
                        <a:solidFill>
                          <a:srgbClr val="000080"/>
                        </a:solidFill>
                        <a:effectLst/>
                        <a:latin typeface="Cambria Math" panose="02040503050406030204" pitchFamily="18" charset="0"/>
                        <a:cs typeface="Times New Roman" panose="02020603050405020304" pitchFamily="18" charset="0"/>
                      </a:rPr>
                      <m:t>(</m:t>
                    </m:r>
                    <m:sSub>
                      <m:sSubPr>
                        <m:ctrlPr>
                          <a:rPr lang="zh-CN" altLang="zh-CN" sz="2400" i="1">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cs typeface="Times New Roman" panose="02020603050405020304" pitchFamily="18" charset="0"/>
                          </a:rPr>
                          <m:t>𝐴</m:t>
                        </m:r>
                      </m:e>
                      <m:sub>
                        <m:r>
                          <a:rPr lang="en-US" altLang="zh-CN" sz="2400" i="1" kern="100">
                            <a:solidFill>
                              <a:srgbClr val="000080"/>
                            </a:solidFill>
                            <a:effectLst/>
                            <a:latin typeface="Cambria Math" panose="02040503050406030204" pitchFamily="18" charset="0"/>
                            <a:cs typeface="Times New Roman" panose="02020603050405020304" pitchFamily="18" charset="0"/>
                          </a:rPr>
                          <m:t>1</m:t>
                        </m:r>
                      </m:sub>
                    </m:sSub>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𝑃</m:t>
                    </m:r>
                    <m:r>
                      <a:rPr lang="en-US" altLang="zh-CN" sz="2400" i="1" kern="100">
                        <a:solidFill>
                          <a:srgbClr val="000080"/>
                        </a:solidFill>
                        <a:effectLst/>
                        <a:latin typeface="Cambria Math" panose="02040503050406030204" pitchFamily="18" charset="0"/>
                        <a:cs typeface="Times New Roman" panose="02020603050405020304" pitchFamily="18" charset="0"/>
                      </a:rPr>
                      <m:t>(</m:t>
                    </m:r>
                    <m:sSub>
                      <m:sSubPr>
                        <m:ctrlPr>
                          <a:rPr lang="zh-CN" altLang="zh-CN" sz="2400" i="1">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cs typeface="Times New Roman" panose="02020603050405020304" pitchFamily="18" charset="0"/>
                          </a:rPr>
                          <m:t>𝐴</m:t>
                        </m:r>
                      </m:e>
                      <m:sub>
                        <m:r>
                          <a:rPr lang="en-US" altLang="zh-CN" sz="2400" i="1" kern="100">
                            <a:solidFill>
                              <a:srgbClr val="000080"/>
                            </a:solidFill>
                            <a:effectLst/>
                            <a:latin typeface="Cambria Math" panose="02040503050406030204" pitchFamily="18" charset="0"/>
                            <a:cs typeface="Times New Roman" panose="02020603050405020304" pitchFamily="18" charset="0"/>
                          </a:rPr>
                          <m:t>2</m:t>
                        </m:r>
                      </m:sub>
                    </m:sSub>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zh-CN" altLang="zh-CN" sz="2400" i="1" kern="100">
                        <a:solidFill>
                          <a:srgbClr val="000080"/>
                        </a:solidFill>
                        <a:effectLst/>
                        <a:latin typeface="Cambria Math" panose="02040503050406030204" pitchFamily="18" charset="0"/>
                        <a:ea typeface="MS Gothic" panose="020B0609070205080204" pitchFamily="49" charset="-128"/>
                        <a:cs typeface="MS Gothic" panose="020B0609070205080204" pitchFamily="49" charset="-128"/>
                      </a:rPr>
                      <m:t>⋯</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𝑃</m:t>
                    </m:r>
                    <m:r>
                      <a:rPr lang="en-US" altLang="zh-CN" sz="2400" i="1" kern="100">
                        <a:solidFill>
                          <a:srgbClr val="000080"/>
                        </a:solidFill>
                        <a:effectLst/>
                        <a:latin typeface="Cambria Math" panose="02040503050406030204" pitchFamily="18" charset="0"/>
                        <a:cs typeface="Times New Roman" panose="02020603050405020304" pitchFamily="18" charset="0"/>
                      </a:rPr>
                      <m:t>(</m:t>
                    </m:r>
                    <m:sSub>
                      <m:sSubPr>
                        <m:ctrlPr>
                          <a:rPr lang="zh-CN" altLang="zh-CN" sz="2400" i="1">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cs typeface="Times New Roman" panose="02020603050405020304" pitchFamily="18" charset="0"/>
                          </a:rPr>
                          <m:t>𝐴</m:t>
                        </m:r>
                      </m:e>
                      <m:sub>
                        <m:r>
                          <a:rPr lang="en-US" altLang="zh-CN" sz="2400" i="1" kern="100">
                            <a:solidFill>
                              <a:srgbClr val="000080"/>
                            </a:solidFill>
                            <a:effectLst/>
                            <a:latin typeface="Cambria Math" panose="02040503050406030204" pitchFamily="18" charset="0"/>
                            <a:cs typeface="Times New Roman" panose="02020603050405020304" pitchFamily="18" charset="0"/>
                          </a:rPr>
                          <m:t>𝑛</m:t>
                        </m:r>
                      </m:sub>
                    </m:sSub>
                    <m:r>
                      <a:rPr lang="en-US" altLang="zh-CN" sz="2400" i="1" kern="100">
                        <a:solidFill>
                          <a:srgbClr val="000080"/>
                        </a:solidFill>
                        <a:effectLst/>
                        <a:latin typeface="Cambria Math" panose="02040503050406030204" pitchFamily="18" charset="0"/>
                        <a:cs typeface="Times New Roman" panose="02020603050405020304" pitchFamily="18" charset="0"/>
                      </a:rPr>
                      <m:t>)</m:t>
                    </m:r>
                  </m:oMath>
                </a14:m>
                <a:r>
                  <a:rPr lang="en-US" altLang="zh-CN" sz="2400" kern="100" dirty="0">
                    <a:solidFill>
                      <a:srgbClr val="000080"/>
                    </a:solidFill>
                    <a:effectLst/>
                    <a:latin typeface="Times New Roman" panose="02020603050405020304" pitchFamily="18" charset="0"/>
                  </a:rPr>
                  <a:t>.</a:t>
                </a: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(2.4.5)</a:t>
                </a:r>
                <a:endParaRPr kumimoji="0" lang="en-US" altLang="zh-CN" sz="2400" b="0" i="0" u="none" strike="noStrike" cap="none" normalizeH="0" baseline="0" dirty="0">
                  <a:ln>
                    <a:noFill/>
                  </a:ln>
                  <a:solidFill>
                    <a:schemeClr val="tx1"/>
                  </a:solidFill>
                  <a:effectLst/>
                </a:endParaRPr>
              </a:p>
            </p:txBody>
          </p:sp>
        </mc:Choice>
        <mc:Fallback xmlns="">
          <p:sp>
            <p:nvSpPr>
              <p:cNvPr id="4" name="Rectangle 1">
                <a:extLst>
                  <a:ext uri="{FF2B5EF4-FFF2-40B4-BE49-F238E27FC236}">
                    <a16:creationId xmlns:a16="http://schemas.microsoft.com/office/drawing/2014/main" id="{E3ED0C7F-F572-E074-2EA4-1183C184A4C5}"/>
                  </a:ext>
                </a:extLst>
              </p:cNvPr>
              <p:cNvSpPr>
                <a:spLocks noRot="1" noChangeAspect="1" noMove="1" noResize="1" noEditPoints="1" noAdjustHandles="1" noChangeArrowheads="1" noChangeShapeType="1" noTextEdit="1"/>
              </p:cNvSpPr>
              <p:nvPr/>
            </p:nvSpPr>
            <p:spPr bwMode="auto">
              <a:xfrm>
                <a:off x="-16431" y="789185"/>
                <a:ext cx="9127814" cy="830997"/>
              </a:xfrm>
              <a:prstGeom prst="rect">
                <a:avLst/>
              </a:prstGeom>
              <a:blipFill>
                <a:blip r:embed="rId2"/>
                <a:stretch>
                  <a:fillRect t="-5109" r="-334" b="-16058"/>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5" name="Rectangle 2">
            <a:extLst>
              <a:ext uri="{FF2B5EF4-FFF2-40B4-BE49-F238E27FC236}">
                <a16:creationId xmlns:a16="http://schemas.microsoft.com/office/drawing/2014/main" id="{35D02310-1C1F-715F-993E-3DB447F7F105}"/>
              </a:ext>
            </a:extLst>
          </p:cNvPr>
          <p:cNvSpPr>
            <a:spLocks noChangeArrowheads="1"/>
          </p:cNvSpPr>
          <p:nvPr/>
        </p:nvSpPr>
        <p:spPr bwMode="auto">
          <a:xfrm>
            <a:off x="-32617" y="1807215"/>
            <a:ext cx="9144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a:t>
            </a:r>
            <a:r>
              <a:rPr kumimoji="0" lang="en-US" altLang="zh-CN" sz="2400"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Example 2.4.2</a:t>
            </a: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A die is loaded in such a way that the number 1 is twice as likely to occur as other numbers. Find the probability of the event </a:t>
            </a:r>
            <a:r>
              <a:rPr kumimoji="0" lang="en-US" altLang="zh-CN" sz="2400" b="0" i="1" u="none" strike="noStrike" cap="none" normalizeH="0" baseline="0" dirty="0">
                <a:ln>
                  <a:noFill/>
                </a:ln>
                <a:solidFill>
                  <a:srgbClr val="000080"/>
                </a:solidFill>
                <a:effectLst/>
                <a:latin typeface="Cambria Math" panose="02040503050406030204" pitchFamily="18" charset="0"/>
                <a:cs typeface="Times New Roman" panose="02020603050405020304" pitchFamily="18" charset="0"/>
              </a:rPr>
              <a:t>E</a:t>
            </a: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that a number less than 3 occurs in a single toss.</a:t>
            </a:r>
            <a:r>
              <a:rPr kumimoji="0" lang="en-US" altLang="zh-CN" sz="2400" b="0" i="0" u="none" strike="noStrike" cap="none" normalizeH="0" baseline="0" dirty="0">
                <a:ln>
                  <a:noFill/>
                </a:ln>
                <a:solidFill>
                  <a:schemeClr val="tx1"/>
                </a:solidFill>
                <a:effectLst/>
              </a:rPr>
              <a:t> </a:t>
            </a:r>
          </a:p>
        </p:txBody>
      </p:sp>
      <p:sp>
        <p:nvSpPr>
          <p:cNvPr id="7" name="文本框 6">
            <a:extLst>
              <a:ext uri="{FF2B5EF4-FFF2-40B4-BE49-F238E27FC236}">
                <a16:creationId xmlns:a16="http://schemas.microsoft.com/office/drawing/2014/main" id="{AE99F0FF-C908-9693-C50F-8EA00D6B456A}"/>
              </a:ext>
            </a:extLst>
          </p:cNvPr>
          <p:cNvSpPr txBox="1"/>
          <p:nvPr/>
        </p:nvSpPr>
        <p:spPr>
          <a:xfrm>
            <a:off x="1" y="3194576"/>
            <a:ext cx="1331640" cy="461665"/>
          </a:xfrm>
          <a:prstGeom prst="rect">
            <a:avLst/>
          </a:prstGeom>
          <a:noFill/>
        </p:spPr>
        <p:txBody>
          <a:bodyPr wrap="square">
            <a:spAutoFit/>
          </a:bodyPr>
          <a:lstStyle/>
          <a:p>
            <a:r>
              <a:rPr lang="en-US" altLang="zh-CN" sz="2400" b="1" kern="100" dirty="0">
                <a:solidFill>
                  <a:srgbClr val="000080"/>
                </a:solidFill>
                <a:effectLst/>
                <a:latin typeface="Times New Roman" panose="02020603050405020304" pitchFamily="18" charset="0"/>
              </a:rPr>
              <a:t>Solution</a:t>
            </a:r>
            <a:endParaRPr lang="zh-CN" altLang="en-US" sz="2400"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06DCDA9-6BC7-DFFB-55F0-C8E265F46FB4}"/>
                  </a:ext>
                </a:extLst>
              </p:cNvPr>
              <p:cNvSpPr txBox="1"/>
              <p:nvPr/>
            </p:nvSpPr>
            <p:spPr>
              <a:xfrm>
                <a:off x="1187623" y="3194576"/>
                <a:ext cx="8136905" cy="1200329"/>
              </a:xfrm>
              <a:prstGeom prst="rect">
                <a:avLst/>
              </a:prstGeom>
              <a:noFill/>
            </p:spPr>
            <p:txBody>
              <a:bodyPr wrap="square">
                <a:spAutoFit/>
              </a:bodyPr>
              <a:lstStyle/>
              <a:p>
                <a:r>
                  <a:rPr lang="en-US" altLang="zh-CN" sz="2400" kern="100" dirty="0">
                    <a:solidFill>
                      <a:srgbClr val="000080"/>
                    </a:solidFill>
                    <a:effectLst/>
                    <a:latin typeface="Times New Roman" panose="02020603050405020304" pitchFamily="18" charset="0"/>
                  </a:rPr>
                  <a:t>The sample space is </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𝑆</m:t>
                    </m:r>
                    <m:r>
                      <a:rPr lang="en-US" altLang="zh-CN" sz="2400" i="1" kern="100">
                        <a:solidFill>
                          <a:srgbClr val="000080"/>
                        </a:solidFill>
                        <a:effectLst/>
                        <a:latin typeface="Cambria Math" panose="02040503050406030204" pitchFamily="18" charset="0"/>
                        <a:cs typeface="Times New Roman" panose="02020603050405020304" pitchFamily="18" charset="0"/>
                      </a:rPr>
                      <m:t>={1,2,3,4,5,6}</m:t>
                    </m:r>
                  </m:oMath>
                </a14:m>
                <a:r>
                  <a:rPr lang="en-US" altLang="zh-CN" sz="2400" kern="100" dirty="0">
                    <a:solidFill>
                      <a:srgbClr val="000080"/>
                    </a:solidFill>
                    <a:effectLst/>
                    <a:latin typeface="Times New Roman" panose="02020603050405020304" pitchFamily="18" charset="0"/>
                  </a:rPr>
                  <a:t>. By the assumption, </a:t>
                </a:r>
                <a14:m>
                  <m:oMath xmlns:m="http://schemas.openxmlformats.org/officeDocument/2006/math">
                    <m:r>
                      <a:rPr lang="en-US" altLang="zh-CN" sz="2400" b="0" i="0" kern="100" smtClean="0">
                        <a:solidFill>
                          <a:srgbClr val="000080"/>
                        </a:solidFill>
                        <a:effectLst/>
                        <a:latin typeface="Cambria Math" panose="02040503050406030204" pitchFamily="18" charset="0"/>
                        <a:cs typeface="Times New Roman" panose="02020603050405020304" pitchFamily="18" charset="0"/>
                      </a:rPr>
                      <m:t>  </m:t>
                    </m:r>
                    <m:r>
                      <a:rPr lang="en-US" altLang="zh-CN" sz="2400" i="1" kern="100">
                        <a:solidFill>
                          <a:srgbClr val="000080"/>
                        </a:solidFill>
                        <a:effectLst/>
                        <a:latin typeface="Cambria Math" panose="02040503050406030204" pitchFamily="18" charset="0"/>
                        <a:cs typeface="Times New Roman" panose="02020603050405020304" pitchFamily="18" charset="0"/>
                      </a:rPr>
                      <m:t>𝑃</m:t>
                    </m:r>
                    <m:r>
                      <a:rPr lang="en-US" altLang="zh-CN" sz="2400" i="1" kern="100">
                        <a:solidFill>
                          <a:srgbClr val="000080"/>
                        </a:solidFill>
                        <a:effectLst/>
                        <a:latin typeface="Cambria Math" panose="02040503050406030204" pitchFamily="18" charset="0"/>
                        <a:cs typeface="Times New Roman" panose="02020603050405020304" pitchFamily="18" charset="0"/>
                      </a:rPr>
                      <m:t>(2),⋯,</m:t>
                    </m:r>
                    <m:r>
                      <a:rPr lang="en-US" altLang="zh-CN" sz="2400" i="1" kern="100">
                        <a:solidFill>
                          <a:srgbClr val="000080"/>
                        </a:solidFill>
                        <a:effectLst/>
                        <a:latin typeface="Cambria Math" panose="02040503050406030204" pitchFamily="18" charset="0"/>
                        <a:cs typeface="Times New Roman" panose="02020603050405020304" pitchFamily="18" charset="0"/>
                      </a:rPr>
                      <m:t>𝑃</m:t>
                    </m:r>
                    <m:r>
                      <a:rPr lang="en-US" altLang="zh-CN" sz="2400" i="1" kern="100">
                        <a:solidFill>
                          <a:srgbClr val="000080"/>
                        </a:solidFill>
                        <a:effectLst/>
                        <a:latin typeface="Cambria Math" panose="02040503050406030204" pitchFamily="18" charset="0"/>
                        <a:cs typeface="Times New Roman" panose="02020603050405020304" pitchFamily="18" charset="0"/>
                      </a:rPr>
                      <m:t>(6)</m:t>
                    </m:r>
                  </m:oMath>
                </a14:m>
                <a:r>
                  <a:rPr lang="en-US" altLang="zh-CN" sz="2400" kern="100" dirty="0">
                    <a:solidFill>
                      <a:srgbClr val="000080"/>
                    </a:solidFill>
                    <a:effectLst/>
                    <a:latin typeface="Times New Roman" panose="02020603050405020304" pitchFamily="18" charset="0"/>
                  </a:rPr>
                  <a:t> are equal and </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𝑃</m:t>
                    </m:r>
                    <m:r>
                      <a:rPr lang="en-US" altLang="zh-CN" sz="2400" i="1" kern="100">
                        <a:solidFill>
                          <a:srgbClr val="000080"/>
                        </a:solidFill>
                        <a:effectLst/>
                        <a:latin typeface="Cambria Math" panose="02040503050406030204" pitchFamily="18" charset="0"/>
                        <a:cs typeface="Times New Roman" panose="02020603050405020304" pitchFamily="18" charset="0"/>
                      </a:rPr>
                      <m:t>(1)=2</m:t>
                    </m:r>
                    <m:r>
                      <a:rPr lang="en-US" altLang="zh-CN" sz="2400" i="1" kern="100">
                        <a:solidFill>
                          <a:srgbClr val="000080"/>
                        </a:solidFill>
                        <a:effectLst/>
                        <a:latin typeface="Cambria Math" panose="02040503050406030204" pitchFamily="18" charset="0"/>
                        <a:cs typeface="Times New Roman" panose="02020603050405020304" pitchFamily="18" charset="0"/>
                      </a:rPr>
                      <m:t>𝑃</m:t>
                    </m:r>
                    <m:r>
                      <a:rPr lang="en-US" altLang="zh-CN" sz="2400" i="1" kern="100">
                        <a:solidFill>
                          <a:srgbClr val="000080"/>
                        </a:solidFill>
                        <a:effectLst/>
                        <a:latin typeface="Cambria Math" panose="02040503050406030204" pitchFamily="18" charset="0"/>
                        <a:cs typeface="Times New Roman" panose="02020603050405020304" pitchFamily="18" charset="0"/>
                      </a:rPr>
                      <m:t>(2)</m:t>
                    </m:r>
                  </m:oMath>
                </a14:m>
                <a:r>
                  <a:rPr lang="en-US" altLang="zh-CN" sz="2400" kern="100" dirty="0">
                    <a:solidFill>
                      <a:srgbClr val="000080"/>
                    </a:solidFill>
                    <a:effectLst/>
                    <a:latin typeface="Times New Roman" panose="02020603050405020304" pitchFamily="18" charset="0"/>
                  </a:rPr>
                  <a:t>. Since the sum of </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𝑃</m:t>
                    </m:r>
                    <m:r>
                      <a:rPr lang="en-US" altLang="zh-CN" sz="2400" i="1" kern="100">
                        <a:solidFill>
                          <a:srgbClr val="000080"/>
                        </a:solidFill>
                        <a:effectLst/>
                        <a:latin typeface="Cambria Math" panose="02040503050406030204" pitchFamily="18" charset="0"/>
                        <a:cs typeface="Times New Roman" panose="02020603050405020304" pitchFamily="18" charset="0"/>
                      </a:rPr>
                      <m:t>(1),</m:t>
                    </m:r>
                    <m:r>
                      <a:rPr lang="en-US" altLang="zh-CN" sz="2400" i="1" kern="100">
                        <a:solidFill>
                          <a:srgbClr val="000080"/>
                        </a:solidFill>
                        <a:effectLst/>
                        <a:latin typeface="Cambria Math" panose="02040503050406030204" pitchFamily="18" charset="0"/>
                        <a:cs typeface="Times New Roman" panose="02020603050405020304" pitchFamily="18" charset="0"/>
                      </a:rPr>
                      <m:t>𝑃</m:t>
                    </m:r>
                    <m:r>
                      <a:rPr lang="en-US" altLang="zh-CN" sz="2400" i="1" kern="100">
                        <a:solidFill>
                          <a:srgbClr val="000080"/>
                        </a:solidFill>
                        <a:effectLst/>
                        <a:latin typeface="Cambria Math" panose="02040503050406030204" pitchFamily="18" charset="0"/>
                        <a:cs typeface="Times New Roman" panose="02020603050405020304" pitchFamily="18" charset="0"/>
                      </a:rPr>
                      <m:t>(2),⋯,</m:t>
                    </m:r>
                    <m:r>
                      <a:rPr lang="en-US" altLang="zh-CN" sz="2400" i="1" kern="100">
                        <a:solidFill>
                          <a:srgbClr val="000080"/>
                        </a:solidFill>
                        <a:effectLst/>
                        <a:latin typeface="Cambria Math" panose="02040503050406030204" pitchFamily="18" charset="0"/>
                        <a:cs typeface="Times New Roman" panose="02020603050405020304" pitchFamily="18" charset="0"/>
                      </a:rPr>
                      <m:t>𝑃</m:t>
                    </m:r>
                    <m:r>
                      <a:rPr lang="en-US" altLang="zh-CN" sz="2400" i="1" kern="100">
                        <a:solidFill>
                          <a:srgbClr val="000080"/>
                        </a:solidFill>
                        <a:effectLst/>
                        <a:latin typeface="Cambria Math" panose="02040503050406030204" pitchFamily="18" charset="0"/>
                        <a:cs typeface="Times New Roman" panose="02020603050405020304" pitchFamily="18" charset="0"/>
                      </a:rPr>
                      <m:t>(6)</m:t>
                    </m:r>
                  </m:oMath>
                </a14:m>
                <a:r>
                  <a:rPr lang="en-US" altLang="zh-CN" sz="2400" kern="100" dirty="0">
                    <a:solidFill>
                      <a:srgbClr val="000080"/>
                    </a:solidFill>
                    <a:effectLst/>
                    <a:latin typeface="Times New Roman" panose="02020603050405020304" pitchFamily="18" charset="0"/>
                  </a:rPr>
                  <a:t> is </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1</m:t>
                    </m:r>
                  </m:oMath>
                </a14:m>
                <a:r>
                  <a:rPr lang="en-US" altLang="zh-CN" sz="2400" kern="100" dirty="0">
                    <a:solidFill>
                      <a:srgbClr val="000080"/>
                    </a:solidFill>
                    <a:effectLst/>
                    <a:latin typeface="Times New Roman" panose="02020603050405020304" pitchFamily="18" charset="0"/>
                  </a:rPr>
                  <a:t>, so we have</a:t>
                </a:r>
                <a:endParaRPr lang="zh-CN" altLang="en-US" sz="2400" dirty="0"/>
              </a:p>
            </p:txBody>
          </p:sp>
        </mc:Choice>
        <mc:Fallback xmlns="">
          <p:sp>
            <p:nvSpPr>
              <p:cNvPr id="9" name="文本框 8">
                <a:extLst>
                  <a:ext uri="{FF2B5EF4-FFF2-40B4-BE49-F238E27FC236}">
                    <a16:creationId xmlns:a16="http://schemas.microsoft.com/office/drawing/2014/main" id="{C06DCDA9-6BC7-DFFB-55F0-C8E265F46FB4}"/>
                  </a:ext>
                </a:extLst>
              </p:cNvPr>
              <p:cNvSpPr txBox="1">
                <a:spLocks noRot="1" noChangeAspect="1" noMove="1" noResize="1" noEditPoints="1" noAdjustHandles="1" noChangeArrowheads="1" noChangeShapeType="1" noTextEdit="1"/>
              </p:cNvSpPr>
              <p:nvPr/>
            </p:nvSpPr>
            <p:spPr>
              <a:xfrm>
                <a:off x="1187623" y="3194576"/>
                <a:ext cx="8136905" cy="1200329"/>
              </a:xfrm>
              <a:prstGeom prst="rect">
                <a:avLst/>
              </a:prstGeom>
              <a:blipFill>
                <a:blip r:embed="rId3"/>
                <a:stretch>
                  <a:fillRect l="-1199" t="-4061" b="-106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7EF3B088-5CD0-F63E-C946-621C7612E5B2}"/>
                  </a:ext>
                </a:extLst>
              </p:cNvPr>
              <p:cNvSpPr txBox="1"/>
              <p:nvPr/>
            </p:nvSpPr>
            <p:spPr>
              <a:xfrm>
                <a:off x="1750026" y="4516053"/>
                <a:ext cx="5594900" cy="615233"/>
              </a:xfrm>
              <a:prstGeom prst="rect">
                <a:avLst/>
              </a:prstGeom>
              <a:noFill/>
            </p:spPr>
            <p:txBody>
              <a:bodyPr wrap="square">
                <a:spAutoFit/>
              </a:bodyPr>
              <a:lstStyle/>
              <a:p>
                <a:r>
                  <a:rPr lang="zh-CN" altLang="zh-CN" sz="2400" kern="100" dirty="0">
                    <a:solidFill>
                      <a:srgbClr val="000080"/>
                    </a:solidFill>
                    <a:effectLst/>
                    <a:ea typeface="Times New Roman" panose="02020603050405020304" pitchFamily="18" charset="0"/>
                  </a:rPr>
                  <a:t> </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𝑃</m:t>
                    </m:r>
                    <m:r>
                      <a:rPr lang="en-US" altLang="zh-CN" sz="2400" i="1" kern="100">
                        <a:solidFill>
                          <a:srgbClr val="000080"/>
                        </a:solidFill>
                        <a:effectLst/>
                        <a:latin typeface="Cambria Math" panose="02040503050406030204" pitchFamily="18" charset="0"/>
                        <a:cs typeface="Times New Roman" panose="02020603050405020304" pitchFamily="18" charset="0"/>
                      </a:rPr>
                      <m:t>(1)=</m:t>
                    </m:r>
                    <m:f>
                      <m:fPr>
                        <m:ctrlPr>
                          <a:rPr lang="zh-CN" altLang="zh-CN" sz="2400" i="1">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cs typeface="Times New Roman" panose="02020603050405020304" pitchFamily="18" charset="0"/>
                          </a:rPr>
                          <m:t>2</m:t>
                        </m:r>
                      </m:num>
                      <m:den>
                        <m:r>
                          <a:rPr lang="en-US" altLang="zh-CN" sz="2400" i="1" kern="100">
                            <a:solidFill>
                              <a:srgbClr val="000080"/>
                            </a:solidFill>
                            <a:effectLst/>
                            <a:latin typeface="Cambria Math" panose="02040503050406030204" pitchFamily="18" charset="0"/>
                            <a:cs typeface="Times New Roman" panose="02020603050405020304" pitchFamily="18" charset="0"/>
                          </a:rPr>
                          <m:t>7</m:t>
                        </m:r>
                      </m:den>
                    </m:f>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𝑃</m:t>
                    </m:r>
                    <m:r>
                      <a:rPr lang="en-US" altLang="zh-CN" sz="2400" i="1" kern="100">
                        <a:solidFill>
                          <a:srgbClr val="000080"/>
                        </a:solidFill>
                        <a:effectLst/>
                        <a:latin typeface="Cambria Math" panose="02040503050406030204" pitchFamily="18" charset="0"/>
                        <a:cs typeface="Times New Roman" panose="02020603050405020304" pitchFamily="18" charset="0"/>
                      </a:rPr>
                      <m:t>(2)=</m:t>
                    </m:r>
                    <m:r>
                      <a:rPr lang="en-US" altLang="zh-CN" sz="2400" i="1" kern="100">
                        <a:solidFill>
                          <a:srgbClr val="000080"/>
                        </a:solidFill>
                        <a:effectLst/>
                        <a:latin typeface="Cambria Math" panose="02040503050406030204" pitchFamily="18" charset="0"/>
                        <a:cs typeface="Times New Roman" panose="02020603050405020304" pitchFamily="18" charset="0"/>
                      </a:rPr>
                      <m:t>𝑃</m:t>
                    </m:r>
                    <m:r>
                      <a:rPr lang="en-US" altLang="zh-CN" sz="2400" i="1" kern="100">
                        <a:solidFill>
                          <a:srgbClr val="000080"/>
                        </a:solidFill>
                        <a:effectLst/>
                        <a:latin typeface="Cambria Math" panose="02040503050406030204" pitchFamily="18" charset="0"/>
                        <a:cs typeface="Times New Roman" panose="02020603050405020304" pitchFamily="18" charset="0"/>
                      </a:rPr>
                      <m:t>(3)=⋯=</m:t>
                    </m:r>
                    <m:r>
                      <a:rPr lang="en-US" altLang="zh-CN" sz="2400" i="1" kern="100">
                        <a:solidFill>
                          <a:srgbClr val="000080"/>
                        </a:solidFill>
                        <a:effectLst/>
                        <a:latin typeface="Cambria Math" panose="02040503050406030204" pitchFamily="18" charset="0"/>
                        <a:cs typeface="Times New Roman" panose="02020603050405020304" pitchFamily="18" charset="0"/>
                      </a:rPr>
                      <m:t>𝑃</m:t>
                    </m:r>
                    <m:r>
                      <a:rPr lang="en-US" altLang="zh-CN" sz="2400" i="1" kern="100">
                        <a:solidFill>
                          <a:srgbClr val="000080"/>
                        </a:solidFill>
                        <a:effectLst/>
                        <a:latin typeface="Cambria Math" panose="02040503050406030204" pitchFamily="18" charset="0"/>
                        <a:cs typeface="Times New Roman" panose="02020603050405020304" pitchFamily="18" charset="0"/>
                      </a:rPr>
                      <m:t>(6)=</m:t>
                    </m:r>
                    <m:f>
                      <m:fPr>
                        <m:ctrlPr>
                          <a:rPr lang="zh-CN" altLang="zh-CN" sz="2400" i="1">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cs typeface="Times New Roman" panose="02020603050405020304" pitchFamily="18" charset="0"/>
                          </a:rPr>
                          <m:t>1</m:t>
                        </m:r>
                      </m:num>
                      <m:den>
                        <m:r>
                          <a:rPr lang="en-US" altLang="zh-CN" sz="2400" i="1" kern="100">
                            <a:solidFill>
                              <a:srgbClr val="000080"/>
                            </a:solidFill>
                            <a:effectLst/>
                            <a:latin typeface="Cambria Math" panose="02040503050406030204" pitchFamily="18" charset="0"/>
                            <a:cs typeface="Times New Roman" panose="02020603050405020304" pitchFamily="18" charset="0"/>
                          </a:rPr>
                          <m:t>7</m:t>
                        </m:r>
                      </m:den>
                    </m:f>
                  </m:oMath>
                </a14:m>
                <a:r>
                  <a:rPr lang="en-US" altLang="zh-CN" sz="2400" kern="100" dirty="0">
                    <a:solidFill>
                      <a:srgbClr val="000080"/>
                    </a:solidFill>
                    <a:effectLst/>
                    <a:latin typeface="Times New Roman" panose="02020603050405020304" pitchFamily="18" charset="0"/>
                  </a:rPr>
                  <a:t>.</a:t>
                </a:r>
                <a:endParaRPr lang="zh-CN" altLang="en-US" sz="2400" dirty="0"/>
              </a:p>
            </p:txBody>
          </p:sp>
        </mc:Choice>
        <mc:Fallback xmlns="">
          <p:sp>
            <p:nvSpPr>
              <p:cNvPr id="11" name="文本框 10">
                <a:extLst>
                  <a:ext uri="{FF2B5EF4-FFF2-40B4-BE49-F238E27FC236}">
                    <a16:creationId xmlns:a16="http://schemas.microsoft.com/office/drawing/2014/main" id="{7EF3B088-5CD0-F63E-C946-621C7612E5B2}"/>
                  </a:ext>
                </a:extLst>
              </p:cNvPr>
              <p:cNvSpPr txBox="1">
                <a:spLocks noRot="1" noChangeAspect="1" noMove="1" noResize="1" noEditPoints="1" noAdjustHandles="1" noChangeArrowheads="1" noChangeShapeType="1" noTextEdit="1"/>
              </p:cNvSpPr>
              <p:nvPr/>
            </p:nvSpPr>
            <p:spPr>
              <a:xfrm>
                <a:off x="1750026" y="4516053"/>
                <a:ext cx="5594900" cy="615233"/>
              </a:xfrm>
              <a:prstGeom prst="rect">
                <a:avLst/>
              </a:prstGeom>
              <a:blipFill>
                <a:blip r:embed="rId4"/>
                <a:stretch>
                  <a:fillRect b="-89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DB708B9C-26F5-430B-1DCF-D2432D1F386D}"/>
                  </a:ext>
                </a:extLst>
              </p:cNvPr>
              <p:cNvSpPr txBox="1"/>
              <p:nvPr/>
            </p:nvSpPr>
            <p:spPr>
              <a:xfrm>
                <a:off x="539552" y="5131286"/>
                <a:ext cx="5179425" cy="1154227"/>
              </a:xfrm>
              <a:prstGeom prst="rect">
                <a:avLst/>
              </a:prstGeom>
              <a:noFill/>
            </p:spPr>
            <p:txBody>
              <a:bodyPr wrap="square">
                <a:spAutoFit/>
              </a:bodyPr>
              <a:lstStyle/>
              <a:p>
                <a:pPr indent="227965" algn="just"/>
                <a:r>
                  <a:rPr lang="en-US" altLang="zh-CN" sz="2400" kern="100" dirty="0">
                    <a:solidFill>
                      <a:srgbClr val="000080"/>
                    </a:solidFill>
                    <a:effectLst/>
                    <a:latin typeface="Times New Roman" panose="02020603050405020304" pitchFamily="18" charset="0"/>
                  </a:rPr>
                  <a:t>Thus,</a:t>
                </a:r>
                <a:endParaRPr lang="zh-CN" altLang="zh-CN" sz="2400" kern="100" dirty="0">
                  <a:effectLst/>
                  <a:latin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𝑃</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𝐸</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𝑃</m:t>
                      </m:r>
                      <m:r>
                        <a:rPr lang="en-US" altLang="zh-CN" sz="2400" i="1" kern="100">
                          <a:solidFill>
                            <a:srgbClr val="000080"/>
                          </a:solidFill>
                          <a:effectLst/>
                          <a:latin typeface="Cambria Math" panose="02040503050406030204" pitchFamily="18" charset="0"/>
                          <a:cs typeface="Times New Roman" panose="02020603050405020304" pitchFamily="18" charset="0"/>
                        </a:rPr>
                        <m:t>(1)+</m:t>
                      </m:r>
                      <m:r>
                        <a:rPr lang="en-US" altLang="zh-CN" sz="2400" i="1" kern="100">
                          <a:solidFill>
                            <a:srgbClr val="000080"/>
                          </a:solidFill>
                          <a:effectLst/>
                          <a:latin typeface="Cambria Math" panose="02040503050406030204" pitchFamily="18" charset="0"/>
                          <a:cs typeface="Times New Roman" panose="02020603050405020304" pitchFamily="18" charset="0"/>
                        </a:rPr>
                        <m:t>𝑃</m:t>
                      </m:r>
                      <m:r>
                        <a:rPr lang="en-US" altLang="zh-CN" sz="2400" i="1" kern="100">
                          <a:solidFill>
                            <a:srgbClr val="000080"/>
                          </a:solidFill>
                          <a:effectLst/>
                          <a:latin typeface="Cambria Math" panose="02040503050406030204" pitchFamily="18" charset="0"/>
                          <a:cs typeface="Times New Roman" panose="02020603050405020304" pitchFamily="18" charset="0"/>
                        </a:rPr>
                        <m:t>(2)=</m:t>
                      </m:r>
                      <m:f>
                        <m:fPr>
                          <m:ctrlPr>
                            <a:rPr lang="zh-CN" altLang="zh-CN" sz="2400" i="1">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cs typeface="Times New Roman" panose="02020603050405020304" pitchFamily="18" charset="0"/>
                            </a:rPr>
                            <m:t>3</m:t>
                          </m:r>
                        </m:num>
                        <m:den>
                          <m:r>
                            <a:rPr lang="en-US" altLang="zh-CN" sz="2400" i="1" kern="100">
                              <a:solidFill>
                                <a:srgbClr val="000080"/>
                              </a:solidFill>
                              <a:effectLst/>
                              <a:latin typeface="Cambria Math" panose="02040503050406030204" pitchFamily="18" charset="0"/>
                              <a:cs typeface="Times New Roman" panose="02020603050405020304" pitchFamily="18" charset="0"/>
                            </a:rPr>
                            <m:t>7</m:t>
                          </m:r>
                        </m:den>
                      </m:f>
                    </m:oMath>
                  </m:oMathPara>
                </a14:m>
                <a:endParaRPr lang="zh-CN" altLang="en-US" sz="2400" dirty="0"/>
              </a:p>
            </p:txBody>
          </p:sp>
        </mc:Choice>
        <mc:Fallback xmlns="">
          <p:sp>
            <p:nvSpPr>
              <p:cNvPr id="13" name="文本框 12">
                <a:extLst>
                  <a:ext uri="{FF2B5EF4-FFF2-40B4-BE49-F238E27FC236}">
                    <a16:creationId xmlns:a16="http://schemas.microsoft.com/office/drawing/2014/main" id="{DB708B9C-26F5-430B-1DCF-D2432D1F386D}"/>
                  </a:ext>
                </a:extLst>
              </p:cNvPr>
              <p:cNvSpPr txBox="1">
                <a:spLocks noRot="1" noChangeAspect="1" noMove="1" noResize="1" noEditPoints="1" noAdjustHandles="1" noChangeArrowheads="1" noChangeShapeType="1" noTextEdit="1"/>
              </p:cNvSpPr>
              <p:nvPr/>
            </p:nvSpPr>
            <p:spPr>
              <a:xfrm>
                <a:off x="539552" y="5131286"/>
                <a:ext cx="5179425" cy="1154227"/>
              </a:xfrm>
              <a:prstGeom prst="rect">
                <a:avLst/>
              </a:prstGeom>
              <a:blipFill>
                <a:blip r:embed="rId5"/>
                <a:stretch>
                  <a:fillRect t="-4233"/>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arn(inVertical)">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circle(in)">
                                      <p:cBhvr>
                                        <p:cTn id="34"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p:bldP spid="9" grpId="0"/>
      <p:bldP spid="11" grpId="0"/>
      <p:bldP spid="1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834CBA-3F92-E6C3-3B7C-99D92EAA4827}"/>
              </a:ext>
            </a:extLst>
          </p:cNvPr>
          <p:cNvSpPr>
            <a:spLocks noChangeArrowheads="1"/>
          </p:cNvSpPr>
          <p:nvPr/>
        </p:nvSpPr>
        <p:spPr bwMode="auto">
          <a:xfrm>
            <a:off x="0" y="-186899"/>
            <a:ext cx="9144000" cy="830997"/>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Example 2.4.3</a:t>
            </a: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Tossing a fair die, let </a:t>
            </a:r>
            <a:r>
              <a:rPr kumimoji="0" lang="en-US" altLang="zh-CN" sz="2400" b="0" i="1" u="none" strike="noStrike" cap="none" normalizeH="0" baseline="0" dirty="0">
                <a:ln>
                  <a:noFill/>
                </a:ln>
                <a:solidFill>
                  <a:srgbClr val="000080"/>
                </a:solidFill>
                <a:effectLst/>
                <a:latin typeface="Cambria Math" panose="02040503050406030204" pitchFamily="18" charset="0"/>
                <a:cs typeface="Times New Roman" panose="02020603050405020304" pitchFamily="18" charset="0"/>
              </a:rPr>
              <a:t>x</a:t>
            </a: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be the number occurs. Find the probability of the following events:</a:t>
            </a:r>
            <a:endParaRPr kumimoji="0" lang="en-US" altLang="zh-CN" sz="2400" b="0" i="0" u="none" strike="noStrike" cap="none" normalizeH="0" baseline="0" dirty="0">
              <a:ln>
                <a:noFill/>
              </a:ln>
              <a:solidFill>
                <a:schemeClr val="tx1"/>
              </a:solidFill>
              <a:effectLst/>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23C84F9-6ED0-6FAA-E807-2FE769EC9ACF}"/>
                  </a:ext>
                </a:extLst>
              </p:cNvPr>
              <p:cNvSpPr txBox="1"/>
              <p:nvPr/>
            </p:nvSpPr>
            <p:spPr>
              <a:xfrm>
                <a:off x="228966" y="634321"/>
                <a:ext cx="7992888" cy="461665"/>
              </a:xfrm>
              <a:prstGeom prst="rect">
                <a:avLst/>
              </a:prstGeom>
              <a:noFill/>
            </p:spPr>
            <p:txBody>
              <a:bodyPr wrap="square">
                <a:spAutoFit/>
              </a:bodyPr>
              <a:lstStyle/>
              <a:p>
                <a:pPr indent="227965" algn="just"/>
                <a14:m>
                  <m:oMath xmlns:m="http://schemas.openxmlformats.org/officeDocument/2006/math">
                    <m:r>
                      <a:rPr lang="en-US" altLang="zh-CN" sz="2400" i="1" kern="100" smtClean="0">
                        <a:solidFill>
                          <a:srgbClr val="000080"/>
                        </a:solidFill>
                        <a:effectLst/>
                        <a:latin typeface="Cambria Math" panose="02040503050406030204" pitchFamily="18" charset="0"/>
                        <a:ea typeface="宋体" panose="02010600030101010101" pitchFamily="2" charset="-122"/>
                      </a:rPr>
                      <m:t>𝐴</m:t>
                    </m:r>
                    <m:r>
                      <a:rPr lang="en-US" altLang="zh-CN" sz="2400" i="1" kern="100" smtClean="0">
                        <a:solidFill>
                          <a:srgbClr val="000080"/>
                        </a:solidFill>
                        <a:effectLst/>
                        <a:latin typeface="Cambria Math" panose="02040503050406030204" pitchFamily="18" charset="0"/>
                        <a:ea typeface="宋体" panose="02010600030101010101" pitchFamily="2" charset="-122"/>
                      </a:rPr>
                      <m:t>={</m:t>
                    </m:r>
                    <m:r>
                      <a:rPr lang="en-US" altLang="zh-CN" sz="2400" i="1" kern="100" smtClean="0">
                        <a:solidFill>
                          <a:srgbClr val="000080"/>
                        </a:solidFill>
                        <a:effectLst/>
                        <a:latin typeface="Cambria Math" panose="02040503050406030204" pitchFamily="18" charset="0"/>
                        <a:ea typeface="宋体" panose="02010600030101010101" pitchFamily="2" charset="-122"/>
                      </a:rPr>
                      <m:t>𝑥</m:t>
                    </m:r>
                  </m:oMath>
                </a14:m>
                <a:r>
                  <a:rPr lang="en-US" altLang="zh-CN" sz="2400" kern="100" dirty="0">
                    <a:solidFill>
                      <a:srgbClr val="000080"/>
                    </a:solidFill>
                    <a:effectLst/>
                    <a:latin typeface="Times New Roman" panose="02020603050405020304" pitchFamily="18" charset="0"/>
                    <a:ea typeface="宋体" panose="02010600030101010101" pitchFamily="2" charset="-122"/>
                  </a:rPr>
                  <a:t> is even </a:t>
                </a:r>
                <a14:m>
                  <m:oMath xmlns:m="http://schemas.openxmlformats.org/officeDocument/2006/math">
                    <m:r>
                      <a:rPr lang="en-US" altLang="zh-CN" sz="2400" i="1" kern="100">
                        <a:solidFill>
                          <a:srgbClr val="000080"/>
                        </a:solidFill>
                        <a:effectLst/>
                        <a:latin typeface="Cambria Math" panose="02040503050406030204" pitchFamily="18" charset="0"/>
                        <a:ea typeface="宋体" panose="02010600030101010101" pitchFamily="2" charset="-122"/>
                      </a:rPr>
                      <m:t>}</m:t>
                    </m:r>
                  </m:oMath>
                </a14:m>
                <a:r>
                  <a:rPr lang="en-US" altLang="zh-CN" sz="2400" kern="100" dirty="0">
                    <a:solidFill>
                      <a:srgbClr val="000080"/>
                    </a:solidFill>
                    <a:effectLst/>
                    <a:latin typeface="Times New Roman" panose="02020603050405020304" pitchFamily="18" charset="0"/>
                    <a:ea typeface="宋体" panose="02010600030101010101" pitchFamily="2" charset="-122"/>
                  </a:rPr>
                  <a:t>   </a:t>
                </a:r>
                <a14:m>
                  <m:oMath xmlns:m="http://schemas.openxmlformats.org/officeDocument/2006/math">
                    <m:r>
                      <a:rPr lang="en-US" altLang="zh-CN" sz="2400" i="1" kern="100">
                        <a:solidFill>
                          <a:srgbClr val="000080"/>
                        </a:solidFill>
                        <a:effectLst/>
                        <a:latin typeface="Cambria Math" panose="02040503050406030204" pitchFamily="18" charset="0"/>
                        <a:ea typeface="宋体" panose="02010600030101010101" pitchFamily="2" charset="-122"/>
                      </a:rPr>
                      <m:t>𝐵</m:t>
                    </m:r>
                    <m:r>
                      <a:rPr lang="en-US" altLang="zh-CN" sz="2400" i="1" kern="100">
                        <a:solidFill>
                          <a:srgbClr val="000080"/>
                        </a:solidFill>
                        <a:effectLst/>
                        <a:latin typeface="Cambria Math" panose="02040503050406030204" pitchFamily="18" charset="0"/>
                        <a:ea typeface="宋体" panose="02010600030101010101" pitchFamily="2" charset="-122"/>
                      </a:rPr>
                      <m:t>={</m:t>
                    </m:r>
                    <m:r>
                      <a:rPr lang="en-US" altLang="zh-CN" sz="2400" i="1" kern="100">
                        <a:solidFill>
                          <a:srgbClr val="000080"/>
                        </a:solidFill>
                        <a:effectLst/>
                        <a:latin typeface="Cambria Math" panose="02040503050406030204" pitchFamily="18" charset="0"/>
                        <a:ea typeface="宋体" panose="02010600030101010101" pitchFamily="2" charset="-122"/>
                      </a:rPr>
                      <m:t>𝑥</m:t>
                    </m:r>
                    <m:r>
                      <a:rPr lang="en-US" altLang="zh-CN" sz="2400" i="1" kern="100">
                        <a:solidFill>
                          <a:srgbClr val="000080"/>
                        </a:solidFill>
                        <a:effectLst/>
                        <a:latin typeface="Cambria Math" panose="02040503050406030204" pitchFamily="18" charset="0"/>
                        <a:ea typeface="宋体" panose="02010600030101010101" pitchFamily="2" charset="-122"/>
                      </a:rPr>
                      <m:t>≥3}</m:t>
                    </m:r>
                  </m:oMath>
                </a14:m>
                <a:r>
                  <a:rPr lang="en-US" altLang="zh-CN" sz="2400" kern="100" dirty="0">
                    <a:solidFill>
                      <a:srgbClr val="000080"/>
                    </a:solidFill>
                    <a:effectLst/>
                    <a:latin typeface="Times New Roman" panose="02020603050405020304" pitchFamily="18" charset="0"/>
                    <a:ea typeface="宋体" panose="02010600030101010101" pitchFamily="2" charset="-122"/>
                  </a:rPr>
                  <a:t>  </a:t>
                </a:r>
                <a14:m>
                  <m:oMath xmlns:m="http://schemas.openxmlformats.org/officeDocument/2006/math">
                    <m:r>
                      <a:rPr lang="en-US" altLang="zh-CN" sz="2400" i="1" kern="100">
                        <a:solidFill>
                          <a:srgbClr val="000080"/>
                        </a:solidFill>
                        <a:effectLst/>
                        <a:latin typeface="Cambria Math" panose="02040503050406030204" pitchFamily="18" charset="0"/>
                        <a:ea typeface="宋体" panose="02010600030101010101" pitchFamily="2" charset="-122"/>
                      </a:rPr>
                      <m:t>𝐶</m:t>
                    </m:r>
                    <m:r>
                      <a:rPr lang="en-US" altLang="zh-CN" sz="2400" i="1" kern="100">
                        <a:solidFill>
                          <a:srgbClr val="000080"/>
                        </a:solidFill>
                        <a:effectLst/>
                        <a:latin typeface="Cambria Math" panose="02040503050406030204" pitchFamily="18" charset="0"/>
                        <a:ea typeface="宋体" panose="02010600030101010101" pitchFamily="2" charset="-122"/>
                      </a:rPr>
                      <m:t>={</m:t>
                    </m:r>
                    <m:r>
                      <a:rPr lang="en-US" altLang="zh-CN" sz="2400" i="1" kern="100">
                        <a:solidFill>
                          <a:srgbClr val="000080"/>
                        </a:solidFill>
                        <a:effectLst/>
                        <a:latin typeface="Cambria Math" panose="02040503050406030204" pitchFamily="18" charset="0"/>
                        <a:ea typeface="宋体" panose="02010600030101010101" pitchFamily="2" charset="-122"/>
                      </a:rPr>
                      <m:t>𝑥</m:t>
                    </m:r>
                  </m:oMath>
                </a14:m>
                <a:r>
                  <a:rPr lang="en-US" altLang="zh-CN" sz="2400" kern="100" dirty="0">
                    <a:solidFill>
                      <a:srgbClr val="000080"/>
                    </a:solidFill>
                    <a:effectLst/>
                    <a:latin typeface="Times New Roman" panose="02020603050405020304" pitchFamily="18" charset="0"/>
                    <a:ea typeface="宋体" panose="02010600030101010101" pitchFamily="2" charset="-122"/>
                  </a:rPr>
                  <a:t> is divisible by 3</a:t>
                </a:r>
                <a14:m>
                  <m:oMath xmlns:m="http://schemas.openxmlformats.org/officeDocument/2006/math">
                    <m:r>
                      <a:rPr lang="en-US" altLang="zh-CN" sz="2400" i="1" kern="100">
                        <a:solidFill>
                          <a:srgbClr val="000080"/>
                        </a:solidFill>
                        <a:effectLst/>
                        <a:latin typeface="Cambria Math" panose="02040503050406030204" pitchFamily="18" charset="0"/>
                        <a:ea typeface="宋体" panose="02010600030101010101" pitchFamily="2" charset="-122"/>
                      </a:rPr>
                      <m:t>}</m:t>
                    </m:r>
                  </m:oMath>
                </a14:m>
                <a:endParaRPr lang="zh-CN" altLang="zh-CN" sz="2400" kern="100" dirty="0">
                  <a:effectLst/>
                  <a:latin typeface="Times New Roman" panose="02020603050405020304" pitchFamily="18" charset="0"/>
                  <a:ea typeface="宋体" panose="02010600030101010101" pitchFamily="2" charset="-122"/>
                </a:endParaRPr>
              </a:p>
            </p:txBody>
          </p:sp>
        </mc:Choice>
        <mc:Fallback xmlns="">
          <p:sp>
            <p:nvSpPr>
              <p:cNvPr id="4" name="文本框 3">
                <a:extLst>
                  <a:ext uri="{FF2B5EF4-FFF2-40B4-BE49-F238E27FC236}">
                    <a16:creationId xmlns:a16="http://schemas.microsoft.com/office/drawing/2014/main" id="{123C84F9-6ED0-6FAA-E807-2FE769EC9ACF}"/>
                  </a:ext>
                </a:extLst>
              </p:cNvPr>
              <p:cNvSpPr txBox="1">
                <a:spLocks noRot="1" noChangeAspect="1" noMove="1" noResize="1" noEditPoints="1" noAdjustHandles="1" noChangeArrowheads="1" noChangeShapeType="1" noTextEdit="1"/>
              </p:cNvSpPr>
              <p:nvPr/>
            </p:nvSpPr>
            <p:spPr>
              <a:xfrm>
                <a:off x="228966" y="634321"/>
                <a:ext cx="7992888" cy="461665"/>
              </a:xfrm>
              <a:prstGeom prst="rect">
                <a:avLst/>
              </a:prstGeom>
              <a:blipFill>
                <a:blip r:embed="rId2"/>
                <a:stretch>
                  <a:fillRect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56EB582-8441-196E-FCDA-C5DDD5FF321A}"/>
                  </a:ext>
                </a:extLst>
              </p:cNvPr>
              <p:cNvSpPr txBox="1"/>
              <p:nvPr/>
            </p:nvSpPr>
            <p:spPr>
              <a:xfrm>
                <a:off x="251520" y="1155617"/>
                <a:ext cx="5999917" cy="461665"/>
              </a:xfrm>
              <a:prstGeom prst="rect">
                <a:avLst/>
              </a:prstGeom>
              <a:noFill/>
            </p:spPr>
            <p:txBody>
              <a:bodyPr wrap="square">
                <a:spAutoFit/>
              </a:bodyPr>
              <a:lstStyle/>
              <a:p>
                <a:pPr indent="227965" algn="just"/>
                <a:r>
                  <a:rPr lang="en-US" altLang="zh-CN" sz="2400" kern="100" dirty="0">
                    <a:solidFill>
                      <a:srgbClr val="000080"/>
                    </a:solidFill>
                    <a:effectLst/>
                    <a:latin typeface="Times New Roman" panose="02020603050405020304" pitchFamily="18" charset="0"/>
                    <a:ea typeface="宋体" panose="02010600030101010101" pitchFamily="2" charset="-122"/>
                  </a:rPr>
                  <a:t>and </a:t>
                </a:r>
                <a14:m>
                  <m:oMath xmlns:m="http://schemas.openxmlformats.org/officeDocument/2006/math">
                    <m:r>
                      <a:rPr lang="en-US" altLang="zh-CN" sz="2400" i="1" kern="100">
                        <a:solidFill>
                          <a:srgbClr val="000080"/>
                        </a:solidFill>
                        <a:effectLst/>
                        <a:latin typeface="Cambria Math" panose="02040503050406030204" pitchFamily="18" charset="0"/>
                        <a:ea typeface="宋体" panose="02010600030101010101" pitchFamily="2" charset="-122"/>
                      </a:rPr>
                      <m:t>𝐴</m:t>
                    </m:r>
                    <m:r>
                      <a:rPr lang="en-US" altLang="zh-CN" sz="2400" i="1" kern="100">
                        <a:solidFill>
                          <a:srgbClr val="000080"/>
                        </a:solidFill>
                        <a:effectLst/>
                        <a:latin typeface="Cambria Math" panose="02040503050406030204" pitchFamily="18" charset="0"/>
                        <a:ea typeface="宋体" panose="02010600030101010101" pitchFamily="2" charset="-122"/>
                      </a:rPr>
                      <m:t>∩</m:t>
                    </m:r>
                    <m:r>
                      <a:rPr lang="en-US" altLang="zh-CN" sz="2400" i="1" kern="100">
                        <a:solidFill>
                          <a:srgbClr val="000080"/>
                        </a:solidFill>
                        <a:effectLst/>
                        <a:latin typeface="Cambria Math" panose="02040503050406030204" pitchFamily="18" charset="0"/>
                        <a:ea typeface="宋体" panose="02010600030101010101" pitchFamily="2" charset="-122"/>
                      </a:rPr>
                      <m:t>𝐵</m:t>
                    </m:r>
                  </m:oMath>
                </a14:m>
                <a:r>
                  <a:rPr lang="en-US" altLang="zh-CN" sz="2400" kern="100" dirty="0">
                    <a:solidFill>
                      <a:srgbClr val="000080"/>
                    </a:solidFill>
                    <a:effectLst/>
                    <a:latin typeface="Times New Roman" panose="02020603050405020304" pitchFamily="18" charset="0"/>
                    <a:ea typeface="宋体" panose="02010600030101010101" pitchFamily="2" charset="-122"/>
                  </a:rPr>
                  <a:t>, </a:t>
                </a:r>
                <a14:m>
                  <m:oMath xmlns:m="http://schemas.openxmlformats.org/officeDocument/2006/math">
                    <m:r>
                      <a:rPr lang="en-US" altLang="zh-CN" sz="2400" i="1" kern="100">
                        <a:solidFill>
                          <a:srgbClr val="000080"/>
                        </a:solidFill>
                        <a:effectLst/>
                        <a:latin typeface="Cambria Math" panose="02040503050406030204" pitchFamily="18" charset="0"/>
                        <a:ea typeface="宋体" panose="02010600030101010101" pitchFamily="2" charset="-122"/>
                      </a:rPr>
                      <m:t>𝐵</m:t>
                    </m:r>
                    <m:r>
                      <a:rPr lang="en-US" altLang="zh-CN" sz="2400" i="1" kern="100">
                        <a:solidFill>
                          <a:srgbClr val="000080"/>
                        </a:solidFill>
                        <a:effectLst/>
                        <a:latin typeface="Cambria Math" panose="02040503050406030204" pitchFamily="18" charset="0"/>
                        <a:ea typeface="宋体" panose="02010600030101010101" pitchFamily="2" charset="-122"/>
                      </a:rPr>
                      <m:t>∩</m:t>
                    </m:r>
                    <m:r>
                      <a:rPr lang="en-US" altLang="zh-CN" sz="2400" i="1" kern="100">
                        <a:solidFill>
                          <a:srgbClr val="000080"/>
                        </a:solidFill>
                        <a:effectLst/>
                        <a:latin typeface="Cambria Math" panose="02040503050406030204" pitchFamily="18" charset="0"/>
                        <a:ea typeface="宋体" panose="02010600030101010101" pitchFamily="2" charset="-122"/>
                      </a:rPr>
                      <m:t>𝐶</m:t>
                    </m:r>
                  </m:oMath>
                </a14:m>
                <a:r>
                  <a:rPr lang="en-US" altLang="zh-CN" sz="2400" kern="100" dirty="0">
                    <a:solidFill>
                      <a:srgbClr val="000080"/>
                    </a:solidFill>
                    <a:effectLst/>
                    <a:latin typeface="Times New Roman" panose="02020603050405020304" pitchFamily="18" charset="0"/>
                    <a:ea typeface="宋体" panose="02010600030101010101" pitchFamily="2" charset="-122"/>
                  </a:rPr>
                  <a:t>, </a:t>
                </a:r>
                <a14:m>
                  <m:oMath xmlns:m="http://schemas.openxmlformats.org/officeDocument/2006/math">
                    <m:r>
                      <a:rPr lang="en-US" altLang="zh-CN" sz="2400" i="1" kern="100">
                        <a:solidFill>
                          <a:srgbClr val="000080"/>
                        </a:solidFill>
                        <a:effectLst/>
                        <a:latin typeface="Cambria Math" panose="02040503050406030204" pitchFamily="18" charset="0"/>
                        <a:ea typeface="宋体" panose="02010600030101010101" pitchFamily="2" charset="-122"/>
                      </a:rPr>
                      <m:t>𝐴</m:t>
                    </m:r>
                    <m:r>
                      <a:rPr lang="en-US" altLang="zh-CN" sz="2400" i="1" kern="100">
                        <a:solidFill>
                          <a:srgbClr val="000080"/>
                        </a:solidFill>
                        <a:effectLst/>
                        <a:latin typeface="Cambria Math" panose="02040503050406030204" pitchFamily="18" charset="0"/>
                        <a:ea typeface="宋体" panose="02010600030101010101" pitchFamily="2" charset="-122"/>
                      </a:rPr>
                      <m:t>∩</m:t>
                    </m:r>
                    <m:r>
                      <a:rPr lang="en-US" altLang="zh-CN" sz="2400" i="1" kern="100">
                        <a:solidFill>
                          <a:srgbClr val="000080"/>
                        </a:solidFill>
                        <a:effectLst/>
                        <a:latin typeface="Cambria Math" panose="02040503050406030204" pitchFamily="18" charset="0"/>
                        <a:ea typeface="宋体" panose="02010600030101010101" pitchFamily="2" charset="-122"/>
                      </a:rPr>
                      <m:t>𝐶</m:t>
                    </m:r>
                  </m:oMath>
                </a14:m>
                <a:r>
                  <a:rPr lang="en-US" altLang="zh-CN" sz="2400" kern="100" dirty="0">
                    <a:solidFill>
                      <a:srgbClr val="000080"/>
                    </a:solidFill>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p:txBody>
          </p:sp>
        </mc:Choice>
        <mc:Fallback xmlns="">
          <p:sp>
            <p:nvSpPr>
              <p:cNvPr id="6" name="文本框 5">
                <a:extLst>
                  <a:ext uri="{FF2B5EF4-FFF2-40B4-BE49-F238E27FC236}">
                    <a16:creationId xmlns:a16="http://schemas.microsoft.com/office/drawing/2014/main" id="{D56EB582-8441-196E-FCDA-C5DDD5FF321A}"/>
                  </a:ext>
                </a:extLst>
              </p:cNvPr>
              <p:cNvSpPr txBox="1">
                <a:spLocks noRot="1" noChangeAspect="1" noMove="1" noResize="1" noEditPoints="1" noAdjustHandles="1" noChangeArrowheads="1" noChangeShapeType="1" noTextEdit="1"/>
              </p:cNvSpPr>
              <p:nvPr/>
            </p:nvSpPr>
            <p:spPr>
              <a:xfrm>
                <a:off x="251520" y="1155617"/>
                <a:ext cx="5999917" cy="461665"/>
              </a:xfrm>
              <a:prstGeom prst="rect">
                <a:avLst/>
              </a:prstGeom>
              <a:blipFill>
                <a:blip r:embed="rId3"/>
                <a:stretch>
                  <a:fillRect t="-10667" b="-30667"/>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3A1B6E82-6863-07BA-4C58-921FCB705C27}"/>
              </a:ext>
            </a:extLst>
          </p:cNvPr>
          <p:cNvSpPr txBox="1"/>
          <p:nvPr/>
        </p:nvSpPr>
        <p:spPr>
          <a:xfrm>
            <a:off x="395536" y="1917206"/>
            <a:ext cx="1656184" cy="461665"/>
          </a:xfrm>
          <a:prstGeom prst="rect">
            <a:avLst/>
          </a:prstGeom>
          <a:noFill/>
        </p:spPr>
        <p:txBody>
          <a:bodyPr wrap="square">
            <a:spAutoFit/>
          </a:bodyPr>
          <a:lstStyle/>
          <a:p>
            <a:r>
              <a:rPr lang="en-US" altLang="zh-CN" sz="2400" b="1" kern="100" dirty="0">
                <a:solidFill>
                  <a:srgbClr val="000080"/>
                </a:solidFill>
                <a:effectLst/>
                <a:latin typeface="Times New Roman" panose="02020603050405020304" pitchFamily="18" charset="0"/>
              </a:rPr>
              <a:t>Solution. </a:t>
            </a:r>
            <a:endParaRPr lang="zh-CN" altLang="en-US" sz="2400"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F241A23E-676A-F659-59CB-2958A72A4F8E}"/>
                  </a:ext>
                </a:extLst>
              </p:cNvPr>
              <p:cNvSpPr txBox="1"/>
              <p:nvPr/>
            </p:nvSpPr>
            <p:spPr>
              <a:xfrm>
                <a:off x="1916550" y="1917206"/>
                <a:ext cx="5895810" cy="461665"/>
              </a:xfrm>
              <a:prstGeom prst="rect">
                <a:avLst/>
              </a:prstGeom>
              <a:noFill/>
            </p:spPr>
            <p:txBody>
              <a:bodyPr wrap="square">
                <a:spAutoFit/>
              </a:bodyPr>
              <a:lstStyle/>
              <a:p>
                <a:pPr indent="227965" algn="just"/>
                <a:r>
                  <a:rPr lang="en-US" altLang="zh-CN" sz="2400" kern="100" dirty="0">
                    <a:solidFill>
                      <a:srgbClr val="000080"/>
                    </a:solidFill>
                    <a:effectLst/>
                    <a:latin typeface="Times New Roman" panose="02020603050405020304" pitchFamily="18" charset="0"/>
                    <a:ea typeface="宋体" panose="02010600030101010101" pitchFamily="2" charset="-122"/>
                  </a:rPr>
                  <a:t>Since </a:t>
                </a:r>
                <a14:m>
                  <m:oMath xmlns:m="http://schemas.openxmlformats.org/officeDocument/2006/math">
                    <m:r>
                      <a:rPr lang="en-US" altLang="zh-CN" sz="2400" i="1" kern="100">
                        <a:solidFill>
                          <a:srgbClr val="000080"/>
                        </a:solidFill>
                        <a:effectLst/>
                        <a:latin typeface="Cambria Math" panose="02040503050406030204" pitchFamily="18" charset="0"/>
                        <a:ea typeface="宋体" panose="02010600030101010101" pitchFamily="2" charset="-122"/>
                      </a:rPr>
                      <m:t>𝐴</m:t>
                    </m:r>
                    <m:r>
                      <a:rPr lang="en-US" altLang="zh-CN" sz="2400" i="1" kern="100">
                        <a:solidFill>
                          <a:srgbClr val="000080"/>
                        </a:solidFill>
                        <a:effectLst/>
                        <a:latin typeface="Cambria Math" panose="02040503050406030204" pitchFamily="18" charset="0"/>
                        <a:ea typeface="宋体" panose="02010600030101010101" pitchFamily="2" charset="-122"/>
                      </a:rPr>
                      <m:t>={2,4,6},</m:t>
                    </m:r>
                    <m:r>
                      <a:rPr lang="en-US" altLang="zh-CN" sz="2400" i="1" kern="100">
                        <a:solidFill>
                          <a:srgbClr val="000080"/>
                        </a:solidFill>
                        <a:effectLst/>
                        <a:latin typeface="Cambria Math" panose="02040503050406030204" pitchFamily="18" charset="0"/>
                        <a:ea typeface="宋体" panose="02010600030101010101" pitchFamily="2" charset="-122"/>
                      </a:rPr>
                      <m:t>𝐵</m:t>
                    </m:r>
                    <m:r>
                      <a:rPr lang="en-US" altLang="zh-CN" sz="2400" i="1" kern="100">
                        <a:solidFill>
                          <a:srgbClr val="000080"/>
                        </a:solidFill>
                        <a:effectLst/>
                        <a:latin typeface="Cambria Math" panose="02040503050406030204" pitchFamily="18" charset="0"/>
                        <a:ea typeface="宋体" panose="02010600030101010101" pitchFamily="2" charset="-122"/>
                      </a:rPr>
                      <m:t>={3,4,5,6},</m:t>
                    </m:r>
                    <m:r>
                      <a:rPr lang="en-US" altLang="zh-CN" sz="2400" i="1" kern="100">
                        <a:solidFill>
                          <a:srgbClr val="000080"/>
                        </a:solidFill>
                        <a:effectLst/>
                        <a:latin typeface="Cambria Math" panose="02040503050406030204" pitchFamily="18" charset="0"/>
                        <a:ea typeface="宋体" panose="02010600030101010101" pitchFamily="2" charset="-122"/>
                      </a:rPr>
                      <m:t>𝐶</m:t>
                    </m:r>
                    <m:r>
                      <a:rPr lang="en-US" altLang="zh-CN" sz="2400" i="1" kern="100">
                        <a:solidFill>
                          <a:srgbClr val="000080"/>
                        </a:solidFill>
                        <a:effectLst/>
                        <a:latin typeface="Cambria Math" panose="02040503050406030204" pitchFamily="18" charset="0"/>
                        <a:ea typeface="宋体" panose="02010600030101010101" pitchFamily="2" charset="-122"/>
                      </a:rPr>
                      <m:t>={3,6}</m:t>
                    </m:r>
                  </m:oMath>
                </a14:m>
                <a:endParaRPr lang="zh-CN" altLang="zh-CN" sz="2400" kern="100" dirty="0">
                  <a:effectLst/>
                  <a:latin typeface="Times New Roman" panose="02020603050405020304" pitchFamily="18" charset="0"/>
                  <a:ea typeface="宋体" panose="02010600030101010101" pitchFamily="2" charset="-122"/>
                </a:endParaRPr>
              </a:p>
            </p:txBody>
          </p:sp>
        </mc:Choice>
        <mc:Fallback xmlns="">
          <p:sp>
            <p:nvSpPr>
              <p:cNvPr id="10" name="文本框 9">
                <a:extLst>
                  <a:ext uri="{FF2B5EF4-FFF2-40B4-BE49-F238E27FC236}">
                    <a16:creationId xmlns:a16="http://schemas.microsoft.com/office/drawing/2014/main" id="{F241A23E-676A-F659-59CB-2958A72A4F8E}"/>
                  </a:ext>
                </a:extLst>
              </p:cNvPr>
              <p:cNvSpPr txBox="1">
                <a:spLocks noRot="1" noChangeAspect="1" noMove="1" noResize="1" noEditPoints="1" noAdjustHandles="1" noChangeArrowheads="1" noChangeShapeType="1" noTextEdit="1"/>
              </p:cNvSpPr>
              <p:nvPr/>
            </p:nvSpPr>
            <p:spPr>
              <a:xfrm>
                <a:off x="1916550" y="1917206"/>
                <a:ext cx="5895810" cy="461665"/>
              </a:xfrm>
              <a:prstGeom prst="rect">
                <a:avLst/>
              </a:prstGeom>
              <a:blipFill>
                <a:blip r:embed="rId4"/>
                <a:stretch>
                  <a:fillRect t="-10667" b="-30667"/>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21048F14-9BAD-A194-5F32-94ED22E8E51B}"/>
              </a:ext>
            </a:extLst>
          </p:cNvPr>
          <p:cNvSpPr txBox="1"/>
          <p:nvPr/>
        </p:nvSpPr>
        <p:spPr>
          <a:xfrm>
            <a:off x="611560" y="2401796"/>
            <a:ext cx="1080120" cy="461665"/>
          </a:xfrm>
          <a:prstGeom prst="rect">
            <a:avLst/>
          </a:prstGeom>
          <a:noFill/>
        </p:spPr>
        <p:txBody>
          <a:bodyPr wrap="square">
            <a:spAutoFit/>
          </a:bodyPr>
          <a:lstStyle/>
          <a:p>
            <a:pPr indent="227965" algn="just"/>
            <a:r>
              <a:rPr lang="en-US" altLang="zh-CN" sz="2400" kern="100" dirty="0">
                <a:solidFill>
                  <a:srgbClr val="000080"/>
                </a:solidFill>
                <a:effectLst/>
                <a:latin typeface="Times New Roman" panose="02020603050405020304" pitchFamily="18" charset="0"/>
                <a:ea typeface="宋体" panose="02010600030101010101" pitchFamily="2" charset="-122"/>
              </a:rPr>
              <a:t>Thus</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CFD6BEE0-C8D4-4CC6-F16E-76FA05B61D03}"/>
                  </a:ext>
                </a:extLst>
              </p:cNvPr>
              <p:cNvSpPr txBox="1"/>
              <p:nvPr/>
            </p:nvSpPr>
            <p:spPr>
              <a:xfrm>
                <a:off x="1702146" y="2401796"/>
                <a:ext cx="4617720" cy="616515"/>
              </a:xfrm>
              <a:prstGeom prst="rect">
                <a:avLst/>
              </a:prstGeom>
              <a:noFill/>
            </p:spPr>
            <p:txBody>
              <a:bodyPr wrap="square">
                <a:spAutoFit/>
              </a:bodyPr>
              <a:lstStyle/>
              <a:p>
                <a:pPr indent="227965" algn="just"/>
                <a14:m>
                  <m:oMath xmlns:m="http://schemas.openxmlformats.org/officeDocument/2006/math">
                    <m:r>
                      <a:rPr lang="en-US" altLang="zh-CN" sz="2400" i="1" kern="100" smtClean="0">
                        <a:solidFill>
                          <a:srgbClr val="000080"/>
                        </a:solidFill>
                        <a:effectLst/>
                        <a:latin typeface="Cambria Math" panose="02040503050406030204" pitchFamily="18" charset="0"/>
                      </a:rPr>
                      <m:t>𝑃</m:t>
                    </m:r>
                    <m:r>
                      <a:rPr lang="en-US" altLang="zh-CN" sz="2400" i="1" kern="100" smtClean="0">
                        <a:solidFill>
                          <a:srgbClr val="000080"/>
                        </a:solidFill>
                        <a:effectLst/>
                        <a:latin typeface="Cambria Math" panose="02040503050406030204" pitchFamily="18" charset="0"/>
                      </a:rPr>
                      <m:t>(</m:t>
                    </m:r>
                    <m:r>
                      <a:rPr lang="en-US" altLang="zh-CN" sz="2400" i="1" kern="100" smtClean="0">
                        <a:solidFill>
                          <a:srgbClr val="000080"/>
                        </a:solidFill>
                        <a:effectLst/>
                        <a:latin typeface="Cambria Math" panose="02040503050406030204" pitchFamily="18" charset="0"/>
                      </a:rPr>
                      <m:t>𝐴</m:t>
                    </m:r>
                    <m:r>
                      <a:rPr lang="en-US" altLang="zh-CN" sz="2400" i="1" kern="100" smtClean="0">
                        <a:solidFill>
                          <a:srgbClr val="000080"/>
                        </a:solidFill>
                        <a:effectLst/>
                        <a:latin typeface="Cambria Math" panose="02040503050406030204" pitchFamily="18" charset="0"/>
                      </a:rPr>
                      <m:t>)=</m:t>
                    </m:r>
                    <m:f>
                      <m:fPr>
                        <m:ctrlPr>
                          <a:rPr lang="zh-CN" altLang="zh-CN" sz="2400" i="1" kern="100">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rPr>
                          <m:t>1</m:t>
                        </m:r>
                      </m:num>
                      <m:den>
                        <m:r>
                          <a:rPr lang="en-US" altLang="zh-CN" sz="2400" i="1" kern="100">
                            <a:solidFill>
                              <a:srgbClr val="000080"/>
                            </a:solidFill>
                            <a:effectLst/>
                            <a:latin typeface="Cambria Math" panose="02040503050406030204" pitchFamily="18" charset="0"/>
                          </a:rPr>
                          <m:t>2</m:t>
                        </m:r>
                      </m:den>
                    </m:f>
                  </m:oMath>
                </a14:m>
                <a:r>
                  <a:rPr lang="en-US" altLang="zh-CN" sz="2400" kern="100" dirty="0">
                    <a:solidFill>
                      <a:srgbClr val="000080"/>
                    </a:solidFill>
                    <a:effectLst/>
                    <a:latin typeface="Times New Roman" panose="02020603050405020304" pitchFamily="18" charset="0"/>
                  </a:rPr>
                  <a:t>, </a:t>
                </a:r>
                <a14:m>
                  <m:oMath xmlns:m="http://schemas.openxmlformats.org/officeDocument/2006/math">
                    <m:r>
                      <a:rPr lang="en-US" altLang="zh-CN" sz="2400" i="1" kern="100">
                        <a:solidFill>
                          <a:srgbClr val="000080"/>
                        </a:solidFill>
                        <a:effectLst/>
                        <a:latin typeface="Cambria Math" panose="02040503050406030204" pitchFamily="18" charset="0"/>
                      </a:rPr>
                      <m:t>𝑃</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𝐵</m:t>
                    </m:r>
                    <m:r>
                      <a:rPr lang="en-US" altLang="zh-CN" sz="2400" i="1" kern="100">
                        <a:solidFill>
                          <a:srgbClr val="000080"/>
                        </a:solidFill>
                        <a:effectLst/>
                        <a:latin typeface="Cambria Math" panose="02040503050406030204" pitchFamily="18" charset="0"/>
                      </a:rPr>
                      <m:t>)=</m:t>
                    </m:r>
                    <m:f>
                      <m:fPr>
                        <m:ctrlPr>
                          <a:rPr lang="zh-CN" altLang="zh-CN" sz="2400" i="1" kern="100">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rPr>
                          <m:t>2</m:t>
                        </m:r>
                      </m:num>
                      <m:den>
                        <m:r>
                          <a:rPr lang="en-US" altLang="zh-CN" sz="2400" i="1" kern="100">
                            <a:solidFill>
                              <a:srgbClr val="000080"/>
                            </a:solidFill>
                            <a:effectLst/>
                            <a:latin typeface="Cambria Math" panose="02040503050406030204" pitchFamily="18" charset="0"/>
                          </a:rPr>
                          <m:t>3</m:t>
                        </m:r>
                      </m:den>
                    </m:f>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𝑃</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𝐶</m:t>
                    </m:r>
                    <m:r>
                      <a:rPr lang="en-US" altLang="zh-CN" sz="2400" i="1" kern="100">
                        <a:solidFill>
                          <a:srgbClr val="000080"/>
                        </a:solidFill>
                        <a:effectLst/>
                        <a:latin typeface="Cambria Math" panose="02040503050406030204" pitchFamily="18" charset="0"/>
                      </a:rPr>
                      <m:t>)=</m:t>
                    </m:r>
                    <m:f>
                      <m:fPr>
                        <m:ctrlPr>
                          <a:rPr lang="zh-CN" altLang="zh-CN" sz="2400" i="1" kern="100">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rPr>
                          <m:t>1</m:t>
                        </m:r>
                      </m:num>
                      <m:den>
                        <m:r>
                          <a:rPr lang="en-US" altLang="zh-CN" sz="2400" i="1" kern="100">
                            <a:solidFill>
                              <a:srgbClr val="000080"/>
                            </a:solidFill>
                            <a:effectLst/>
                            <a:latin typeface="Cambria Math" panose="02040503050406030204" pitchFamily="18" charset="0"/>
                          </a:rPr>
                          <m:t>3</m:t>
                        </m:r>
                      </m:den>
                    </m:f>
                  </m:oMath>
                </a14:m>
                <a:endParaRPr lang="zh-CN" altLang="zh-CN" sz="2400" kern="100" dirty="0">
                  <a:effectLst/>
                  <a:latin typeface="Times New Roman" panose="02020603050405020304" pitchFamily="18" charset="0"/>
                </a:endParaRPr>
              </a:p>
            </p:txBody>
          </p:sp>
        </mc:Choice>
        <mc:Fallback xmlns="">
          <p:sp>
            <p:nvSpPr>
              <p:cNvPr id="14" name="文本框 13">
                <a:extLst>
                  <a:ext uri="{FF2B5EF4-FFF2-40B4-BE49-F238E27FC236}">
                    <a16:creationId xmlns:a16="http://schemas.microsoft.com/office/drawing/2014/main" id="{CFD6BEE0-C8D4-4CC6-F16E-76FA05B61D03}"/>
                  </a:ext>
                </a:extLst>
              </p:cNvPr>
              <p:cNvSpPr txBox="1">
                <a:spLocks noRot="1" noChangeAspect="1" noMove="1" noResize="1" noEditPoints="1" noAdjustHandles="1" noChangeArrowheads="1" noChangeShapeType="1" noTextEdit="1"/>
              </p:cNvSpPr>
              <p:nvPr/>
            </p:nvSpPr>
            <p:spPr>
              <a:xfrm>
                <a:off x="1702146" y="2401796"/>
                <a:ext cx="4617720" cy="616515"/>
              </a:xfrm>
              <a:prstGeom prst="rect">
                <a:avLst/>
              </a:prstGeom>
              <a:blipFill>
                <a:blip r:embed="rId5"/>
                <a:stretch>
                  <a:fillRect b="-89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21224C77-920C-7A38-56DA-5B479859A84F}"/>
                  </a:ext>
                </a:extLst>
              </p:cNvPr>
              <p:cNvSpPr txBox="1"/>
              <p:nvPr/>
            </p:nvSpPr>
            <p:spPr>
              <a:xfrm>
                <a:off x="1633716" y="3002995"/>
                <a:ext cx="6250651" cy="7861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𝐴</m:t>
                          </m:r>
                          <m:r>
                            <a:rPr lang="zh-CN" altLang="en-US" sz="2400" i="0">
                              <a:latin typeface="Cambria Math" panose="02040503050406030204" pitchFamily="18" charset="0"/>
                            </a:rPr>
                            <m:t>∩</m:t>
                          </m:r>
                          <m:r>
                            <a:rPr lang="zh-CN" altLang="en-US" sz="2400" i="1">
                              <a:latin typeface="Cambria Math" panose="02040503050406030204" pitchFamily="18" charset="0"/>
                            </a:rPr>
                            <m:t>𝐵</m:t>
                          </m:r>
                        </m:e>
                      </m:d>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0">
                              <a:latin typeface="Cambria Math" panose="02040503050406030204" pitchFamily="18" charset="0"/>
                            </a:rPr>
                            <m:t>1</m:t>
                          </m:r>
                        </m:num>
                        <m:den>
                          <m:r>
                            <a:rPr lang="zh-CN" altLang="en-US" sz="2400" i="0">
                              <a:latin typeface="Cambria Math" panose="02040503050406030204" pitchFamily="18" charset="0"/>
                            </a:rPr>
                            <m:t>3</m:t>
                          </m:r>
                        </m:den>
                      </m:f>
                      <m:r>
                        <a:rPr lang="zh-CN" altLang="en-US" sz="2400" i="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𝐴</m:t>
                          </m:r>
                          <m:r>
                            <a:rPr lang="zh-CN" altLang="en-US" sz="2400" i="0">
                              <a:latin typeface="Cambria Math" panose="02040503050406030204" pitchFamily="18" charset="0"/>
                            </a:rPr>
                            <m:t>∩</m:t>
                          </m:r>
                          <m:r>
                            <a:rPr lang="zh-CN" altLang="en-US" sz="2400" i="1">
                              <a:latin typeface="Cambria Math" panose="02040503050406030204" pitchFamily="18" charset="0"/>
                            </a:rPr>
                            <m:t>𝐶</m:t>
                          </m:r>
                        </m:e>
                      </m:d>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0">
                              <a:latin typeface="Cambria Math" panose="02040503050406030204" pitchFamily="18" charset="0"/>
                            </a:rPr>
                            <m:t>1</m:t>
                          </m:r>
                        </m:num>
                        <m:den>
                          <m:r>
                            <a:rPr lang="zh-CN" altLang="en-US" sz="2400" i="0">
                              <a:latin typeface="Cambria Math" panose="02040503050406030204" pitchFamily="18" charset="0"/>
                            </a:rPr>
                            <m:t>6</m:t>
                          </m:r>
                        </m:den>
                      </m:f>
                      <m:r>
                        <a:rPr lang="zh-CN" altLang="en-US" sz="2400" i="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𝐵</m:t>
                          </m:r>
                          <m:r>
                            <a:rPr lang="zh-CN" altLang="en-US" sz="2400" i="0">
                              <a:latin typeface="Cambria Math" panose="02040503050406030204" pitchFamily="18" charset="0"/>
                            </a:rPr>
                            <m:t>∩</m:t>
                          </m:r>
                          <m:r>
                            <a:rPr lang="zh-CN" altLang="en-US" sz="2400" i="1">
                              <a:latin typeface="Cambria Math" panose="02040503050406030204" pitchFamily="18" charset="0"/>
                            </a:rPr>
                            <m:t>𝐶</m:t>
                          </m:r>
                        </m:e>
                      </m:d>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0">
                              <a:latin typeface="Cambria Math" panose="02040503050406030204" pitchFamily="18" charset="0"/>
                            </a:rPr>
                            <m:t>1</m:t>
                          </m:r>
                        </m:num>
                        <m:den>
                          <m:r>
                            <a:rPr lang="zh-CN" altLang="en-US" sz="2400" i="0">
                              <a:latin typeface="Cambria Math" panose="02040503050406030204" pitchFamily="18" charset="0"/>
                            </a:rPr>
                            <m:t>3</m:t>
                          </m:r>
                        </m:den>
                      </m:f>
                    </m:oMath>
                  </m:oMathPara>
                </a14:m>
                <a:endParaRPr lang="zh-CN" altLang="en-US" sz="2400" dirty="0"/>
              </a:p>
            </p:txBody>
          </p:sp>
        </mc:Choice>
        <mc:Fallback xmlns="">
          <p:sp>
            <p:nvSpPr>
              <p:cNvPr id="16" name="文本框 15">
                <a:extLst>
                  <a:ext uri="{FF2B5EF4-FFF2-40B4-BE49-F238E27FC236}">
                    <a16:creationId xmlns:a16="http://schemas.microsoft.com/office/drawing/2014/main" id="{21224C77-920C-7A38-56DA-5B479859A84F}"/>
                  </a:ext>
                </a:extLst>
              </p:cNvPr>
              <p:cNvSpPr txBox="1">
                <a:spLocks noRot="1" noChangeAspect="1" noMove="1" noResize="1" noEditPoints="1" noAdjustHandles="1" noChangeArrowheads="1" noChangeShapeType="1" noTextEdit="1"/>
              </p:cNvSpPr>
              <p:nvPr/>
            </p:nvSpPr>
            <p:spPr>
              <a:xfrm>
                <a:off x="1633716" y="3002995"/>
                <a:ext cx="6250651" cy="786177"/>
              </a:xfrm>
              <a:prstGeom prst="rect">
                <a:avLst/>
              </a:prstGeom>
              <a:blipFill>
                <a:blip r:embed="rId6"/>
                <a:stretch>
                  <a:fillRect/>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DED1BA33-BD77-5A19-C46D-0A21E6303367}"/>
              </a:ext>
            </a:extLst>
          </p:cNvPr>
          <p:cNvSpPr txBox="1"/>
          <p:nvPr/>
        </p:nvSpPr>
        <p:spPr>
          <a:xfrm>
            <a:off x="942618" y="3685752"/>
            <a:ext cx="4617720" cy="461665"/>
          </a:xfrm>
          <a:prstGeom prst="rect">
            <a:avLst/>
          </a:prstGeom>
          <a:noFill/>
        </p:spPr>
        <p:txBody>
          <a:bodyPr wrap="square">
            <a:spAutoFit/>
          </a:bodyPr>
          <a:lstStyle/>
          <a:p>
            <a:r>
              <a:rPr lang="en-US" altLang="zh-CN" sz="2400" kern="100" dirty="0">
                <a:solidFill>
                  <a:srgbClr val="000080"/>
                </a:solidFill>
                <a:effectLst/>
                <a:latin typeface="Times New Roman" panose="02020603050405020304" pitchFamily="18" charset="0"/>
              </a:rPr>
              <a:t>In this example, we have</a:t>
            </a:r>
            <a:endParaRPr lang="zh-CN" altLang="en-US" sz="2400" dirty="0"/>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C7BCFB8A-AB1A-0991-C59E-B1E6EF7DD9C6}"/>
                  </a:ext>
                </a:extLst>
              </p:cNvPr>
              <p:cNvSpPr txBox="1"/>
              <p:nvPr/>
            </p:nvSpPr>
            <p:spPr>
              <a:xfrm>
                <a:off x="611560" y="4207185"/>
                <a:ext cx="7992888" cy="461665"/>
              </a:xfrm>
              <a:prstGeom prst="rect">
                <a:avLst/>
              </a:prstGeom>
              <a:noFill/>
            </p:spPr>
            <p:txBody>
              <a:bodyPr wrap="square">
                <a:spAutoFit/>
              </a:bodyPr>
              <a:lstStyle/>
              <a:p>
                <a14:m>
                  <m:oMath xmlns:m="http://schemas.openxmlformats.org/officeDocument/2006/math">
                    <m:r>
                      <a:rPr lang="en-US" altLang="zh-CN" sz="2400" i="1" kern="100" smtClean="0">
                        <a:solidFill>
                          <a:srgbClr val="000080"/>
                        </a:solidFill>
                        <a:effectLst/>
                        <a:latin typeface="Cambria Math" panose="02040503050406030204" pitchFamily="18" charset="0"/>
                        <a:cs typeface="Times New Roman" panose="02020603050405020304" pitchFamily="18" charset="0"/>
                      </a:rPr>
                      <m:t>𝑃</m:t>
                    </m:r>
                    <m:r>
                      <a:rPr lang="en-US" altLang="zh-CN" sz="2400" i="1" kern="100" smtClean="0">
                        <a:solidFill>
                          <a:srgbClr val="000080"/>
                        </a:solidFill>
                        <a:effectLst/>
                        <a:latin typeface="Cambria Math" panose="02040503050406030204" pitchFamily="18" charset="0"/>
                        <a:cs typeface="Times New Roman" panose="02020603050405020304" pitchFamily="18" charset="0"/>
                      </a:rPr>
                      <m:t>(</m:t>
                    </m:r>
                    <m:r>
                      <a:rPr lang="en-US" altLang="zh-CN" sz="2400" i="1" kern="100" smtClean="0">
                        <a:solidFill>
                          <a:srgbClr val="000080"/>
                        </a:solidFill>
                        <a:effectLst/>
                        <a:latin typeface="Cambria Math" panose="02040503050406030204" pitchFamily="18" charset="0"/>
                        <a:cs typeface="Times New Roman" panose="02020603050405020304" pitchFamily="18" charset="0"/>
                      </a:rPr>
                      <m:t>𝐴</m:t>
                    </m:r>
                    <m:r>
                      <a:rPr lang="en-US" altLang="zh-CN" sz="2400" i="1" kern="100" smtClean="0">
                        <a:solidFill>
                          <a:srgbClr val="000080"/>
                        </a:solidFill>
                        <a:effectLst/>
                        <a:latin typeface="Cambria Math" panose="02040503050406030204" pitchFamily="18" charset="0"/>
                        <a:cs typeface="Times New Roman" panose="02020603050405020304" pitchFamily="18" charset="0"/>
                      </a:rPr>
                      <m:t>∩</m:t>
                    </m:r>
                    <m:r>
                      <a:rPr lang="en-US" altLang="zh-CN" sz="2400" i="1" kern="100" smtClean="0">
                        <a:solidFill>
                          <a:srgbClr val="000080"/>
                        </a:solidFill>
                        <a:effectLst/>
                        <a:latin typeface="Cambria Math" panose="02040503050406030204" pitchFamily="18" charset="0"/>
                        <a:cs typeface="Times New Roman" panose="02020603050405020304" pitchFamily="18" charset="0"/>
                      </a:rPr>
                      <m:t>𝐵</m:t>
                    </m:r>
                    <m:r>
                      <a:rPr lang="en-US" altLang="zh-CN" sz="2400" i="1" kern="100" smtClean="0">
                        <a:solidFill>
                          <a:srgbClr val="000080"/>
                        </a:solidFill>
                        <a:effectLst/>
                        <a:latin typeface="Cambria Math" panose="02040503050406030204" pitchFamily="18" charset="0"/>
                        <a:cs typeface="Times New Roman" panose="02020603050405020304" pitchFamily="18" charset="0"/>
                      </a:rPr>
                      <m:t>)=</m:t>
                    </m:r>
                    <m:r>
                      <a:rPr lang="en-US" altLang="zh-CN" sz="2400" i="1" kern="100" smtClean="0">
                        <a:solidFill>
                          <a:srgbClr val="000080"/>
                        </a:solidFill>
                        <a:effectLst/>
                        <a:latin typeface="Cambria Math" panose="02040503050406030204" pitchFamily="18" charset="0"/>
                        <a:cs typeface="Times New Roman" panose="02020603050405020304" pitchFamily="18" charset="0"/>
                      </a:rPr>
                      <m:t>𝑃</m:t>
                    </m:r>
                    <m:r>
                      <a:rPr lang="en-US" altLang="zh-CN" sz="2400" i="1" kern="100" smtClean="0">
                        <a:solidFill>
                          <a:srgbClr val="000080"/>
                        </a:solidFill>
                        <a:effectLst/>
                        <a:latin typeface="Cambria Math" panose="02040503050406030204" pitchFamily="18" charset="0"/>
                        <a:cs typeface="Times New Roman" panose="02020603050405020304" pitchFamily="18" charset="0"/>
                      </a:rPr>
                      <m:t>(</m:t>
                    </m:r>
                    <m:r>
                      <a:rPr lang="en-US" altLang="zh-CN" sz="2400" i="1" kern="100" smtClean="0">
                        <a:solidFill>
                          <a:srgbClr val="000080"/>
                        </a:solidFill>
                        <a:effectLst/>
                        <a:latin typeface="Cambria Math" panose="02040503050406030204" pitchFamily="18" charset="0"/>
                        <a:cs typeface="Times New Roman" panose="02020603050405020304" pitchFamily="18" charset="0"/>
                      </a:rPr>
                      <m:t>𝐴</m:t>
                    </m:r>
                    <m:r>
                      <a:rPr lang="en-US" altLang="zh-CN" sz="2400" i="1" kern="100" smtClean="0">
                        <a:solidFill>
                          <a:srgbClr val="000080"/>
                        </a:solidFill>
                        <a:effectLst/>
                        <a:latin typeface="Cambria Math" panose="02040503050406030204" pitchFamily="18" charset="0"/>
                        <a:cs typeface="Times New Roman" panose="02020603050405020304" pitchFamily="18" charset="0"/>
                      </a:rPr>
                      <m:t>)</m:t>
                    </m:r>
                    <m:r>
                      <a:rPr lang="en-US" altLang="zh-CN" sz="2400" i="1" kern="100" smtClean="0">
                        <a:solidFill>
                          <a:srgbClr val="000080"/>
                        </a:solidFill>
                        <a:effectLst/>
                        <a:latin typeface="Cambria Math" panose="02040503050406030204" pitchFamily="18" charset="0"/>
                        <a:cs typeface="Times New Roman" panose="02020603050405020304" pitchFamily="18" charset="0"/>
                      </a:rPr>
                      <m:t>𝑃</m:t>
                    </m:r>
                    <m:r>
                      <a:rPr lang="en-US" altLang="zh-CN" sz="2400" i="1" kern="100" smtClean="0">
                        <a:solidFill>
                          <a:srgbClr val="000080"/>
                        </a:solidFill>
                        <a:effectLst/>
                        <a:latin typeface="Cambria Math" panose="02040503050406030204" pitchFamily="18" charset="0"/>
                        <a:cs typeface="Times New Roman" panose="02020603050405020304" pitchFamily="18" charset="0"/>
                      </a:rPr>
                      <m:t>(</m:t>
                    </m:r>
                    <m:r>
                      <a:rPr lang="en-US" altLang="zh-CN" sz="2400" i="1" kern="100" smtClean="0">
                        <a:solidFill>
                          <a:srgbClr val="000080"/>
                        </a:solidFill>
                        <a:effectLst/>
                        <a:latin typeface="Cambria Math" panose="02040503050406030204" pitchFamily="18" charset="0"/>
                        <a:cs typeface="Times New Roman" panose="02020603050405020304" pitchFamily="18" charset="0"/>
                      </a:rPr>
                      <m:t>𝐵</m:t>
                    </m:r>
                    <m:r>
                      <a:rPr lang="en-US" altLang="zh-CN" sz="2400" i="1" kern="100" smtClean="0">
                        <a:solidFill>
                          <a:srgbClr val="000080"/>
                        </a:solidFill>
                        <a:effectLst/>
                        <a:latin typeface="Cambria Math" panose="02040503050406030204" pitchFamily="18" charset="0"/>
                        <a:cs typeface="Times New Roman" panose="02020603050405020304" pitchFamily="18" charset="0"/>
                      </a:rPr>
                      <m:t>)</m:t>
                    </m:r>
                  </m:oMath>
                </a14:m>
                <a:r>
                  <a:rPr lang="en-US" altLang="zh-CN" sz="2400" kern="100" dirty="0">
                    <a:solidFill>
                      <a:srgbClr val="000080"/>
                    </a:solidFill>
                    <a:effectLst/>
                    <a:latin typeface="Times New Roman" panose="02020603050405020304" pitchFamily="18" charset="0"/>
                  </a:rPr>
                  <a:t> </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𝑃</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𝐴</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𝐶</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𝑃</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𝐴</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𝑃</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𝐶</m:t>
                    </m:r>
                    <m:r>
                      <a:rPr lang="en-US" altLang="zh-CN" sz="2400" i="1" kern="100">
                        <a:solidFill>
                          <a:srgbClr val="000080"/>
                        </a:solidFill>
                        <a:effectLst/>
                        <a:latin typeface="Cambria Math" panose="02040503050406030204" pitchFamily="18" charset="0"/>
                        <a:cs typeface="Times New Roman" panose="02020603050405020304" pitchFamily="18" charset="0"/>
                      </a:rPr>
                      <m:t>)</m:t>
                    </m:r>
                  </m:oMath>
                </a14:m>
                <a:endParaRPr lang="zh-CN" altLang="en-US" sz="2400" dirty="0"/>
              </a:p>
            </p:txBody>
          </p:sp>
        </mc:Choice>
        <mc:Fallback xmlns="">
          <p:sp>
            <p:nvSpPr>
              <p:cNvPr id="20" name="文本框 19">
                <a:extLst>
                  <a:ext uri="{FF2B5EF4-FFF2-40B4-BE49-F238E27FC236}">
                    <a16:creationId xmlns:a16="http://schemas.microsoft.com/office/drawing/2014/main" id="{C7BCFB8A-AB1A-0991-C59E-B1E6EF7DD9C6}"/>
                  </a:ext>
                </a:extLst>
              </p:cNvPr>
              <p:cNvSpPr txBox="1">
                <a:spLocks noRot="1" noChangeAspect="1" noMove="1" noResize="1" noEditPoints="1" noAdjustHandles="1" noChangeArrowheads="1" noChangeShapeType="1" noTextEdit="1"/>
              </p:cNvSpPr>
              <p:nvPr/>
            </p:nvSpPr>
            <p:spPr>
              <a:xfrm>
                <a:off x="611560" y="4207185"/>
                <a:ext cx="7992888" cy="461665"/>
              </a:xfrm>
              <a:prstGeom prst="rect">
                <a:avLst/>
              </a:prstGeom>
              <a:blipFill>
                <a:blip r:embed="rId7"/>
                <a:stretch>
                  <a:fillRect l="-153" b="-184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20E09617-92C0-105C-847B-4F005151B57B}"/>
                  </a:ext>
                </a:extLst>
              </p:cNvPr>
              <p:cNvSpPr txBox="1"/>
              <p:nvPr/>
            </p:nvSpPr>
            <p:spPr>
              <a:xfrm>
                <a:off x="395536" y="4811037"/>
                <a:ext cx="4617720" cy="461665"/>
              </a:xfrm>
              <a:prstGeom prst="rect">
                <a:avLst/>
              </a:prstGeom>
              <a:noFill/>
            </p:spPr>
            <p:txBody>
              <a:bodyPr wrap="square">
                <a:spAutoFit/>
              </a:bodyPr>
              <a:lstStyle/>
              <a:p>
                <a:pPr indent="227965" algn="just"/>
                <a:r>
                  <a:rPr lang="en-US" altLang="zh-CN" sz="2400" kern="100" dirty="0">
                    <a:solidFill>
                      <a:srgbClr val="000080"/>
                    </a:solidFill>
                    <a:effectLst/>
                    <a:latin typeface="Times New Roman" panose="02020603050405020304" pitchFamily="18" charset="0"/>
                    <a:ea typeface="宋体" panose="02010600030101010101" pitchFamily="2" charset="-122"/>
                  </a:rPr>
                  <a:t>but      </a:t>
                </a:r>
                <a14:m>
                  <m:oMath xmlns:m="http://schemas.openxmlformats.org/officeDocument/2006/math">
                    <m:r>
                      <a:rPr lang="en-US" altLang="zh-CN" sz="2400" i="1" kern="100">
                        <a:solidFill>
                          <a:srgbClr val="000080"/>
                        </a:solidFill>
                        <a:effectLst/>
                        <a:latin typeface="Cambria Math" panose="02040503050406030204" pitchFamily="18" charset="0"/>
                        <a:ea typeface="宋体" panose="02010600030101010101" pitchFamily="2" charset="-122"/>
                      </a:rPr>
                      <m:t>𝑃</m:t>
                    </m:r>
                    <m:r>
                      <a:rPr lang="en-US" altLang="zh-CN" sz="2400" i="1" kern="100">
                        <a:solidFill>
                          <a:srgbClr val="000080"/>
                        </a:solidFill>
                        <a:effectLst/>
                        <a:latin typeface="Cambria Math" panose="02040503050406030204" pitchFamily="18" charset="0"/>
                        <a:ea typeface="宋体" panose="02010600030101010101" pitchFamily="2" charset="-122"/>
                      </a:rPr>
                      <m:t>(</m:t>
                    </m:r>
                    <m:r>
                      <a:rPr lang="en-US" altLang="zh-CN" sz="2400" i="1" kern="100">
                        <a:solidFill>
                          <a:srgbClr val="000080"/>
                        </a:solidFill>
                        <a:effectLst/>
                        <a:latin typeface="Cambria Math" panose="02040503050406030204" pitchFamily="18" charset="0"/>
                        <a:ea typeface="宋体" panose="02010600030101010101" pitchFamily="2" charset="-122"/>
                      </a:rPr>
                      <m:t>𝐵</m:t>
                    </m:r>
                    <m:r>
                      <a:rPr lang="en-US" altLang="zh-CN" sz="2400" i="1" kern="100">
                        <a:solidFill>
                          <a:srgbClr val="000080"/>
                        </a:solidFill>
                        <a:effectLst/>
                        <a:latin typeface="Cambria Math" panose="02040503050406030204" pitchFamily="18" charset="0"/>
                        <a:ea typeface="宋体" panose="02010600030101010101" pitchFamily="2" charset="-122"/>
                      </a:rPr>
                      <m:t>∩</m:t>
                    </m:r>
                    <m:r>
                      <a:rPr lang="en-US" altLang="zh-CN" sz="2400" i="1" kern="100">
                        <a:solidFill>
                          <a:srgbClr val="000080"/>
                        </a:solidFill>
                        <a:effectLst/>
                        <a:latin typeface="Cambria Math" panose="02040503050406030204" pitchFamily="18" charset="0"/>
                        <a:ea typeface="宋体" panose="02010600030101010101" pitchFamily="2" charset="-122"/>
                      </a:rPr>
                      <m:t>𝐶</m:t>
                    </m:r>
                    <m:r>
                      <a:rPr lang="en-US" altLang="zh-CN" sz="2400" i="1" kern="100">
                        <a:solidFill>
                          <a:srgbClr val="000080"/>
                        </a:solidFill>
                        <a:effectLst/>
                        <a:latin typeface="Cambria Math" panose="02040503050406030204" pitchFamily="18" charset="0"/>
                        <a:ea typeface="宋体" panose="02010600030101010101" pitchFamily="2" charset="-122"/>
                      </a:rPr>
                      <m:t>)≠</m:t>
                    </m:r>
                    <m:r>
                      <a:rPr lang="en-US" altLang="zh-CN" sz="2400" i="1" kern="100">
                        <a:solidFill>
                          <a:srgbClr val="000080"/>
                        </a:solidFill>
                        <a:effectLst/>
                        <a:latin typeface="Cambria Math" panose="02040503050406030204" pitchFamily="18" charset="0"/>
                        <a:ea typeface="宋体" panose="02010600030101010101" pitchFamily="2" charset="-122"/>
                      </a:rPr>
                      <m:t>𝑃</m:t>
                    </m:r>
                    <m:r>
                      <a:rPr lang="en-US" altLang="zh-CN" sz="2400" i="1" kern="100">
                        <a:solidFill>
                          <a:srgbClr val="000080"/>
                        </a:solidFill>
                        <a:effectLst/>
                        <a:latin typeface="Cambria Math" panose="02040503050406030204" pitchFamily="18" charset="0"/>
                        <a:ea typeface="宋体" panose="02010600030101010101" pitchFamily="2" charset="-122"/>
                      </a:rPr>
                      <m:t>(</m:t>
                    </m:r>
                    <m:r>
                      <a:rPr lang="en-US" altLang="zh-CN" sz="2400" i="1" kern="100">
                        <a:solidFill>
                          <a:srgbClr val="000080"/>
                        </a:solidFill>
                        <a:effectLst/>
                        <a:latin typeface="Cambria Math" panose="02040503050406030204" pitchFamily="18" charset="0"/>
                        <a:ea typeface="宋体" panose="02010600030101010101" pitchFamily="2" charset="-122"/>
                      </a:rPr>
                      <m:t>𝐵</m:t>
                    </m:r>
                    <m:r>
                      <a:rPr lang="en-US" altLang="zh-CN" sz="2400" i="1" kern="100">
                        <a:solidFill>
                          <a:srgbClr val="000080"/>
                        </a:solidFill>
                        <a:effectLst/>
                        <a:latin typeface="Cambria Math" panose="02040503050406030204" pitchFamily="18" charset="0"/>
                        <a:ea typeface="宋体" panose="02010600030101010101" pitchFamily="2" charset="-122"/>
                      </a:rPr>
                      <m:t>)</m:t>
                    </m:r>
                    <m:r>
                      <a:rPr lang="en-US" altLang="zh-CN" sz="2400" i="1" kern="100">
                        <a:solidFill>
                          <a:srgbClr val="000080"/>
                        </a:solidFill>
                        <a:effectLst/>
                        <a:latin typeface="Cambria Math" panose="02040503050406030204" pitchFamily="18" charset="0"/>
                        <a:ea typeface="宋体" panose="02010600030101010101" pitchFamily="2" charset="-122"/>
                      </a:rPr>
                      <m:t>𝑃</m:t>
                    </m:r>
                    <m:r>
                      <a:rPr lang="en-US" altLang="zh-CN" sz="2400" i="1" kern="100">
                        <a:solidFill>
                          <a:srgbClr val="000080"/>
                        </a:solidFill>
                        <a:effectLst/>
                        <a:latin typeface="Cambria Math" panose="02040503050406030204" pitchFamily="18" charset="0"/>
                        <a:ea typeface="宋体" panose="02010600030101010101" pitchFamily="2" charset="-122"/>
                      </a:rPr>
                      <m:t>(</m:t>
                    </m:r>
                    <m:r>
                      <a:rPr lang="en-US" altLang="zh-CN" sz="2400" i="1" kern="100">
                        <a:solidFill>
                          <a:srgbClr val="000080"/>
                        </a:solidFill>
                        <a:effectLst/>
                        <a:latin typeface="Cambria Math" panose="02040503050406030204" pitchFamily="18" charset="0"/>
                        <a:ea typeface="宋体" panose="02010600030101010101" pitchFamily="2" charset="-122"/>
                      </a:rPr>
                      <m:t>𝐶</m:t>
                    </m:r>
                    <m:r>
                      <a:rPr lang="en-US" altLang="zh-CN" sz="2400" i="1" kern="100">
                        <a:solidFill>
                          <a:srgbClr val="000080"/>
                        </a:solidFill>
                        <a:effectLst/>
                        <a:latin typeface="Cambria Math" panose="02040503050406030204" pitchFamily="18" charset="0"/>
                        <a:ea typeface="宋体" panose="02010600030101010101" pitchFamily="2" charset="-122"/>
                      </a:rPr>
                      <m:t>)</m:t>
                    </m:r>
                  </m:oMath>
                </a14:m>
                <a:endParaRPr lang="zh-CN" altLang="zh-CN" sz="2400" kern="100" dirty="0">
                  <a:effectLst/>
                  <a:latin typeface="Times New Roman" panose="02020603050405020304" pitchFamily="18" charset="0"/>
                  <a:ea typeface="宋体" panose="02010600030101010101" pitchFamily="2" charset="-122"/>
                </a:endParaRPr>
              </a:p>
            </p:txBody>
          </p:sp>
        </mc:Choice>
        <mc:Fallback xmlns="">
          <p:sp>
            <p:nvSpPr>
              <p:cNvPr id="22" name="文本框 21">
                <a:extLst>
                  <a:ext uri="{FF2B5EF4-FFF2-40B4-BE49-F238E27FC236}">
                    <a16:creationId xmlns:a16="http://schemas.microsoft.com/office/drawing/2014/main" id="{20E09617-92C0-105C-847B-4F005151B57B}"/>
                  </a:ext>
                </a:extLst>
              </p:cNvPr>
              <p:cNvSpPr txBox="1">
                <a:spLocks noRot="1" noChangeAspect="1" noMove="1" noResize="1" noEditPoints="1" noAdjustHandles="1" noChangeArrowheads="1" noChangeShapeType="1" noTextEdit="1"/>
              </p:cNvSpPr>
              <p:nvPr/>
            </p:nvSpPr>
            <p:spPr>
              <a:xfrm>
                <a:off x="395536" y="4811037"/>
                <a:ext cx="4617720" cy="461665"/>
              </a:xfrm>
              <a:prstGeom prst="rect">
                <a:avLst/>
              </a:prstGeom>
              <a:blipFill>
                <a:blip r:embed="rId8"/>
                <a:stretch>
                  <a:fillRect t="-10526" b="-28947"/>
                </a:stretch>
              </a:blipFill>
            </p:spPr>
            <p:txBody>
              <a:bodyPr/>
              <a:lstStyle/>
              <a:p>
                <a:r>
                  <a:rPr lang="zh-CN" altLang="en-US">
                    <a:noFill/>
                  </a:rPr>
                  <a:t> </a:t>
                </a:r>
              </a:p>
            </p:txBody>
          </p:sp>
        </mc:Fallback>
      </mc:AlternateContent>
      <p:sp>
        <p:nvSpPr>
          <p:cNvPr id="24" name="文本框 23">
            <a:extLst>
              <a:ext uri="{FF2B5EF4-FFF2-40B4-BE49-F238E27FC236}">
                <a16:creationId xmlns:a16="http://schemas.microsoft.com/office/drawing/2014/main" id="{8F3815A5-80FD-2968-631D-44C8EB5E13B4}"/>
              </a:ext>
            </a:extLst>
          </p:cNvPr>
          <p:cNvSpPr txBox="1"/>
          <p:nvPr/>
        </p:nvSpPr>
        <p:spPr>
          <a:xfrm>
            <a:off x="481304" y="5575007"/>
            <a:ext cx="7740550" cy="461665"/>
          </a:xfrm>
          <a:prstGeom prst="rect">
            <a:avLst/>
          </a:prstGeom>
          <a:noFill/>
        </p:spPr>
        <p:txBody>
          <a:bodyPr wrap="square">
            <a:spAutoFit/>
          </a:bodyPr>
          <a:lstStyle/>
          <a:p>
            <a:pPr indent="227965" algn="just"/>
            <a:r>
              <a:rPr lang="en-US" altLang="zh-CN" sz="2400" kern="100" dirty="0">
                <a:solidFill>
                  <a:srgbClr val="000080"/>
                </a:solidFill>
                <a:effectLst/>
                <a:latin typeface="Times New Roman" panose="02020603050405020304" pitchFamily="18" charset="0"/>
                <a:ea typeface="宋体" panose="02010600030101010101" pitchFamily="2" charset="-122"/>
              </a:rPr>
              <a:t>Thus, we introduce the following important definition.</a:t>
            </a:r>
            <a:endParaRPr lang="zh-CN" altLang="zh-CN" sz="2400" kern="100" dirty="0">
              <a:effectLst/>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ircle(in)">
                                      <p:cBhvr>
                                        <p:cTn id="19" dur="20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barn(inVertical)">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grpId="0"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circle(in)">
                                      <p:cBhvr>
                                        <p:cTn id="50" dur="2000"/>
                                        <p:tgtEl>
                                          <p:spTgt spid="20"/>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1000"/>
                                        <p:tgtEl>
                                          <p:spTgt spid="22"/>
                                        </p:tgtEl>
                                      </p:cBhvr>
                                    </p:animEffect>
                                    <p:anim calcmode="lin" valueType="num">
                                      <p:cBhvr>
                                        <p:cTn id="56" dur="1000" fill="hold"/>
                                        <p:tgtEl>
                                          <p:spTgt spid="22"/>
                                        </p:tgtEl>
                                        <p:attrNameLst>
                                          <p:attrName>ppt_x</p:attrName>
                                        </p:attrNameLst>
                                      </p:cBhvr>
                                      <p:tavLst>
                                        <p:tav tm="0">
                                          <p:val>
                                            <p:strVal val="#ppt_x"/>
                                          </p:val>
                                        </p:tav>
                                        <p:tav tm="100000">
                                          <p:val>
                                            <p:strVal val="#ppt_x"/>
                                          </p:val>
                                        </p:tav>
                                      </p:tavLst>
                                    </p:anim>
                                    <p:anim calcmode="lin" valueType="num">
                                      <p:cBhvr>
                                        <p:cTn id="57"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0" grpId="0"/>
      <p:bldP spid="12" grpId="0"/>
      <p:bldP spid="14" grpId="0"/>
      <p:bldP spid="16" grpId="0"/>
      <p:bldP spid="18" grpId="0"/>
      <p:bldP spid="20" grpId="0"/>
      <p:bldP spid="22" grpId="0"/>
      <p:bldP spid="2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F2AC84DA-DCDC-ABAA-F1A4-05E180AEB75A}"/>
                  </a:ext>
                </a:extLst>
              </p:cNvPr>
              <p:cNvSpPr>
                <a:spLocks noChangeArrowheads="1"/>
              </p:cNvSpPr>
              <p:nvPr/>
            </p:nvSpPr>
            <p:spPr bwMode="auto">
              <a:xfrm>
                <a:off x="334205" y="260648"/>
                <a:ext cx="8475590" cy="83099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Definition 2.4</a:t>
                </a:r>
                <a:r>
                  <a:rPr kumimoji="0" lang="en-US" altLang="zh-CN" sz="24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a:t>
                </a:r>
                <a:r>
                  <a:rPr kumimoji="0" lang="en-US" altLang="zh-CN" sz="2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1</a:t>
                </a:r>
                <a:r>
                  <a:rPr kumimoji="0" lang="en-US" altLang="zh-CN" sz="24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 </a:t>
                </a: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Two events </a:t>
                </a:r>
                <a:r>
                  <a:rPr kumimoji="0" lang="en-US" altLang="zh-CN" sz="2400" b="0" i="1" u="none" strike="noStrike" cap="none" normalizeH="0" baseline="0" dirty="0">
                    <a:ln>
                      <a:noFill/>
                    </a:ln>
                    <a:solidFill>
                      <a:srgbClr val="000080"/>
                    </a:solidFill>
                    <a:effectLst/>
                    <a:latin typeface="Cambria Math" panose="02040503050406030204" pitchFamily="18" charset="0"/>
                    <a:cs typeface="Times New Roman" panose="02020603050405020304" pitchFamily="18" charset="0"/>
                  </a:rPr>
                  <a:t>A</a:t>
                </a: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and </a:t>
                </a:r>
                <a:r>
                  <a:rPr kumimoji="0" lang="en-US" altLang="zh-CN" sz="2400" b="0" i="1" u="none" strike="noStrike" cap="none" normalizeH="0" baseline="0" dirty="0">
                    <a:ln>
                      <a:noFill/>
                    </a:ln>
                    <a:solidFill>
                      <a:srgbClr val="000080"/>
                    </a:solidFill>
                    <a:effectLst/>
                    <a:latin typeface="Cambria Math" panose="02040503050406030204" pitchFamily="18" charset="0"/>
                    <a:cs typeface="Times New Roman" panose="02020603050405020304" pitchFamily="18" charset="0"/>
                  </a:rPr>
                  <a:t>B</a:t>
                </a: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are said to be </a:t>
                </a:r>
                <a:r>
                  <a:rPr kumimoji="0" lang="en-US" altLang="zh-CN" sz="2400"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independent</a:t>
                </a: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if </a:t>
                </a:r>
                <a:endParaRPr kumimoji="0" lang="en-US" altLang="zh-CN" sz="2400" b="0" i="1" u="none" strike="noStrike" cap="none" normalizeH="0" baseline="0" dirty="0">
                  <a:ln>
                    <a:noFill/>
                  </a:ln>
                  <a:solidFill>
                    <a:srgbClr val="000080"/>
                  </a:solidFill>
                  <a:effectLst/>
                  <a:latin typeface="Cambria Math" panose="020405030504060302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14:m>
                  <m:oMath xmlns:m="http://schemas.openxmlformats.org/officeDocument/2006/math">
                    <m:r>
                      <a:rPr lang="en-US" altLang="zh-CN" sz="2400" i="1" kern="100" smtClean="0">
                        <a:solidFill>
                          <a:srgbClr val="000080"/>
                        </a:solidFill>
                        <a:effectLst/>
                        <a:latin typeface="Cambria Math" panose="02040503050406030204" pitchFamily="18" charset="0"/>
                        <a:cs typeface="Times New Roman" panose="02020603050405020304" pitchFamily="18" charset="0"/>
                      </a:rPr>
                      <m:t>𝑃</m:t>
                    </m:r>
                    <m:r>
                      <a:rPr lang="en-US" altLang="zh-CN" sz="2400" i="1" kern="100" smtClean="0">
                        <a:solidFill>
                          <a:srgbClr val="000080"/>
                        </a:solidFill>
                        <a:effectLst/>
                        <a:latin typeface="Cambria Math" panose="02040503050406030204" pitchFamily="18" charset="0"/>
                        <a:cs typeface="Times New Roman" panose="02020603050405020304" pitchFamily="18" charset="0"/>
                      </a:rPr>
                      <m:t>(</m:t>
                    </m:r>
                    <m:r>
                      <a:rPr lang="en-US" altLang="zh-CN" sz="2400" i="1" kern="100" smtClean="0">
                        <a:solidFill>
                          <a:srgbClr val="000080"/>
                        </a:solidFill>
                        <a:effectLst/>
                        <a:latin typeface="Cambria Math" panose="02040503050406030204" pitchFamily="18" charset="0"/>
                        <a:cs typeface="Times New Roman" panose="02020603050405020304" pitchFamily="18" charset="0"/>
                      </a:rPr>
                      <m:t>𝐴</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𝐵</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𝑃</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𝐴</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𝑃</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𝐵</m:t>
                    </m:r>
                    <m:r>
                      <a:rPr lang="en-US" altLang="zh-CN" sz="2400" i="1" kern="100">
                        <a:solidFill>
                          <a:srgbClr val="000080"/>
                        </a:solidFill>
                        <a:effectLst/>
                        <a:latin typeface="Cambria Math" panose="02040503050406030204" pitchFamily="18" charset="0"/>
                        <a:cs typeface="Times New Roman" panose="02020603050405020304" pitchFamily="18" charset="0"/>
                      </a:rPr>
                      <m:t>)</m:t>
                    </m:r>
                  </m:oMath>
                </a14:m>
                <a:r>
                  <a:rPr kumimoji="0" lang="en-US" altLang="zh-CN" sz="2400" b="0" i="0" u="none" strike="noStrike" cap="none" normalizeH="0" baseline="0" dirty="0">
                    <a:ln>
                      <a:noFill/>
                    </a:ln>
                    <a:solidFill>
                      <a:schemeClr val="tx1"/>
                    </a:solidFill>
                    <a:effectLst/>
                  </a:rPr>
                  <a:t>            (2.4.6)</a:t>
                </a:r>
              </a:p>
            </p:txBody>
          </p:sp>
        </mc:Choice>
        <mc:Fallback xmlns="">
          <p:sp>
            <p:nvSpPr>
              <p:cNvPr id="2" name="Rectangle 1">
                <a:extLst>
                  <a:ext uri="{FF2B5EF4-FFF2-40B4-BE49-F238E27FC236}">
                    <a16:creationId xmlns:a16="http://schemas.microsoft.com/office/drawing/2014/main" id="{F2AC84DA-DCDC-ABAA-F1A4-05E180AEB75A}"/>
                  </a:ext>
                </a:extLst>
              </p:cNvPr>
              <p:cNvSpPr>
                <a:spLocks noRot="1" noChangeAspect="1" noMove="1" noResize="1" noEditPoints="1" noAdjustHandles="1" noChangeArrowheads="1" noChangeShapeType="1" noTextEdit="1"/>
              </p:cNvSpPr>
              <p:nvPr/>
            </p:nvSpPr>
            <p:spPr bwMode="auto">
              <a:xfrm>
                <a:off x="334205" y="260648"/>
                <a:ext cx="8475590" cy="830997"/>
              </a:xfrm>
              <a:prstGeom prst="rect">
                <a:avLst/>
              </a:prstGeom>
              <a:blipFill>
                <a:blip r:embed="rId2"/>
                <a:stretch>
                  <a:fillRect l="-1151" t="-6618" r="-144" b="-1691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3" name="Rectangle 2">
            <a:extLst>
              <a:ext uri="{FF2B5EF4-FFF2-40B4-BE49-F238E27FC236}">
                <a16:creationId xmlns:a16="http://schemas.microsoft.com/office/drawing/2014/main" id="{B21336AD-A08D-DB5B-F6E5-FDCC87046C32}"/>
              </a:ext>
            </a:extLst>
          </p:cNvPr>
          <p:cNvSpPr>
            <a:spLocks noChangeArrowheads="1"/>
          </p:cNvSpPr>
          <p:nvPr/>
        </p:nvSpPr>
        <p:spPr bwMode="auto">
          <a:xfrm>
            <a:off x="0" y="1412776"/>
            <a:ext cx="9144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Example 2.4.4</a:t>
            </a: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A die is tossed twice. Let </a:t>
            </a:r>
            <a:r>
              <a:rPr kumimoji="0" lang="en-US" altLang="zh-CN" sz="2400" b="0" i="1" u="none" strike="noStrike" cap="none" normalizeH="0" baseline="0" dirty="0">
                <a:ln>
                  <a:noFill/>
                </a:ln>
                <a:solidFill>
                  <a:srgbClr val="000080"/>
                </a:solidFill>
                <a:effectLst/>
                <a:latin typeface="Cambria Math" panose="02040503050406030204" pitchFamily="18" charset="0"/>
                <a:cs typeface="Times New Roman" panose="02020603050405020304" pitchFamily="18" charset="0"/>
              </a:rPr>
              <a:t>A</a:t>
            </a: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a:t>
            </a:r>
            <a:r>
              <a:rPr kumimoji="0" lang="en-US" altLang="zh-CN" sz="2400" b="0" i="1" u="none" strike="noStrike" cap="none" normalizeH="0" baseline="0" dirty="0">
                <a:ln>
                  <a:noFill/>
                </a:ln>
                <a:solidFill>
                  <a:srgbClr val="000080"/>
                </a:solidFill>
                <a:effectLst/>
                <a:latin typeface="Cambria Math" panose="02040503050406030204" pitchFamily="18" charset="0"/>
                <a:cs typeface="Times New Roman" panose="02020603050405020304" pitchFamily="18" charset="0"/>
              </a:rPr>
              <a:t>B</a:t>
            </a: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be the event that a 3 occurs on the first throw and a 5 occurs on the second throw, respectively., then we have</a:t>
            </a:r>
            <a:r>
              <a:rPr kumimoji="0" lang="en-US" altLang="zh-CN" sz="2400" b="0" i="0" u="none" strike="noStrike" cap="none" normalizeH="0" baseline="0" dirty="0">
                <a:ln>
                  <a:noFill/>
                </a:ln>
                <a:solidFill>
                  <a:schemeClr val="tx1"/>
                </a:solidFill>
                <a:effectLst/>
              </a:rPr>
              <a:t> </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A88186A-0526-E696-2E29-3A1E280F4DB8}"/>
                  </a:ext>
                </a:extLst>
              </p:cNvPr>
              <p:cNvSpPr txBox="1"/>
              <p:nvPr/>
            </p:nvSpPr>
            <p:spPr>
              <a:xfrm>
                <a:off x="683568" y="3047902"/>
                <a:ext cx="7344816" cy="616194"/>
              </a:xfrm>
              <a:prstGeom prst="rect">
                <a:avLst/>
              </a:prstGeom>
              <a:noFill/>
            </p:spPr>
            <p:txBody>
              <a:bodyPr wrap="square">
                <a:spAutoFit/>
              </a:bodyPr>
              <a:lstStyle/>
              <a:p>
                <a:pPr indent="227965" algn="just"/>
                <a14:m>
                  <m:oMath xmlns:m="http://schemas.openxmlformats.org/officeDocument/2006/math">
                    <m:r>
                      <a:rPr lang="en-US" altLang="zh-CN" sz="2400" i="1" kern="100" smtClean="0">
                        <a:solidFill>
                          <a:srgbClr val="000080"/>
                        </a:solidFill>
                        <a:effectLst/>
                        <a:latin typeface="Cambria Math" panose="02040503050406030204" pitchFamily="18" charset="0"/>
                      </a:rPr>
                      <m:t>𝑃</m:t>
                    </m:r>
                    <m:r>
                      <a:rPr lang="en-US" altLang="zh-CN" sz="2400" i="1" kern="100" smtClean="0">
                        <a:solidFill>
                          <a:srgbClr val="000080"/>
                        </a:solidFill>
                        <a:effectLst/>
                        <a:latin typeface="Cambria Math" panose="02040503050406030204" pitchFamily="18" charset="0"/>
                      </a:rPr>
                      <m:t>(</m:t>
                    </m:r>
                    <m:r>
                      <a:rPr lang="en-US" altLang="zh-CN" sz="2400" i="1" kern="100" smtClean="0">
                        <a:solidFill>
                          <a:srgbClr val="000080"/>
                        </a:solidFill>
                        <a:effectLst/>
                        <a:latin typeface="Cambria Math" panose="02040503050406030204" pitchFamily="18" charset="0"/>
                      </a:rPr>
                      <m:t>𝐴</m:t>
                    </m:r>
                    <m:r>
                      <a:rPr lang="en-US" altLang="zh-CN" sz="2400" i="1" kern="100" smtClean="0">
                        <a:solidFill>
                          <a:srgbClr val="000080"/>
                        </a:solidFill>
                        <a:effectLst/>
                        <a:latin typeface="Cambria Math" panose="02040503050406030204" pitchFamily="18" charset="0"/>
                      </a:rPr>
                      <m:t>)=</m:t>
                    </m:r>
                    <m:f>
                      <m:fPr>
                        <m:ctrlPr>
                          <a:rPr lang="zh-CN" altLang="zh-CN" sz="2400" i="1" kern="100">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rPr>
                          <m:t>1</m:t>
                        </m:r>
                      </m:num>
                      <m:den>
                        <m:r>
                          <a:rPr lang="en-US" altLang="zh-CN" sz="2400" i="1" kern="100">
                            <a:solidFill>
                              <a:srgbClr val="000080"/>
                            </a:solidFill>
                            <a:effectLst/>
                            <a:latin typeface="Cambria Math" panose="02040503050406030204" pitchFamily="18" charset="0"/>
                          </a:rPr>
                          <m:t>6</m:t>
                        </m:r>
                      </m:den>
                    </m:f>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𝑃</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𝐵</m:t>
                    </m:r>
                    <m:r>
                      <a:rPr lang="en-US" altLang="zh-CN" sz="2400" i="1" kern="100">
                        <a:solidFill>
                          <a:srgbClr val="000080"/>
                        </a:solidFill>
                        <a:effectLst/>
                        <a:latin typeface="Cambria Math" panose="02040503050406030204" pitchFamily="18" charset="0"/>
                      </a:rPr>
                      <m:t>)=</m:t>
                    </m:r>
                    <m:f>
                      <m:fPr>
                        <m:ctrlPr>
                          <a:rPr lang="zh-CN" altLang="zh-CN" sz="2400" i="1" kern="100">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rPr>
                          <m:t>1</m:t>
                        </m:r>
                      </m:num>
                      <m:den>
                        <m:r>
                          <a:rPr lang="en-US" altLang="zh-CN" sz="2400" i="1" kern="100">
                            <a:solidFill>
                              <a:srgbClr val="000080"/>
                            </a:solidFill>
                            <a:effectLst/>
                            <a:latin typeface="Cambria Math" panose="02040503050406030204" pitchFamily="18" charset="0"/>
                          </a:rPr>
                          <m:t>6</m:t>
                        </m:r>
                      </m:den>
                    </m:f>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𝑃</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𝐴</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𝐵</m:t>
                    </m:r>
                    <m:r>
                      <a:rPr lang="en-US" altLang="zh-CN" sz="2400" i="1" kern="100">
                        <a:solidFill>
                          <a:srgbClr val="000080"/>
                        </a:solidFill>
                        <a:effectLst/>
                        <a:latin typeface="Cambria Math" panose="02040503050406030204" pitchFamily="18" charset="0"/>
                      </a:rPr>
                      <m:t>)=</m:t>
                    </m:r>
                    <m:f>
                      <m:fPr>
                        <m:ctrlPr>
                          <a:rPr lang="zh-CN" altLang="zh-CN" sz="2400" i="1" kern="100">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rPr>
                          <m:t>1</m:t>
                        </m:r>
                      </m:num>
                      <m:den>
                        <m:r>
                          <a:rPr lang="en-US" altLang="zh-CN" sz="2400" i="1" kern="100">
                            <a:solidFill>
                              <a:srgbClr val="000080"/>
                            </a:solidFill>
                            <a:effectLst/>
                            <a:latin typeface="Cambria Math" panose="02040503050406030204" pitchFamily="18" charset="0"/>
                          </a:rPr>
                          <m:t>36</m:t>
                        </m:r>
                      </m:den>
                    </m:f>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𝑃</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𝐴</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𝑃</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𝐵</m:t>
                    </m:r>
                    <m:r>
                      <a:rPr lang="en-US" altLang="zh-CN" sz="2400" i="1" kern="100">
                        <a:solidFill>
                          <a:srgbClr val="000080"/>
                        </a:solidFill>
                        <a:effectLst/>
                        <a:latin typeface="Cambria Math" panose="02040503050406030204" pitchFamily="18" charset="0"/>
                      </a:rPr>
                      <m:t>)</m:t>
                    </m:r>
                  </m:oMath>
                </a14:m>
                <a:r>
                  <a:rPr lang="en-US" altLang="zh-CN" sz="2400" kern="100" dirty="0">
                    <a:solidFill>
                      <a:srgbClr val="000080"/>
                    </a:solidFill>
                    <a:effectLst/>
                    <a:latin typeface="Times New Roman" panose="02020603050405020304" pitchFamily="18" charset="0"/>
                  </a:rPr>
                  <a:t>.</a:t>
                </a:r>
                <a:endParaRPr lang="zh-CN" altLang="zh-CN" sz="2400" kern="100" dirty="0">
                  <a:effectLst/>
                  <a:latin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7A88186A-0526-E696-2E29-3A1E280F4DB8}"/>
                  </a:ext>
                </a:extLst>
              </p:cNvPr>
              <p:cNvSpPr txBox="1">
                <a:spLocks noRot="1" noChangeAspect="1" noMove="1" noResize="1" noEditPoints="1" noAdjustHandles="1" noChangeArrowheads="1" noChangeShapeType="1" noTextEdit="1"/>
              </p:cNvSpPr>
              <p:nvPr/>
            </p:nvSpPr>
            <p:spPr>
              <a:xfrm>
                <a:off x="683568" y="3047902"/>
                <a:ext cx="7344816" cy="616194"/>
              </a:xfrm>
              <a:prstGeom prst="rect">
                <a:avLst/>
              </a:prstGeom>
              <a:blipFill>
                <a:blip r:embed="rId3"/>
                <a:stretch>
                  <a:fillRect b="-89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0A8761DE-AEE7-AB05-0C44-182744C0AED8}"/>
                  </a:ext>
                </a:extLst>
              </p:cNvPr>
              <p:cNvSpPr txBox="1"/>
              <p:nvPr/>
            </p:nvSpPr>
            <p:spPr>
              <a:xfrm>
                <a:off x="334205" y="4149157"/>
                <a:ext cx="8126227" cy="1200329"/>
              </a:xfrm>
              <a:prstGeom prst="rect">
                <a:avLst/>
              </a:prstGeom>
              <a:noFill/>
            </p:spPr>
            <p:txBody>
              <a:bodyPr wrap="square">
                <a:spAutoFit/>
              </a:bodyPr>
              <a:lstStyle/>
              <a:p>
                <a:pPr indent="227965" algn="just"/>
                <a:r>
                  <a:rPr lang="en-US" altLang="zh-CN" sz="2400" kern="100" dirty="0">
                    <a:solidFill>
                      <a:srgbClr val="000080"/>
                    </a:solidFill>
                    <a:effectLst/>
                    <a:latin typeface="Times New Roman" panose="02020603050405020304" pitchFamily="18" charset="0"/>
                    <a:ea typeface="宋体" panose="02010600030101010101" pitchFamily="2" charset="-122"/>
                  </a:rPr>
                  <a:t>Thus </a:t>
                </a:r>
                <a14:m>
                  <m:oMath xmlns:m="http://schemas.openxmlformats.org/officeDocument/2006/math">
                    <m:r>
                      <a:rPr lang="en-US" altLang="zh-CN" sz="2400" i="1" kern="100">
                        <a:solidFill>
                          <a:srgbClr val="000080"/>
                        </a:solidFill>
                        <a:effectLst/>
                        <a:latin typeface="Cambria Math" panose="02040503050406030204" pitchFamily="18" charset="0"/>
                        <a:ea typeface="宋体" panose="02010600030101010101" pitchFamily="2" charset="-122"/>
                      </a:rPr>
                      <m:t>𝐴</m:t>
                    </m:r>
                  </m:oMath>
                </a14:m>
                <a:r>
                  <a:rPr lang="en-US" altLang="zh-CN" sz="2400" kern="100" dirty="0">
                    <a:solidFill>
                      <a:srgbClr val="000080"/>
                    </a:solidFill>
                    <a:effectLst/>
                    <a:latin typeface="Times New Roman" panose="02020603050405020304" pitchFamily="18" charset="0"/>
                    <a:ea typeface="宋体" panose="02010600030101010101" pitchFamily="2" charset="-122"/>
                  </a:rPr>
                  <a:t> and </a:t>
                </a:r>
                <a14:m>
                  <m:oMath xmlns:m="http://schemas.openxmlformats.org/officeDocument/2006/math">
                    <m:r>
                      <a:rPr lang="en-US" altLang="zh-CN" sz="2400" i="1" kern="100">
                        <a:solidFill>
                          <a:srgbClr val="000080"/>
                        </a:solidFill>
                        <a:effectLst/>
                        <a:latin typeface="Cambria Math" panose="02040503050406030204" pitchFamily="18" charset="0"/>
                        <a:ea typeface="宋体" panose="02010600030101010101" pitchFamily="2" charset="-122"/>
                      </a:rPr>
                      <m:t>𝐵</m:t>
                    </m:r>
                  </m:oMath>
                </a14:m>
                <a:r>
                  <a:rPr lang="en-US" altLang="zh-CN" sz="2400" kern="100" dirty="0">
                    <a:solidFill>
                      <a:srgbClr val="000080"/>
                    </a:solidFill>
                    <a:effectLst/>
                    <a:latin typeface="Times New Roman" panose="02020603050405020304" pitchFamily="18" charset="0"/>
                    <a:ea typeface="宋体" panose="02010600030101010101" pitchFamily="2" charset="-122"/>
                  </a:rPr>
                  <a:t> are independent. Intuitively, the result of the second throw will be not influenced by the result of the first throw. This is the meaning of the word </a:t>
                </a:r>
                <a:r>
                  <a:rPr lang="en-US" altLang="zh-CN" sz="2400" kern="100" dirty="0">
                    <a:solidFill>
                      <a:srgbClr val="0000FF"/>
                    </a:solidFill>
                    <a:effectLst/>
                    <a:latin typeface="Times New Roman" panose="02020603050405020304" pitchFamily="18" charset="0"/>
                    <a:ea typeface="宋体" panose="02010600030101010101" pitchFamily="2" charset="-122"/>
                  </a:rPr>
                  <a:t>“independent”</a:t>
                </a:r>
                <a:endParaRPr lang="zh-CN" altLang="zh-CN" sz="2400" kern="100" dirty="0">
                  <a:effectLst/>
                  <a:latin typeface="Times New Roman" panose="02020603050405020304" pitchFamily="18" charset="0"/>
                  <a:ea typeface="宋体" panose="02010600030101010101" pitchFamily="2" charset="-122"/>
                </a:endParaRPr>
              </a:p>
            </p:txBody>
          </p:sp>
        </mc:Choice>
        <mc:Fallback xmlns="">
          <p:sp>
            <p:nvSpPr>
              <p:cNvPr id="7" name="文本框 6">
                <a:extLst>
                  <a:ext uri="{FF2B5EF4-FFF2-40B4-BE49-F238E27FC236}">
                    <a16:creationId xmlns:a16="http://schemas.microsoft.com/office/drawing/2014/main" id="{0A8761DE-AEE7-AB05-0C44-182744C0AED8}"/>
                  </a:ext>
                </a:extLst>
              </p:cNvPr>
              <p:cNvSpPr txBox="1">
                <a:spLocks noRot="1" noChangeAspect="1" noMove="1" noResize="1" noEditPoints="1" noAdjustHandles="1" noChangeArrowheads="1" noChangeShapeType="1" noTextEdit="1"/>
              </p:cNvSpPr>
              <p:nvPr/>
            </p:nvSpPr>
            <p:spPr>
              <a:xfrm>
                <a:off x="334205" y="4149157"/>
                <a:ext cx="8126227" cy="1200329"/>
              </a:xfrm>
              <a:prstGeom prst="rect">
                <a:avLst/>
              </a:prstGeom>
              <a:blipFill>
                <a:blip r:embed="rId4"/>
                <a:stretch>
                  <a:fillRect l="-1200" t="-4061" r="-1125" b="-10660"/>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F3767F-8C0F-58BB-3DAE-DE54A0E143E2}"/>
              </a:ext>
            </a:extLst>
          </p:cNvPr>
          <p:cNvSpPr>
            <a:spLocks noChangeArrowheads="1"/>
          </p:cNvSpPr>
          <p:nvPr/>
        </p:nvSpPr>
        <p:spPr bwMode="auto">
          <a:xfrm>
            <a:off x="-649" y="1663"/>
            <a:ext cx="9144000" cy="193899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Example 2.4.5</a:t>
            </a: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Draw two balls in successive from an urn containing 3 red balls and 5 white balls. Find the probability that the two balls drawn are red.</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(1)if the first ball drawn is put back in the urn;</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(2)if the first ball drawn is not put back.</a:t>
            </a:r>
            <a:endParaRPr kumimoji="0" lang="en-US" altLang="zh-CN" sz="2400" b="0" i="0" u="none" strike="noStrike" cap="none" normalizeH="0" baseline="0" dirty="0">
              <a:ln>
                <a:noFill/>
              </a:ln>
              <a:solidFill>
                <a:schemeClr val="tx1"/>
              </a:solidFill>
              <a:effectLst/>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BE20B25-BFC2-BF19-B23C-731B6C43CC26}"/>
                  </a:ext>
                </a:extLst>
              </p:cNvPr>
              <p:cNvSpPr txBox="1"/>
              <p:nvPr/>
            </p:nvSpPr>
            <p:spPr>
              <a:xfrm>
                <a:off x="35294" y="1909296"/>
                <a:ext cx="9037145" cy="1569660"/>
              </a:xfrm>
              <a:prstGeom prst="rect">
                <a:avLst/>
              </a:prstGeom>
              <a:noFill/>
            </p:spPr>
            <p:txBody>
              <a:bodyPr wrap="square">
                <a:spAutoFit/>
              </a:bodyPr>
              <a:lstStyle/>
              <a:p>
                <a:pPr algn="just"/>
                <a:r>
                  <a:rPr lang="en-US" altLang="zh-CN" sz="2400" b="1" kern="100" dirty="0">
                    <a:solidFill>
                      <a:srgbClr val="000080"/>
                    </a:solidFill>
                    <a:effectLst/>
                    <a:latin typeface="Times New Roman" panose="02020603050405020304" pitchFamily="18" charset="0"/>
                  </a:rPr>
                  <a:t>Solution </a:t>
                </a:r>
                <a:r>
                  <a:rPr lang="en-US" altLang="zh-CN" sz="2400" kern="100" dirty="0">
                    <a:solidFill>
                      <a:srgbClr val="000080"/>
                    </a:solidFill>
                    <a:effectLst/>
                    <a:latin typeface="Times New Roman" panose="02020603050405020304" pitchFamily="18" charset="0"/>
                  </a:rPr>
                  <a:t>Let  </a:t>
                </a:r>
                <a14:m>
                  <m:oMath xmlns:m="http://schemas.openxmlformats.org/officeDocument/2006/math">
                    <m:r>
                      <a:rPr lang="en-US" altLang="zh-CN" sz="2400" i="1" kern="100">
                        <a:solidFill>
                          <a:srgbClr val="000080"/>
                        </a:solidFill>
                        <a:effectLst/>
                        <a:latin typeface="Cambria Math" panose="02040503050406030204" pitchFamily="18" charset="0"/>
                      </a:rPr>
                      <m:t>𝐴</m:t>
                    </m:r>
                  </m:oMath>
                </a14:m>
                <a:r>
                  <a:rPr lang="en-US" altLang="zh-CN" sz="2400" kern="100" dirty="0">
                    <a:solidFill>
                      <a:srgbClr val="000080"/>
                    </a:solidFill>
                    <a:effectLst/>
                    <a:latin typeface="Times New Roman" panose="02020603050405020304" pitchFamily="18" charset="0"/>
                  </a:rPr>
                  <a:t>, </a:t>
                </a:r>
                <a14:m>
                  <m:oMath xmlns:m="http://schemas.openxmlformats.org/officeDocument/2006/math">
                    <m:r>
                      <a:rPr lang="en-US" altLang="zh-CN" sz="2400" i="1" kern="100">
                        <a:solidFill>
                          <a:srgbClr val="000080"/>
                        </a:solidFill>
                        <a:effectLst/>
                        <a:latin typeface="Cambria Math" panose="02040503050406030204" pitchFamily="18" charset="0"/>
                      </a:rPr>
                      <m:t>𝐵</m:t>
                    </m:r>
                  </m:oMath>
                </a14:m>
                <a:r>
                  <a:rPr lang="en-US" altLang="zh-CN" sz="2400" kern="100" dirty="0">
                    <a:solidFill>
                      <a:srgbClr val="000080"/>
                    </a:solidFill>
                    <a:effectLst/>
                    <a:latin typeface="Times New Roman" panose="02020603050405020304" pitchFamily="18" charset="0"/>
                  </a:rPr>
                  <a:t> be the event that the first, second ball drawn is red, respectively.</a:t>
                </a:r>
                <a:endParaRPr lang="zh-CN" altLang="zh-CN" sz="2400" kern="100" dirty="0">
                  <a:effectLst/>
                  <a:latin typeface="Times New Roman" panose="02020603050405020304" pitchFamily="18" charset="0"/>
                </a:endParaRPr>
              </a:p>
              <a:p>
                <a:r>
                  <a:rPr lang="en-US" altLang="zh-CN" sz="2400" kern="100" dirty="0">
                    <a:solidFill>
                      <a:srgbClr val="000080"/>
                    </a:solidFill>
                    <a:effectLst/>
                    <a:latin typeface="Times New Roman" panose="02020603050405020304" pitchFamily="18" charset="0"/>
                  </a:rPr>
                  <a:t>(1)Since the first ball drawn is put back in the urn, the outcome of the second drawing is not influenced by the first drawing. Thus</a:t>
                </a:r>
                <a:endParaRPr lang="zh-CN" altLang="en-US" sz="2400" dirty="0"/>
              </a:p>
            </p:txBody>
          </p:sp>
        </mc:Choice>
        <mc:Fallback xmlns="">
          <p:sp>
            <p:nvSpPr>
              <p:cNvPr id="4" name="文本框 3">
                <a:extLst>
                  <a:ext uri="{FF2B5EF4-FFF2-40B4-BE49-F238E27FC236}">
                    <a16:creationId xmlns:a16="http://schemas.microsoft.com/office/drawing/2014/main" id="{FBE20B25-BFC2-BF19-B23C-731B6C43CC26}"/>
                  </a:ext>
                </a:extLst>
              </p:cNvPr>
              <p:cNvSpPr txBox="1">
                <a:spLocks noRot="1" noChangeAspect="1" noMove="1" noResize="1" noEditPoints="1" noAdjustHandles="1" noChangeArrowheads="1" noChangeShapeType="1" noTextEdit="1"/>
              </p:cNvSpPr>
              <p:nvPr/>
            </p:nvSpPr>
            <p:spPr>
              <a:xfrm>
                <a:off x="35294" y="1909296"/>
                <a:ext cx="9037145" cy="1569660"/>
              </a:xfrm>
              <a:prstGeom prst="rect">
                <a:avLst/>
              </a:prstGeom>
              <a:blipFill>
                <a:blip r:embed="rId2"/>
                <a:stretch>
                  <a:fillRect l="-1080" t="-3101" r="-1012" b="-77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EA19AD9-C85D-6EF7-63E6-40D1FD0307C3}"/>
                  </a:ext>
                </a:extLst>
              </p:cNvPr>
              <p:cNvSpPr txBox="1"/>
              <p:nvPr/>
            </p:nvSpPr>
            <p:spPr>
              <a:xfrm>
                <a:off x="863528" y="3478956"/>
                <a:ext cx="6048672" cy="617157"/>
              </a:xfrm>
              <a:prstGeom prst="rect">
                <a:avLst/>
              </a:prstGeom>
              <a:noFill/>
            </p:spPr>
            <p:txBody>
              <a:bodyPr wrap="square">
                <a:spAutoFit/>
              </a:bodyPr>
              <a:lstStyle/>
              <a:p>
                <a:pPr marL="457200" indent="227965" algn="just"/>
                <a14:m>
                  <m:oMath xmlns:m="http://schemas.openxmlformats.org/officeDocument/2006/math">
                    <m:r>
                      <a:rPr lang="en-US" altLang="zh-CN" sz="2400" i="1" kern="100" smtClean="0">
                        <a:solidFill>
                          <a:srgbClr val="000080"/>
                        </a:solidFill>
                        <a:effectLst/>
                        <a:latin typeface="Cambria Math" panose="02040503050406030204" pitchFamily="18" charset="0"/>
                      </a:rPr>
                      <m:t>𝑃</m:t>
                    </m:r>
                    <m:r>
                      <a:rPr lang="en-US" altLang="zh-CN" sz="2400" i="1" kern="100" smtClean="0">
                        <a:solidFill>
                          <a:srgbClr val="000080"/>
                        </a:solidFill>
                        <a:effectLst/>
                        <a:latin typeface="Cambria Math" panose="02040503050406030204" pitchFamily="18" charset="0"/>
                      </a:rPr>
                      <m:t>(</m:t>
                    </m:r>
                    <m:r>
                      <a:rPr lang="en-US" altLang="zh-CN" sz="2400" i="1" kern="100" smtClean="0">
                        <a:solidFill>
                          <a:srgbClr val="000080"/>
                        </a:solidFill>
                        <a:effectLst/>
                        <a:latin typeface="Cambria Math" panose="02040503050406030204" pitchFamily="18" charset="0"/>
                      </a:rPr>
                      <m:t>𝐴</m:t>
                    </m:r>
                    <m:r>
                      <a:rPr lang="en-US" altLang="zh-CN" sz="2400" i="1" kern="100" smtClean="0">
                        <a:solidFill>
                          <a:srgbClr val="000080"/>
                        </a:solidFill>
                        <a:effectLst/>
                        <a:latin typeface="Cambria Math" panose="02040503050406030204" pitchFamily="18" charset="0"/>
                      </a:rPr>
                      <m:t>∩</m:t>
                    </m:r>
                    <m:r>
                      <a:rPr lang="en-US" altLang="zh-CN" sz="2400" i="1" kern="100" smtClean="0">
                        <a:solidFill>
                          <a:srgbClr val="000080"/>
                        </a:solidFill>
                        <a:effectLst/>
                        <a:latin typeface="Cambria Math" panose="02040503050406030204" pitchFamily="18" charset="0"/>
                      </a:rPr>
                      <m:t>𝐵</m:t>
                    </m:r>
                    <m:r>
                      <a:rPr lang="en-US" altLang="zh-CN" sz="2400" i="1" kern="100" smtClean="0">
                        <a:solidFill>
                          <a:srgbClr val="000080"/>
                        </a:solidFill>
                        <a:effectLst/>
                        <a:latin typeface="Cambria Math" panose="02040503050406030204" pitchFamily="18" charset="0"/>
                      </a:rPr>
                      <m:t>)=</m:t>
                    </m:r>
                    <m:r>
                      <a:rPr lang="en-US" altLang="zh-CN" sz="2400" i="1" kern="100" smtClean="0">
                        <a:solidFill>
                          <a:srgbClr val="000080"/>
                        </a:solidFill>
                        <a:effectLst/>
                        <a:latin typeface="Cambria Math" panose="02040503050406030204" pitchFamily="18" charset="0"/>
                      </a:rPr>
                      <m:t>𝑃</m:t>
                    </m:r>
                    <m:r>
                      <a:rPr lang="en-US" altLang="zh-CN" sz="2400" i="1" kern="100" smtClean="0">
                        <a:solidFill>
                          <a:srgbClr val="000080"/>
                        </a:solidFill>
                        <a:effectLst/>
                        <a:latin typeface="Cambria Math" panose="02040503050406030204" pitchFamily="18" charset="0"/>
                      </a:rPr>
                      <m:t>(</m:t>
                    </m:r>
                    <m:r>
                      <a:rPr lang="en-US" altLang="zh-CN" sz="2400" i="1" kern="100" smtClean="0">
                        <a:solidFill>
                          <a:srgbClr val="000080"/>
                        </a:solidFill>
                        <a:effectLst/>
                        <a:latin typeface="Cambria Math" panose="02040503050406030204" pitchFamily="18" charset="0"/>
                      </a:rPr>
                      <m:t>𝐴</m:t>
                    </m:r>
                    <m:r>
                      <a:rPr lang="en-US" altLang="zh-CN" sz="2400" i="1" kern="100" smtClean="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𝑃</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𝐵</m:t>
                    </m:r>
                    <m:r>
                      <a:rPr lang="en-US" altLang="zh-CN" sz="2400" i="1" kern="100">
                        <a:solidFill>
                          <a:srgbClr val="000080"/>
                        </a:solidFill>
                        <a:effectLst/>
                        <a:latin typeface="Cambria Math" panose="02040503050406030204" pitchFamily="18" charset="0"/>
                      </a:rPr>
                      <m:t>)=</m:t>
                    </m:r>
                    <m:f>
                      <m:fPr>
                        <m:ctrlPr>
                          <a:rPr lang="zh-CN" altLang="zh-CN" sz="2400" i="1" kern="100">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rPr>
                          <m:t>3</m:t>
                        </m:r>
                      </m:num>
                      <m:den>
                        <m:r>
                          <a:rPr lang="en-US" altLang="zh-CN" sz="2400" i="1" kern="100">
                            <a:solidFill>
                              <a:srgbClr val="000080"/>
                            </a:solidFill>
                            <a:effectLst/>
                            <a:latin typeface="Cambria Math" panose="02040503050406030204" pitchFamily="18" charset="0"/>
                          </a:rPr>
                          <m:t>8</m:t>
                        </m:r>
                      </m:den>
                    </m:f>
                    <m:r>
                      <a:rPr lang="zh-CN" altLang="zh-CN" sz="2400" i="1" kern="100">
                        <a:solidFill>
                          <a:srgbClr val="000080"/>
                        </a:solidFill>
                        <a:effectLst/>
                        <a:latin typeface="Cambria Math" panose="02040503050406030204" pitchFamily="18" charset="0"/>
                        <a:ea typeface="MS Gothic" panose="020B0609070205080204" pitchFamily="49" charset="-128"/>
                        <a:cs typeface="MS Gothic" panose="020B0609070205080204" pitchFamily="49" charset="-128"/>
                      </a:rPr>
                      <m:t>⋅</m:t>
                    </m:r>
                    <m:f>
                      <m:fPr>
                        <m:ctrlPr>
                          <a:rPr lang="zh-CN" altLang="zh-CN" sz="2400" i="1" kern="100">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rPr>
                          <m:t>3</m:t>
                        </m:r>
                      </m:num>
                      <m:den>
                        <m:r>
                          <a:rPr lang="en-US" altLang="zh-CN" sz="2400" i="1" kern="100">
                            <a:solidFill>
                              <a:srgbClr val="000080"/>
                            </a:solidFill>
                            <a:effectLst/>
                            <a:latin typeface="Cambria Math" panose="02040503050406030204" pitchFamily="18" charset="0"/>
                          </a:rPr>
                          <m:t>8</m:t>
                        </m:r>
                      </m:den>
                    </m:f>
                    <m:r>
                      <a:rPr lang="en-US" altLang="zh-CN" sz="2400" i="1" kern="100">
                        <a:solidFill>
                          <a:srgbClr val="000080"/>
                        </a:solidFill>
                        <a:effectLst/>
                        <a:latin typeface="Cambria Math" panose="02040503050406030204" pitchFamily="18" charset="0"/>
                      </a:rPr>
                      <m:t>=</m:t>
                    </m:r>
                    <m:f>
                      <m:fPr>
                        <m:ctrlPr>
                          <a:rPr lang="zh-CN" altLang="zh-CN" sz="2400" i="1" kern="100">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rPr>
                          <m:t>9</m:t>
                        </m:r>
                      </m:num>
                      <m:den>
                        <m:r>
                          <a:rPr lang="en-US" altLang="zh-CN" sz="2400" i="1" kern="100">
                            <a:solidFill>
                              <a:srgbClr val="000080"/>
                            </a:solidFill>
                            <a:effectLst/>
                            <a:latin typeface="Cambria Math" panose="02040503050406030204" pitchFamily="18" charset="0"/>
                          </a:rPr>
                          <m:t>64</m:t>
                        </m:r>
                      </m:den>
                    </m:f>
                  </m:oMath>
                </a14:m>
                <a:r>
                  <a:rPr lang="en-US" altLang="zh-CN" sz="2400" kern="100" dirty="0">
                    <a:solidFill>
                      <a:srgbClr val="000080"/>
                    </a:solidFill>
                    <a:effectLst/>
                    <a:latin typeface="Times New Roman" panose="02020603050405020304" pitchFamily="18" charset="0"/>
                  </a:rPr>
                  <a:t>.</a:t>
                </a:r>
                <a:endParaRPr lang="zh-CN" altLang="zh-CN" sz="2400" kern="100" dirty="0">
                  <a:effectLst/>
                  <a:latin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EEA19AD9-C85D-6EF7-63E6-40D1FD0307C3}"/>
                  </a:ext>
                </a:extLst>
              </p:cNvPr>
              <p:cNvSpPr txBox="1">
                <a:spLocks noRot="1" noChangeAspect="1" noMove="1" noResize="1" noEditPoints="1" noAdjustHandles="1" noChangeArrowheads="1" noChangeShapeType="1" noTextEdit="1"/>
              </p:cNvSpPr>
              <p:nvPr/>
            </p:nvSpPr>
            <p:spPr>
              <a:xfrm>
                <a:off x="863528" y="3478956"/>
                <a:ext cx="6048672" cy="617157"/>
              </a:xfrm>
              <a:prstGeom prst="rect">
                <a:avLst/>
              </a:prstGeom>
              <a:blipFill>
                <a:blip r:embed="rId3"/>
                <a:stretch>
                  <a:fillRect b="-8911"/>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3DD1D5B1-07CA-33B2-F295-76DCC9D70CAF}"/>
              </a:ext>
            </a:extLst>
          </p:cNvPr>
          <p:cNvSpPr txBox="1"/>
          <p:nvPr/>
        </p:nvSpPr>
        <p:spPr>
          <a:xfrm>
            <a:off x="-54604" y="4096113"/>
            <a:ext cx="9037144" cy="830997"/>
          </a:xfrm>
          <a:prstGeom prst="rect">
            <a:avLst/>
          </a:prstGeom>
          <a:noFill/>
        </p:spPr>
        <p:txBody>
          <a:bodyPr wrap="square">
            <a:spAutoFit/>
          </a:bodyPr>
          <a:lstStyle/>
          <a:p>
            <a:pPr indent="266700" algn="just"/>
            <a:r>
              <a:rPr lang="en-US" altLang="zh-CN" sz="2400" kern="100" dirty="0">
                <a:solidFill>
                  <a:srgbClr val="000080"/>
                </a:solidFill>
                <a:effectLst/>
                <a:latin typeface="Times New Roman" panose="02020603050405020304" pitchFamily="18" charset="0"/>
                <a:ea typeface="宋体" panose="02010600030101010101" pitchFamily="2" charset="-122"/>
              </a:rPr>
              <a:t>(2) In this case, the outcome of the second drawing is influenced by the first drawing, so we </a:t>
            </a:r>
            <a:r>
              <a:rPr lang="en-US" altLang="zh-CN" sz="2400" kern="100" dirty="0">
                <a:solidFill>
                  <a:srgbClr val="0000FF"/>
                </a:solidFill>
                <a:effectLst/>
                <a:latin typeface="Times New Roman" panose="02020603050405020304" pitchFamily="18" charset="0"/>
                <a:ea typeface="宋体" panose="02010600030101010101" pitchFamily="2" charset="-122"/>
              </a:rPr>
              <a:t>have to find the sample space directly.</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6AD1CC0-C0D8-F6D3-5936-325D0EE97950}"/>
                  </a:ext>
                </a:extLst>
              </p:cNvPr>
              <p:cNvSpPr txBox="1"/>
              <p:nvPr/>
            </p:nvSpPr>
            <p:spPr>
              <a:xfrm>
                <a:off x="50182" y="5017257"/>
                <a:ext cx="9163068" cy="1355820"/>
              </a:xfrm>
              <a:prstGeom prst="rect">
                <a:avLst/>
              </a:prstGeom>
              <a:noFill/>
            </p:spPr>
            <p:txBody>
              <a:bodyPr wrap="square">
                <a:spAutoFit/>
              </a:bodyPr>
              <a:lstStyle/>
              <a:p>
                <a:r>
                  <a:rPr lang="en-US" altLang="zh-CN" sz="2400" kern="100" dirty="0">
                    <a:solidFill>
                      <a:srgbClr val="000080"/>
                    </a:solidFill>
                    <a:effectLst/>
                    <a:latin typeface="Times New Roman" panose="02020603050405020304" pitchFamily="18" charset="0"/>
                  </a:rPr>
                  <a:t>There are </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28</m:t>
                    </m:r>
                  </m:oMath>
                </a14:m>
                <a:r>
                  <a:rPr lang="en-US" altLang="zh-CN" sz="2400" kern="100" dirty="0">
                    <a:solidFill>
                      <a:srgbClr val="000080"/>
                    </a:solidFill>
                    <a:effectLst/>
                    <a:latin typeface="Times New Roman" panose="02020603050405020304" pitchFamily="18" charset="0"/>
                  </a:rPr>
                  <a:t> ways to draw 2 balls from 8 balls in the urn, of them</a:t>
                </a:r>
                <a14:m>
                  <m:oMath xmlns:m="http://schemas.openxmlformats.org/officeDocument/2006/math">
                    <m:r>
                      <a:rPr lang="en-US" altLang="zh-CN" sz="2400" b="0" i="0" kern="100" smtClean="0">
                        <a:solidFill>
                          <a:srgbClr val="000080"/>
                        </a:solidFill>
                        <a:effectLst/>
                        <a:latin typeface="Cambria Math" panose="02040503050406030204" pitchFamily="18" charset="0"/>
                        <a:cs typeface="Times New Roman" panose="02020603050405020304" pitchFamily="18" charset="0"/>
                      </a:rPr>
                      <m:t> </m:t>
                    </m:r>
                    <m:r>
                      <a:rPr lang="en-US" altLang="zh-CN" sz="2400" i="1" kern="100">
                        <a:solidFill>
                          <a:srgbClr val="000080"/>
                        </a:solidFill>
                        <a:effectLst/>
                        <a:latin typeface="Cambria Math" panose="02040503050406030204" pitchFamily="18" charset="0"/>
                        <a:cs typeface="Times New Roman" panose="02020603050405020304" pitchFamily="18" charset="0"/>
                      </a:rPr>
                      <m:t>3</m:t>
                    </m:r>
                  </m:oMath>
                </a14:m>
                <a:r>
                  <a:rPr lang="en-US" altLang="zh-CN" sz="2400" kern="100" dirty="0">
                    <a:solidFill>
                      <a:srgbClr val="000080"/>
                    </a:solidFill>
                    <a:effectLst/>
                    <a:latin typeface="Times New Roman" panose="02020603050405020304" pitchFamily="18" charset="0"/>
                  </a:rPr>
                  <a:t> ways that both balls are red. Thus the probability that both balls drawn are red is </a:t>
                </a:r>
                <a14:m>
                  <m:oMath xmlns:m="http://schemas.openxmlformats.org/officeDocument/2006/math">
                    <m:f>
                      <m:fPr>
                        <m:ctrlPr>
                          <a:rPr lang="zh-CN" altLang="zh-CN" sz="2400" i="1">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cs typeface="Times New Roman" panose="02020603050405020304" pitchFamily="18" charset="0"/>
                          </a:rPr>
                          <m:t>3</m:t>
                        </m:r>
                      </m:num>
                      <m:den>
                        <m:r>
                          <a:rPr lang="en-US" altLang="zh-CN" sz="2400" i="1" kern="100">
                            <a:solidFill>
                              <a:srgbClr val="000080"/>
                            </a:solidFill>
                            <a:effectLst/>
                            <a:latin typeface="Cambria Math" panose="02040503050406030204" pitchFamily="18" charset="0"/>
                            <a:cs typeface="Times New Roman" panose="02020603050405020304" pitchFamily="18" charset="0"/>
                          </a:rPr>
                          <m:t>28</m:t>
                        </m:r>
                      </m:den>
                    </m:f>
                  </m:oMath>
                </a14:m>
                <a:r>
                  <a:rPr lang="en-US" altLang="zh-CN" sz="2400" kern="100" dirty="0">
                    <a:solidFill>
                      <a:srgbClr val="000080"/>
                    </a:solidFill>
                    <a:effectLst/>
                    <a:latin typeface="Times New Roman" panose="02020603050405020304" pitchFamily="18" charset="0"/>
                  </a:rPr>
                  <a:t>. </a:t>
                </a:r>
                <a:endParaRPr lang="zh-CN" altLang="en-US" sz="2400" dirty="0"/>
              </a:p>
            </p:txBody>
          </p:sp>
        </mc:Choice>
        <mc:Fallback xmlns="">
          <p:sp>
            <p:nvSpPr>
              <p:cNvPr id="10" name="文本框 9">
                <a:extLst>
                  <a:ext uri="{FF2B5EF4-FFF2-40B4-BE49-F238E27FC236}">
                    <a16:creationId xmlns:a16="http://schemas.microsoft.com/office/drawing/2014/main" id="{76AD1CC0-C0D8-F6D3-5936-325D0EE97950}"/>
                  </a:ext>
                </a:extLst>
              </p:cNvPr>
              <p:cNvSpPr txBox="1">
                <a:spLocks noRot="1" noChangeAspect="1" noMove="1" noResize="1" noEditPoints="1" noAdjustHandles="1" noChangeArrowheads="1" noChangeShapeType="1" noTextEdit="1"/>
              </p:cNvSpPr>
              <p:nvPr/>
            </p:nvSpPr>
            <p:spPr>
              <a:xfrm>
                <a:off x="50182" y="5017257"/>
                <a:ext cx="9163068" cy="1355820"/>
              </a:xfrm>
              <a:prstGeom prst="rect">
                <a:avLst/>
              </a:prstGeom>
              <a:blipFill>
                <a:blip r:embed="rId4"/>
                <a:stretch>
                  <a:fillRect l="-998" t="-3604" r="-1796" b="-3604"/>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308783-6C59-0D90-03A2-C04552DC8C22}"/>
              </a:ext>
            </a:extLst>
          </p:cNvPr>
          <p:cNvSpPr>
            <a:spLocks noChangeArrowheads="1"/>
          </p:cNvSpPr>
          <p:nvPr/>
        </p:nvSpPr>
        <p:spPr bwMode="auto">
          <a:xfrm>
            <a:off x="-19879" y="0"/>
            <a:ext cx="9144000" cy="193899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286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Example 2.4.7 </a:t>
            </a: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From a box containing 5 white balls, 4 black balls and 3 red balls, 3 balls are drawn at random. Find the probability that 2 are white and 1 is black.</a:t>
            </a:r>
            <a:endParaRPr kumimoji="0" lang="en-US" altLang="zh-CN" sz="2400" b="0" i="0" u="none" strike="noStrike" cap="none" normalizeH="0" baseline="0" dirty="0">
              <a:ln>
                <a:noFill/>
              </a:ln>
              <a:solidFill>
                <a:schemeClr val="tx1"/>
              </a:solidFill>
              <a:effectLst/>
            </a:endParaRPr>
          </a:p>
          <a:p>
            <a:pPr marR="0" lvl="0" indent="0" algn="l" defTabSz="914400" rtl="0" eaLnBrk="0" fontAlgn="base" latinLnBrk="0" hangingPunct="0">
              <a:lnSpc>
                <a:spcPct val="100000"/>
              </a:lnSpc>
              <a:spcBef>
                <a:spcPct val="0"/>
              </a:spcBef>
              <a:spcAft>
                <a:spcPct val="0"/>
              </a:spcAft>
              <a:buClrTx/>
              <a:buSzTx/>
              <a:tabLst/>
            </a:pPr>
            <a:r>
              <a:rPr kumimoji="0" lang="zh-CN" altLang="en-US"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a:t>
            </a: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1</a:t>
            </a:r>
            <a:r>
              <a:rPr kumimoji="0" lang="zh-CN" altLang="en-US"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a:t>
            </a: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if each ball is returned before the next is drawn;</a:t>
            </a:r>
            <a:endParaRPr kumimoji="0" lang="en-US" altLang="zh-CN" sz="2400" b="0" i="0" u="none" strike="noStrike" cap="none" normalizeH="0" baseline="0" dirty="0">
              <a:ln>
                <a:noFill/>
              </a:ln>
              <a:solidFill>
                <a:schemeClr val="tx1"/>
              </a:solidFill>
              <a:effectLst/>
            </a:endParaRPr>
          </a:p>
          <a:p>
            <a:pPr marR="0" lvl="0" indent="0" algn="l" defTabSz="914400" rtl="0" eaLnBrk="0" fontAlgn="base" latinLnBrk="0" hangingPunct="0">
              <a:lnSpc>
                <a:spcPct val="100000"/>
              </a:lnSpc>
              <a:spcBef>
                <a:spcPct val="0"/>
              </a:spcBef>
              <a:spcAft>
                <a:spcPct val="0"/>
              </a:spcAft>
              <a:buClrTx/>
              <a:buSzTx/>
              <a:tabLst/>
            </a:pPr>
            <a:r>
              <a:rPr kumimoji="0" lang="zh-CN" altLang="en-US"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a:t>
            </a: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2</a:t>
            </a:r>
            <a:r>
              <a:rPr kumimoji="0" lang="zh-CN" altLang="en-US"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a:t>
            </a: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if the 3 balls are drawn successively without replacement.</a:t>
            </a:r>
            <a:endParaRPr kumimoji="0" lang="en-US" altLang="zh-CN" sz="2400" b="0" i="0" u="none" strike="noStrike" cap="none" normalizeH="0" baseline="0" dirty="0">
              <a:ln>
                <a:noFill/>
              </a:ln>
              <a:solidFill>
                <a:schemeClr val="tx1"/>
              </a:solidFill>
              <a:effectLst/>
            </a:endParaRPr>
          </a:p>
        </p:txBody>
      </p:sp>
      <p:sp>
        <p:nvSpPr>
          <p:cNvPr id="4" name="文本框 3">
            <a:extLst>
              <a:ext uri="{FF2B5EF4-FFF2-40B4-BE49-F238E27FC236}">
                <a16:creationId xmlns:a16="http://schemas.microsoft.com/office/drawing/2014/main" id="{0C4FED37-80D1-E569-FEE7-2041923233B4}"/>
              </a:ext>
            </a:extLst>
          </p:cNvPr>
          <p:cNvSpPr txBox="1"/>
          <p:nvPr/>
        </p:nvSpPr>
        <p:spPr>
          <a:xfrm>
            <a:off x="0" y="2060848"/>
            <a:ext cx="8568952" cy="830997"/>
          </a:xfrm>
          <a:prstGeom prst="rect">
            <a:avLst/>
          </a:prstGeom>
          <a:noFill/>
        </p:spPr>
        <p:txBody>
          <a:bodyPr wrap="square">
            <a:spAutoFit/>
          </a:bodyPr>
          <a:lstStyle/>
          <a:p>
            <a:pPr algn="just"/>
            <a:r>
              <a:rPr lang="en-US" altLang="zh-CN" sz="2400" b="1" kern="100" dirty="0">
                <a:solidFill>
                  <a:srgbClr val="000080"/>
                </a:solidFill>
                <a:effectLst/>
                <a:latin typeface="Times New Roman" panose="02020603050405020304" pitchFamily="18" charset="0"/>
                <a:ea typeface="宋体" panose="02010600030101010101" pitchFamily="2" charset="-122"/>
              </a:rPr>
              <a:t>Solution</a:t>
            </a:r>
            <a:r>
              <a:rPr lang="en-US" altLang="zh-CN" sz="2400" kern="100" dirty="0">
                <a:solidFill>
                  <a:srgbClr val="000080"/>
                </a:solidFill>
                <a:effectLst/>
                <a:latin typeface="Times New Roman" panose="02020603050405020304" pitchFamily="18" charset="0"/>
                <a:ea typeface="宋体" panose="02010600030101010101" pitchFamily="2" charset="-122"/>
              </a:rPr>
              <a:t>  (1)For each drawing, the probability that a white ball, black ball or red ball is drawn is, resp.,</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DDA3D12-41A7-F5A9-24A4-B0E8DEDCBD2F}"/>
                  </a:ext>
                </a:extLst>
              </p:cNvPr>
              <p:cNvSpPr txBox="1"/>
              <p:nvPr/>
            </p:nvSpPr>
            <p:spPr>
              <a:xfrm>
                <a:off x="1475656" y="2763074"/>
                <a:ext cx="6550638" cy="619913"/>
              </a:xfrm>
              <a:prstGeom prst="rect">
                <a:avLst/>
              </a:prstGeom>
              <a:noFill/>
            </p:spPr>
            <p:txBody>
              <a:bodyPr wrap="square">
                <a:spAutoFit/>
              </a:bodyPr>
              <a:lstStyle/>
              <a:p>
                <a:r>
                  <a:rPr lang="zh-CN" altLang="zh-CN" sz="2400" kern="100" dirty="0">
                    <a:solidFill>
                      <a:srgbClr val="000080"/>
                    </a:solidFill>
                    <a:effectLst/>
                    <a:ea typeface="Times New Roman" panose="02020603050405020304" pitchFamily="18" charset="0"/>
                  </a:rPr>
                  <a:t> </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𝑃</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𝑊</m:t>
                    </m:r>
                    <m:r>
                      <a:rPr lang="en-US" altLang="zh-CN" sz="2400" i="1" kern="100">
                        <a:solidFill>
                          <a:srgbClr val="000080"/>
                        </a:solidFill>
                        <a:effectLst/>
                        <a:latin typeface="Cambria Math" panose="02040503050406030204" pitchFamily="18" charset="0"/>
                        <a:cs typeface="Times New Roman" panose="02020603050405020304" pitchFamily="18" charset="0"/>
                      </a:rPr>
                      <m:t>)=</m:t>
                    </m:r>
                    <m:f>
                      <m:fPr>
                        <m:ctrlPr>
                          <a:rPr lang="zh-CN" altLang="zh-CN" sz="2400" i="1">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cs typeface="Times New Roman" panose="02020603050405020304" pitchFamily="18" charset="0"/>
                          </a:rPr>
                          <m:t>5</m:t>
                        </m:r>
                      </m:num>
                      <m:den>
                        <m:r>
                          <a:rPr lang="en-US" altLang="zh-CN" sz="2400" i="1" kern="100">
                            <a:solidFill>
                              <a:srgbClr val="000080"/>
                            </a:solidFill>
                            <a:effectLst/>
                            <a:latin typeface="Cambria Math" panose="02040503050406030204" pitchFamily="18" charset="0"/>
                            <a:cs typeface="Times New Roman" panose="02020603050405020304" pitchFamily="18" charset="0"/>
                          </a:rPr>
                          <m:t>12</m:t>
                        </m:r>
                      </m:den>
                    </m:f>
                  </m:oMath>
                </a14:m>
                <a:r>
                  <a:rPr lang="en-US" altLang="zh-CN" sz="2400" kern="100" dirty="0">
                    <a:solidFill>
                      <a:srgbClr val="000080"/>
                    </a:solidFill>
                    <a:effectLst/>
                    <a:latin typeface="Times New Roman" panose="02020603050405020304" pitchFamily="18" charset="0"/>
                  </a:rPr>
                  <a:t>, </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𝑃</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𝐵</m:t>
                    </m:r>
                    <m:r>
                      <a:rPr lang="en-US" altLang="zh-CN" sz="2400" i="1" kern="100">
                        <a:solidFill>
                          <a:srgbClr val="000080"/>
                        </a:solidFill>
                        <a:effectLst/>
                        <a:latin typeface="Cambria Math" panose="02040503050406030204" pitchFamily="18" charset="0"/>
                        <a:cs typeface="Times New Roman" panose="02020603050405020304" pitchFamily="18" charset="0"/>
                      </a:rPr>
                      <m:t>)=</m:t>
                    </m:r>
                    <m:f>
                      <m:fPr>
                        <m:ctrlPr>
                          <a:rPr lang="zh-CN" altLang="zh-CN" sz="2400" i="1">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cs typeface="Times New Roman" panose="02020603050405020304" pitchFamily="18" charset="0"/>
                          </a:rPr>
                          <m:t>4</m:t>
                        </m:r>
                      </m:num>
                      <m:den>
                        <m:r>
                          <a:rPr lang="en-US" altLang="zh-CN" sz="2400" i="1" kern="100">
                            <a:solidFill>
                              <a:srgbClr val="000080"/>
                            </a:solidFill>
                            <a:effectLst/>
                            <a:latin typeface="Cambria Math" panose="02040503050406030204" pitchFamily="18" charset="0"/>
                            <a:cs typeface="Times New Roman" panose="02020603050405020304" pitchFamily="18" charset="0"/>
                          </a:rPr>
                          <m:t>12</m:t>
                        </m:r>
                      </m:den>
                    </m:f>
                  </m:oMath>
                </a14:m>
                <a:r>
                  <a:rPr lang="en-US" altLang="zh-CN" sz="2400" kern="100" dirty="0">
                    <a:solidFill>
                      <a:srgbClr val="000080"/>
                    </a:solidFill>
                    <a:effectLst/>
                    <a:latin typeface="Times New Roman" panose="02020603050405020304" pitchFamily="18" charset="0"/>
                  </a:rPr>
                  <a:t>, </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𝑃</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𝑅</m:t>
                    </m:r>
                    <m:r>
                      <a:rPr lang="en-US" altLang="zh-CN" sz="2400" i="1" kern="100">
                        <a:solidFill>
                          <a:srgbClr val="000080"/>
                        </a:solidFill>
                        <a:effectLst/>
                        <a:latin typeface="Cambria Math" panose="02040503050406030204" pitchFamily="18" charset="0"/>
                        <a:cs typeface="Times New Roman" panose="02020603050405020304" pitchFamily="18" charset="0"/>
                      </a:rPr>
                      <m:t>)=</m:t>
                    </m:r>
                    <m:f>
                      <m:fPr>
                        <m:ctrlPr>
                          <a:rPr lang="zh-CN" altLang="zh-CN" sz="2400" i="1">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cs typeface="Times New Roman" panose="02020603050405020304" pitchFamily="18" charset="0"/>
                          </a:rPr>
                          <m:t>3</m:t>
                        </m:r>
                      </m:num>
                      <m:den>
                        <m:r>
                          <a:rPr lang="en-US" altLang="zh-CN" sz="2400" i="1" kern="100">
                            <a:solidFill>
                              <a:srgbClr val="000080"/>
                            </a:solidFill>
                            <a:effectLst/>
                            <a:latin typeface="Cambria Math" panose="02040503050406030204" pitchFamily="18" charset="0"/>
                            <a:cs typeface="Times New Roman" panose="02020603050405020304" pitchFamily="18" charset="0"/>
                          </a:rPr>
                          <m:t>12</m:t>
                        </m:r>
                      </m:den>
                    </m:f>
                  </m:oMath>
                </a14:m>
                <a:endParaRPr lang="zh-CN" altLang="en-US" sz="2400" dirty="0"/>
              </a:p>
            </p:txBody>
          </p:sp>
        </mc:Choice>
        <mc:Fallback xmlns="">
          <p:sp>
            <p:nvSpPr>
              <p:cNvPr id="6" name="文本框 5">
                <a:extLst>
                  <a:ext uri="{FF2B5EF4-FFF2-40B4-BE49-F238E27FC236}">
                    <a16:creationId xmlns:a16="http://schemas.microsoft.com/office/drawing/2014/main" id="{ADDA3D12-41A7-F5A9-24A4-B0E8DEDCBD2F}"/>
                  </a:ext>
                </a:extLst>
              </p:cNvPr>
              <p:cNvSpPr txBox="1">
                <a:spLocks noRot="1" noChangeAspect="1" noMove="1" noResize="1" noEditPoints="1" noAdjustHandles="1" noChangeArrowheads="1" noChangeShapeType="1" noTextEdit="1"/>
              </p:cNvSpPr>
              <p:nvPr/>
            </p:nvSpPr>
            <p:spPr>
              <a:xfrm>
                <a:off x="1475656" y="2763074"/>
                <a:ext cx="6550638" cy="619913"/>
              </a:xfrm>
              <a:prstGeom prst="rect">
                <a:avLst/>
              </a:prstGeom>
              <a:blipFill>
                <a:blip r:embed="rId2"/>
                <a:stretch>
                  <a:fillRect b="-8824"/>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EEF7B014-86BC-64C1-35ED-A43D8C76E0CD}"/>
              </a:ext>
            </a:extLst>
          </p:cNvPr>
          <p:cNvSpPr txBox="1"/>
          <p:nvPr/>
        </p:nvSpPr>
        <p:spPr>
          <a:xfrm>
            <a:off x="120192" y="3359620"/>
            <a:ext cx="8268231" cy="830997"/>
          </a:xfrm>
          <a:prstGeom prst="rect">
            <a:avLst/>
          </a:prstGeom>
          <a:noFill/>
        </p:spPr>
        <p:txBody>
          <a:bodyPr wrap="square">
            <a:spAutoFit/>
          </a:bodyPr>
          <a:lstStyle/>
          <a:p>
            <a:r>
              <a:rPr lang="en-US" altLang="zh-CN" sz="2400" kern="100" dirty="0">
                <a:solidFill>
                  <a:srgbClr val="000080"/>
                </a:solidFill>
                <a:effectLst/>
                <a:latin typeface="Times New Roman" panose="02020603050405020304" pitchFamily="18" charset="0"/>
              </a:rPr>
              <a:t>In this case, the first draw, second draw and third draw are independent, thus.</a:t>
            </a:r>
            <a:endParaRPr lang="zh-CN" altLang="en-US" sz="2400"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B8661BF8-3477-1840-F1E8-DA6AF8501A22}"/>
                  </a:ext>
                </a:extLst>
              </p:cNvPr>
              <p:cNvSpPr txBox="1"/>
              <p:nvPr/>
            </p:nvSpPr>
            <p:spPr>
              <a:xfrm>
                <a:off x="972108" y="4022908"/>
                <a:ext cx="6624736" cy="718017"/>
              </a:xfrm>
              <a:prstGeom prst="rect">
                <a:avLst/>
              </a:prstGeom>
              <a:noFill/>
            </p:spPr>
            <p:txBody>
              <a:bodyPr wrap="square">
                <a:spAutoFit/>
              </a:bodyPr>
              <a:lstStyle/>
              <a:p>
                <a14:m>
                  <m:oMath xmlns:m="http://schemas.openxmlformats.org/officeDocument/2006/math">
                    <m:r>
                      <a:rPr lang="en-US" altLang="zh-CN" sz="2400" i="1" kern="100" smtClean="0">
                        <a:solidFill>
                          <a:srgbClr val="000080"/>
                        </a:solidFill>
                        <a:effectLst/>
                        <a:latin typeface="Cambria Math" panose="02040503050406030204" pitchFamily="18" charset="0"/>
                        <a:cs typeface="Times New Roman" panose="02020603050405020304" pitchFamily="18" charset="0"/>
                      </a:rPr>
                      <m:t>𝑃</m:t>
                    </m:r>
                    <m:r>
                      <a:rPr lang="en-US" altLang="zh-CN" sz="2400" i="1" kern="100" smtClean="0">
                        <a:solidFill>
                          <a:srgbClr val="000080"/>
                        </a:solidFill>
                        <a:effectLst/>
                        <a:latin typeface="Cambria Math" panose="02040503050406030204" pitchFamily="18" charset="0"/>
                        <a:cs typeface="Times New Roman" panose="02020603050405020304" pitchFamily="18" charset="0"/>
                      </a:rPr>
                      <m:t>(</m:t>
                    </m:r>
                  </m:oMath>
                </a14:m>
                <a:r>
                  <a:rPr lang="en-US" altLang="zh-CN" sz="2400" kern="100" dirty="0">
                    <a:solidFill>
                      <a:srgbClr val="000080"/>
                    </a:solidFill>
                    <a:effectLst/>
                    <a:latin typeface="Times New Roman" panose="02020603050405020304" pitchFamily="18" charset="0"/>
                  </a:rPr>
                  <a:t>2 white and 1 black</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)=3</m:t>
                    </m:r>
                    <m:sSup>
                      <m:sSupPr>
                        <m:ctrlPr>
                          <a:rPr lang="zh-CN" altLang="zh-CN" sz="2400" i="1">
                            <a:solidFill>
                              <a:srgbClr val="000080"/>
                            </a:solidFill>
                            <a:effectLst/>
                            <a:latin typeface="Cambria Math" panose="02040503050406030204" pitchFamily="18" charset="0"/>
                            <a:ea typeface="Cambria Math" panose="02040503050406030204" pitchFamily="18" charset="0"/>
                          </a:rPr>
                        </m:ctrlPr>
                      </m:sSupPr>
                      <m:e>
                        <m:d>
                          <m:dPr>
                            <m:ctrlPr>
                              <a:rPr lang="zh-CN" altLang="zh-CN" sz="2400" i="1">
                                <a:solidFill>
                                  <a:srgbClr val="000080"/>
                                </a:solidFill>
                                <a:effectLst/>
                                <a:latin typeface="Cambria Math" panose="02040503050406030204" pitchFamily="18" charset="0"/>
                                <a:ea typeface="Cambria Math" panose="02040503050406030204" pitchFamily="18" charset="0"/>
                              </a:rPr>
                            </m:ctrlPr>
                          </m:dPr>
                          <m:e>
                            <m:f>
                              <m:fPr>
                                <m:ctrlPr>
                                  <a:rPr lang="zh-CN" altLang="zh-CN" sz="2400" i="1">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cs typeface="Times New Roman" panose="02020603050405020304" pitchFamily="18" charset="0"/>
                                  </a:rPr>
                                  <m:t>5</m:t>
                                </m:r>
                              </m:num>
                              <m:den>
                                <m:r>
                                  <a:rPr lang="en-US" altLang="zh-CN" sz="2400" i="1" kern="100">
                                    <a:solidFill>
                                      <a:srgbClr val="000080"/>
                                    </a:solidFill>
                                    <a:effectLst/>
                                    <a:latin typeface="Cambria Math" panose="02040503050406030204" pitchFamily="18" charset="0"/>
                                    <a:cs typeface="Times New Roman" panose="02020603050405020304" pitchFamily="18" charset="0"/>
                                  </a:rPr>
                                  <m:t>12</m:t>
                                </m:r>
                              </m:den>
                            </m:f>
                          </m:e>
                        </m:d>
                      </m:e>
                      <m:sup>
                        <m:r>
                          <a:rPr lang="en-US" altLang="zh-CN" sz="2400" i="1" kern="100">
                            <a:solidFill>
                              <a:srgbClr val="000080"/>
                            </a:solidFill>
                            <a:effectLst/>
                            <a:latin typeface="Cambria Math" panose="02040503050406030204" pitchFamily="18" charset="0"/>
                            <a:cs typeface="Times New Roman" panose="02020603050405020304" pitchFamily="18" charset="0"/>
                          </a:rPr>
                          <m:t>2</m:t>
                        </m:r>
                      </m:sup>
                    </m:sSup>
                    <m:d>
                      <m:dPr>
                        <m:ctrlPr>
                          <a:rPr lang="zh-CN" altLang="zh-CN" sz="2400" i="1">
                            <a:solidFill>
                              <a:srgbClr val="000080"/>
                            </a:solidFill>
                            <a:effectLst/>
                            <a:latin typeface="Cambria Math" panose="02040503050406030204" pitchFamily="18" charset="0"/>
                            <a:ea typeface="Cambria Math" panose="02040503050406030204" pitchFamily="18" charset="0"/>
                          </a:rPr>
                        </m:ctrlPr>
                      </m:dPr>
                      <m:e>
                        <m:f>
                          <m:fPr>
                            <m:ctrlPr>
                              <a:rPr lang="zh-CN" altLang="zh-CN" sz="2400" i="1">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cs typeface="Times New Roman" panose="02020603050405020304" pitchFamily="18" charset="0"/>
                              </a:rPr>
                              <m:t>4</m:t>
                            </m:r>
                          </m:num>
                          <m:den>
                            <m:r>
                              <a:rPr lang="en-US" altLang="zh-CN" sz="2400" i="1" kern="100">
                                <a:solidFill>
                                  <a:srgbClr val="000080"/>
                                </a:solidFill>
                                <a:effectLst/>
                                <a:latin typeface="Cambria Math" panose="02040503050406030204" pitchFamily="18" charset="0"/>
                                <a:cs typeface="Times New Roman" panose="02020603050405020304" pitchFamily="18" charset="0"/>
                              </a:rPr>
                              <m:t>12</m:t>
                            </m:r>
                          </m:den>
                        </m:f>
                      </m:e>
                    </m:d>
                    <m:r>
                      <a:rPr lang="en-US" altLang="zh-CN" sz="2400" i="1" kern="100">
                        <a:solidFill>
                          <a:srgbClr val="000080"/>
                        </a:solidFill>
                        <a:effectLst/>
                        <a:latin typeface="Cambria Math" panose="02040503050406030204" pitchFamily="18" charset="0"/>
                        <a:cs typeface="Times New Roman" panose="02020603050405020304" pitchFamily="18" charset="0"/>
                      </a:rPr>
                      <m:t>=</m:t>
                    </m:r>
                    <m:f>
                      <m:fPr>
                        <m:ctrlPr>
                          <a:rPr lang="zh-CN" altLang="zh-CN" sz="2400" i="1">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cs typeface="Times New Roman" panose="02020603050405020304" pitchFamily="18" charset="0"/>
                          </a:rPr>
                          <m:t>5</m:t>
                        </m:r>
                      </m:num>
                      <m:den>
                        <m:r>
                          <a:rPr lang="en-US" altLang="zh-CN" sz="2400" i="1" kern="100">
                            <a:solidFill>
                              <a:srgbClr val="000080"/>
                            </a:solidFill>
                            <a:effectLst/>
                            <a:latin typeface="Cambria Math" panose="02040503050406030204" pitchFamily="18" charset="0"/>
                            <a:cs typeface="Times New Roman" panose="02020603050405020304" pitchFamily="18" charset="0"/>
                          </a:rPr>
                          <m:t>144</m:t>
                        </m:r>
                      </m:den>
                    </m:f>
                  </m:oMath>
                </a14:m>
                <a:r>
                  <a:rPr lang="zh-CN" altLang="zh-CN" sz="2400" kern="100" dirty="0">
                    <a:solidFill>
                      <a:srgbClr val="000080"/>
                    </a:solidFill>
                    <a:effectLst/>
                    <a:latin typeface="Times New Roman" panose="02020603050405020304" pitchFamily="18" charset="0"/>
                    <a:cs typeface="Times New Roman" panose="02020603050405020304" pitchFamily="18" charset="0"/>
                  </a:rPr>
                  <a:t>，</a:t>
                </a:r>
                <a:endParaRPr lang="zh-CN" altLang="en-US" sz="2400" dirty="0"/>
              </a:p>
            </p:txBody>
          </p:sp>
        </mc:Choice>
        <mc:Fallback xmlns="">
          <p:sp>
            <p:nvSpPr>
              <p:cNvPr id="10" name="文本框 9">
                <a:extLst>
                  <a:ext uri="{FF2B5EF4-FFF2-40B4-BE49-F238E27FC236}">
                    <a16:creationId xmlns:a16="http://schemas.microsoft.com/office/drawing/2014/main" id="{B8661BF8-3477-1840-F1E8-DA6AF8501A22}"/>
                  </a:ext>
                </a:extLst>
              </p:cNvPr>
              <p:cNvSpPr txBox="1">
                <a:spLocks noRot="1" noChangeAspect="1" noMove="1" noResize="1" noEditPoints="1" noAdjustHandles="1" noChangeArrowheads="1" noChangeShapeType="1" noTextEdit="1"/>
              </p:cNvSpPr>
              <p:nvPr/>
            </p:nvSpPr>
            <p:spPr>
              <a:xfrm>
                <a:off x="972108" y="4022908"/>
                <a:ext cx="6624736" cy="718017"/>
              </a:xfrm>
              <a:prstGeom prst="rect">
                <a:avLst/>
              </a:prstGeom>
              <a:blipFill>
                <a:blip r:embed="rId3"/>
                <a:stretch>
                  <a:fillRect b="-59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70C6665-F617-392C-CD12-D3AA314D03AF}"/>
                  </a:ext>
                </a:extLst>
              </p:cNvPr>
              <p:cNvSpPr txBox="1"/>
              <p:nvPr/>
            </p:nvSpPr>
            <p:spPr>
              <a:xfrm>
                <a:off x="120192" y="4919009"/>
                <a:ext cx="8568951" cy="843564"/>
              </a:xfrm>
              <a:prstGeom prst="rect">
                <a:avLst/>
              </a:prstGeom>
              <a:noFill/>
            </p:spPr>
            <p:txBody>
              <a:bodyPr wrap="square">
                <a:spAutoFit/>
              </a:bodyPr>
              <a:lstStyle/>
              <a:p>
                <a:pPr indent="227965" algn="just"/>
                <a:r>
                  <a:rPr lang="en-US" altLang="zh-CN" sz="2400" kern="100" dirty="0">
                    <a:solidFill>
                      <a:srgbClr val="000080"/>
                    </a:solidFill>
                    <a:effectLst/>
                    <a:latin typeface="Times New Roman" panose="02020603050405020304" pitchFamily="18" charset="0"/>
                  </a:rPr>
                  <a:t>(2)The sample space consists of all combinations of 12 balls taken 3 balls at a time, and we have </a:t>
                </a:r>
                <a14:m>
                  <m:oMath xmlns:m="http://schemas.openxmlformats.org/officeDocument/2006/math">
                    <m:sSubSup>
                      <m:sSubSupPr>
                        <m:ctrlPr>
                          <a:rPr lang="zh-CN" altLang="zh-CN" sz="2400" i="1" kern="100">
                            <a:solidFill>
                              <a:srgbClr val="000080"/>
                            </a:solidFill>
                            <a:effectLst/>
                            <a:latin typeface="Cambria Math" panose="02040503050406030204" pitchFamily="18" charset="0"/>
                            <a:ea typeface="Cambria Math" panose="02040503050406030204" pitchFamily="18" charset="0"/>
                          </a:rPr>
                        </m:ctrlPr>
                      </m:sSubSupPr>
                      <m:e>
                        <m:r>
                          <a:rPr lang="en-US" altLang="zh-CN" sz="2400" i="1" kern="100">
                            <a:solidFill>
                              <a:srgbClr val="000080"/>
                            </a:solidFill>
                            <a:effectLst/>
                            <a:latin typeface="Cambria Math" panose="02040503050406030204" pitchFamily="18" charset="0"/>
                          </a:rPr>
                          <m:t>𝐶</m:t>
                        </m:r>
                      </m:e>
                      <m:sub>
                        <m:r>
                          <a:rPr lang="en-US" altLang="zh-CN" sz="2400" i="1" kern="100">
                            <a:solidFill>
                              <a:srgbClr val="000080"/>
                            </a:solidFill>
                            <a:effectLst/>
                            <a:latin typeface="Cambria Math" panose="02040503050406030204" pitchFamily="18" charset="0"/>
                          </a:rPr>
                          <m:t>5</m:t>
                        </m:r>
                      </m:sub>
                      <m:sup>
                        <m:r>
                          <a:rPr lang="en-US" altLang="zh-CN" sz="2400" i="1" kern="100">
                            <a:solidFill>
                              <a:srgbClr val="000080"/>
                            </a:solidFill>
                            <a:effectLst/>
                            <a:latin typeface="Cambria Math" panose="02040503050406030204" pitchFamily="18" charset="0"/>
                          </a:rPr>
                          <m:t>2</m:t>
                        </m:r>
                      </m:sup>
                    </m:sSubSup>
                    <m:sSubSup>
                      <m:sSubSupPr>
                        <m:ctrlPr>
                          <a:rPr lang="zh-CN" altLang="zh-CN" sz="2400" i="1" kern="100">
                            <a:solidFill>
                              <a:srgbClr val="000080"/>
                            </a:solidFill>
                            <a:effectLst/>
                            <a:latin typeface="Cambria Math" panose="02040503050406030204" pitchFamily="18" charset="0"/>
                            <a:ea typeface="Cambria Math" panose="02040503050406030204" pitchFamily="18" charset="0"/>
                          </a:rPr>
                        </m:ctrlPr>
                      </m:sSubSupPr>
                      <m:e>
                        <m:r>
                          <a:rPr lang="en-US" altLang="zh-CN" sz="2400" i="1" kern="100">
                            <a:solidFill>
                              <a:srgbClr val="000080"/>
                            </a:solidFill>
                            <a:effectLst/>
                            <a:latin typeface="Cambria Math" panose="02040503050406030204" pitchFamily="18" charset="0"/>
                          </a:rPr>
                          <m:t>𝐶</m:t>
                        </m:r>
                      </m:e>
                      <m:sub>
                        <m:r>
                          <a:rPr lang="en-US" altLang="zh-CN" sz="2400" i="1" kern="100">
                            <a:solidFill>
                              <a:srgbClr val="000080"/>
                            </a:solidFill>
                            <a:effectLst/>
                            <a:latin typeface="Cambria Math" panose="02040503050406030204" pitchFamily="18" charset="0"/>
                          </a:rPr>
                          <m:t>4</m:t>
                        </m:r>
                      </m:sub>
                      <m:sup>
                        <m:r>
                          <a:rPr lang="en-US" altLang="zh-CN" sz="2400" i="1" kern="100">
                            <a:solidFill>
                              <a:srgbClr val="000080"/>
                            </a:solidFill>
                            <a:effectLst/>
                            <a:latin typeface="Cambria Math" panose="02040503050406030204" pitchFamily="18" charset="0"/>
                          </a:rPr>
                          <m:t>1</m:t>
                        </m:r>
                      </m:sup>
                    </m:sSubSup>
                    <m:r>
                      <a:rPr lang="en-US" altLang="zh-CN" sz="2400" i="1" kern="100">
                        <a:solidFill>
                          <a:srgbClr val="000080"/>
                        </a:solidFill>
                        <a:effectLst/>
                        <a:latin typeface="Cambria Math" panose="02040503050406030204" pitchFamily="18" charset="0"/>
                      </a:rPr>
                      <m:t>=40</m:t>
                    </m:r>
                  </m:oMath>
                </a14:m>
                <a:r>
                  <a:rPr lang="en-US" altLang="zh-CN" sz="2400" kern="100" dirty="0">
                    <a:solidFill>
                      <a:srgbClr val="000080"/>
                    </a:solidFill>
                    <a:effectLst/>
                    <a:latin typeface="Times New Roman" panose="02020603050405020304" pitchFamily="18" charset="0"/>
                  </a:rPr>
                  <a:t> success ways, so</a:t>
                </a:r>
                <a:endParaRPr lang="zh-CN" altLang="zh-CN" sz="2400" kern="100" dirty="0">
                  <a:effectLst/>
                  <a:latin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770C6665-F617-392C-CD12-D3AA314D03AF}"/>
                  </a:ext>
                </a:extLst>
              </p:cNvPr>
              <p:cNvSpPr txBox="1">
                <a:spLocks noRot="1" noChangeAspect="1" noMove="1" noResize="1" noEditPoints="1" noAdjustHandles="1" noChangeArrowheads="1" noChangeShapeType="1" noTextEdit="1"/>
              </p:cNvSpPr>
              <p:nvPr/>
            </p:nvSpPr>
            <p:spPr>
              <a:xfrm>
                <a:off x="120192" y="4919009"/>
                <a:ext cx="8568951" cy="843564"/>
              </a:xfrm>
              <a:prstGeom prst="rect">
                <a:avLst/>
              </a:prstGeom>
              <a:blipFill>
                <a:blip r:embed="rId4"/>
                <a:stretch>
                  <a:fillRect l="-1139" t="-5797" r="-1139" b="-159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EC75AAD9-0C37-3814-0FE9-BFFF1E533753}"/>
                  </a:ext>
                </a:extLst>
              </p:cNvPr>
              <p:cNvSpPr txBox="1"/>
              <p:nvPr/>
            </p:nvSpPr>
            <p:spPr>
              <a:xfrm>
                <a:off x="1331640" y="5852516"/>
                <a:ext cx="6048672" cy="738985"/>
              </a:xfrm>
              <a:prstGeom prst="rect">
                <a:avLst/>
              </a:prstGeom>
              <a:noFill/>
            </p:spPr>
            <p:txBody>
              <a:bodyPr wrap="square">
                <a:spAutoFit/>
              </a:bodyPr>
              <a:lstStyle/>
              <a:p>
                <a14:m>
                  <m:oMath xmlns:m="http://schemas.openxmlformats.org/officeDocument/2006/math">
                    <m:r>
                      <a:rPr lang="en-US" altLang="zh-CN" sz="2400" i="1" kern="100" smtClean="0">
                        <a:solidFill>
                          <a:srgbClr val="000080"/>
                        </a:solidFill>
                        <a:effectLst/>
                        <a:latin typeface="Cambria Math" panose="02040503050406030204" pitchFamily="18" charset="0"/>
                        <a:cs typeface="Times New Roman" panose="02020603050405020304" pitchFamily="18" charset="0"/>
                      </a:rPr>
                      <m:t>𝑃</m:t>
                    </m:r>
                    <m:r>
                      <a:rPr lang="en-US" altLang="zh-CN" sz="2400" i="1" kern="100" smtClean="0">
                        <a:solidFill>
                          <a:srgbClr val="000080"/>
                        </a:solidFill>
                        <a:effectLst/>
                        <a:latin typeface="Cambria Math" panose="02040503050406030204" pitchFamily="18" charset="0"/>
                        <a:cs typeface="Times New Roman" panose="02020603050405020304" pitchFamily="18" charset="0"/>
                      </a:rPr>
                      <m:t>(</m:t>
                    </m:r>
                  </m:oMath>
                </a14:m>
                <a:r>
                  <a:rPr lang="en-US" altLang="zh-CN" sz="2400" kern="100" dirty="0">
                    <a:solidFill>
                      <a:srgbClr val="000080"/>
                    </a:solidFill>
                    <a:effectLst/>
                    <a:latin typeface="Times New Roman" panose="02020603050405020304" pitchFamily="18" charset="0"/>
                  </a:rPr>
                  <a:t>2 white and 1 black</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m:t>
                    </m:r>
                    <m:f>
                      <m:fPr>
                        <m:ctrlPr>
                          <a:rPr lang="zh-CN" altLang="zh-CN" sz="2400" i="1">
                            <a:solidFill>
                              <a:srgbClr val="000080"/>
                            </a:solidFill>
                            <a:effectLst/>
                            <a:latin typeface="Cambria Math" panose="02040503050406030204" pitchFamily="18" charset="0"/>
                            <a:ea typeface="Cambria Math" panose="02040503050406030204" pitchFamily="18" charset="0"/>
                          </a:rPr>
                        </m:ctrlPr>
                      </m:fPr>
                      <m:num>
                        <m:sSubSup>
                          <m:sSubSupPr>
                            <m:ctrlPr>
                              <a:rPr lang="zh-CN" altLang="zh-CN" sz="2400" i="1">
                                <a:solidFill>
                                  <a:srgbClr val="000080"/>
                                </a:solidFill>
                                <a:effectLst/>
                                <a:latin typeface="Cambria Math" panose="02040503050406030204" pitchFamily="18" charset="0"/>
                                <a:ea typeface="Cambria Math" panose="02040503050406030204" pitchFamily="18" charset="0"/>
                              </a:rPr>
                            </m:ctrlPr>
                          </m:sSubSupPr>
                          <m:e>
                            <m:r>
                              <a:rPr lang="en-US" altLang="zh-CN" sz="2400" i="1" kern="100">
                                <a:solidFill>
                                  <a:srgbClr val="000080"/>
                                </a:solidFill>
                                <a:effectLst/>
                                <a:latin typeface="Cambria Math" panose="02040503050406030204" pitchFamily="18" charset="0"/>
                                <a:cs typeface="Times New Roman" panose="02020603050405020304" pitchFamily="18" charset="0"/>
                              </a:rPr>
                              <m:t>𝐶</m:t>
                            </m:r>
                          </m:e>
                          <m:sub>
                            <m:r>
                              <a:rPr lang="en-US" altLang="zh-CN" sz="2400" i="1" kern="100">
                                <a:solidFill>
                                  <a:srgbClr val="000080"/>
                                </a:solidFill>
                                <a:effectLst/>
                                <a:latin typeface="Cambria Math" panose="02040503050406030204" pitchFamily="18" charset="0"/>
                                <a:cs typeface="Times New Roman" panose="02020603050405020304" pitchFamily="18" charset="0"/>
                              </a:rPr>
                              <m:t>5</m:t>
                            </m:r>
                          </m:sub>
                          <m:sup>
                            <m:r>
                              <a:rPr lang="en-US" altLang="zh-CN" sz="2400" i="1" kern="100">
                                <a:solidFill>
                                  <a:srgbClr val="000080"/>
                                </a:solidFill>
                                <a:effectLst/>
                                <a:latin typeface="Cambria Math" panose="02040503050406030204" pitchFamily="18" charset="0"/>
                                <a:cs typeface="Times New Roman" panose="02020603050405020304" pitchFamily="18" charset="0"/>
                              </a:rPr>
                              <m:t>2</m:t>
                            </m:r>
                          </m:sup>
                        </m:sSubSup>
                        <m:sSubSup>
                          <m:sSubSupPr>
                            <m:ctrlPr>
                              <a:rPr lang="zh-CN" altLang="zh-CN" sz="2400" i="1">
                                <a:solidFill>
                                  <a:srgbClr val="000080"/>
                                </a:solidFill>
                                <a:effectLst/>
                                <a:latin typeface="Cambria Math" panose="02040503050406030204" pitchFamily="18" charset="0"/>
                                <a:ea typeface="Cambria Math" panose="02040503050406030204" pitchFamily="18" charset="0"/>
                              </a:rPr>
                            </m:ctrlPr>
                          </m:sSubSupPr>
                          <m:e>
                            <m:r>
                              <a:rPr lang="en-US" altLang="zh-CN" sz="2400" i="1" kern="100">
                                <a:solidFill>
                                  <a:srgbClr val="000080"/>
                                </a:solidFill>
                                <a:effectLst/>
                                <a:latin typeface="Cambria Math" panose="02040503050406030204" pitchFamily="18" charset="0"/>
                                <a:cs typeface="Times New Roman" panose="02020603050405020304" pitchFamily="18" charset="0"/>
                              </a:rPr>
                              <m:t>𝐶</m:t>
                            </m:r>
                          </m:e>
                          <m:sub>
                            <m:r>
                              <a:rPr lang="en-US" altLang="zh-CN" sz="2400" i="1" kern="100">
                                <a:solidFill>
                                  <a:srgbClr val="000080"/>
                                </a:solidFill>
                                <a:effectLst/>
                                <a:latin typeface="Cambria Math" panose="02040503050406030204" pitchFamily="18" charset="0"/>
                                <a:cs typeface="Times New Roman" panose="02020603050405020304" pitchFamily="18" charset="0"/>
                              </a:rPr>
                              <m:t>4</m:t>
                            </m:r>
                          </m:sub>
                          <m:sup>
                            <m:r>
                              <a:rPr lang="en-US" altLang="zh-CN" sz="2400" i="1" kern="100">
                                <a:solidFill>
                                  <a:srgbClr val="000080"/>
                                </a:solidFill>
                                <a:effectLst/>
                                <a:latin typeface="Cambria Math" panose="02040503050406030204" pitchFamily="18" charset="0"/>
                                <a:cs typeface="Times New Roman" panose="02020603050405020304" pitchFamily="18" charset="0"/>
                              </a:rPr>
                              <m:t>1</m:t>
                            </m:r>
                          </m:sup>
                        </m:sSubSup>
                      </m:num>
                      <m:den>
                        <m:sSubSup>
                          <m:sSubSupPr>
                            <m:ctrlPr>
                              <a:rPr lang="zh-CN" altLang="zh-CN" sz="2400" i="1">
                                <a:solidFill>
                                  <a:srgbClr val="000080"/>
                                </a:solidFill>
                                <a:effectLst/>
                                <a:latin typeface="Cambria Math" panose="02040503050406030204" pitchFamily="18" charset="0"/>
                                <a:ea typeface="Cambria Math" panose="02040503050406030204" pitchFamily="18" charset="0"/>
                              </a:rPr>
                            </m:ctrlPr>
                          </m:sSubSupPr>
                          <m:e>
                            <m:r>
                              <a:rPr lang="en-US" altLang="zh-CN" sz="2400" i="1" kern="100">
                                <a:solidFill>
                                  <a:srgbClr val="000080"/>
                                </a:solidFill>
                                <a:effectLst/>
                                <a:latin typeface="Cambria Math" panose="02040503050406030204" pitchFamily="18" charset="0"/>
                                <a:cs typeface="Times New Roman" panose="02020603050405020304" pitchFamily="18" charset="0"/>
                              </a:rPr>
                              <m:t>𝐶</m:t>
                            </m:r>
                          </m:e>
                          <m:sub>
                            <m:r>
                              <a:rPr lang="en-US" altLang="zh-CN" sz="2400" i="1" kern="100">
                                <a:solidFill>
                                  <a:srgbClr val="000080"/>
                                </a:solidFill>
                                <a:effectLst/>
                                <a:latin typeface="Cambria Math" panose="02040503050406030204" pitchFamily="18" charset="0"/>
                                <a:cs typeface="Times New Roman" panose="02020603050405020304" pitchFamily="18" charset="0"/>
                              </a:rPr>
                              <m:t>12</m:t>
                            </m:r>
                          </m:sub>
                          <m:sup>
                            <m:r>
                              <a:rPr lang="en-US" altLang="zh-CN" sz="2400" i="1" kern="100">
                                <a:solidFill>
                                  <a:srgbClr val="000080"/>
                                </a:solidFill>
                                <a:effectLst/>
                                <a:latin typeface="Cambria Math" panose="02040503050406030204" pitchFamily="18" charset="0"/>
                                <a:cs typeface="Times New Roman" panose="02020603050405020304" pitchFamily="18" charset="0"/>
                              </a:rPr>
                              <m:t>3</m:t>
                            </m:r>
                          </m:sup>
                        </m:sSubSup>
                      </m:den>
                    </m:f>
                    <m:r>
                      <a:rPr lang="en-US" altLang="zh-CN" sz="2400" i="1" kern="100">
                        <a:solidFill>
                          <a:srgbClr val="000080"/>
                        </a:solidFill>
                        <a:effectLst/>
                        <a:latin typeface="Cambria Math" panose="02040503050406030204" pitchFamily="18" charset="0"/>
                        <a:cs typeface="Times New Roman" panose="02020603050405020304" pitchFamily="18" charset="0"/>
                      </a:rPr>
                      <m:t>=</m:t>
                    </m:r>
                    <m:f>
                      <m:fPr>
                        <m:ctrlPr>
                          <a:rPr lang="zh-CN" altLang="zh-CN" sz="2400" i="1">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cs typeface="Times New Roman" panose="02020603050405020304" pitchFamily="18" charset="0"/>
                          </a:rPr>
                          <m:t>1</m:t>
                        </m:r>
                      </m:num>
                      <m:den>
                        <m:r>
                          <a:rPr lang="en-US" altLang="zh-CN" sz="2400" i="1" kern="100">
                            <a:solidFill>
                              <a:srgbClr val="000080"/>
                            </a:solidFill>
                            <a:effectLst/>
                            <a:latin typeface="Cambria Math" panose="02040503050406030204" pitchFamily="18" charset="0"/>
                            <a:cs typeface="Times New Roman" panose="02020603050405020304" pitchFamily="18" charset="0"/>
                          </a:rPr>
                          <m:t>33</m:t>
                        </m:r>
                      </m:den>
                    </m:f>
                  </m:oMath>
                </a14:m>
                <a:endParaRPr lang="zh-CN" altLang="en-US" sz="2400" dirty="0"/>
              </a:p>
            </p:txBody>
          </p:sp>
        </mc:Choice>
        <mc:Fallback xmlns="">
          <p:sp>
            <p:nvSpPr>
              <p:cNvPr id="14" name="文本框 13">
                <a:extLst>
                  <a:ext uri="{FF2B5EF4-FFF2-40B4-BE49-F238E27FC236}">
                    <a16:creationId xmlns:a16="http://schemas.microsoft.com/office/drawing/2014/main" id="{EC75AAD9-0C37-3814-0FE9-BFFF1E533753}"/>
                  </a:ext>
                </a:extLst>
              </p:cNvPr>
              <p:cNvSpPr txBox="1">
                <a:spLocks noRot="1" noChangeAspect="1" noMove="1" noResize="1" noEditPoints="1" noAdjustHandles="1" noChangeArrowheads="1" noChangeShapeType="1" noTextEdit="1"/>
              </p:cNvSpPr>
              <p:nvPr/>
            </p:nvSpPr>
            <p:spPr>
              <a:xfrm>
                <a:off x="1331640" y="5852516"/>
                <a:ext cx="6048672" cy="738985"/>
              </a:xfrm>
              <a:prstGeom prst="rect">
                <a:avLst/>
              </a:prstGeom>
              <a:blipFill>
                <a:blip r:embed="rId5"/>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arn(inVertical)">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circle(in)">
                                      <p:cBhvr>
                                        <p:cTn id="30" dur="20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arn(inVertical)">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0" grpId="0"/>
      <p:bldP spid="12" grpId="0"/>
      <p:bldP spid="1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DEE50B0-2CD4-3E45-77D1-ACFAE2BDF1CA}"/>
              </a:ext>
            </a:extLst>
          </p:cNvPr>
          <p:cNvSpPr txBox="1"/>
          <p:nvPr/>
        </p:nvSpPr>
        <p:spPr>
          <a:xfrm>
            <a:off x="107504" y="116632"/>
            <a:ext cx="4572000" cy="461665"/>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rPr>
              <a:t>2.5. Conditional Probability</a:t>
            </a:r>
            <a:endParaRPr lang="zh-CN" altLang="en-US" sz="2400" dirty="0"/>
          </a:p>
        </p:txBody>
      </p:sp>
      <p:sp>
        <p:nvSpPr>
          <p:cNvPr id="5" name="文本框 4">
            <a:extLst>
              <a:ext uri="{FF2B5EF4-FFF2-40B4-BE49-F238E27FC236}">
                <a16:creationId xmlns:a16="http://schemas.microsoft.com/office/drawing/2014/main" id="{F84EAA3D-6221-58EE-2F37-A803059D9C36}"/>
              </a:ext>
            </a:extLst>
          </p:cNvPr>
          <p:cNvSpPr txBox="1"/>
          <p:nvPr/>
        </p:nvSpPr>
        <p:spPr>
          <a:xfrm>
            <a:off x="-171237" y="507059"/>
            <a:ext cx="8936334" cy="461665"/>
          </a:xfrm>
          <a:prstGeom prst="rect">
            <a:avLst/>
          </a:prstGeom>
          <a:noFill/>
        </p:spPr>
        <p:txBody>
          <a:bodyPr wrap="square">
            <a:spAutoFit/>
          </a:bodyPr>
          <a:lstStyle/>
          <a:p>
            <a:pPr indent="227965" algn="just"/>
            <a:r>
              <a:rPr lang="en-US" altLang="zh-CN" sz="2400" kern="100" dirty="0">
                <a:solidFill>
                  <a:srgbClr val="000080"/>
                </a:solidFill>
                <a:effectLst/>
                <a:latin typeface="Times New Roman" panose="02020603050405020304" pitchFamily="18" charset="0"/>
                <a:ea typeface="宋体" panose="02010600030101010101" pitchFamily="2" charset="-122"/>
              </a:rPr>
              <a:t>The probability of an event is frequently influenced by other events. </a:t>
            </a:r>
            <a:endParaRPr lang="zh-CN" altLang="zh-CN" sz="2400" kern="100" dirty="0">
              <a:effectLst/>
              <a:latin typeface="Times New Roman" panose="02020603050405020304" pitchFamily="18" charset="0"/>
              <a:ea typeface="宋体" panose="02010600030101010101" pitchFamily="2" charset="-122"/>
            </a:endParaRPr>
          </a:p>
        </p:txBody>
      </p:sp>
      <p:sp>
        <p:nvSpPr>
          <p:cNvPr id="7" name="文本框 6">
            <a:extLst>
              <a:ext uri="{FF2B5EF4-FFF2-40B4-BE49-F238E27FC236}">
                <a16:creationId xmlns:a16="http://schemas.microsoft.com/office/drawing/2014/main" id="{C025ABE8-AF26-2AB5-5B9B-8B8F240DB800}"/>
              </a:ext>
            </a:extLst>
          </p:cNvPr>
          <p:cNvSpPr txBox="1"/>
          <p:nvPr/>
        </p:nvSpPr>
        <p:spPr>
          <a:xfrm>
            <a:off x="378903" y="876391"/>
            <a:ext cx="4572000" cy="461665"/>
          </a:xfrm>
          <a:prstGeom prst="rect">
            <a:avLst/>
          </a:prstGeom>
          <a:noFill/>
        </p:spPr>
        <p:txBody>
          <a:bodyPr wrap="square">
            <a:spAutoFit/>
          </a:bodyPr>
          <a:lstStyle/>
          <a:p>
            <a:r>
              <a:rPr lang="en-US" altLang="zh-CN" sz="2400" kern="100" dirty="0">
                <a:solidFill>
                  <a:srgbClr val="000080"/>
                </a:solidFill>
                <a:effectLst/>
                <a:latin typeface="Times New Roman" panose="02020603050405020304" pitchFamily="18" charset="0"/>
              </a:rPr>
              <a:t>For example,</a:t>
            </a:r>
            <a:endParaRPr lang="zh-CN" altLang="en-US" sz="2400"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7B7786EF-85BA-FFCD-932C-899F5EC34E64}"/>
                  </a:ext>
                </a:extLst>
              </p:cNvPr>
              <p:cNvSpPr txBox="1"/>
              <p:nvPr/>
            </p:nvSpPr>
            <p:spPr>
              <a:xfrm>
                <a:off x="100161" y="1267305"/>
                <a:ext cx="8936335" cy="2308324"/>
              </a:xfrm>
              <a:prstGeom prst="rect">
                <a:avLst/>
              </a:prstGeom>
              <a:noFill/>
            </p:spPr>
            <p:txBody>
              <a:bodyPr wrap="square">
                <a:spAutoFit/>
              </a:bodyPr>
              <a:lstStyle/>
              <a:p>
                <a:pPr indent="227965" algn="just"/>
                <a:r>
                  <a:rPr lang="en-US" altLang="zh-CN" sz="2400" kern="100" dirty="0">
                    <a:solidFill>
                      <a:srgbClr val="000080"/>
                    </a:solidFill>
                    <a:effectLst/>
                    <a:latin typeface="Times New Roman" panose="02020603050405020304" pitchFamily="18" charset="0"/>
                    <a:ea typeface="宋体" panose="02010600030101010101" pitchFamily="2" charset="-122"/>
                  </a:rPr>
                  <a:t>Consider a statistic class consists of 150 students, of them 100 major in engineering. In the final exam, 36 get the grade A, include 26 major in engineering. Then for the whole class, the probability of getting an A is </a:t>
                </a:r>
                <a14:m>
                  <m:oMath xmlns:m="http://schemas.openxmlformats.org/officeDocument/2006/math">
                    <m:r>
                      <a:rPr lang="en-US" altLang="zh-CN" sz="2400" i="1" kern="100">
                        <a:solidFill>
                          <a:srgbClr val="000080"/>
                        </a:solidFill>
                        <a:effectLst/>
                        <a:latin typeface="Cambria Math" panose="02040503050406030204" pitchFamily="18" charset="0"/>
                        <a:ea typeface="宋体" panose="02010600030101010101" pitchFamily="2" charset="-122"/>
                      </a:rPr>
                      <m:t>36/150=0.24</m:t>
                    </m:r>
                  </m:oMath>
                </a14:m>
                <a:r>
                  <a:rPr lang="en-US" altLang="zh-CN" sz="2400" kern="100" dirty="0">
                    <a:solidFill>
                      <a:srgbClr val="000080"/>
                    </a:solidFill>
                    <a:effectLst/>
                    <a:latin typeface="Times New Roman" panose="02020603050405020304" pitchFamily="18" charset="0"/>
                    <a:ea typeface="宋体" panose="02010600030101010101" pitchFamily="2" charset="-122"/>
                  </a:rPr>
                  <a:t>, but for the students major in engineering, the probability is </a:t>
                </a:r>
                <a14:m>
                  <m:oMath xmlns:m="http://schemas.openxmlformats.org/officeDocument/2006/math">
                    <m:r>
                      <a:rPr lang="en-US" altLang="zh-CN" sz="2400" i="1" kern="100">
                        <a:solidFill>
                          <a:srgbClr val="000080"/>
                        </a:solidFill>
                        <a:effectLst/>
                        <a:latin typeface="Cambria Math" panose="02040503050406030204" pitchFamily="18" charset="0"/>
                        <a:ea typeface="宋体" panose="02010600030101010101" pitchFamily="2" charset="-122"/>
                      </a:rPr>
                      <m:t>26/100=0.26</m:t>
                    </m:r>
                  </m:oMath>
                </a14:m>
                <a:r>
                  <a:rPr lang="en-US" altLang="zh-CN" sz="2400" kern="100" dirty="0">
                    <a:solidFill>
                      <a:srgbClr val="000080"/>
                    </a:solidFill>
                    <a:effectLst/>
                    <a:latin typeface="Times New Roman" panose="02020603050405020304" pitchFamily="18" charset="0"/>
                    <a:ea typeface="宋体" panose="02010600030101010101" pitchFamily="2" charset="-122"/>
                  </a:rPr>
                  <a:t>. We called it the conditional probability for students getting an A given that he(her) is major in engineering. </a:t>
                </a:r>
                <a:endParaRPr lang="zh-CN" altLang="zh-CN" sz="2400" kern="100" dirty="0">
                  <a:effectLst/>
                  <a:latin typeface="Times New Roman" panose="02020603050405020304" pitchFamily="18" charset="0"/>
                  <a:ea typeface="宋体" panose="02010600030101010101" pitchFamily="2" charset="-122"/>
                </a:endParaRPr>
              </a:p>
            </p:txBody>
          </p:sp>
        </mc:Choice>
        <mc:Fallback xmlns="">
          <p:sp>
            <p:nvSpPr>
              <p:cNvPr id="9" name="文本框 8">
                <a:extLst>
                  <a:ext uri="{FF2B5EF4-FFF2-40B4-BE49-F238E27FC236}">
                    <a16:creationId xmlns:a16="http://schemas.microsoft.com/office/drawing/2014/main" id="{7B7786EF-85BA-FFCD-932C-899F5EC34E64}"/>
                  </a:ext>
                </a:extLst>
              </p:cNvPr>
              <p:cNvSpPr txBox="1">
                <a:spLocks noRot="1" noChangeAspect="1" noMove="1" noResize="1" noEditPoints="1" noAdjustHandles="1" noChangeArrowheads="1" noChangeShapeType="1" noTextEdit="1"/>
              </p:cNvSpPr>
              <p:nvPr/>
            </p:nvSpPr>
            <p:spPr>
              <a:xfrm>
                <a:off x="100161" y="1267305"/>
                <a:ext cx="8936335" cy="2308324"/>
              </a:xfrm>
              <a:prstGeom prst="rect">
                <a:avLst/>
              </a:prstGeom>
              <a:blipFill>
                <a:blip r:embed="rId2"/>
                <a:stretch>
                  <a:fillRect l="-1023" t="-2111" r="-1091" b="-5013"/>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9A5023D1-5966-57BA-FCC9-3F75793F362E}"/>
              </a:ext>
            </a:extLst>
          </p:cNvPr>
          <p:cNvSpPr txBox="1"/>
          <p:nvPr/>
        </p:nvSpPr>
        <p:spPr>
          <a:xfrm>
            <a:off x="467036" y="3850519"/>
            <a:ext cx="8424936" cy="1569660"/>
          </a:xfrm>
          <a:prstGeom prst="rect">
            <a:avLst/>
          </a:prstGeom>
          <a:noFill/>
        </p:spPr>
        <p:txBody>
          <a:bodyPr wrap="square">
            <a:spAutoFit/>
          </a:bodyPr>
          <a:lstStyle/>
          <a:p>
            <a:pPr indent="227965" algn="just"/>
            <a:r>
              <a:rPr lang="en-US" altLang="zh-CN" sz="2400" kern="100" dirty="0">
                <a:solidFill>
                  <a:srgbClr val="000080"/>
                </a:solidFill>
                <a:effectLst/>
                <a:latin typeface="Times New Roman" panose="02020603050405020304" pitchFamily="18" charset="0"/>
                <a:ea typeface="宋体" panose="02010600030101010101" pitchFamily="2" charset="-122"/>
              </a:rPr>
              <a:t>Note that in this example, we have </a:t>
            </a:r>
            <a:r>
              <a:rPr lang="en-US" altLang="zh-CN" sz="2400" b="1" kern="100" dirty="0">
                <a:solidFill>
                  <a:srgbClr val="FF0000"/>
                </a:solidFill>
                <a:effectLst/>
                <a:latin typeface="Times New Roman" panose="02020603050405020304" pitchFamily="18" charset="0"/>
                <a:ea typeface="宋体" panose="02010600030101010101" pitchFamily="2" charset="-122"/>
              </a:rPr>
              <a:t>two sample space</a:t>
            </a:r>
            <a:r>
              <a:rPr lang="en-US" altLang="zh-CN" sz="2400" kern="100" dirty="0">
                <a:solidFill>
                  <a:srgbClr val="000080"/>
                </a:solidFill>
                <a:effectLst/>
                <a:latin typeface="Times New Roman" panose="02020603050405020304" pitchFamily="18" charset="0"/>
                <a:ea typeface="宋体" panose="02010600030101010101" pitchFamily="2" charset="-122"/>
              </a:rPr>
              <a:t>, one is the whole class, another is the students major in engineering. Thus ,in a real world problem, we often need to discuss several sample space all together ,you should be careful not to confuse them.</a:t>
            </a:r>
            <a:endParaRPr lang="zh-CN" altLang="zh-CN" sz="2400" kern="100" dirty="0">
              <a:effectLst/>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893F231-3CEA-6566-EA24-E7DDB694CDC2}"/>
                  </a:ext>
                </a:extLst>
              </p:cNvPr>
              <p:cNvSpPr txBox="1"/>
              <p:nvPr/>
            </p:nvSpPr>
            <p:spPr>
              <a:xfrm>
                <a:off x="494609" y="170358"/>
                <a:ext cx="7704856" cy="616964"/>
              </a:xfrm>
              <a:prstGeom prst="rect">
                <a:avLst/>
              </a:prstGeom>
              <a:noFill/>
            </p:spPr>
            <p:txBody>
              <a:bodyPr wrap="square">
                <a:spAutoFit/>
              </a:bodyPr>
              <a:lstStyle/>
              <a:p>
                <a:pPr indent="227965" algn="just"/>
                <a:r>
                  <a:rPr lang="en-US" altLang="zh-CN" sz="2400" kern="100" dirty="0">
                    <a:solidFill>
                      <a:srgbClr val="000080"/>
                    </a:solidFill>
                    <a:effectLst/>
                    <a:latin typeface="Times New Roman" panose="02020603050405020304" pitchFamily="18" charset="0"/>
                  </a:rPr>
                  <a:t>Let </a:t>
                </a:r>
                <a14:m>
                  <m:oMath xmlns:m="http://schemas.openxmlformats.org/officeDocument/2006/math">
                    <m:r>
                      <a:rPr lang="en-US" altLang="zh-CN" sz="2400" i="1" kern="100">
                        <a:solidFill>
                          <a:srgbClr val="000080"/>
                        </a:solidFill>
                        <a:effectLst/>
                        <a:latin typeface="Cambria Math" panose="02040503050406030204" pitchFamily="18" charset="0"/>
                      </a:rPr>
                      <m:t>𝐴</m:t>
                    </m:r>
                    <m:r>
                      <a:rPr lang="en-US" altLang="zh-CN" sz="2400" i="1" kern="100">
                        <a:solidFill>
                          <a:srgbClr val="000080"/>
                        </a:solidFill>
                        <a:effectLst/>
                        <a:latin typeface="Cambria Math" panose="02040503050406030204" pitchFamily="18" charset="0"/>
                      </a:rPr>
                      <m:t>={</m:t>
                    </m:r>
                    <m:r>
                      <m:rPr>
                        <m:nor/>
                      </m:rPr>
                      <a:rPr lang="en-US" altLang="zh-CN" sz="2400" kern="100">
                        <a:solidFill>
                          <a:srgbClr val="000080"/>
                        </a:solidFill>
                        <a:effectLst/>
                        <a:latin typeface="Cambria Math" panose="02040503050406030204" pitchFamily="18" charset="0"/>
                      </a:rPr>
                      <m:t>students</m:t>
                    </m:r>
                    <m:r>
                      <m:rPr>
                        <m:nor/>
                      </m:rPr>
                      <a:rPr lang="en-US" altLang="zh-CN" sz="2400" kern="100">
                        <a:solidFill>
                          <a:srgbClr val="000080"/>
                        </a:solidFill>
                        <a:effectLst/>
                        <a:latin typeface="Cambria Math" panose="02040503050406030204" pitchFamily="18" charset="0"/>
                      </a:rPr>
                      <m:t> </m:t>
                    </m:r>
                    <m:r>
                      <m:rPr>
                        <m:nor/>
                      </m:rPr>
                      <a:rPr lang="en-US" altLang="zh-CN" sz="2400" kern="100">
                        <a:solidFill>
                          <a:srgbClr val="000080"/>
                        </a:solidFill>
                        <a:effectLst/>
                        <a:latin typeface="Cambria Math" panose="02040503050406030204" pitchFamily="18" charset="0"/>
                      </a:rPr>
                      <m:t>major</m:t>
                    </m:r>
                    <m:r>
                      <m:rPr>
                        <m:nor/>
                      </m:rPr>
                      <a:rPr lang="en-US" altLang="zh-CN" sz="2400" kern="100">
                        <a:solidFill>
                          <a:srgbClr val="000080"/>
                        </a:solidFill>
                        <a:effectLst/>
                        <a:latin typeface="Cambria Math" panose="02040503050406030204" pitchFamily="18" charset="0"/>
                      </a:rPr>
                      <m:t> </m:t>
                    </m:r>
                    <m:r>
                      <m:rPr>
                        <m:nor/>
                      </m:rPr>
                      <a:rPr lang="en-US" altLang="zh-CN" sz="2400" kern="100">
                        <a:solidFill>
                          <a:srgbClr val="000080"/>
                        </a:solidFill>
                        <a:effectLst/>
                        <a:latin typeface="Cambria Math" panose="02040503050406030204" pitchFamily="18" charset="0"/>
                      </a:rPr>
                      <m:t>in</m:t>
                    </m:r>
                    <m:r>
                      <m:rPr>
                        <m:nor/>
                      </m:rPr>
                      <a:rPr lang="en-US" altLang="zh-CN" sz="2400" kern="100">
                        <a:solidFill>
                          <a:srgbClr val="000080"/>
                        </a:solidFill>
                        <a:effectLst/>
                        <a:latin typeface="Cambria Math" panose="02040503050406030204" pitchFamily="18" charset="0"/>
                      </a:rPr>
                      <m:t> </m:t>
                    </m:r>
                    <m:r>
                      <m:rPr>
                        <m:nor/>
                      </m:rPr>
                      <a:rPr lang="en-US" altLang="zh-CN" sz="2400" kern="100">
                        <a:solidFill>
                          <a:srgbClr val="000080"/>
                        </a:solidFill>
                        <a:effectLst/>
                        <a:latin typeface="Cambria Math" panose="02040503050406030204" pitchFamily="18" charset="0"/>
                      </a:rPr>
                      <m:t>engineering</m:t>
                    </m:r>
                    <m:r>
                      <a:rPr lang="en-US" altLang="zh-CN" sz="2400" kern="100">
                        <a:solidFill>
                          <a:srgbClr val="000080"/>
                        </a:solidFill>
                        <a:effectLst/>
                        <a:latin typeface="Cambria Math" panose="02040503050406030204" pitchFamily="18" charset="0"/>
                      </a:rPr>
                      <m:t>}</m:t>
                    </m:r>
                  </m:oMath>
                </a14:m>
                <a:r>
                  <a:rPr lang="en-US" altLang="zh-CN" sz="2400" kern="100" dirty="0">
                    <a:solidFill>
                      <a:srgbClr val="000080"/>
                    </a:solidFill>
                    <a:effectLst/>
                    <a:latin typeface="Times New Roman" panose="02020603050405020304" pitchFamily="18" charset="0"/>
                  </a:rPr>
                  <a:t>,  </a:t>
                </a:r>
                <a14:m>
                  <m:oMath xmlns:m="http://schemas.openxmlformats.org/officeDocument/2006/math">
                    <m:r>
                      <a:rPr lang="en-US" altLang="zh-CN" sz="2400" i="1" kern="100">
                        <a:solidFill>
                          <a:srgbClr val="000080"/>
                        </a:solidFill>
                        <a:effectLst/>
                        <a:latin typeface="Cambria Math" panose="02040503050406030204" pitchFamily="18" charset="0"/>
                      </a:rPr>
                      <m:t>𝑃</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𝐴</m:t>
                    </m:r>
                    <m:r>
                      <a:rPr lang="en-US" altLang="zh-CN" sz="2400" i="1" kern="100">
                        <a:solidFill>
                          <a:srgbClr val="000080"/>
                        </a:solidFill>
                        <a:effectLst/>
                        <a:latin typeface="Cambria Math" panose="02040503050406030204" pitchFamily="18" charset="0"/>
                      </a:rPr>
                      <m:t>)=</m:t>
                    </m:r>
                    <m:f>
                      <m:fPr>
                        <m:ctrlPr>
                          <a:rPr lang="zh-CN" altLang="zh-CN" sz="2400" i="1" kern="100">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rPr>
                          <m:t>100</m:t>
                        </m:r>
                      </m:num>
                      <m:den>
                        <m:r>
                          <a:rPr lang="en-US" altLang="zh-CN" sz="2400" i="1" kern="100">
                            <a:solidFill>
                              <a:srgbClr val="000080"/>
                            </a:solidFill>
                            <a:effectLst/>
                            <a:latin typeface="Cambria Math" panose="02040503050406030204" pitchFamily="18" charset="0"/>
                          </a:rPr>
                          <m:t>150</m:t>
                        </m:r>
                      </m:den>
                    </m:f>
                  </m:oMath>
                </a14:m>
                <a:endParaRPr lang="zh-CN" altLang="zh-CN" sz="2400" kern="100" dirty="0">
                  <a:effectLst/>
                  <a:latin typeface="Times New Roman" panose="02020603050405020304" pitchFamily="18" charset="0"/>
                </a:endParaRPr>
              </a:p>
            </p:txBody>
          </p:sp>
        </mc:Choice>
        <mc:Fallback xmlns="">
          <p:sp>
            <p:nvSpPr>
              <p:cNvPr id="3" name="文本框 2">
                <a:extLst>
                  <a:ext uri="{FF2B5EF4-FFF2-40B4-BE49-F238E27FC236}">
                    <a16:creationId xmlns:a16="http://schemas.microsoft.com/office/drawing/2014/main" id="{2893F231-3CEA-6566-EA24-E7DDB694CDC2}"/>
                  </a:ext>
                </a:extLst>
              </p:cNvPr>
              <p:cNvSpPr txBox="1">
                <a:spLocks noRot="1" noChangeAspect="1" noMove="1" noResize="1" noEditPoints="1" noAdjustHandles="1" noChangeArrowheads="1" noChangeShapeType="1" noTextEdit="1"/>
              </p:cNvSpPr>
              <p:nvPr/>
            </p:nvSpPr>
            <p:spPr>
              <a:xfrm>
                <a:off x="494609" y="170358"/>
                <a:ext cx="7704856" cy="616964"/>
              </a:xfrm>
              <a:prstGeom prst="rect">
                <a:avLst/>
              </a:prstGeom>
              <a:blipFill>
                <a:blip r:embed="rId2"/>
                <a:stretch>
                  <a:fillRect b="-89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82A03A0-DA34-666E-48A9-0855EEB897BB}"/>
                  </a:ext>
                </a:extLst>
              </p:cNvPr>
              <p:cNvSpPr txBox="1"/>
              <p:nvPr/>
            </p:nvSpPr>
            <p:spPr>
              <a:xfrm>
                <a:off x="710632" y="746422"/>
                <a:ext cx="5772559" cy="461665"/>
              </a:xfrm>
              <a:prstGeom prst="rect">
                <a:avLst/>
              </a:prstGeom>
              <a:noFill/>
            </p:spPr>
            <p:txBody>
              <a:bodyPr wrap="square">
                <a:spAutoFit/>
              </a:bodyPr>
              <a:lstStyle/>
              <a:p>
                <a14:m>
                  <m:oMath xmlns:m="http://schemas.openxmlformats.org/officeDocument/2006/math">
                    <m:r>
                      <a:rPr lang="en-US" altLang="zh-CN" sz="2400" i="1" kern="100" smtClean="0">
                        <a:solidFill>
                          <a:srgbClr val="000080"/>
                        </a:solidFill>
                        <a:effectLst/>
                        <a:latin typeface="Cambria Math" panose="02040503050406030204" pitchFamily="18" charset="0"/>
                        <a:cs typeface="Times New Roman" panose="02020603050405020304" pitchFamily="18" charset="0"/>
                      </a:rPr>
                      <m:t>𝐵</m:t>
                    </m:r>
                    <m:r>
                      <a:rPr lang="en-US" altLang="zh-CN" sz="2400" i="1" kern="100" smtClean="0">
                        <a:solidFill>
                          <a:srgbClr val="000080"/>
                        </a:solidFill>
                        <a:effectLst/>
                        <a:latin typeface="Cambria Math" panose="02040503050406030204" pitchFamily="18" charset="0"/>
                        <a:cs typeface="Times New Roman" panose="02020603050405020304" pitchFamily="18" charset="0"/>
                      </a:rPr>
                      <m:t>={</m:t>
                    </m:r>
                    <m:r>
                      <m:rPr>
                        <m:nor/>
                      </m:rPr>
                      <a:rPr lang="en-US" altLang="zh-CN" sz="2400" kern="100">
                        <a:solidFill>
                          <a:srgbClr val="000080"/>
                        </a:solidFill>
                        <a:effectLst/>
                        <a:latin typeface="Cambria Math" panose="02040503050406030204" pitchFamily="18" charset="0"/>
                        <a:cs typeface="Times New Roman" panose="02020603050405020304" pitchFamily="18" charset="0"/>
                      </a:rPr>
                      <m:t>students</m:t>
                    </m:r>
                    <m:r>
                      <m:rPr>
                        <m:nor/>
                      </m:rPr>
                      <a:rPr lang="en-US" altLang="zh-CN" sz="2400" kern="100">
                        <a:solidFill>
                          <a:srgbClr val="000080"/>
                        </a:solidFill>
                        <a:effectLst/>
                        <a:latin typeface="Cambria Math" panose="02040503050406030204" pitchFamily="18" charset="0"/>
                        <a:cs typeface="Times New Roman" panose="02020603050405020304" pitchFamily="18" charset="0"/>
                      </a:rPr>
                      <m:t> </m:t>
                    </m:r>
                    <m:r>
                      <m:rPr>
                        <m:nor/>
                      </m:rPr>
                      <a:rPr lang="en-US" altLang="zh-CN" sz="2400" kern="100">
                        <a:solidFill>
                          <a:srgbClr val="000080"/>
                        </a:solidFill>
                        <a:effectLst/>
                        <a:latin typeface="Cambria Math" panose="02040503050406030204" pitchFamily="18" charset="0"/>
                        <a:cs typeface="Times New Roman" panose="02020603050405020304" pitchFamily="18" charset="0"/>
                      </a:rPr>
                      <m:t>getting</m:t>
                    </m:r>
                    <m:r>
                      <m:rPr>
                        <m:nor/>
                      </m:rPr>
                      <a:rPr lang="en-US" altLang="zh-CN" sz="2400" kern="100">
                        <a:solidFill>
                          <a:srgbClr val="000080"/>
                        </a:solidFill>
                        <a:effectLst/>
                        <a:latin typeface="Cambria Math" panose="02040503050406030204" pitchFamily="18" charset="0"/>
                        <a:cs typeface="Times New Roman" panose="02020603050405020304" pitchFamily="18" charset="0"/>
                      </a:rPr>
                      <m:t> </m:t>
                    </m:r>
                    <m:r>
                      <m:rPr>
                        <m:nor/>
                      </m:rPr>
                      <a:rPr lang="en-US" altLang="zh-CN" sz="2400" kern="100">
                        <a:solidFill>
                          <a:srgbClr val="000080"/>
                        </a:solidFill>
                        <a:effectLst/>
                        <a:latin typeface="Cambria Math" panose="02040503050406030204" pitchFamily="18" charset="0"/>
                        <a:cs typeface="Times New Roman" panose="02020603050405020304" pitchFamily="18" charset="0"/>
                      </a:rPr>
                      <m:t>an</m:t>
                    </m:r>
                    <m:r>
                      <m:rPr>
                        <m:nor/>
                      </m:rPr>
                      <a:rPr lang="en-US" altLang="zh-CN" sz="2400" kern="100">
                        <a:solidFill>
                          <a:srgbClr val="000080"/>
                        </a:solidFill>
                        <a:effectLst/>
                        <a:latin typeface="Cambria Math" panose="02040503050406030204" pitchFamily="18" charset="0"/>
                        <a:cs typeface="Times New Roman" panose="02020603050405020304" pitchFamily="18" charset="0"/>
                      </a:rPr>
                      <m:t> </m:t>
                    </m:r>
                    <m:r>
                      <m:rPr>
                        <m:nor/>
                      </m:rPr>
                      <a:rPr lang="en-US" altLang="zh-CN" sz="2400" kern="100">
                        <a:solidFill>
                          <a:srgbClr val="000080"/>
                        </a:solidFill>
                        <a:effectLst/>
                        <a:latin typeface="Cambria Math" panose="02040503050406030204" pitchFamily="18" charset="0"/>
                        <a:cs typeface="Times New Roman" panose="02020603050405020304" pitchFamily="18" charset="0"/>
                      </a:rPr>
                      <m:t>A</m:t>
                    </m:r>
                    <m:r>
                      <a:rPr lang="en-US" altLang="zh-CN" sz="2400" kern="100">
                        <a:solidFill>
                          <a:srgbClr val="000080"/>
                        </a:solidFill>
                        <a:effectLst/>
                        <a:latin typeface="Cambria Math" panose="02040503050406030204" pitchFamily="18" charset="0"/>
                        <a:cs typeface="Times New Roman" panose="02020603050405020304" pitchFamily="18" charset="0"/>
                      </a:rPr>
                      <m:t>}</m:t>
                    </m:r>
                  </m:oMath>
                </a14:m>
                <a:r>
                  <a:rPr lang="en-US" altLang="zh-CN" sz="2400" kern="100" dirty="0">
                    <a:solidFill>
                      <a:srgbClr val="000080"/>
                    </a:solidFill>
                    <a:effectLst/>
                    <a:latin typeface="Times New Roman" panose="02020603050405020304" pitchFamily="18" charset="0"/>
                  </a:rPr>
                  <a:t>, then</a:t>
                </a:r>
                <a:endParaRPr lang="zh-CN" altLang="en-US" sz="2400" dirty="0"/>
              </a:p>
            </p:txBody>
          </p:sp>
        </mc:Choice>
        <mc:Fallback xmlns="">
          <p:sp>
            <p:nvSpPr>
              <p:cNvPr id="5" name="文本框 4">
                <a:extLst>
                  <a:ext uri="{FF2B5EF4-FFF2-40B4-BE49-F238E27FC236}">
                    <a16:creationId xmlns:a16="http://schemas.microsoft.com/office/drawing/2014/main" id="{D82A03A0-DA34-666E-48A9-0855EEB897BB}"/>
                  </a:ext>
                </a:extLst>
              </p:cNvPr>
              <p:cNvSpPr txBox="1">
                <a:spLocks noRot="1" noChangeAspect="1" noMove="1" noResize="1" noEditPoints="1" noAdjustHandles="1" noChangeArrowheads="1" noChangeShapeType="1" noTextEdit="1"/>
              </p:cNvSpPr>
              <p:nvPr/>
            </p:nvSpPr>
            <p:spPr>
              <a:xfrm>
                <a:off x="710632" y="746422"/>
                <a:ext cx="5772559" cy="461665"/>
              </a:xfrm>
              <a:prstGeom prst="rect">
                <a:avLst/>
              </a:prstGeom>
              <a:blipFill>
                <a:blip r:embed="rId3"/>
                <a:stretch>
                  <a:fillRect l="-317"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B9C0948E-9939-FD5A-C18D-59A3A2772B9F}"/>
                  </a:ext>
                </a:extLst>
              </p:cNvPr>
              <p:cNvSpPr txBox="1"/>
              <p:nvPr/>
            </p:nvSpPr>
            <p:spPr>
              <a:xfrm>
                <a:off x="242581" y="1322486"/>
                <a:ext cx="8341272" cy="461665"/>
              </a:xfrm>
              <a:prstGeom prst="rect">
                <a:avLst/>
              </a:prstGeom>
              <a:noFill/>
            </p:spPr>
            <p:txBody>
              <a:bodyPr wrap="square">
                <a:spAutoFit/>
              </a:bodyPr>
              <a:lstStyle/>
              <a:p>
                <a:pPr indent="426720" algn="just"/>
                <a14:m>
                  <m:oMath xmlns:m="http://schemas.openxmlformats.org/officeDocument/2006/math">
                    <m:r>
                      <a:rPr lang="en-US" altLang="zh-CN" sz="2400" i="1" kern="100" smtClean="0">
                        <a:solidFill>
                          <a:srgbClr val="000080"/>
                        </a:solidFill>
                        <a:effectLst/>
                        <a:latin typeface="Cambria Math" panose="02040503050406030204" pitchFamily="18" charset="0"/>
                        <a:ea typeface="宋体" panose="02010600030101010101" pitchFamily="2" charset="-122"/>
                      </a:rPr>
                      <m:t>𝐴</m:t>
                    </m:r>
                    <m:r>
                      <a:rPr lang="en-US" altLang="zh-CN" sz="2400" i="1" kern="100" smtClean="0">
                        <a:solidFill>
                          <a:srgbClr val="000080"/>
                        </a:solidFill>
                        <a:effectLst/>
                        <a:latin typeface="Cambria Math" panose="02040503050406030204" pitchFamily="18" charset="0"/>
                        <a:ea typeface="宋体" panose="02010600030101010101" pitchFamily="2" charset="-122"/>
                      </a:rPr>
                      <m:t>∩</m:t>
                    </m:r>
                    <m:r>
                      <a:rPr lang="en-US" altLang="zh-CN" sz="2400" i="1" kern="100" smtClean="0">
                        <a:solidFill>
                          <a:srgbClr val="000080"/>
                        </a:solidFill>
                        <a:effectLst/>
                        <a:latin typeface="Cambria Math" panose="02040503050406030204" pitchFamily="18" charset="0"/>
                        <a:ea typeface="宋体" panose="02010600030101010101" pitchFamily="2" charset="-122"/>
                      </a:rPr>
                      <m:t>𝐵</m:t>
                    </m:r>
                    <m:r>
                      <a:rPr lang="en-US" altLang="zh-CN" sz="2400" i="1" kern="100" smtClean="0">
                        <a:solidFill>
                          <a:srgbClr val="000080"/>
                        </a:solidFill>
                        <a:effectLst/>
                        <a:latin typeface="Cambria Math" panose="02040503050406030204" pitchFamily="18" charset="0"/>
                        <a:ea typeface="宋体" panose="02010600030101010101" pitchFamily="2" charset="-122"/>
                      </a:rPr>
                      <m:t>={</m:t>
                    </m:r>
                    <m:r>
                      <m:rPr>
                        <m:nor/>
                      </m:rPr>
                      <a:rPr lang="en-US" altLang="zh-CN" sz="2400" kern="100">
                        <a:solidFill>
                          <a:srgbClr val="000080"/>
                        </a:solidFill>
                        <a:effectLst/>
                        <a:latin typeface="Cambria Math" panose="02040503050406030204" pitchFamily="18" charset="0"/>
                        <a:ea typeface="宋体" panose="02010600030101010101" pitchFamily="2" charset="-122"/>
                      </a:rPr>
                      <m:t>students</m:t>
                    </m:r>
                    <m:r>
                      <m:rPr>
                        <m:nor/>
                      </m:rPr>
                      <a:rPr lang="en-US" altLang="zh-CN" sz="2400" kern="100">
                        <a:solidFill>
                          <a:srgbClr val="000080"/>
                        </a:solidFill>
                        <a:effectLst/>
                        <a:latin typeface="Cambria Math" panose="02040503050406030204" pitchFamily="18" charset="0"/>
                        <a:ea typeface="宋体" panose="02010600030101010101" pitchFamily="2" charset="-122"/>
                      </a:rPr>
                      <m:t> </m:t>
                    </m:r>
                    <m:r>
                      <m:rPr>
                        <m:nor/>
                      </m:rPr>
                      <a:rPr lang="en-US" altLang="zh-CN" sz="2400" kern="100">
                        <a:solidFill>
                          <a:srgbClr val="000080"/>
                        </a:solidFill>
                        <a:effectLst/>
                        <a:latin typeface="Cambria Math" panose="02040503050406030204" pitchFamily="18" charset="0"/>
                        <a:ea typeface="宋体" panose="02010600030101010101" pitchFamily="2" charset="-122"/>
                      </a:rPr>
                      <m:t>major</m:t>
                    </m:r>
                    <m:r>
                      <m:rPr>
                        <m:nor/>
                      </m:rPr>
                      <a:rPr lang="en-US" altLang="zh-CN" sz="2400" kern="100">
                        <a:solidFill>
                          <a:srgbClr val="000080"/>
                        </a:solidFill>
                        <a:effectLst/>
                        <a:latin typeface="Cambria Math" panose="02040503050406030204" pitchFamily="18" charset="0"/>
                        <a:ea typeface="宋体" panose="02010600030101010101" pitchFamily="2" charset="-122"/>
                      </a:rPr>
                      <m:t> </m:t>
                    </m:r>
                    <m:r>
                      <m:rPr>
                        <m:nor/>
                      </m:rPr>
                      <a:rPr lang="en-US" altLang="zh-CN" sz="2400" kern="100">
                        <a:solidFill>
                          <a:srgbClr val="000080"/>
                        </a:solidFill>
                        <a:effectLst/>
                        <a:latin typeface="Cambria Math" panose="02040503050406030204" pitchFamily="18" charset="0"/>
                        <a:ea typeface="宋体" panose="02010600030101010101" pitchFamily="2" charset="-122"/>
                      </a:rPr>
                      <m:t>in</m:t>
                    </m:r>
                    <m:r>
                      <m:rPr>
                        <m:nor/>
                      </m:rPr>
                      <a:rPr lang="en-US" altLang="zh-CN" sz="2400" kern="100">
                        <a:solidFill>
                          <a:srgbClr val="000080"/>
                        </a:solidFill>
                        <a:effectLst/>
                        <a:latin typeface="Cambria Math" panose="02040503050406030204" pitchFamily="18" charset="0"/>
                        <a:ea typeface="宋体" panose="02010600030101010101" pitchFamily="2" charset="-122"/>
                      </a:rPr>
                      <m:t> </m:t>
                    </m:r>
                    <m:r>
                      <m:rPr>
                        <m:nor/>
                      </m:rPr>
                      <a:rPr lang="en-US" altLang="zh-CN" sz="2400" kern="100">
                        <a:solidFill>
                          <a:srgbClr val="000080"/>
                        </a:solidFill>
                        <a:effectLst/>
                        <a:latin typeface="Cambria Math" panose="02040503050406030204" pitchFamily="18" charset="0"/>
                        <a:ea typeface="宋体" panose="02010600030101010101" pitchFamily="2" charset="-122"/>
                      </a:rPr>
                      <m:t>engineering</m:t>
                    </m:r>
                    <m:r>
                      <m:rPr>
                        <m:nor/>
                      </m:rPr>
                      <a:rPr lang="en-US" altLang="zh-CN" sz="2400" kern="100">
                        <a:solidFill>
                          <a:srgbClr val="000080"/>
                        </a:solidFill>
                        <a:effectLst/>
                        <a:latin typeface="Cambria Math" panose="02040503050406030204" pitchFamily="18" charset="0"/>
                        <a:ea typeface="宋体" panose="02010600030101010101" pitchFamily="2" charset="-122"/>
                      </a:rPr>
                      <m:t> </m:t>
                    </m:r>
                    <m:r>
                      <m:rPr>
                        <m:nor/>
                      </m:rPr>
                      <a:rPr lang="en-US" altLang="zh-CN" sz="2400" kern="100">
                        <a:solidFill>
                          <a:srgbClr val="000080"/>
                        </a:solidFill>
                        <a:effectLst/>
                        <a:latin typeface="Cambria Math" panose="02040503050406030204" pitchFamily="18" charset="0"/>
                        <a:ea typeface="宋体" panose="02010600030101010101" pitchFamily="2" charset="-122"/>
                      </a:rPr>
                      <m:t>and</m:t>
                    </m:r>
                    <m:r>
                      <m:rPr>
                        <m:nor/>
                      </m:rPr>
                      <a:rPr lang="en-US" altLang="zh-CN" sz="2400" kern="100">
                        <a:solidFill>
                          <a:srgbClr val="000080"/>
                        </a:solidFill>
                        <a:effectLst/>
                        <a:latin typeface="Cambria Math" panose="02040503050406030204" pitchFamily="18" charset="0"/>
                        <a:ea typeface="宋体" panose="02010600030101010101" pitchFamily="2" charset="-122"/>
                      </a:rPr>
                      <m:t> </m:t>
                    </m:r>
                    <m:r>
                      <m:rPr>
                        <m:nor/>
                      </m:rPr>
                      <a:rPr lang="en-US" altLang="zh-CN" sz="2400" kern="100">
                        <a:solidFill>
                          <a:srgbClr val="000080"/>
                        </a:solidFill>
                        <a:effectLst/>
                        <a:latin typeface="Cambria Math" panose="02040503050406030204" pitchFamily="18" charset="0"/>
                        <a:ea typeface="宋体" panose="02010600030101010101" pitchFamily="2" charset="-122"/>
                      </a:rPr>
                      <m:t>getting</m:t>
                    </m:r>
                    <m:r>
                      <m:rPr>
                        <m:nor/>
                      </m:rPr>
                      <a:rPr lang="en-US" altLang="zh-CN" sz="2400" kern="100">
                        <a:solidFill>
                          <a:srgbClr val="000080"/>
                        </a:solidFill>
                        <a:effectLst/>
                        <a:latin typeface="Cambria Math" panose="02040503050406030204" pitchFamily="18" charset="0"/>
                        <a:ea typeface="宋体" panose="02010600030101010101" pitchFamily="2" charset="-122"/>
                      </a:rPr>
                      <m:t> </m:t>
                    </m:r>
                    <m:r>
                      <m:rPr>
                        <m:nor/>
                      </m:rPr>
                      <a:rPr lang="en-US" altLang="zh-CN" sz="2400" kern="100">
                        <a:solidFill>
                          <a:srgbClr val="000080"/>
                        </a:solidFill>
                        <a:effectLst/>
                        <a:latin typeface="Cambria Math" panose="02040503050406030204" pitchFamily="18" charset="0"/>
                        <a:ea typeface="宋体" panose="02010600030101010101" pitchFamily="2" charset="-122"/>
                      </a:rPr>
                      <m:t>an</m:t>
                    </m:r>
                    <m:r>
                      <m:rPr>
                        <m:nor/>
                      </m:rPr>
                      <a:rPr lang="en-US" altLang="zh-CN" sz="2400" kern="100">
                        <a:solidFill>
                          <a:srgbClr val="000080"/>
                        </a:solidFill>
                        <a:effectLst/>
                        <a:latin typeface="Cambria Math" panose="02040503050406030204" pitchFamily="18" charset="0"/>
                        <a:ea typeface="宋体" panose="02010600030101010101" pitchFamily="2" charset="-122"/>
                      </a:rPr>
                      <m:t> </m:t>
                    </m:r>
                    <m:r>
                      <m:rPr>
                        <m:nor/>
                      </m:rPr>
                      <a:rPr lang="en-US" altLang="zh-CN" sz="2400" kern="100">
                        <a:solidFill>
                          <a:srgbClr val="000080"/>
                        </a:solidFill>
                        <a:effectLst/>
                        <a:latin typeface="Cambria Math" panose="02040503050406030204" pitchFamily="18" charset="0"/>
                        <a:ea typeface="宋体" panose="02010600030101010101" pitchFamily="2" charset="-122"/>
                      </a:rPr>
                      <m:t>A</m:t>
                    </m:r>
                    <m:r>
                      <a:rPr lang="en-US" altLang="zh-CN" sz="2400" kern="100">
                        <a:solidFill>
                          <a:srgbClr val="000080"/>
                        </a:solidFill>
                        <a:effectLst/>
                        <a:latin typeface="Cambria Math" panose="02040503050406030204" pitchFamily="18" charset="0"/>
                        <a:ea typeface="宋体" panose="02010600030101010101" pitchFamily="2" charset="-122"/>
                      </a:rPr>
                      <m:t>}</m:t>
                    </m:r>
                  </m:oMath>
                </a14:m>
                <a:r>
                  <a:rPr lang="en-US" altLang="zh-CN" sz="2400" kern="100" dirty="0">
                    <a:solidFill>
                      <a:srgbClr val="000080"/>
                    </a:solidFill>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p:txBody>
          </p:sp>
        </mc:Choice>
        <mc:Fallback xmlns="">
          <p:sp>
            <p:nvSpPr>
              <p:cNvPr id="7" name="文本框 6">
                <a:extLst>
                  <a:ext uri="{FF2B5EF4-FFF2-40B4-BE49-F238E27FC236}">
                    <a16:creationId xmlns:a16="http://schemas.microsoft.com/office/drawing/2014/main" id="{B9C0948E-9939-FD5A-C18D-59A3A2772B9F}"/>
                  </a:ext>
                </a:extLst>
              </p:cNvPr>
              <p:cNvSpPr txBox="1">
                <a:spLocks noRot="1" noChangeAspect="1" noMove="1" noResize="1" noEditPoints="1" noAdjustHandles="1" noChangeArrowheads="1" noChangeShapeType="1" noTextEdit="1"/>
              </p:cNvSpPr>
              <p:nvPr/>
            </p:nvSpPr>
            <p:spPr>
              <a:xfrm>
                <a:off x="242581" y="1322486"/>
                <a:ext cx="8341272" cy="461665"/>
              </a:xfrm>
              <a:prstGeom prst="rect">
                <a:avLst/>
              </a:prstGeom>
              <a:blipFill>
                <a:blip r:embed="rId4"/>
                <a:stretch>
                  <a:fillRect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7DE6FAFE-0D12-E23D-FA02-EC606EEBCB68}"/>
                  </a:ext>
                </a:extLst>
              </p:cNvPr>
              <p:cNvSpPr txBox="1"/>
              <p:nvPr/>
            </p:nvSpPr>
            <p:spPr>
              <a:xfrm>
                <a:off x="242581" y="1988840"/>
                <a:ext cx="8658838" cy="461665"/>
              </a:xfrm>
              <a:prstGeom prst="rect">
                <a:avLst/>
              </a:prstGeom>
              <a:noFill/>
            </p:spPr>
            <p:txBody>
              <a:bodyPr wrap="square">
                <a:spAutoFit/>
              </a:bodyPr>
              <a:lstStyle/>
              <a:p>
                <a:pPr indent="227965" algn="just"/>
                <a:r>
                  <a:rPr lang="en-US" altLang="zh-CN" sz="2400" kern="100" dirty="0">
                    <a:solidFill>
                      <a:srgbClr val="000080"/>
                    </a:solidFill>
                    <a:effectLst/>
                    <a:latin typeface="Times New Roman" panose="02020603050405020304" pitchFamily="18" charset="0"/>
                    <a:ea typeface="宋体" panose="02010600030101010101" pitchFamily="2" charset="-122"/>
                  </a:rPr>
                  <a:t>Thus, </a:t>
                </a:r>
                <a14:m>
                  <m:oMath xmlns:m="http://schemas.openxmlformats.org/officeDocument/2006/math">
                    <m:r>
                      <a:rPr lang="en-US" altLang="zh-CN" sz="2400" i="1" kern="100">
                        <a:solidFill>
                          <a:srgbClr val="000080"/>
                        </a:solidFill>
                        <a:effectLst/>
                        <a:latin typeface="Cambria Math" panose="02040503050406030204" pitchFamily="18" charset="0"/>
                        <a:ea typeface="宋体" panose="02010600030101010101" pitchFamily="2" charset="-122"/>
                      </a:rPr>
                      <m:t>𝑃</m:t>
                    </m:r>
                    <m:r>
                      <a:rPr lang="en-US" altLang="zh-CN" sz="2400" i="1" kern="100">
                        <a:solidFill>
                          <a:srgbClr val="000080"/>
                        </a:solidFill>
                        <a:effectLst/>
                        <a:latin typeface="Cambria Math" panose="02040503050406030204" pitchFamily="18" charset="0"/>
                        <a:ea typeface="宋体" panose="02010600030101010101" pitchFamily="2" charset="-122"/>
                      </a:rPr>
                      <m:t>(</m:t>
                    </m:r>
                    <m:r>
                      <a:rPr lang="en-US" altLang="zh-CN" sz="2400" i="1" kern="100">
                        <a:solidFill>
                          <a:srgbClr val="000080"/>
                        </a:solidFill>
                        <a:effectLst/>
                        <a:latin typeface="Cambria Math" panose="02040503050406030204" pitchFamily="18" charset="0"/>
                        <a:ea typeface="宋体" panose="02010600030101010101" pitchFamily="2" charset="-122"/>
                      </a:rPr>
                      <m:t>𝐴</m:t>
                    </m:r>
                    <m:r>
                      <a:rPr lang="en-US" altLang="zh-CN" sz="2400" i="1" kern="100">
                        <a:solidFill>
                          <a:srgbClr val="000080"/>
                        </a:solidFill>
                        <a:effectLst/>
                        <a:latin typeface="Cambria Math" panose="02040503050406030204" pitchFamily="18" charset="0"/>
                        <a:ea typeface="宋体" panose="02010600030101010101" pitchFamily="2" charset="-122"/>
                      </a:rPr>
                      <m:t>)=100/150=2/3,</m:t>
                    </m:r>
                    <m:r>
                      <a:rPr lang="en-US" altLang="zh-CN" sz="2400" i="1" kern="100">
                        <a:solidFill>
                          <a:srgbClr val="000080"/>
                        </a:solidFill>
                        <a:effectLst/>
                        <a:latin typeface="Cambria Math" panose="02040503050406030204" pitchFamily="18" charset="0"/>
                        <a:ea typeface="宋体" panose="02010600030101010101" pitchFamily="2" charset="-122"/>
                      </a:rPr>
                      <m:t>𝑃</m:t>
                    </m:r>
                    <m:r>
                      <a:rPr lang="en-US" altLang="zh-CN" sz="2400" i="1" kern="100">
                        <a:solidFill>
                          <a:srgbClr val="000080"/>
                        </a:solidFill>
                        <a:effectLst/>
                        <a:latin typeface="Cambria Math" panose="02040503050406030204" pitchFamily="18" charset="0"/>
                        <a:ea typeface="宋体" panose="02010600030101010101" pitchFamily="2" charset="-122"/>
                      </a:rPr>
                      <m:t>(</m:t>
                    </m:r>
                    <m:r>
                      <a:rPr lang="en-US" altLang="zh-CN" sz="2400" i="1" kern="100">
                        <a:solidFill>
                          <a:srgbClr val="000080"/>
                        </a:solidFill>
                        <a:effectLst/>
                        <a:latin typeface="Cambria Math" panose="02040503050406030204" pitchFamily="18" charset="0"/>
                        <a:ea typeface="宋体" panose="02010600030101010101" pitchFamily="2" charset="-122"/>
                      </a:rPr>
                      <m:t>𝐴</m:t>
                    </m:r>
                    <m:r>
                      <a:rPr lang="en-US" altLang="zh-CN" sz="2400" i="1" kern="100">
                        <a:solidFill>
                          <a:srgbClr val="000080"/>
                        </a:solidFill>
                        <a:effectLst/>
                        <a:latin typeface="Cambria Math" panose="02040503050406030204" pitchFamily="18" charset="0"/>
                        <a:ea typeface="宋体" panose="02010600030101010101" pitchFamily="2" charset="-122"/>
                      </a:rPr>
                      <m:t>∩</m:t>
                    </m:r>
                    <m:r>
                      <a:rPr lang="en-US" altLang="zh-CN" sz="2400" i="1" kern="100">
                        <a:solidFill>
                          <a:srgbClr val="000080"/>
                        </a:solidFill>
                        <a:effectLst/>
                        <a:latin typeface="Cambria Math" panose="02040503050406030204" pitchFamily="18" charset="0"/>
                        <a:ea typeface="宋体" panose="02010600030101010101" pitchFamily="2" charset="-122"/>
                      </a:rPr>
                      <m:t>𝐵</m:t>
                    </m:r>
                    <m:r>
                      <a:rPr lang="en-US" altLang="zh-CN" sz="2400" i="1" kern="100">
                        <a:solidFill>
                          <a:srgbClr val="000080"/>
                        </a:solidFill>
                        <a:effectLst/>
                        <a:latin typeface="Cambria Math" panose="02040503050406030204" pitchFamily="18" charset="0"/>
                        <a:ea typeface="宋体" panose="02010600030101010101" pitchFamily="2" charset="-122"/>
                      </a:rPr>
                      <m:t>)=26/150=13/75</m:t>
                    </m:r>
                  </m:oMath>
                </a14:m>
                <a:endParaRPr lang="zh-CN" altLang="zh-CN" sz="2400" kern="100" dirty="0">
                  <a:effectLst/>
                  <a:latin typeface="Times New Roman" panose="02020603050405020304" pitchFamily="18" charset="0"/>
                  <a:ea typeface="宋体" panose="02010600030101010101" pitchFamily="2" charset="-122"/>
                </a:endParaRPr>
              </a:p>
            </p:txBody>
          </p:sp>
        </mc:Choice>
        <mc:Fallback xmlns="">
          <p:sp>
            <p:nvSpPr>
              <p:cNvPr id="9" name="文本框 8">
                <a:extLst>
                  <a:ext uri="{FF2B5EF4-FFF2-40B4-BE49-F238E27FC236}">
                    <a16:creationId xmlns:a16="http://schemas.microsoft.com/office/drawing/2014/main" id="{7DE6FAFE-0D12-E23D-FA02-EC606EEBCB68}"/>
                  </a:ext>
                </a:extLst>
              </p:cNvPr>
              <p:cNvSpPr txBox="1">
                <a:spLocks noRot="1" noChangeAspect="1" noMove="1" noResize="1" noEditPoints="1" noAdjustHandles="1" noChangeArrowheads="1" noChangeShapeType="1" noTextEdit="1"/>
              </p:cNvSpPr>
              <p:nvPr/>
            </p:nvSpPr>
            <p:spPr>
              <a:xfrm>
                <a:off x="242581" y="1988840"/>
                <a:ext cx="8658838" cy="461665"/>
              </a:xfrm>
              <a:prstGeom prst="rect">
                <a:avLst/>
              </a:prstGeom>
              <a:blipFill>
                <a:blip r:embed="rId5"/>
                <a:stretch>
                  <a:fillRect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81747A54-1116-0E27-A001-9A5A79FAD5C6}"/>
                  </a:ext>
                </a:extLst>
              </p:cNvPr>
              <p:cNvSpPr txBox="1"/>
              <p:nvPr/>
            </p:nvSpPr>
            <p:spPr>
              <a:xfrm>
                <a:off x="409068" y="2622537"/>
                <a:ext cx="8240323" cy="830997"/>
              </a:xfrm>
              <a:prstGeom prst="rect">
                <a:avLst/>
              </a:prstGeom>
              <a:noFill/>
            </p:spPr>
            <p:txBody>
              <a:bodyPr wrap="square">
                <a:spAutoFit/>
              </a:bodyPr>
              <a:lstStyle/>
              <a:p>
                <a:r>
                  <a:rPr lang="en-US" altLang="zh-CN" sz="2400" kern="100" dirty="0">
                    <a:solidFill>
                      <a:srgbClr val="000080"/>
                    </a:solidFill>
                    <a:effectLst/>
                    <a:latin typeface="Times New Roman" panose="02020603050405020304" pitchFamily="18" charset="0"/>
                  </a:rPr>
                  <a:t>The </a:t>
                </a:r>
                <a:r>
                  <a:rPr lang="en-US" altLang="zh-CN" sz="2400" b="1" kern="100" dirty="0">
                    <a:solidFill>
                      <a:srgbClr val="0000FF"/>
                    </a:solidFill>
                    <a:effectLst/>
                    <a:latin typeface="Times New Roman" panose="02020603050405020304" pitchFamily="18" charset="0"/>
                  </a:rPr>
                  <a:t>conditional probability</a:t>
                </a:r>
                <a:r>
                  <a:rPr lang="en-US" altLang="zh-CN" sz="2400" b="1" kern="100" dirty="0">
                    <a:solidFill>
                      <a:srgbClr val="000080"/>
                    </a:solidFill>
                    <a:effectLst/>
                    <a:latin typeface="Times New Roman" panose="02020603050405020304" pitchFamily="18" charset="0"/>
                  </a:rPr>
                  <a:t> </a:t>
                </a:r>
                <a:r>
                  <a:rPr lang="en-US" altLang="zh-CN" sz="2400" kern="100" dirty="0">
                    <a:solidFill>
                      <a:srgbClr val="000080"/>
                    </a:solidFill>
                    <a:effectLst/>
                    <a:latin typeface="Times New Roman" panose="02020603050405020304" pitchFamily="18" charset="0"/>
                  </a:rPr>
                  <a:t>of the even </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𝐵</m:t>
                    </m:r>
                  </m:oMath>
                </a14:m>
                <a:r>
                  <a:rPr lang="en-US" altLang="zh-CN" sz="2400" kern="100" dirty="0">
                    <a:solidFill>
                      <a:srgbClr val="000080"/>
                    </a:solidFill>
                    <a:effectLst/>
                    <a:latin typeface="Times New Roman" panose="02020603050405020304" pitchFamily="18" charset="0"/>
                  </a:rPr>
                  <a:t>, given </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𝐴</m:t>
                    </m:r>
                  </m:oMath>
                </a14:m>
                <a:r>
                  <a:rPr lang="en-US" altLang="zh-CN" sz="2400" kern="100" dirty="0">
                    <a:solidFill>
                      <a:srgbClr val="000080"/>
                    </a:solidFill>
                    <a:effectLst/>
                    <a:latin typeface="Times New Roman" panose="02020603050405020304" pitchFamily="18" charset="0"/>
                  </a:rPr>
                  <a:t>, is denoted by </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𝑃</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𝐵</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𝐴</m:t>
                    </m:r>
                    <m:r>
                      <a:rPr lang="en-US" altLang="zh-CN" sz="2400" i="1" kern="100">
                        <a:solidFill>
                          <a:srgbClr val="000080"/>
                        </a:solidFill>
                        <a:effectLst/>
                        <a:latin typeface="Cambria Math" panose="02040503050406030204" pitchFamily="18" charset="0"/>
                        <a:cs typeface="Times New Roman" panose="02020603050405020304" pitchFamily="18" charset="0"/>
                      </a:rPr>
                      <m:t>)</m:t>
                    </m:r>
                  </m:oMath>
                </a14:m>
                <a:r>
                  <a:rPr lang="en-US" altLang="zh-CN" sz="2400" kern="100" dirty="0">
                    <a:solidFill>
                      <a:srgbClr val="000080"/>
                    </a:solidFill>
                    <a:effectLst/>
                    <a:latin typeface="Times New Roman" panose="02020603050405020304" pitchFamily="18" charset="0"/>
                  </a:rPr>
                  <a:t>.</a:t>
                </a:r>
                <a:endParaRPr lang="zh-CN" altLang="en-US" sz="2400" dirty="0"/>
              </a:p>
            </p:txBody>
          </p:sp>
        </mc:Choice>
        <mc:Fallback xmlns="">
          <p:sp>
            <p:nvSpPr>
              <p:cNvPr id="11" name="文本框 10">
                <a:extLst>
                  <a:ext uri="{FF2B5EF4-FFF2-40B4-BE49-F238E27FC236}">
                    <a16:creationId xmlns:a16="http://schemas.microsoft.com/office/drawing/2014/main" id="{81747A54-1116-0E27-A001-9A5A79FAD5C6}"/>
                  </a:ext>
                </a:extLst>
              </p:cNvPr>
              <p:cNvSpPr txBox="1">
                <a:spLocks noRot="1" noChangeAspect="1" noMove="1" noResize="1" noEditPoints="1" noAdjustHandles="1" noChangeArrowheads="1" noChangeShapeType="1" noTextEdit="1"/>
              </p:cNvSpPr>
              <p:nvPr/>
            </p:nvSpPr>
            <p:spPr>
              <a:xfrm>
                <a:off x="409068" y="2622537"/>
                <a:ext cx="8240323" cy="830997"/>
              </a:xfrm>
              <a:prstGeom prst="rect">
                <a:avLst/>
              </a:prstGeom>
              <a:blipFill>
                <a:blip r:embed="rId6"/>
                <a:stretch>
                  <a:fillRect l="-1109" t="-5839" b="-153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AAB96ED3-4F12-72F3-637E-C2EB4B395C56}"/>
                  </a:ext>
                </a:extLst>
              </p:cNvPr>
              <p:cNvSpPr txBox="1"/>
              <p:nvPr/>
            </p:nvSpPr>
            <p:spPr>
              <a:xfrm>
                <a:off x="336532" y="3453534"/>
                <a:ext cx="8089244" cy="830997"/>
              </a:xfrm>
              <a:prstGeom prst="rect">
                <a:avLst/>
              </a:prstGeom>
              <a:noFill/>
            </p:spPr>
            <p:txBody>
              <a:bodyPr wrap="square">
                <a:spAutoFit/>
              </a:bodyPr>
              <a:lstStyle/>
              <a:p>
                <a:r>
                  <a:rPr lang="en-US" altLang="zh-CN" sz="2400" kern="100" dirty="0">
                    <a:solidFill>
                      <a:srgbClr val="000080"/>
                    </a:solidFill>
                    <a:effectLst/>
                    <a:latin typeface="Times New Roman" panose="02020603050405020304" pitchFamily="18" charset="0"/>
                  </a:rPr>
                  <a:t>In the reduced sample space </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𝐴</m:t>
                    </m:r>
                  </m:oMath>
                </a14:m>
                <a:r>
                  <a:rPr lang="en-US" altLang="zh-CN" sz="2400" kern="100" dirty="0">
                    <a:solidFill>
                      <a:srgbClr val="000080"/>
                    </a:solidFill>
                    <a:effectLst/>
                    <a:latin typeface="Times New Roman" panose="02020603050405020304" pitchFamily="18" charset="0"/>
                  </a:rPr>
                  <a:t>, the subset of students getting an </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𝐴</m:t>
                    </m:r>
                  </m:oMath>
                </a14:m>
                <a:r>
                  <a:rPr lang="en-US" altLang="zh-CN" sz="2400" kern="100" dirty="0">
                    <a:solidFill>
                      <a:srgbClr val="000080"/>
                    </a:solidFill>
                    <a:effectLst/>
                    <a:latin typeface="Times New Roman" panose="02020603050405020304" pitchFamily="18" charset="0"/>
                  </a:rPr>
                  <a:t> is exactly </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𝐴</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𝐵</m:t>
                    </m:r>
                  </m:oMath>
                </a14:m>
                <a:r>
                  <a:rPr lang="en-US" altLang="zh-CN" sz="2400" kern="100" dirty="0">
                    <a:solidFill>
                      <a:srgbClr val="000080"/>
                    </a:solidFill>
                    <a:effectLst/>
                    <a:latin typeface="Times New Roman" panose="02020603050405020304" pitchFamily="18" charset="0"/>
                  </a:rPr>
                  <a:t>, thus</a:t>
                </a:r>
                <a:endParaRPr lang="zh-CN" altLang="en-US" sz="2400" dirty="0"/>
              </a:p>
            </p:txBody>
          </p:sp>
        </mc:Choice>
        <mc:Fallback xmlns="">
          <p:sp>
            <p:nvSpPr>
              <p:cNvPr id="13" name="文本框 12">
                <a:extLst>
                  <a:ext uri="{FF2B5EF4-FFF2-40B4-BE49-F238E27FC236}">
                    <a16:creationId xmlns:a16="http://schemas.microsoft.com/office/drawing/2014/main" id="{AAB96ED3-4F12-72F3-637E-C2EB4B395C56}"/>
                  </a:ext>
                </a:extLst>
              </p:cNvPr>
              <p:cNvSpPr txBox="1">
                <a:spLocks noRot="1" noChangeAspect="1" noMove="1" noResize="1" noEditPoints="1" noAdjustHandles="1" noChangeArrowheads="1" noChangeShapeType="1" noTextEdit="1"/>
              </p:cNvSpPr>
              <p:nvPr/>
            </p:nvSpPr>
            <p:spPr>
              <a:xfrm>
                <a:off x="336532" y="3453534"/>
                <a:ext cx="8089244" cy="830997"/>
              </a:xfrm>
              <a:prstGeom prst="rect">
                <a:avLst/>
              </a:prstGeom>
              <a:blipFill>
                <a:blip r:embed="rId7"/>
                <a:stretch>
                  <a:fillRect l="-1130" t="-5882" r="-301" b="-161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D07BE019-66DE-A881-732F-E8F1BFB3A0D0}"/>
                  </a:ext>
                </a:extLst>
              </p:cNvPr>
              <p:cNvSpPr txBox="1"/>
              <p:nvPr/>
            </p:nvSpPr>
            <p:spPr>
              <a:xfrm>
                <a:off x="2095154" y="4096596"/>
                <a:ext cx="4572000" cy="7861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𝐵</m:t>
                          </m:r>
                        </m:e>
                        <m:e>
                          <m:r>
                            <a:rPr lang="zh-CN" altLang="en-US" sz="2400" i="1">
                              <a:latin typeface="Cambria Math" panose="02040503050406030204" pitchFamily="18" charset="0"/>
                            </a:rPr>
                            <m:t>𝐴</m:t>
                          </m:r>
                        </m:e>
                      </m:d>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0">
                              <a:latin typeface="Cambria Math" panose="02040503050406030204" pitchFamily="18" charset="0"/>
                            </a:rPr>
                            <m:t>26</m:t>
                          </m:r>
                        </m:num>
                        <m:den>
                          <m:r>
                            <a:rPr lang="zh-CN" altLang="en-US" sz="2400" i="0">
                              <a:latin typeface="Cambria Math" panose="02040503050406030204" pitchFamily="18" charset="0"/>
                            </a:rPr>
                            <m:t>100</m:t>
                          </m:r>
                        </m:den>
                      </m:f>
                      <m:r>
                        <a:rPr lang="zh-CN" altLang="en-US" sz="2400" i="0">
                          <a:latin typeface="Cambria Math" panose="02040503050406030204" pitchFamily="18" charset="0"/>
                        </a:rPr>
                        <m:t>=0.26</m:t>
                      </m:r>
                    </m:oMath>
                  </m:oMathPara>
                </a14:m>
                <a:endParaRPr lang="zh-CN" altLang="en-US" sz="2400" dirty="0"/>
              </a:p>
            </p:txBody>
          </p:sp>
        </mc:Choice>
        <mc:Fallback xmlns="">
          <p:sp>
            <p:nvSpPr>
              <p:cNvPr id="15" name="文本框 14">
                <a:extLst>
                  <a:ext uri="{FF2B5EF4-FFF2-40B4-BE49-F238E27FC236}">
                    <a16:creationId xmlns:a16="http://schemas.microsoft.com/office/drawing/2014/main" id="{D07BE019-66DE-A881-732F-E8F1BFB3A0D0}"/>
                  </a:ext>
                </a:extLst>
              </p:cNvPr>
              <p:cNvSpPr txBox="1">
                <a:spLocks noRot="1" noChangeAspect="1" noMove="1" noResize="1" noEditPoints="1" noAdjustHandles="1" noChangeArrowheads="1" noChangeShapeType="1" noTextEdit="1"/>
              </p:cNvSpPr>
              <p:nvPr/>
            </p:nvSpPr>
            <p:spPr>
              <a:xfrm>
                <a:off x="2095154" y="4096596"/>
                <a:ext cx="4572000" cy="786177"/>
              </a:xfrm>
              <a:prstGeom prst="rect">
                <a:avLst/>
              </a:prstGeom>
              <a:blipFill>
                <a:blip r:embed="rId8"/>
                <a:stretch>
                  <a:fillRect/>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DB65EDBD-5A3C-7DBA-B4AF-1179AFD03044}"/>
              </a:ext>
            </a:extLst>
          </p:cNvPr>
          <p:cNvSpPr txBox="1"/>
          <p:nvPr/>
        </p:nvSpPr>
        <p:spPr>
          <a:xfrm>
            <a:off x="711159" y="4870211"/>
            <a:ext cx="4572000" cy="461665"/>
          </a:xfrm>
          <a:prstGeom prst="rect">
            <a:avLst/>
          </a:prstGeom>
          <a:noFill/>
        </p:spPr>
        <p:txBody>
          <a:bodyPr wrap="square">
            <a:spAutoFit/>
          </a:bodyPr>
          <a:lstStyle/>
          <a:p>
            <a:r>
              <a:rPr lang="en-US" altLang="zh-CN" sz="2400" kern="100" dirty="0">
                <a:solidFill>
                  <a:srgbClr val="000080"/>
                </a:solidFill>
                <a:effectLst/>
                <a:latin typeface="Times New Roman" panose="02020603050405020304" pitchFamily="18" charset="0"/>
              </a:rPr>
              <a:t>On the other hand, we can write</a:t>
            </a:r>
            <a:endParaRPr lang="zh-CN" altLang="en-US" sz="2400" dirty="0"/>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8B447299-0CCA-9D88-EC99-9EA6724DE28B}"/>
                  </a:ext>
                </a:extLst>
              </p:cNvPr>
              <p:cNvSpPr txBox="1"/>
              <p:nvPr/>
            </p:nvSpPr>
            <p:spPr>
              <a:xfrm>
                <a:off x="2149072" y="5445224"/>
                <a:ext cx="4689293" cy="913648"/>
              </a:xfrm>
              <a:prstGeom prst="rect">
                <a:avLst/>
              </a:prstGeom>
              <a:noFill/>
            </p:spPr>
            <p:txBody>
              <a:bodyPr wrap="square">
                <a:spAutoFit/>
              </a:bodyPr>
              <a:lstStyle/>
              <a:p>
                <a14:m>
                  <m:oMath xmlns:m="http://schemas.openxmlformats.org/officeDocument/2006/math">
                    <m:r>
                      <a:rPr lang="en-US" altLang="zh-CN" sz="2400" i="1" kern="100" smtClean="0">
                        <a:solidFill>
                          <a:srgbClr val="000080"/>
                        </a:solidFill>
                        <a:effectLst/>
                        <a:latin typeface="Cambria Math" panose="02040503050406030204" pitchFamily="18" charset="0"/>
                        <a:cs typeface="Times New Roman" panose="02020603050405020304" pitchFamily="18" charset="0"/>
                      </a:rPr>
                      <m:t>𝑃</m:t>
                    </m:r>
                    <m:r>
                      <a:rPr lang="en-US" altLang="zh-CN" sz="2400" i="1" kern="100" smtClean="0">
                        <a:solidFill>
                          <a:srgbClr val="000080"/>
                        </a:solidFill>
                        <a:effectLst/>
                        <a:latin typeface="Cambria Math" panose="02040503050406030204" pitchFamily="18" charset="0"/>
                        <a:cs typeface="Times New Roman" panose="02020603050405020304" pitchFamily="18" charset="0"/>
                      </a:rPr>
                      <m:t>(</m:t>
                    </m:r>
                    <m:r>
                      <a:rPr lang="en-US" altLang="zh-CN" sz="2400" i="1" kern="100" smtClean="0">
                        <a:solidFill>
                          <a:srgbClr val="000080"/>
                        </a:solidFill>
                        <a:effectLst/>
                        <a:latin typeface="Cambria Math" panose="02040503050406030204" pitchFamily="18" charset="0"/>
                        <a:cs typeface="Times New Roman" panose="02020603050405020304" pitchFamily="18" charset="0"/>
                      </a:rPr>
                      <m:t>𝐵</m:t>
                    </m:r>
                    <m:r>
                      <a:rPr lang="en-US" altLang="zh-CN" sz="2400" i="1" kern="100" smtClean="0">
                        <a:solidFill>
                          <a:srgbClr val="000080"/>
                        </a:solidFill>
                        <a:effectLst/>
                        <a:latin typeface="Cambria Math" panose="02040503050406030204" pitchFamily="18" charset="0"/>
                        <a:cs typeface="Times New Roman" panose="02020603050405020304" pitchFamily="18" charset="0"/>
                      </a:rPr>
                      <m:t>|</m:t>
                    </m:r>
                    <m:r>
                      <a:rPr lang="en-US" altLang="zh-CN" sz="2400" i="1" kern="100" smtClean="0">
                        <a:solidFill>
                          <a:srgbClr val="000080"/>
                        </a:solidFill>
                        <a:effectLst/>
                        <a:latin typeface="Cambria Math" panose="02040503050406030204" pitchFamily="18" charset="0"/>
                        <a:cs typeface="Times New Roman" panose="02020603050405020304" pitchFamily="18" charset="0"/>
                      </a:rPr>
                      <m:t>𝐴</m:t>
                    </m:r>
                    <m:r>
                      <a:rPr lang="en-US" altLang="zh-CN" sz="2400" i="1" kern="100" smtClean="0">
                        <a:solidFill>
                          <a:srgbClr val="000080"/>
                        </a:solidFill>
                        <a:effectLst/>
                        <a:latin typeface="Cambria Math" panose="02040503050406030204" pitchFamily="18" charset="0"/>
                        <a:cs typeface="Times New Roman" panose="02020603050405020304" pitchFamily="18" charset="0"/>
                      </a:rPr>
                      <m:t>)=</m:t>
                    </m:r>
                    <m:f>
                      <m:fPr>
                        <m:ctrlPr>
                          <a:rPr lang="zh-CN" altLang="zh-CN" sz="2400" i="1">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cs typeface="Times New Roman" panose="02020603050405020304" pitchFamily="18" charset="0"/>
                          </a:rPr>
                          <m:t>26</m:t>
                        </m:r>
                      </m:num>
                      <m:den>
                        <m:r>
                          <a:rPr lang="en-US" altLang="zh-CN" sz="2400" i="1" kern="100">
                            <a:solidFill>
                              <a:srgbClr val="000080"/>
                            </a:solidFill>
                            <a:effectLst/>
                            <a:latin typeface="Cambria Math" panose="02040503050406030204" pitchFamily="18" charset="0"/>
                            <a:cs typeface="Times New Roman" panose="02020603050405020304" pitchFamily="18" charset="0"/>
                          </a:rPr>
                          <m:t>100</m:t>
                        </m:r>
                      </m:den>
                    </m:f>
                    <m:r>
                      <a:rPr lang="en-US" altLang="zh-CN" sz="2400" i="1" kern="100">
                        <a:solidFill>
                          <a:srgbClr val="000080"/>
                        </a:solidFill>
                        <a:effectLst/>
                        <a:latin typeface="Cambria Math" panose="02040503050406030204" pitchFamily="18" charset="0"/>
                        <a:cs typeface="Times New Roman" panose="02020603050405020304" pitchFamily="18" charset="0"/>
                      </a:rPr>
                      <m:t>=</m:t>
                    </m:r>
                    <m:f>
                      <m:fPr>
                        <m:ctrlPr>
                          <a:rPr lang="zh-CN" altLang="zh-CN" sz="2400" i="1">
                            <a:solidFill>
                              <a:srgbClr val="000080"/>
                            </a:solidFill>
                            <a:effectLst/>
                            <a:latin typeface="Cambria Math" panose="02040503050406030204" pitchFamily="18" charset="0"/>
                            <a:ea typeface="Cambria Math" panose="02040503050406030204" pitchFamily="18" charset="0"/>
                          </a:rPr>
                        </m:ctrlPr>
                      </m:fPr>
                      <m:num>
                        <m:f>
                          <m:fPr>
                            <m:ctrlPr>
                              <a:rPr lang="zh-CN" altLang="zh-CN" sz="2400" i="1">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cs typeface="Times New Roman" panose="02020603050405020304" pitchFamily="18" charset="0"/>
                              </a:rPr>
                              <m:t>26</m:t>
                            </m:r>
                          </m:num>
                          <m:den>
                            <m:r>
                              <a:rPr lang="en-US" altLang="zh-CN" sz="2400" i="1" kern="100">
                                <a:solidFill>
                                  <a:srgbClr val="000080"/>
                                </a:solidFill>
                                <a:effectLst/>
                                <a:latin typeface="Cambria Math" panose="02040503050406030204" pitchFamily="18" charset="0"/>
                                <a:cs typeface="Times New Roman" panose="02020603050405020304" pitchFamily="18" charset="0"/>
                              </a:rPr>
                              <m:t>150</m:t>
                            </m:r>
                          </m:den>
                        </m:f>
                      </m:num>
                      <m:den>
                        <m:f>
                          <m:fPr>
                            <m:ctrlPr>
                              <a:rPr lang="zh-CN" altLang="zh-CN" sz="2400" i="1">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cs typeface="Times New Roman" panose="02020603050405020304" pitchFamily="18" charset="0"/>
                              </a:rPr>
                              <m:t>100</m:t>
                            </m:r>
                          </m:num>
                          <m:den>
                            <m:r>
                              <a:rPr lang="en-US" altLang="zh-CN" sz="2400" i="1" kern="100">
                                <a:solidFill>
                                  <a:srgbClr val="000080"/>
                                </a:solidFill>
                                <a:effectLst/>
                                <a:latin typeface="Cambria Math" panose="02040503050406030204" pitchFamily="18" charset="0"/>
                                <a:cs typeface="Times New Roman" panose="02020603050405020304" pitchFamily="18" charset="0"/>
                              </a:rPr>
                              <m:t>150</m:t>
                            </m:r>
                          </m:den>
                        </m:f>
                      </m:den>
                    </m:f>
                    <m:r>
                      <a:rPr lang="en-US" altLang="zh-CN" sz="2400" i="1" kern="100">
                        <a:solidFill>
                          <a:srgbClr val="000080"/>
                        </a:solidFill>
                        <a:effectLst/>
                        <a:latin typeface="Cambria Math" panose="02040503050406030204" pitchFamily="18" charset="0"/>
                        <a:cs typeface="Times New Roman" panose="02020603050405020304" pitchFamily="18" charset="0"/>
                      </a:rPr>
                      <m:t>=</m:t>
                    </m:r>
                    <m:f>
                      <m:fPr>
                        <m:ctrlPr>
                          <a:rPr lang="zh-CN" altLang="zh-CN" sz="2400" i="1">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cs typeface="Times New Roman" panose="02020603050405020304" pitchFamily="18" charset="0"/>
                          </a:rPr>
                          <m:t>𝑃</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𝐴</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𝐵</m:t>
                        </m:r>
                        <m:r>
                          <a:rPr lang="en-US" altLang="zh-CN" sz="2400" i="1" kern="100">
                            <a:solidFill>
                              <a:srgbClr val="000080"/>
                            </a:solidFill>
                            <a:effectLst/>
                            <a:latin typeface="Cambria Math" panose="02040503050406030204" pitchFamily="18" charset="0"/>
                            <a:cs typeface="Times New Roman" panose="02020603050405020304" pitchFamily="18" charset="0"/>
                          </a:rPr>
                          <m:t>)</m:t>
                        </m:r>
                      </m:num>
                      <m:den>
                        <m:r>
                          <a:rPr lang="en-US" altLang="zh-CN" sz="2400" i="1" kern="100">
                            <a:solidFill>
                              <a:srgbClr val="000080"/>
                            </a:solidFill>
                            <a:effectLst/>
                            <a:latin typeface="Cambria Math" panose="02040503050406030204" pitchFamily="18" charset="0"/>
                            <a:cs typeface="Times New Roman" panose="02020603050405020304" pitchFamily="18" charset="0"/>
                          </a:rPr>
                          <m:t>𝑃</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𝐴</m:t>
                        </m:r>
                        <m:r>
                          <a:rPr lang="en-US" altLang="zh-CN" sz="2400" i="1" kern="100">
                            <a:solidFill>
                              <a:srgbClr val="000080"/>
                            </a:solidFill>
                            <a:effectLst/>
                            <a:latin typeface="Cambria Math" panose="02040503050406030204" pitchFamily="18" charset="0"/>
                            <a:cs typeface="Times New Roman" panose="02020603050405020304" pitchFamily="18" charset="0"/>
                          </a:rPr>
                          <m:t>)</m:t>
                        </m:r>
                      </m:den>
                    </m:f>
                  </m:oMath>
                </a14:m>
                <a:r>
                  <a:rPr lang="en-US" altLang="zh-CN" sz="2400" kern="100" dirty="0">
                    <a:solidFill>
                      <a:srgbClr val="000080"/>
                    </a:solidFill>
                    <a:effectLst/>
                    <a:latin typeface="Times New Roman" panose="02020603050405020304" pitchFamily="18" charset="0"/>
                  </a:rPr>
                  <a:t>.</a:t>
                </a:r>
                <a:endParaRPr lang="zh-CN" altLang="en-US" sz="2400" dirty="0"/>
              </a:p>
            </p:txBody>
          </p:sp>
        </mc:Choice>
        <mc:Fallback xmlns="">
          <p:sp>
            <p:nvSpPr>
              <p:cNvPr id="19" name="文本框 18">
                <a:extLst>
                  <a:ext uri="{FF2B5EF4-FFF2-40B4-BE49-F238E27FC236}">
                    <a16:creationId xmlns:a16="http://schemas.microsoft.com/office/drawing/2014/main" id="{8B447299-0CCA-9D88-EC99-9EA6724DE28B}"/>
                  </a:ext>
                </a:extLst>
              </p:cNvPr>
              <p:cNvSpPr txBox="1">
                <a:spLocks noRot="1" noChangeAspect="1" noMove="1" noResize="1" noEditPoints="1" noAdjustHandles="1" noChangeArrowheads="1" noChangeShapeType="1" noTextEdit="1"/>
              </p:cNvSpPr>
              <p:nvPr/>
            </p:nvSpPr>
            <p:spPr>
              <a:xfrm>
                <a:off x="2149072" y="5445224"/>
                <a:ext cx="4689293" cy="913648"/>
              </a:xfrm>
              <a:prstGeom prst="rect">
                <a:avLst/>
              </a:prstGeom>
              <a:blipFill>
                <a:blip r:embed="rId9"/>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arn(inVertical)">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circle(in)">
                                      <p:cBhvr>
                                        <p:cTn id="28" dur="20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3">
                                            <p:txEl>
                                              <p:pRg st="0" end="0"/>
                                            </p:txEl>
                                          </p:spTgt>
                                        </p:tgtEl>
                                        <p:attrNameLst>
                                          <p:attrName>style.visibility</p:attrName>
                                        </p:attrNameLst>
                                      </p:cBhvr>
                                      <p:to>
                                        <p:strVal val="visible"/>
                                      </p:to>
                                    </p:set>
                                    <p:animEffect transition="in" filter="fade">
                                      <p:cBhvr>
                                        <p:cTn id="33" dur="1000"/>
                                        <p:tgtEl>
                                          <p:spTgt spid="13">
                                            <p:txEl>
                                              <p:pRg st="0" end="0"/>
                                            </p:txEl>
                                          </p:spTgt>
                                        </p:tgtEl>
                                      </p:cBhvr>
                                    </p:animEffect>
                                    <p:anim calcmode="lin" valueType="num">
                                      <p:cBhvr>
                                        <p:cTn id="34"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35"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500" fill="hold"/>
                                        <p:tgtEl>
                                          <p:spTgt spid="15"/>
                                        </p:tgtEl>
                                        <p:attrNameLst>
                                          <p:attrName>ppt_x</p:attrName>
                                        </p:attrNameLst>
                                      </p:cBhvr>
                                      <p:tavLst>
                                        <p:tav tm="0">
                                          <p:val>
                                            <p:strVal val="#ppt_x"/>
                                          </p:val>
                                        </p:tav>
                                        <p:tav tm="100000">
                                          <p:val>
                                            <p:strVal val="#ppt_x"/>
                                          </p:val>
                                        </p:tav>
                                      </p:tavLst>
                                    </p:anim>
                                    <p:anim calcmode="lin" valueType="num">
                                      <p:cBhvr additive="base">
                                        <p:cTn id="4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additive="base">
                                        <p:cTn id="50" dur="500" fill="hold"/>
                                        <p:tgtEl>
                                          <p:spTgt spid="19"/>
                                        </p:tgtEl>
                                        <p:attrNameLst>
                                          <p:attrName>ppt_x</p:attrName>
                                        </p:attrNameLst>
                                      </p:cBhvr>
                                      <p:tavLst>
                                        <p:tav tm="0">
                                          <p:val>
                                            <p:strVal val="#ppt_x"/>
                                          </p:val>
                                        </p:tav>
                                        <p:tav tm="100000">
                                          <p:val>
                                            <p:strVal val="#ppt_x"/>
                                          </p:val>
                                        </p:tav>
                                      </p:tavLst>
                                    </p:anim>
                                    <p:anim calcmode="lin" valueType="num">
                                      <p:cBhvr additive="base">
                                        <p:cTn id="51"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9" grpId="0"/>
      <p:bldP spid="11" grpId="0"/>
      <p:bldP spid="15" grpId="0"/>
      <p:bldP spid="17" grpId="0"/>
      <p:bldP spid="1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4F5EC133-8ABA-76F2-5DB6-42C538641CA9}"/>
                  </a:ext>
                </a:extLst>
              </p:cNvPr>
              <p:cNvSpPr>
                <a:spLocks noChangeArrowheads="1"/>
              </p:cNvSpPr>
              <p:nvPr/>
            </p:nvSpPr>
            <p:spPr bwMode="auto">
              <a:xfrm>
                <a:off x="-649" y="54767"/>
                <a:ext cx="9144000" cy="141936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Definition 2.5.1 </a:t>
                </a: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The </a:t>
                </a:r>
                <a:r>
                  <a:rPr kumimoji="0" lang="en-US" altLang="zh-CN" sz="2400"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conditional probability</a:t>
                </a: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of </a:t>
                </a:r>
                <a:r>
                  <a:rPr kumimoji="0" lang="en-US" altLang="zh-CN" sz="2400" b="0" i="1" u="none" strike="noStrike" cap="none" normalizeH="0" baseline="0" dirty="0">
                    <a:ln>
                      <a:noFill/>
                    </a:ln>
                    <a:solidFill>
                      <a:srgbClr val="000080"/>
                    </a:solidFill>
                    <a:effectLst/>
                    <a:latin typeface="Cambria Math" panose="02040503050406030204" pitchFamily="18" charset="0"/>
                    <a:cs typeface="Times New Roman" panose="02020603050405020304" pitchFamily="18" charset="0"/>
                  </a:rPr>
                  <a:t>B</a:t>
                </a: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given </a:t>
                </a:r>
                <a:r>
                  <a:rPr kumimoji="0" lang="en-US" altLang="zh-CN" sz="2400" b="0" i="1" u="none" strike="noStrike" cap="none" normalizeH="0" baseline="0" dirty="0">
                    <a:ln>
                      <a:noFill/>
                    </a:ln>
                    <a:solidFill>
                      <a:srgbClr val="000080"/>
                    </a:solidFill>
                    <a:effectLst/>
                    <a:latin typeface="Cambria Math" panose="02040503050406030204" pitchFamily="18" charset="0"/>
                    <a:cs typeface="Times New Roman" panose="02020603050405020304" pitchFamily="18" charset="0"/>
                  </a:rPr>
                  <a:t>A</a:t>
                </a: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denoted by </a:t>
                </a:r>
                <a14:m>
                  <m:oMath xmlns:m="http://schemas.openxmlformats.org/officeDocument/2006/math">
                    <m:r>
                      <a:rPr lang="en-US" altLang="zh-CN" sz="2400" i="1" kern="100" smtClean="0">
                        <a:solidFill>
                          <a:srgbClr val="000080"/>
                        </a:solidFill>
                        <a:effectLst/>
                        <a:latin typeface="Cambria Math" panose="02040503050406030204" pitchFamily="18" charset="0"/>
                        <a:cs typeface="Times New Roman" panose="02020603050405020304" pitchFamily="18" charset="0"/>
                      </a:rPr>
                      <m:t>𝑃</m:t>
                    </m:r>
                    <m:r>
                      <a:rPr lang="en-US" altLang="zh-CN" sz="2400" i="1" kern="100" smtClean="0">
                        <a:solidFill>
                          <a:srgbClr val="000080"/>
                        </a:solidFill>
                        <a:effectLst/>
                        <a:latin typeface="Cambria Math" panose="02040503050406030204" pitchFamily="18" charset="0"/>
                        <a:cs typeface="Times New Roman" panose="02020603050405020304" pitchFamily="18" charset="0"/>
                      </a:rPr>
                      <m:t>(</m:t>
                    </m:r>
                    <m:r>
                      <a:rPr lang="en-US" altLang="zh-CN" sz="2400" i="1" kern="100" smtClean="0">
                        <a:solidFill>
                          <a:srgbClr val="000080"/>
                        </a:solidFill>
                        <a:effectLst/>
                        <a:latin typeface="Cambria Math" panose="02040503050406030204" pitchFamily="18" charset="0"/>
                        <a:cs typeface="Times New Roman" panose="02020603050405020304" pitchFamily="18" charset="0"/>
                      </a:rPr>
                      <m:t>𝐵</m:t>
                    </m:r>
                    <m:r>
                      <a:rPr lang="en-US" altLang="zh-CN" sz="2400" i="1" kern="100" smtClean="0">
                        <a:solidFill>
                          <a:srgbClr val="000080"/>
                        </a:solidFill>
                        <a:effectLst/>
                        <a:latin typeface="Cambria Math" panose="02040503050406030204" pitchFamily="18" charset="0"/>
                        <a:cs typeface="Times New Roman" panose="02020603050405020304" pitchFamily="18" charset="0"/>
                      </a:rPr>
                      <m:t>|</m:t>
                    </m:r>
                    <m:r>
                      <a:rPr lang="en-US" altLang="zh-CN" sz="2400" i="1" kern="100" smtClean="0">
                        <a:solidFill>
                          <a:srgbClr val="000080"/>
                        </a:solidFill>
                        <a:effectLst/>
                        <a:latin typeface="Cambria Math" panose="02040503050406030204" pitchFamily="18" charset="0"/>
                        <a:cs typeface="Times New Roman" panose="02020603050405020304" pitchFamily="18" charset="0"/>
                      </a:rPr>
                      <m:t>𝐴</m:t>
                    </m:r>
                    <m:r>
                      <a:rPr lang="en-US" altLang="zh-CN" sz="2400" i="1" kern="100" smtClean="0">
                        <a:solidFill>
                          <a:srgbClr val="000080"/>
                        </a:solidFill>
                        <a:effectLst/>
                        <a:latin typeface="Cambria Math" panose="02040503050406030204" pitchFamily="18" charset="0"/>
                        <a:cs typeface="Times New Roman" panose="02020603050405020304" pitchFamily="18" charset="0"/>
                      </a:rPr>
                      <m:t>)</m:t>
                    </m:r>
                  </m:oMath>
                </a14:m>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is defined by </a:t>
                </a:r>
              </a:p>
              <a:p>
                <a:pPr lvl="0"/>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a:t>
                </a:r>
                <a14:m>
                  <m:oMath xmlns:m="http://schemas.openxmlformats.org/officeDocument/2006/math">
                    <m:r>
                      <a:rPr lang="en-US" altLang="zh-CN" sz="2400" i="1" kern="100" smtClean="0">
                        <a:solidFill>
                          <a:srgbClr val="000080"/>
                        </a:solidFill>
                        <a:effectLst/>
                        <a:latin typeface="Cambria Math" panose="02040503050406030204" pitchFamily="18" charset="0"/>
                        <a:cs typeface="Times New Roman" panose="02020603050405020304" pitchFamily="18" charset="0"/>
                      </a:rPr>
                      <m:t>𝑃</m:t>
                    </m:r>
                    <m:r>
                      <a:rPr lang="en-US" altLang="zh-CN" sz="2400" i="1" kern="100" smtClean="0">
                        <a:solidFill>
                          <a:srgbClr val="000080"/>
                        </a:solidFill>
                        <a:effectLst/>
                        <a:latin typeface="Cambria Math" panose="02040503050406030204" pitchFamily="18" charset="0"/>
                        <a:cs typeface="Times New Roman" panose="02020603050405020304" pitchFamily="18" charset="0"/>
                      </a:rPr>
                      <m:t>(</m:t>
                    </m:r>
                    <m:r>
                      <a:rPr lang="en-US" altLang="zh-CN" sz="2400" i="1" kern="100" smtClean="0">
                        <a:solidFill>
                          <a:srgbClr val="000080"/>
                        </a:solidFill>
                        <a:effectLst/>
                        <a:latin typeface="Cambria Math" panose="02040503050406030204" pitchFamily="18" charset="0"/>
                        <a:cs typeface="Times New Roman" panose="02020603050405020304" pitchFamily="18" charset="0"/>
                      </a:rPr>
                      <m:t>𝐵</m:t>
                    </m:r>
                    <m:r>
                      <a:rPr lang="en-US" altLang="zh-CN" sz="2400" i="1" kern="100" smtClean="0">
                        <a:solidFill>
                          <a:srgbClr val="000080"/>
                        </a:solidFill>
                        <a:effectLst/>
                        <a:latin typeface="Cambria Math" panose="02040503050406030204" pitchFamily="18" charset="0"/>
                        <a:cs typeface="Times New Roman" panose="02020603050405020304" pitchFamily="18" charset="0"/>
                      </a:rPr>
                      <m:t>|</m:t>
                    </m:r>
                    <m:r>
                      <a:rPr lang="en-US" altLang="zh-CN" sz="2400" i="1" kern="100" smtClean="0">
                        <a:solidFill>
                          <a:srgbClr val="000080"/>
                        </a:solidFill>
                        <a:effectLst/>
                        <a:latin typeface="Cambria Math" panose="02040503050406030204" pitchFamily="18" charset="0"/>
                        <a:cs typeface="Times New Roman" panose="02020603050405020304" pitchFamily="18" charset="0"/>
                      </a:rPr>
                      <m:t>𝐴</m:t>
                    </m:r>
                    <m:r>
                      <a:rPr lang="en-US" altLang="zh-CN" sz="2400" i="1" kern="100" smtClean="0">
                        <a:solidFill>
                          <a:srgbClr val="000080"/>
                        </a:solidFill>
                        <a:effectLst/>
                        <a:latin typeface="Cambria Math" panose="02040503050406030204" pitchFamily="18" charset="0"/>
                        <a:cs typeface="Times New Roman" panose="02020603050405020304" pitchFamily="18" charset="0"/>
                      </a:rPr>
                      <m:t>)=</m:t>
                    </m:r>
                    <m:f>
                      <m:fPr>
                        <m:ctrlPr>
                          <a:rPr lang="zh-CN" altLang="zh-CN" sz="2400" i="1">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cs typeface="Times New Roman" panose="02020603050405020304" pitchFamily="18" charset="0"/>
                          </a:rPr>
                          <m:t>𝑃</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𝐴</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𝐵</m:t>
                        </m:r>
                        <m:r>
                          <a:rPr lang="en-US" altLang="zh-CN" sz="2400" i="1" kern="100">
                            <a:solidFill>
                              <a:srgbClr val="000080"/>
                            </a:solidFill>
                            <a:effectLst/>
                            <a:latin typeface="Cambria Math" panose="02040503050406030204" pitchFamily="18" charset="0"/>
                            <a:cs typeface="Times New Roman" panose="02020603050405020304" pitchFamily="18" charset="0"/>
                          </a:rPr>
                          <m:t>)</m:t>
                        </m:r>
                      </m:num>
                      <m:den>
                        <m:r>
                          <a:rPr lang="en-US" altLang="zh-CN" sz="2400" i="1" kern="100">
                            <a:solidFill>
                              <a:srgbClr val="000080"/>
                            </a:solidFill>
                            <a:effectLst/>
                            <a:latin typeface="Cambria Math" panose="02040503050406030204" pitchFamily="18" charset="0"/>
                            <a:cs typeface="Times New Roman" panose="02020603050405020304" pitchFamily="18" charset="0"/>
                          </a:rPr>
                          <m:t>𝑃</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𝐴</m:t>
                        </m:r>
                        <m:r>
                          <a:rPr lang="en-US" altLang="zh-CN" sz="2400" i="1" kern="100">
                            <a:solidFill>
                              <a:srgbClr val="000080"/>
                            </a:solidFill>
                            <a:effectLst/>
                            <a:latin typeface="Cambria Math" panose="02040503050406030204" pitchFamily="18" charset="0"/>
                            <a:cs typeface="Times New Roman" panose="02020603050405020304" pitchFamily="18" charset="0"/>
                          </a:rPr>
                          <m:t>)</m:t>
                        </m:r>
                      </m:den>
                    </m:f>
                  </m:oMath>
                </a14:m>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if   </a:t>
                </a:r>
                <a14:m>
                  <m:oMath xmlns:m="http://schemas.openxmlformats.org/officeDocument/2006/math">
                    <m:r>
                      <a:rPr lang="en-US" altLang="zh-CN" sz="2400" i="1">
                        <a:latin typeface="Cambria Math" panose="02040503050406030204" pitchFamily="18" charset="0"/>
                      </a:rPr>
                      <m:t>𝑃</m:t>
                    </m:r>
                    <m:r>
                      <a:rPr lang="en-US" altLang="zh-CN" sz="2400" i="1">
                        <a:latin typeface="Cambria Math" panose="02040503050406030204" pitchFamily="18" charset="0"/>
                      </a:rPr>
                      <m:t>(</m:t>
                    </m:r>
                    <m:r>
                      <a:rPr lang="en-US" altLang="zh-CN" sz="2400" i="1">
                        <a:latin typeface="Cambria Math" panose="02040503050406030204" pitchFamily="18" charset="0"/>
                      </a:rPr>
                      <m:t>𝐴</m:t>
                    </m:r>
                    <m:r>
                      <a:rPr lang="en-US" altLang="zh-CN" sz="2400" i="1">
                        <a:latin typeface="Cambria Math" panose="02040503050406030204" pitchFamily="18" charset="0"/>
                      </a:rPr>
                      <m:t>)&gt;0</m:t>
                    </m:r>
                  </m:oMath>
                </a14:m>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(2.5.1)</a:t>
                </a:r>
                <a:r>
                  <a:rPr kumimoji="0" lang="en-US" altLang="zh-CN" sz="2400" b="0" i="0" u="none" strike="noStrike" cap="none" normalizeH="0" baseline="0" dirty="0">
                    <a:ln>
                      <a:noFill/>
                    </a:ln>
                    <a:solidFill>
                      <a:schemeClr val="tx1"/>
                    </a:solidFill>
                    <a:effectLst/>
                  </a:rPr>
                  <a:t> </a:t>
                </a:r>
              </a:p>
            </p:txBody>
          </p:sp>
        </mc:Choice>
        <mc:Fallback xmlns="">
          <p:sp>
            <p:nvSpPr>
              <p:cNvPr id="2" name="Rectangle 1">
                <a:extLst>
                  <a:ext uri="{FF2B5EF4-FFF2-40B4-BE49-F238E27FC236}">
                    <a16:creationId xmlns:a16="http://schemas.microsoft.com/office/drawing/2014/main" id="{4F5EC133-8ABA-76F2-5DB6-42C538641CA9}"/>
                  </a:ext>
                </a:extLst>
              </p:cNvPr>
              <p:cNvSpPr>
                <a:spLocks noRot="1" noChangeAspect="1" noMove="1" noResize="1" noEditPoints="1" noAdjustHandles="1" noChangeArrowheads="1" noChangeShapeType="1" noTextEdit="1"/>
              </p:cNvSpPr>
              <p:nvPr/>
            </p:nvSpPr>
            <p:spPr bwMode="auto">
              <a:xfrm>
                <a:off x="-649" y="54767"/>
                <a:ext cx="9144000" cy="1419363"/>
              </a:xfrm>
              <a:prstGeom prst="rect">
                <a:avLst/>
              </a:prstGeom>
              <a:blipFill>
                <a:blip r:embed="rId2"/>
                <a:stretch>
                  <a:fillRect l="-1067" t="-3433" r="-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3" name="Rectangle 2">
            <a:extLst>
              <a:ext uri="{FF2B5EF4-FFF2-40B4-BE49-F238E27FC236}">
                <a16:creationId xmlns:a16="http://schemas.microsoft.com/office/drawing/2014/main" id="{A5CE5954-6789-5568-A635-3F49330F0389}"/>
              </a:ext>
            </a:extLst>
          </p:cNvPr>
          <p:cNvSpPr>
            <a:spLocks noChangeArrowheads="1"/>
          </p:cNvSpPr>
          <p:nvPr/>
        </p:nvSpPr>
        <p:spPr bwMode="auto">
          <a:xfrm>
            <a:off x="-649" y="1400320"/>
            <a:ext cx="9144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rPr>
              <a:t>Example 2.5.1 </a:t>
            </a:r>
            <a:r>
              <a:rPr kumimoji="0" lang="en-US" altLang="zh-CN" sz="2400" b="0" i="0" u="none" strike="noStrike" cap="none" normalizeH="0" baseline="0" dirty="0">
                <a:ln>
                  <a:noFill/>
                </a:ln>
                <a:solidFill>
                  <a:srgbClr val="000080"/>
                </a:solidFill>
                <a:effectLst/>
                <a:latin typeface="Times New Roman" panose="02020603050405020304" pitchFamily="18" charset="0"/>
                <a:ea typeface="宋体" panose="02010600030101010101" pitchFamily="2" charset="-122"/>
                <a:cs typeface="Times New Roman" panose="02020603050405020304" pitchFamily="18" charset="0"/>
              </a:rPr>
              <a:t>Let the adults in a small town are categorized according to sex and employment status as follows:</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5" name="文本框 4">
            <a:extLst>
              <a:ext uri="{FF2B5EF4-FFF2-40B4-BE49-F238E27FC236}">
                <a16:creationId xmlns:a16="http://schemas.microsoft.com/office/drawing/2014/main" id="{0170095F-50F8-42ED-94CE-0033E63E3FC9}"/>
              </a:ext>
            </a:extLst>
          </p:cNvPr>
          <p:cNvSpPr txBox="1"/>
          <p:nvPr/>
        </p:nvSpPr>
        <p:spPr>
          <a:xfrm>
            <a:off x="683568" y="2170565"/>
            <a:ext cx="7272808" cy="1569660"/>
          </a:xfrm>
          <a:prstGeom prst="rect">
            <a:avLst/>
          </a:prstGeom>
          <a:noFill/>
        </p:spPr>
        <p:txBody>
          <a:bodyPr wrap="square">
            <a:spAutoFit/>
          </a:bodyPr>
          <a:lstStyle/>
          <a:p>
            <a:pPr indent="227965" algn="just"/>
            <a:r>
              <a:rPr lang="en-US" altLang="zh-CN" sz="1800" kern="100" dirty="0">
                <a:solidFill>
                  <a:srgbClr val="000080"/>
                </a:solidFill>
                <a:effectLst/>
                <a:latin typeface="Times New Roman" panose="02020603050405020304" pitchFamily="18" charset="0"/>
                <a:ea typeface="宋体" panose="02010600030101010101" pitchFamily="2" charset="-122"/>
              </a:rPr>
              <a:t> </a:t>
            </a:r>
            <a:r>
              <a:rPr lang="en-US" altLang="zh-CN" sz="2400" kern="100" dirty="0">
                <a:solidFill>
                  <a:srgbClr val="000080"/>
                </a:solidFill>
                <a:effectLst/>
                <a:latin typeface="Times New Roman" panose="02020603050405020304" pitchFamily="18" charset="0"/>
                <a:ea typeface="宋体" panose="02010600030101010101" pitchFamily="2" charset="-122"/>
              </a:rPr>
              <a:t>Employed              Unemployed              Total</a:t>
            </a:r>
            <a:endParaRPr lang="zh-CN" altLang="zh-CN" sz="2400" kern="100" dirty="0">
              <a:effectLst/>
              <a:latin typeface="Times New Roman" panose="02020603050405020304" pitchFamily="18" charset="0"/>
              <a:ea typeface="宋体" panose="02010600030101010101" pitchFamily="2" charset="-122"/>
            </a:endParaRPr>
          </a:p>
          <a:p>
            <a:pPr indent="227965" algn="just"/>
            <a:r>
              <a:rPr lang="en-US" altLang="zh-CN" sz="2400" kern="100" dirty="0">
                <a:solidFill>
                  <a:srgbClr val="000080"/>
                </a:solidFill>
                <a:effectLst/>
                <a:latin typeface="Times New Roman" panose="02020603050405020304" pitchFamily="18" charset="0"/>
                <a:ea typeface="宋体" panose="02010600030101010101" pitchFamily="2" charset="-122"/>
              </a:rPr>
              <a:t>Male     420                      80                    500</a:t>
            </a:r>
            <a:endParaRPr lang="zh-CN" altLang="zh-CN" sz="2400" kern="100" dirty="0">
              <a:effectLst/>
              <a:latin typeface="Times New Roman" panose="02020603050405020304" pitchFamily="18" charset="0"/>
              <a:ea typeface="宋体" panose="02010600030101010101" pitchFamily="2" charset="-122"/>
            </a:endParaRPr>
          </a:p>
          <a:p>
            <a:pPr indent="227965" algn="just"/>
            <a:r>
              <a:rPr lang="en-US" altLang="zh-CN" sz="2400" kern="100" dirty="0">
                <a:solidFill>
                  <a:srgbClr val="000080"/>
                </a:solidFill>
                <a:effectLst/>
                <a:latin typeface="Times New Roman" panose="02020603050405020304" pitchFamily="18" charset="0"/>
                <a:ea typeface="宋体" panose="02010600030101010101" pitchFamily="2" charset="-122"/>
              </a:rPr>
              <a:t>Female   180                      220                   400</a:t>
            </a:r>
            <a:endParaRPr lang="zh-CN" altLang="zh-CN" sz="2400" kern="100" dirty="0">
              <a:effectLst/>
              <a:latin typeface="Times New Roman" panose="02020603050405020304" pitchFamily="18" charset="0"/>
              <a:ea typeface="宋体" panose="02010600030101010101" pitchFamily="2" charset="-122"/>
            </a:endParaRPr>
          </a:p>
          <a:p>
            <a:pPr indent="227965" algn="just"/>
            <a:r>
              <a:rPr lang="en-US" altLang="zh-CN" sz="2400" kern="100" dirty="0">
                <a:solidFill>
                  <a:srgbClr val="000080"/>
                </a:solidFill>
                <a:effectLst/>
                <a:latin typeface="Times New Roman" panose="02020603050405020304" pitchFamily="18" charset="0"/>
                <a:ea typeface="宋体" panose="02010600030101010101" pitchFamily="2" charset="-122"/>
              </a:rPr>
              <a:t>Total     600                      300                   900</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6DC0719C-C0F9-EE32-75FF-8D0D8359408A}"/>
                  </a:ext>
                </a:extLst>
              </p:cNvPr>
              <p:cNvSpPr txBox="1"/>
              <p:nvPr/>
            </p:nvSpPr>
            <p:spPr>
              <a:xfrm>
                <a:off x="0" y="3597763"/>
                <a:ext cx="8856984" cy="461665"/>
              </a:xfrm>
              <a:prstGeom prst="rect">
                <a:avLst/>
              </a:prstGeom>
              <a:noFill/>
            </p:spPr>
            <p:txBody>
              <a:bodyPr wrap="square">
                <a:spAutoFit/>
              </a:bodyPr>
              <a:lstStyle/>
              <a:p>
                <a:pPr algn="just"/>
                <a:r>
                  <a:rPr lang="en-US" altLang="zh-CN" sz="2400" kern="100" dirty="0">
                    <a:solidFill>
                      <a:srgbClr val="000080"/>
                    </a:solidFill>
                    <a:effectLst/>
                    <a:latin typeface="Times New Roman" panose="02020603050405020304" pitchFamily="18" charset="0"/>
                    <a:ea typeface="宋体" panose="02010600030101010101" pitchFamily="2" charset="-122"/>
                  </a:rPr>
                  <a:t>If </a:t>
                </a:r>
                <a14:m>
                  <m:oMath xmlns:m="http://schemas.openxmlformats.org/officeDocument/2006/math">
                    <m:r>
                      <a:rPr lang="en-US" altLang="zh-CN" sz="2400" i="1" kern="100">
                        <a:solidFill>
                          <a:srgbClr val="000080"/>
                        </a:solidFill>
                        <a:effectLst/>
                        <a:latin typeface="Cambria Math" panose="02040503050406030204" pitchFamily="18" charset="0"/>
                        <a:ea typeface="宋体" panose="02010600030101010101" pitchFamily="2" charset="-122"/>
                      </a:rPr>
                      <m:t>𝑀</m:t>
                    </m:r>
                    <m:r>
                      <a:rPr lang="en-US" altLang="zh-CN" sz="2400" i="1" kern="100">
                        <a:solidFill>
                          <a:srgbClr val="000080"/>
                        </a:solidFill>
                        <a:effectLst/>
                        <a:latin typeface="Cambria Math" panose="02040503050406030204" pitchFamily="18" charset="0"/>
                        <a:ea typeface="宋体" panose="02010600030101010101" pitchFamily="2" charset="-122"/>
                      </a:rPr>
                      <m:t>={</m:t>
                    </m:r>
                    <m:r>
                      <m:rPr>
                        <m:nor/>
                      </m:rPr>
                      <a:rPr lang="en-US" altLang="zh-CN" sz="2400" kern="100">
                        <a:solidFill>
                          <a:srgbClr val="000080"/>
                        </a:solidFill>
                        <a:effectLst/>
                        <a:latin typeface="Cambria Math" panose="02040503050406030204" pitchFamily="18" charset="0"/>
                        <a:ea typeface="宋体" panose="02010600030101010101" pitchFamily="2" charset="-122"/>
                      </a:rPr>
                      <m:t>male</m:t>
                    </m:r>
                    <m:r>
                      <a:rPr lang="en-US" altLang="zh-CN" sz="2400" kern="100">
                        <a:solidFill>
                          <a:srgbClr val="000080"/>
                        </a:solidFill>
                        <a:effectLst/>
                        <a:latin typeface="Cambria Math" panose="02040503050406030204" pitchFamily="18" charset="0"/>
                        <a:ea typeface="宋体" panose="02010600030101010101" pitchFamily="2" charset="-122"/>
                      </a:rPr>
                      <m:t>}</m:t>
                    </m:r>
                    <m:r>
                      <m:rPr>
                        <m:nor/>
                      </m:rPr>
                      <a:rPr lang="en-US" altLang="zh-CN" sz="2400" kern="100">
                        <a:solidFill>
                          <a:srgbClr val="000080"/>
                        </a:solidFill>
                        <a:effectLst/>
                        <a:latin typeface="Cambria Math" panose="02040503050406030204" pitchFamily="18" charset="0"/>
                        <a:ea typeface="宋体" panose="02010600030101010101" pitchFamily="2" charset="-122"/>
                      </a:rPr>
                      <m:t>, </m:t>
                    </m:r>
                    <m:r>
                      <a:rPr lang="en-US" altLang="zh-CN" sz="2400" i="1" kern="100">
                        <a:solidFill>
                          <a:srgbClr val="000080"/>
                        </a:solidFill>
                        <a:effectLst/>
                        <a:latin typeface="Cambria Math" panose="02040503050406030204" pitchFamily="18" charset="0"/>
                        <a:ea typeface="宋体" panose="02010600030101010101" pitchFamily="2" charset="-122"/>
                      </a:rPr>
                      <m:t>𝐹</m:t>
                    </m:r>
                    <m:r>
                      <a:rPr lang="en-US" altLang="zh-CN" sz="2400" i="1" kern="100">
                        <a:solidFill>
                          <a:srgbClr val="000080"/>
                        </a:solidFill>
                        <a:effectLst/>
                        <a:latin typeface="Cambria Math" panose="02040503050406030204" pitchFamily="18" charset="0"/>
                        <a:ea typeface="宋体" panose="02010600030101010101" pitchFamily="2" charset="-122"/>
                      </a:rPr>
                      <m:t>={</m:t>
                    </m:r>
                    <m:r>
                      <m:rPr>
                        <m:nor/>
                      </m:rPr>
                      <a:rPr lang="en-US" altLang="zh-CN" sz="2400" kern="100">
                        <a:solidFill>
                          <a:srgbClr val="000080"/>
                        </a:solidFill>
                        <a:effectLst/>
                        <a:latin typeface="Cambria Math" panose="02040503050406030204" pitchFamily="18" charset="0"/>
                        <a:ea typeface="宋体" panose="02010600030101010101" pitchFamily="2" charset="-122"/>
                      </a:rPr>
                      <m:t>female</m:t>
                    </m:r>
                    <m:r>
                      <a:rPr lang="en-US" altLang="zh-CN" sz="2400" kern="100">
                        <a:solidFill>
                          <a:srgbClr val="000080"/>
                        </a:solidFill>
                        <a:effectLst/>
                        <a:latin typeface="Cambria Math" panose="02040503050406030204" pitchFamily="18" charset="0"/>
                        <a:ea typeface="宋体" panose="02010600030101010101" pitchFamily="2" charset="-122"/>
                      </a:rPr>
                      <m:t>}</m:t>
                    </m:r>
                    <m:r>
                      <m:rPr>
                        <m:nor/>
                      </m:rPr>
                      <a:rPr lang="en-US" altLang="zh-CN" sz="2400" kern="100">
                        <a:solidFill>
                          <a:srgbClr val="000080"/>
                        </a:solidFill>
                        <a:effectLst/>
                        <a:latin typeface="Cambria Math" panose="02040503050406030204" pitchFamily="18" charset="0"/>
                        <a:ea typeface="宋体" panose="02010600030101010101" pitchFamily="2" charset="-122"/>
                      </a:rPr>
                      <m:t>, </m:t>
                    </m:r>
                    <m:r>
                      <a:rPr lang="en-US" altLang="zh-CN" sz="2400" i="1" kern="100">
                        <a:solidFill>
                          <a:srgbClr val="000080"/>
                        </a:solidFill>
                        <a:effectLst/>
                        <a:latin typeface="Cambria Math" panose="02040503050406030204" pitchFamily="18" charset="0"/>
                        <a:ea typeface="宋体" panose="02010600030101010101" pitchFamily="2" charset="-122"/>
                      </a:rPr>
                      <m:t>𝐸</m:t>
                    </m:r>
                    <m:r>
                      <a:rPr lang="en-US" altLang="zh-CN" sz="2400" i="1" kern="100">
                        <a:solidFill>
                          <a:srgbClr val="000080"/>
                        </a:solidFill>
                        <a:effectLst/>
                        <a:latin typeface="Cambria Math" panose="02040503050406030204" pitchFamily="18" charset="0"/>
                        <a:ea typeface="宋体" panose="02010600030101010101" pitchFamily="2" charset="-122"/>
                      </a:rPr>
                      <m:t>={</m:t>
                    </m:r>
                    <m:r>
                      <m:rPr>
                        <m:nor/>
                      </m:rPr>
                      <a:rPr lang="en-US" altLang="zh-CN" sz="2400" kern="100">
                        <a:solidFill>
                          <a:srgbClr val="000080"/>
                        </a:solidFill>
                        <a:effectLst/>
                        <a:latin typeface="Cambria Math" panose="02040503050406030204" pitchFamily="18" charset="0"/>
                        <a:ea typeface="宋体" panose="02010600030101010101" pitchFamily="2" charset="-122"/>
                      </a:rPr>
                      <m:t>employed</m:t>
                    </m:r>
                    <m:r>
                      <a:rPr lang="en-US" altLang="zh-CN" sz="2400" kern="100">
                        <a:solidFill>
                          <a:srgbClr val="000080"/>
                        </a:solidFill>
                        <a:effectLst/>
                        <a:latin typeface="Cambria Math" panose="02040503050406030204" pitchFamily="18" charset="0"/>
                        <a:ea typeface="宋体" panose="02010600030101010101" pitchFamily="2" charset="-122"/>
                      </a:rPr>
                      <m:t>}</m:t>
                    </m:r>
                    <m:r>
                      <m:rPr>
                        <m:nor/>
                      </m:rPr>
                      <a:rPr lang="en-US" altLang="zh-CN" sz="2400" kern="100">
                        <a:solidFill>
                          <a:srgbClr val="000080"/>
                        </a:solidFill>
                        <a:effectLst/>
                        <a:latin typeface="Cambria Math" panose="02040503050406030204" pitchFamily="18" charset="0"/>
                        <a:ea typeface="宋体" panose="02010600030101010101" pitchFamily="2" charset="-122"/>
                      </a:rPr>
                      <m:t>, </m:t>
                    </m:r>
                    <m:r>
                      <a:rPr lang="en-US" altLang="zh-CN" sz="2400" i="1" kern="100">
                        <a:solidFill>
                          <a:srgbClr val="000080"/>
                        </a:solidFill>
                        <a:effectLst/>
                        <a:latin typeface="Cambria Math" panose="02040503050406030204" pitchFamily="18" charset="0"/>
                        <a:ea typeface="宋体" panose="02010600030101010101" pitchFamily="2" charset="-122"/>
                      </a:rPr>
                      <m:t>𝑈</m:t>
                    </m:r>
                    <m:r>
                      <a:rPr lang="en-US" altLang="zh-CN" sz="2400" i="1" kern="100">
                        <a:solidFill>
                          <a:srgbClr val="000080"/>
                        </a:solidFill>
                        <a:effectLst/>
                        <a:latin typeface="Cambria Math" panose="02040503050406030204" pitchFamily="18" charset="0"/>
                        <a:ea typeface="宋体" panose="02010600030101010101" pitchFamily="2" charset="-122"/>
                      </a:rPr>
                      <m:t>={</m:t>
                    </m:r>
                    <m:r>
                      <m:rPr>
                        <m:nor/>
                      </m:rPr>
                      <a:rPr lang="en-US" altLang="zh-CN" sz="2400" kern="100">
                        <a:solidFill>
                          <a:srgbClr val="000080"/>
                        </a:solidFill>
                        <a:effectLst/>
                        <a:latin typeface="Cambria Math" panose="02040503050406030204" pitchFamily="18" charset="0"/>
                        <a:ea typeface="宋体" panose="02010600030101010101" pitchFamily="2" charset="-122"/>
                      </a:rPr>
                      <m:t>unemployed</m:t>
                    </m:r>
                    <m:r>
                      <a:rPr lang="en-US" altLang="zh-CN" sz="2400" kern="100">
                        <a:solidFill>
                          <a:srgbClr val="000080"/>
                        </a:solidFill>
                        <a:effectLst/>
                        <a:latin typeface="Cambria Math" panose="02040503050406030204" pitchFamily="18" charset="0"/>
                        <a:ea typeface="宋体" panose="02010600030101010101" pitchFamily="2" charset="-122"/>
                      </a:rPr>
                      <m:t>}</m:t>
                    </m:r>
                    <m:r>
                      <a:rPr lang="en-US" altLang="zh-CN" sz="2400" i="1" kern="100">
                        <a:solidFill>
                          <a:srgbClr val="000080"/>
                        </a:solidFill>
                        <a:effectLst/>
                        <a:latin typeface="Cambria Math" panose="02040503050406030204" pitchFamily="18" charset="0"/>
                        <a:ea typeface="宋体" panose="02010600030101010101" pitchFamily="2" charset="-122"/>
                      </a:rPr>
                      <m:t>,</m:t>
                    </m:r>
                  </m:oMath>
                </a14:m>
                <a:endParaRPr lang="zh-CN" altLang="zh-CN" sz="2400" kern="100" dirty="0">
                  <a:effectLst/>
                  <a:latin typeface="Times New Roman" panose="02020603050405020304" pitchFamily="18" charset="0"/>
                  <a:ea typeface="宋体" panose="02010600030101010101" pitchFamily="2" charset="-122"/>
                </a:endParaRPr>
              </a:p>
            </p:txBody>
          </p:sp>
        </mc:Choice>
        <mc:Fallback xmlns="">
          <p:sp>
            <p:nvSpPr>
              <p:cNvPr id="7" name="文本框 6">
                <a:extLst>
                  <a:ext uri="{FF2B5EF4-FFF2-40B4-BE49-F238E27FC236}">
                    <a16:creationId xmlns:a16="http://schemas.microsoft.com/office/drawing/2014/main" id="{6DC0719C-C0F9-EE32-75FF-8D0D8359408A}"/>
                  </a:ext>
                </a:extLst>
              </p:cNvPr>
              <p:cNvSpPr txBox="1">
                <a:spLocks noRot="1" noChangeAspect="1" noMove="1" noResize="1" noEditPoints="1" noAdjustHandles="1" noChangeArrowheads="1" noChangeShapeType="1" noTextEdit="1"/>
              </p:cNvSpPr>
              <p:nvPr/>
            </p:nvSpPr>
            <p:spPr>
              <a:xfrm>
                <a:off x="0" y="3597763"/>
                <a:ext cx="8856984" cy="461665"/>
              </a:xfrm>
              <a:prstGeom prst="rect">
                <a:avLst/>
              </a:prstGeom>
              <a:blipFill>
                <a:blip r:embed="rId3"/>
                <a:stretch>
                  <a:fillRect l="-1032"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53E6475-6754-88BE-B580-FABEB6098E69}"/>
                  </a:ext>
                </a:extLst>
              </p:cNvPr>
              <p:cNvSpPr txBox="1"/>
              <p:nvPr/>
            </p:nvSpPr>
            <p:spPr>
              <a:xfrm>
                <a:off x="67850" y="4077684"/>
                <a:ext cx="4656908" cy="461665"/>
              </a:xfrm>
              <a:prstGeom prst="rect">
                <a:avLst/>
              </a:prstGeom>
              <a:noFill/>
            </p:spPr>
            <p:txBody>
              <a:bodyPr wrap="square">
                <a:spAutoFit/>
              </a:bodyPr>
              <a:lstStyle/>
              <a:p>
                <a:pPr algn="just"/>
                <a:r>
                  <a:rPr lang="en-US" altLang="zh-CN" sz="2400" kern="100" dirty="0">
                    <a:solidFill>
                      <a:srgbClr val="000080"/>
                    </a:solidFill>
                    <a:effectLst/>
                    <a:latin typeface="Times New Roman" panose="02020603050405020304" pitchFamily="18" charset="0"/>
                    <a:ea typeface="宋体" panose="02010600030101010101" pitchFamily="2" charset="-122"/>
                  </a:rPr>
                  <a:t>Find </a:t>
                </a:r>
                <a14:m>
                  <m:oMath xmlns:m="http://schemas.openxmlformats.org/officeDocument/2006/math">
                    <m:r>
                      <a:rPr lang="en-US" altLang="zh-CN" sz="2400" i="1" kern="100">
                        <a:solidFill>
                          <a:srgbClr val="000080"/>
                        </a:solidFill>
                        <a:effectLst/>
                        <a:latin typeface="Cambria Math" panose="02040503050406030204" pitchFamily="18" charset="0"/>
                        <a:ea typeface="宋体" panose="02010600030101010101" pitchFamily="2" charset="-122"/>
                      </a:rPr>
                      <m:t>𝑃</m:t>
                    </m:r>
                    <m:r>
                      <a:rPr lang="en-US" altLang="zh-CN" sz="2400" i="1" kern="100">
                        <a:solidFill>
                          <a:srgbClr val="000080"/>
                        </a:solidFill>
                        <a:effectLst/>
                        <a:latin typeface="Cambria Math" panose="02040503050406030204" pitchFamily="18" charset="0"/>
                        <a:ea typeface="宋体" panose="02010600030101010101" pitchFamily="2" charset="-122"/>
                      </a:rPr>
                      <m:t>(</m:t>
                    </m:r>
                    <m:r>
                      <a:rPr lang="en-US" altLang="zh-CN" sz="2400" i="1" kern="100">
                        <a:solidFill>
                          <a:srgbClr val="000080"/>
                        </a:solidFill>
                        <a:effectLst/>
                        <a:latin typeface="Cambria Math" panose="02040503050406030204" pitchFamily="18" charset="0"/>
                        <a:ea typeface="宋体" panose="02010600030101010101" pitchFamily="2" charset="-122"/>
                      </a:rPr>
                      <m:t>𝑀</m:t>
                    </m:r>
                    <m:r>
                      <a:rPr lang="en-US" altLang="zh-CN" sz="2400" i="1" kern="100">
                        <a:solidFill>
                          <a:srgbClr val="000080"/>
                        </a:solidFill>
                        <a:effectLst/>
                        <a:latin typeface="Cambria Math" panose="02040503050406030204" pitchFamily="18" charset="0"/>
                        <a:ea typeface="宋体" panose="02010600030101010101" pitchFamily="2" charset="-122"/>
                      </a:rPr>
                      <m:t>)</m:t>
                    </m:r>
                    <m:r>
                      <m:rPr>
                        <m:nor/>
                      </m:rPr>
                      <a:rPr lang="en-US" altLang="zh-CN" sz="2400" kern="100">
                        <a:solidFill>
                          <a:srgbClr val="000080"/>
                        </a:solidFill>
                        <a:effectLst/>
                        <a:latin typeface="Cambria Math" panose="02040503050406030204" pitchFamily="18" charset="0"/>
                        <a:ea typeface="宋体" panose="02010600030101010101" pitchFamily="2" charset="-122"/>
                      </a:rPr>
                      <m:t>, </m:t>
                    </m:r>
                    <m:r>
                      <a:rPr lang="en-US" altLang="zh-CN" sz="2400" i="1" kern="100">
                        <a:solidFill>
                          <a:srgbClr val="000080"/>
                        </a:solidFill>
                        <a:effectLst/>
                        <a:latin typeface="Cambria Math" panose="02040503050406030204" pitchFamily="18" charset="0"/>
                        <a:ea typeface="宋体" panose="02010600030101010101" pitchFamily="2" charset="-122"/>
                      </a:rPr>
                      <m:t>𝑃</m:t>
                    </m:r>
                    <m:r>
                      <a:rPr lang="en-US" altLang="zh-CN" sz="2400" kern="100">
                        <a:solidFill>
                          <a:srgbClr val="000080"/>
                        </a:solidFill>
                        <a:effectLst/>
                        <a:latin typeface="Cambria Math" panose="02040503050406030204" pitchFamily="18" charset="0"/>
                        <a:ea typeface="宋体" panose="02010600030101010101" pitchFamily="2" charset="-122"/>
                      </a:rPr>
                      <m:t>(</m:t>
                    </m:r>
                    <m:r>
                      <a:rPr lang="en-US" altLang="zh-CN" sz="2400" i="1" kern="100">
                        <a:solidFill>
                          <a:srgbClr val="000080"/>
                        </a:solidFill>
                        <a:effectLst/>
                        <a:latin typeface="Cambria Math" panose="02040503050406030204" pitchFamily="18" charset="0"/>
                        <a:ea typeface="宋体" panose="02010600030101010101" pitchFamily="2" charset="-122"/>
                      </a:rPr>
                      <m:t>𝐸</m:t>
                    </m:r>
                    <m:r>
                      <a:rPr lang="en-US" altLang="zh-CN" sz="2400" kern="100">
                        <a:solidFill>
                          <a:srgbClr val="000080"/>
                        </a:solidFill>
                        <a:effectLst/>
                        <a:latin typeface="Cambria Math" panose="02040503050406030204" pitchFamily="18" charset="0"/>
                        <a:ea typeface="宋体" panose="02010600030101010101" pitchFamily="2" charset="-122"/>
                      </a:rPr>
                      <m:t>|</m:t>
                    </m:r>
                    <m:r>
                      <a:rPr lang="en-US" altLang="zh-CN" sz="2400" i="1" kern="100">
                        <a:solidFill>
                          <a:srgbClr val="000080"/>
                        </a:solidFill>
                        <a:effectLst/>
                        <a:latin typeface="Cambria Math" panose="02040503050406030204" pitchFamily="18" charset="0"/>
                        <a:ea typeface="宋体" panose="02010600030101010101" pitchFamily="2" charset="-122"/>
                      </a:rPr>
                      <m:t>𝑀</m:t>
                    </m:r>
                    <m:r>
                      <a:rPr lang="en-US" altLang="zh-CN" sz="2400" kern="100">
                        <a:solidFill>
                          <a:srgbClr val="000080"/>
                        </a:solidFill>
                        <a:effectLst/>
                        <a:latin typeface="Cambria Math" panose="02040503050406030204" pitchFamily="18" charset="0"/>
                        <a:ea typeface="宋体" panose="02010600030101010101" pitchFamily="2" charset="-122"/>
                      </a:rPr>
                      <m:t>)</m:t>
                    </m:r>
                    <m:r>
                      <m:rPr>
                        <m:nor/>
                      </m:rPr>
                      <a:rPr lang="en-US" altLang="zh-CN" sz="2400" kern="100">
                        <a:solidFill>
                          <a:srgbClr val="000080"/>
                        </a:solidFill>
                        <a:effectLst/>
                        <a:latin typeface="Cambria Math" panose="02040503050406030204" pitchFamily="18" charset="0"/>
                        <a:ea typeface="宋体" panose="02010600030101010101" pitchFamily="2" charset="-122"/>
                      </a:rPr>
                      <m:t>, </m:t>
                    </m:r>
                    <m:r>
                      <a:rPr lang="en-US" altLang="zh-CN" sz="2400" i="1" kern="100">
                        <a:solidFill>
                          <a:srgbClr val="000080"/>
                        </a:solidFill>
                        <a:effectLst/>
                        <a:latin typeface="Cambria Math" panose="02040503050406030204" pitchFamily="18" charset="0"/>
                        <a:ea typeface="宋体" panose="02010600030101010101" pitchFamily="2" charset="-122"/>
                      </a:rPr>
                      <m:t>𝑃</m:t>
                    </m:r>
                    <m:r>
                      <a:rPr lang="en-US" altLang="zh-CN" sz="2400" kern="100">
                        <a:solidFill>
                          <a:srgbClr val="000080"/>
                        </a:solidFill>
                        <a:effectLst/>
                        <a:latin typeface="Cambria Math" panose="02040503050406030204" pitchFamily="18" charset="0"/>
                        <a:ea typeface="宋体" panose="02010600030101010101" pitchFamily="2" charset="-122"/>
                      </a:rPr>
                      <m:t>(</m:t>
                    </m:r>
                    <m:r>
                      <a:rPr lang="en-US" altLang="zh-CN" sz="2400" i="1" kern="100">
                        <a:solidFill>
                          <a:srgbClr val="000080"/>
                        </a:solidFill>
                        <a:effectLst/>
                        <a:latin typeface="Cambria Math" panose="02040503050406030204" pitchFamily="18" charset="0"/>
                        <a:ea typeface="宋体" panose="02010600030101010101" pitchFamily="2" charset="-122"/>
                      </a:rPr>
                      <m:t>𝐹</m:t>
                    </m:r>
                    <m:r>
                      <a:rPr lang="en-US" altLang="zh-CN" sz="2400" kern="100">
                        <a:solidFill>
                          <a:srgbClr val="000080"/>
                        </a:solidFill>
                        <a:effectLst/>
                        <a:latin typeface="Cambria Math" panose="02040503050406030204" pitchFamily="18" charset="0"/>
                        <a:ea typeface="宋体" panose="02010600030101010101" pitchFamily="2" charset="-122"/>
                      </a:rPr>
                      <m:t>|</m:t>
                    </m:r>
                    <m:r>
                      <a:rPr lang="en-US" altLang="zh-CN" sz="2400" i="1" kern="100">
                        <a:solidFill>
                          <a:srgbClr val="000080"/>
                        </a:solidFill>
                        <a:effectLst/>
                        <a:latin typeface="Cambria Math" panose="02040503050406030204" pitchFamily="18" charset="0"/>
                        <a:ea typeface="宋体" panose="02010600030101010101" pitchFamily="2" charset="-122"/>
                      </a:rPr>
                      <m:t>𝑈</m:t>
                    </m:r>
                    <m:r>
                      <a:rPr lang="en-US" altLang="zh-CN" sz="2400" kern="100">
                        <a:solidFill>
                          <a:srgbClr val="000080"/>
                        </a:solidFill>
                        <a:effectLst/>
                        <a:latin typeface="Cambria Math" panose="02040503050406030204" pitchFamily="18" charset="0"/>
                        <a:ea typeface="宋体" panose="02010600030101010101" pitchFamily="2" charset="-122"/>
                      </a:rPr>
                      <m:t>)</m:t>
                    </m:r>
                  </m:oMath>
                </a14:m>
                <a:r>
                  <a:rPr lang="en-US" altLang="zh-CN" sz="2400" kern="100" dirty="0">
                    <a:solidFill>
                      <a:srgbClr val="000080"/>
                    </a:solidFill>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p:txBody>
          </p:sp>
        </mc:Choice>
        <mc:Fallback xmlns="">
          <p:sp>
            <p:nvSpPr>
              <p:cNvPr id="9" name="文本框 8">
                <a:extLst>
                  <a:ext uri="{FF2B5EF4-FFF2-40B4-BE49-F238E27FC236}">
                    <a16:creationId xmlns:a16="http://schemas.microsoft.com/office/drawing/2014/main" id="{D53E6475-6754-88BE-B580-FABEB6098E69}"/>
                  </a:ext>
                </a:extLst>
              </p:cNvPr>
              <p:cNvSpPr txBox="1">
                <a:spLocks noRot="1" noChangeAspect="1" noMove="1" noResize="1" noEditPoints="1" noAdjustHandles="1" noChangeArrowheads="1" noChangeShapeType="1" noTextEdit="1"/>
              </p:cNvSpPr>
              <p:nvPr/>
            </p:nvSpPr>
            <p:spPr>
              <a:xfrm>
                <a:off x="67850" y="4077684"/>
                <a:ext cx="4656908" cy="461665"/>
              </a:xfrm>
              <a:prstGeom prst="rect">
                <a:avLst/>
              </a:prstGeom>
              <a:blipFill>
                <a:blip r:embed="rId4"/>
                <a:stretch>
                  <a:fillRect l="-1963" t="-10526" b="-28947"/>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A9806BD1-64C8-6B28-0DD3-C2F663552290}"/>
              </a:ext>
            </a:extLst>
          </p:cNvPr>
          <p:cNvSpPr txBox="1"/>
          <p:nvPr/>
        </p:nvSpPr>
        <p:spPr>
          <a:xfrm>
            <a:off x="67850" y="4557605"/>
            <a:ext cx="1335798" cy="461665"/>
          </a:xfrm>
          <a:prstGeom prst="rect">
            <a:avLst/>
          </a:prstGeom>
          <a:noFill/>
        </p:spPr>
        <p:txBody>
          <a:bodyPr wrap="square">
            <a:spAutoFit/>
          </a:bodyPr>
          <a:lstStyle/>
          <a:p>
            <a:pPr algn="just"/>
            <a:r>
              <a:rPr lang="en-US" altLang="zh-CN" sz="2400" b="1" kern="100" dirty="0">
                <a:solidFill>
                  <a:srgbClr val="000080"/>
                </a:solidFill>
                <a:effectLst/>
                <a:latin typeface="Times New Roman" panose="02020603050405020304" pitchFamily="18" charset="0"/>
                <a:ea typeface="宋体" panose="02010600030101010101" pitchFamily="2" charset="-122"/>
              </a:rPr>
              <a:t>Solution</a:t>
            </a:r>
            <a:endParaRPr lang="zh-CN" altLang="zh-CN" sz="2400" kern="100" dirty="0">
              <a:effectLst/>
              <a:latin typeface="Times New Roman" panose="02020603050405020304" pitchFamily="18" charset="0"/>
              <a:ea typeface="宋体" panose="02010600030101010101" pitchFamily="2" charset="-122"/>
            </a:endParaRPr>
          </a:p>
        </p:txBody>
      </p:sp>
      <p:pic>
        <p:nvPicPr>
          <p:cNvPr id="21" name="图片 20">
            <a:extLst>
              <a:ext uri="{FF2B5EF4-FFF2-40B4-BE49-F238E27FC236}">
                <a16:creationId xmlns:a16="http://schemas.microsoft.com/office/drawing/2014/main" id="{2BA3C0C8-3E32-E05F-7BA7-D694803ED87D}"/>
              </a:ext>
            </a:extLst>
          </p:cNvPr>
          <p:cNvPicPr>
            <a:picLocks noChangeAspect="1"/>
          </p:cNvPicPr>
          <p:nvPr/>
        </p:nvPicPr>
        <p:blipFill>
          <a:blip r:embed="rId5"/>
          <a:stretch>
            <a:fillRect/>
          </a:stretch>
        </p:blipFill>
        <p:spPr>
          <a:xfrm>
            <a:off x="2051720" y="5708847"/>
            <a:ext cx="3267075" cy="552450"/>
          </a:xfrm>
          <a:prstGeom prst="rect">
            <a:avLst/>
          </a:prstGeom>
        </p:spPr>
      </p:pic>
      <p:pic>
        <p:nvPicPr>
          <p:cNvPr id="23" name="图片 22">
            <a:extLst>
              <a:ext uri="{FF2B5EF4-FFF2-40B4-BE49-F238E27FC236}">
                <a16:creationId xmlns:a16="http://schemas.microsoft.com/office/drawing/2014/main" id="{6051F415-96C1-35A2-2A1E-873B1E69606E}"/>
              </a:ext>
            </a:extLst>
          </p:cNvPr>
          <p:cNvPicPr>
            <a:picLocks noChangeAspect="1"/>
          </p:cNvPicPr>
          <p:nvPr/>
        </p:nvPicPr>
        <p:blipFill>
          <a:blip r:embed="rId6"/>
          <a:stretch>
            <a:fillRect/>
          </a:stretch>
        </p:blipFill>
        <p:spPr>
          <a:xfrm>
            <a:off x="1547664" y="4835324"/>
            <a:ext cx="4962525" cy="590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inVertical)">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down)">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circle(in)">
                                      <p:cBhvr>
                                        <p:cTn id="34" dur="20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9" grpId="0"/>
      <p:bldP spid="1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830E76-0A98-5266-FFD6-0704630C53C1}"/>
              </a:ext>
            </a:extLst>
          </p:cNvPr>
          <p:cNvSpPr>
            <a:spLocks noChangeArrowheads="1"/>
          </p:cNvSpPr>
          <p:nvPr/>
        </p:nvSpPr>
        <p:spPr bwMode="auto">
          <a:xfrm>
            <a:off x="0" y="0"/>
            <a:ext cx="9144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panose="02020603050405020304" pitchFamily="18" charset="0"/>
                <a:cs typeface="Times New Roman" panose="02020603050405020304" pitchFamily="18" charset="0"/>
              </a:rPr>
              <a:t>Example 2.5.3</a:t>
            </a:r>
            <a:r>
              <a:rPr kumimoji="0" lang="en-US" altLang="zh-CN" sz="2400" b="0" i="0" u="none" strike="noStrike" cap="none" normalizeH="0" baseline="0">
                <a:ln>
                  <a:noFill/>
                </a:ln>
                <a:solidFill>
                  <a:srgbClr val="000080"/>
                </a:solidFill>
                <a:effectLst/>
                <a:latin typeface="Times New Roman" panose="02020603050405020304" pitchFamily="18" charset="0"/>
                <a:cs typeface="Times New Roman" panose="02020603050405020304" pitchFamily="18" charset="0"/>
              </a:rPr>
              <a:t> From a deck of 52 cards a card is withdrawn at random and not replaced. A second card is then drawn. Find the probability that the first card is an ace and the second a king?</a:t>
            </a:r>
            <a:endParaRPr kumimoji="0" lang="en-US" altLang="zh-CN" sz="2400" b="0" i="0" u="none" strike="noStrike" cap="none" normalizeH="0" baseline="0">
              <a:ln>
                <a:noFill/>
              </a:ln>
              <a:solidFill>
                <a:schemeClr val="tx1"/>
              </a:solidFill>
              <a:effectLst/>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E36D3D7-ADD8-56F0-9B75-56748C258415}"/>
                  </a:ext>
                </a:extLst>
              </p:cNvPr>
              <p:cNvSpPr txBox="1"/>
              <p:nvPr/>
            </p:nvSpPr>
            <p:spPr>
              <a:xfrm>
                <a:off x="323528" y="1200329"/>
                <a:ext cx="7560840" cy="830997"/>
              </a:xfrm>
              <a:prstGeom prst="rect">
                <a:avLst/>
              </a:prstGeom>
              <a:noFill/>
            </p:spPr>
            <p:txBody>
              <a:bodyPr wrap="square">
                <a:spAutoFit/>
              </a:bodyPr>
              <a:lstStyle/>
              <a:p>
                <a:pPr algn="just"/>
                <a:r>
                  <a:rPr lang="en-US" altLang="zh-CN" sz="2400" b="1" kern="100" dirty="0">
                    <a:solidFill>
                      <a:srgbClr val="000080"/>
                    </a:solidFill>
                    <a:effectLst/>
                    <a:latin typeface="Times New Roman" panose="02020603050405020304" pitchFamily="18" charset="0"/>
                    <a:ea typeface="宋体" panose="02010600030101010101" pitchFamily="2" charset="-122"/>
                  </a:rPr>
                  <a:t>Solution</a:t>
                </a:r>
                <a:r>
                  <a:rPr lang="en-US" altLang="zh-CN" sz="2400" kern="100" dirty="0">
                    <a:solidFill>
                      <a:srgbClr val="000080"/>
                    </a:solidFill>
                    <a:effectLst/>
                    <a:latin typeface="Times New Roman" panose="02020603050405020304" pitchFamily="18" charset="0"/>
                    <a:ea typeface="宋体" panose="02010600030101010101" pitchFamily="2" charset="-122"/>
                  </a:rPr>
                  <a:t>  Let </a:t>
                </a:r>
                <a14:m>
                  <m:oMath xmlns:m="http://schemas.openxmlformats.org/officeDocument/2006/math">
                    <m:r>
                      <a:rPr lang="en-US" altLang="zh-CN" sz="2400" i="1" kern="100">
                        <a:solidFill>
                          <a:srgbClr val="000080"/>
                        </a:solidFill>
                        <a:effectLst/>
                        <a:latin typeface="Cambria Math" panose="02040503050406030204" pitchFamily="18" charset="0"/>
                        <a:ea typeface="宋体" panose="02010600030101010101" pitchFamily="2" charset="-122"/>
                      </a:rPr>
                      <m:t>𝐴</m:t>
                    </m:r>
                    <m:r>
                      <a:rPr lang="en-US" altLang="zh-CN" sz="2400" i="1" kern="100">
                        <a:solidFill>
                          <a:srgbClr val="000080"/>
                        </a:solidFill>
                        <a:effectLst/>
                        <a:latin typeface="Cambria Math" panose="02040503050406030204" pitchFamily="18" charset="0"/>
                        <a:ea typeface="宋体" panose="02010600030101010101" pitchFamily="2" charset="-122"/>
                      </a:rPr>
                      <m:t>={</m:t>
                    </m:r>
                    <m:r>
                      <m:rPr>
                        <m:nor/>
                      </m:rPr>
                      <a:rPr lang="en-US" altLang="zh-CN" sz="2400" kern="100">
                        <a:solidFill>
                          <a:srgbClr val="000080"/>
                        </a:solidFill>
                        <a:effectLst/>
                        <a:latin typeface="Cambria Math" panose="02040503050406030204" pitchFamily="18" charset="0"/>
                        <a:ea typeface="宋体" panose="02010600030101010101" pitchFamily="2" charset="-122"/>
                      </a:rPr>
                      <m:t>the</m:t>
                    </m:r>
                    <m:r>
                      <m:rPr>
                        <m:nor/>
                      </m:rPr>
                      <a:rPr lang="en-US" altLang="zh-CN" sz="2400" kern="100">
                        <a:solidFill>
                          <a:srgbClr val="000080"/>
                        </a:solidFill>
                        <a:effectLst/>
                        <a:latin typeface="Cambria Math" panose="02040503050406030204" pitchFamily="18" charset="0"/>
                        <a:ea typeface="宋体" panose="02010600030101010101" pitchFamily="2" charset="-122"/>
                      </a:rPr>
                      <m:t> </m:t>
                    </m:r>
                    <m:r>
                      <m:rPr>
                        <m:nor/>
                      </m:rPr>
                      <a:rPr lang="en-US" altLang="zh-CN" sz="2400" kern="100">
                        <a:solidFill>
                          <a:srgbClr val="000080"/>
                        </a:solidFill>
                        <a:effectLst/>
                        <a:latin typeface="Cambria Math" panose="02040503050406030204" pitchFamily="18" charset="0"/>
                        <a:ea typeface="宋体" panose="02010600030101010101" pitchFamily="2" charset="-122"/>
                      </a:rPr>
                      <m:t>first</m:t>
                    </m:r>
                    <m:r>
                      <m:rPr>
                        <m:nor/>
                      </m:rPr>
                      <a:rPr lang="en-US" altLang="zh-CN" sz="2400" kern="100">
                        <a:solidFill>
                          <a:srgbClr val="000080"/>
                        </a:solidFill>
                        <a:effectLst/>
                        <a:latin typeface="Cambria Math" panose="02040503050406030204" pitchFamily="18" charset="0"/>
                        <a:ea typeface="宋体" panose="02010600030101010101" pitchFamily="2" charset="-122"/>
                      </a:rPr>
                      <m:t> </m:t>
                    </m:r>
                    <m:r>
                      <m:rPr>
                        <m:nor/>
                      </m:rPr>
                      <a:rPr lang="en-US" altLang="zh-CN" sz="2400" kern="100">
                        <a:solidFill>
                          <a:srgbClr val="000080"/>
                        </a:solidFill>
                        <a:effectLst/>
                        <a:latin typeface="Cambria Math" panose="02040503050406030204" pitchFamily="18" charset="0"/>
                        <a:ea typeface="宋体" panose="02010600030101010101" pitchFamily="2" charset="-122"/>
                      </a:rPr>
                      <m:t>card</m:t>
                    </m:r>
                    <m:r>
                      <m:rPr>
                        <m:nor/>
                      </m:rPr>
                      <a:rPr lang="en-US" altLang="zh-CN" sz="2400" kern="100">
                        <a:solidFill>
                          <a:srgbClr val="000080"/>
                        </a:solidFill>
                        <a:effectLst/>
                        <a:latin typeface="Cambria Math" panose="02040503050406030204" pitchFamily="18" charset="0"/>
                        <a:ea typeface="宋体" panose="02010600030101010101" pitchFamily="2" charset="-122"/>
                      </a:rPr>
                      <m:t> </m:t>
                    </m:r>
                    <m:r>
                      <m:rPr>
                        <m:nor/>
                      </m:rPr>
                      <a:rPr lang="en-US" altLang="zh-CN" sz="2400" kern="100">
                        <a:solidFill>
                          <a:srgbClr val="000080"/>
                        </a:solidFill>
                        <a:effectLst/>
                        <a:latin typeface="Cambria Math" panose="02040503050406030204" pitchFamily="18" charset="0"/>
                        <a:ea typeface="宋体" panose="02010600030101010101" pitchFamily="2" charset="-122"/>
                      </a:rPr>
                      <m:t>is</m:t>
                    </m:r>
                    <m:r>
                      <m:rPr>
                        <m:nor/>
                      </m:rPr>
                      <a:rPr lang="en-US" altLang="zh-CN" sz="2400" kern="100">
                        <a:solidFill>
                          <a:srgbClr val="000080"/>
                        </a:solidFill>
                        <a:effectLst/>
                        <a:latin typeface="Cambria Math" panose="02040503050406030204" pitchFamily="18" charset="0"/>
                        <a:ea typeface="宋体" panose="02010600030101010101" pitchFamily="2" charset="-122"/>
                      </a:rPr>
                      <m:t> </m:t>
                    </m:r>
                    <m:r>
                      <m:rPr>
                        <m:nor/>
                      </m:rPr>
                      <a:rPr lang="en-US" altLang="zh-CN" sz="2400" kern="100">
                        <a:solidFill>
                          <a:srgbClr val="000080"/>
                        </a:solidFill>
                        <a:effectLst/>
                        <a:latin typeface="Cambria Math" panose="02040503050406030204" pitchFamily="18" charset="0"/>
                        <a:ea typeface="宋体" panose="02010600030101010101" pitchFamily="2" charset="-122"/>
                      </a:rPr>
                      <m:t>an</m:t>
                    </m:r>
                    <m:r>
                      <m:rPr>
                        <m:nor/>
                      </m:rPr>
                      <a:rPr lang="en-US" altLang="zh-CN" sz="2400" kern="100">
                        <a:solidFill>
                          <a:srgbClr val="000080"/>
                        </a:solidFill>
                        <a:effectLst/>
                        <a:latin typeface="Cambria Math" panose="02040503050406030204" pitchFamily="18" charset="0"/>
                        <a:ea typeface="宋体" panose="02010600030101010101" pitchFamily="2" charset="-122"/>
                      </a:rPr>
                      <m:t> </m:t>
                    </m:r>
                    <m:r>
                      <m:rPr>
                        <m:nor/>
                      </m:rPr>
                      <a:rPr lang="en-US" altLang="zh-CN" sz="2400" kern="100">
                        <a:solidFill>
                          <a:srgbClr val="000080"/>
                        </a:solidFill>
                        <a:effectLst/>
                        <a:latin typeface="Cambria Math" panose="02040503050406030204" pitchFamily="18" charset="0"/>
                        <a:ea typeface="宋体" panose="02010600030101010101" pitchFamily="2" charset="-122"/>
                      </a:rPr>
                      <m:t>ace</m:t>
                    </m:r>
                    <m:r>
                      <a:rPr lang="en-US" altLang="zh-CN" sz="2400" kern="100">
                        <a:solidFill>
                          <a:srgbClr val="000080"/>
                        </a:solidFill>
                        <a:effectLst/>
                        <a:latin typeface="Cambria Math" panose="02040503050406030204" pitchFamily="18" charset="0"/>
                        <a:ea typeface="宋体" panose="02010600030101010101" pitchFamily="2" charset="-122"/>
                      </a:rPr>
                      <m:t>}</m:t>
                    </m:r>
                  </m:oMath>
                </a14:m>
                <a:r>
                  <a:rPr lang="en-US" altLang="zh-CN" sz="2400" kern="100" dirty="0">
                    <a:solidFill>
                      <a:srgbClr val="000080"/>
                    </a:solidFill>
                    <a:effectLst/>
                    <a:latin typeface="Times New Roman" panose="02020603050405020304" pitchFamily="18" charset="0"/>
                    <a:ea typeface="宋体" panose="02010600030101010101" pitchFamily="2" charset="-122"/>
                  </a:rPr>
                  <a:t>, </a:t>
                </a:r>
                <a14:m>
                  <m:oMath xmlns:m="http://schemas.openxmlformats.org/officeDocument/2006/math">
                    <m:r>
                      <a:rPr lang="en-US" altLang="zh-CN" sz="2400" i="1" kern="100">
                        <a:solidFill>
                          <a:srgbClr val="000080"/>
                        </a:solidFill>
                        <a:effectLst/>
                        <a:latin typeface="Cambria Math" panose="02040503050406030204" pitchFamily="18" charset="0"/>
                        <a:ea typeface="宋体" panose="02010600030101010101" pitchFamily="2" charset="-122"/>
                      </a:rPr>
                      <m:t>𝐾</m:t>
                    </m:r>
                    <m:r>
                      <a:rPr lang="en-US" altLang="zh-CN" sz="2400" i="1" kern="100">
                        <a:solidFill>
                          <a:srgbClr val="000080"/>
                        </a:solidFill>
                        <a:effectLst/>
                        <a:latin typeface="Cambria Math" panose="02040503050406030204" pitchFamily="18" charset="0"/>
                        <a:ea typeface="宋体" panose="02010600030101010101" pitchFamily="2" charset="-122"/>
                      </a:rPr>
                      <m:t>={</m:t>
                    </m:r>
                    <m:r>
                      <m:rPr>
                        <m:nor/>
                      </m:rPr>
                      <a:rPr lang="en-US" altLang="zh-CN" sz="2400" kern="100">
                        <a:solidFill>
                          <a:srgbClr val="000080"/>
                        </a:solidFill>
                        <a:effectLst/>
                        <a:latin typeface="Cambria Math" panose="02040503050406030204" pitchFamily="18" charset="0"/>
                        <a:ea typeface="宋体" panose="02010600030101010101" pitchFamily="2" charset="-122"/>
                      </a:rPr>
                      <m:t>the</m:t>
                    </m:r>
                    <m:r>
                      <m:rPr>
                        <m:nor/>
                      </m:rPr>
                      <a:rPr lang="en-US" altLang="zh-CN" sz="2400" kern="100">
                        <a:solidFill>
                          <a:srgbClr val="000080"/>
                        </a:solidFill>
                        <a:effectLst/>
                        <a:latin typeface="Cambria Math" panose="02040503050406030204" pitchFamily="18" charset="0"/>
                        <a:ea typeface="宋体" panose="02010600030101010101" pitchFamily="2" charset="-122"/>
                      </a:rPr>
                      <m:t> </m:t>
                    </m:r>
                    <m:r>
                      <m:rPr>
                        <m:nor/>
                      </m:rPr>
                      <a:rPr lang="en-US" altLang="zh-CN" sz="2400" kern="100">
                        <a:solidFill>
                          <a:srgbClr val="000080"/>
                        </a:solidFill>
                        <a:effectLst/>
                        <a:latin typeface="Cambria Math" panose="02040503050406030204" pitchFamily="18" charset="0"/>
                        <a:ea typeface="宋体" panose="02010600030101010101" pitchFamily="2" charset="-122"/>
                      </a:rPr>
                      <m:t>second</m:t>
                    </m:r>
                    <m:r>
                      <m:rPr>
                        <m:nor/>
                      </m:rPr>
                      <a:rPr lang="en-US" altLang="zh-CN" sz="2400" kern="100">
                        <a:solidFill>
                          <a:srgbClr val="000080"/>
                        </a:solidFill>
                        <a:effectLst/>
                        <a:latin typeface="Cambria Math" panose="02040503050406030204" pitchFamily="18" charset="0"/>
                        <a:ea typeface="宋体" panose="02010600030101010101" pitchFamily="2" charset="-122"/>
                      </a:rPr>
                      <m:t> </m:t>
                    </m:r>
                    <m:r>
                      <m:rPr>
                        <m:nor/>
                      </m:rPr>
                      <a:rPr lang="en-US" altLang="zh-CN" sz="2400" kern="100">
                        <a:solidFill>
                          <a:srgbClr val="000080"/>
                        </a:solidFill>
                        <a:effectLst/>
                        <a:latin typeface="Cambria Math" panose="02040503050406030204" pitchFamily="18" charset="0"/>
                        <a:ea typeface="宋体" panose="02010600030101010101" pitchFamily="2" charset="-122"/>
                      </a:rPr>
                      <m:t>card</m:t>
                    </m:r>
                    <m:r>
                      <m:rPr>
                        <m:nor/>
                      </m:rPr>
                      <a:rPr lang="en-US" altLang="zh-CN" sz="2400" kern="100">
                        <a:solidFill>
                          <a:srgbClr val="000080"/>
                        </a:solidFill>
                        <a:effectLst/>
                        <a:latin typeface="Cambria Math" panose="02040503050406030204" pitchFamily="18" charset="0"/>
                        <a:ea typeface="宋体" panose="02010600030101010101" pitchFamily="2" charset="-122"/>
                      </a:rPr>
                      <m:t> </m:t>
                    </m:r>
                    <m:r>
                      <m:rPr>
                        <m:nor/>
                      </m:rPr>
                      <a:rPr lang="en-US" altLang="zh-CN" sz="2400" kern="100">
                        <a:solidFill>
                          <a:srgbClr val="000080"/>
                        </a:solidFill>
                        <a:effectLst/>
                        <a:latin typeface="Cambria Math" panose="02040503050406030204" pitchFamily="18" charset="0"/>
                        <a:ea typeface="宋体" panose="02010600030101010101" pitchFamily="2" charset="-122"/>
                      </a:rPr>
                      <m:t>is</m:t>
                    </m:r>
                    <m:r>
                      <m:rPr>
                        <m:nor/>
                      </m:rPr>
                      <a:rPr lang="en-US" altLang="zh-CN" sz="2400" kern="100">
                        <a:solidFill>
                          <a:srgbClr val="000080"/>
                        </a:solidFill>
                        <a:effectLst/>
                        <a:latin typeface="Cambria Math" panose="02040503050406030204" pitchFamily="18" charset="0"/>
                        <a:ea typeface="宋体" panose="02010600030101010101" pitchFamily="2" charset="-122"/>
                      </a:rPr>
                      <m:t> </m:t>
                    </m:r>
                    <m:r>
                      <m:rPr>
                        <m:nor/>
                      </m:rPr>
                      <a:rPr lang="en-US" altLang="zh-CN" sz="2400" kern="100">
                        <a:solidFill>
                          <a:srgbClr val="000080"/>
                        </a:solidFill>
                        <a:effectLst/>
                        <a:latin typeface="Cambria Math" panose="02040503050406030204" pitchFamily="18" charset="0"/>
                        <a:ea typeface="宋体" panose="02010600030101010101" pitchFamily="2" charset="-122"/>
                      </a:rPr>
                      <m:t>a</m:t>
                    </m:r>
                    <m:r>
                      <m:rPr>
                        <m:nor/>
                      </m:rPr>
                      <a:rPr lang="en-US" altLang="zh-CN" sz="2400" kern="100">
                        <a:solidFill>
                          <a:srgbClr val="000080"/>
                        </a:solidFill>
                        <a:effectLst/>
                        <a:latin typeface="Cambria Math" panose="02040503050406030204" pitchFamily="18" charset="0"/>
                        <a:ea typeface="宋体" panose="02010600030101010101" pitchFamily="2" charset="-122"/>
                      </a:rPr>
                      <m:t> </m:t>
                    </m:r>
                    <m:r>
                      <m:rPr>
                        <m:nor/>
                      </m:rPr>
                      <a:rPr lang="en-US" altLang="zh-CN" sz="2400" kern="100">
                        <a:solidFill>
                          <a:srgbClr val="000080"/>
                        </a:solidFill>
                        <a:effectLst/>
                        <a:latin typeface="Cambria Math" panose="02040503050406030204" pitchFamily="18" charset="0"/>
                        <a:ea typeface="宋体" panose="02010600030101010101" pitchFamily="2" charset="-122"/>
                      </a:rPr>
                      <m:t>king</m:t>
                    </m:r>
                    <m:r>
                      <a:rPr lang="en-US" altLang="zh-CN" sz="2400" kern="100">
                        <a:solidFill>
                          <a:srgbClr val="000080"/>
                        </a:solidFill>
                        <a:effectLst/>
                        <a:latin typeface="Cambria Math" panose="02040503050406030204" pitchFamily="18" charset="0"/>
                        <a:ea typeface="宋体" panose="02010600030101010101" pitchFamily="2" charset="-122"/>
                      </a:rPr>
                      <m:t>}</m:t>
                    </m:r>
                  </m:oMath>
                </a14:m>
                <a:r>
                  <a:rPr lang="en-US" altLang="zh-CN" sz="2400" kern="100" dirty="0">
                    <a:solidFill>
                      <a:srgbClr val="000080"/>
                    </a:solidFill>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p:txBody>
          </p:sp>
        </mc:Choice>
        <mc:Fallback xmlns="">
          <p:sp>
            <p:nvSpPr>
              <p:cNvPr id="4" name="文本框 3">
                <a:extLst>
                  <a:ext uri="{FF2B5EF4-FFF2-40B4-BE49-F238E27FC236}">
                    <a16:creationId xmlns:a16="http://schemas.microsoft.com/office/drawing/2014/main" id="{EE36D3D7-ADD8-56F0-9B75-56748C258415}"/>
                  </a:ext>
                </a:extLst>
              </p:cNvPr>
              <p:cNvSpPr txBox="1">
                <a:spLocks noRot="1" noChangeAspect="1" noMove="1" noResize="1" noEditPoints="1" noAdjustHandles="1" noChangeArrowheads="1" noChangeShapeType="1" noTextEdit="1"/>
              </p:cNvSpPr>
              <p:nvPr/>
            </p:nvSpPr>
            <p:spPr>
              <a:xfrm>
                <a:off x="323528" y="1200329"/>
                <a:ext cx="7560840" cy="830997"/>
              </a:xfrm>
              <a:prstGeom prst="rect">
                <a:avLst/>
              </a:prstGeom>
              <a:blipFill>
                <a:blip r:embed="rId2"/>
                <a:stretch>
                  <a:fillRect l="-1210" t="-5882" b="-161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1DE73C4-8B4B-9108-09D6-8AAFE061E47B}"/>
                  </a:ext>
                </a:extLst>
              </p:cNvPr>
              <p:cNvSpPr txBox="1"/>
              <p:nvPr/>
            </p:nvSpPr>
            <p:spPr>
              <a:xfrm>
                <a:off x="215516" y="2072547"/>
                <a:ext cx="8712968" cy="830997"/>
              </a:xfrm>
              <a:prstGeom prst="rect">
                <a:avLst/>
              </a:prstGeom>
              <a:noFill/>
            </p:spPr>
            <p:txBody>
              <a:bodyPr wrap="square">
                <a:spAutoFit/>
              </a:bodyPr>
              <a:lstStyle/>
              <a:p>
                <a:r>
                  <a:rPr lang="en-US" altLang="zh-CN" sz="2400" kern="100" dirty="0">
                    <a:solidFill>
                      <a:srgbClr val="000080"/>
                    </a:solidFill>
                    <a:effectLst/>
                    <a:latin typeface="Times New Roman" panose="02020603050405020304" pitchFamily="18" charset="0"/>
                  </a:rPr>
                  <a:t>Then </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𝑃</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𝐴</m:t>
                    </m:r>
                    <m:r>
                      <a:rPr lang="en-US" altLang="zh-CN" sz="2400" i="1" kern="100">
                        <a:solidFill>
                          <a:srgbClr val="000080"/>
                        </a:solidFill>
                        <a:effectLst/>
                        <a:latin typeface="Cambria Math" panose="02040503050406030204" pitchFamily="18" charset="0"/>
                        <a:cs typeface="Times New Roman" panose="02020603050405020304" pitchFamily="18" charset="0"/>
                      </a:rPr>
                      <m:t>)=4/52=1/13</m:t>
                    </m:r>
                  </m:oMath>
                </a14:m>
                <a:r>
                  <a:rPr lang="en-US" altLang="zh-CN" sz="2400" kern="100" dirty="0">
                    <a:solidFill>
                      <a:srgbClr val="000080"/>
                    </a:solidFill>
                    <a:effectLst/>
                    <a:latin typeface="Times New Roman" panose="02020603050405020304" pitchFamily="18" charset="0"/>
                  </a:rPr>
                  <a:t>, After an ace is drawn, the probability of getting a king is 4/51, </a:t>
                </a:r>
                <a:endParaRPr lang="zh-CN" altLang="en-US" sz="2400" dirty="0"/>
              </a:p>
            </p:txBody>
          </p:sp>
        </mc:Choice>
        <mc:Fallback xmlns="">
          <p:sp>
            <p:nvSpPr>
              <p:cNvPr id="6" name="文本框 5">
                <a:extLst>
                  <a:ext uri="{FF2B5EF4-FFF2-40B4-BE49-F238E27FC236}">
                    <a16:creationId xmlns:a16="http://schemas.microsoft.com/office/drawing/2014/main" id="{E1DE73C4-8B4B-9108-09D6-8AAFE061E47B}"/>
                  </a:ext>
                </a:extLst>
              </p:cNvPr>
              <p:cNvSpPr txBox="1">
                <a:spLocks noRot="1" noChangeAspect="1" noMove="1" noResize="1" noEditPoints="1" noAdjustHandles="1" noChangeArrowheads="1" noChangeShapeType="1" noTextEdit="1"/>
              </p:cNvSpPr>
              <p:nvPr/>
            </p:nvSpPr>
            <p:spPr>
              <a:xfrm>
                <a:off x="215516" y="2072547"/>
                <a:ext cx="8712968" cy="830997"/>
              </a:xfrm>
              <a:prstGeom prst="rect">
                <a:avLst/>
              </a:prstGeom>
              <a:blipFill>
                <a:blip r:embed="rId3"/>
                <a:stretch>
                  <a:fillRect l="-1049" t="-5882" r="-1119" b="-161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6DB8E06-439D-9BBB-C025-A689BAEC23AA}"/>
                  </a:ext>
                </a:extLst>
              </p:cNvPr>
              <p:cNvSpPr txBox="1"/>
              <p:nvPr/>
            </p:nvSpPr>
            <p:spPr>
              <a:xfrm>
                <a:off x="467544" y="2944766"/>
                <a:ext cx="8136904" cy="830997"/>
              </a:xfrm>
              <a:prstGeom prst="rect">
                <a:avLst/>
              </a:prstGeom>
              <a:noFill/>
            </p:spPr>
            <p:txBody>
              <a:bodyPr wrap="square">
                <a:spAutoFit/>
              </a:bodyPr>
              <a:lstStyle/>
              <a:p>
                <a:r>
                  <a:rPr lang="en-US" altLang="zh-CN" sz="2400" kern="100" dirty="0">
                    <a:solidFill>
                      <a:srgbClr val="000080"/>
                    </a:solidFill>
                    <a:effectLst/>
                    <a:latin typeface="Times New Roman" panose="02020603050405020304" pitchFamily="18" charset="0"/>
                  </a:rPr>
                  <a:t>i.e. </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𝑃</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𝐾</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𝐴</m:t>
                    </m:r>
                    <m:r>
                      <a:rPr lang="en-US" altLang="zh-CN" sz="2400" i="1" kern="100">
                        <a:solidFill>
                          <a:srgbClr val="000080"/>
                        </a:solidFill>
                        <a:effectLst/>
                        <a:latin typeface="Cambria Math" panose="02040503050406030204" pitchFamily="18" charset="0"/>
                        <a:cs typeface="Times New Roman" panose="02020603050405020304" pitchFamily="18" charset="0"/>
                      </a:rPr>
                      <m:t>)=4/51.</m:t>
                    </m:r>
                  </m:oMath>
                </a14:m>
                <a:r>
                  <a:rPr lang="en-US" altLang="zh-CN" sz="2400" kern="100" dirty="0">
                    <a:solidFill>
                      <a:srgbClr val="000080"/>
                    </a:solidFill>
                    <a:effectLst/>
                    <a:latin typeface="Times New Roman" panose="02020603050405020304" pitchFamily="18" charset="0"/>
                  </a:rPr>
                  <a:t> Thus, the probability that the first card is an ace and the second a king is </a:t>
                </a:r>
                <a:endParaRPr lang="zh-CN" altLang="en-US" sz="2400" dirty="0"/>
              </a:p>
            </p:txBody>
          </p:sp>
        </mc:Choice>
        <mc:Fallback xmlns="">
          <p:sp>
            <p:nvSpPr>
              <p:cNvPr id="8" name="文本框 7">
                <a:extLst>
                  <a:ext uri="{FF2B5EF4-FFF2-40B4-BE49-F238E27FC236}">
                    <a16:creationId xmlns:a16="http://schemas.microsoft.com/office/drawing/2014/main" id="{46DB8E06-439D-9BBB-C025-A689BAEC23AA}"/>
                  </a:ext>
                </a:extLst>
              </p:cNvPr>
              <p:cNvSpPr txBox="1">
                <a:spLocks noRot="1" noChangeAspect="1" noMove="1" noResize="1" noEditPoints="1" noAdjustHandles="1" noChangeArrowheads="1" noChangeShapeType="1" noTextEdit="1"/>
              </p:cNvSpPr>
              <p:nvPr/>
            </p:nvSpPr>
            <p:spPr>
              <a:xfrm>
                <a:off x="467544" y="2944766"/>
                <a:ext cx="8136904" cy="830997"/>
              </a:xfrm>
              <a:prstGeom prst="rect">
                <a:avLst/>
              </a:prstGeom>
              <a:blipFill>
                <a:blip r:embed="rId4"/>
                <a:stretch>
                  <a:fillRect l="-1199" t="-5882" r="-1874" b="-161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EE3D555-849F-1A1D-A659-DABACBA51105}"/>
                  </a:ext>
                </a:extLst>
              </p:cNvPr>
              <p:cNvSpPr txBox="1"/>
              <p:nvPr/>
            </p:nvSpPr>
            <p:spPr>
              <a:xfrm>
                <a:off x="2227136" y="4149080"/>
                <a:ext cx="4617720" cy="11469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𝐴</m:t>
                          </m:r>
                          <m:r>
                            <a:rPr lang="zh-CN" altLang="en-US" sz="2400" i="0">
                              <a:latin typeface="Cambria Math" panose="02040503050406030204" pitchFamily="18" charset="0"/>
                            </a:rPr>
                            <m:t>∩</m:t>
                          </m:r>
                          <m:r>
                            <a:rPr lang="zh-CN" altLang="en-US" sz="2400" i="1">
                              <a:latin typeface="Cambria Math" panose="02040503050406030204" pitchFamily="18" charset="0"/>
                            </a:rPr>
                            <m:t>𝐾</m:t>
                          </m:r>
                        </m:e>
                      </m:d>
                      <m:r>
                        <a:rPr lang="zh-CN" altLang="en-US" sz="2400" i="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𝐴</m:t>
                          </m:r>
                        </m:e>
                      </m:d>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𝐾</m:t>
                          </m:r>
                        </m:e>
                        <m:e>
                          <m:r>
                            <a:rPr lang="zh-CN" altLang="en-US" sz="2400" i="1">
                              <a:latin typeface="Cambria Math" panose="02040503050406030204" pitchFamily="18" charset="0"/>
                            </a:rPr>
                            <m:t>𝐴</m:t>
                          </m:r>
                        </m:e>
                      </m:d>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0">
                              <a:latin typeface="Cambria Math" panose="02040503050406030204" pitchFamily="18" charset="0"/>
                            </a:rPr>
                            <m:t>1</m:t>
                          </m:r>
                        </m:num>
                        <m:den>
                          <m:r>
                            <a:rPr lang="zh-CN" altLang="en-US" sz="2400" i="0">
                              <a:latin typeface="Cambria Math" panose="02040503050406030204" pitchFamily="18" charset="0"/>
                            </a:rPr>
                            <m:t>13</m:t>
                          </m:r>
                        </m:den>
                      </m:f>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0">
                              <a:latin typeface="Cambria Math" panose="02040503050406030204" pitchFamily="18" charset="0"/>
                            </a:rPr>
                            <m:t>4</m:t>
                          </m:r>
                        </m:num>
                        <m:den>
                          <m:r>
                            <a:rPr lang="zh-CN" altLang="en-US" sz="2400" i="0">
                              <a:latin typeface="Cambria Math" panose="02040503050406030204" pitchFamily="18" charset="0"/>
                            </a:rPr>
                            <m:t>51</m:t>
                          </m:r>
                        </m:den>
                      </m:f>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0">
                              <a:latin typeface="Cambria Math" panose="02040503050406030204" pitchFamily="18" charset="0"/>
                            </a:rPr>
                            <m:t>4</m:t>
                          </m:r>
                        </m:num>
                        <m:den>
                          <m:r>
                            <a:rPr lang="zh-CN" altLang="en-US" sz="2400" i="0">
                              <a:latin typeface="Cambria Math" panose="02040503050406030204" pitchFamily="18" charset="0"/>
                            </a:rPr>
                            <m:t>663</m:t>
                          </m:r>
                        </m:den>
                      </m:f>
                    </m:oMath>
                  </m:oMathPara>
                </a14:m>
                <a:endParaRPr lang="zh-CN" altLang="en-US" sz="2400" dirty="0"/>
              </a:p>
            </p:txBody>
          </p:sp>
        </mc:Choice>
        <mc:Fallback xmlns="">
          <p:sp>
            <p:nvSpPr>
              <p:cNvPr id="10" name="文本框 9">
                <a:extLst>
                  <a:ext uri="{FF2B5EF4-FFF2-40B4-BE49-F238E27FC236}">
                    <a16:creationId xmlns:a16="http://schemas.microsoft.com/office/drawing/2014/main" id="{2EE3D555-849F-1A1D-A659-DABACBA51105}"/>
                  </a:ext>
                </a:extLst>
              </p:cNvPr>
              <p:cNvSpPr txBox="1">
                <a:spLocks noRot="1" noChangeAspect="1" noMove="1" noResize="1" noEditPoints="1" noAdjustHandles="1" noChangeArrowheads="1" noChangeShapeType="1" noTextEdit="1"/>
              </p:cNvSpPr>
              <p:nvPr/>
            </p:nvSpPr>
            <p:spPr>
              <a:xfrm>
                <a:off x="2227136" y="4149080"/>
                <a:ext cx="4617720" cy="1146981"/>
              </a:xfrm>
              <a:prstGeom prst="rect">
                <a:avLst/>
              </a:prstGeom>
              <a:blipFill>
                <a:blip r:embed="rId5"/>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arn(inVertical)">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1A5C3F5-5F4C-1D9A-2539-2C6C67BFF6FB}"/>
                  </a:ext>
                </a:extLst>
              </p:cNvPr>
              <p:cNvSpPr txBox="1"/>
              <p:nvPr/>
            </p:nvSpPr>
            <p:spPr>
              <a:xfrm>
                <a:off x="395536" y="260648"/>
                <a:ext cx="8064896" cy="830997"/>
              </a:xfrm>
              <a:prstGeom prst="rect">
                <a:avLst/>
              </a:prstGeom>
              <a:noFill/>
            </p:spPr>
            <p:txBody>
              <a:bodyPr wrap="square">
                <a:spAutoFit/>
              </a:bodyPr>
              <a:lstStyle/>
              <a:p>
                <a:pPr indent="227965" algn="just"/>
                <a:r>
                  <a:rPr lang="en-US" altLang="zh-CN" sz="2400" kern="100" dirty="0">
                    <a:solidFill>
                      <a:srgbClr val="000080"/>
                    </a:solidFill>
                    <a:effectLst/>
                    <a:latin typeface="Times New Roman" panose="02020603050405020304" pitchFamily="18" charset="0"/>
                    <a:ea typeface="宋体" panose="02010600030101010101" pitchFamily="2" charset="-122"/>
                  </a:rPr>
                  <a:t>In previous section, we defined events </a:t>
                </a:r>
                <a14:m>
                  <m:oMath xmlns:m="http://schemas.openxmlformats.org/officeDocument/2006/math">
                    <m:r>
                      <a:rPr lang="en-US" altLang="zh-CN" sz="2400" i="1" kern="100">
                        <a:solidFill>
                          <a:srgbClr val="000080"/>
                        </a:solidFill>
                        <a:effectLst/>
                        <a:latin typeface="Cambria Math" panose="02040503050406030204" pitchFamily="18" charset="0"/>
                        <a:ea typeface="宋体" panose="02010600030101010101" pitchFamily="2" charset="-122"/>
                      </a:rPr>
                      <m:t>𝐴</m:t>
                    </m:r>
                  </m:oMath>
                </a14:m>
                <a:r>
                  <a:rPr lang="en-US" altLang="zh-CN" sz="2400" kern="100" dirty="0">
                    <a:solidFill>
                      <a:srgbClr val="000080"/>
                    </a:solidFill>
                    <a:effectLst/>
                    <a:latin typeface="Times New Roman" panose="02020603050405020304" pitchFamily="18" charset="0"/>
                    <a:ea typeface="宋体" panose="02010600030101010101" pitchFamily="2" charset="-122"/>
                  </a:rPr>
                  <a:t>, </a:t>
                </a:r>
                <a14:m>
                  <m:oMath xmlns:m="http://schemas.openxmlformats.org/officeDocument/2006/math">
                    <m:r>
                      <a:rPr lang="en-US" altLang="zh-CN" sz="2400" i="1" kern="100">
                        <a:solidFill>
                          <a:srgbClr val="000080"/>
                        </a:solidFill>
                        <a:effectLst/>
                        <a:latin typeface="Cambria Math" panose="02040503050406030204" pitchFamily="18" charset="0"/>
                        <a:ea typeface="宋体" panose="02010600030101010101" pitchFamily="2" charset="-122"/>
                      </a:rPr>
                      <m:t>𝐵</m:t>
                    </m:r>
                  </m:oMath>
                </a14:m>
                <a:r>
                  <a:rPr lang="en-US" altLang="zh-CN" sz="2400" kern="100" dirty="0">
                    <a:solidFill>
                      <a:srgbClr val="000080"/>
                    </a:solidFill>
                    <a:effectLst/>
                    <a:latin typeface="Times New Roman" panose="02020603050405020304" pitchFamily="18" charset="0"/>
                    <a:ea typeface="宋体" panose="02010600030101010101" pitchFamily="2" charset="-122"/>
                  </a:rPr>
                  <a:t> to be independent if and only if</a:t>
                </a:r>
                <a:endParaRPr lang="zh-CN" altLang="zh-CN" sz="2400" kern="100" dirty="0">
                  <a:effectLst/>
                  <a:latin typeface="Times New Roman" panose="02020603050405020304" pitchFamily="18" charset="0"/>
                  <a:ea typeface="宋体" panose="02010600030101010101" pitchFamily="2" charset="-122"/>
                </a:endParaRPr>
              </a:p>
            </p:txBody>
          </p:sp>
        </mc:Choice>
        <mc:Fallback xmlns="">
          <p:sp>
            <p:nvSpPr>
              <p:cNvPr id="3" name="文本框 2">
                <a:extLst>
                  <a:ext uri="{FF2B5EF4-FFF2-40B4-BE49-F238E27FC236}">
                    <a16:creationId xmlns:a16="http://schemas.microsoft.com/office/drawing/2014/main" id="{91A5C3F5-5F4C-1D9A-2539-2C6C67BFF6FB}"/>
                  </a:ext>
                </a:extLst>
              </p:cNvPr>
              <p:cNvSpPr txBox="1">
                <a:spLocks noRot="1" noChangeAspect="1" noMove="1" noResize="1" noEditPoints="1" noAdjustHandles="1" noChangeArrowheads="1" noChangeShapeType="1" noTextEdit="1"/>
              </p:cNvSpPr>
              <p:nvPr/>
            </p:nvSpPr>
            <p:spPr>
              <a:xfrm>
                <a:off x="395536" y="260648"/>
                <a:ext cx="8064896" cy="830997"/>
              </a:xfrm>
              <a:prstGeom prst="rect">
                <a:avLst/>
              </a:prstGeom>
              <a:blipFill>
                <a:blip r:embed="rId2"/>
                <a:stretch>
                  <a:fillRect l="-1209" t="-5882" r="-1134" b="-161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E1D9CD0-5089-AAEA-FA97-1A57DBA2090F}"/>
                  </a:ext>
                </a:extLst>
              </p:cNvPr>
              <p:cNvSpPr txBox="1"/>
              <p:nvPr/>
            </p:nvSpPr>
            <p:spPr>
              <a:xfrm>
                <a:off x="1763688" y="980728"/>
                <a:ext cx="45720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𝐴</m:t>
                          </m:r>
                          <m:r>
                            <a:rPr lang="zh-CN" altLang="en-US" sz="2400" i="0">
                              <a:latin typeface="Cambria Math" panose="02040503050406030204" pitchFamily="18" charset="0"/>
                            </a:rPr>
                            <m:t>∩</m:t>
                          </m:r>
                          <m:r>
                            <a:rPr lang="zh-CN" altLang="en-US" sz="2400" i="1">
                              <a:latin typeface="Cambria Math" panose="02040503050406030204" pitchFamily="18" charset="0"/>
                            </a:rPr>
                            <m:t>𝐵</m:t>
                          </m:r>
                        </m:e>
                      </m:d>
                      <m:r>
                        <a:rPr lang="zh-CN" altLang="en-US" sz="2400" i="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𝐴</m:t>
                          </m:r>
                        </m:e>
                      </m:d>
                      <m:r>
                        <a:rPr lang="zh-CN" altLang="en-US" sz="2400" i="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𝐵</m:t>
                          </m:r>
                        </m:e>
                      </m:d>
                    </m:oMath>
                  </m:oMathPara>
                </a14:m>
                <a:endParaRPr lang="zh-CN" altLang="en-US" sz="2400" dirty="0"/>
              </a:p>
            </p:txBody>
          </p:sp>
        </mc:Choice>
        <mc:Fallback xmlns="">
          <p:sp>
            <p:nvSpPr>
              <p:cNvPr id="5" name="文本框 4">
                <a:extLst>
                  <a:ext uri="{FF2B5EF4-FFF2-40B4-BE49-F238E27FC236}">
                    <a16:creationId xmlns:a16="http://schemas.microsoft.com/office/drawing/2014/main" id="{FE1D9CD0-5089-AAEA-FA97-1A57DBA2090F}"/>
                  </a:ext>
                </a:extLst>
              </p:cNvPr>
              <p:cNvSpPr txBox="1">
                <a:spLocks noRot="1" noChangeAspect="1" noMove="1" noResize="1" noEditPoints="1" noAdjustHandles="1" noChangeArrowheads="1" noChangeShapeType="1" noTextEdit="1"/>
              </p:cNvSpPr>
              <p:nvPr/>
            </p:nvSpPr>
            <p:spPr>
              <a:xfrm>
                <a:off x="1763688" y="980728"/>
                <a:ext cx="4572000" cy="461665"/>
              </a:xfrm>
              <a:prstGeom prst="rect">
                <a:avLst/>
              </a:prstGeom>
              <a:blipFill>
                <a:blip r:embed="rId3"/>
                <a:stretch>
                  <a:fillRect/>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AC288298-6EEE-C28D-74BB-743C6097E63C}"/>
              </a:ext>
            </a:extLst>
          </p:cNvPr>
          <p:cNvSpPr txBox="1"/>
          <p:nvPr/>
        </p:nvSpPr>
        <p:spPr>
          <a:xfrm>
            <a:off x="827584" y="1700808"/>
            <a:ext cx="1224136" cy="461665"/>
          </a:xfrm>
          <a:prstGeom prst="rect">
            <a:avLst/>
          </a:prstGeom>
          <a:noFill/>
        </p:spPr>
        <p:txBody>
          <a:bodyPr wrap="square">
            <a:spAutoFit/>
          </a:bodyPr>
          <a:lstStyle/>
          <a:p>
            <a:pPr indent="227965" algn="just"/>
            <a:r>
              <a:rPr lang="en-US" altLang="zh-CN" sz="2400" kern="100" dirty="0">
                <a:solidFill>
                  <a:srgbClr val="000080"/>
                </a:solidFill>
                <a:effectLst/>
                <a:latin typeface="Times New Roman" panose="02020603050405020304" pitchFamily="18" charset="0"/>
                <a:ea typeface="宋体" panose="02010600030101010101" pitchFamily="2" charset="-122"/>
              </a:rPr>
              <a:t>Thus</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06A5788-C134-F999-A552-3941E9B01B0B}"/>
                  </a:ext>
                </a:extLst>
              </p:cNvPr>
              <p:cNvSpPr txBox="1"/>
              <p:nvPr/>
            </p:nvSpPr>
            <p:spPr>
              <a:xfrm>
                <a:off x="1763688" y="1618702"/>
                <a:ext cx="4572000" cy="680699"/>
              </a:xfrm>
              <a:prstGeom prst="rect">
                <a:avLst/>
              </a:prstGeom>
              <a:noFill/>
            </p:spPr>
            <p:txBody>
              <a:bodyPr wrap="square">
                <a:spAutoFit/>
              </a:bodyPr>
              <a:lstStyle/>
              <a:p>
                <a:pPr indent="227965" algn="ctr"/>
                <a14:m>
                  <m:oMath xmlns:m="http://schemas.openxmlformats.org/officeDocument/2006/math">
                    <m:r>
                      <a:rPr lang="en-US" altLang="zh-CN" sz="2400" i="1" kern="100" smtClean="0">
                        <a:solidFill>
                          <a:srgbClr val="000080"/>
                        </a:solidFill>
                        <a:effectLst/>
                        <a:latin typeface="Cambria Math" panose="02040503050406030204" pitchFamily="18" charset="0"/>
                      </a:rPr>
                      <m:t>𝑃</m:t>
                    </m:r>
                    <m:r>
                      <a:rPr lang="en-US" altLang="zh-CN" sz="2400" i="1" kern="100" smtClean="0">
                        <a:solidFill>
                          <a:srgbClr val="000080"/>
                        </a:solidFill>
                        <a:effectLst/>
                        <a:latin typeface="Cambria Math" panose="02040503050406030204" pitchFamily="18" charset="0"/>
                      </a:rPr>
                      <m:t>(</m:t>
                    </m:r>
                    <m:r>
                      <a:rPr lang="en-US" altLang="zh-CN" sz="2400" i="1" kern="100" smtClean="0">
                        <a:solidFill>
                          <a:srgbClr val="000080"/>
                        </a:solidFill>
                        <a:effectLst/>
                        <a:latin typeface="Cambria Math" panose="02040503050406030204" pitchFamily="18" charset="0"/>
                      </a:rPr>
                      <m:t>𝐵</m:t>
                    </m:r>
                    <m:r>
                      <a:rPr lang="en-US" altLang="zh-CN" sz="2400" i="1" kern="100" smtClean="0">
                        <a:solidFill>
                          <a:srgbClr val="000080"/>
                        </a:solidFill>
                        <a:effectLst/>
                        <a:latin typeface="Cambria Math" panose="02040503050406030204" pitchFamily="18" charset="0"/>
                      </a:rPr>
                      <m:t>|</m:t>
                    </m:r>
                    <m:r>
                      <a:rPr lang="en-US" altLang="zh-CN" sz="2400" i="1" kern="100" smtClean="0">
                        <a:solidFill>
                          <a:srgbClr val="000080"/>
                        </a:solidFill>
                        <a:effectLst/>
                        <a:latin typeface="Cambria Math" panose="02040503050406030204" pitchFamily="18" charset="0"/>
                      </a:rPr>
                      <m:t>𝐴</m:t>
                    </m:r>
                    <m:r>
                      <a:rPr lang="en-US" altLang="zh-CN" sz="2400" i="1" kern="100" smtClean="0">
                        <a:solidFill>
                          <a:srgbClr val="000080"/>
                        </a:solidFill>
                        <a:effectLst/>
                        <a:latin typeface="Cambria Math" panose="02040503050406030204" pitchFamily="18" charset="0"/>
                      </a:rPr>
                      <m:t>)=</m:t>
                    </m:r>
                    <m:f>
                      <m:fPr>
                        <m:ctrlPr>
                          <a:rPr lang="zh-CN" altLang="zh-CN" sz="2400" i="1" kern="100">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rPr>
                          <m:t>𝑃</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𝐴</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𝐵</m:t>
                        </m:r>
                        <m:r>
                          <a:rPr lang="en-US" altLang="zh-CN" sz="2400" i="1" kern="100">
                            <a:solidFill>
                              <a:srgbClr val="000080"/>
                            </a:solidFill>
                            <a:effectLst/>
                            <a:latin typeface="Cambria Math" panose="02040503050406030204" pitchFamily="18" charset="0"/>
                          </a:rPr>
                          <m:t>)</m:t>
                        </m:r>
                      </m:num>
                      <m:den>
                        <m:r>
                          <a:rPr lang="en-US" altLang="zh-CN" sz="2400" i="1" kern="100">
                            <a:solidFill>
                              <a:srgbClr val="000080"/>
                            </a:solidFill>
                            <a:effectLst/>
                            <a:latin typeface="Cambria Math" panose="02040503050406030204" pitchFamily="18" charset="0"/>
                          </a:rPr>
                          <m:t>𝑃</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𝐴</m:t>
                        </m:r>
                        <m:r>
                          <a:rPr lang="en-US" altLang="zh-CN" sz="2400" i="1" kern="100">
                            <a:solidFill>
                              <a:srgbClr val="000080"/>
                            </a:solidFill>
                            <a:effectLst/>
                            <a:latin typeface="Cambria Math" panose="02040503050406030204" pitchFamily="18" charset="0"/>
                          </a:rPr>
                          <m:t>)</m:t>
                        </m:r>
                      </m:den>
                    </m:f>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𝑃</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𝐵</m:t>
                    </m:r>
                    <m:r>
                      <a:rPr lang="en-US" altLang="zh-CN" sz="2400" i="1" kern="100">
                        <a:solidFill>
                          <a:srgbClr val="000080"/>
                        </a:solidFill>
                        <a:effectLst/>
                        <a:latin typeface="Cambria Math" panose="02040503050406030204" pitchFamily="18" charset="0"/>
                      </a:rPr>
                      <m:t>)</m:t>
                    </m:r>
                  </m:oMath>
                </a14:m>
                <a:r>
                  <a:rPr lang="en-US" altLang="zh-CN" sz="2400" kern="100" dirty="0">
                    <a:solidFill>
                      <a:srgbClr val="000080"/>
                    </a:solidFill>
                    <a:effectLst/>
                    <a:latin typeface="Times New Roman" panose="02020603050405020304" pitchFamily="18" charset="0"/>
                  </a:rPr>
                  <a:t>.</a:t>
                </a:r>
                <a:endParaRPr lang="zh-CN" altLang="zh-CN" sz="2400" kern="100" dirty="0">
                  <a:effectLst/>
                  <a:latin typeface="Times New Roman" panose="02020603050405020304" pitchFamily="18" charset="0"/>
                </a:endParaRPr>
              </a:p>
            </p:txBody>
          </p:sp>
        </mc:Choice>
        <mc:Fallback xmlns="">
          <p:sp>
            <p:nvSpPr>
              <p:cNvPr id="9" name="文本框 8">
                <a:extLst>
                  <a:ext uri="{FF2B5EF4-FFF2-40B4-BE49-F238E27FC236}">
                    <a16:creationId xmlns:a16="http://schemas.microsoft.com/office/drawing/2014/main" id="{F06A5788-C134-F999-A552-3941E9B01B0B}"/>
                  </a:ext>
                </a:extLst>
              </p:cNvPr>
              <p:cNvSpPr txBox="1">
                <a:spLocks noRot="1" noChangeAspect="1" noMove="1" noResize="1" noEditPoints="1" noAdjustHandles="1" noChangeArrowheads="1" noChangeShapeType="1" noTextEdit="1"/>
              </p:cNvSpPr>
              <p:nvPr/>
            </p:nvSpPr>
            <p:spPr>
              <a:xfrm>
                <a:off x="1763688" y="1618702"/>
                <a:ext cx="4572000" cy="680699"/>
              </a:xfrm>
              <a:prstGeom prst="rect">
                <a:avLst/>
              </a:prstGeom>
              <a:blipFill>
                <a:blip r:embed="rId4"/>
                <a:stretch>
                  <a:fillRect b="-9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AA7F2650-C8C5-D0C2-F9A9-D551F53B1218}"/>
                  </a:ext>
                </a:extLst>
              </p:cNvPr>
              <p:cNvSpPr txBox="1"/>
              <p:nvPr/>
            </p:nvSpPr>
            <p:spPr>
              <a:xfrm>
                <a:off x="683568" y="2308399"/>
                <a:ext cx="8064896" cy="1200329"/>
              </a:xfrm>
              <a:prstGeom prst="rect">
                <a:avLst/>
              </a:prstGeom>
              <a:noFill/>
            </p:spPr>
            <p:txBody>
              <a:bodyPr wrap="square">
                <a:spAutoFit/>
              </a:bodyPr>
              <a:lstStyle/>
              <a:p>
                <a:pPr indent="227965" algn="just"/>
                <a:r>
                  <a:rPr lang="en-US" altLang="zh-CN" sz="2400" kern="100" dirty="0">
                    <a:solidFill>
                      <a:srgbClr val="000080"/>
                    </a:solidFill>
                    <a:effectLst/>
                    <a:latin typeface="Times New Roman" panose="02020603050405020304" pitchFamily="18" charset="0"/>
                    <a:ea typeface="宋体" panose="02010600030101010101" pitchFamily="2" charset="-122"/>
                  </a:rPr>
                  <a:t>This means that, if </a:t>
                </a:r>
                <a14:m>
                  <m:oMath xmlns:m="http://schemas.openxmlformats.org/officeDocument/2006/math">
                    <m:r>
                      <a:rPr lang="en-US" altLang="zh-CN" sz="2400" i="1" kern="100">
                        <a:solidFill>
                          <a:srgbClr val="000080"/>
                        </a:solidFill>
                        <a:effectLst/>
                        <a:latin typeface="Cambria Math" panose="02040503050406030204" pitchFamily="18" charset="0"/>
                        <a:ea typeface="宋体" panose="02010600030101010101" pitchFamily="2" charset="-122"/>
                      </a:rPr>
                      <m:t>𝐴</m:t>
                    </m:r>
                  </m:oMath>
                </a14:m>
                <a:r>
                  <a:rPr lang="en-US" altLang="zh-CN" sz="2400" kern="100" dirty="0">
                    <a:solidFill>
                      <a:srgbClr val="000080"/>
                    </a:solidFill>
                    <a:effectLst/>
                    <a:latin typeface="Times New Roman" panose="02020603050405020304" pitchFamily="18" charset="0"/>
                    <a:ea typeface="宋体" panose="02010600030101010101" pitchFamily="2" charset="-122"/>
                  </a:rPr>
                  <a:t> and </a:t>
                </a:r>
                <a14:m>
                  <m:oMath xmlns:m="http://schemas.openxmlformats.org/officeDocument/2006/math">
                    <m:r>
                      <a:rPr lang="en-US" altLang="zh-CN" sz="2400" i="1" kern="100">
                        <a:solidFill>
                          <a:srgbClr val="000080"/>
                        </a:solidFill>
                        <a:effectLst/>
                        <a:latin typeface="Cambria Math" panose="02040503050406030204" pitchFamily="18" charset="0"/>
                        <a:ea typeface="宋体" panose="02010600030101010101" pitchFamily="2" charset="-122"/>
                      </a:rPr>
                      <m:t>𝐵</m:t>
                    </m:r>
                  </m:oMath>
                </a14:m>
                <a:r>
                  <a:rPr lang="en-US" altLang="zh-CN" sz="2400" kern="100" dirty="0">
                    <a:solidFill>
                      <a:srgbClr val="000080"/>
                    </a:solidFill>
                    <a:effectLst/>
                    <a:latin typeface="Times New Roman" panose="02020603050405020304" pitchFamily="18" charset="0"/>
                    <a:ea typeface="宋体" panose="02010600030101010101" pitchFamily="2" charset="-122"/>
                  </a:rPr>
                  <a:t> are independent, then the probability of </a:t>
                </a:r>
                <a14:m>
                  <m:oMath xmlns:m="http://schemas.openxmlformats.org/officeDocument/2006/math">
                    <m:r>
                      <a:rPr lang="en-US" altLang="zh-CN" sz="2400" b="1" i="1" kern="100">
                        <a:solidFill>
                          <a:srgbClr val="000080"/>
                        </a:solidFill>
                        <a:effectLst/>
                        <a:latin typeface="Cambria Math" panose="02040503050406030204" pitchFamily="18" charset="0"/>
                        <a:ea typeface="宋体" panose="02010600030101010101" pitchFamily="2" charset="-122"/>
                      </a:rPr>
                      <m:t>𝑩</m:t>
                    </m:r>
                  </m:oMath>
                </a14:m>
                <a:r>
                  <a:rPr lang="en-US" altLang="zh-CN" sz="2400" kern="100" dirty="0">
                    <a:solidFill>
                      <a:srgbClr val="000080"/>
                    </a:solidFill>
                    <a:effectLst/>
                    <a:latin typeface="Times New Roman" panose="02020603050405020304" pitchFamily="18" charset="0"/>
                    <a:ea typeface="宋体" panose="02010600030101010101" pitchFamily="2" charset="-122"/>
                  </a:rPr>
                  <a:t> is unchanged whether </a:t>
                </a:r>
                <a14:m>
                  <m:oMath xmlns:m="http://schemas.openxmlformats.org/officeDocument/2006/math">
                    <m:r>
                      <a:rPr lang="en-US" altLang="zh-CN" sz="2400" i="1" kern="100">
                        <a:solidFill>
                          <a:srgbClr val="000080"/>
                        </a:solidFill>
                        <a:effectLst/>
                        <a:latin typeface="Cambria Math" panose="02040503050406030204" pitchFamily="18" charset="0"/>
                        <a:ea typeface="宋体" panose="02010600030101010101" pitchFamily="2" charset="-122"/>
                      </a:rPr>
                      <m:t>𝐴</m:t>
                    </m:r>
                  </m:oMath>
                </a14:m>
                <a:r>
                  <a:rPr lang="en-US" altLang="zh-CN" sz="2400" kern="100" dirty="0">
                    <a:solidFill>
                      <a:srgbClr val="000080"/>
                    </a:solidFill>
                    <a:effectLst/>
                    <a:latin typeface="Times New Roman" panose="02020603050405020304" pitchFamily="18" charset="0"/>
                    <a:ea typeface="宋体" panose="02010600030101010101" pitchFamily="2" charset="-122"/>
                  </a:rPr>
                  <a:t> occurs or not, that is the reason that the word “independent” used.</a:t>
                </a:r>
                <a:endParaRPr lang="zh-CN" altLang="zh-CN" sz="2400" kern="100" dirty="0">
                  <a:effectLst/>
                  <a:latin typeface="Times New Roman" panose="02020603050405020304" pitchFamily="18" charset="0"/>
                  <a:ea typeface="宋体" panose="02010600030101010101" pitchFamily="2" charset="-122"/>
                </a:endParaRPr>
              </a:p>
            </p:txBody>
          </p:sp>
        </mc:Choice>
        <mc:Fallback xmlns="">
          <p:sp>
            <p:nvSpPr>
              <p:cNvPr id="11" name="文本框 10">
                <a:extLst>
                  <a:ext uri="{FF2B5EF4-FFF2-40B4-BE49-F238E27FC236}">
                    <a16:creationId xmlns:a16="http://schemas.microsoft.com/office/drawing/2014/main" id="{AA7F2650-C8C5-D0C2-F9A9-D551F53B1218}"/>
                  </a:ext>
                </a:extLst>
              </p:cNvPr>
              <p:cNvSpPr txBox="1">
                <a:spLocks noRot="1" noChangeAspect="1" noMove="1" noResize="1" noEditPoints="1" noAdjustHandles="1" noChangeArrowheads="1" noChangeShapeType="1" noTextEdit="1"/>
              </p:cNvSpPr>
              <p:nvPr/>
            </p:nvSpPr>
            <p:spPr>
              <a:xfrm>
                <a:off x="683568" y="2308399"/>
                <a:ext cx="8064896" cy="1200329"/>
              </a:xfrm>
              <a:prstGeom prst="rect">
                <a:avLst/>
              </a:prstGeom>
              <a:blipFill>
                <a:blip r:embed="rId5"/>
                <a:stretch>
                  <a:fillRect l="-1134" t="-4061" r="-1209" b="-106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E1C99C83-9666-4FF3-FDB4-7B606D279FBB}"/>
                  </a:ext>
                </a:extLst>
              </p:cNvPr>
              <p:cNvSpPr txBox="1"/>
              <p:nvPr/>
            </p:nvSpPr>
            <p:spPr>
              <a:xfrm>
                <a:off x="683568" y="3611594"/>
                <a:ext cx="8064896" cy="1938992"/>
              </a:xfrm>
              <a:prstGeom prst="rect">
                <a:avLst/>
              </a:prstGeom>
              <a:noFill/>
            </p:spPr>
            <p:txBody>
              <a:bodyPr wrap="square">
                <a:spAutoFit/>
              </a:bodyPr>
              <a:lstStyle/>
              <a:p>
                <a:r>
                  <a:rPr lang="en-US" altLang="zh-CN" sz="2400" kern="100" dirty="0">
                    <a:solidFill>
                      <a:srgbClr val="000080"/>
                    </a:solidFill>
                    <a:effectLst/>
                    <a:latin typeface="Times New Roman" panose="02020603050405020304" pitchFamily="18" charset="0"/>
                  </a:rPr>
                  <a:t>    The notion of conditional probability provides the capability of reevaluating the probability of an event in light of additional information, i.e., when another event has occurred. The probability </a:t>
                </a:r>
                <a14:m>
                  <m:oMath xmlns:m="http://schemas.openxmlformats.org/officeDocument/2006/math">
                    <m:r>
                      <a:rPr lang="en-US" altLang="zh-CN" sz="2400" kern="100">
                        <a:solidFill>
                          <a:srgbClr val="000080"/>
                        </a:solidFill>
                        <a:latin typeface="Cambria Math" panose="02040503050406030204" pitchFamily="18" charset="0"/>
                      </a:rPr>
                      <m:t>𝑃</m:t>
                    </m:r>
                    <m:r>
                      <a:rPr lang="en-US" altLang="zh-CN" sz="2400" kern="100">
                        <a:solidFill>
                          <a:srgbClr val="000080"/>
                        </a:solidFill>
                        <a:latin typeface="Cambria Math" panose="02040503050406030204" pitchFamily="18" charset="0"/>
                      </a:rPr>
                      <m:t>(</m:t>
                    </m:r>
                    <m:r>
                      <a:rPr lang="en-US" altLang="zh-CN" sz="2400" kern="100">
                        <a:solidFill>
                          <a:srgbClr val="000080"/>
                        </a:solidFill>
                        <a:latin typeface="Cambria Math" panose="02040503050406030204" pitchFamily="18" charset="0"/>
                      </a:rPr>
                      <m:t>𝐴</m:t>
                    </m:r>
                    <m:r>
                      <a:rPr lang="en-US" altLang="zh-CN" sz="2400" kern="100">
                        <a:solidFill>
                          <a:srgbClr val="000080"/>
                        </a:solidFill>
                        <a:latin typeface="Cambria Math" panose="02040503050406030204" pitchFamily="18" charset="0"/>
                      </a:rPr>
                      <m:t>|</m:t>
                    </m:r>
                    <m:r>
                      <a:rPr lang="en-US" altLang="zh-CN" sz="2400" kern="100">
                        <a:solidFill>
                          <a:srgbClr val="000080"/>
                        </a:solidFill>
                        <a:latin typeface="Cambria Math" panose="02040503050406030204" pitchFamily="18" charset="0"/>
                      </a:rPr>
                      <m:t>𝐵</m:t>
                    </m:r>
                    <m:r>
                      <a:rPr lang="en-US" altLang="zh-CN" sz="2400" kern="100">
                        <a:solidFill>
                          <a:srgbClr val="000080"/>
                        </a:solidFill>
                        <a:latin typeface="Cambria Math" panose="02040503050406030204" pitchFamily="18" charset="0"/>
                      </a:rPr>
                      <m:t>)</m:t>
                    </m:r>
                  </m:oMath>
                </a14:m>
                <a:r>
                  <a:rPr lang="zh-CN" altLang="en-US" sz="2400" kern="100" dirty="0">
                    <a:solidFill>
                      <a:srgbClr val="000080"/>
                    </a:solidFill>
                    <a:latin typeface="Times New Roman" panose="02020603050405020304" pitchFamily="18" charset="0"/>
                  </a:rPr>
                  <a:t> </a:t>
                </a:r>
                <a:r>
                  <a:rPr lang="en-US" altLang="zh-CN" sz="2400" kern="100" dirty="0">
                    <a:solidFill>
                      <a:srgbClr val="000080"/>
                    </a:solidFill>
                    <a:latin typeface="Times New Roman" panose="02020603050405020304" pitchFamily="18" charset="0"/>
                  </a:rPr>
                  <a:t>is an “updating” of </a:t>
                </a:r>
                <a14:m>
                  <m:oMath xmlns:m="http://schemas.openxmlformats.org/officeDocument/2006/math">
                    <m:r>
                      <a:rPr lang="en-US" altLang="zh-CN" sz="2400" kern="100">
                        <a:solidFill>
                          <a:srgbClr val="000080"/>
                        </a:solidFill>
                        <a:latin typeface="Cambria Math" panose="02040503050406030204" pitchFamily="18" charset="0"/>
                      </a:rPr>
                      <m:t>𝑃</m:t>
                    </m:r>
                    <m:r>
                      <a:rPr lang="en-US" altLang="zh-CN" sz="2400" kern="100">
                        <a:solidFill>
                          <a:srgbClr val="000080"/>
                        </a:solidFill>
                        <a:latin typeface="Cambria Math" panose="02040503050406030204" pitchFamily="18" charset="0"/>
                      </a:rPr>
                      <m:t>(</m:t>
                    </m:r>
                    <m:r>
                      <a:rPr lang="en-US" altLang="zh-CN" sz="2400" kern="100">
                        <a:solidFill>
                          <a:srgbClr val="000080"/>
                        </a:solidFill>
                        <a:latin typeface="Cambria Math" panose="02040503050406030204" pitchFamily="18" charset="0"/>
                      </a:rPr>
                      <m:t>𝐴</m:t>
                    </m:r>
                    <m:r>
                      <a:rPr lang="en-US" altLang="zh-CN" sz="2400" kern="100">
                        <a:solidFill>
                          <a:srgbClr val="000080"/>
                        </a:solidFill>
                        <a:latin typeface="Cambria Math" panose="02040503050406030204" pitchFamily="18" charset="0"/>
                      </a:rPr>
                      <m:t>)</m:t>
                    </m:r>
                  </m:oMath>
                </a14:m>
                <a:r>
                  <a:rPr lang="en-US" altLang="zh-CN" sz="2400" kern="100" dirty="0">
                    <a:solidFill>
                      <a:srgbClr val="000080"/>
                    </a:solidFill>
                    <a:latin typeface="Times New Roman" panose="02020603050405020304" pitchFamily="18" charset="0"/>
                  </a:rPr>
                  <a:t> based on the knowledge that </a:t>
                </a:r>
                <a14:m>
                  <m:oMath xmlns:m="http://schemas.openxmlformats.org/officeDocument/2006/math">
                    <m:r>
                      <a:rPr lang="en-US" altLang="zh-CN" sz="2400" kern="100">
                        <a:solidFill>
                          <a:srgbClr val="000080"/>
                        </a:solidFill>
                        <a:latin typeface="Cambria Math" panose="02040503050406030204" pitchFamily="18" charset="0"/>
                      </a:rPr>
                      <m:t>𝑩</m:t>
                    </m:r>
                  </m:oMath>
                </a14:m>
                <a:r>
                  <a:rPr lang="en-US" altLang="zh-CN" sz="2400" kern="100" dirty="0">
                    <a:solidFill>
                      <a:srgbClr val="000080"/>
                    </a:solidFill>
                    <a:latin typeface="Times New Roman" panose="02020603050405020304" pitchFamily="18" charset="0"/>
                  </a:rPr>
                  <a:t> has occurred.</a:t>
                </a:r>
                <a:endParaRPr lang="zh-CN" altLang="en-US" sz="2400" kern="100" dirty="0">
                  <a:solidFill>
                    <a:srgbClr val="000080"/>
                  </a:solidFill>
                  <a:latin typeface="Times New Roman" panose="02020603050405020304" pitchFamily="18" charset="0"/>
                </a:endParaRPr>
              </a:p>
            </p:txBody>
          </p:sp>
        </mc:Choice>
        <mc:Fallback xmlns="">
          <p:sp>
            <p:nvSpPr>
              <p:cNvPr id="13" name="文本框 12">
                <a:extLst>
                  <a:ext uri="{FF2B5EF4-FFF2-40B4-BE49-F238E27FC236}">
                    <a16:creationId xmlns:a16="http://schemas.microsoft.com/office/drawing/2014/main" id="{E1C99C83-9666-4FF3-FDB4-7B606D279FBB}"/>
                  </a:ext>
                </a:extLst>
              </p:cNvPr>
              <p:cNvSpPr txBox="1">
                <a:spLocks noRot="1" noChangeAspect="1" noMove="1" noResize="1" noEditPoints="1" noAdjustHandles="1" noChangeArrowheads="1" noChangeShapeType="1" noTextEdit="1"/>
              </p:cNvSpPr>
              <p:nvPr/>
            </p:nvSpPr>
            <p:spPr>
              <a:xfrm>
                <a:off x="683568" y="3611594"/>
                <a:ext cx="8064896" cy="1938992"/>
              </a:xfrm>
              <a:prstGeom prst="rect">
                <a:avLst/>
              </a:prstGeom>
              <a:blipFill>
                <a:blip r:embed="rId6"/>
                <a:stretch>
                  <a:fillRect l="-1134" t="-2508" b="-5956"/>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96FB0EBF-082A-C5B2-CBEA-B5B9BDEF97FA}"/>
              </a:ext>
            </a:extLst>
          </p:cNvPr>
          <p:cNvSpPr txBox="1"/>
          <p:nvPr/>
        </p:nvSpPr>
        <p:spPr>
          <a:xfrm>
            <a:off x="1619672" y="5631522"/>
            <a:ext cx="4572000" cy="461665"/>
          </a:xfrm>
          <a:prstGeom prst="rect">
            <a:avLst/>
          </a:prstGeom>
          <a:noFill/>
        </p:spPr>
        <p:txBody>
          <a:bodyPr wrap="square">
            <a:spAutoFit/>
          </a:bodyPr>
          <a:lstStyle/>
          <a:p>
            <a:r>
              <a:rPr lang="en-US" altLang="zh-CN" sz="2400" i="1" kern="100" dirty="0">
                <a:solidFill>
                  <a:srgbClr val="000080"/>
                </a:solidFill>
                <a:effectLst/>
                <a:latin typeface="Times New Roman" panose="02020603050405020304" pitchFamily="18" charset="0"/>
                <a:ea typeface="宋体" panose="02010600030101010101" pitchFamily="2" charset="-122"/>
              </a:rPr>
              <a:t>P</a:t>
            </a:r>
            <a:r>
              <a:rPr lang="en-US" altLang="zh-CN" sz="2400" kern="100" dirty="0">
                <a:solidFill>
                  <a:srgbClr val="000080"/>
                </a:solidFill>
                <a:effectLst/>
                <a:latin typeface="Times New Roman" panose="02020603050405020304" pitchFamily="18" charset="0"/>
                <a:ea typeface="宋体" panose="02010600030101010101" pitchFamily="2" charset="-122"/>
              </a:rPr>
              <a:t>(</a:t>
            </a:r>
            <a:r>
              <a:rPr lang="en-US" altLang="zh-CN" sz="2400" i="1" kern="100" dirty="0">
                <a:solidFill>
                  <a:srgbClr val="000080"/>
                </a:solidFill>
                <a:effectLst/>
                <a:latin typeface="Times New Roman" panose="02020603050405020304" pitchFamily="18" charset="0"/>
                <a:ea typeface="宋体" panose="02010600030101010101" pitchFamily="2" charset="-122"/>
              </a:rPr>
              <a:t>A</a:t>
            </a:r>
            <a:r>
              <a:rPr lang="en-US" altLang="zh-CN" sz="2400" kern="100" dirty="0">
                <a:solidFill>
                  <a:srgbClr val="000080"/>
                </a:solidFill>
                <a:effectLst/>
                <a:latin typeface="Times New Roman" panose="02020603050405020304" pitchFamily="18" charset="0"/>
                <a:ea typeface="宋体" panose="02010600030101010101" pitchFamily="2" charset="-122"/>
              </a:rPr>
              <a:t>)------ a prior probability </a:t>
            </a:r>
            <a:endParaRPr lang="zh-CN" altLang="en-US" sz="2400" dirty="0"/>
          </a:p>
        </p:txBody>
      </p:sp>
      <p:sp>
        <p:nvSpPr>
          <p:cNvPr id="17" name="文本框 16">
            <a:extLst>
              <a:ext uri="{FF2B5EF4-FFF2-40B4-BE49-F238E27FC236}">
                <a16:creationId xmlns:a16="http://schemas.microsoft.com/office/drawing/2014/main" id="{9EDA69C4-F63F-999B-781A-FB45530F1AC7}"/>
              </a:ext>
            </a:extLst>
          </p:cNvPr>
          <p:cNvSpPr txBox="1"/>
          <p:nvPr/>
        </p:nvSpPr>
        <p:spPr>
          <a:xfrm>
            <a:off x="1619672" y="6228020"/>
            <a:ext cx="4572000" cy="461665"/>
          </a:xfrm>
          <a:prstGeom prst="rect">
            <a:avLst/>
          </a:prstGeom>
          <a:noFill/>
        </p:spPr>
        <p:txBody>
          <a:bodyPr wrap="square">
            <a:spAutoFit/>
          </a:bodyPr>
          <a:lstStyle/>
          <a:p>
            <a:r>
              <a:rPr lang="en-US" altLang="zh-CN" sz="2400" i="1" kern="100" dirty="0">
                <a:solidFill>
                  <a:srgbClr val="000080"/>
                </a:solidFill>
                <a:effectLst/>
                <a:latin typeface="Times New Roman" panose="02020603050405020304" pitchFamily="18" charset="0"/>
                <a:ea typeface="宋体" panose="02010600030101010101" pitchFamily="2" charset="-122"/>
              </a:rPr>
              <a:t>P</a:t>
            </a:r>
            <a:r>
              <a:rPr lang="en-US" altLang="zh-CN" sz="2400" kern="100" dirty="0">
                <a:solidFill>
                  <a:srgbClr val="000080"/>
                </a:solidFill>
                <a:effectLst/>
                <a:latin typeface="Times New Roman" panose="02020603050405020304" pitchFamily="18" charset="0"/>
                <a:ea typeface="宋体" panose="02010600030101010101" pitchFamily="2" charset="-122"/>
              </a:rPr>
              <a:t>(</a:t>
            </a:r>
            <a:r>
              <a:rPr lang="en-US" altLang="zh-CN" sz="2400" i="1" kern="100" dirty="0">
                <a:solidFill>
                  <a:srgbClr val="000080"/>
                </a:solidFill>
                <a:effectLst/>
                <a:latin typeface="Times New Roman" panose="02020603050405020304" pitchFamily="18" charset="0"/>
                <a:ea typeface="宋体" panose="02010600030101010101" pitchFamily="2" charset="-122"/>
              </a:rPr>
              <a:t>A</a:t>
            </a:r>
            <a:r>
              <a:rPr lang="en-US" altLang="zh-CN" sz="2400" kern="100" dirty="0">
                <a:solidFill>
                  <a:srgbClr val="000080"/>
                </a:solidFill>
                <a:effectLst/>
                <a:latin typeface="Times New Roman" panose="02020603050405020304" pitchFamily="18" charset="0"/>
                <a:ea typeface="宋体" panose="02010600030101010101" pitchFamily="2" charset="-122"/>
              </a:rPr>
              <a:t>/</a:t>
            </a:r>
            <a:r>
              <a:rPr lang="en-US" altLang="zh-CN" sz="2400" i="1" kern="100" dirty="0">
                <a:solidFill>
                  <a:srgbClr val="000080"/>
                </a:solidFill>
                <a:effectLst/>
                <a:latin typeface="Times New Roman" panose="02020603050405020304" pitchFamily="18" charset="0"/>
                <a:ea typeface="宋体" panose="02010600030101010101" pitchFamily="2" charset="-122"/>
              </a:rPr>
              <a:t>B</a:t>
            </a:r>
            <a:r>
              <a:rPr lang="en-US" altLang="zh-CN" sz="2400" b="1" kern="100" dirty="0">
                <a:solidFill>
                  <a:srgbClr val="000080"/>
                </a:solidFill>
                <a:effectLst/>
                <a:latin typeface="Times New Roman" panose="02020603050405020304" pitchFamily="18" charset="0"/>
                <a:ea typeface="宋体" panose="02010600030101010101" pitchFamily="2" charset="-122"/>
              </a:rPr>
              <a:t>)</a:t>
            </a:r>
            <a:r>
              <a:rPr lang="en-US" altLang="zh-CN" sz="2400" kern="100" dirty="0">
                <a:solidFill>
                  <a:srgbClr val="000080"/>
                </a:solidFill>
                <a:effectLst/>
                <a:latin typeface="Times New Roman" panose="02020603050405020304" pitchFamily="18" charset="0"/>
                <a:ea typeface="宋体" panose="02010600030101010101" pitchFamily="2" charset="-122"/>
              </a:rPr>
              <a:t>---- a posterior probability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ircle(in)">
                                      <p:cBhvr>
                                        <p:cTn id="18" dur="20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down)">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P spid="13" grpId="0"/>
      <p:bldP spid="15"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167B82AA-FB7D-82BC-0692-55501445241A}"/>
              </a:ext>
            </a:extLst>
          </p:cNvPr>
          <p:cNvSpPr>
            <a:spLocks noGrp="1" noChangeArrowheads="1"/>
          </p:cNvSpPr>
          <p:nvPr>
            <p:ph type="title"/>
          </p:nvPr>
        </p:nvSpPr>
        <p:spPr>
          <a:xfrm>
            <a:off x="444500" y="0"/>
            <a:ext cx="8229600" cy="1143000"/>
          </a:xfrm>
        </p:spPr>
        <p:txBody>
          <a:bodyPr/>
          <a:lstStyle/>
          <a:p>
            <a:pPr eaLnBrk="1" hangingPunct="1"/>
            <a:r>
              <a:rPr lang="en-US" altLang="zh-CN" dirty="0"/>
              <a:t>2.1 Sample Spaces</a:t>
            </a:r>
            <a:endParaRPr lang="zh-CN" altLang="en-US" dirty="0"/>
          </a:p>
        </p:txBody>
      </p:sp>
      <p:sp>
        <p:nvSpPr>
          <p:cNvPr id="6147" name="内容占位符 2">
            <a:extLst>
              <a:ext uri="{FF2B5EF4-FFF2-40B4-BE49-F238E27FC236}">
                <a16:creationId xmlns:a16="http://schemas.microsoft.com/office/drawing/2014/main" id="{51D32856-8902-3F76-CDDB-3501B64C8966}"/>
              </a:ext>
            </a:extLst>
          </p:cNvPr>
          <p:cNvSpPr>
            <a:spLocks noGrp="1" noChangeArrowheads="1"/>
          </p:cNvSpPr>
          <p:nvPr>
            <p:ph idx="1"/>
          </p:nvPr>
        </p:nvSpPr>
        <p:spPr>
          <a:xfrm>
            <a:off x="457200" y="1166813"/>
            <a:ext cx="8229600" cy="1757362"/>
          </a:xfrm>
        </p:spPr>
        <p:txBody>
          <a:bodyPr/>
          <a:lstStyle/>
          <a:p>
            <a:pPr eaLnBrk="1" hangingPunct="1"/>
            <a:r>
              <a:rPr lang="en-US" altLang="zh-CN" dirty="0"/>
              <a:t>Experiment</a:t>
            </a:r>
          </a:p>
          <a:p>
            <a:pPr eaLnBrk="1" hangingPunct="1"/>
            <a:r>
              <a:rPr lang="en-US" altLang="zh-CN" dirty="0"/>
              <a:t>    An </a:t>
            </a:r>
            <a:r>
              <a:rPr lang="en-US" altLang="zh-CN" dirty="0">
                <a:solidFill>
                  <a:srgbClr val="FF0000"/>
                </a:solidFill>
              </a:rPr>
              <a:t>experiment</a:t>
            </a:r>
            <a:r>
              <a:rPr lang="en-US" altLang="zh-CN" dirty="0"/>
              <a:t> is any action or process whose outcome is subject to uncertainty, </a:t>
            </a:r>
          </a:p>
        </p:txBody>
      </p:sp>
      <p:sp>
        <p:nvSpPr>
          <p:cNvPr id="6148" name="文本框 2">
            <a:extLst>
              <a:ext uri="{FF2B5EF4-FFF2-40B4-BE49-F238E27FC236}">
                <a16:creationId xmlns:a16="http://schemas.microsoft.com/office/drawing/2014/main" id="{C29BDC8F-4991-ADDF-088F-4A5C874A25F8}"/>
              </a:ext>
            </a:extLst>
          </p:cNvPr>
          <p:cNvSpPr txBox="1">
            <a:spLocks noChangeArrowheads="1"/>
          </p:cNvSpPr>
          <p:nvPr/>
        </p:nvSpPr>
        <p:spPr bwMode="auto">
          <a:xfrm>
            <a:off x="423863" y="2835275"/>
            <a:ext cx="4572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dirty="0"/>
              <a:t>Example </a:t>
            </a:r>
            <a:endParaRPr lang="zh-CN" altLang="en-US" sz="1800" dirty="0"/>
          </a:p>
        </p:txBody>
      </p:sp>
      <p:pic>
        <p:nvPicPr>
          <p:cNvPr id="32" name="Picture 2">
            <a:extLst>
              <a:ext uri="{FF2B5EF4-FFF2-40B4-BE49-F238E27FC236}">
                <a16:creationId xmlns:a16="http://schemas.microsoft.com/office/drawing/2014/main" id="{CD3424EB-BBF3-74B8-E556-EC7BD2214B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5387" y="4314031"/>
            <a:ext cx="2751138" cy="55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4" name="组合 43">
            <a:extLst>
              <a:ext uri="{FF2B5EF4-FFF2-40B4-BE49-F238E27FC236}">
                <a16:creationId xmlns:a16="http://schemas.microsoft.com/office/drawing/2014/main" id="{78654F40-74A8-6A9E-E24E-274B7ABF3D23}"/>
              </a:ext>
            </a:extLst>
          </p:cNvPr>
          <p:cNvGrpSpPr>
            <a:grpSpLocks/>
          </p:cNvGrpSpPr>
          <p:nvPr/>
        </p:nvGrpSpPr>
        <p:grpSpPr bwMode="auto">
          <a:xfrm>
            <a:off x="1423988" y="3386138"/>
            <a:ext cx="2730500" cy="2146300"/>
            <a:chOff x="4292916" y="2143984"/>
            <a:chExt cx="2439303" cy="1910278"/>
          </a:xfrm>
        </p:grpSpPr>
        <p:pic>
          <p:nvPicPr>
            <p:cNvPr id="6153" name="图片 44">
              <a:extLst>
                <a:ext uri="{FF2B5EF4-FFF2-40B4-BE49-F238E27FC236}">
                  <a16:creationId xmlns:a16="http://schemas.microsoft.com/office/drawing/2014/main" id="{C5851420-06B6-2C62-D9E5-186C49E783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2916" y="2143984"/>
              <a:ext cx="2439303" cy="1802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4" name="图片 45">
              <a:extLst>
                <a:ext uri="{FF2B5EF4-FFF2-40B4-BE49-F238E27FC236}">
                  <a16:creationId xmlns:a16="http://schemas.microsoft.com/office/drawing/2014/main" id="{96FA781D-21F5-6D24-B306-FF4EBE10A4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3997" y="2627942"/>
              <a:ext cx="1431450" cy="142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fade">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fade">
                                      <p:cBhvr>
                                        <p:cTn id="12" dur="500"/>
                                        <p:tgtEl>
                                          <p:spTgt spid="6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148"/>
                                        </p:tgtEl>
                                        <p:attrNameLst>
                                          <p:attrName>style.visibility</p:attrName>
                                        </p:attrNameLst>
                                      </p:cBhvr>
                                      <p:to>
                                        <p:strVal val="visible"/>
                                      </p:to>
                                    </p:set>
                                    <p:anim calcmode="lin" valueType="num">
                                      <p:cBhvr additive="base">
                                        <p:cTn id="17" dur="500" fill="hold"/>
                                        <p:tgtEl>
                                          <p:spTgt spid="6148"/>
                                        </p:tgtEl>
                                        <p:attrNameLst>
                                          <p:attrName>ppt_x</p:attrName>
                                        </p:attrNameLst>
                                      </p:cBhvr>
                                      <p:tavLst>
                                        <p:tav tm="0">
                                          <p:val>
                                            <p:strVal val="#ppt_x"/>
                                          </p:val>
                                        </p:tav>
                                        <p:tav tm="100000">
                                          <p:val>
                                            <p:strVal val="#ppt_x"/>
                                          </p:val>
                                        </p:tav>
                                      </p:tavLst>
                                    </p:anim>
                                    <p:anim calcmode="lin" valueType="num">
                                      <p:cBhvr additive="base">
                                        <p:cTn id="18"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1000"/>
                                        <p:tgtEl>
                                          <p:spTgt spid="44"/>
                                        </p:tgtEl>
                                      </p:cBhvr>
                                    </p:animEffect>
                                    <p:anim calcmode="lin" valueType="num">
                                      <p:cBhvr>
                                        <p:cTn id="24" dur="1000" fill="hold"/>
                                        <p:tgtEl>
                                          <p:spTgt spid="44"/>
                                        </p:tgtEl>
                                        <p:attrNameLst>
                                          <p:attrName>ppt_x</p:attrName>
                                        </p:attrNameLst>
                                      </p:cBhvr>
                                      <p:tavLst>
                                        <p:tav tm="0">
                                          <p:val>
                                            <p:strVal val="#ppt_x"/>
                                          </p:val>
                                        </p:tav>
                                        <p:tav tm="100000">
                                          <p:val>
                                            <p:strVal val="#ppt_x"/>
                                          </p:val>
                                        </p:tav>
                                      </p:tavLst>
                                    </p:anim>
                                    <p:anim calcmode="lin" valueType="num">
                                      <p:cBhvr>
                                        <p:cTn id="25"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1000"/>
                                        <p:tgtEl>
                                          <p:spTgt spid="32"/>
                                        </p:tgtEl>
                                      </p:cBhvr>
                                    </p:animEffect>
                                    <p:anim calcmode="lin" valueType="num">
                                      <p:cBhvr>
                                        <p:cTn id="31" dur="1000" fill="hold"/>
                                        <p:tgtEl>
                                          <p:spTgt spid="32"/>
                                        </p:tgtEl>
                                        <p:attrNameLst>
                                          <p:attrName>ppt_x</p:attrName>
                                        </p:attrNameLst>
                                      </p:cBhvr>
                                      <p:tavLst>
                                        <p:tav tm="0">
                                          <p:val>
                                            <p:strVal val="#ppt_x"/>
                                          </p:val>
                                        </p:tav>
                                        <p:tav tm="100000">
                                          <p:val>
                                            <p:strVal val="#ppt_x"/>
                                          </p:val>
                                        </p:tav>
                                      </p:tavLst>
                                    </p:anim>
                                    <p:anim calcmode="lin" valueType="num">
                                      <p:cBhvr>
                                        <p:cTn id="32"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P spid="614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017977-10D1-1823-623D-33C631BD443A}"/>
              </a:ext>
            </a:extLst>
          </p:cNvPr>
          <p:cNvSpPr>
            <a:spLocks noChangeArrowheads="1"/>
          </p:cNvSpPr>
          <p:nvPr/>
        </p:nvSpPr>
        <p:spPr bwMode="auto">
          <a:xfrm>
            <a:off x="0" y="-2232"/>
            <a:ext cx="6005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80"/>
                </a:solidFill>
                <a:effectLst/>
                <a:latin typeface="Times New Roman" panose="02020603050405020304" pitchFamily="18" charset="0"/>
                <a:cs typeface="Times New Roman" panose="02020603050405020304" pitchFamily="18" charset="0"/>
              </a:rPr>
              <a:t>Thus, definition 2.4.1 can be restated as:</a:t>
            </a:r>
            <a:endParaRPr kumimoji="0" lang="en-US" altLang="zh-CN" sz="2400" b="0" i="0" u="none" strike="noStrike" cap="none" normalizeH="0" baseline="0">
              <a:ln>
                <a:noFill/>
              </a:ln>
              <a:solidFill>
                <a:schemeClr val="tx1"/>
              </a:solidFill>
              <a:effectLst/>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82BEA52-A3F0-EA77-B398-827A069841D1}"/>
                  </a:ext>
                </a:extLst>
              </p:cNvPr>
              <p:cNvSpPr txBox="1"/>
              <p:nvPr/>
            </p:nvSpPr>
            <p:spPr>
              <a:xfrm>
                <a:off x="295267" y="387623"/>
                <a:ext cx="7056784" cy="461665"/>
              </a:xfrm>
              <a:prstGeom prst="rect">
                <a:avLst/>
              </a:prstGeom>
              <a:noFill/>
            </p:spPr>
            <p:txBody>
              <a:bodyPr wrap="square">
                <a:spAutoFit/>
              </a:bodyPr>
              <a:lstStyle/>
              <a:p>
                <a:pPr indent="227965" algn="just"/>
                <a:r>
                  <a:rPr lang="en-US" altLang="zh-CN" sz="2400" kern="100" dirty="0">
                    <a:solidFill>
                      <a:srgbClr val="000080"/>
                    </a:solidFill>
                    <a:effectLst/>
                    <a:latin typeface="Times New Roman" panose="02020603050405020304" pitchFamily="18" charset="0"/>
                    <a:ea typeface="宋体" panose="02010600030101010101" pitchFamily="2" charset="-122"/>
                  </a:rPr>
                  <a:t>Two events </a:t>
                </a:r>
                <a14:m>
                  <m:oMath xmlns:m="http://schemas.openxmlformats.org/officeDocument/2006/math">
                    <m:r>
                      <a:rPr lang="en-US" altLang="zh-CN" sz="2400" i="1" kern="100">
                        <a:solidFill>
                          <a:srgbClr val="000080"/>
                        </a:solidFill>
                        <a:effectLst/>
                        <a:latin typeface="Cambria Math" panose="02040503050406030204" pitchFamily="18" charset="0"/>
                        <a:ea typeface="宋体" panose="02010600030101010101" pitchFamily="2" charset="-122"/>
                      </a:rPr>
                      <m:t>𝐴</m:t>
                    </m:r>
                  </m:oMath>
                </a14:m>
                <a:r>
                  <a:rPr lang="en-US" altLang="zh-CN" sz="2400" kern="100" dirty="0">
                    <a:solidFill>
                      <a:srgbClr val="000080"/>
                    </a:solidFill>
                    <a:effectLst/>
                    <a:latin typeface="Times New Roman" panose="02020603050405020304" pitchFamily="18" charset="0"/>
                    <a:ea typeface="宋体" panose="02010600030101010101" pitchFamily="2" charset="-122"/>
                  </a:rPr>
                  <a:t> and </a:t>
                </a:r>
                <a14:m>
                  <m:oMath xmlns:m="http://schemas.openxmlformats.org/officeDocument/2006/math">
                    <m:r>
                      <a:rPr lang="en-US" altLang="zh-CN" sz="2400" i="1" kern="100">
                        <a:solidFill>
                          <a:srgbClr val="000080"/>
                        </a:solidFill>
                        <a:effectLst/>
                        <a:latin typeface="Cambria Math" panose="02040503050406030204" pitchFamily="18" charset="0"/>
                        <a:ea typeface="宋体" panose="02010600030101010101" pitchFamily="2" charset="-122"/>
                      </a:rPr>
                      <m:t>𝐵</m:t>
                    </m:r>
                  </m:oMath>
                </a14:m>
                <a:r>
                  <a:rPr lang="en-US" altLang="zh-CN" sz="2400" kern="100" dirty="0">
                    <a:solidFill>
                      <a:srgbClr val="000080"/>
                    </a:solidFill>
                    <a:effectLst/>
                    <a:latin typeface="Times New Roman" panose="02020603050405020304" pitchFamily="18" charset="0"/>
                    <a:ea typeface="宋体" panose="02010600030101010101" pitchFamily="2" charset="-122"/>
                  </a:rPr>
                  <a:t> are independent if and only if</a:t>
                </a:r>
                <a:endParaRPr lang="zh-CN" altLang="zh-CN" sz="2400" kern="100" dirty="0">
                  <a:effectLst/>
                  <a:latin typeface="Times New Roman" panose="02020603050405020304" pitchFamily="18" charset="0"/>
                  <a:ea typeface="宋体" panose="02010600030101010101" pitchFamily="2" charset="-122"/>
                </a:endParaRPr>
              </a:p>
            </p:txBody>
          </p:sp>
        </mc:Choice>
        <mc:Fallback xmlns="">
          <p:sp>
            <p:nvSpPr>
              <p:cNvPr id="4" name="文本框 3">
                <a:extLst>
                  <a:ext uri="{FF2B5EF4-FFF2-40B4-BE49-F238E27FC236}">
                    <a16:creationId xmlns:a16="http://schemas.microsoft.com/office/drawing/2014/main" id="{F82BEA52-A3F0-EA77-B398-827A069841D1}"/>
                  </a:ext>
                </a:extLst>
              </p:cNvPr>
              <p:cNvSpPr txBox="1">
                <a:spLocks noRot="1" noChangeAspect="1" noMove="1" noResize="1" noEditPoints="1" noAdjustHandles="1" noChangeArrowheads="1" noChangeShapeType="1" noTextEdit="1"/>
              </p:cNvSpPr>
              <p:nvPr/>
            </p:nvSpPr>
            <p:spPr>
              <a:xfrm>
                <a:off x="295267" y="387623"/>
                <a:ext cx="7056784" cy="461665"/>
              </a:xfrm>
              <a:prstGeom prst="rect">
                <a:avLst/>
              </a:prstGeom>
              <a:blipFill>
                <a:blip r:embed="rId2"/>
                <a:stretch>
                  <a:fillRect t="-10667" b="-3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CC513E0-5430-8B31-8E19-955CB861876E}"/>
                  </a:ext>
                </a:extLst>
              </p:cNvPr>
              <p:cNvSpPr txBox="1"/>
              <p:nvPr/>
            </p:nvSpPr>
            <p:spPr>
              <a:xfrm>
                <a:off x="914099" y="849288"/>
                <a:ext cx="5091545"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𝐵</m:t>
                          </m:r>
                        </m:e>
                        <m:e>
                          <m:r>
                            <a:rPr lang="zh-CN" altLang="en-US" sz="2400" i="1">
                              <a:latin typeface="Cambria Math" panose="02040503050406030204" pitchFamily="18" charset="0"/>
                            </a:rPr>
                            <m:t>𝐴</m:t>
                          </m:r>
                        </m:e>
                      </m:d>
                      <m:r>
                        <a:rPr lang="zh-CN" altLang="en-US" sz="2400" i="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𝐵</m:t>
                          </m:r>
                        </m:e>
                      </m:d>
                    </m:oMath>
                  </m:oMathPara>
                </a14:m>
                <a:endParaRPr lang="zh-CN" altLang="en-US" sz="2400" dirty="0"/>
              </a:p>
            </p:txBody>
          </p:sp>
        </mc:Choice>
        <mc:Fallback xmlns="">
          <p:sp>
            <p:nvSpPr>
              <p:cNvPr id="6" name="文本框 5">
                <a:extLst>
                  <a:ext uri="{FF2B5EF4-FFF2-40B4-BE49-F238E27FC236}">
                    <a16:creationId xmlns:a16="http://schemas.microsoft.com/office/drawing/2014/main" id="{7CC513E0-5430-8B31-8E19-955CB861876E}"/>
                  </a:ext>
                </a:extLst>
              </p:cNvPr>
              <p:cNvSpPr txBox="1">
                <a:spLocks noRot="1" noChangeAspect="1" noMove="1" noResize="1" noEditPoints="1" noAdjustHandles="1" noChangeArrowheads="1" noChangeShapeType="1" noTextEdit="1"/>
              </p:cNvSpPr>
              <p:nvPr/>
            </p:nvSpPr>
            <p:spPr>
              <a:xfrm>
                <a:off x="914099" y="849288"/>
                <a:ext cx="5091545" cy="46166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2">
                <a:extLst>
                  <a:ext uri="{FF2B5EF4-FFF2-40B4-BE49-F238E27FC236}">
                    <a16:creationId xmlns:a16="http://schemas.microsoft.com/office/drawing/2014/main" id="{F934278D-298D-863D-F953-52FEAABE90EC}"/>
                  </a:ext>
                </a:extLst>
              </p:cNvPr>
              <p:cNvSpPr>
                <a:spLocks noChangeArrowheads="1"/>
              </p:cNvSpPr>
              <p:nvPr/>
            </p:nvSpPr>
            <p:spPr bwMode="auto">
              <a:xfrm>
                <a:off x="107504" y="1310953"/>
                <a:ext cx="9144000" cy="230832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Example 2.5.4</a:t>
                </a: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An electrical system consists of 3 components </a:t>
                </a:r>
                <a:r>
                  <a:rPr kumimoji="0" lang="en-US" altLang="zh-CN" sz="2400" b="0" i="1" u="none" strike="noStrike" cap="none" normalizeH="0" baseline="0" dirty="0">
                    <a:ln>
                      <a:noFill/>
                    </a:ln>
                    <a:solidFill>
                      <a:srgbClr val="000080"/>
                    </a:solidFill>
                    <a:effectLst/>
                    <a:latin typeface="Cambria Math" panose="02040503050406030204" pitchFamily="18" charset="0"/>
                    <a:cs typeface="Times New Roman" panose="02020603050405020304" pitchFamily="18" charset="0"/>
                  </a:rPr>
                  <a:t>A1,A2</a:t>
                </a: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and </a:t>
                </a:r>
                <a:r>
                  <a:rPr kumimoji="0" lang="en-US" altLang="zh-CN" sz="2400" b="0" i="1" u="none" strike="noStrike" cap="none" normalizeH="0" baseline="0" dirty="0">
                    <a:ln>
                      <a:noFill/>
                    </a:ln>
                    <a:solidFill>
                      <a:srgbClr val="000080"/>
                    </a:solidFill>
                    <a:effectLst/>
                    <a:latin typeface="Cambria Math" panose="02040503050406030204" pitchFamily="18" charset="0"/>
                    <a:cs typeface="Times New Roman" panose="02020603050405020304" pitchFamily="18" charset="0"/>
                  </a:rPr>
                  <a:t>A3</a:t>
                </a: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(Figure 2.5.1). </a:t>
                </a:r>
                <a:r>
                  <a:rPr lang="en-US" altLang="zh-CN" sz="2400" kern="100" dirty="0">
                    <a:solidFill>
                      <a:srgbClr val="000080"/>
                    </a:solidFill>
                    <a:effectLst/>
                    <a:latin typeface="Times New Roman" panose="02020603050405020304" pitchFamily="18" charset="0"/>
                  </a:rPr>
                  <a:t>The system works if </a:t>
                </a:r>
                <a14:m>
                  <m:oMath xmlns:m="http://schemas.openxmlformats.org/officeDocument/2006/math">
                    <m:sSub>
                      <m:sSubPr>
                        <m:ctrlPr>
                          <a:rPr lang="zh-CN" altLang="zh-CN" sz="2400" i="1">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cs typeface="Times New Roman" panose="02020603050405020304" pitchFamily="18" charset="0"/>
                          </a:rPr>
                          <m:t>𝐴</m:t>
                        </m:r>
                      </m:e>
                      <m:sub>
                        <m:r>
                          <a:rPr lang="en-US" altLang="zh-CN" sz="2400" i="1" kern="100">
                            <a:solidFill>
                              <a:srgbClr val="000080"/>
                            </a:solidFill>
                            <a:effectLst/>
                            <a:latin typeface="Cambria Math" panose="02040503050406030204" pitchFamily="18" charset="0"/>
                            <a:cs typeface="Times New Roman" panose="02020603050405020304" pitchFamily="18" charset="0"/>
                          </a:rPr>
                          <m:t>1</m:t>
                        </m:r>
                      </m:sub>
                    </m:sSub>
                  </m:oMath>
                </a14:m>
                <a:r>
                  <a:rPr lang="en-US" altLang="zh-CN" sz="2400" kern="100" dirty="0">
                    <a:solidFill>
                      <a:srgbClr val="000080"/>
                    </a:solidFill>
                    <a:effectLst/>
                    <a:latin typeface="Times New Roman" panose="02020603050405020304" pitchFamily="18" charset="0"/>
                  </a:rPr>
                  <a:t> works and at least one of </a:t>
                </a:r>
                <a14:m>
                  <m:oMath xmlns:m="http://schemas.openxmlformats.org/officeDocument/2006/math">
                    <m:sSub>
                      <m:sSubPr>
                        <m:ctrlPr>
                          <a:rPr lang="zh-CN" altLang="zh-CN" sz="2400" i="1">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cs typeface="Times New Roman" panose="02020603050405020304" pitchFamily="18" charset="0"/>
                          </a:rPr>
                          <m:t>𝐴</m:t>
                        </m:r>
                      </m:e>
                      <m:sub>
                        <m:r>
                          <a:rPr lang="en-US" altLang="zh-CN" sz="2400" i="1" kern="100">
                            <a:solidFill>
                              <a:srgbClr val="000080"/>
                            </a:solidFill>
                            <a:effectLst/>
                            <a:latin typeface="Cambria Math" panose="02040503050406030204" pitchFamily="18" charset="0"/>
                            <a:cs typeface="Times New Roman" panose="02020603050405020304" pitchFamily="18" charset="0"/>
                          </a:rPr>
                          <m:t>2</m:t>
                        </m:r>
                      </m:sub>
                    </m:sSub>
                  </m:oMath>
                </a14:m>
                <a:r>
                  <a:rPr lang="en-US" altLang="zh-CN" sz="2400" kern="100" dirty="0">
                    <a:solidFill>
                      <a:srgbClr val="000080"/>
                    </a:solidFill>
                    <a:effectLst/>
                    <a:latin typeface="Times New Roman" panose="02020603050405020304" pitchFamily="18" charset="0"/>
                  </a:rPr>
                  <a:t> and </a:t>
                </a:r>
                <a14:m>
                  <m:oMath xmlns:m="http://schemas.openxmlformats.org/officeDocument/2006/math">
                    <m:sSub>
                      <m:sSubPr>
                        <m:ctrlPr>
                          <a:rPr lang="zh-CN" altLang="zh-CN" sz="2400" i="1">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cs typeface="Times New Roman" panose="02020603050405020304" pitchFamily="18" charset="0"/>
                          </a:rPr>
                          <m:t>𝐴</m:t>
                        </m:r>
                      </m:e>
                      <m:sub>
                        <m:r>
                          <a:rPr lang="en-US" altLang="zh-CN" sz="2400" i="1" kern="100">
                            <a:solidFill>
                              <a:srgbClr val="000080"/>
                            </a:solidFill>
                            <a:effectLst/>
                            <a:latin typeface="Cambria Math" panose="02040503050406030204" pitchFamily="18" charset="0"/>
                            <a:cs typeface="Times New Roman" panose="02020603050405020304" pitchFamily="18" charset="0"/>
                          </a:rPr>
                          <m:t>3</m:t>
                        </m:r>
                      </m:sub>
                    </m:sSub>
                  </m:oMath>
                </a14:m>
                <a:r>
                  <a:rPr lang="en-US" altLang="zh-CN" sz="2400" kern="100" dirty="0">
                    <a:solidFill>
                      <a:srgbClr val="000080"/>
                    </a:solidFill>
                    <a:effectLst/>
                    <a:latin typeface="Times New Roman" panose="02020603050405020304" pitchFamily="18" charset="0"/>
                  </a:rPr>
                  <a:t> work. The reliability (probability of working) of </a:t>
                </a:r>
                <a14:m>
                  <m:oMath xmlns:m="http://schemas.openxmlformats.org/officeDocument/2006/math">
                    <m:sSub>
                      <m:sSubPr>
                        <m:ctrlPr>
                          <a:rPr lang="zh-CN" altLang="zh-CN" sz="2400" i="1">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cs typeface="Times New Roman" panose="02020603050405020304" pitchFamily="18" charset="0"/>
                          </a:rPr>
                          <m:t>𝐴</m:t>
                        </m:r>
                      </m:e>
                      <m:sub>
                        <m:r>
                          <a:rPr lang="en-US" altLang="zh-CN" sz="2400" i="1" kern="100">
                            <a:solidFill>
                              <a:srgbClr val="000080"/>
                            </a:solidFill>
                            <a:effectLst/>
                            <a:latin typeface="Cambria Math" panose="02040503050406030204" pitchFamily="18" charset="0"/>
                            <a:cs typeface="Times New Roman" panose="02020603050405020304" pitchFamily="18" charset="0"/>
                          </a:rPr>
                          <m:t>1</m:t>
                        </m:r>
                      </m:sub>
                    </m:sSub>
                    <m:r>
                      <a:rPr lang="en-US" altLang="zh-CN" sz="2400" i="1" kern="100">
                        <a:solidFill>
                          <a:srgbClr val="000080"/>
                        </a:solidFill>
                        <a:effectLst/>
                        <a:latin typeface="Cambria Math" panose="02040503050406030204" pitchFamily="18" charset="0"/>
                        <a:cs typeface="Times New Roman" panose="02020603050405020304" pitchFamily="18" charset="0"/>
                      </a:rPr>
                      <m:t>,</m:t>
                    </m:r>
                    <m:sSub>
                      <m:sSubPr>
                        <m:ctrlPr>
                          <a:rPr lang="zh-CN" altLang="zh-CN" sz="2400" i="1">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cs typeface="Times New Roman" panose="02020603050405020304" pitchFamily="18" charset="0"/>
                          </a:rPr>
                          <m:t>𝐴</m:t>
                        </m:r>
                      </m:e>
                      <m:sub>
                        <m:r>
                          <a:rPr lang="en-US" altLang="zh-CN" sz="2400" i="1" kern="100">
                            <a:solidFill>
                              <a:srgbClr val="000080"/>
                            </a:solidFill>
                            <a:effectLst/>
                            <a:latin typeface="Cambria Math" panose="02040503050406030204" pitchFamily="18" charset="0"/>
                            <a:cs typeface="Times New Roman" panose="02020603050405020304" pitchFamily="18" charset="0"/>
                          </a:rPr>
                          <m:t>2</m:t>
                        </m:r>
                      </m:sub>
                    </m:sSub>
                  </m:oMath>
                </a14:m>
                <a:r>
                  <a:rPr lang="en-US" altLang="zh-CN" sz="2400" kern="100" dirty="0">
                    <a:solidFill>
                      <a:srgbClr val="000080"/>
                    </a:solidFill>
                    <a:effectLst/>
                    <a:latin typeface="Times New Roman" panose="02020603050405020304" pitchFamily="18" charset="0"/>
                  </a:rPr>
                  <a:t> and </a:t>
                </a:r>
                <a14:m>
                  <m:oMath xmlns:m="http://schemas.openxmlformats.org/officeDocument/2006/math">
                    <m:sSub>
                      <m:sSubPr>
                        <m:ctrlPr>
                          <a:rPr lang="zh-CN" altLang="zh-CN" sz="2400" i="1">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cs typeface="Times New Roman" panose="02020603050405020304" pitchFamily="18" charset="0"/>
                          </a:rPr>
                          <m:t>𝐴</m:t>
                        </m:r>
                      </m:e>
                      <m:sub>
                        <m:r>
                          <a:rPr lang="en-US" altLang="zh-CN" sz="2400" i="1" kern="100">
                            <a:solidFill>
                              <a:srgbClr val="000080"/>
                            </a:solidFill>
                            <a:effectLst/>
                            <a:latin typeface="Cambria Math" panose="02040503050406030204" pitchFamily="18" charset="0"/>
                            <a:cs typeface="Times New Roman" panose="02020603050405020304" pitchFamily="18" charset="0"/>
                          </a:rPr>
                          <m:t>3</m:t>
                        </m:r>
                      </m:sub>
                    </m:sSub>
                  </m:oMath>
                </a14:m>
                <a:r>
                  <a:rPr lang="en-US" altLang="zh-CN" sz="2400" kern="100" dirty="0">
                    <a:solidFill>
                      <a:srgbClr val="000080"/>
                    </a:solidFill>
                    <a:effectLst/>
                    <a:latin typeface="Times New Roman" panose="02020603050405020304" pitchFamily="18" charset="0"/>
                  </a:rPr>
                  <a:t> are 0.9, 0.8 and 0.7, respectively. Find the probability that (a)the entire system works, (b)the component </a:t>
                </a:r>
                <a14:m>
                  <m:oMath xmlns:m="http://schemas.openxmlformats.org/officeDocument/2006/math">
                    <m:sSub>
                      <m:sSubPr>
                        <m:ctrlPr>
                          <a:rPr lang="zh-CN" altLang="zh-CN" sz="2400" i="1">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cs typeface="Times New Roman" panose="02020603050405020304" pitchFamily="18" charset="0"/>
                          </a:rPr>
                          <m:t>𝐴</m:t>
                        </m:r>
                      </m:e>
                      <m:sub>
                        <m:r>
                          <a:rPr lang="en-US" altLang="zh-CN" sz="2400" i="1" kern="100">
                            <a:solidFill>
                              <a:srgbClr val="000080"/>
                            </a:solidFill>
                            <a:effectLst/>
                            <a:latin typeface="Cambria Math" panose="02040503050406030204" pitchFamily="18" charset="0"/>
                            <a:cs typeface="Times New Roman" panose="02020603050405020304" pitchFamily="18" charset="0"/>
                          </a:rPr>
                          <m:t>3</m:t>
                        </m:r>
                      </m:sub>
                    </m:sSub>
                  </m:oMath>
                </a14:m>
                <a:r>
                  <a:rPr lang="en-US" altLang="zh-CN" sz="2400" kern="100" dirty="0">
                    <a:solidFill>
                      <a:srgbClr val="000080"/>
                    </a:solidFill>
                    <a:effectLst/>
                    <a:latin typeface="Times New Roman" panose="02020603050405020304" pitchFamily="18" charset="0"/>
                  </a:rPr>
                  <a:t> does not work ,given that the entire system work. Assume that the components work independently.</a:t>
                </a:r>
                <a:endParaRPr kumimoji="0" lang="en-US" altLang="zh-CN" sz="2400" b="0" i="0" u="none" strike="noStrike" cap="none" normalizeH="0" baseline="0" dirty="0">
                  <a:ln>
                    <a:noFill/>
                  </a:ln>
                  <a:solidFill>
                    <a:schemeClr val="tx1"/>
                  </a:solidFill>
                  <a:effectLst/>
                </a:endParaRPr>
              </a:p>
            </p:txBody>
          </p:sp>
        </mc:Choice>
        <mc:Fallback xmlns="">
          <p:sp>
            <p:nvSpPr>
              <p:cNvPr id="7" name="Rectangle 2">
                <a:extLst>
                  <a:ext uri="{FF2B5EF4-FFF2-40B4-BE49-F238E27FC236}">
                    <a16:creationId xmlns:a16="http://schemas.microsoft.com/office/drawing/2014/main" id="{F934278D-298D-863D-F953-52FEAABE90EC}"/>
                  </a:ext>
                </a:extLst>
              </p:cNvPr>
              <p:cNvSpPr>
                <a:spLocks noRot="1" noChangeAspect="1" noMove="1" noResize="1" noEditPoints="1" noAdjustHandles="1" noChangeArrowheads="1" noChangeShapeType="1" noTextEdit="1"/>
              </p:cNvSpPr>
              <p:nvPr/>
            </p:nvSpPr>
            <p:spPr bwMode="auto">
              <a:xfrm>
                <a:off x="107504" y="1310953"/>
                <a:ext cx="9144000" cy="2308324"/>
              </a:xfrm>
              <a:prstGeom prst="rect">
                <a:avLst/>
              </a:prstGeom>
              <a:blipFill>
                <a:blip r:embed="rId4"/>
                <a:stretch>
                  <a:fillRect l="-1067" t="-1847" b="-554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9" name="对象 8">
            <a:extLst>
              <a:ext uri="{FF2B5EF4-FFF2-40B4-BE49-F238E27FC236}">
                <a16:creationId xmlns:a16="http://schemas.microsoft.com/office/drawing/2014/main" id="{AFE23524-214D-580E-EF30-C5E69E8F0386}"/>
              </a:ext>
            </a:extLst>
          </p:cNvPr>
          <p:cNvGraphicFramePr>
            <a:graphicFrameLocks noChangeAspect="1"/>
          </p:cNvGraphicFramePr>
          <p:nvPr>
            <p:extLst>
              <p:ext uri="{D42A27DB-BD31-4B8C-83A1-F6EECF244321}">
                <p14:modId xmlns:p14="http://schemas.microsoft.com/office/powerpoint/2010/main" val="354996718"/>
              </p:ext>
            </p:extLst>
          </p:nvPr>
        </p:nvGraphicFramePr>
        <p:xfrm>
          <a:off x="2051719" y="3697856"/>
          <a:ext cx="3007003" cy="1531344"/>
        </p:xfrm>
        <a:graphic>
          <a:graphicData uri="http://schemas.openxmlformats.org/presentationml/2006/ole">
            <mc:AlternateContent xmlns:mc="http://schemas.openxmlformats.org/markup-compatibility/2006">
              <mc:Choice xmlns:v="urn:schemas-microsoft-com:vml" Requires="v">
                <p:oleObj r:id="rId5" imgW="3267000" imgH="1671480" progId="Flash.Movie">
                  <p:embed/>
                </p:oleObj>
              </mc:Choice>
              <mc:Fallback>
                <p:oleObj r:id="rId5" imgW="3267000" imgH="1671480" progId="Flash.Movie">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719" y="3697856"/>
                        <a:ext cx="3007003" cy="1531344"/>
                      </a:xfrm>
                      <a:prstGeom prst="rect">
                        <a:avLst/>
                      </a:prstGeom>
                      <a:noFill/>
                    </p:spPr>
                  </p:pic>
                </p:oleObj>
              </mc:Fallback>
            </mc:AlternateContent>
          </a:graphicData>
        </a:graphic>
      </p:graphicFrame>
      <p:sp>
        <p:nvSpPr>
          <p:cNvPr id="10" name="Rectangle 5">
            <a:extLst>
              <a:ext uri="{FF2B5EF4-FFF2-40B4-BE49-F238E27FC236}">
                <a16:creationId xmlns:a16="http://schemas.microsoft.com/office/drawing/2014/main" id="{1E682F28-2F26-2EC7-812A-7552E676EE99}"/>
              </a:ext>
            </a:extLst>
          </p:cNvPr>
          <p:cNvSpPr>
            <a:spLocks noChangeArrowheads="1"/>
          </p:cNvSpPr>
          <p:nvPr/>
        </p:nvSpPr>
        <p:spPr bwMode="auto">
          <a:xfrm>
            <a:off x="1547664" y="5783051"/>
            <a:ext cx="44579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Figure 2.5.1   An electrical system</a:t>
            </a:r>
            <a:r>
              <a:rPr kumimoji="0" lang="en-US" altLang="zh-CN" sz="2400" b="0" i="0" u="none" strike="noStrike" cap="none" normalizeH="0" baseline="0" dirty="0">
                <a:ln>
                  <a:noFill/>
                </a:ln>
                <a:solidFill>
                  <a:schemeClr val="tx1"/>
                </a:solidFill>
                <a:effectLst/>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1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D0BF72C-6D6B-14C1-4F0B-C36E92C29C48}"/>
                  </a:ext>
                </a:extLst>
              </p:cNvPr>
              <p:cNvSpPr txBox="1"/>
              <p:nvPr/>
            </p:nvSpPr>
            <p:spPr>
              <a:xfrm>
                <a:off x="467544" y="332656"/>
                <a:ext cx="8352928" cy="1200329"/>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rPr>
                  <a:t>Solution</a:t>
                </a:r>
                <a:r>
                  <a:rPr lang="en-US" altLang="zh-CN" sz="2400" b="1" kern="100" dirty="0">
                    <a:solidFill>
                      <a:srgbClr val="000080"/>
                    </a:solidFill>
                    <a:effectLst/>
                    <a:latin typeface="Times New Roman" panose="02020603050405020304" pitchFamily="18" charset="0"/>
                  </a:rPr>
                  <a:t> </a:t>
                </a:r>
                <a:r>
                  <a:rPr lang="en-US" altLang="zh-CN" sz="2400" kern="100" dirty="0">
                    <a:solidFill>
                      <a:srgbClr val="000080"/>
                    </a:solidFill>
                    <a:effectLst/>
                    <a:latin typeface="Times New Roman" panose="02020603050405020304" pitchFamily="18" charset="0"/>
                  </a:rPr>
                  <a:t>In this system, </a:t>
                </a:r>
                <a14:m>
                  <m:oMath xmlns:m="http://schemas.openxmlformats.org/officeDocument/2006/math">
                    <m:sSub>
                      <m:sSubPr>
                        <m:ctrlPr>
                          <a:rPr lang="zh-CN" altLang="zh-CN" sz="2400" i="1">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cs typeface="Times New Roman" panose="02020603050405020304" pitchFamily="18" charset="0"/>
                          </a:rPr>
                          <m:t>𝐴</m:t>
                        </m:r>
                      </m:e>
                      <m:sub>
                        <m:r>
                          <a:rPr lang="en-US" altLang="zh-CN" sz="2400" i="1" kern="100">
                            <a:solidFill>
                              <a:srgbClr val="000080"/>
                            </a:solidFill>
                            <a:effectLst/>
                            <a:latin typeface="Cambria Math" panose="02040503050406030204" pitchFamily="18" charset="0"/>
                            <a:cs typeface="Times New Roman" panose="02020603050405020304" pitchFamily="18" charset="0"/>
                          </a:rPr>
                          <m:t>1</m:t>
                        </m:r>
                      </m:sub>
                    </m:sSub>
                  </m:oMath>
                </a14:m>
                <a:r>
                  <a:rPr lang="en-US" altLang="zh-CN" sz="2400" kern="100" dirty="0">
                    <a:solidFill>
                      <a:srgbClr val="000080"/>
                    </a:solidFill>
                    <a:effectLst/>
                    <a:latin typeface="Times New Roman" panose="02020603050405020304" pitchFamily="18" charset="0"/>
                  </a:rPr>
                  <a:t> and the subsystem </a:t>
                </a:r>
                <a14:m>
                  <m:oMath xmlns:m="http://schemas.openxmlformats.org/officeDocument/2006/math">
                    <m:sSub>
                      <m:sSubPr>
                        <m:ctrlPr>
                          <a:rPr lang="zh-CN" altLang="zh-CN" sz="2400" i="1">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cs typeface="Times New Roman" panose="02020603050405020304" pitchFamily="18" charset="0"/>
                          </a:rPr>
                          <m:t>𝐴</m:t>
                        </m:r>
                      </m:e>
                      <m:sub>
                        <m:r>
                          <a:rPr lang="en-US" altLang="zh-CN" sz="2400" i="1" kern="100">
                            <a:solidFill>
                              <a:srgbClr val="000080"/>
                            </a:solidFill>
                            <a:effectLst/>
                            <a:latin typeface="Cambria Math" panose="02040503050406030204" pitchFamily="18" charset="0"/>
                            <a:cs typeface="Times New Roman" panose="02020603050405020304" pitchFamily="18" charset="0"/>
                          </a:rPr>
                          <m:t>2</m:t>
                        </m:r>
                      </m:sub>
                    </m:sSub>
                  </m:oMath>
                </a14:m>
                <a:r>
                  <a:rPr lang="en-US" altLang="zh-CN" sz="2400" kern="100" dirty="0">
                    <a:solidFill>
                      <a:srgbClr val="000080"/>
                    </a:solidFill>
                    <a:effectLst/>
                    <a:latin typeface="Times New Roman" panose="02020603050405020304" pitchFamily="18" charset="0"/>
                  </a:rPr>
                  <a:t> and </a:t>
                </a:r>
                <a14:m>
                  <m:oMath xmlns:m="http://schemas.openxmlformats.org/officeDocument/2006/math">
                    <m:sSub>
                      <m:sSubPr>
                        <m:ctrlPr>
                          <a:rPr lang="zh-CN" altLang="zh-CN" sz="2400" i="1">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cs typeface="Times New Roman" panose="02020603050405020304" pitchFamily="18" charset="0"/>
                          </a:rPr>
                          <m:t>𝐴</m:t>
                        </m:r>
                      </m:e>
                      <m:sub>
                        <m:r>
                          <a:rPr lang="en-US" altLang="zh-CN" sz="2400" i="1" kern="100">
                            <a:solidFill>
                              <a:srgbClr val="000080"/>
                            </a:solidFill>
                            <a:effectLst/>
                            <a:latin typeface="Cambria Math" panose="02040503050406030204" pitchFamily="18" charset="0"/>
                            <a:cs typeface="Times New Roman" panose="02020603050405020304" pitchFamily="18" charset="0"/>
                          </a:rPr>
                          <m:t>3</m:t>
                        </m:r>
                      </m:sub>
                    </m:sSub>
                  </m:oMath>
                </a14:m>
                <a:r>
                  <a:rPr lang="en-US" altLang="zh-CN" sz="2400" kern="100" dirty="0">
                    <a:solidFill>
                      <a:srgbClr val="000080"/>
                    </a:solidFill>
                    <a:effectLst/>
                    <a:latin typeface="Times New Roman" panose="02020603050405020304" pitchFamily="18" charset="0"/>
                  </a:rPr>
                  <a:t> constitute a serial circuit system, the subsystem </a:t>
                </a:r>
                <a14:m>
                  <m:oMath xmlns:m="http://schemas.openxmlformats.org/officeDocument/2006/math">
                    <m:sSub>
                      <m:sSubPr>
                        <m:ctrlPr>
                          <a:rPr lang="zh-CN" altLang="zh-CN" sz="2400" i="1">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cs typeface="Times New Roman" panose="02020603050405020304" pitchFamily="18" charset="0"/>
                          </a:rPr>
                          <m:t>𝐴</m:t>
                        </m:r>
                      </m:e>
                      <m:sub>
                        <m:r>
                          <a:rPr lang="en-US" altLang="zh-CN" sz="2400" i="1" kern="100">
                            <a:solidFill>
                              <a:srgbClr val="000080"/>
                            </a:solidFill>
                            <a:effectLst/>
                            <a:latin typeface="Cambria Math" panose="02040503050406030204" pitchFamily="18" charset="0"/>
                            <a:cs typeface="Times New Roman" panose="02020603050405020304" pitchFamily="18" charset="0"/>
                          </a:rPr>
                          <m:t>2</m:t>
                        </m:r>
                      </m:sub>
                    </m:sSub>
                  </m:oMath>
                </a14:m>
                <a:r>
                  <a:rPr lang="en-US" altLang="zh-CN" sz="2400" kern="100" dirty="0">
                    <a:solidFill>
                      <a:srgbClr val="000080"/>
                    </a:solidFill>
                    <a:effectLst/>
                    <a:latin typeface="Times New Roman" panose="02020603050405020304" pitchFamily="18" charset="0"/>
                  </a:rPr>
                  <a:t> and </a:t>
                </a:r>
                <a14:m>
                  <m:oMath xmlns:m="http://schemas.openxmlformats.org/officeDocument/2006/math">
                    <m:sSub>
                      <m:sSubPr>
                        <m:ctrlPr>
                          <a:rPr lang="zh-CN" altLang="zh-CN" sz="2400" i="1">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cs typeface="Times New Roman" panose="02020603050405020304" pitchFamily="18" charset="0"/>
                          </a:rPr>
                          <m:t>𝐴</m:t>
                        </m:r>
                      </m:e>
                      <m:sub>
                        <m:r>
                          <a:rPr lang="en-US" altLang="zh-CN" sz="2400" i="1" kern="100">
                            <a:solidFill>
                              <a:srgbClr val="000080"/>
                            </a:solidFill>
                            <a:effectLst/>
                            <a:latin typeface="Cambria Math" panose="02040503050406030204" pitchFamily="18" charset="0"/>
                            <a:cs typeface="Times New Roman" panose="02020603050405020304" pitchFamily="18" charset="0"/>
                          </a:rPr>
                          <m:t>3</m:t>
                        </m:r>
                      </m:sub>
                    </m:sSub>
                  </m:oMath>
                </a14:m>
                <a:r>
                  <a:rPr lang="en-US" altLang="zh-CN" sz="2400" kern="100" dirty="0">
                    <a:solidFill>
                      <a:srgbClr val="000080"/>
                    </a:solidFill>
                    <a:effectLst/>
                    <a:latin typeface="Times New Roman" panose="02020603050405020304" pitchFamily="18" charset="0"/>
                  </a:rPr>
                  <a:t> itself is a parallel circuit system.</a:t>
                </a:r>
                <a:endParaRPr lang="zh-CN" altLang="en-US" sz="2400" dirty="0"/>
              </a:p>
            </p:txBody>
          </p:sp>
        </mc:Choice>
        <mc:Fallback xmlns="">
          <p:sp>
            <p:nvSpPr>
              <p:cNvPr id="3" name="文本框 2">
                <a:extLst>
                  <a:ext uri="{FF2B5EF4-FFF2-40B4-BE49-F238E27FC236}">
                    <a16:creationId xmlns:a16="http://schemas.microsoft.com/office/drawing/2014/main" id="{0D0BF72C-6D6B-14C1-4F0B-C36E92C29C48}"/>
                  </a:ext>
                </a:extLst>
              </p:cNvPr>
              <p:cNvSpPr txBox="1">
                <a:spLocks noRot="1" noChangeAspect="1" noMove="1" noResize="1" noEditPoints="1" noAdjustHandles="1" noChangeArrowheads="1" noChangeShapeType="1" noTextEdit="1"/>
              </p:cNvSpPr>
              <p:nvPr/>
            </p:nvSpPr>
            <p:spPr>
              <a:xfrm>
                <a:off x="467544" y="332656"/>
                <a:ext cx="8352928" cy="1200329"/>
              </a:xfrm>
              <a:prstGeom prst="rect">
                <a:avLst/>
              </a:prstGeom>
              <a:blipFill>
                <a:blip r:embed="rId2"/>
                <a:stretch>
                  <a:fillRect l="-1168" t="-4082" r="-876" b="-112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66336C7-6A67-3FA7-810F-3A99CE9A5903}"/>
                  </a:ext>
                </a:extLst>
              </p:cNvPr>
              <p:cNvSpPr txBox="1"/>
              <p:nvPr/>
            </p:nvSpPr>
            <p:spPr>
              <a:xfrm>
                <a:off x="611560" y="1556792"/>
                <a:ext cx="7632848" cy="1202573"/>
              </a:xfrm>
              <a:prstGeom prst="rect">
                <a:avLst/>
              </a:prstGeom>
              <a:noFill/>
            </p:spPr>
            <p:txBody>
              <a:bodyPr wrap="square">
                <a:spAutoFit/>
              </a:bodyPr>
              <a:lstStyle/>
              <a:p>
                <a:pPr indent="227965" algn="just"/>
                <a:r>
                  <a:rPr lang="en-US" altLang="zh-CN" sz="2400" kern="100" dirty="0">
                    <a:solidFill>
                      <a:srgbClr val="000080"/>
                    </a:solidFill>
                    <a:effectLst/>
                    <a:latin typeface="Times New Roman" panose="02020603050405020304" pitchFamily="18" charset="0"/>
                  </a:rPr>
                  <a:t>Thus the event that the system works is the event </a:t>
                </a:r>
                <a14:m>
                  <m:oMath xmlns:m="http://schemas.openxmlformats.org/officeDocument/2006/math">
                    <m:sSub>
                      <m:sSubPr>
                        <m:ctrlPr>
                          <a:rPr lang="zh-CN" altLang="zh-CN" sz="2400" i="1" kern="100">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rPr>
                          <m:t>𝐴</m:t>
                        </m:r>
                      </m:e>
                      <m:sub>
                        <m:r>
                          <a:rPr lang="en-US" altLang="zh-CN" sz="2400" i="1" kern="100">
                            <a:solidFill>
                              <a:srgbClr val="000080"/>
                            </a:solidFill>
                            <a:effectLst/>
                            <a:latin typeface="Cambria Math" panose="02040503050406030204" pitchFamily="18" charset="0"/>
                          </a:rPr>
                          <m:t>1</m:t>
                        </m:r>
                      </m:sub>
                    </m:sSub>
                    <m:r>
                      <a:rPr lang="en-US" altLang="zh-CN" sz="2400" i="1" kern="100">
                        <a:solidFill>
                          <a:srgbClr val="000080"/>
                        </a:solidFill>
                        <a:effectLst/>
                        <a:latin typeface="Cambria Math" panose="02040503050406030204" pitchFamily="18" charset="0"/>
                      </a:rPr>
                      <m:t>∩(</m:t>
                    </m:r>
                    <m:sSub>
                      <m:sSubPr>
                        <m:ctrlPr>
                          <a:rPr lang="zh-CN" altLang="zh-CN" sz="2400" i="1" kern="100">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rPr>
                          <m:t>𝐴</m:t>
                        </m:r>
                      </m:e>
                      <m:sub>
                        <m:r>
                          <a:rPr lang="en-US" altLang="zh-CN" sz="2400" i="1" kern="100">
                            <a:solidFill>
                              <a:srgbClr val="000080"/>
                            </a:solidFill>
                            <a:effectLst/>
                            <a:latin typeface="Cambria Math" panose="02040503050406030204" pitchFamily="18" charset="0"/>
                          </a:rPr>
                          <m:t>2</m:t>
                        </m:r>
                      </m:sub>
                    </m:sSub>
                    <m:r>
                      <a:rPr lang="en-US" altLang="zh-CN" sz="2400" i="1" kern="100">
                        <a:solidFill>
                          <a:srgbClr val="000080"/>
                        </a:solidFill>
                        <a:effectLst/>
                        <a:latin typeface="Cambria Math" panose="02040503050406030204" pitchFamily="18" charset="0"/>
                      </a:rPr>
                      <m:t>∪</m:t>
                    </m:r>
                    <m:sSub>
                      <m:sSubPr>
                        <m:ctrlPr>
                          <a:rPr lang="zh-CN" altLang="zh-CN" sz="2400" i="1" kern="100">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rPr>
                          <m:t>𝐴</m:t>
                        </m:r>
                      </m:e>
                      <m:sub>
                        <m:r>
                          <a:rPr lang="en-US" altLang="zh-CN" sz="2400" i="1" kern="100">
                            <a:solidFill>
                              <a:srgbClr val="000080"/>
                            </a:solidFill>
                            <a:effectLst/>
                            <a:latin typeface="Cambria Math" panose="02040503050406030204" pitchFamily="18" charset="0"/>
                          </a:rPr>
                          <m:t>3</m:t>
                        </m:r>
                      </m:sub>
                    </m:sSub>
                    <m:r>
                      <a:rPr lang="en-US" altLang="zh-CN" sz="2400" i="1" kern="100">
                        <a:solidFill>
                          <a:srgbClr val="000080"/>
                        </a:solidFill>
                        <a:effectLst/>
                        <a:latin typeface="Cambria Math" panose="02040503050406030204" pitchFamily="18" charset="0"/>
                      </a:rPr>
                      <m:t>)</m:t>
                    </m:r>
                  </m:oMath>
                </a14:m>
                <a:r>
                  <a:rPr lang="en-US" altLang="zh-CN" sz="2400" kern="100" dirty="0">
                    <a:solidFill>
                      <a:srgbClr val="000080"/>
                    </a:solidFill>
                    <a:effectLst/>
                    <a:latin typeface="Times New Roman" panose="02020603050405020304" pitchFamily="18" charset="0"/>
                  </a:rPr>
                  <a:t>, and the event that the system work but </a:t>
                </a:r>
                <a14:m>
                  <m:oMath xmlns:m="http://schemas.openxmlformats.org/officeDocument/2006/math">
                    <m:sSub>
                      <m:sSubPr>
                        <m:ctrlPr>
                          <a:rPr lang="zh-CN" altLang="zh-CN" sz="2400" i="1" kern="100">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rPr>
                          <m:t>𝐴</m:t>
                        </m:r>
                      </m:e>
                      <m:sub>
                        <m:r>
                          <a:rPr lang="en-US" altLang="zh-CN" sz="2400" i="1" kern="100">
                            <a:solidFill>
                              <a:srgbClr val="000080"/>
                            </a:solidFill>
                            <a:effectLst/>
                            <a:latin typeface="Cambria Math" panose="02040503050406030204" pitchFamily="18" charset="0"/>
                          </a:rPr>
                          <m:t>3</m:t>
                        </m:r>
                      </m:sub>
                    </m:sSub>
                  </m:oMath>
                </a14:m>
                <a:r>
                  <a:rPr lang="en-US" altLang="zh-CN" sz="2400" kern="100" dirty="0">
                    <a:solidFill>
                      <a:srgbClr val="000080"/>
                    </a:solidFill>
                    <a:effectLst/>
                    <a:latin typeface="Times New Roman" panose="02020603050405020304" pitchFamily="18" charset="0"/>
                  </a:rPr>
                  <a:t> does not work in the even </a:t>
                </a:r>
                <a14:m>
                  <m:oMath xmlns:m="http://schemas.openxmlformats.org/officeDocument/2006/math">
                    <m:sSub>
                      <m:sSubPr>
                        <m:ctrlPr>
                          <a:rPr lang="zh-CN" altLang="zh-CN" sz="2400" i="1" kern="100">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rPr>
                          <m:t>𝐴</m:t>
                        </m:r>
                      </m:e>
                      <m:sub>
                        <m:r>
                          <a:rPr lang="en-US" altLang="zh-CN" sz="2400" i="1" kern="100">
                            <a:solidFill>
                              <a:srgbClr val="000080"/>
                            </a:solidFill>
                            <a:effectLst/>
                            <a:latin typeface="Cambria Math" panose="02040503050406030204" pitchFamily="18" charset="0"/>
                          </a:rPr>
                          <m:t>1</m:t>
                        </m:r>
                      </m:sub>
                    </m:sSub>
                    <m:r>
                      <a:rPr lang="en-US" altLang="zh-CN" sz="2400" i="1" kern="100">
                        <a:solidFill>
                          <a:srgbClr val="000080"/>
                        </a:solidFill>
                        <a:effectLst/>
                        <a:latin typeface="Cambria Math" panose="02040503050406030204" pitchFamily="18" charset="0"/>
                      </a:rPr>
                      <m:t>∩</m:t>
                    </m:r>
                    <m:sSub>
                      <m:sSubPr>
                        <m:ctrlPr>
                          <a:rPr lang="zh-CN" altLang="zh-CN" sz="2400" i="1" kern="100">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rPr>
                          <m:t>𝐴</m:t>
                        </m:r>
                      </m:e>
                      <m:sub>
                        <m:r>
                          <a:rPr lang="en-US" altLang="zh-CN" sz="2400" i="1" kern="100">
                            <a:solidFill>
                              <a:srgbClr val="000080"/>
                            </a:solidFill>
                            <a:effectLst/>
                            <a:latin typeface="Cambria Math" panose="02040503050406030204" pitchFamily="18" charset="0"/>
                          </a:rPr>
                          <m:t>2</m:t>
                        </m:r>
                      </m:sub>
                    </m:sSub>
                    <m:r>
                      <a:rPr lang="en-US" altLang="zh-CN" sz="2400" i="1" kern="100">
                        <a:solidFill>
                          <a:srgbClr val="000080"/>
                        </a:solidFill>
                        <a:effectLst/>
                        <a:latin typeface="Cambria Math" panose="02040503050406030204" pitchFamily="18" charset="0"/>
                      </a:rPr>
                      <m:t>∩</m:t>
                    </m:r>
                    <m:sSub>
                      <m:sSubPr>
                        <m:ctrlPr>
                          <a:rPr lang="zh-CN" altLang="zh-CN" sz="2400" i="1" kern="100">
                            <a:solidFill>
                              <a:srgbClr val="000080"/>
                            </a:solidFill>
                            <a:latin typeface="Cambria Math" panose="02040503050406030204" pitchFamily="18" charset="0"/>
                            <a:ea typeface="Cambria Math" panose="02040503050406030204" pitchFamily="18" charset="0"/>
                          </a:rPr>
                        </m:ctrlPr>
                      </m:sSubPr>
                      <m:e>
                        <m:acc>
                          <m:accPr>
                            <m:chr m:val="̄"/>
                            <m:ctrlPr>
                              <a:rPr lang="zh-CN" altLang="zh-CN" sz="2400" i="1" kern="100">
                                <a:solidFill>
                                  <a:srgbClr val="000080"/>
                                </a:solidFill>
                                <a:latin typeface="Cambria Math" panose="02040503050406030204" pitchFamily="18" charset="0"/>
                                <a:ea typeface="Cambria Math" panose="02040503050406030204" pitchFamily="18" charset="0"/>
                              </a:rPr>
                            </m:ctrlPr>
                          </m:accPr>
                          <m:e>
                            <m:r>
                              <a:rPr lang="en-US" altLang="zh-CN" sz="2400" i="1" kern="100">
                                <a:solidFill>
                                  <a:srgbClr val="000080"/>
                                </a:solidFill>
                                <a:latin typeface="Cambria Math" panose="02040503050406030204" pitchFamily="18" charset="0"/>
                              </a:rPr>
                              <m:t>𝐴</m:t>
                            </m:r>
                          </m:e>
                        </m:acc>
                      </m:e>
                      <m:sub>
                        <m:r>
                          <a:rPr lang="en-US" altLang="zh-CN" sz="2400" i="1" kern="100">
                            <a:solidFill>
                              <a:srgbClr val="000080"/>
                            </a:solidFill>
                            <a:latin typeface="Cambria Math" panose="02040503050406030204" pitchFamily="18" charset="0"/>
                          </a:rPr>
                          <m:t>3</m:t>
                        </m:r>
                      </m:sub>
                    </m:sSub>
                  </m:oMath>
                </a14:m>
                <a:r>
                  <a:rPr lang="en-US" altLang="zh-CN" sz="2400" kern="100" dirty="0">
                    <a:solidFill>
                      <a:srgbClr val="000080"/>
                    </a:solidFill>
                    <a:effectLst/>
                    <a:latin typeface="Times New Roman" panose="02020603050405020304" pitchFamily="18" charset="0"/>
                  </a:rPr>
                  <a:t>.</a:t>
                </a:r>
                <a:endParaRPr lang="zh-CN" altLang="zh-CN" sz="2400" kern="100" dirty="0">
                  <a:effectLst/>
                  <a:latin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A66336C7-6A67-3FA7-810F-3A99CE9A5903}"/>
                  </a:ext>
                </a:extLst>
              </p:cNvPr>
              <p:cNvSpPr txBox="1">
                <a:spLocks noRot="1" noChangeAspect="1" noMove="1" noResize="1" noEditPoints="1" noAdjustHandles="1" noChangeArrowheads="1" noChangeShapeType="1" noTextEdit="1"/>
              </p:cNvSpPr>
              <p:nvPr/>
            </p:nvSpPr>
            <p:spPr>
              <a:xfrm>
                <a:off x="611560" y="1556792"/>
                <a:ext cx="7632848" cy="1202573"/>
              </a:xfrm>
              <a:prstGeom prst="rect">
                <a:avLst/>
              </a:prstGeom>
              <a:blipFill>
                <a:blip r:embed="rId3"/>
                <a:stretch>
                  <a:fillRect l="-1198" t="-4040" r="-1278" b="-106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6BCA741E-A2FA-517D-432D-BEC07A6794AD}"/>
                  </a:ext>
                </a:extLst>
              </p:cNvPr>
              <p:cNvSpPr txBox="1"/>
              <p:nvPr/>
            </p:nvSpPr>
            <p:spPr>
              <a:xfrm>
                <a:off x="467544" y="2780928"/>
                <a:ext cx="7416824" cy="461665"/>
              </a:xfrm>
              <a:prstGeom prst="rect">
                <a:avLst/>
              </a:prstGeom>
              <a:noFill/>
            </p:spPr>
            <p:txBody>
              <a:bodyPr wrap="square">
                <a:spAutoFit/>
              </a:bodyPr>
              <a:lstStyle/>
              <a:p>
                <a:pPr indent="227965" algn="just"/>
                <a:r>
                  <a:rPr lang="en-US" altLang="zh-CN" sz="2400" kern="100" dirty="0">
                    <a:solidFill>
                      <a:srgbClr val="000080"/>
                    </a:solidFill>
                    <a:effectLst/>
                    <a:latin typeface="Times New Roman" panose="02020603050405020304" pitchFamily="18" charset="0"/>
                  </a:rPr>
                  <a:t>(a) </a:t>
                </a:r>
                <a14:m>
                  <m:oMath xmlns:m="http://schemas.openxmlformats.org/officeDocument/2006/math">
                    <m:r>
                      <a:rPr lang="en-US" altLang="zh-CN" sz="2400" i="1" kern="100">
                        <a:solidFill>
                          <a:srgbClr val="000080"/>
                        </a:solidFill>
                        <a:effectLst/>
                        <a:latin typeface="Cambria Math" panose="02040503050406030204" pitchFamily="18" charset="0"/>
                      </a:rPr>
                      <m:t>𝑃</m:t>
                    </m:r>
                    <m:r>
                      <a:rPr lang="en-US" altLang="zh-CN" sz="2400" i="1" kern="100">
                        <a:solidFill>
                          <a:srgbClr val="000080"/>
                        </a:solidFill>
                        <a:effectLst/>
                        <a:latin typeface="Cambria Math" panose="02040503050406030204" pitchFamily="18" charset="0"/>
                      </a:rPr>
                      <m:t>(</m:t>
                    </m:r>
                    <m:sSub>
                      <m:sSubPr>
                        <m:ctrlPr>
                          <a:rPr lang="zh-CN" altLang="zh-CN" sz="2400" i="1" kern="100">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rPr>
                          <m:t>𝐴</m:t>
                        </m:r>
                      </m:e>
                      <m:sub>
                        <m:r>
                          <a:rPr lang="en-US" altLang="zh-CN" sz="2400" i="1" kern="100">
                            <a:solidFill>
                              <a:srgbClr val="000080"/>
                            </a:solidFill>
                            <a:effectLst/>
                            <a:latin typeface="Cambria Math" panose="02040503050406030204" pitchFamily="18" charset="0"/>
                          </a:rPr>
                          <m:t>1</m:t>
                        </m:r>
                      </m:sub>
                    </m:sSub>
                    <m:r>
                      <a:rPr lang="en-US" altLang="zh-CN" sz="2400" i="1" kern="100">
                        <a:solidFill>
                          <a:srgbClr val="000080"/>
                        </a:solidFill>
                        <a:effectLst/>
                        <a:latin typeface="Cambria Math" panose="02040503050406030204" pitchFamily="18" charset="0"/>
                      </a:rPr>
                      <m:t>∩(</m:t>
                    </m:r>
                    <m:sSub>
                      <m:sSubPr>
                        <m:ctrlPr>
                          <a:rPr lang="zh-CN" altLang="zh-CN" sz="2400" i="1" kern="100">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rPr>
                          <m:t>𝐴</m:t>
                        </m:r>
                      </m:e>
                      <m:sub>
                        <m:r>
                          <a:rPr lang="en-US" altLang="zh-CN" sz="2400" i="1" kern="100">
                            <a:solidFill>
                              <a:srgbClr val="000080"/>
                            </a:solidFill>
                            <a:effectLst/>
                            <a:latin typeface="Cambria Math" panose="02040503050406030204" pitchFamily="18" charset="0"/>
                          </a:rPr>
                          <m:t>2</m:t>
                        </m:r>
                      </m:sub>
                    </m:sSub>
                    <m:r>
                      <a:rPr lang="zh-CN" altLang="zh-CN" sz="2400" i="1" kern="100">
                        <a:solidFill>
                          <a:srgbClr val="000080"/>
                        </a:solidFill>
                        <a:effectLst/>
                        <a:latin typeface="Cambria Math" panose="02040503050406030204" pitchFamily="18" charset="0"/>
                        <a:cs typeface="宋体" panose="02010600030101010101" pitchFamily="2" charset="-122"/>
                      </a:rPr>
                      <m:t>∪</m:t>
                    </m:r>
                    <m:sSub>
                      <m:sSubPr>
                        <m:ctrlPr>
                          <a:rPr lang="zh-CN" altLang="zh-CN" sz="2400" i="1" kern="100">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rPr>
                          <m:t>𝐴</m:t>
                        </m:r>
                      </m:e>
                      <m:sub>
                        <m:r>
                          <a:rPr lang="en-US" altLang="zh-CN" sz="2400" i="1" kern="100">
                            <a:solidFill>
                              <a:srgbClr val="000080"/>
                            </a:solidFill>
                            <a:effectLst/>
                            <a:latin typeface="Cambria Math" panose="02040503050406030204" pitchFamily="18" charset="0"/>
                          </a:rPr>
                          <m:t>3</m:t>
                        </m:r>
                      </m:sub>
                    </m:sSub>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𝑃</m:t>
                    </m:r>
                    <m:r>
                      <a:rPr lang="en-US" altLang="zh-CN" sz="2400" i="1" kern="100">
                        <a:solidFill>
                          <a:srgbClr val="000080"/>
                        </a:solidFill>
                        <a:effectLst/>
                        <a:latin typeface="Cambria Math" panose="02040503050406030204" pitchFamily="18" charset="0"/>
                      </a:rPr>
                      <m:t>(</m:t>
                    </m:r>
                    <m:sSub>
                      <m:sSubPr>
                        <m:ctrlPr>
                          <a:rPr lang="zh-CN" altLang="zh-CN" sz="2400" i="1" kern="100">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rPr>
                          <m:t>𝐴</m:t>
                        </m:r>
                      </m:e>
                      <m:sub>
                        <m:r>
                          <a:rPr lang="en-US" altLang="zh-CN" sz="2400" i="1" kern="100">
                            <a:solidFill>
                              <a:srgbClr val="000080"/>
                            </a:solidFill>
                            <a:effectLst/>
                            <a:latin typeface="Cambria Math" panose="02040503050406030204" pitchFamily="18" charset="0"/>
                          </a:rPr>
                          <m:t>1</m:t>
                        </m:r>
                      </m:sub>
                    </m:sSub>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𝑃</m:t>
                    </m:r>
                    <m:r>
                      <a:rPr lang="en-US" altLang="zh-CN" sz="2400" i="1" kern="100">
                        <a:solidFill>
                          <a:srgbClr val="000080"/>
                        </a:solidFill>
                        <a:effectLst/>
                        <a:latin typeface="Cambria Math" panose="02040503050406030204" pitchFamily="18" charset="0"/>
                      </a:rPr>
                      <m:t>(</m:t>
                    </m:r>
                    <m:sSub>
                      <m:sSubPr>
                        <m:ctrlPr>
                          <a:rPr lang="zh-CN" altLang="zh-CN" sz="2400" i="1" kern="100">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rPr>
                          <m:t>𝐴</m:t>
                        </m:r>
                      </m:e>
                      <m:sub>
                        <m:r>
                          <a:rPr lang="en-US" altLang="zh-CN" sz="2400" i="1" kern="100">
                            <a:solidFill>
                              <a:srgbClr val="000080"/>
                            </a:solidFill>
                            <a:effectLst/>
                            <a:latin typeface="Cambria Math" panose="02040503050406030204" pitchFamily="18" charset="0"/>
                          </a:rPr>
                          <m:t>2</m:t>
                        </m:r>
                      </m:sub>
                    </m:sSub>
                    <m:r>
                      <a:rPr lang="zh-CN" altLang="zh-CN" sz="2400" i="1" kern="100">
                        <a:solidFill>
                          <a:srgbClr val="000080"/>
                        </a:solidFill>
                        <a:effectLst/>
                        <a:latin typeface="Cambria Math" panose="02040503050406030204" pitchFamily="18" charset="0"/>
                        <a:cs typeface="宋体" panose="02010600030101010101" pitchFamily="2" charset="-122"/>
                      </a:rPr>
                      <m:t>∪</m:t>
                    </m:r>
                    <m:sSub>
                      <m:sSubPr>
                        <m:ctrlPr>
                          <a:rPr lang="zh-CN" altLang="zh-CN" sz="2400" i="1" kern="100">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rPr>
                          <m:t>𝐴</m:t>
                        </m:r>
                      </m:e>
                      <m:sub>
                        <m:r>
                          <a:rPr lang="en-US" altLang="zh-CN" sz="2400" i="1" kern="100">
                            <a:solidFill>
                              <a:srgbClr val="000080"/>
                            </a:solidFill>
                            <a:effectLst/>
                            <a:latin typeface="Cambria Math" panose="02040503050406030204" pitchFamily="18" charset="0"/>
                          </a:rPr>
                          <m:t>3</m:t>
                        </m:r>
                      </m:sub>
                    </m:sSub>
                    <m:r>
                      <a:rPr lang="en-US" altLang="zh-CN" sz="2400" i="1" kern="100">
                        <a:solidFill>
                          <a:srgbClr val="000080"/>
                        </a:solidFill>
                        <a:effectLst/>
                        <a:latin typeface="Cambria Math" panose="02040503050406030204" pitchFamily="18" charset="0"/>
                      </a:rPr>
                      <m:t>)</m:t>
                    </m:r>
                  </m:oMath>
                </a14:m>
                <a:endParaRPr lang="zh-CN" altLang="zh-CN" sz="2400" kern="100" dirty="0">
                  <a:effectLst/>
                  <a:latin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6BCA741E-A2FA-517D-432D-BEC07A6794AD}"/>
                  </a:ext>
                </a:extLst>
              </p:cNvPr>
              <p:cNvSpPr txBox="1">
                <a:spLocks noRot="1" noChangeAspect="1" noMove="1" noResize="1" noEditPoints="1" noAdjustHandles="1" noChangeArrowheads="1" noChangeShapeType="1" noTextEdit="1"/>
              </p:cNvSpPr>
              <p:nvPr/>
            </p:nvSpPr>
            <p:spPr>
              <a:xfrm>
                <a:off x="467544" y="2780928"/>
                <a:ext cx="7416824" cy="461665"/>
              </a:xfrm>
              <a:prstGeom prst="rect">
                <a:avLst/>
              </a:prstGeom>
              <a:blipFill>
                <a:blip r:embed="rId4"/>
                <a:stretch>
                  <a:fillRect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D3047D2-AC50-8C56-4448-9286A556DE36}"/>
                  </a:ext>
                </a:extLst>
              </p:cNvPr>
              <p:cNvSpPr txBox="1"/>
              <p:nvPr/>
            </p:nvSpPr>
            <p:spPr>
              <a:xfrm>
                <a:off x="899592" y="3229723"/>
                <a:ext cx="7992888" cy="6450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smtClean="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𝐴</m:t>
                              </m:r>
                            </m:e>
                            <m:sub>
                              <m:r>
                                <a:rPr lang="zh-CN" altLang="en-US" sz="2400" i="0">
                                  <a:latin typeface="Cambria Math" panose="02040503050406030204" pitchFamily="18" charset="0"/>
                                </a:rPr>
                                <m:t>1</m:t>
                              </m:r>
                            </m:sub>
                          </m:sSub>
                        </m:e>
                      </m:d>
                      <m:r>
                        <a:rPr lang="zh-CN" altLang="en-US" sz="2400" i="0">
                          <a:latin typeface="Cambria Math" panose="02040503050406030204" pitchFamily="18" charset="0"/>
                        </a:rPr>
                        <m:t>⋅</m:t>
                      </m:r>
                      <m:d>
                        <m:dPr>
                          <m:ctrlPr>
                            <a:rPr lang="zh-CN" altLang="en-US" sz="2400" i="1">
                              <a:latin typeface="Cambria Math" panose="02040503050406030204" pitchFamily="18" charset="0"/>
                            </a:rPr>
                          </m:ctrlPr>
                        </m:dPr>
                        <m:e>
                          <m:r>
                            <a:rPr lang="zh-CN" altLang="en-US" sz="2400" i="0">
                              <a:latin typeface="Cambria Math" panose="02040503050406030204" pitchFamily="18" charset="0"/>
                            </a:rPr>
                            <m:t>1−</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sSub>
                                <m:sSubPr>
                                  <m:ctrlPr>
                                    <a:rPr lang="zh-CN" altLang="en-US" sz="2400" i="1">
                                      <a:solidFill>
                                        <a:srgbClr val="836967"/>
                                      </a:solidFill>
                                      <a:latin typeface="Cambria Math" panose="02040503050406030204" pitchFamily="18" charset="0"/>
                                    </a:rPr>
                                  </m:ctrlPr>
                                </m:sSubPr>
                                <m:e>
                                  <m:acc>
                                    <m:accPr>
                                      <m:chr m:val="̄"/>
                                      <m:ctrlPr>
                                        <a:rPr lang="zh-CN" altLang="en-US" sz="2400" i="1">
                                          <a:solidFill>
                                            <a:srgbClr val="836967"/>
                                          </a:solidFill>
                                          <a:latin typeface="Cambria Math" panose="02040503050406030204" pitchFamily="18" charset="0"/>
                                        </a:rPr>
                                      </m:ctrlPr>
                                    </m:accPr>
                                    <m:e>
                                      <m:r>
                                        <a:rPr lang="zh-CN" altLang="en-US" sz="2400" i="1">
                                          <a:latin typeface="Cambria Math" panose="02040503050406030204" pitchFamily="18" charset="0"/>
                                        </a:rPr>
                                        <m:t>𝐴</m:t>
                                      </m:r>
                                    </m:e>
                                  </m:acc>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solidFill>
                                        <a:srgbClr val="836967"/>
                                      </a:solidFill>
                                      <a:latin typeface="Cambria Math" panose="02040503050406030204" pitchFamily="18" charset="0"/>
                                    </a:rPr>
                                  </m:ctrlPr>
                                </m:sSubPr>
                                <m:e>
                                  <m:acc>
                                    <m:accPr>
                                      <m:chr m:val="̄"/>
                                      <m:ctrlPr>
                                        <a:rPr lang="zh-CN" altLang="en-US" sz="2400" i="1">
                                          <a:solidFill>
                                            <a:srgbClr val="836967"/>
                                          </a:solidFill>
                                          <a:latin typeface="Cambria Math" panose="02040503050406030204" pitchFamily="18" charset="0"/>
                                        </a:rPr>
                                      </m:ctrlPr>
                                    </m:accPr>
                                    <m:e>
                                      <m:r>
                                        <a:rPr lang="zh-CN" altLang="en-US" sz="2400" i="1">
                                          <a:latin typeface="Cambria Math" panose="02040503050406030204" pitchFamily="18" charset="0"/>
                                        </a:rPr>
                                        <m:t>𝐴</m:t>
                                      </m:r>
                                    </m:e>
                                  </m:acc>
                                </m:e>
                                <m:sub>
                                  <m:r>
                                    <a:rPr lang="zh-CN" altLang="en-US" sz="2400" i="0">
                                      <a:latin typeface="Cambria Math" panose="02040503050406030204" pitchFamily="18" charset="0"/>
                                    </a:rPr>
                                    <m:t>3</m:t>
                                  </m:r>
                                </m:sub>
                              </m:sSub>
                            </m:e>
                          </m:d>
                        </m:e>
                      </m:d>
                      <m:r>
                        <a:rPr lang="zh-CN" altLang="en-US" sz="2400" i="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𝐴</m:t>
                              </m:r>
                            </m:e>
                            <m:sub>
                              <m:r>
                                <a:rPr lang="zh-CN" altLang="en-US" sz="2400" i="0">
                                  <a:latin typeface="Cambria Math" panose="02040503050406030204" pitchFamily="18" charset="0"/>
                                </a:rPr>
                                <m:t>1</m:t>
                              </m:r>
                            </m:sub>
                          </m:sSub>
                        </m:e>
                      </m:d>
                      <m:r>
                        <a:rPr lang="zh-CN" altLang="en-US" sz="2400" i="0">
                          <a:latin typeface="Cambria Math" panose="02040503050406030204" pitchFamily="18" charset="0"/>
                        </a:rPr>
                        <m:t>⋅</m:t>
                      </m:r>
                      <m:d>
                        <m:dPr>
                          <m:ctrlPr>
                            <a:rPr lang="zh-CN" altLang="en-US" sz="2400" i="1">
                              <a:latin typeface="Cambria Math" panose="02040503050406030204" pitchFamily="18" charset="0"/>
                            </a:rPr>
                          </m:ctrlPr>
                        </m:dPr>
                        <m:e>
                          <m:r>
                            <a:rPr lang="zh-CN" altLang="en-US" sz="2400" i="0">
                              <a:latin typeface="Cambria Math" panose="02040503050406030204" pitchFamily="18" charset="0"/>
                            </a:rPr>
                            <m:t>1−</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sSub>
                                <m:sSubPr>
                                  <m:ctrlPr>
                                    <a:rPr lang="zh-CN" altLang="en-US" sz="2400" i="1">
                                      <a:solidFill>
                                        <a:srgbClr val="836967"/>
                                      </a:solidFill>
                                      <a:latin typeface="Cambria Math" panose="02040503050406030204" pitchFamily="18" charset="0"/>
                                    </a:rPr>
                                  </m:ctrlPr>
                                </m:sSubPr>
                                <m:e>
                                  <m:acc>
                                    <m:accPr>
                                      <m:chr m:val="̄"/>
                                      <m:ctrlPr>
                                        <a:rPr lang="zh-CN" altLang="en-US" sz="2400" i="1">
                                          <a:solidFill>
                                            <a:srgbClr val="836967"/>
                                          </a:solidFill>
                                          <a:latin typeface="Cambria Math" panose="02040503050406030204" pitchFamily="18" charset="0"/>
                                        </a:rPr>
                                      </m:ctrlPr>
                                    </m:accPr>
                                    <m:e>
                                      <m:r>
                                        <a:rPr lang="zh-CN" altLang="en-US" sz="2400" i="1">
                                          <a:latin typeface="Cambria Math" panose="02040503050406030204" pitchFamily="18" charset="0"/>
                                        </a:rPr>
                                        <m:t>𝐴</m:t>
                                      </m:r>
                                    </m:e>
                                  </m:acc>
                                </m:e>
                                <m:sub>
                                  <m:r>
                                    <a:rPr lang="zh-CN" altLang="en-US" sz="2400">
                                      <a:latin typeface="Cambria Math" panose="02040503050406030204" pitchFamily="18" charset="0"/>
                                    </a:rPr>
                                    <m:t>2</m:t>
                                  </m:r>
                                </m:sub>
                              </m:sSub>
                            </m:e>
                          </m:d>
                          <m:r>
                            <a:rPr lang="zh-CN" altLang="en-US" sz="2400" i="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sSub>
                                <m:sSubPr>
                                  <m:ctrlPr>
                                    <a:rPr lang="zh-CN" altLang="en-US" sz="2400" i="1">
                                      <a:solidFill>
                                        <a:srgbClr val="836967"/>
                                      </a:solidFill>
                                      <a:latin typeface="Cambria Math" panose="02040503050406030204" pitchFamily="18" charset="0"/>
                                    </a:rPr>
                                  </m:ctrlPr>
                                </m:sSubPr>
                                <m:e>
                                  <m:acc>
                                    <m:accPr>
                                      <m:chr m:val="̄"/>
                                      <m:ctrlPr>
                                        <a:rPr lang="zh-CN" altLang="en-US" sz="2400" i="1">
                                          <a:solidFill>
                                            <a:srgbClr val="836967"/>
                                          </a:solidFill>
                                          <a:latin typeface="Cambria Math" panose="02040503050406030204" pitchFamily="18" charset="0"/>
                                        </a:rPr>
                                      </m:ctrlPr>
                                    </m:accPr>
                                    <m:e>
                                      <m:r>
                                        <a:rPr lang="zh-CN" altLang="en-US" sz="2400" i="1">
                                          <a:latin typeface="Cambria Math" panose="02040503050406030204" pitchFamily="18" charset="0"/>
                                        </a:rPr>
                                        <m:t>𝐴</m:t>
                                      </m:r>
                                    </m:e>
                                  </m:acc>
                                </m:e>
                                <m:sub>
                                  <m:r>
                                    <a:rPr lang="zh-CN" altLang="en-US" sz="2400" i="0">
                                      <a:latin typeface="Cambria Math" panose="02040503050406030204" pitchFamily="18" charset="0"/>
                                    </a:rPr>
                                    <m:t>3</m:t>
                                  </m:r>
                                </m:sub>
                              </m:sSub>
                            </m:e>
                          </m:d>
                        </m:e>
                      </m:d>
                    </m:oMath>
                  </m:oMathPara>
                </a14:m>
                <a:endParaRPr lang="zh-CN" altLang="en-US" sz="2400" dirty="0"/>
              </a:p>
            </p:txBody>
          </p:sp>
        </mc:Choice>
        <mc:Fallback xmlns="">
          <p:sp>
            <p:nvSpPr>
              <p:cNvPr id="9" name="文本框 8">
                <a:extLst>
                  <a:ext uri="{FF2B5EF4-FFF2-40B4-BE49-F238E27FC236}">
                    <a16:creationId xmlns:a16="http://schemas.microsoft.com/office/drawing/2014/main" id="{FD3047D2-AC50-8C56-4448-9286A556DE36}"/>
                  </a:ext>
                </a:extLst>
              </p:cNvPr>
              <p:cNvSpPr txBox="1">
                <a:spLocks noRot="1" noChangeAspect="1" noMove="1" noResize="1" noEditPoints="1" noAdjustHandles="1" noChangeArrowheads="1" noChangeShapeType="1" noTextEdit="1"/>
              </p:cNvSpPr>
              <p:nvPr/>
            </p:nvSpPr>
            <p:spPr>
              <a:xfrm>
                <a:off x="899592" y="3229723"/>
                <a:ext cx="7992888" cy="64504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C4EBE34-073E-349B-D7C0-153D2E0455C8}"/>
                  </a:ext>
                </a:extLst>
              </p:cNvPr>
              <p:cNvSpPr txBox="1"/>
              <p:nvPr/>
            </p:nvSpPr>
            <p:spPr>
              <a:xfrm>
                <a:off x="899592" y="3922210"/>
                <a:ext cx="6336704" cy="5091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smtClean="0">
                          <a:latin typeface="Cambria Math" panose="02040503050406030204" pitchFamily="18" charset="0"/>
                        </a:rPr>
                        <m:t>=</m:t>
                      </m:r>
                      <m:r>
                        <a:rPr lang="zh-CN" altLang="en-US" sz="2400" i="0">
                          <a:latin typeface="Cambria Math" panose="02040503050406030204" pitchFamily="18" charset="0"/>
                        </a:rPr>
                        <m:t>0.9</m:t>
                      </m:r>
                      <m:d>
                        <m:dPr>
                          <m:ctrlPr>
                            <a:rPr lang="zh-CN" altLang="en-US" sz="2400" i="1">
                              <a:latin typeface="Cambria Math" panose="02040503050406030204" pitchFamily="18" charset="0"/>
                            </a:rPr>
                          </m:ctrlPr>
                        </m:dPr>
                        <m:e>
                          <m:r>
                            <a:rPr lang="zh-CN" altLang="en-US" sz="2400" i="0">
                              <a:latin typeface="Cambria Math" panose="02040503050406030204" pitchFamily="18" charset="0"/>
                            </a:rPr>
                            <m:t>1−</m:t>
                          </m:r>
                          <m:d>
                            <m:dPr>
                              <m:ctrlPr>
                                <a:rPr lang="zh-CN" altLang="en-US" sz="2400" i="1">
                                  <a:latin typeface="Cambria Math" panose="02040503050406030204" pitchFamily="18" charset="0"/>
                                </a:rPr>
                              </m:ctrlPr>
                            </m:dPr>
                            <m:e>
                              <m:r>
                                <a:rPr lang="zh-CN" altLang="en-US" sz="2400" i="0">
                                  <a:latin typeface="Cambria Math" panose="02040503050406030204" pitchFamily="18" charset="0"/>
                                </a:rPr>
                                <m:t>0.2</m:t>
                              </m:r>
                            </m:e>
                          </m:d>
                          <m:d>
                            <m:dPr>
                              <m:ctrlPr>
                                <a:rPr lang="zh-CN" altLang="en-US" sz="2400" i="1">
                                  <a:latin typeface="Cambria Math" panose="02040503050406030204" pitchFamily="18" charset="0"/>
                                </a:rPr>
                              </m:ctrlPr>
                            </m:dPr>
                            <m:e>
                              <m:r>
                                <a:rPr lang="zh-CN" altLang="en-US" sz="2400" i="0">
                                  <a:latin typeface="Cambria Math" panose="02040503050406030204" pitchFamily="18" charset="0"/>
                                </a:rPr>
                                <m:t>0.3</m:t>
                              </m:r>
                            </m:e>
                          </m:d>
                        </m:e>
                      </m:d>
                      <m:r>
                        <a:rPr lang="zh-CN" altLang="en-US" sz="2400" i="0">
                          <a:latin typeface="Cambria Math" panose="02040503050406030204" pitchFamily="18" charset="0"/>
                        </a:rPr>
                        <m:t>=</m:t>
                      </m:r>
                      <m:d>
                        <m:dPr>
                          <m:ctrlPr>
                            <a:rPr lang="zh-CN" altLang="en-US" sz="2400" i="1">
                              <a:latin typeface="Cambria Math" panose="02040503050406030204" pitchFamily="18" charset="0"/>
                            </a:rPr>
                          </m:ctrlPr>
                        </m:dPr>
                        <m:e>
                          <m:r>
                            <a:rPr lang="zh-CN" altLang="en-US" sz="2400" i="0">
                              <a:latin typeface="Cambria Math" panose="02040503050406030204" pitchFamily="18" charset="0"/>
                            </a:rPr>
                            <m:t>0.9</m:t>
                          </m:r>
                        </m:e>
                      </m:d>
                      <m:d>
                        <m:dPr>
                          <m:ctrlPr>
                            <a:rPr lang="zh-CN" altLang="en-US" sz="2400" i="1">
                              <a:latin typeface="Cambria Math" panose="02040503050406030204" pitchFamily="18" charset="0"/>
                            </a:rPr>
                          </m:ctrlPr>
                        </m:dPr>
                        <m:e>
                          <m:r>
                            <a:rPr lang="zh-CN" altLang="en-US" sz="2400" i="0">
                              <a:latin typeface="Cambria Math" panose="02040503050406030204" pitchFamily="18" charset="0"/>
                            </a:rPr>
                            <m:t>0.94</m:t>
                          </m:r>
                        </m:e>
                      </m:d>
                      <m:r>
                        <a:rPr lang="zh-CN" altLang="en-US" sz="2400" i="0">
                          <a:latin typeface="Cambria Math" panose="02040503050406030204" pitchFamily="18" charset="0"/>
                        </a:rPr>
                        <m:t>=0.846</m:t>
                      </m:r>
                    </m:oMath>
                  </m:oMathPara>
                </a14:m>
                <a:endParaRPr lang="zh-CN" altLang="en-US" sz="2400" dirty="0"/>
              </a:p>
            </p:txBody>
          </p:sp>
        </mc:Choice>
        <mc:Fallback xmlns="">
          <p:sp>
            <p:nvSpPr>
              <p:cNvPr id="11" name="文本框 10">
                <a:extLst>
                  <a:ext uri="{FF2B5EF4-FFF2-40B4-BE49-F238E27FC236}">
                    <a16:creationId xmlns:a16="http://schemas.microsoft.com/office/drawing/2014/main" id="{2C4EBE34-073E-349B-D7C0-153D2E0455C8}"/>
                  </a:ext>
                </a:extLst>
              </p:cNvPr>
              <p:cNvSpPr txBox="1">
                <a:spLocks noRot="1" noChangeAspect="1" noMove="1" noResize="1" noEditPoints="1" noAdjustHandles="1" noChangeArrowheads="1" noChangeShapeType="1" noTextEdit="1"/>
              </p:cNvSpPr>
              <p:nvPr/>
            </p:nvSpPr>
            <p:spPr>
              <a:xfrm>
                <a:off x="899592" y="3922210"/>
                <a:ext cx="6336704" cy="509178"/>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A4D449D7-C3F0-5FAC-6243-E14B951A4097}"/>
                  </a:ext>
                </a:extLst>
              </p:cNvPr>
              <p:cNvSpPr txBox="1"/>
              <p:nvPr/>
            </p:nvSpPr>
            <p:spPr>
              <a:xfrm>
                <a:off x="827584" y="4653136"/>
                <a:ext cx="8136904" cy="703398"/>
              </a:xfrm>
              <a:prstGeom prst="rect">
                <a:avLst/>
              </a:prstGeom>
              <a:noFill/>
            </p:spPr>
            <p:txBody>
              <a:bodyPr wrap="square">
                <a:spAutoFit/>
              </a:bodyPr>
              <a:lstStyle/>
              <a:p>
                <a:pPr indent="227965" algn="just"/>
                <a:r>
                  <a:rPr lang="en-US" altLang="zh-CN" sz="2400" kern="100" dirty="0">
                    <a:solidFill>
                      <a:srgbClr val="000080"/>
                    </a:solidFill>
                    <a:effectLst/>
                    <a:latin typeface="Times New Roman" panose="02020603050405020304" pitchFamily="18" charset="0"/>
                  </a:rPr>
                  <a:t>(b)</a:t>
                </a:r>
                <a14:m>
                  <m:oMath xmlns:m="http://schemas.openxmlformats.org/officeDocument/2006/math">
                    <m:r>
                      <a:rPr lang="en-US" altLang="zh-CN" sz="2400" i="1" kern="100">
                        <a:solidFill>
                          <a:srgbClr val="000080"/>
                        </a:solidFill>
                        <a:effectLst/>
                        <a:latin typeface="Cambria Math" panose="02040503050406030204" pitchFamily="18" charset="0"/>
                      </a:rPr>
                      <m:t>𝑃</m:t>
                    </m:r>
                    <m:r>
                      <a:rPr lang="en-US" altLang="zh-CN" sz="2400" i="1" kern="100">
                        <a:solidFill>
                          <a:srgbClr val="000080"/>
                        </a:solidFill>
                        <a:effectLst/>
                        <a:latin typeface="Cambria Math" panose="02040503050406030204" pitchFamily="18" charset="0"/>
                      </a:rPr>
                      <m:t>(</m:t>
                    </m:r>
                    <m:sSub>
                      <m:sSubPr>
                        <m:ctrlPr>
                          <a:rPr lang="zh-CN" altLang="zh-CN" sz="2400" i="1" kern="100">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rPr>
                          <m:t>𝐴</m:t>
                        </m:r>
                      </m:e>
                      <m:sub>
                        <m:r>
                          <a:rPr lang="en-US" altLang="zh-CN" sz="2400" i="1" kern="100">
                            <a:solidFill>
                              <a:srgbClr val="000080"/>
                            </a:solidFill>
                            <a:effectLst/>
                            <a:latin typeface="Cambria Math" panose="02040503050406030204" pitchFamily="18" charset="0"/>
                          </a:rPr>
                          <m:t>3</m:t>
                        </m:r>
                      </m:sub>
                    </m:sSub>
                    <m:r>
                      <m:rPr>
                        <m:nor/>
                      </m:rPr>
                      <a:rPr lang="en-US" altLang="zh-CN" sz="2400" kern="100">
                        <a:solidFill>
                          <a:srgbClr val="000080"/>
                        </a:solidFill>
                        <a:effectLst/>
                        <a:latin typeface="Cambria Math" panose="02040503050406030204" pitchFamily="18" charset="0"/>
                      </a:rPr>
                      <m:t> </m:t>
                    </m:r>
                    <m:r>
                      <m:rPr>
                        <m:nor/>
                      </m:rPr>
                      <a:rPr lang="en-US" altLang="zh-CN" sz="2400" kern="100">
                        <a:solidFill>
                          <a:srgbClr val="000080"/>
                        </a:solidFill>
                        <a:effectLst/>
                        <a:latin typeface="Cambria Math" panose="02040503050406030204" pitchFamily="18" charset="0"/>
                      </a:rPr>
                      <m:t>does</m:t>
                    </m:r>
                    <m:r>
                      <m:rPr>
                        <m:nor/>
                      </m:rPr>
                      <a:rPr lang="en-US" altLang="zh-CN" sz="2400" kern="100">
                        <a:solidFill>
                          <a:srgbClr val="000080"/>
                        </a:solidFill>
                        <a:effectLst/>
                        <a:latin typeface="Cambria Math" panose="02040503050406030204" pitchFamily="18" charset="0"/>
                      </a:rPr>
                      <m:t> </m:t>
                    </m:r>
                    <m:r>
                      <m:rPr>
                        <m:nor/>
                      </m:rPr>
                      <a:rPr lang="en-US" altLang="zh-CN" sz="2400" kern="100">
                        <a:solidFill>
                          <a:srgbClr val="000080"/>
                        </a:solidFill>
                        <a:effectLst/>
                        <a:latin typeface="Cambria Math" panose="02040503050406030204" pitchFamily="18" charset="0"/>
                      </a:rPr>
                      <m:t>not</m:t>
                    </m:r>
                    <m:r>
                      <m:rPr>
                        <m:nor/>
                      </m:rPr>
                      <a:rPr lang="en-US" altLang="zh-CN" sz="2400" kern="100">
                        <a:solidFill>
                          <a:srgbClr val="000080"/>
                        </a:solidFill>
                        <a:effectLst/>
                        <a:latin typeface="Cambria Math" panose="02040503050406030204" pitchFamily="18" charset="0"/>
                      </a:rPr>
                      <m:t> </m:t>
                    </m:r>
                    <m:r>
                      <m:rPr>
                        <m:nor/>
                      </m:rPr>
                      <a:rPr lang="en-US" altLang="zh-CN" sz="2400" kern="100">
                        <a:solidFill>
                          <a:srgbClr val="000080"/>
                        </a:solidFill>
                        <a:effectLst/>
                        <a:latin typeface="Cambria Math" panose="02040503050406030204" pitchFamily="18" charset="0"/>
                      </a:rPr>
                      <m:t>work</m:t>
                    </m:r>
                    <m:r>
                      <a:rPr lang="en-US" altLang="zh-CN" sz="2400" kern="100">
                        <a:solidFill>
                          <a:srgbClr val="000080"/>
                        </a:solidFill>
                        <a:effectLst/>
                        <a:latin typeface="Cambria Math" panose="02040503050406030204" pitchFamily="18" charset="0"/>
                      </a:rPr>
                      <m:t>|</m:t>
                    </m:r>
                    <m:r>
                      <m:rPr>
                        <m:nor/>
                      </m:rPr>
                      <a:rPr lang="en-US" altLang="zh-CN" sz="2400" kern="100">
                        <a:solidFill>
                          <a:srgbClr val="000080"/>
                        </a:solidFill>
                        <a:effectLst/>
                        <a:latin typeface="Cambria Math" panose="02040503050406030204" pitchFamily="18" charset="0"/>
                      </a:rPr>
                      <m:t> </m:t>
                    </m:r>
                    <m:r>
                      <m:rPr>
                        <m:nor/>
                      </m:rPr>
                      <a:rPr lang="en-US" altLang="zh-CN" sz="2400" kern="100">
                        <a:solidFill>
                          <a:srgbClr val="000080"/>
                        </a:solidFill>
                        <a:effectLst/>
                        <a:latin typeface="Cambria Math" panose="02040503050406030204" pitchFamily="18" charset="0"/>
                      </a:rPr>
                      <m:t>system</m:t>
                    </m:r>
                    <m:r>
                      <m:rPr>
                        <m:nor/>
                      </m:rPr>
                      <a:rPr lang="en-US" altLang="zh-CN" sz="2400" kern="100">
                        <a:solidFill>
                          <a:srgbClr val="000080"/>
                        </a:solidFill>
                        <a:effectLst/>
                        <a:latin typeface="Cambria Math" panose="02040503050406030204" pitchFamily="18" charset="0"/>
                      </a:rPr>
                      <m:t> </m:t>
                    </m:r>
                    <m:r>
                      <m:rPr>
                        <m:nor/>
                      </m:rPr>
                      <a:rPr lang="en-US" altLang="zh-CN" sz="2400" kern="100">
                        <a:solidFill>
                          <a:srgbClr val="000080"/>
                        </a:solidFill>
                        <a:effectLst/>
                        <a:latin typeface="Cambria Math" panose="02040503050406030204" pitchFamily="18" charset="0"/>
                      </a:rPr>
                      <m:t>works</m:t>
                    </m:r>
                    <m:r>
                      <a:rPr lang="en-US" altLang="zh-CN" sz="2400"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m:t>
                    </m:r>
                    <m:f>
                      <m:fPr>
                        <m:ctrlPr>
                          <a:rPr lang="zh-CN" altLang="zh-CN" sz="2400" i="1" kern="100">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rPr>
                          <m:t>𝑃</m:t>
                        </m:r>
                        <m:r>
                          <a:rPr lang="en-US" altLang="zh-CN" sz="2400" i="1" kern="100">
                            <a:solidFill>
                              <a:srgbClr val="000080"/>
                            </a:solidFill>
                            <a:effectLst/>
                            <a:latin typeface="Cambria Math" panose="02040503050406030204" pitchFamily="18" charset="0"/>
                          </a:rPr>
                          <m:t>(</m:t>
                        </m:r>
                        <m:sSub>
                          <m:sSubPr>
                            <m:ctrlPr>
                              <a:rPr lang="zh-CN" altLang="zh-CN" sz="2400" i="1" kern="100">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rPr>
                              <m:t>𝐴</m:t>
                            </m:r>
                          </m:e>
                          <m:sub>
                            <m:r>
                              <a:rPr lang="en-US" altLang="zh-CN" sz="2400" i="1" kern="100">
                                <a:solidFill>
                                  <a:srgbClr val="000080"/>
                                </a:solidFill>
                                <a:effectLst/>
                                <a:latin typeface="Cambria Math" panose="02040503050406030204" pitchFamily="18" charset="0"/>
                              </a:rPr>
                              <m:t>1</m:t>
                            </m:r>
                          </m:sub>
                        </m:sSub>
                        <m:r>
                          <a:rPr lang="en-US" altLang="zh-CN" sz="2400" i="1" kern="100">
                            <a:solidFill>
                              <a:srgbClr val="000080"/>
                            </a:solidFill>
                            <a:effectLst/>
                            <a:latin typeface="Cambria Math" panose="02040503050406030204" pitchFamily="18" charset="0"/>
                          </a:rPr>
                          <m:t>∩</m:t>
                        </m:r>
                        <m:sSub>
                          <m:sSubPr>
                            <m:ctrlPr>
                              <a:rPr lang="zh-CN" altLang="zh-CN" sz="2400" i="1" kern="100">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rPr>
                              <m:t>𝐴</m:t>
                            </m:r>
                          </m:e>
                          <m:sub>
                            <m:r>
                              <a:rPr lang="en-US" altLang="zh-CN" sz="2400" i="1" kern="100">
                                <a:solidFill>
                                  <a:srgbClr val="000080"/>
                                </a:solidFill>
                                <a:effectLst/>
                                <a:latin typeface="Cambria Math" panose="02040503050406030204" pitchFamily="18" charset="0"/>
                              </a:rPr>
                              <m:t>2</m:t>
                            </m:r>
                          </m:sub>
                        </m:sSub>
                        <m:r>
                          <a:rPr lang="en-US" altLang="zh-CN" sz="2400" i="1" kern="100">
                            <a:solidFill>
                              <a:srgbClr val="000080"/>
                            </a:solidFill>
                            <a:effectLst/>
                            <a:latin typeface="Cambria Math" panose="02040503050406030204" pitchFamily="18" charset="0"/>
                          </a:rPr>
                          <m:t>∩</m:t>
                        </m:r>
                        <m:sSub>
                          <m:sSubPr>
                            <m:ctrlPr>
                              <a:rPr lang="zh-CN" altLang="zh-CN" sz="2400" i="1" kern="100">
                                <a:solidFill>
                                  <a:srgbClr val="000080"/>
                                </a:solidFill>
                                <a:effectLst/>
                                <a:latin typeface="Cambria Math" panose="02040503050406030204" pitchFamily="18" charset="0"/>
                                <a:ea typeface="Cambria Math" panose="02040503050406030204" pitchFamily="18" charset="0"/>
                              </a:rPr>
                            </m:ctrlPr>
                          </m:sSubPr>
                          <m:e>
                            <m:acc>
                              <m:accPr>
                                <m:chr m:val="̄"/>
                                <m:ctrlPr>
                                  <a:rPr lang="zh-CN" altLang="zh-CN" sz="2400" i="1" kern="100">
                                    <a:solidFill>
                                      <a:srgbClr val="000080"/>
                                    </a:solidFill>
                                    <a:effectLst/>
                                    <a:latin typeface="Cambria Math" panose="02040503050406030204" pitchFamily="18" charset="0"/>
                                    <a:ea typeface="Cambria Math" panose="02040503050406030204" pitchFamily="18" charset="0"/>
                                  </a:rPr>
                                </m:ctrlPr>
                              </m:accPr>
                              <m:e>
                                <m:r>
                                  <a:rPr lang="en-US" altLang="zh-CN" sz="2400" i="1" kern="100">
                                    <a:solidFill>
                                      <a:srgbClr val="000080"/>
                                    </a:solidFill>
                                    <a:effectLst/>
                                    <a:latin typeface="Cambria Math" panose="02040503050406030204" pitchFamily="18" charset="0"/>
                                  </a:rPr>
                                  <m:t>𝐴</m:t>
                                </m:r>
                              </m:e>
                            </m:acc>
                          </m:e>
                          <m:sub>
                            <m:r>
                              <a:rPr lang="en-US" altLang="zh-CN" sz="2400" i="1" kern="100">
                                <a:solidFill>
                                  <a:srgbClr val="000080"/>
                                </a:solidFill>
                                <a:effectLst/>
                                <a:latin typeface="Cambria Math" panose="02040503050406030204" pitchFamily="18" charset="0"/>
                              </a:rPr>
                              <m:t>3</m:t>
                            </m:r>
                          </m:sub>
                        </m:sSub>
                        <m:r>
                          <a:rPr lang="en-US" altLang="zh-CN" sz="2400" i="1" kern="100">
                            <a:solidFill>
                              <a:srgbClr val="000080"/>
                            </a:solidFill>
                            <a:effectLst/>
                            <a:latin typeface="Cambria Math" panose="02040503050406030204" pitchFamily="18" charset="0"/>
                          </a:rPr>
                          <m:t>)</m:t>
                        </m:r>
                      </m:num>
                      <m:den>
                        <m:r>
                          <a:rPr lang="en-US" altLang="zh-CN" sz="2400" i="1" kern="100">
                            <a:solidFill>
                              <a:srgbClr val="000080"/>
                            </a:solidFill>
                            <a:effectLst/>
                            <a:latin typeface="Cambria Math" panose="02040503050406030204" pitchFamily="18" charset="0"/>
                          </a:rPr>
                          <m:t>𝑃</m:t>
                        </m:r>
                        <m:r>
                          <a:rPr lang="en-US" altLang="zh-CN" sz="2400" i="1" kern="100">
                            <a:solidFill>
                              <a:srgbClr val="000080"/>
                            </a:solidFill>
                            <a:effectLst/>
                            <a:latin typeface="Cambria Math" panose="02040503050406030204" pitchFamily="18" charset="0"/>
                          </a:rPr>
                          <m:t>(</m:t>
                        </m:r>
                        <m:sSub>
                          <m:sSubPr>
                            <m:ctrlPr>
                              <a:rPr lang="zh-CN" altLang="zh-CN" sz="2400" i="1" kern="100">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rPr>
                              <m:t>𝐴</m:t>
                            </m:r>
                          </m:e>
                          <m:sub>
                            <m:r>
                              <a:rPr lang="en-US" altLang="zh-CN" sz="2400" i="1" kern="100">
                                <a:solidFill>
                                  <a:srgbClr val="000080"/>
                                </a:solidFill>
                                <a:effectLst/>
                                <a:latin typeface="Cambria Math" panose="02040503050406030204" pitchFamily="18" charset="0"/>
                              </a:rPr>
                              <m:t>1</m:t>
                            </m:r>
                          </m:sub>
                        </m:sSub>
                        <m:r>
                          <a:rPr lang="en-US" altLang="zh-CN" sz="2400" i="1" kern="100">
                            <a:solidFill>
                              <a:srgbClr val="000080"/>
                            </a:solidFill>
                            <a:effectLst/>
                            <a:latin typeface="Cambria Math" panose="02040503050406030204" pitchFamily="18" charset="0"/>
                          </a:rPr>
                          <m:t>∩(</m:t>
                        </m:r>
                        <m:sSub>
                          <m:sSubPr>
                            <m:ctrlPr>
                              <a:rPr lang="zh-CN" altLang="zh-CN" sz="2400" i="1" kern="100">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rPr>
                              <m:t>𝐴</m:t>
                            </m:r>
                          </m:e>
                          <m:sub>
                            <m:r>
                              <a:rPr lang="en-US" altLang="zh-CN" sz="2400" i="1" kern="100">
                                <a:solidFill>
                                  <a:srgbClr val="000080"/>
                                </a:solidFill>
                                <a:effectLst/>
                                <a:latin typeface="Cambria Math" panose="02040503050406030204" pitchFamily="18" charset="0"/>
                              </a:rPr>
                              <m:t>2</m:t>
                            </m:r>
                          </m:sub>
                        </m:sSub>
                        <m:r>
                          <a:rPr lang="zh-CN" altLang="zh-CN" sz="2400" i="1" kern="100">
                            <a:solidFill>
                              <a:srgbClr val="000080"/>
                            </a:solidFill>
                            <a:effectLst/>
                            <a:latin typeface="Cambria Math" panose="02040503050406030204" pitchFamily="18" charset="0"/>
                            <a:cs typeface="宋体" panose="02010600030101010101" pitchFamily="2" charset="-122"/>
                          </a:rPr>
                          <m:t>∪</m:t>
                        </m:r>
                        <m:sSub>
                          <m:sSubPr>
                            <m:ctrlPr>
                              <a:rPr lang="zh-CN" altLang="zh-CN" sz="2400" i="1" kern="100">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rPr>
                              <m:t>𝐴</m:t>
                            </m:r>
                          </m:e>
                          <m:sub>
                            <m:r>
                              <a:rPr lang="en-US" altLang="zh-CN" sz="2400" i="1" kern="100">
                                <a:solidFill>
                                  <a:srgbClr val="000080"/>
                                </a:solidFill>
                                <a:effectLst/>
                                <a:latin typeface="Cambria Math" panose="02040503050406030204" pitchFamily="18" charset="0"/>
                              </a:rPr>
                              <m:t>3</m:t>
                            </m:r>
                          </m:sub>
                        </m:sSub>
                        <m:r>
                          <a:rPr lang="en-US" altLang="zh-CN" sz="2400" i="1" kern="100">
                            <a:solidFill>
                              <a:srgbClr val="000080"/>
                            </a:solidFill>
                            <a:effectLst/>
                            <a:latin typeface="Cambria Math" panose="02040503050406030204" pitchFamily="18" charset="0"/>
                          </a:rPr>
                          <m:t>))</m:t>
                        </m:r>
                      </m:den>
                    </m:f>
                  </m:oMath>
                </a14:m>
                <a:endParaRPr lang="zh-CN" altLang="zh-CN" sz="2400" kern="100" dirty="0">
                  <a:effectLst/>
                  <a:latin typeface="Times New Roman" panose="02020603050405020304" pitchFamily="18" charset="0"/>
                </a:endParaRPr>
              </a:p>
            </p:txBody>
          </p:sp>
        </mc:Choice>
        <mc:Fallback xmlns="">
          <p:sp>
            <p:nvSpPr>
              <p:cNvPr id="13" name="文本框 12">
                <a:extLst>
                  <a:ext uri="{FF2B5EF4-FFF2-40B4-BE49-F238E27FC236}">
                    <a16:creationId xmlns:a16="http://schemas.microsoft.com/office/drawing/2014/main" id="{A4D449D7-C3F0-5FAC-6243-E14B951A4097}"/>
                  </a:ext>
                </a:extLst>
              </p:cNvPr>
              <p:cNvSpPr txBox="1">
                <a:spLocks noRot="1" noChangeAspect="1" noMove="1" noResize="1" noEditPoints="1" noAdjustHandles="1" noChangeArrowheads="1" noChangeShapeType="1" noTextEdit="1"/>
              </p:cNvSpPr>
              <p:nvPr/>
            </p:nvSpPr>
            <p:spPr>
              <a:xfrm>
                <a:off x="827584" y="4653136"/>
                <a:ext cx="8136904" cy="703398"/>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F1EA5563-EC88-F0B2-AB88-1D68591EF42C}"/>
                  </a:ext>
                </a:extLst>
              </p:cNvPr>
              <p:cNvSpPr txBox="1"/>
              <p:nvPr/>
            </p:nvSpPr>
            <p:spPr>
              <a:xfrm>
                <a:off x="1547664" y="5582888"/>
                <a:ext cx="6192688" cy="686150"/>
              </a:xfrm>
              <a:prstGeom prst="rect">
                <a:avLst/>
              </a:prstGeom>
              <a:noFill/>
            </p:spPr>
            <p:txBody>
              <a:bodyPr wrap="square">
                <a:spAutoFit/>
              </a:bodyPr>
              <a:lstStyle/>
              <a:p>
                <a:r>
                  <a:rPr lang="en-US" altLang="zh-CN" sz="2400" kern="100" dirty="0">
                    <a:solidFill>
                      <a:srgbClr val="000080"/>
                    </a:solidFill>
                    <a:effectLst/>
                    <a:latin typeface="Times New Roman" panose="02020603050405020304" pitchFamily="18" charset="0"/>
                  </a:rPr>
                  <a:t> =</a:t>
                </a:r>
                <a14:m>
                  <m:oMath xmlns:m="http://schemas.openxmlformats.org/officeDocument/2006/math">
                    <m:f>
                      <m:fPr>
                        <m:ctrlPr>
                          <a:rPr lang="zh-CN" altLang="zh-CN" sz="2400" i="1">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cs typeface="Times New Roman" panose="02020603050405020304" pitchFamily="18" charset="0"/>
                          </a:rPr>
                          <m:t>𝑃</m:t>
                        </m:r>
                        <m:r>
                          <a:rPr lang="en-US" altLang="zh-CN" sz="2400" i="1" kern="100">
                            <a:solidFill>
                              <a:srgbClr val="000080"/>
                            </a:solidFill>
                            <a:effectLst/>
                            <a:latin typeface="Cambria Math" panose="02040503050406030204" pitchFamily="18" charset="0"/>
                            <a:cs typeface="Times New Roman" panose="02020603050405020304" pitchFamily="18" charset="0"/>
                          </a:rPr>
                          <m:t>(</m:t>
                        </m:r>
                        <m:sSub>
                          <m:sSubPr>
                            <m:ctrlPr>
                              <a:rPr lang="zh-CN" altLang="zh-CN" sz="2400" i="1">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cs typeface="Times New Roman" panose="02020603050405020304" pitchFamily="18" charset="0"/>
                              </a:rPr>
                              <m:t>𝐴</m:t>
                            </m:r>
                          </m:e>
                          <m:sub>
                            <m:r>
                              <a:rPr lang="en-US" altLang="zh-CN" sz="2400" i="1" kern="100">
                                <a:solidFill>
                                  <a:srgbClr val="000080"/>
                                </a:solidFill>
                                <a:effectLst/>
                                <a:latin typeface="Cambria Math" panose="02040503050406030204" pitchFamily="18" charset="0"/>
                                <a:cs typeface="Times New Roman" panose="02020603050405020304" pitchFamily="18" charset="0"/>
                              </a:rPr>
                              <m:t>1</m:t>
                            </m:r>
                          </m:sub>
                        </m:sSub>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𝑃</m:t>
                        </m:r>
                        <m:r>
                          <a:rPr lang="en-US" altLang="zh-CN" sz="2400" i="1" kern="100">
                            <a:solidFill>
                              <a:srgbClr val="000080"/>
                            </a:solidFill>
                            <a:effectLst/>
                            <a:latin typeface="Cambria Math" panose="02040503050406030204" pitchFamily="18" charset="0"/>
                            <a:cs typeface="Times New Roman" panose="02020603050405020304" pitchFamily="18" charset="0"/>
                          </a:rPr>
                          <m:t>(</m:t>
                        </m:r>
                        <m:sSub>
                          <m:sSubPr>
                            <m:ctrlPr>
                              <a:rPr lang="zh-CN" altLang="zh-CN" sz="2400" i="1">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cs typeface="Times New Roman" panose="02020603050405020304" pitchFamily="18" charset="0"/>
                              </a:rPr>
                              <m:t>𝐴</m:t>
                            </m:r>
                          </m:e>
                          <m:sub>
                            <m:r>
                              <a:rPr lang="en-US" altLang="zh-CN" sz="2400" i="1" kern="100">
                                <a:solidFill>
                                  <a:srgbClr val="000080"/>
                                </a:solidFill>
                                <a:effectLst/>
                                <a:latin typeface="Cambria Math" panose="02040503050406030204" pitchFamily="18" charset="0"/>
                                <a:cs typeface="Times New Roman" panose="02020603050405020304" pitchFamily="18" charset="0"/>
                              </a:rPr>
                              <m:t>2</m:t>
                            </m:r>
                          </m:sub>
                        </m:sSub>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𝑃</m:t>
                        </m:r>
                        <m:r>
                          <a:rPr lang="en-US" altLang="zh-CN" sz="2400" i="1" kern="100">
                            <a:solidFill>
                              <a:srgbClr val="000080"/>
                            </a:solidFill>
                            <a:effectLst/>
                            <a:latin typeface="Cambria Math" panose="02040503050406030204" pitchFamily="18" charset="0"/>
                            <a:cs typeface="Times New Roman" panose="02020603050405020304" pitchFamily="18" charset="0"/>
                          </a:rPr>
                          <m:t>(</m:t>
                        </m:r>
                        <m:sSub>
                          <m:sSubPr>
                            <m:ctrlPr>
                              <a:rPr lang="zh-CN" altLang="zh-CN" sz="2400" i="1">
                                <a:solidFill>
                                  <a:srgbClr val="000080"/>
                                </a:solidFill>
                                <a:effectLst/>
                                <a:latin typeface="Cambria Math" panose="02040503050406030204" pitchFamily="18" charset="0"/>
                                <a:ea typeface="Cambria Math" panose="02040503050406030204" pitchFamily="18" charset="0"/>
                              </a:rPr>
                            </m:ctrlPr>
                          </m:sSubPr>
                          <m:e>
                            <m:bar>
                              <m:barPr>
                                <m:pos m:val="top"/>
                                <m:ctrlPr>
                                  <a:rPr lang="zh-CN" altLang="zh-CN" sz="2400" i="1">
                                    <a:solidFill>
                                      <a:srgbClr val="000080"/>
                                    </a:solidFill>
                                    <a:effectLst/>
                                    <a:latin typeface="Cambria Math" panose="02040503050406030204" pitchFamily="18" charset="0"/>
                                    <a:ea typeface="Cambria Math" panose="02040503050406030204" pitchFamily="18" charset="0"/>
                                  </a:rPr>
                                </m:ctrlPr>
                              </m:barPr>
                              <m:e>
                                <m:r>
                                  <a:rPr lang="en-US" altLang="zh-CN" sz="2400" i="1" kern="100">
                                    <a:solidFill>
                                      <a:srgbClr val="000080"/>
                                    </a:solidFill>
                                    <a:effectLst/>
                                    <a:latin typeface="Cambria Math" panose="02040503050406030204" pitchFamily="18" charset="0"/>
                                    <a:cs typeface="Times New Roman" panose="02020603050405020304" pitchFamily="18" charset="0"/>
                                  </a:rPr>
                                  <m:t>𝐴</m:t>
                                </m:r>
                              </m:e>
                            </m:bar>
                          </m:e>
                          <m:sub>
                            <m:r>
                              <a:rPr lang="en-US" altLang="zh-CN" sz="2400" i="1" kern="100">
                                <a:solidFill>
                                  <a:srgbClr val="000080"/>
                                </a:solidFill>
                                <a:effectLst/>
                                <a:latin typeface="Cambria Math" panose="02040503050406030204" pitchFamily="18" charset="0"/>
                                <a:cs typeface="Times New Roman" panose="02020603050405020304" pitchFamily="18" charset="0"/>
                              </a:rPr>
                              <m:t>3</m:t>
                            </m:r>
                          </m:sub>
                        </m:sSub>
                        <m:r>
                          <a:rPr lang="en-US" altLang="zh-CN" sz="2400" i="1" kern="100">
                            <a:solidFill>
                              <a:srgbClr val="000080"/>
                            </a:solidFill>
                            <a:effectLst/>
                            <a:latin typeface="Cambria Math" panose="02040503050406030204" pitchFamily="18" charset="0"/>
                            <a:cs typeface="Times New Roman" panose="02020603050405020304" pitchFamily="18" charset="0"/>
                          </a:rPr>
                          <m:t>)</m:t>
                        </m:r>
                      </m:num>
                      <m:den>
                        <m:r>
                          <a:rPr lang="en-US" altLang="zh-CN" sz="2400" i="1" kern="100">
                            <a:solidFill>
                              <a:srgbClr val="000080"/>
                            </a:solidFill>
                            <a:effectLst/>
                            <a:latin typeface="Cambria Math" panose="02040503050406030204" pitchFamily="18" charset="0"/>
                            <a:cs typeface="Times New Roman" panose="02020603050405020304" pitchFamily="18" charset="0"/>
                          </a:rPr>
                          <m:t>0.846</m:t>
                        </m:r>
                      </m:den>
                    </m:f>
                    <m:r>
                      <a:rPr lang="en-US" altLang="zh-CN" sz="2400" i="1" kern="100">
                        <a:solidFill>
                          <a:srgbClr val="000080"/>
                        </a:solidFill>
                        <a:effectLst/>
                        <a:latin typeface="Cambria Math" panose="02040503050406030204" pitchFamily="18" charset="0"/>
                        <a:cs typeface="Times New Roman" panose="02020603050405020304" pitchFamily="18" charset="0"/>
                      </a:rPr>
                      <m:t>=</m:t>
                    </m:r>
                    <m:f>
                      <m:fPr>
                        <m:ctrlPr>
                          <a:rPr lang="zh-CN" altLang="zh-CN" sz="2400" i="1">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cs typeface="Times New Roman" panose="02020603050405020304" pitchFamily="18" charset="0"/>
                          </a:rPr>
                          <m:t>(0.9)(0.8)(0.3)</m:t>
                        </m:r>
                      </m:num>
                      <m:den>
                        <m:r>
                          <a:rPr lang="en-US" altLang="zh-CN" sz="2400" i="1" kern="100">
                            <a:solidFill>
                              <a:srgbClr val="000080"/>
                            </a:solidFill>
                            <a:effectLst/>
                            <a:latin typeface="Cambria Math" panose="02040503050406030204" pitchFamily="18" charset="0"/>
                            <a:cs typeface="Times New Roman" panose="02020603050405020304" pitchFamily="18" charset="0"/>
                          </a:rPr>
                          <m:t>0.846</m:t>
                        </m:r>
                      </m:den>
                    </m:f>
                    <m:r>
                      <a:rPr lang="en-US" altLang="zh-CN" sz="2400" i="1" kern="100">
                        <a:solidFill>
                          <a:srgbClr val="000080"/>
                        </a:solidFill>
                        <a:effectLst/>
                        <a:latin typeface="Cambria Math" panose="02040503050406030204" pitchFamily="18" charset="0"/>
                        <a:cs typeface="Times New Roman" panose="02020603050405020304" pitchFamily="18" charset="0"/>
                      </a:rPr>
                      <m:t>=0.255</m:t>
                    </m:r>
                  </m:oMath>
                </a14:m>
                <a:r>
                  <a:rPr lang="en-US" altLang="zh-CN" sz="2400" kern="100" dirty="0">
                    <a:solidFill>
                      <a:srgbClr val="000080"/>
                    </a:solidFill>
                    <a:effectLst/>
                    <a:latin typeface="Times New Roman" panose="02020603050405020304" pitchFamily="18" charset="0"/>
                  </a:rPr>
                  <a:t>.</a:t>
                </a:r>
                <a:endParaRPr lang="zh-CN" altLang="en-US" sz="2400" dirty="0"/>
              </a:p>
            </p:txBody>
          </p:sp>
        </mc:Choice>
        <mc:Fallback xmlns="">
          <p:sp>
            <p:nvSpPr>
              <p:cNvPr id="15" name="文本框 14">
                <a:extLst>
                  <a:ext uri="{FF2B5EF4-FFF2-40B4-BE49-F238E27FC236}">
                    <a16:creationId xmlns:a16="http://schemas.microsoft.com/office/drawing/2014/main" id="{F1EA5563-EC88-F0B2-AB88-1D68591EF42C}"/>
                  </a:ext>
                </a:extLst>
              </p:cNvPr>
              <p:cNvSpPr txBox="1">
                <a:spLocks noRot="1" noChangeAspect="1" noMove="1" noResize="1" noEditPoints="1" noAdjustHandles="1" noChangeArrowheads="1" noChangeShapeType="1" noTextEdit="1"/>
              </p:cNvSpPr>
              <p:nvPr/>
            </p:nvSpPr>
            <p:spPr>
              <a:xfrm>
                <a:off x="1547664" y="5582888"/>
                <a:ext cx="6192688" cy="686150"/>
              </a:xfrm>
              <a:prstGeom prst="rect">
                <a:avLst/>
              </a:prstGeom>
              <a:blipFill>
                <a:blip r:embed="rId8"/>
                <a:stretch>
                  <a:fillRect l="-394" b="-8036"/>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arn(inVertical)">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down)">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P spid="13" grpId="0"/>
      <p:bldP spid="1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1AA47063-6E13-4EC8-4101-DDF3C5305240}"/>
                  </a:ext>
                </a:extLst>
              </p:cNvPr>
              <p:cNvSpPr>
                <a:spLocks noChangeArrowheads="1"/>
              </p:cNvSpPr>
              <p:nvPr/>
            </p:nvSpPr>
            <p:spPr bwMode="auto">
              <a:xfrm>
                <a:off x="22555" y="459432"/>
                <a:ext cx="9144000" cy="46166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Theorem 2.5.1</a:t>
                </a:r>
                <a:r>
                  <a:rPr kumimoji="0" lang="en-US" altLang="zh-CN" sz="24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 </a:t>
                </a: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If </a:t>
                </a:r>
                <a14:m>
                  <m:oMath xmlns:m="http://schemas.openxmlformats.org/officeDocument/2006/math">
                    <m:sSub>
                      <m:sSubPr>
                        <m:ctrlPr>
                          <a:rPr lang="zh-CN" altLang="zh-CN" sz="1800" i="1" smtClean="0">
                            <a:solidFill>
                              <a:srgbClr val="000080"/>
                            </a:solidFill>
                            <a:effectLst/>
                            <a:latin typeface="Cambria Math" panose="02040503050406030204" pitchFamily="18" charset="0"/>
                            <a:ea typeface="Cambria Math" panose="02040503050406030204" pitchFamily="18" charset="0"/>
                          </a:rPr>
                        </m:ctrlPr>
                      </m:sSubPr>
                      <m:e>
                        <m:r>
                          <a:rPr lang="en-US" altLang="zh-CN" sz="1800" i="1" kern="100">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800" i="1" kern="100">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kern="100">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solidFill>
                              <a:srgbClr val="000080"/>
                            </a:solidFill>
                            <a:effectLst/>
                            <a:latin typeface="Cambria Math" panose="02040503050406030204" pitchFamily="18" charset="0"/>
                            <a:ea typeface="Cambria Math" panose="02040503050406030204" pitchFamily="18" charset="0"/>
                          </a:rPr>
                        </m:ctrlPr>
                      </m:sSubPr>
                      <m:e>
                        <m:r>
                          <a:rPr lang="en-US" altLang="zh-CN" sz="1800" i="1" kern="100">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800" i="1" kern="100">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kern="100">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m:t>,</m:t>
                    </m:r>
                    <m:r>
                      <a:rPr lang="zh-CN" altLang="zh-CN" sz="1800" i="1" kern="100">
                        <a:solidFill>
                          <a:srgbClr val="000080"/>
                        </a:solidFill>
                        <a:effectLst/>
                        <a:latin typeface="Cambria Math" panose="02040503050406030204" pitchFamily="18" charset="0"/>
                        <a:ea typeface="MS Gothic" panose="020B0609070205080204" pitchFamily="49" charset="-128"/>
                        <a:cs typeface="MS Gothic" panose="020B0609070205080204" pitchFamily="49" charset="-128"/>
                      </a:rPr>
                      <m:t>⋯</m:t>
                    </m:r>
                    <m:r>
                      <a:rPr lang="en-US" altLang="zh-CN" sz="1800" i="1" kern="100">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solidFill>
                              <a:srgbClr val="000080"/>
                            </a:solidFill>
                            <a:effectLst/>
                            <a:latin typeface="Cambria Math" panose="02040503050406030204" pitchFamily="18" charset="0"/>
                            <a:ea typeface="Cambria Math" panose="02040503050406030204" pitchFamily="18" charset="0"/>
                          </a:rPr>
                        </m:ctrlPr>
                      </m:sSubPr>
                      <m:e>
                        <m:r>
                          <a:rPr lang="en-US" altLang="zh-CN" sz="1800" i="1" kern="100">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800" i="1" kern="100">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m:t>𝑘</m:t>
                        </m:r>
                      </m:sub>
                    </m:sSub>
                    <m:r>
                      <a:rPr lang="en-US" altLang="zh-CN" sz="1800" i="1" kern="100">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m:t> </m:t>
                    </m:r>
                  </m:oMath>
                </a14:m>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are events, then</a:t>
                </a:r>
                <a:endParaRPr kumimoji="0" lang="en-US" altLang="zh-CN" sz="2400" b="0" i="0" u="none" strike="noStrike" cap="none" normalizeH="0" baseline="0" dirty="0">
                  <a:ln>
                    <a:noFill/>
                  </a:ln>
                  <a:solidFill>
                    <a:schemeClr val="tx1"/>
                  </a:solidFill>
                  <a:effectLst/>
                </a:endParaRPr>
              </a:p>
            </p:txBody>
          </p:sp>
        </mc:Choice>
        <mc:Fallback xmlns="">
          <p:sp>
            <p:nvSpPr>
              <p:cNvPr id="2" name="Rectangle 1">
                <a:extLst>
                  <a:ext uri="{FF2B5EF4-FFF2-40B4-BE49-F238E27FC236}">
                    <a16:creationId xmlns:a16="http://schemas.microsoft.com/office/drawing/2014/main" id="{1AA47063-6E13-4EC8-4101-DDF3C5305240}"/>
                  </a:ext>
                </a:extLst>
              </p:cNvPr>
              <p:cNvSpPr>
                <a:spLocks noRot="1" noChangeAspect="1" noMove="1" noResize="1" noEditPoints="1" noAdjustHandles="1" noChangeArrowheads="1" noChangeShapeType="1" noTextEdit="1"/>
              </p:cNvSpPr>
              <p:nvPr/>
            </p:nvSpPr>
            <p:spPr bwMode="auto">
              <a:xfrm>
                <a:off x="22555" y="459432"/>
                <a:ext cx="9144000" cy="461665"/>
              </a:xfrm>
              <a:prstGeom prst="rect">
                <a:avLst/>
              </a:prstGeom>
              <a:blipFill>
                <a:blip r:embed="rId2"/>
                <a:stretch>
                  <a:fillRect l="-1067" t="-9211" b="-3026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D3DCD59-E927-7942-2286-5ACB90B5D52E}"/>
                  </a:ext>
                </a:extLst>
              </p:cNvPr>
              <p:cNvSpPr txBox="1"/>
              <p:nvPr/>
            </p:nvSpPr>
            <p:spPr>
              <a:xfrm>
                <a:off x="341784" y="1009335"/>
                <a:ext cx="846043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𝑃</m:t>
                      </m:r>
                      <m:d>
                        <m:dPr>
                          <m:ctrlPr>
                            <a:rPr lang="zh-CN" altLang="en-US" i="1">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𝐴</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𝐴</m:t>
                              </m:r>
                            </m:e>
                            <m:sub>
                              <m:r>
                                <a:rPr lang="zh-CN" altLang="en-US" i="0">
                                  <a:latin typeface="Cambria Math" panose="02040503050406030204" pitchFamily="18" charset="0"/>
                                </a:rPr>
                                <m:t>2</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𝐴</m:t>
                              </m:r>
                            </m:e>
                            <m:sub>
                              <m:r>
                                <a:rPr lang="zh-CN" altLang="en-US" i="1">
                                  <a:latin typeface="Cambria Math" panose="02040503050406030204" pitchFamily="18" charset="0"/>
                                </a:rPr>
                                <m:t>𝑘</m:t>
                              </m:r>
                            </m:sub>
                          </m:sSub>
                        </m:e>
                      </m:d>
                      <m:r>
                        <a:rPr lang="zh-CN" altLang="en-US" i="0">
                          <a:latin typeface="Cambria Math" panose="02040503050406030204" pitchFamily="18" charset="0"/>
                        </a:rPr>
                        <m:t>=</m:t>
                      </m:r>
                      <m:r>
                        <a:rPr lang="zh-CN" altLang="en-US" i="1">
                          <a:latin typeface="Cambria Math" panose="02040503050406030204" pitchFamily="18" charset="0"/>
                        </a:rPr>
                        <m:t>𝑃</m:t>
                      </m:r>
                      <m:d>
                        <m:dPr>
                          <m:ctrlPr>
                            <a:rPr lang="zh-CN" altLang="en-US" i="1">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𝐴</m:t>
                              </m:r>
                            </m:e>
                            <m:sub>
                              <m:r>
                                <a:rPr lang="zh-CN" altLang="en-US" i="0">
                                  <a:latin typeface="Cambria Math" panose="02040503050406030204" pitchFamily="18" charset="0"/>
                                </a:rPr>
                                <m:t>1</m:t>
                              </m:r>
                            </m:sub>
                          </m:sSub>
                        </m:e>
                      </m:d>
                      <m:r>
                        <a:rPr lang="zh-CN" altLang="en-US" i="0">
                          <a:latin typeface="Cambria Math" panose="02040503050406030204" pitchFamily="18" charset="0"/>
                        </a:rPr>
                        <m:t>⋅</m:t>
                      </m:r>
                      <m:r>
                        <a:rPr lang="zh-CN" altLang="en-US" i="1">
                          <a:latin typeface="Cambria Math" panose="02040503050406030204" pitchFamily="18" charset="0"/>
                        </a:rPr>
                        <m:t>𝑃</m:t>
                      </m:r>
                      <m:d>
                        <m:dPr>
                          <m:ctrlPr>
                            <a:rPr lang="zh-CN" altLang="en-US" i="1">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𝐴</m:t>
                              </m:r>
                            </m:e>
                            <m:sub>
                              <m:r>
                                <a:rPr lang="zh-CN" altLang="en-US" i="0">
                                  <a:latin typeface="Cambria Math" panose="02040503050406030204" pitchFamily="18" charset="0"/>
                                </a:rPr>
                                <m:t>2</m:t>
                              </m:r>
                            </m:sub>
                          </m:sSub>
                        </m:e>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𝐴</m:t>
                              </m:r>
                            </m:e>
                            <m:sub>
                              <m:r>
                                <a:rPr lang="zh-CN" altLang="en-US" i="0">
                                  <a:latin typeface="Cambria Math" panose="02040503050406030204" pitchFamily="18" charset="0"/>
                                </a:rPr>
                                <m:t>1</m:t>
                              </m:r>
                            </m:sub>
                          </m:sSub>
                        </m:e>
                      </m:d>
                      <m:r>
                        <a:rPr lang="zh-CN" altLang="en-US" i="0">
                          <a:latin typeface="Cambria Math" panose="02040503050406030204" pitchFamily="18" charset="0"/>
                        </a:rPr>
                        <m:t>⋅</m:t>
                      </m:r>
                      <m:r>
                        <a:rPr lang="zh-CN" altLang="en-US" i="1">
                          <a:latin typeface="Cambria Math" panose="02040503050406030204" pitchFamily="18" charset="0"/>
                        </a:rPr>
                        <m:t>𝑃</m:t>
                      </m:r>
                      <m:d>
                        <m:dPr>
                          <m:ctrlPr>
                            <a:rPr lang="zh-CN" altLang="en-US" i="1">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𝐴</m:t>
                              </m:r>
                            </m:e>
                            <m:sub>
                              <m:r>
                                <a:rPr lang="zh-CN" altLang="en-US" i="0">
                                  <a:latin typeface="Cambria Math" panose="02040503050406030204" pitchFamily="18" charset="0"/>
                                </a:rPr>
                                <m:t>3</m:t>
                              </m:r>
                            </m:sub>
                          </m:sSub>
                        </m:e>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𝐴</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𝐴</m:t>
                              </m:r>
                            </m:e>
                            <m:sub>
                              <m:r>
                                <a:rPr lang="zh-CN" altLang="en-US" i="0">
                                  <a:latin typeface="Cambria Math" panose="02040503050406030204" pitchFamily="18" charset="0"/>
                                </a:rPr>
                                <m:t>2</m:t>
                              </m:r>
                            </m:sub>
                          </m:sSub>
                        </m:e>
                      </m:d>
                      <m:r>
                        <a:rPr lang="zh-CN" altLang="en-US" i="0">
                          <a:latin typeface="Cambria Math" panose="02040503050406030204" pitchFamily="18" charset="0"/>
                        </a:rPr>
                        <m:t>⋯</m:t>
                      </m:r>
                      <m:r>
                        <a:rPr lang="zh-CN" altLang="en-US" i="1">
                          <a:latin typeface="Cambria Math" panose="02040503050406030204" pitchFamily="18" charset="0"/>
                        </a:rPr>
                        <m:t>𝑃</m:t>
                      </m:r>
                      <m:d>
                        <m:dPr>
                          <m:ctrlPr>
                            <a:rPr lang="zh-CN" altLang="en-US" i="1">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𝐴</m:t>
                              </m:r>
                            </m:e>
                            <m:sub>
                              <m:r>
                                <a:rPr lang="zh-CN" altLang="en-US" i="1">
                                  <a:latin typeface="Cambria Math" panose="02040503050406030204" pitchFamily="18" charset="0"/>
                                </a:rPr>
                                <m:t>𝑘</m:t>
                              </m:r>
                            </m:sub>
                          </m:sSub>
                        </m:e>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𝐴</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𝐴</m:t>
                              </m:r>
                            </m:e>
                            <m:sub>
                              <m:r>
                                <a:rPr lang="zh-CN" altLang="en-US" i="0">
                                  <a:latin typeface="Cambria Math" panose="02040503050406030204" pitchFamily="18" charset="0"/>
                                </a:rPr>
                                <m:t>2</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𝐴</m:t>
                              </m:r>
                            </m:e>
                            <m:sub>
                              <m:r>
                                <a:rPr lang="zh-CN" altLang="en-US" i="1">
                                  <a:latin typeface="Cambria Math" panose="02040503050406030204" pitchFamily="18" charset="0"/>
                                </a:rPr>
                                <m:t>𝑘</m:t>
                              </m:r>
                              <m:r>
                                <a:rPr lang="zh-CN" altLang="en-US" i="0">
                                  <a:latin typeface="Cambria Math" panose="02040503050406030204" pitchFamily="18" charset="0"/>
                                </a:rPr>
                                <m:t>−1</m:t>
                              </m:r>
                            </m:sub>
                          </m:sSub>
                        </m:e>
                      </m:d>
                    </m:oMath>
                  </m:oMathPara>
                </a14:m>
                <a:endParaRPr lang="zh-CN" altLang="en-US" dirty="0"/>
              </a:p>
            </p:txBody>
          </p:sp>
        </mc:Choice>
        <mc:Fallback xmlns="">
          <p:sp>
            <p:nvSpPr>
              <p:cNvPr id="4" name="文本框 3">
                <a:extLst>
                  <a:ext uri="{FF2B5EF4-FFF2-40B4-BE49-F238E27FC236}">
                    <a16:creationId xmlns:a16="http://schemas.microsoft.com/office/drawing/2014/main" id="{3D3DCD59-E927-7942-2286-5ACB90B5D52E}"/>
                  </a:ext>
                </a:extLst>
              </p:cNvPr>
              <p:cNvSpPr txBox="1">
                <a:spLocks noRot="1" noChangeAspect="1" noMove="1" noResize="1" noEditPoints="1" noAdjustHandles="1" noChangeArrowheads="1" noChangeShapeType="1" noTextEdit="1"/>
              </p:cNvSpPr>
              <p:nvPr/>
            </p:nvSpPr>
            <p:spPr>
              <a:xfrm>
                <a:off x="341784" y="1009335"/>
                <a:ext cx="8460432" cy="369332"/>
              </a:xfrm>
              <a:prstGeom prst="rect">
                <a:avLst/>
              </a:prstGeom>
              <a:blipFill>
                <a:blip r:embed="rId3"/>
                <a:stretch>
                  <a:fillRect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33E4400-F4B6-853C-8354-9E20DDA91D30}"/>
                  </a:ext>
                </a:extLst>
              </p:cNvPr>
              <p:cNvSpPr txBox="1"/>
              <p:nvPr/>
            </p:nvSpPr>
            <p:spPr>
              <a:xfrm>
                <a:off x="22555" y="1928570"/>
                <a:ext cx="8460432" cy="830997"/>
              </a:xfrm>
              <a:prstGeom prst="rect">
                <a:avLst/>
              </a:prstGeom>
              <a:noFill/>
            </p:spPr>
            <p:txBody>
              <a:bodyPr wrap="square">
                <a:spAutoFit/>
              </a:bodyPr>
              <a:lstStyle/>
              <a:p>
                <a:pPr algn="just"/>
                <a:r>
                  <a:rPr lang="en-US" altLang="zh-CN" sz="2400" kern="100" dirty="0">
                    <a:solidFill>
                      <a:srgbClr val="000080"/>
                    </a:solidFill>
                    <a:effectLst/>
                    <a:latin typeface="Times New Roman" panose="02020603050405020304" pitchFamily="18" charset="0"/>
                  </a:rPr>
                  <a:t>If the events </a:t>
                </a:r>
                <a14:m>
                  <m:oMath xmlns:m="http://schemas.openxmlformats.org/officeDocument/2006/math">
                    <m:sSub>
                      <m:sSubPr>
                        <m:ctrlPr>
                          <a:rPr lang="zh-CN" altLang="zh-CN" sz="2400" i="1" kern="100">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rPr>
                          <m:t>𝐴</m:t>
                        </m:r>
                      </m:e>
                      <m:sub>
                        <m:r>
                          <a:rPr lang="en-US" altLang="zh-CN" sz="2400" i="1" kern="100">
                            <a:solidFill>
                              <a:srgbClr val="000080"/>
                            </a:solidFill>
                            <a:effectLst/>
                            <a:latin typeface="Cambria Math" panose="02040503050406030204" pitchFamily="18" charset="0"/>
                          </a:rPr>
                          <m:t>1</m:t>
                        </m:r>
                      </m:sub>
                    </m:sSub>
                    <m:r>
                      <a:rPr lang="en-US" altLang="zh-CN" sz="2400" i="1" kern="100">
                        <a:solidFill>
                          <a:srgbClr val="000080"/>
                        </a:solidFill>
                        <a:effectLst/>
                        <a:latin typeface="Cambria Math" panose="02040503050406030204" pitchFamily="18" charset="0"/>
                      </a:rPr>
                      <m:t>,</m:t>
                    </m:r>
                    <m:sSub>
                      <m:sSubPr>
                        <m:ctrlPr>
                          <a:rPr lang="zh-CN" altLang="zh-CN" sz="2400" i="1" kern="100">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rPr>
                          <m:t>𝐴</m:t>
                        </m:r>
                      </m:e>
                      <m:sub>
                        <m:r>
                          <a:rPr lang="en-US" altLang="zh-CN" sz="2400" i="1" kern="100">
                            <a:solidFill>
                              <a:srgbClr val="000080"/>
                            </a:solidFill>
                            <a:effectLst/>
                            <a:latin typeface="Cambria Math" panose="02040503050406030204" pitchFamily="18" charset="0"/>
                          </a:rPr>
                          <m:t>2</m:t>
                        </m:r>
                      </m:sub>
                    </m:sSub>
                    <m:r>
                      <a:rPr lang="en-US" altLang="zh-CN" sz="2400" i="1" kern="100">
                        <a:solidFill>
                          <a:srgbClr val="000080"/>
                        </a:solidFill>
                        <a:effectLst/>
                        <a:latin typeface="Cambria Math" panose="02040503050406030204" pitchFamily="18" charset="0"/>
                      </a:rPr>
                      <m:t>,⋯,</m:t>
                    </m:r>
                    <m:sSub>
                      <m:sSubPr>
                        <m:ctrlPr>
                          <a:rPr lang="zh-CN" altLang="zh-CN" sz="2400" i="1" kern="100">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rPr>
                          <m:t>𝐴</m:t>
                        </m:r>
                      </m:e>
                      <m:sub>
                        <m:r>
                          <a:rPr lang="en-US" altLang="zh-CN" sz="2400" i="1" kern="100">
                            <a:solidFill>
                              <a:srgbClr val="000080"/>
                            </a:solidFill>
                            <a:effectLst/>
                            <a:latin typeface="Cambria Math" panose="02040503050406030204" pitchFamily="18" charset="0"/>
                          </a:rPr>
                          <m:t>𝑘</m:t>
                        </m:r>
                      </m:sub>
                    </m:sSub>
                  </m:oMath>
                </a14:m>
                <a:r>
                  <a:rPr lang="en-US" altLang="zh-CN" sz="2400" kern="100" dirty="0">
                    <a:solidFill>
                      <a:srgbClr val="000080"/>
                    </a:solidFill>
                    <a:effectLst/>
                    <a:latin typeface="Times New Roman" panose="02020603050405020304" pitchFamily="18" charset="0"/>
                  </a:rPr>
                  <a:t> are independent, then for any subset </a:t>
                </a:r>
                <a14:m>
                  <m:oMath xmlns:m="http://schemas.openxmlformats.org/officeDocument/2006/math">
                    <m:r>
                      <a:rPr lang="en-US" altLang="zh-CN" sz="2400" i="1" kern="100">
                        <a:solidFill>
                          <a:srgbClr val="000080"/>
                        </a:solidFill>
                        <a:effectLst/>
                        <a:latin typeface="Cambria Math" panose="02040503050406030204" pitchFamily="18" charset="0"/>
                      </a:rPr>
                      <m:t>{</m:t>
                    </m:r>
                    <m:sSub>
                      <m:sSubPr>
                        <m:ctrlPr>
                          <a:rPr lang="zh-CN" altLang="zh-CN" sz="2400" i="1" kern="100">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rPr>
                          <m:t>𝑖</m:t>
                        </m:r>
                      </m:e>
                      <m:sub>
                        <m:r>
                          <a:rPr lang="en-US" altLang="zh-CN" sz="2400" i="1" kern="100">
                            <a:solidFill>
                              <a:srgbClr val="000080"/>
                            </a:solidFill>
                            <a:effectLst/>
                            <a:latin typeface="Cambria Math" panose="02040503050406030204" pitchFamily="18" charset="0"/>
                          </a:rPr>
                          <m:t>1</m:t>
                        </m:r>
                      </m:sub>
                    </m:sSub>
                    <m:r>
                      <a:rPr lang="en-US" altLang="zh-CN" sz="2400" i="1" kern="100">
                        <a:solidFill>
                          <a:srgbClr val="000080"/>
                        </a:solidFill>
                        <a:effectLst/>
                        <a:latin typeface="Cambria Math" panose="02040503050406030204" pitchFamily="18" charset="0"/>
                      </a:rPr>
                      <m:t>,</m:t>
                    </m:r>
                    <m:sSub>
                      <m:sSubPr>
                        <m:ctrlPr>
                          <a:rPr lang="zh-CN" altLang="zh-CN" sz="2400" i="1" kern="100">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rPr>
                          <m:t>𝑖</m:t>
                        </m:r>
                      </m:e>
                      <m:sub>
                        <m:r>
                          <a:rPr lang="en-US" altLang="zh-CN" sz="2400" i="1" kern="100">
                            <a:solidFill>
                              <a:srgbClr val="000080"/>
                            </a:solidFill>
                            <a:effectLst/>
                            <a:latin typeface="Cambria Math" panose="02040503050406030204" pitchFamily="18" charset="0"/>
                          </a:rPr>
                          <m:t>2</m:t>
                        </m:r>
                      </m:sub>
                    </m:sSub>
                    <m:r>
                      <a:rPr lang="en-US" altLang="zh-CN" sz="2400" i="1" kern="100">
                        <a:solidFill>
                          <a:srgbClr val="000080"/>
                        </a:solidFill>
                        <a:effectLst/>
                        <a:latin typeface="Cambria Math" panose="02040503050406030204" pitchFamily="18" charset="0"/>
                      </a:rPr>
                      <m:t>,</m:t>
                    </m:r>
                    <m:r>
                      <a:rPr lang="zh-CN" altLang="zh-CN" sz="2400" i="1" kern="100">
                        <a:solidFill>
                          <a:srgbClr val="000080"/>
                        </a:solidFill>
                        <a:effectLst/>
                        <a:latin typeface="Cambria Math" panose="02040503050406030204" pitchFamily="18" charset="0"/>
                        <a:ea typeface="MS Gothic" panose="020B0609070205080204" pitchFamily="49" charset="-128"/>
                        <a:cs typeface="MS Gothic" panose="020B0609070205080204" pitchFamily="49" charset="-128"/>
                      </a:rPr>
                      <m:t>⋯</m:t>
                    </m:r>
                    <m:r>
                      <a:rPr lang="en-US" altLang="zh-CN" sz="2400" i="1" kern="100">
                        <a:solidFill>
                          <a:srgbClr val="000080"/>
                        </a:solidFill>
                        <a:effectLst/>
                        <a:latin typeface="Cambria Math" panose="02040503050406030204" pitchFamily="18" charset="0"/>
                      </a:rPr>
                      <m:t>,</m:t>
                    </m:r>
                    <m:sSub>
                      <m:sSubPr>
                        <m:ctrlPr>
                          <a:rPr lang="zh-CN" altLang="zh-CN" sz="2400" i="1" kern="100">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rPr>
                          <m:t>𝑖</m:t>
                        </m:r>
                      </m:e>
                      <m:sub>
                        <m:r>
                          <a:rPr lang="en-US" altLang="zh-CN" sz="2400" i="1" kern="100">
                            <a:solidFill>
                              <a:srgbClr val="000080"/>
                            </a:solidFill>
                            <a:effectLst/>
                            <a:latin typeface="Cambria Math" panose="02040503050406030204" pitchFamily="18" charset="0"/>
                          </a:rPr>
                          <m:t>𝑚</m:t>
                        </m:r>
                      </m:sub>
                    </m:sSub>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cs typeface="Cambria Math" panose="02040503050406030204" pitchFamily="18" charset="0"/>
                      </a:rPr>
                      <m:t>⊂</m:t>
                    </m:r>
                    <m:r>
                      <a:rPr lang="en-US" altLang="zh-CN" sz="2400" i="1" kern="100">
                        <a:solidFill>
                          <a:srgbClr val="000080"/>
                        </a:solidFill>
                        <a:effectLst/>
                        <a:latin typeface="Cambria Math" panose="02040503050406030204" pitchFamily="18" charset="0"/>
                      </a:rPr>
                      <m:t>{1,2,</m:t>
                    </m:r>
                    <m:r>
                      <a:rPr lang="zh-CN" altLang="zh-CN" sz="2400" i="1" kern="100">
                        <a:solidFill>
                          <a:srgbClr val="000080"/>
                        </a:solidFill>
                        <a:effectLst/>
                        <a:latin typeface="Cambria Math" panose="02040503050406030204" pitchFamily="18" charset="0"/>
                        <a:ea typeface="MS Gothic" panose="020B0609070205080204" pitchFamily="49" charset="-128"/>
                        <a:cs typeface="MS Gothic" panose="020B0609070205080204" pitchFamily="49" charset="-128"/>
                      </a:rPr>
                      <m:t>⋯</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𝑘</m:t>
                    </m:r>
                    <m:r>
                      <a:rPr lang="en-US" altLang="zh-CN" sz="2400" i="1" kern="100">
                        <a:solidFill>
                          <a:srgbClr val="000080"/>
                        </a:solidFill>
                        <a:effectLst/>
                        <a:latin typeface="Cambria Math" panose="02040503050406030204" pitchFamily="18" charset="0"/>
                      </a:rPr>
                      <m:t>}</m:t>
                    </m:r>
                  </m:oMath>
                </a14:m>
                <a:r>
                  <a:rPr lang="en-US" altLang="zh-CN" sz="2400" kern="100" dirty="0">
                    <a:solidFill>
                      <a:srgbClr val="000080"/>
                    </a:solidFill>
                    <a:effectLst/>
                    <a:latin typeface="Times New Roman" panose="02020603050405020304" pitchFamily="18" charset="0"/>
                  </a:rPr>
                  <a:t>,</a:t>
                </a:r>
                <a:endParaRPr lang="zh-CN" altLang="zh-CN" sz="2400" kern="100" dirty="0">
                  <a:effectLst/>
                  <a:latin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133E4400-F4B6-853C-8354-9E20DDA91D30}"/>
                  </a:ext>
                </a:extLst>
              </p:cNvPr>
              <p:cNvSpPr txBox="1">
                <a:spLocks noRot="1" noChangeAspect="1" noMove="1" noResize="1" noEditPoints="1" noAdjustHandles="1" noChangeArrowheads="1" noChangeShapeType="1" noTextEdit="1"/>
              </p:cNvSpPr>
              <p:nvPr/>
            </p:nvSpPr>
            <p:spPr>
              <a:xfrm>
                <a:off x="22555" y="1928570"/>
                <a:ext cx="8460432" cy="830997"/>
              </a:xfrm>
              <a:prstGeom prst="rect">
                <a:avLst/>
              </a:prstGeom>
              <a:blipFill>
                <a:blip r:embed="rId4"/>
                <a:stretch>
                  <a:fillRect l="-1153" t="-5839" r="-1081" b="-15328"/>
                </a:stretch>
              </a:blipFill>
            </p:spPr>
            <p:txBody>
              <a:bodyPr/>
              <a:lstStyle/>
              <a:p>
                <a:r>
                  <a:rPr lang="zh-CN" altLang="en-US">
                    <a:noFill/>
                  </a:rPr>
                  <a:t> </a:t>
                </a:r>
              </a:p>
            </p:txBody>
          </p:sp>
        </mc:Fallback>
      </mc:AlternateContent>
      <p:graphicFrame>
        <p:nvGraphicFramePr>
          <p:cNvPr id="8" name="对象 7">
            <a:extLst>
              <a:ext uri="{FF2B5EF4-FFF2-40B4-BE49-F238E27FC236}">
                <a16:creationId xmlns:a16="http://schemas.microsoft.com/office/drawing/2014/main" id="{51832AAA-FC13-AE67-AE44-2E447066522F}"/>
              </a:ext>
            </a:extLst>
          </p:cNvPr>
          <p:cNvGraphicFramePr>
            <a:graphicFrameLocks noChangeAspect="1"/>
          </p:cNvGraphicFramePr>
          <p:nvPr>
            <p:extLst>
              <p:ext uri="{D42A27DB-BD31-4B8C-83A1-F6EECF244321}">
                <p14:modId xmlns:p14="http://schemas.microsoft.com/office/powerpoint/2010/main" val="313336819"/>
              </p:ext>
            </p:extLst>
          </p:nvPr>
        </p:nvGraphicFramePr>
        <p:xfrm>
          <a:off x="1030667" y="2824698"/>
          <a:ext cx="6209978" cy="626695"/>
        </p:xfrm>
        <a:graphic>
          <a:graphicData uri="http://schemas.openxmlformats.org/presentationml/2006/ole">
            <mc:AlternateContent xmlns:mc="http://schemas.openxmlformats.org/markup-compatibility/2006">
              <mc:Choice xmlns:v="urn:schemas-microsoft-com:vml" Requires="v">
                <p:oleObj name="Equation" r:id="rId5" imgW="2768600" imgH="279400" progId="Equation.DSMT4">
                  <p:embed/>
                </p:oleObj>
              </mc:Choice>
              <mc:Fallback>
                <p:oleObj name="Equation" r:id="rId5" imgW="2768600" imgH="279400"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0667" y="2824698"/>
                        <a:ext cx="6209978" cy="626695"/>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26E11DA-F5C4-8691-BDE2-6E3C5D011FC8}"/>
              </a:ext>
            </a:extLst>
          </p:cNvPr>
          <p:cNvSpPr>
            <a:spLocks noChangeArrowheads="1"/>
          </p:cNvSpPr>
          <p:nvPr/>
        </p:nvSpPr>
        <p:spPr bwMode="auto">
          <a:xfrm>
            <a:off x="0" y="0"/>
            <a:ext cx="9144000" cy="1200329"/>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Example 2.5.5</a:t>
            </a:r>
            <a:r>
              <a:rPr kumimoji="0" lang="en-US" altLang="zh-CN" sz="2400" b="0" i="0" u="none" strike="noStrike" cap="none" normalizeH="0" baseline="0" dirty="0">
                <a:ln>
                  <a:noFill/>
                </a:ln>
                <a:solidFill>
                  <a:srgbClr val="000080"/>
                </a:solidFill>
                <a:effectLst/>
                <a:latin typeface="Times New Roman" panose="02020603050405020304" pitchFamily="18" charset="0"/>
                <a:ea typeface="宋体" panose="02010600030101010101" pitchFamily="2" charset="-122"/>
                <a:cs typeface="Times New Roman" panose="02020603050405020304" pitchFamily="18" charset="0"/>
              </a:rPr>
              <a:t> What is the probability that among 23 randomly selected people at least two have birthdays falling on the same day, i.e. on the same month and day (not necessary the same year )?</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EC1455C3-D83E-40BE-02E5-1C91C524C6C7}"/>
                  </a:ext>
                </a:extLst>
              </p:cNvPr>
              <p:cNvSpPr txBox="1"/>
              <p:nvPr/>
            </p:nvSpPr>
            <p:spPr>
              <a:xfrm>
                <a:off x="0" y="1200329"/>
                <a:ext cx="9144000" cy="4157228"/>
              </a:xfrm>
              <a:prstGeom prst="rect">
                <a:avLst/>
              </a:prstGeom>
              <a:noFill/>
            </p:spPr>
            <p:txBody>
              <a:bodyPr wrap="square">
                <a:spAutoFit/>
              </a:bodyPr>
              <a:lstStyle/>
              <a:p>
                <a:r>
                  <a:rPr lang="en-US" altLang="zh-CN" sz="2400" b="1" kern="100" dirty="0">
                    <a:solidFill>
                      <a:srgbClr val="000080"/>
                    </a:solidFill>
                    <a:effectLst/>
                    <a:latin typeface="Times New Roman" panose="02020603050405020304" pitchFamily="18" charset="0"/>
                  </a:rPr>
                  <a:t>Solution</a:t>
                </a:r>
                <a:r>
                  <a:rPr lang="en-US" altLang="zh-CN" sz="2400" kern="100" dirty="0">
                    <a:solidFill>
                      <a:srgbClr val="000080"/>
                    </a:solidFill>
                    <a:effectLst/>
                    <a:latin typeface="Times New Roman" panose="02020603050405020304" pitchFamily="18" charset="0"/>
                  </a:rPr>
                  <a:t> Let </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𝐴</m:t>
                    </m:r>
                  </m:oMath>
                </a14:m>
                <a:r>
                  <a:rPr lang="en-US" altLang="zh-CN" sz="2400" kern="100" dirty="0">
                    <a:solidFill>
                      <a:srgbClr val="000080"/>
                    </a:solidFill>
                    <a:effectLst/>
                    <a:latin typeface="Times New Roman" panose="02020603050405020304" pitchFamily="18" charset="0"/>
                  </a:rPr>
                  <a:t> be the event discussed. Then the complement </a:t>
                </a:r>
                <a14:m>
                  <m:oMath xmlns:m="http://schemas.openxmlformats.org/officeDocument/2006/math">
                    <m:acc>
                      <m:accPr>
                        <m:chr m:val="̄"/>
                        <m:ctrlPr>
                          <a:rPr lang="zh-CN" altLang="zh-CN" sz="2400" i="1">
                            <a:solidFill>
                              <a:srgbClr val="000080"/>
                            </a:solidFill>
                            <a:effectLst/>
                            <a:latin typeface="Cambria Math" panose="02040503050406030204" pitchFamily="18" charset="0"/>
                            <a:ea typeface="Cambria Math" panose="02040503050406030204" pitchFamily="18" charset="0"/>
                          </a:rPr>
                        </m:ctrlPr>
                      </m:accPr>
                      <m:e>
                        <m:r>
                          <a:rPr lang="en-US" altLang="zh-CN" sz="2400" i="1" kern="100">
                            <a:solidFill>
                              <a:srgbClr val="000080"/>
                            </a:solidFill>
                            <a:effectLst/>
                            <a:latin typeface="Cambria Math" panose="02040503050406030204" pitchFamily="18" charset="0"/>
                            <a:cs typeface="Times New Roman" panose="02020603050405020304" pitchFamily="18" charset="0"/>
                          </a:rPr>
                          <m:t>𝐴</m:t>
                        </m:r>
                      </m:e>
                    </m:acc>
                  </m:oMath>
                </a14:m>
                <a:r>
                  <a:rPr lang="en-US" altLang="zh-CN" sz="2400" kern="100" dirty="0">
                    <a:solidFill>
                      <a:srgbClr val="000080"/>
                    </a:solidFill>
                    <a:effectLst/>
                    <a:latin typeface="Times New Roman" panose="02020603050405020304" pitchFamily="18" charset="0"/>
                  </a:rPr>
                  <a:t> is that all 23 people have birthdays falling on different days of the year. Assume that each year has 365 days and that the probability of a person having a birthday on any of these days is the same. All 23 people will have different birthdays if all of the following 23 dependent events occur: the first person has a birthday on any day of the year, which occurs with probability 1; the second person has a birthday on any day of the year except the birthday of the first person, for which the probability is 364/365; the third person has birthday on any day of the year except these of the first two person ,for which the probability is 363/365, and so on. Therefore </a:t>
                </a:r>
                <a:endParaRPr lang="zh-CN" altLang="en-US" sz="2400" dirty="0"/>
              </a:p>
            </p:txBody>
          </p:sp>
        </mc:Choice>
        <mc:Fallback xmlns="">
          <p:sp>
            <p:nvSpPr>
              <p:cNvPr id="3" name="文本框 2">
                <a:extLst>
                  <a:ext uri="{FF2B5EF4-FFF2-40B4-BE49-F238E27FC236}">
                    <a16:creationId xmlns:a16="http://schemas.microsoft.com/office/drawing/2014/main" id="{EC1455C3-D83E-40BE-02E5-1C91C524C6C7}"/>
                  </a:ext>
                </a:extLst>
              </p:cNvPr>
              <p:cNvSpPr txBox="1">
                <a:spLocks noRot="1" noChangeAspect="1" noMove="1" noResize="1" noEditPoints="1" noAdjustHandles="1" noChangeArrowheads="1" noChangeShapeType="1" noTextEdit="1"/>
              </p:cNvSpPr>
              <p:nvPr/>
            </p:nvSpPr>
            <p:spPr>
              <a:xfrm>
                <a:off x="0" y="1200329"/>
                <a:ext cx="9144000" cy="4157228"/>
              </a:xfrm>
              <a:prstGeom prst="rect">
                <a:avLst/>
              </a:prstGeom>
              <a:blipFill>
                <a:blip r:embed="rId2"/>
                <a:stretch>
                  <a:fillRect l="-1000" t="-1026" r="-1067" b="-24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499A22C8-9994-1858-BCF2-3668CDDDC436}"/>
                  </a:ext>
                </a:extLst>
              </p:cNvPr>
              <p:cNvSpPr txBox="1"/>
              <p:nvPr/>
            </p:nvSpPr>
            <p:spPr>
              <a:xfrm>
                <a:off x="2339752" y="5197536"/>
                <a:ext cx="4669970" cy="616964"/>
              </a:xfrm>
              <a:prstGeom prst="rect">
                <a:avLst/>
              </a:prstGeom>
              <a:noFill/>
            </p:spPr>
            <p:txBody>
              <a:bodyPr wrap="square">
                <a:spAutoFit/>
              </a:bodyPr>
              <a:lstStyle/>
              <a:p>
                <a:r>
                  <a:rPr lang="zh-CN" altLang="zh-CN" sz="2400" kern="100" dirty="0">
                    <a:solidFill>
                      <a:srgbClr val="000080"/>
                    </a:solidFill>
                    <a:effectLst/>
                    <a:ea typeface="Times New Roman" panose="02020603050405020304" pitchFamily="18" charset="0"/>
                  </a:rPr>
                  <a:t> </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𝑃</m:t>
                    </m:r>
                    <m:r>
                      <a:rPr lang="en-US" altLang="zh-CN" sz="2400" i="1" kern="100">
                        <a:solidFill>
                          <a:srgbClr val="000080"/>
                        </a:solidFill>
                        <a:effectLst/>
                        <a:latin typeface="Cambria Math" panose="02040503050406030204" pitchFamily="18" charset="0"/>
                        <a:cs typeface="Times New Roman" panose="02020603050405020304" pitchFamily="18" charset="0"/>
                      </a:rPr>
                      <m:t>(</m:t>
                    </m:r>
                    <m:acc>
                      <m:accPr>
                        <m:chr m:val="̄"/>
                        <m:ctrlPr>
                          <a:rPr lang="zh-CN" altLang="zh-CN" sz="2400" i="1">
                            <a:solidFill>
                              <a:srgbClr val="000080"/>
                            </a:solidFill>
                            <a:effectLst/>
                            <a:latin typeface="Cambria Math" panose="02040503050406030204" pitchFamily="18" charset="0"/>
                            <a:ea typeface="Cambria Math" panose="02040503050406030204" pitchFamily="18" charset="0"/>
                          </a:rPr>
                        </m:ctrlPr>
                      </m:accPr>
                      <m:e>
                        <m:r>
                          <a:rPr lang="en-US" altLang="zh-CN" sz="2400" i="1" kern="100">
                            <a:solidFill>
                              <a:srgbClr val="000080"/>
                            </a:solidFill>
                            <a:effectLst/>
                            <a:latin typeface="Cambria Math" panose="02040503050406030204" pitchFamily="18" charset="0"/>
                            <a:cs typeface="Times New Roman" panose="02020603050405020304" pitchFamily="18" charset="0"/>
                          </a:rPr>
                          <m:t>𝐴</m:t>
                        </m:r>
                      </m:e>
                    </m:acc>
                    <m:r>
                      <a:rPr lang="en-US" altLang="zh-CN" sz="2400" i="1" kern="100">
                        <a:solidFill>
                          <a:srgbClr val="000080"/>
                        </a:solidFill>
                        <a:effectLst/>
                        <a:latin typeface="Cambria Math" panose="02040503050406030204" pitchFamily="18" charset="0"/>
                        <a:cs typeface="Times New Roman" panose="02020603050405020304" pitchFamily="18" charset="0"/>
                      </a:rPr>
                      <m:t>)=1</m:t>
                    </m:r>
                    <m:r>
                      <a:rPr lang="zh-CN" altLang="zh-CN" sz="2400" i="1" kern="100">
                        <a:solidFill>
                          <a:srgbClr val="000080"/>
                        </a:solidFill>
                        <a:effectLst/>
                        <a:latin typeface="Cambria Math" panose="02040503050406030204" pitchFamily="18" charset="0"/>
                        <a:ea typeface="MS Gothic" panose="020B0609070205080204" pitchFamily="49" charset="-128"/>
                        <a:cs typeface="MS Gothic" panose="020B0609070205080204" pitchFamily="49" charset="-128"/>
                      </a:rPr>
                      <m:t>⋅</m:t>
                    </m:r>
                    <m:f>
                      <m:fPr>
                        <m:ctrlPr>
                          <a:rPr lang="zh-CN" altLang="zh-CN" sz="2400" i="1">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cs typeface="Times New Roman" panose="02020603050405020304" pitchFamily="18" charset="0"/>
                          </a:rPr>
                          <m:t>364</m:t>
                        </m:r>
                      </m:num>
                      <m:den>
                        <m:r>
                          <a:rPr lang="en-US" altLang="zh-CN" sz="2400" i="1" kern="100">
                            <a:solidFill>
                              <a:srgbClr val="000080"/>
                            </a:solidFill>
                            <a:effectLst/>
                            <a:latin typeface="Cambria Math" panose="02040503050406030204" pitchFamily="18" charset="0"/>
                            <a:cs typeface="Times New Roman" panose="02020603050405020304" pitchFamily="18" charset="0"/>
                          </a:rPr>
                          <m:t>365</m:t>
                        </m:r>
                      </m:den>
                    </m:f>
                    <m:r>
                      <a:rPr lang="zh-CN" altLang="zh-CN" sz="2400" i="1" kern="100">
                        <a:solidFill>
                          <a:srgbClr val="000080"/>
                        </a:solidFill>
                        <a:effectLst/>
                        <a:latin typeface="Cambria Math" panose="02040503050406030204" pitchFamily="18" charset="0"/>
                        <a:ea typeface="MS Gothic" panose="020B0609070205080204" pitchFamily="49" charset="-128"/>
                        <a:cs typeface="MS Gothic" panose="020B0609070205080204" pitchFamily="49" charset="-128"/>
                      </a:rPr>
                      <m:t>⋅</m:t>
                    </m:r>
                    <m:f>
                      <m:fPr>
                        <m:ctrlPr>
                          <a:rPr lang="zh-CN" altLang="zh-CN" sz="2400" i="1">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cs typeface="Times New Roman" panose="02020603050405020304" pitchFamily="18" charset="0"/>
                          </a:rPr>
                          <m:t>363</m:t>
                        </m:r>
                      </m:num>
                      <m:den>
                        <m:r>
                          <a:rPr lang="en-US" altLang="zh-CN" sz="2400" i="1" kern="100">
                            <a:solidFill>
                              <a:srgbClr val="000080"/>
                            </a:solidFill>
                            <a:effectLst/>
                            <a:latin typeface="Cambria Math" panose="02040503050406030204" pitchFamily="18" charset="0"/>
                            <a:cs typeface="Times New Roman" panose="02020603050405020304" pitchFamily="18" charset="0"/>
                          </a:rPr>
                          <m:t>365</m:t>
                        </m:r>
                      </m:den>
                    </m:f>
                    <m:r>
                      <a:rPr lang="zh-CN" altLang="zh-CN" sz="2400" i="1" kern="100">
                        <a:solidFill>
                          <a:srgbClr val="000080"/>
                        </a:solidFill>
                        <a:effectLst/>
                        <a:latin typeface="Cambria Math" panose="02040503050406030204" pitchFamily="18" charset="0"/>
                        <a:ea typeface="MS Gothic" panose="020B0609070205080204" pitchFamily="49" charset="-128"/>
                        <a:cs typeface="MS Gothic" panose="020B0609070205080204" pitchFamily="49" charset="-128"/>
                      </a:rPr>
                      <m:t>⋯</m:t>
                    </m:r>
                    <m:f>
                      <m:fPr>
                        <m:ctrlPr>
                          <a:rPr lang="zh-CN" altLang="zh-CN" sz="2400" i="1">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cs typeface="Times New Roman" panose="02020603050405020304" pitchFamily="18" charset="0"/>
                          </a:rPr>
                          <m:t>343</m:t>
                        </m:r>
                      </m:num>
                      <m:den>
                        <m:r>
                          <a:rPr lang="en-US" altLang="zh-CN" sz="2400" i="1" kern="100">
                            <a:solidFill>
                              <a:srgbClr val="000080"/>
                            </a:solidFill>
                            <a:effectLst/>
                            <a:latin typeface="Cambria Math" panose="02040503050406030204" pitchFamily="18" charset="0"/>
                            <a:cs typeface="Times New Roman" panose="02020603050405020304" pitchFamily="18" charset="0"/>
                          </a:rPr>
                          <m:t>365</m:t>
                        </m:r>
                      </m:den>
                    </m:f>
                    <m:r>
                      <a:rPr lang="en-US" altLang="zh-CN" sz="2400" i="1" kern="100">
                        <a:solidFill>
                          <a:srgbClr val="000080"/>
                        </a:solidFill>
                        <a:effectLst/>
                        <a:latin typeface="Cambria Math" panose="02040503050406030204" pitchFamily="18" charset="0"/>
                        <a:cs typeface="Times New Roman" panose="02020603050405020304" pitchFamily="18" charset="0"/>
                      </a:rPr>
                      <m:t>=0.493</m:t>
                    </m:r>
                  </m:oMath>
                </a14:m>
                <a:endParaRPr lang="zh-CN" altLang="en-US" sz="2400" dirty="0"/>
              </a:p>
            </p:txBody>
          </p:sp>
        </mc:Choice>
        <mc:Fallback xmlns="">
          <p:sp>
            <p:nvSpPr>
              <p:cNvPr id="5" name="文本框 4">
                <a:extLst>
                  <a:ext uri="{FF2B5EF4-FFF2-40B4-BE49-F238E27FC236}">
                    <a16:creationId xmlns:a16="http://schemas.microsoft.com/office/drawing/2014/main" id="{499A22C8-9994-1858-BCF2-3668CDDDC436}"/>
                  </a:ext>
                </a:extLst>
              </p:cNvPr>
              <p:cNvSpPr txBox="1">
                <a:spLocks noRot="1" noChangeAspect="1" noMove="1" noResize="1" noEditPoints="1" noAdjustHandles="1" noChangeArrowheads="1" noChangeShapeType="1" noTextEdit="1"/>
              </p:cNvSpPr>
              <p:nvPr/>
            </p:nvSpPr>
            <p:spPr>
              <a:xfrm>
                <a:off x="2339752" y="5197536"/>
                <a:ext cx="4669970" cy="61696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13ACD3A-3F48-B121-6B08-C0D9CCADC378}"/>
                  </a:ext>
                </a:extLst>
              </p:cNvPr>
              <p:cNvSpPr txBox="1"/>
              <p:nvPr/>
            </p:nvSpPr>
            <p:spPr>
              <a:xfrm>
                <a:off x="1475656" y="5821088"/>
                <a:ext cx="5400600" cy="833241"/>
              </a:xfrm>
              <a:prstGeom prst="rect">
                <a:avLst/>
              </a:prstGeom>
              <a:noFill/>
            </p:spPr>
            <p:txBody>
              <a:bodyPr wrap="square">
                <a:spAutoFit/>
              </a:bodyPr>
              <a:lstStyle/>
              <a:p>
                <a:pPr algn="just"/>
                <a:r>
                  <a:rPr lang="en-US" altLang="zh-CN" sz="2400" kern="100" dirty="0">
                    <a:solidFill>
                      <a:srgbClr val="000080"/>
                    </a:solidFill>
                    <a:effectLst/>
                    <a:latin typeface="Times New Roman" panose="02020603050405020304" pitchFamily="18" charset="0"/>
                  </a:rPr>
                  <a:t>and</a:t>
                </a:r>
                <a:endParaRPr lang="zh-CN" altLang="zh-CN" sz="2400" kern="100" dirty="0">
                  <a:effectLst/>
                  <a:latin typeface="Times New Roman" panose="02020603050405020304" pitchFamily="18" charset="0"/>
                </a:endParaRPr>
              </a:p>
              <a:p>
                <a:pPr algn="just"/>
                <a:r>
                  <a:rPr lang="en-US" altLang="zh-CN" sz="2400" kern="100" dirty="0">
                    <a:solidFill>
                      <a:srgbClr val="000080"/>
                    </a:solidFill>
                    <a:effectLst/>
                    <a:latin typeface="Times New Roman" panose="02020603050405020304" pitchFamily="18" charset="0"/>
                  </a:rPr>
                  <a:t>                 </a:t>
                </a:r>
                <a14:m>
                  <m:oMath xmlns:m="http://schemas.openxmlformats.org/officeDocument/2006/math">
                    <m:r>
                      <a:rPr lang="en-US" altLang="zh-CN" sz="2400" i="1" kern="100">
                        <a:solidFill>
                          <a:srgbClr val="000080"/>
                        </a:solidFill>
                        <a:effectLst/>
                        <a:latin typeface="Cambria Math" panose="02040503050406030204" pitchFamily="18" charset="0"/>
                      </a:rPr>
                      <m:t>𝑃</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𝐴</m:t>
                    </m:r>
                    <m:r>
                      <a:rPr lang="en-US" altLang="zh-CN" sz="2400" i="1" kern="100">
                        <a:solidFill>
                          <a:srgbClr val="000080"/>
                        </a:solidFill>
                        <a:effectLst/>
                        <a:latin typeface="Cambria Math" panose="02040503050406030204" pitchFamily="18" charset="0"/>
                      </a:rPr>
                      <m:t>)=1−</m:t>
                    </m:r>
                    <m:r>
                      <a:rPr lang="en-US" altLang="zh-CN" sz="2400" i="1" kern="100">
                        <a:solidFill>
                          <a:srgbClr val="000080"/>
                        </a:solidFill>
                        <a:effectLst/>
                        <a:latin typeface="Cambria Math" panose="02040503050406030204" pitchFamily="18" charset="0"/>
                      </a:rPr>
                      <m:t>𝑃</m:t>
                    </m:r>
                    <m:r>
                      <a:rPr lang="en-US" altLang="zh-CN" sz="2400" i="1" kern="100">
                        <a:solidFill>
                          <a:srgbClr val="000080"/>
                        </a:solidFill>
                        <a:effectLst/>
                        <a:latin typeface="Cambria Math" panose="02040503050406030204" pitchFamily="18" charset="0"/>
                      </a:rPr>
                      <m:t>(</m:t>
                    </m:r>
                    <m:acc>
                      <m:accPr>
                        <m:chr m:val="̄"/>
                        <m:ctrlPr>
                          <a:rPr lang="zh-CN" altLang="zh-CN" sz="2400" i="1" kern="100">
                            <a:solidFill>
                              <a:srgbClr val="000080"/>
                            </a:solidFill>
                            <a:effectLst/>
                            <a:latin typeface="Cambria Math" panose="02040503050406030204" pitchFamily="18" charset="0"/>
                            <a:ea typeface="Cambria Math" panose="02040503050406030204" pitchFamily="18" charset="0"/>
                          </a:rPr>
                        </m:ctrlPr>
                      </m:accPr>
                      <m:e>
                        <m:r>
                          <a:rPr lang="en-US" altLang="zh-CN" sz="2400" i="1" kern="100">
                            <a:solidFill>
                              <a:srgbClr val="000080"/>
                            </a:solidFill>
                            <a:effectLst/>
                            <a:latin typeface="Cambria Math" panose="02040503050406030204" pitchFamily="18" charset="0"/>
                          </a:rPr>
                          <m:t>𝐴</m:t>
                        </m:r>
                      </m:e>
                    </m:acc>
                    <m:r>
                      <a:rPr lang="en-US" altLang="zh-CN" sz="2400" i="1" kern="100">
                        <a:solidFill>
                          <a:srgbClr val="000080"/>
                        </a:solidFill>
                        <a:effectLst/>
                        <a:latin typeface="Cambria Math" panose="02040503050406030204" pitchFamily="18" charset="0"/>
                      </a:rPr>
                      <m:t>)=0.507</m:t>
                    </m:r>
                  </m:oMath>
                </a14:m>
                <a:endParaRPr lang="zh-CN" altLang="zh-CN" sz="2400" kern="100" dirty="0">
                  <a:effectLst/>
                  <a:latin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713ACD3A-3F48-B121-6B08-C0D9CCADC378}"/>
                  </a:ext>
                </a:extLst>
              </p:cNvPr>
              <p:cNvSpPr txBox="1">
                <a:spLocks noRot="1" noChangeAspect="1" noMove="1" noResize="1" noEditPoints="1" noAdjustHandles="1" noChangeArrowheads="1" noChangeShapeType="1" noTextEdit="1"/>
              </p:cNvSpPr>
              <p:nvPr/>
            </p:nvSpPr>
            <p:spPr>
              <a:xfrm>
                <a:off x="1475656" y="5821088"/>
                <a:ext cx="5400600" cy="833241"/>
              </a:xfrm>
              <a:prstGeom prst="rect">
                <a:avLst/>
              </a:prstGeom>
              <a:blipFill>
                <a:blip r:embed="rId4"/>
                <a:stretch>
                  <a:fillRect l="-1693" t="-5839" b="-10219"/>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859E9B-6ECC-25C4-8630-22D7FF53E8E8}"/>
              </a:ext>
            </a:extLst>
          </p:cNvPr>
          <p:cNvSpPr>
            <a:spLocks noChangeArrowheads="1"/>
          </p:cNvSpPr>
          <p:nvPr/>
        </p:nvSpPr>
        <p:spPr bwMode="auto">
          <a:xfrm>
            <a:off x="-15984" y="-18418"/>
            <a:ext cx="9144000" cy="156966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panose="02020603050405020304" pitchFamily="18" charset="0"/>
                <a:cs typeface="Times New Roman" panose="02020603050405020304" pitchFamily="18" charset="0"/>
              </a:rPr>
              <a:t>Example 2.5.6</a:t>
            </a:r>
            <a:r>
              <a:rPr kumimoji="0" lang="en-US" altLang="zh-CN" sz="2400" b="1" i="0" u="none" strike="noStrike" cap="none" normalizeH="0" baseline="0">
                <a:ln>
                  <a:noFill/>
                </a:ln>
                <a:solidFill>
                  <a:srgbClr val="333399"/>
                </a:solidFill>
                <a:effectLst/>
                <a:latin typeface="Times New Roman" panose="02020603050405020304" pitchFamily="18" charset="0"/>
                <a:cs typeface="Times New Roman" panose="02020603050405020304" pitchFamily="18" charset="0"/>
              </a:rPr>
              <a:t> </a:t>
            </a:r>
            <a:endParaRPr kumimoji="0" lang="en-US" altLang="zh-CN"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333399"/>
                </a:solidFill>
                <a:effectLst/>
                <a:latin typeface="Times New Roman" panose="02020603050405020304" pitchFamily="18" charset="0"/>
                <a:cs typeface="Times New Roman" panose="02020603050405020304" pitchFamily="18" charset="0"/>
              </a:rPr>
              <a:t>Three people </a:t>
            </a:r>
            <a:r>
              <a:rPr kumimoji="0" lang="en-US" altLang="zh-CN" sz="2400" b="0" i="1" u="none" strike="noStrike" cap="none" normalizeH="0" baseline="0">
                <a:ln>
                  <a:noFill/>
                </a:ln>
                <a:solidFill>
                  <a:srgbClr val="333399"/>
                </a:solidFill>
                <a:effectLst/>
                <a:latin typeface="Times New Roman" panose="02020603050405020304" pitchFamily="18" charset="0"/>
                <a:cs typeface="Times New Roman" panose="02020603050405020304" pitchFamily="18" charset="0"/>
              </a:rPr>
              <a:t>A</a:t>
            </a:r>
            <a:r>
              <a:rPr kumimoji="0" lang="en-US" altLang="zh-CN" sz="2400" b="0" i="0" u="none" strike="noStrike" cap="none" normalizeH="0" baseline="0">
                <a:ln>
                  <a:noFill/>
                </a:ln>
                <a:solidFill>
                  <a:srgbClr val="333399"/>
                </a:solidFill>
                <a:effectLst/>
                <a:latin typeface="Times New Roman" panose="02020603050405020304" pitchFamily="18" charset="0"/>
                <a:cs typeface="Times New Roman" panose="02020603050405020304" pitchFamily="18" charset="0"/>
              </a:rPr>
              <a:t>, </a:t>
            </a:r>
            <a:r>
              <a:rPr kumimoji="0" lang="en-US" altLang="zh-CN" sz="2400" b="0" i="1" u="none" strike="noStrike" cap="none" normalizeH="0" baseline="0">
                <a:ln>
                  <a:noFill/>
                </a:ln>
                <a:solidFill>
                  <a:srgbClr val="333399"/>
                </a:solidFill>
                <a:effectLst/>
                <a:latin typeface="Times New Roman" panose="02020603050405020304" pitchFamily="18" charset="0"/>
                <a:cs typeface="Times New Roman" panose="02020603050405020304" pitchFamily="18" charset="0"/>
              </a:rPr>
              <a:t>B</a:t>
            </a:r>
            <a:r>
              <a:rPr kumimoji="0" lang="en-US" altLang="zh-CN" sz="2400" b="0" i="0" u="none" strike="noStrike" cap="none" normalizeH="0" baseline="0">
                <a:ln>
                  <a:noFill/>
                </a:ln>
                <a:solidFill>
                  <a:srgbClr val="333399"/>
                </a:solidFill>
                <a:effectLst/>
                <a:latin typeface="Times New Roman" panose="02020603050405020304" pitchFamily="18" charset="0"/>
                <a:cs typeface="Times New Roman" panose="02020603050405020304" pitchFamily="18" charset="0"/>
              </a:rPr>
              <a:t> and </a:t>
            </a:r>
            <a:r>
              <a:rPr kumimoji="0" lang="en-US" altLang="zh-CN" sz="2400" b="0" i="1" u="none" strike="noStrike" cap="none" normalizeH="0" baseline="0">
                <a:ln>
                  <a:noFill/>
                </a:ln>
                <a:solidFill>
                  <a:srgbClr val="333399"/>
                </a:solidFill>
                <a:effectLst/>
                <a:latin typeface="Times New Roman" panose="02020603050405020304" pitchFamily="18" charset="0"/>
                <a:cs typeface="Times New Roman" panose="02020603050405020304" pitchFamily="18" charset="0"/>
              </a:rPr>
              <a:t>C</a:t>
            </a:r>
            <a:r>
              <a:rPr kumimoji="0" lang="en-US" altLang="zh-CN" sz="2400" b="0" i="0" u="none" strike="noStrike" cap="none" normalizeH="0" baseline="0">
                <a:ln>
                  <a:noFill/>
                </a:ln>
                <a:solidFill>
                  <a:srgbClr val="333399"/>
                </a:solidFill>
                <a:effectLst/>
                <a:latin typeface="Times New Roman" panose="02020603050405020304" pitchFamily="18" charset="0"/>
                <a:cs typeface="Times New Roman" panose="02020603050405020304" pitchFamily="18" charset="0"/>
              </a:rPr>
              <a:t> are playing a game. They toss a die in order. The first one to get a 2 wins. What are their respective chances of winning?</a:t>
            </a:r>
            <a:endParaRPr kumimoji="0" lang="en-US" altLang="zh-CN" sz="2400" b="0" i="0" u="none" strike="noStrike" cap="none" normalizeH="0" baseline="0">
              <a:ln>
                <a:noFill/>
              </a:ln>
              <a:solidFill>
                <a:schemeClr val="tx1"/>
              </a:solidFill>
              <a:effectLst/>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D6BBB702-74BB-2468-A432-7294E9B12C8B}"/>
                  </a:ext>
                </a:extLst>
              </p:cNvPr>
              <p:cNvSpPr txBox="1"/>
              <p:nvPr/>
            </p:nvSpPr>
            <p:spPr>
              <a:xfrm>
                <a:off x="-23651" y="1581627"/>
                <a:ext cx="9144000" cy="1938992"/>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rPr>
                  <a:t>Solution</a:t>
                </a:r>
                <a:r>
                  <a:rPr lang="en-US" altLang="zh-CN" sz="2400" kern="100" dirty="0">
                    <a:solidFill>
                      <a:srgbClr val="333399"/>
                    </a:solidFill>
                    <a:effectLst/>
                    <a:latin typeface="Times New Roman" panose="02020603050405020304" pitchFamily="18" charset="0"/>
                  </a:rPr>
                  <a:t> First we determine the probability </a:t>
                </a:r>
                <a:r>
                  <a:rPr lang="en-US" altLang="zh-CN" sz="2400" i="1" kern="100" dirty="0" err="1">
                    <a:solidFill>
                      <a:srgbClr val="333399"/>
                    </a:solidFill>
                    <a:effectLst/>
                    <a:latin typeface="Times New Roman" panose="02020603050405020304" pitchFamily="18" charset="0"/>
                  </a:rPr>
                  <a:t>p</a:t>
                </a:r>
                <a:r>
                  <a:rPr lang="en-US" altLang="zh-CN" sz="2400" i="1" kern="100" baseline="-25000" dirty="0" err="1">
                    <a:solidFill>
                      <a:srgbClr val="333399"/>
                    </a:solidFill>
                    <a:effectLst/>
                    <a:latin typeface="Times New Roman" panose="02020603050405020304" pitchFamily="18" charset="0"/>
                  </a:rPr>
                  <a:t>A</a:t>
                </a:r>
                <a:r>
                  <a:rPr lang="en-US" altLang="zh-CN" sz="2400" kern="100" dirty="0">
                    <a:solidFill>
                      <a:srgbClr val="333399"/>
                    </a:solidFill>
                    <a:effectLst/>
                    <a:latin typeface="Times New Roman" panose="02020603050405020304" pitchFamily="18" charset="0"/>
                  </a:rPr>
                  <a:t> that </a:t>
                </a:r>
                <a:r>
                  <a:rPr lang="en-US" altLang="zh-CN" sz="2400" i="1" kern="100" dirty="0">
                    <a:solidFill>
                      <a:srgbClr val="333399"/>
                    </a:solidFill>
                    <a:effectLst/>
                    <a:latin typeface="Times New Roman" panose="02020603050405020304" pitchFamily="18" charset="0"/>
                  </a:rPr>
                  <a:t>A</a:t>
                </a:r>
                <a:r>
                  <a:rPr lang="en-US" altLang="zh-CN" sz="2400" kern="100" dirty="0">
                    <a:solidFill>
                      <a:srgbClr val="333399"/>
                    </a:solidFill>
                    <a:effectLst/>
                    <a:latin typeface="Times New Roman" panose="02020603050405020304" pitchFamily="18" charset="0"/>
                  </a:rPr>
                  <a:t> will win. In the first round, the probability that </a:t>
                </a:r>
                <a:r>
                  <a:rPr lang="en-US" altLang="zh-CN" sz="2400" i="1" kern="100" dirty="0">
                    <a:solidFill>
                      <a:srgbClr val="333399"/>
                    </a:solidFill>
                    <a:effectLst/>
                    <a:latin typeface="Times New Roman" panose="02020603050405020304" pitchFamily="18" charset="0"/>
                  </a:rPr>
                  <a:t>A</a:t>
                </a:r>
                <a:r>
                  <a:rPr lang="en-US" altLang="zh-CN" sz="2400" kern="100" dirty="0">
                    <a:solidFill>
                      <a:srgbClr val="333399"/>
                    </a:solidFill>
                    <a:effectLst/>
                    <a:latin typeface="Times New Roman" panose="02020603050405020304" pitchFamily="18" charset="0"/>
                  </a:rPr>
                  <a:t> will win is 1/6. If no one wins in the first round (the probability is </a:t>
                </a:r>
                <a14:m>
                  <m:oMath xmlns:m="http://schemas.openxmlformats.org/officeDocument/2006/math">
                    <m:r>
                      <a:rPr lang="en-US" altLang="zh-CN" sz="2400" i="1" kern="100">
                        <a:solidFill>
                          <a:srgbClr val="333399"/>
                        </a:solidFill>
                        <a:effectLst/>
                        <a:latin typeface="Cambria Math" panose="02040503050406030204" pitchFamily="18" charset="0"/>
                        <a:cs typeface="Times New Roman" panose="02020603050405020304" pitchFamily="18" charset="0"/>
                      </a:rPr>
                      <m:t>(</m:t>
                    </m:r>
                    <m:r>
                      <m:rPr>
                        <m:nor/>
                      </m:rPr>
                      <a:rPr lang="en-US" altLang="zh-CN" sz="2400" kern="100">
                        <a:solidFill>
                          <a:srgbClr val="333399"/>
                        </a:solidFill>
                        <a:effectLst/>
                        <a:latin typeface="Cambria Math" panose="02040503050406030204" pitchFamily="18" charset="0"/>
                        <a:cs typeface="Times New Roman" panose="02020603050405020304" pitchFamily="18" charset="0"/>
                      </a:rPr>
                      <m:t>5/6</m:t>
                    </m:r>
                    <m:sSup>
                      <m:sSupPr>
                        <m:ctrlPr>
                          <a:rPr lang="zh-CN" altLang="zh-CN" sz="2400" i="1">
                            <a:solidFill>
                              <a:srgbClr val="333399"/>
                            </a:solidFill>
                            <a:effectLst/>
                            <a:latin typeface="Cambria Math" panose="02040503050406030204" pitchFamily="18" charset="0"/>
                            <a:ea typeface="Cambria Math" panose="02040503050406030204" pitchFamily="18" charset="0"/>
                          </a:rPr>
                        </m:ctrlPr>
                      </m:sSupPr>
                      <m:e>
                        <m:r>
                          <a:rPr lang="en-US" altLang="zh-CN" sz="2400" kern="100">
                            <a:solidFill>
                              <a:srgbClr val="333399"/>
                            </a:solidFill>
                            <a:effectLst/>
                            <a:latin typeface="Cambria Math" panose="02040503050406030204" pitchFamily="18" charset="0"/>
                            <a:cs typeface="Times New Roman" panose="02020603050405020304" pitchFamily="18" charset="0"/>
                          </a:rPr>
                          <m:t>)</m:t>
                        </m:r>
                      </m:e>
                      <m:sup>
                        <m:r>
                          <a:rPr lang="en-US" altLang="zh-CN" sz="2400" i="1" kern="100">
                            <a:solidFill>
                              <a:srgbClr val="333399"/>
                            </a:solidFill>
                            <a:effectLst/>
                            <a:latin typeface="Cambria Math" panose="02040503050406030204" pitchFamily="18" charset="0"/>
                            <a:cs typeface="Times New Roman" panose="02020603050405020304" pitchFamily="18" charset="0"/>
                          </a:rPr>
                          <m:t>3</m:t>
                        </m:r>
                      </m:sup>
                    </m:sSup>
                  </m:oMath>
                </a14:m>
                <a:r>
                  <a:rPr lang="en-US" altLang="zh-CN" sz="2400" kern="100" dirty="0">
                    <a:solidFill>
                      <a:srgbClr val="333399"/>
                    </a:solidFill>
                    <a:effectLst/>
                    <a:latin typeface="Times New Roman" panose="02020603050405020304" pitchFamily="18" charset="0"/>
                  </a:rPr>
                  <a:t>, and if </a:t>
                </a:r>
                <a:r>
                  <a:rPr lang="en-US" altLang="zh-CN" sz="2400" i="1" kern="100" dirty="0">
                    <a:solidFill>
                      <a:srgbClr val="333399"/>
                    </a:solidFill>
                    <a:effectLst/>
                    <a:latin typeface="Times New Roman" panose="02020603050405020304" pitchFamily="18" charset="0"/>
                  </a:rPr>
                  <a:t>A</a:t>
                </a:r>
                <a:r>
                  <a:rPr lang="en-US" altLang="zh-CN" sz="2400" kern="100" dirty="0">
                    <a:solidFill>
                      <a:srgbClr val="333399"/>
                    </a:solidFill>
                    <a:effectLst/>
                    <a:latin typeface="Times New Roman" panose="02020603050405020304" pitchFamily="18" charset="0"/>
                  </a:rPr>
                  <a:t> win in the second round (the conditional probability is 1/6), then the probability of </a:t>
                </a:r>
                <a:r>
                  <a:rPr lang="en-US" altLang="zh-CN" sz="2400" i="1" kern="100" dirty="0">
                    <a:solidFill>
                      <a:srgbClr val="333399"/>
                    </a:solidFill>
                    <a:effectLst/>
                    <a:latin typeface="Times New Roman" panose="02020603050405020304" pitchFamily="18" charset="0"/>
                  </a:rPr>
                  <a:t>A</a:t>
                </a:r>
                <a:r>
                  <a:rPr lang="en-US" altLang="zh-CN" sz="2400" kern="100" dirty="0">
                    <a:solidFill>
                      <a:srgbClr val="333399"/>
                    </a:solidFill>
                    <a:effectLst/>
                    <a:latin typeface="Times New Roman" panose="02020603050405020304" pitchFamily="18" charset="0"/>
                  </a:rPr>
                  <a:t> win in the second round is </a:t>
                </a:r>
                <a14:m>
                  <m:oMath xmlns:m="http://schemas.openxmlformats.org/officeDocument/2006/math">
                    <m:r>
                      <a:rPr lang="en-US" altLang="zh-CN" sz="2400" i="1" kern="100">
                        <a:solidFill>
                          <a:srgbClr val="333399"/>
                        </a:solidFill>
                        <a:effectLst/>
                        <a:latin typeface="Cambria Math" panose="02040503050406030204" pitchFamily="18" charset="0"/>
                        <a:cs typeface="Times New Roman" panose="02020603050405020304" pitchFamily="18" charset="0"/>
                      </a:rPr>
                      <m:t>(</m:t>
                    </m:r>
                    <m:r>
                      <m:rPr>
                        <m:nor/>
                      </m:rPr>
                      <a:rPr lang="en-US" altLang="zh-CN" sz="2400" kern="100">
                        <a:solidFill>
                          <a:srgbClr val="333399"/>
                        </a:solidFill>
                        <a:effectLst/>
                        <a:latin typeface="Cambria Math" panose="02040503050406030204" pitchFamily="18" charset="0"/>
                        <a:cs typeface="Times New Roman" panose="02020603050405020304" pitchFamily="18" charset="0"/>
                      </a:rPr>
                      <m:t>5/6</m:t>
                    </m:r>
                    <m:sSup>
                      <m:sSupPr>
                        <m:ctrlPr>
                          <a:rPr lang="zh-CN" altLang="zh-CN" sz="2400" i="1">
                            <a:solidFill>
                              <a:srgbClr val="333399"/>
                            </a:solidFill>
                            <a:effectLst/>
                            <a:latin typeface="Cambria Math" panose="02040503050406030204" pitchFamily="18" charset="0"/>
                            <a:ea typeface="Cambria Math" panose="02040503050406030204" pitchFamily="18" charset="0"/>
                          </a:rPr>
                        </m:ctrlPr>
                      </m:sSupPr>
                      <m:e>
                        <m:r>
                          <a:rPr lang="en-US" altLang="zh-CN" sz="2400" kern="100">
                            <a:solidFill>
                              <a:srgbClr val="333399"/>
                            </a:solidFill>
                            <a:effectLst/>
                            <a:latin typeface="Cambria Math" panose="02040503050406030204" pitchFamily="18" charset="0"/>
                            <a:cs typeface="Times New Roman" panose="02020603050405020304" pitchFamily="18" charset="0"/>
                          </a:rPr>
                          <m:t>)</m:t>
                        </m:r>
                      </m:e>
                      <m:sup>
                        <m:r>
                          <a:rPr lang="en-US" altLang="zh-CN" sz="2400" i="1" kern="100">
                            <a:solidFill>
                              <a:srgbClr val="333399"/>
                            </a:solidFill>
                            <a:effectLst/>
                            <a:latin typeface="Cambria Math" panose="02040503050406030204" pitchFamily="18" charset="0"/>
                            <a:cs typeface="Times New Roman" panose="02020603050405020304" pitchFamily="18" charset="0"/>
                          </a:rPr>
                          <m:t>3</m:t>
                        </m:r>
                      </m:sup>
                    </m:sSup>
                    <m:r>
                      <a:rPr lang="en-US" altLang="zh-CN" sz="2400" i="1" kern="100">
                        <a:solidFill>
                          <a:srgbClr val="333399"/>
                        </a:solidFill>
                        <a:effectLst/>
                        <a:latin typeface="Cambria Math" panose="02040503050406030204" pitchFamily="18" charset="0"/>
                        <a:cs typeface="Times New Roman" panose="02020603050405020304" pitchFamily="18" charset="0"/>
                      </a:rPr>
                      <m:t>(1/6)</m:t>
                    </m:r>
                  </m:oMath>
                </a14:m>
                <a:r>
                  <a:rPr lang="en-US" altLang="zh-CN" sz="2400" kern="100" dirty="0">
                    <a:solidFill>
                      <a:srgbClr val="333399"/>
                    </a:solidFill>
                    <a:effectLst/>
                    <a:latin typeface="Times New Roman" panose="02020603050405020304" pitchFamily="18" charset="0"/>
                  </a:rPr>
                  <a:t>. </a:t>
                </a:r>
                <a:endParaRPr lang="zh-CN" altLang="en-US" sz="2400" dirty="0"/>
              </a:p>
            </p:txBody>
          </p:sp>
        </mc:Choice>
        <mc:Fallback xmlns="">
          <p:sp>
            <p:nvSpPr>
              <p:cNvPr id="4" name="文本框 3">
                <a:extLst>
                  <a:ext uri="{FF2B5EF4-FFF2-40B4-BE49-F238E27FC236}">
                    <a16:creationId xmlns:a16="http://schemas.microsoft.com/office/drawing/2014/main" id="{D6BBB702-74BB-2468-A432-7294E9B12C8B}"/>
                  </a:ext>
                </a:extLst>
              </p:cNvPr>
              <p:cNvSpPr txBox="1">
                <a:spLocks noRot="1" noChangeAspect="1" noMove="1" noResize="1" noEditPoints="1" noAdjustHandles="1" noChangeArrowheads="1" noChangeShapeType="1" noTextEdit="1"/>
              </p:cNvSpPr>
              <p:nvPr/>
            </p:nvSpPr>
            <p:spPr>
              <a:xfrm>
                <a:off x="-23651" y="1581627"/>
                <a:ext cx="9144000" cy="1938992"/>
              </a:xfrm>
              <a:prstGeom prst="rect">
                <a:avLst/>
              </a:prstGeom>
              <a:blipFill>
                <a:blip r:embed="rId2"/>
                <a:stretch>
                  <a:fillRect l="-1000" t="-2508" r="-1800" b="-59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7221AE0-05BB-A32A-AFF6-8AF06374E941}"/>
                  </a:ext>
                </a:extLst>
              </p:cNvPr>
              <p:cNvSpPr txBox="1"/>
              <p:nvPr/>
            </p:nvSpPr>
            <p:spPr>
              <a:xfrm>
                <a:off x="-1" y="3551004"/>
                <a:ext cx="9120349" cy="830997"/>
              </a:xfrm>
              <a:prstGeom prst="rect">
                <a:avLst/>
              </a:prstGeom>
              <a:noFill/>
            </p:spPr>
            <p:txBody>
              <a:bodyPr wrap="square">
                <a:spAutoFit/>
              </a:bodyPr>
              <a:lstStyle/>
              <a:p>
                <a:r>
                  <a:rPr lang="en-US" altLang="zh-CN" sz="2400" kern="100" dirty="0">
                    <a:solidFill>
                      <a:srgbClr val="333399"/>
                    </a:solidFill>
                    <a:effectLst/>
                    <a:latin typeface="Times New Roman" panose="02020603050405020304" pitchFamily="18" charset="0"/>
                  </a:rPr>
                  <a:t>Similarly, if we denote the event that </a:t>
                </a:r>
                <a14:m>
                  <m:oMath xmlns:m="http://schemas.openxmlformats.org/officeDocument/2006/math">
                    <m:r>
                      <a:rPr lang="en-US" altLang="zh-CN" sz="2400" i="1" kern="100">
                        <a:solidFill>
                          <a:srgbClr val="333399"/>
                        </a:solidFill>
                        <a:effectLst/>
                        <a:latin typeface="Cambria Math" panose="02040503050406030204" pitchFamily="18" charset="0"/>
                        <a:cs typeface="Times New Roman" panose="02020603050405020304" pitchFamily="18" charset="0"/>
                      </a:rPr>
                      <m:t>𝐴</m:t>
                    </m:r>
                  </m:oMath>
                </a14:m>
                <a:r>
                  <a:rPr lang="en-US" altLang="zh-CN" sz="2400" kern="100" dirty="0">
                    <a:solidFill>
                      <a:srgbClr val="333399"/>
                    </a:solidFill>
                    <a:effectLst/>
                    <a:latin typeface="Times New Roman" panose="02020603050405020304" pitchFamily="18" charset="0"/>
                  </a:rPr>
                  <a:t> wins in the </a:t>
                </a:r>
                <a14:m>
                  <m:oMath xmlns:m="http://schemas.openxmlformats.org/officeDocument/2006/math">
                    <m:r>
                      <a:rPr lang="en-US" altLang="zh-CN" sz="2400" i="1" kern="100">
                        <a:solidFill>
                          <a:srgbClr val="333399"/>
                        </a:solidFill>
                        <a:effectLst/>
                        <a:latin typeface="Cambria Math" panose="02040503050406030204" pitchFamily="18" charset="0"/>
                        <a:cs typeface="Times New Roman" panose="02020603050405020304" pitchFamily="18" charset="0"/>
                      </a:rPr>
                      <m:t>𝑘</m:t>
                    </m:r>
                  </m:oMath>
                </a14:m>
                <a:r>
                  <a:rPr lang="en-US" altLang="zh-CN" sz="2400" kern="100" dirty="0">
                    <a:solidFill>
                      <a:srgbClr val="333399"/>
                    </a:solidFill>
                    <a:effectLst/>
                    <a:latin typeface="Times New Roman" panose="02020603050405020304" pitchFamily="18" charset="0"/>
                  </a:rPr>
                  <a:t> -</a:t>
                </a:r>
                <a:r>
                  <a:rPr lang="en-US" altLang="zh-CN" sz="2400" kern="100" dirty="0" err="1">
                    <a:solidFill>
                      <a:srgbClr val="333399"/>
                    </a:solidFill>
                    <a:effectLst/>
                    <a:latin typeface="Times New Roman" panose="02020603050405020304" pitchFamily="18" charset="0"/>
                  </a:rPr>
                  <a:t>th</a:t>
                </a:r>
                <a:r>
                  <a:rPr lang="en-US" altLang="zh-CN" sz="2400" kern="100" dirty="0">
                    <a:solidFill>
                      <a:srgbClr val="333399"/>
                    </a:solidFill>
                    <a:effectLst/>
                    <a:latin typeface="Times New Roman" panose="02020603050405020304" pitchFamily="18" charset="0"/>
                  </a:rPr>
                  <a:t> round by </a:t>
                </a:r>
                <a14:m>
                  <m:oMath xmlns:m="http://schemas.openxmlformats.org/officeDocument/2006/math">
                    <m:sSub>
                      <m:sSubPr>
                        <m:ctrlPr>
                          <a:rPr lang="zh-CN" altLang="zh-CN" sz="2400" i="1">
                            <a:solidFill>
                              <a:srgbClr val="333399"/>
                            </a:solidFill>
                            <a:effectLst/>
                            <a:latin typeface="Cambria Math" panose="02040503050406030204" pitchFamily="18" charset="0"/>
                            <a:ea typeface="Cambria Math" panose="02040503050406030204" pitchFamily="18" charset="0"/>
                          </a:rPr>
                        </m:ctrlPr>
                      </m:sSubPr>
                      <m:e>
                        <m:r>
                          <a:rPr lang="en-US" altLang="zh-CN" sz="2400" i="1" kern="100">
                            <a:solidFill>
                              <a:srgbClr val="333399"/>
                            </a:solidFill>
                            <a:effectLst/>
                            <a:latin typeface="Cambria Math" panose="02040503050406030204" pitchFamily="18" charset="0"/>
                            <a:cs typeface="Times New Roman" panose="02020603050405020304" pitchFamily="18" charset="0"/>
                          </a:rPr>
                          <m:t>𝐴</m:t>
                        </m:r>
                      </m:e>
                      <m:sub>
                        <m:r>
                          <a:rPr lang="en-US" altLang="zh-CN" sz="2400" i="1" kern="100">
                            <a:solidFill>
                              <a:srgbClr val="333399"/>
                            </a:solidFill>
                            <a:effectLst/>
                            <a:latin typeface="Cambria Math" panose="02040503050406030204" pitchFamily="18" charset="0"/>
                            <a:cs typeface="Times New Roman" panose="02020603050405020304" pitchFamily="18" charset="0"/>
                          </a:rPr>
                          <m:t>𝑘</m:t>
                        </m:r>
                      </m:sub>
                    </m:sSub>
                  </m:oMath>
                </a14:m>
                <a:r>
                  <a:rPr lang="en-US" altLang="zh-CN" sz="2400" kern="100" dirty="0">
                    <a:solidFill>
                      <a:srgbClr val="333399"/>
                    </a:solidFill>
                    <a:effectLst/>
                    <a:latin typeface="Times New Roman" panose="02020603050405020304" pitchFamily="18" charset="0"/>
                  </a:rPr>
                  <a:t>, then</a:t>
                </a:r>
                <a:endParaRPr lang="zh-CN" altLang="en-US" sz="2400" dirty="0"/>
              </a:p>
            </p:txBody>
          </p:sp>
        </mc:Choice>
        <mc:Fallback xmlns="">
          <p:sp>
            <p:nvSpPr>
              <p:cNvPr id="6" name="文本框 5">
                <a:extLst>
                  <a:ext uri="{FF2B5EF4-FFF2-40B4-BE49-F238E27FC236}">
                    <a16:creationId xmlns:a16="http://schemas.microsoft.com/office/drawing/2014/main" id="{77221AE0-05BB-A32A-AFF6-8AF06374E941}"/>
                  </a:ext>
                </a:extLst>
              </p:cNvPr>
              <p:cNvSpPr txBox="1">
                <a:spLocks noRot="1" noChangeAspect="1" noMove="1" noResize="1" noEditPoints="1" noAdjustHandles="1" noChangeArrowheads="1" noChangeShapeType="1" noTextEdit="1"/>
              </p:cNvSpPr>
              <p:nvPr/>
            </p:nvSpPr>
            <p:spPr>
              <a:xfrm>
                <a:off x="-1" y="3551004"/>
                <a:ext cx="9120349" cy="830997"/>
              </a:xfrm>
              <a:prstGeom prst="rect">
                <a:avLst/>
              </a:prstGeom>
              <a:blipFill>
                <a:blip r:embed="rId3"/>
                <a:stretch>
                  <a:fillRect l="-1003" t="-5882" b="-161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BC04D86A-49DB-D6B5-8D37-0EE011D5EE01}"/>
                  </a:ext>
                </a:extLst>
              </p:cNvPr>
              <p:cNvSpPr txBox="1"/>
              <p:nvPr/>
            </p:nvSpPr>
            <p:spPr>
              <a:xfrm>
                <a:off x="1547664" y="4128718"/>
                <a:ext cx="4702628" cy="725648"/>
              </a:xfrm>
              <a:prstGeom prst="rect">
                <a:avLst/>
              </a:prstGeom>
              <a:noFill/>
            </p:spPr>
            <p:txBody>
              <a:bodyPr wrap="square">
                <a:spAutoFit/>
              </a:bodyPr>
              <a:lstStyle/>
              <a:p>
                <a:pPr algn="ctr"/>
                <a14:m>
                  <m:oMath xmlns:m="http://schemas.openxmlformats.org/officeDocument/2006/math">
                    <m:sSub>
                      <m:sSubPr>
                        <m:ctrlPr>
                          <a:rPr lang="zh-CN" altLang="zh-CN" sz="2400" i="1" kern="100" smtClean="0">
                            <a:solidFill>
                              <a:srgbClr val="333399"/>
                            </a:solidFill>
                            <a:effectLst/>
                            <a:latin typeface="Cambria Math" panose="02040503050406030204" pitchFamily="18" charset="0"/>
                            <a:ea typeface="Cambria Math" panose="02040503050406030204" pitchFamily="18" charset="0"/>
                          </a:rPr>
                        </m:ctrlPr>
                      </m:sSubPr>
                      <m:e>
                        <m:r>
                          <a:rPr lang="en-US" altLang="zh-CN" sz="2400" i="1" kern="100">
                            <a:solidFill>
                              <a:srgbClr val="333399"/>
                            </a:solidFill>
                            <a:effectLst/>
                            <a:latin typeface="Cambria Math" panose="02040503050406030204" pitchFamily="18" charset="0"/>
                          </a:rPr>
                          <m:t>𝑃</m:t>
                        </m:r>
                      </m:e>
                      <m:sub>
                        <m:r>
                          <a:rPr lang="en-US" altLang="zh-CN" sz="2400" i="1" kern="100">
                            <a:solidFill>
                              <a:srgbClr val="333399"/>
                            </a:solidFill>
                            <a:effectLst/>
                            <a:latin typeface="Cambria Math" panose="02040503050406030204" pitchFamily="18" charset="0"/>
                          </a:rPr>
                          <m:t>𝐴</m:t>
                        </m:r>
                      </m:sub>
                    </m:sSub>
                    <m:r>
                      <a:rPr lang="en-US" altLang="zh-CN" sz="2400" i="1" kern="100">
                        <a:solidFill>
                          <a:srgbClr val="333399"/>
                        </a:solidFill>
                        <a:effectLst/>
                        <a:latin typeface="Cambria Math" panose="02040503050406030204" pitchFamily="18" charset="0"/>
                      </a:rPr>
                      <m:t>=</m:t>
                    </m:r>
                    <m:nary>
                      <m:naryPr>
                        <m:chr m:val="∑"/>
                        <m:ctrlPr>
                          <a:rPr lang="zh-CN" altLang="zh-CN" sz="2400" i="1" kern="100">
                            <a:solidFill>
                              <a:srgbClr val="333399"/>
                            </a:solidFill>
                            <a:effectLst/>
                            <a:latin typeface="Cambria Math" panose="02040503050406030204" pitchFamily="18" charset="0"/>
                            <a:ea typeface="Cambria Math" panose="02040503050406030204" pitchFamily="18" charset="0"/>
                          </a:rPr>
                        </m:ctrlPr>
                      </m:naryPr>
                      <m:sub>
                        <m:r>
                          <a:rPr lang="en-US" altLang="zh-CN" sz="2400" i="1" kern="100">
                            <a:solidFill>
                              <a:srgbClr val="333399"/>
                            </a:solidFill>
                            <a:effectLst/>
                            <a:latin typeface="Cambria Math" panose="02040503050406030204" pitchFamily="18" charset="0"/>
                          </a:rPr>
                          <m:t>𝑘</m:t>
                        </m:r>
                        <m:r>
                          <a:rPr lang="en-US" altLang="zh-CN" sz="2400" i="1" kern="100">
                            <a:solidFill>
                              <a:srgbClr val="333399"/>
                            </a:solidFill>
                            <a:effectLst/>
                            <a:latin typeface="Cambria Math" panose="02040503050406030204" pitchFamily="18" charset="0"/>
                          </a:rPr>
                          <m:t>=1</m:t>
                        </m:r>
                      </m:sub>
                      <m:sup>
                        <m:r>
                          <a:rPr lang="en-US" altLang="zh-CN" sz="2400" i="1" kern="100">
                            <a:solidFill>
                              <a:srgbClr val="333399"/>
                            </a:solidFill>
                            <a:effectLst/>
                            <a:latin typeface="Cambria Math" panose="02040503050406030204" pitchFamily="18" charset="0"/>
                          </a:rPr>
                          <m:t>∞</m:t>
                        </m:r>
                      </m:sup>
                      <m:e>
                        <m:sSup>
                          <m:sSupPr>
                            <m:ctrlPr>
                              <a:rPr lang="zh-CN" altLang="zh-CN" sz="2400" i="1" kern="100">
                                <a:solidFill>
                                  <a:srgbClr val="333399"/>
                                </a:solidFill>
                                <a:effectLst/>
                                <a:latin typeface="Cambria Math" panose="02040503050406030204" pitchFamily="18" charset="0"/>
                                <a:ea typeface="Cambria Math" panose="02040503050406030204" pitchFamily="18" charset="0"/>
                              </a:rPr>
                            </m:ctrlPr>
                          </m:sSupPr>
                          <m:e>
                            <m:d>
                              <m:dPr>
                                <m:ctrlPr>
                                  <a:rPr lang="zh-CN" altLang="zh-CN" sz="2400" i="1" kern="100">
                                    <a:solidFill>
                                      <a:srgbClr val="333399"/>
                                    </a:solidFill>
                                    <a:effectLst/>
                                    <a:latin typeface="Cambria Math" panose="02040503050406030204" pitchFamily="18" charset="0"/>
                                    <a:ea typeface="Cambria Math" panose="02040503050406030204" pitchFamily="18" charset="0"/>
                                  </a:rPr>
                                </m:ctrlPr>
                              </m:dPr>
                              <m:e>
                                <m:f>
                                  <m:fPr>
                                    <m:ctrlPr>
                                      <a:rPr lang="zh-CN" altLang="zh-CN" sz="2400" i="1" kern="100">
                                        <a:solidFill>
                                          <a:srgbClr val="333399"/>
                                        </a:solidFill>
                                        <a:effectLst/>
                                        <a:latin typeface="Cambria Math" panose="02040503050406030204" pitchFamily="18" charset="0"/>
                                        <a:ea typeface="Cambria Math" panose="02040503050406030204" pitchFamily="18" charset="0"/>
                                      </a:rPr>
                                    </m:ctrlPr>
                                  </m:fPr>
                                  <m:num>
                                    <m:r>
                                      <a:rPr lang="en-US" altLang="zh-CN" sz="2400" i="1" kern="100">
                                        <a:solidFill>
                                          <a:srgbClr val="333399"/>
                                        </a:solidFill>
                                        <a:effectLst/>
                                        <a:latin typeface="Cambria Math" panose="02040503050406030204" pitchFamily="18" charset="0"/>
                                      </a:rPr>
                                      <m:t>5</m:t>
                                    </m:r>
                                  </m:num>
                                  <m:den>
                                    <m:r>
                                      <a:rPr lang="en-US" altLang="zh-CN" sz="2400" i="1" kern="100">
                                        <a:solidFill>
                                          <a:srgbClr val="333399"/>
                                        </a:solidFill>
                                        <a:effectLst/>
                                        <a:latin typeface="Cambria Math" panose="02040503050406030204" pitchFamily="18" charset="0"/>
                                      </a:rPr>
                                      <m:t>6</m:t>
                                    </m:r>
                                  </m:den>
                                </m:f>
                              </m:e>
                            </m:d>
                          </m:e>
                          <m:sup>
                            <m:r>
                              <a:rPr lang="en-US" altLang="zh-CN" sz="2400" i="1" kern="100">
                                <a:solidFill>
                                  <a:srgbClr val="333399"/>
                                </a:solidFill>
                                <a:effectLst/>
                                <a:latin typeface="Cambria Math" panose="02040503050406030204" pitchFamily="18" charset="0"/>
                              </a:rPr>
                              <m:t>3</m:t>
                            </m:r>
                            <m:r>
                              <a:rPr lang="en-US" altLang="zh-CN" sz="2400" i="1" kern="100">
                                <a:solidFill>
                                  <a:srgbClr val="333399"/>
                                </a:solidFill>
                                <a:effectLst/>
                                <a:latin typeface="Cambria Math" panose="02040503050406030204" pitchFamily="18" charset="0"/>
                              </a:rPr>
                              <m:t>𝑘</m:t>
                            </m:r>
                            <m:r>
                              <a:rPr lang="en-US" altLang="zh-CN" sz="2400" i="1" kern="100">
                                <a:solidFill>
                                  <a:srgbClr val="333399"/>
                                </a:solidFill>
                                <a:effectLst/>
                                <a:latin typeface="Cambria Math" panose="02040503050406030204" pitchFamily="18" charset="0"/>
                              </a:rPr>
                              <m:t>−3</m:t>
                            </m:r>
                          </m:sup>
                        </m:sSup>
                        <m:d>
                          <m:dPr>
                            <m:ctrlPr>
                              <a:rPr lang="zh-CN" altLang="zh-CN" sz="2400" i="1" kern="100">
                                <a:solidFill>
                                  <a:srgbClr val="333399"/>
                                </a:solidFill>
                                <a:effectLst/>
                                <a:latin typeface="Cambria Math" panose="02040503050406030204" pitchFamily="18" charset="0"/>
                                <a:ea typeface="Cambria Math" panose="02040503050406030204" pitchFamily="18" charset="0"/>
                              </a:rPr>
                            </m:ctrlPr>
                          </m:dPr>
                          <m:e>
                            <m:f>
                              <m:fPr>
                                <m:ctrlPr>
                                  <a:rPr lang="zh-CN" altLang="zh-CN" sz="2400" i="1" kern="100">
                                    <a:solidFill>
                                      <a:srgbClr val="333399"/>
                                    </a:solidFill>
                                    <a:effectLst/>
                                    <a:latin typeface="Cambria Math" panose="02040503050406030204" pitchFamily="18" charset="0"/>
                                    <a:ea typeface="Cambria Math" panose="02040503050406030204" pitchFamily="18" charset="0"/>
                                  </a:rPr>
                                </m:ctrlPr>
                              </m:fPr>
                              <m:num>
                                <m:r>
                                  <a:rPr lang="en-US" altLang="zh-CN" sz="2400" i="1" kern="100">
                                    <a:solidFill>
                                      <a:srgbClr val="333399"/>
                                    </a:solidFill>
                                    <a:effectLst/>
                                    <a:latin typeface="Cambria Math" panose="02040503050406030204" pitchFamily="18" charset="0"/>
                                  </a:rPr>
                                  <m:t>1</m:t>
                                </m:r>
                              </m:num>
                              <m:den>
                                <m:r>
                                  <a:rPr lang="en-US" altLang="zh-CN" sz="2400" i="1" kern="100">
                                    <a:solidFill>
                                      <a:srgbClr val="333399"/>
                                    </a:solidFill>
                                    <a:effectLst/>
                                    <a:latin typeface="Cambria Math" panose="02040503050406030204" pitchFamily="18" charset="0"/>
                                  </a:rPr>
                                  <m:t>6</m:t>
                                </m:r>
                              </m:den>
                            </m:f>
                          </m:e>
                        </m:d>
                      </m:e>
                    </m:nary>
                    <m:r>
                      <a:rPr lang="en-US" altLang="zh-CN" sz="2400" i="1" kern="100">
                        <a:solidFill>
                          <a:srgbClr val="333399"/>
                        </a:solidFill>
                        <a:effectLst/>
                        <a:latin typeface="Cambria Math" panose="02040503050406030204" pitchFamily="18" charset="0"/>
                      </a:rPr>
                      <m:t>=</m:t>
                    </m:r>
                    <m:f>
                      <m:fPr>
                        <m:ctrlPr>
                          <a:rPr lang="zh-CN" altLang="zh-CN" sz="2400" i="1" kern="100">
                            <a:solidFill>
                              <a:srgbClr val="333399"/>
                            </a:solidFill>
                            <a:effectLst/>
                            <a:latin typeface="Cambria Math" panose="02040503050406030204" pitchFamily="18" charset="0"/>
                            <a:ea typeface="Cambria Math" panose="02040503050406030204" pitchFamily="18" charset="0"/>
                          </a:rPr>
                        </m:ctrlPr>
                      </m:fPr>
                      <m:num>
                        <m:r>
                          <a:rPr lang="en-US" altLang="zh-CN" sz="2400" i="1" kern="100">
                            <a:solidFill>
                              <a:srgbClr val="333399"/>
                            </a:solidFill>
                            <a:effectLst/>
                            <a:latin typeface="Cambria Math" panose="02040503050406030204" pitchFamily="18" charset="0"/>
                          </a:rPr>
                          <m:t>36</m:t>
                        </m:r>
                      </m:num>
                      <m:den>
                        <m:r>
                          <a:rPr lang="en-US" altLang="zh-CN" sz="2400" i="1" kern="100">
                            <a:solidFill>
                              <a:srgbClr val="333399"/>
                            </a:solidFill>
                            <a:effectLst/>
                            <a:latin typeface="Cambria Math" panose="02040503050406030204" pitchFamily="18" charset="0"/>
                          </a:rPr>
                          <m:t>91</m:t>
                        </m:r>
                      </m:den>
                    </m:f>
                  </m:oMath>
                </a14:m>
                <a:r>
                  <a:rPr lang="en-US" altLang="zh-CN" sz="2400" kern="100" dirty="0">
                    <a:solidFill>
                      <a:srgbClr val="333399"/>
                    </a:solidFill>
                    <a:effectLst/>
                    <a:latin typeface="Times New Roman" panose="02020603050405020304" pitchFamily="18" charset="0"/>
                  </a:rPr>
                  <a:t>.</a:t>
                </a:r>
                <a:endParaRPr lang="zh-CN" altLang="zh-CN" sz="2400" kern="100" dirty="0">
                  <a:effectLst/>
                  <a:latin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BC04D86A-49DB-D6B5-8D37-0EE011D5EE01}"/>
                  </a:ext>
                </a:extLst>
              </p:cNvPr>
              <p:cNvSpPr txBox="1">
                <a:spLocks noRot="1" noChangeAspect="1" noMove="1" noResize="1" noEditPoints="1" noAdjustHandles="1" noChangeArrowheads="1" noChangeShapeType="1" noTextEdit="1"/>
              </p:cNvSpPr>
              <p:nvPr/>
            </p:nvSpPr>
            <p:spPr>
              <a:xfrm>
                <a:off x="1547664" y="4128718"/>
                <a:ext cx="4702628" cy="725648"/>
              </a:xfrm>
              <a:prstGeom prst="rect">
                <a:avLst/>
              </a:prstGeom>
              <a:blipFill>
                <a:blip r:embed="rId4"/>
                <a:stretch>
                  <a:fillRect b="-5882"/>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1115C438-5FFD-8493-B7F9-7472434FAA6B}"/>
              </a:ext>
            </a:extLst>
          </p:cNvPr>
          <p:cNvSpPr txBox="1"/>
          <p:nvPr/>
        </p:nvSpPr>
        <p:spPr>
          <a:xfrm>
            <a:off x="324" y="4959715"/>
            <a:ext cx="5795811" cy="461665"/>
          </a:xfrm>
          <a:prstGeom prst="rect">
            <a:avLst/>
          </a:prstGeom>
          <a:noFill/>
        </p:spPr>
        <p:txBody>
          <a:bodyPr wrap="square">
            <a:spAutoFit/>
          </a:bodyPr>
          <a:lstStyle/>
          <a:p>
            <a:r>
              <a:rPr lang="en-US" altLang="zh-CN" sz="2400" kern="100" dirty="0">
                <a:solidFill>
                  <a:srgbClr val="333399"/>
                </a:solidFill>
                <a:effectLst/>
                <a:latin typeface="Times New Roman" panose="02020603050405020304" pitchFamily="18" charset="0"/>
                <a:ea typeface="宋体" panose="02010600030101010101" pitchFamily="2" charset="-122"/>
              </a:rPr>
              <a:t>Similarly, the probability the B or C win are</a:t>
            </a:r>
            <a:endParaRPr lang="zh-CN" altLang="en-US" sz="2400" dirty="0"/>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1931B54F-9590-0EA5-DBC9-243C095C112D}"/>
                  </a:ext>
                </a:extLst>
              </p:cNvPr>
              <p:cNvSpPr txBox="1"/>
              <p:nvPr/>
            </p:nvSpPr>
            <p:spPr>
              <a:xfrm>
                <a:off x="5292080" y="4890523"/>
                <a:ext cx="3600400" cy="621837"/>
              </a:xfrm>
              <a:prstGeom prst="rect">
                <a:avLst/>
              </a:prstGeom>
              <a:noFill/>
            </p:spPr>
            <p:txBody>
              <a:bodyPr wrap="square">
                <a:spAutoFit/>
              </a:bodyPr>
              <a:lstStyle/>
              <a:p>
                <a:pPr algn="ctr"/>
                <a14:m>
                  <m:oMath xmlns:m="http://schemas.openxmlformats.org/officeDocument/2006/math">
                    <m:sSub>
                      <m:sSubPr>
                        <m:ctrlPr>
                          <a:rPr lang="zh-CN" altLang="zh-CN" sz="2400" i="1" kern="100" smtClean="0">
                            <a:solidFill>
                              <a:srgbClr val="333399"/>
                            </a:solidFill>
                            <a:effectLst/>
                            <a:latin typeface="Cambria Math" panose="02040503050406030204" pitchFamily="18" charset="0"/>
                            <a:ea typeface="Cambria Math" panose="02040503050406030204" pitchFamily="18" charset="0"/>
                          </a:rPr>
                        </m:ctrlPr>
                      </m:sSubPr>
                      <m:e>
                        <m:r>
                          <a:rPr lang="en-US" altLang="zh-CN" sz="2400" i="1" kern="100">
                            <a:solidFill>
                              <a:srgbClr val="333399"/>
                            </a:solidFill>
                            <a:effectLst/>
                            <a:latin typeface="Cambria Math" panose="02040503050406030204" pitchFamily="18" charset="0"/>
                          </a:rPr>
                          <m:t>𝑃</m:t>
                        </m:r>
                      </m:e>
                      <m:sub>
                        <m:r>
                          <a:rPr lang="en-US" altLang="zh-CN" sz="2400" i="1" kern="100">
                            <a:solidFill>
                              <a:srgbClr val="333399"/>
                            </a:solidFill>
                            <a:effectLst/>
                            <a:latin typeface="Cambria Math" panose="02040503050406030204" pitchFamily="18" charset="0"/>
                          </a:rPr>
                          <m:t>𝐵</m:t>
                        </m:r>
                      </m:sub>
                    </m:sSub>
                    <m:r>
                      <a:rPr lang="en-US" altLang="zh-CN" sz="2400" i="1" kern="100">
                        <a:solidFill>
                          <a:srgbClr val="333399"/>
                        </a:solidFill>
                        <a:effectLst/>
                        <a:latin typeface="Cambria Math" panose="02040503050406030204" pitchFamily="18" charset="0"/>
                      </a:rPr>
                      <m:t>=</m:t>
                    </m:r>
                    <m:f>
                      <m:fPr>
                        <m:ctrlPr>
                          <a:rPr lang="zh-CN" altLang="zh-CN" sz="2400" i="1" kern="100">
                            <a:solidFill>
                              <a:srgbClr val="333399"/>
                            </a:solidFill>
                            <a:effectLst/>
                            <a:latin typeface="Cambria Math" panose="02040503050406030204" pitchFamily="18" charset="0"/>
                            <a:ea typeface="Cambria Math" panose="02040503050406030204" pitchFamily="18" charset="0"/>
                          </a:rPr>
                        </m:ctrlPr>
                      </m:fPr>
                      <m:num>
                        <m:r>
                          <a:rPr lang="en-US" altLang="zh-CN" sz="2400" i="1" kern="100">
                            <a:solidFill>
                              <a:srgbClr val="333399"/>
                            </a:solidFill>
                            <a:effectLst/>
                            <a:latin typeface="Cambria Math" panose="02040503050406030204" pitchFamily="18" charset="0"/>
                          </a:rPr>
                          <m:t>30</m:t>
                        </m:r>
                      </m:num>
                      <m:den>
                        <m:r>
                          <a:rPr lang="en-US" altLang="zh-CN" sz="2400" i="1" kern="100">
                            <a:solidFill>
                              <a:srgbClr val="333399"/>
                            </a:solidFill>
                            <a:effectLst/>
                            <a:latin typeface="Cambria Math" panose="02040503050406030204" pitchFamily="18" charset="0"/>
                          </a:rPr>
                          <m:t>91</m:t>
                        </m:r>
                      </m:den>
                    </m:f>
                    <m:r>
                      <a:rPr lang="en-US" altLang="zh-CN" sz="2400" i="1" kern="100">
                        <a:solidFill>
                          <a:srgbClr val="333399"/>
                        </a:solidFill>
                        <a:effectLst/>
                        <a:latin typeface="Cambria Math" panose="02040503050406030204" pitchFamily="18" charset="0"/>
                      </a:rPr>
                      <m:t>,  </m:t>
                    </m:r>
                    <m:sSub>
                      <m:sSubPr>
                        <m:ctrlPr>
                          <a:rPr lang="zh-CN" altLang="zh-CN" sz="2400" i="1" kern="100">
                            <a:solidFill>
                              <a:srgbClr val="333399"/>
                            </a:solidFill>
                            <a:effectLst/>
                            <a:latin typeface="Cambria Math" panose="02040503050406030204" pitchFamily="18" charset="0"/>
                            <a:ea typeface="Cambria Math" panose="02040503050406030204" pitchFamily="18" charset="0"/>
                          </a:rPr>
                        </m:ctrlPr>
                      </m:sSubPr>
                      <m:e>
                        <m:r>
                          <a:rPr lang="en-US" altLang="zh-CN" sz="2400" i="1" kern="100">
                            <a:solidFill>
                              <a:srgbClr val="333399"/>
                            </a:solidFill>
                            <a:effectLst/>
                            <a:latin typeface="Cambria Math" panose="02040503050406030204" pitchFamily="18" charset="0"/>
                          </a:rPr>
                          <m:t>𝑃</m:t>
                        </m:r>
                      </m:e>
                      <m:sub>
                        <m:r>
                          <a:rPr lang="en-US" altLang="zh-CN" sz="2400" i="1" kern="100">
                            <a:solidFill>
                              <a:srgbClr val="333399"/>
                            </a:solidFill>
                            <a:effectLst/>
                            <a:latin typeface="Cambria Math" panose="02040503050406030204" pitchFamily="18" charset="0"/>
                          </a:rPr>
                          <m:t>𝐶</m:t>
                        </m:r>
                      </m:sub>
                    </m:sSub>
                    <m:r>
                      <a:rPr lang="en-US" altLang="zh-CN" sz="2400" i="1" kern="100">
                        <a:solidFill>
                          <a:srgbClr val="333399"/>
                        </a:solidFill>
                        <a:effectLst/>
                        <a:latin typeface="Cambria Math" panose="02040503050406030204" pitchFamily="18" charset="0"/>
                      </a:rPr>
                      <m:t>=</m:t>
                    </m:r>
                    <m:f>
                      <m:fPr>
                        <m:ctrlPr>
                          <a:rPr lang="zh-CN" altLang="zh-CN" sz="2400" i="1" kern="100">
                            <a:solidFill>
                              <a:srgbClr val="333399"/>
                            </a:solidFill>
                            <a:effectLst/>
                            <a:latin typeface="Cambria Math" panose="02040503050406030204" pitchFamily="18" charset="0"/>
                            <a:ea typeface="Cambria Math" panose="02040503050406030204" pitchFamily="18" charset="0"/>
                          </a:rPr>
                        </m:ctrlPr>
                      </m:fPr>
                      <m:num>
                        <m:r>
                          <a:rPr lang="en-US" altLang="zh-CN" sz="2400" i="1" kern="100">
                            <a:solidFill>
                              <a:srgbClr val="333399"/>
                            </a:solidFill>
                            <a:effectLst/>
                            <a:latin typeface="Cambria Math" panose="02040503050406030204" pitchFamily="18" charset="0"/>
                          </a:rPr>
                          <m:t>25</m:t>
                        </m:r>
                      </m:num>
                      <m:den>
                        <m:r>
                          <a:rPr lang="en-US" altLang="zh-CN" sz="2400" i="1" kern="100">
                            <a:solidFill>
                              <a:srgbClr val="333399"/>
                            </a:solidFill>
                            <a:effectLst/>
                            <a:latin typeface="Cambria Math" panose="02040503050406030204" pitchFamily="18" charset="0"/>
                          </a:rPr>
                          <m:t>91</m:t>
                        </m:r>
                      </m:den>
                    </m:f>
                  </m:oMath>
                </a14:m>
                <a:r>
                  <a:rPr lang="en-US" altLang="zh-CN" sz="2400" kern="100" dirty="0">
                    <a:solidFill>
                      <a:srgbClr val="333399"/>
                    </a:solidFill>
                    <a:effectLst/>
                    <a:latin typeface="Times New Roman" panose="02020603050405020304" pitchFamily="18" charset="0"/>
                  </a:rPr>
                  <a:t>.</a:t>
                </a:r>
                <a:endParaRPr lang="zh-CN" altLang="zh-CN" sz="2400" kern="100" dirty="0">
                  <a:effectLst/>
                  <a:latin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1931B54F-9590-0EA5-DBC9-243C095C112D}"/>
                  </a:ext>
                </a:extLst>
              </p:cNvPr>
              <p:cNvSpPr txBox="1">
                <a:spLocks noRot="1" noChangeAspect="1" noMove="1" noResize="1" noEditPoints="1" noAdjustHandles="1" noChangeArrowheads="1" noChangeShapeType="1" noTextEdit="1"/>
              </p:cNvSpPr>
              <p:nvPr/>
            </p:nvSpPr>
            <p:spPr>
              <a:xfrm>
                <a:off x="5292080" y="4890523"/>
                <a:ext cx="3600400" cy="621837"/>
              </a:xfrm>
              <a:prstGeom prst="rect">
                <a:avLst/>
              </a:prstGeom>
              <a:blipFill>
                <a:blip r:embed="rId5"/>
                <a:stretch>
                  <a:fillRect b="-8824"/>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CEEF8352-90BA-69D9-642C-0C9456A58EF1}"/>
              </a:ext>
            </a:extLst>
          </p:cNvPr>
          <p:cNvSpPr txBox="1"/>
          <p:nvPr/>
        </p:nvSpPr>
        <p:spPr>
          <a:xfrm>
            <a:off x="263873" y="5581552"/>
            <a:ext cx="8568952" cy="1200329"/>
          </a:xfrm>
          <a:prstGeom prst="rect">
            <a:avLst/>
          </a:prstGeom>
          <a:noFill/>
        </p:spPr>
        <p:txBody>
          <a:bodyPr wrap="square">
            <a:spAutoFit/>
          </a:bodyPr>
          <a:lstStyle/>
          <a:p>
            <a:r>
              <a:rPr lang="en-US" altLang="zh-CN" sz="2400" b="1" kern="100" dirty="0">
                <a:solidFill>
                  <a:srgbClr val="333399"/>
                </a:solidFill>
                <a:effectLst/>
                <a:latin typeface="Times New Roman" panose="02020603050405020304" pitchFamily="18" charset="0"/>
                <a:ea typeface="宋体" panose="02010600030101010101" pitchFamily="2" charset="-122"/>
              </a:rPr>
              <a:t>Note</a:t>
            </a:r>
            <a:r>
              <a:rPr lang="en-US" altLang="zh-CN" sz="2400" kern="100" dirty="0">
                <a:solidFill>
                  <a:srgbClr val="333399"/>
                </a:solidFill>
                <a:effectLst/>
                <a:latin typeface="Times New Roman" panose="02020603050405020304" pitchFamily="18" charset="0"/>
                <a:ea typeface="宋体" panose="02010600030101010101" pitchFamily="2" charset="-122"/>
              </a:rPr>
              <a:t> Here we have a sample space consist of infinitely many sample points, and infinitely many mutually exclusive events, but the laws of probability are still valid.</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down)">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anim calcmode="lin" valueType="num">
                                      <p:cBhvr>
                                        <p:cTn id="35" dur="1000" fill="hold"/>
                                        <p:tgtEl>
                                          <p:spTgt spid="14"/>
                                        </p:tgtEl>
                                        <p:attrNameLst>
                                          <p:attrName>ppt_x</p:attrName>
                                        </p:attrNameLst>
                                      </p:cBhvr>
                                      <p:tavLst>
                                        <p:tav tm="0">
                                          <p:val>
                                            <p:strVal val="#ppt_x"/>
                                          </p:val>
                                        </p:tav>
                                        <p:tav tm="100000">
                                          <p:val>
                                            <p:strVal val="#ppt_x"/>
                                          </p:val>
                                        </p:tav>
                                      </p:tavLst>
                                    </p:anim>
                                    <p:anim calcmode="lin" valueType="num">
                                      <p:cBhvr>
                                        <p:cTn id="3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0" grpId="0"/>
      <p:bldP spid="12" grpId="0"/>
      <p:bldP spid="1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BBFAC6-E297-24EE-525A-DC875D1E7999}"/>
              </a:ext>
            </a:extLst>
          </p:cNvPr>
          <p:cNvSpPr>
            <a:spLocks noChangeArrowheads="1"/>
          </p:cNvSpPr>
          <p:nvPr/>
        </p:nvSpPr>
        <p:spPr bwMode="auto">
          <a:xfrm>
            <a:off x="0" y="0"/>
            <a:ext cx="9144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80"/>
                </a:solidFill>
                <a:effectLst/>
                <a:latin typeface="Times New Roman" panose="02020603050405020304" pitchFamily="18" charset="0"/>
                <a:cs typeface="Times New Roman" panose="02020603050405020304" pitchFamily="18" charset="0"/>
              </a:rPr>
              <a:t>Example 2.5.7</a:t>
            </a:r>
            <a:r>
              <a:rPr kumimoji="0" lang="en-US" altLang="zh-CN" sz="2400" b="0" i="0" u="none" strike="noStrike" cap="none" normalizeH="0" baseline="0">
                <a:ln>
                  <a:noFill/>
                </a:ln>
                <a:solidFill>
                  <a:srgbClr val="000080"/>
                </a:solidFill>
                <a:effectLst/>
                <a:latin typeface="Times New Roman" panose="02020603050405020304" pitchFamily="18" charset="0"/>
                <a:cs typeface="Times New Roman" panose="02020603050405020304" pitchFamily="18" charset="0"/>
              </a:rPr>
              <a:t> A die is tossed, by </a:t>
            </a:r>
            <a:r>
              <a:rPr kumimoji="0" lang="en-US" altLang="zh-CN" sz="2400" b="0" i="1" u="none" strike="noStrike" cap="none" normalizeH="0" baseline="0">
                <a:ln>
                  <a:noFill/>
                </a:ln>
                <a:solidFill>
                  <a:srgbClr val="000080"/>
                </a:solidFill>
                <a:effectLst/>
                <a:latin typeface="Cambria Math" panose="02040503050406030204" pitchFamily="18" charset="0"/>
                <a:cs typeface="Times New Roman" panose="02020603050405020304" pitchFamily="18" charset="0"/>
              </a:rPr>
              <a:t>x</a:t>
            </a:r>
            <a:r>
              <a:rPr kumimoji="0" lang="en-US" altLang="zh-CN" sz="2400" b="0" i="0" u="none" strike="noStrike" cap="none" normalizeH="0" baseline="0">
                <a:ln>
                  <a:noFill/>
                </a:ln>
                <a:solidFill>
                  <a:srgbClr val="000080"/>
                </a:solidFill>
                <a:effectLst/>
                <a:latin typeface="Times New Roman" panose="02020603050405020304" pitchFamily="18" charset="0"/>
                <a:cs typeface="Times New Roman" panose="02020603050405020304" pitchFamily="18" charset="0"/>
              </a:rPr>
              <a:t> we denote the number that shows on the top face. Consider the events</a:t>
            </a:r>
            <a:endParaRPr kumimoji="0" lang="en-US" altLang="zh-CN" sz="2400" b="0" i="0" u="none" strike="noStrike" cap="none" normalizeH="0" baseline="0">
              <a:ln>
                <a:noFill/>
              </a:ln>
              <a:solidFill>
                <a:schemeClr val="tx1"/>
              </a:solidFill>
              <a:effectLst/>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D204653E-8266-6D14-431C-2A58649581D9}"/>
                  </a:ext>
                </a:extLst>
              </p:cNvPr>
              <p:cNvSpPr txBox="1"/>
              <p:nvPr/>
            </p:nvSpPr>
            <p:spPr>
              <a:xfrm>
                <a:off x="827584" y="830997"/>
                <a:ext cx="6048672" cy="461665"/>
              </a:xfrm>
              <a:prstGeom prst="rect">
                <a:avLst/>
              </a:prstGeom>
              <a:noFill/>
            </p:spPr>
            <p:txBody>
              <a:bodyPr wrap="square">
                <a:spAutoFit/>
              </a:bodyPr>
              <a:lstStyle/>
              <a:p>
                <a:pPr indent="381000" algn="just"/>
                <a14:m>
                  <m:oMath xmlns:m="http://schemas.openxmlformats.org/officeDocument/2006/math">
                    <m:r>
                      <a:rPr lang="en-US" altLang="zh-CN" sz="2400" i="1" kern="100" smtClean="0">
                        <a:solidFill>
                          <a:srgbClr val="000080"/>
                        </a:solidFill>
                        <a:effectLst/>
                        <a:latin typeface="Cambria Math" panose="02040503050406030204" pitchFamily="18" charset="0"/>
                      </a:rPr>
                      <m:t>𝐴</m:t>
                    </m:r>
                    <m:r>
                      <a:rPr lang="en-US" altLang="zh-CN" sz="2400" i="1" kern="100" smtClean="0">
                        <a:solidFill>
                          <a:srgbClr val="000080"/>
                        </a:solidFill>
                        <a:effectLst/>
                        <a:latin typeface="Cambria Math" panose="02040503050406030204" pitchFamily="18" charset="0"/>
                      </a:rPr>
                      <m:t>={</m:t>
                    </m:r>
                    <m:r>
                      <a:rPr lang="en-US" altLang="zh-CN" sz="2400" i="1" kern="100" smtClean="0">
                        <a:solidFill>
                          <a:srgbClr val="000080"/>
                        </a:solidFill>
                        <a:effectLst/>
                        <a:latin typeface="Cambria Math" panose="02040503050406030204" pitchFamily="18" charset="0"/>
                      </a:rPr>
                      <m:t>𝑥</m:t>
                    </m:r>
                    <m:r>
                      <a:rPr lang="en-US" altLang="zh-CN" sz="2400" i="1" kern="100" smtClean="0">
                        <a:solidFill>
                          <a:srgbClr val="000080"/>
                        </a:solidFill>
                        <a:effectLst/>
                        <a:latin typeface="Cambria Math" panose="02040503050406030204" pitchFamily="18" charset="0"/>
                      </a:rPr>
                      <m:t>|</m:t>
                    </m:r>
                    <m:r>
                      <a:rPr lang="en-US" altLang="zh-CN" sz="2400" i="1" kern="100" smtClean="0">
                        <a:solidFill>
                          <a:srgbClr val="000080"/>
                        </a:solidFill>
                        <a:effectLst/>
                        <a:latin typeface="Cambria Math" panose="02040503050406030204" pitchFamily="18" charset="0"/>
                      </a:rPr>
                      <m:t>𝑥</m:t>
                    </m:r>
                  </m:oMath>
                </a14:m>
                <a:r>
                  <a:rPr lang="en-US" altLang="zh-CN" sz="2400" kern="100" dirty="0">
                    <a:solidFill>
                      <a:srgbClr val="000080"/>
                    </a:solidFill>
                    <a:effectLst/>
                    <a:latin typeface="Times New Roman" panose="02020603050405020304" pitchFamily="18" charset="0"/>
                  </a:rPr>
                  <a:t> is even </a:t>
                </a:r>
                <a14:m>
                  <m:oMath xmlns:m="http://schemas.openxmlformats.org/officeDocument/2006/math">
                    <m:r>
                      <a:rPr lang="en-US" altLang="zh-CN" sz="2400" i="1" kern="100">
                        <a:solidFill>
                          <a:srgbClr val="000080"/>
                        </a:solidFill>
                        <a:effectLst/>
                        <a:latin typeface="Cambria Math" panose="02040503050406030204" pitchFamily="18" charset="0"/>
                      </a:rPr>
                      <m:t>}</m:t>
                    </m:r>
                    <m:r>
                      <a:rPr lang="en-US" altLang="zh-CN" sz="2400" b="0" i="1" kern="100" smtClean="0">
                        <a:solidFill>
                          <a:srgbClr val="000080"/>
                        </a:solidFill>
                        <a:effectLst/>
                        <a:latin typeface="Cambria Math" panose="02040503050406030204" pitchFamily="18" charset="0"/>
                      </a:rPr>
                      <m:t>   </m:t>
                    </m:r>
                  </m:oMath>
                </a14:m>
                <a:r>
                  <a:rPr lang="en-US" altLang="zh-CN" sz="2400" kern="100" dirty="0">
                    <a:solidFill>
                      <a:srgbClr val="000080"/>
                    </a:solidFill>
                    <a:effectLst/>
                    <a:latin typeface="Times New Roman" panose="02020603050405020304" pitchFamily="18" charset="0"/>
                  </a:rPr>
                  <a:t> </a:t>
                </a:r>
                <a14:m>
                  <m:oMath xmlns:m="http://schemas.openxmlformats.org/officeDocument/2006/math">
                    <m:r>
                      <a:rPr lang="en-US" altLang="zh-CN" sz="2400" b="0" i="0" kern="100" smtClean="0">
                        <a:solidFill>
                          <a:srgbClr val="000080"/>
                        </a:solidFill>
                        <a:effectLst/>
                        <a:latin typeface="Cambria Math" panose="02040503050406030204" pitchFamily="18" charset="0"/>
                        <a:cs typeface="Times New Roman" panose="02020603050405020304" pitchFamily="18" charset="0"/>
                      </a:rPr>
                      <m:t>     </m:t>
                    </m:r>
                    <m:r>
                      <a:rPr lang="en-US" altLang="zh-CN" sz="2400" i="1" kern="100">
                        <a:solidFill>
                          <a:srgbClr val="000080"/>
                        </a:solidFill>
                        <a:effectLst/>
                        <a:latin typeface="Cambria Math" panose="02040503050406030204" pitchFamily="18" charset="0"/>
                        <a:cs typeface="Times New Roman" panose="02020603050405020304" pitchFamily="18" charset="0"/>
                      </a:rPr>
                      <m:t>𝐵</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𝑥</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𝑥</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2}</m:t>
                    </m:r>
                  </m:oMath>
                </a14:m>
                <a:endParaRPr lang="zh-CN" altLang="en-US" sz="2400" dirty="0"/>
              </a:p>
            </p:txBody>
          </p:sp>
        </mc:Choice>
        <mc:Fallback xmlns="">
          <p:sp>
            <p:nvSpPr>
              <p:cNvPr id="4" name="文本框 3">
                <a:extLst>
                  <a:ext uri="{FF2B5EF4-FFF2-40B4-BE49-F238E27FC236}">
                    <a16:creationId xmlns:a16="http://schemas.microsoft.com/office/drawing/2014/main" id="{D204653E-8266-6D14-431C-2A58649581D9}"/>
                  </a:ext>
                </a:extLst>
              </p:cNvPr>
              <p:cNvSpPr txBox="1">
                <a:spLocks noRot="1" noChangeAspect="1" noMove="1" noResize="1" noEditPoints="1" noAdjustHandles="1" noChangeArrowheads="1" noChangeShapeType="1" noTextEdit="1"/>
              </p:cNvSpPr>
              <p:nvPr/>
            </p:nvSpPr>
            <p:spPr>
              <a:xfrm>
                <a:off x="827584" y="830997"/>
                <a:ext cx="6048672" cy="461665"/>
              </a:xfrm>
              <a:prstGeom prst="rect">
                <a:avLst/>
              </a:prstGeom>
              <a:blipFill>
                <a:blip r:embed="rId2"/>
                <a:stretch>
                  <a:fillRect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8F540C63-DD2B-F3CB-0453-91F5B10BDD9D}"/>
                  </a:ext>
                </a:extLst>
              </p:cNvPr>
              <p:cNvSpPr txBox="1"/>
              <p:nvPr/>
            </p:nvSpPr>
            <p:spPr>
              <a:xfrm>
                <a:off x="323528" y="1259031"/>
                <a:ext cx="7488832" cy="1200329"/>
              </a:xfrm>
              <a:prstGeom prst="rect">
                <a:avLst/>
              </a:prstGeom>
              <a:noFill/>
            </p:spPr>
            <p:txBody>
              <a:bodyPr wrap="square">
                <a:spAutoFit/>
              </a:bodyPr>
              <a:lstStyle/>
              <a:p>
                <a:pPr algn="just"/>
                <a:r>
                  <a:rPr lang="en-US" altLang="zh-CN" sz="2400" kern="100" dirty="0">
                    <a:solidFill>
                      <a:srgbClr val="000080"/>
                    </a:solidFill>
                    <a:effectLst/>
                    <a:latin typeface="Times New Roman" panose="02020603050405020304" pitchFamily="18" charset="0"/>
                    <a:ea typeface="宋体" panose="02010600030101010101" pitchFamily="2" charset="-122"/>
                  </a:rPr>
                  <a:t>Discuss the independency of </a:t>
                </a:r>
                <a14:m>
                  <m:oMath xmlns:m="http://schemas.openxmlformats.org/officeDocument/2006/math">
                    <m:r>
                      <a:rPr lang="en-US" altLang="zh-CN" sz="2400" i="1" kern="100">
                        <a:solidFill>
                          <a:srgbClr val="000080"/>
                        </a:solidFill>
                        <a:effectLst/>
                        <a:latin typeface="Cambria Math" panose="02040503050406030204" pitchFamily="18" charset="0"/>
                        <a:ea typeface="宋体" panose="02010600030101010101" pitchFamily="2" charset="-122"/>
                      </a:rPr>
                      <m:t>𝐴</m:t>
                    </m:r>
                  </m:oMath>
                </a14:m>
                <a:r>
                  <a:rPr lang="en-US" altLang="zh-CN" sz="2400" kern="100" dirty="0">
                    <a:solidFill>
                      <a:srgbClr val="000080"/>
                    </a:solidFill>
                    <a:effectLst/>
                    <a:latin typeface="Times New Roman" panose="02020603050405020304" pitchFamily="18" charset="0"/>
                    <a:ea typeface="宋体" panose="02010600030101010101" pitchFamily="2" charset="-122"/>
                  </a:rPr>
                  <a:t> and </a:t>
                </a:r>
                <a14:m>
                  <m:oMath xmlns:m="http://schemas.openxmlformats.org/officeDocument/2006/math">
                    <m:r>
                      <a:rPr lang="en-US" altLang="zh-CN" sz="2400" i="1" kern="100">
                        <a:solidFill>
                          <a:srgbClr val="000080"/>
                        </a:solidFill>
                        <a:effectLst/>
                        <a:latin typeface="Cambria Math" panose="02040503050406030204" pitchFamily="18" charset="0"/>
                        <a:ea typeface="宋体" panose="02010600030101010101" pitchFamily="2" charset="-122"/>
                      </a:rPr>
                      <m:t>𝐵</m:t>
                    </m:r>
                  </m:oMath>
                </a14:m>
                <a:r>
                  <a:rPr lang="en-US" altLang="zh-CN" sz="2400" kern="100" dirty="0">
                    <a:solidFill>
                      <a:srgbClr val="000080"/>
                    </a:solidFill>
                    <a:effectLst/>
                    <a:latin typeface="Times New Roman" panose="02020603050405020304" pitchFamily="18" charset="0"/>
                    <a:ea typeface="宋体" panose="02010600030101010101" pitchFamily="2" charset="-122"/>
                  </a:rPr>
                  <a:t> if  </a:t>
                </a:r>
                <a:endParaRPr lang="zh-CN" altLang="zh-CN" sz="2400" kern="100" dirty="0">
                  <a:effectLst/>
                  <a:latin typeface="Times New Roman" panose="02020603050405020304" pitchFamily="18" charset="0"/>
                  <a:ea typeface="宋体" panose="02010600030101010101" pitchFamily="2" charset="-122"/>
                </a:endParaRPr>
              </a:p>
              <a:p>
                <a:pPr marL="342900" lvl="0" indent="-342900" algn="just">
                  <a:buFont typeface="+mj-lt"/>
                  <a:buAutoNum type="alphaLcParenBoth"/>
                  <a:tabLst>
                    <a:tab pos="609600" algn="l"/>
                  </a:tabLst>
                </a:pPr>
                <a:r>
                  <a:rPr lang="en-US" altLang="zh-CN" sz="2400" kern="100" dirty="0">
                    <a:solidFill>
                      <a:srgbClr val="000080"/>
                    </a:solidFill>
                    <a:effectLst/>
                    <a:latin typeface="Times New Roman" panose="02020603050405020304" pitchFamily="18" charset="0"/>
                    <a:ea typeface="宋体" panose="02010600030101010101" pitchFamily="2" charset="-122"/>
                  </a:rPr>
                  <a:t>all numbers are equally likely to occur;</a:t>
                </a:r>
                <a:endParaRPr lang="zh-CN" altLang="zh-CN" sz="2400" kern="100" dirty="0">
                  <a:effectLst/>
                  <a:latin typeface="Times New Roman" panose="02020603050405020304" pitchFamily="18" charset="0"/>
                  <a:ea typeface="宋体" panose="02010600030101010101" pitchFamily="2" charset="-122"/>
                </a:endParaRPr>
              </a:p>
              <a:p>
                <a:pPr marL="342900" lvl="0" indent="-342900" algn="just">
                  <a:buFont typeface="+mj-lt"/>
                  <a:buAutoNum type="alphaLcParenBoth"/>
                  <a:tabLst>
                    <a:tab pos="609600" algn="l"/>
                  </a:tabLst>
                </a:pPr>
                <a14:m>
                  <m:oMath xmlns:m="http://schemas.openxmlformats.org/officeDocument/2006/math">
                    <m:r>
                      <a:rPr lang="en-US" altLang="zh-CN" sz="2400" i="0" kern="100">
                        <a:solidFill>
                          <a:srgbClr val="000080"/>
                        </a:solidFill>
                        <a:effectLst/>
                        <a:latin typeface="Cambria Math" panose="02040503050406030204" pitchFamily="18" charset="0"/>
                        <a:ea typeface="宋体" panose="02010600030101010101" pitchFamily="2" charset="-122"/>
                      </a:rPr>
                      <m:t>1</m:t>
                    </m:r>
                  </m:oMath>
                </a14:m>
                <a:r>
                  <a:rPr lang="en-US" altLang="zh-CN" sz="2400" kern="100" dirty="0">
                    <a:solidFill>
                      <a:srgbClr val="000080"/>
                    </a:solidFill>
                    <a:effectLst/>
                    <a:latin typeface="Times New Roman" panose="02020603050405020304" pitchFamily="18" charset="0"/>
                    <a:ea typeface="宋体" panose="02010600030101010101" pitchFamily="2" charset="-122"/>
                  </a:rPr>
                  <a:t> is twice as likely to occur as other numbers.</a:t>
                </a:r>
                <a:endParaRPr lang="zh-CN" altLang="zh-CN" sz="2400" kern="100" dirty="0">
                  <a:effectLst/>
                  <a:latin typeface="Times New Roman" panose="02020603050405020304" pitchFamily="18" charset="0"/>
                  <a:ea typeface="宋体" panose="02010600030101010101" pitchFamily="2" charset="-122"/>
                </a:endParaRPr>
              </a:p>
            </p:txBody>
          </p:sp>
        </mc:Choice>
        <mc:Fallback xmlns="">
          <p:sp>
            <p:nvSpPr>
              <p:cNvPr id="6" name="文本框 5">
                <a:extLst>
                  <a:ext uri="{FF2B5EF4-FFF2-40B4-BE49-F238E27FC236}">
                    <a16:creationId xmlns:a16="http://schemas.microsoft.com/office/drawing/2014/main" id="{8F540C63-DD2B-F3CB-0453-91F5B10BDD9D}"/>
                  </a:ext>
                </a:extLst>
              </p:cNvPr>
              <p:cNvSpPr txBox="1">
                <a:spLocks noRot="1" noChangeAspect="1" noMove="1" noResize="1" noEditPoints="1" noAdjustHandles="1" noChangeArrowheads="1" noChangeShapeType="1" noTextEdit="1"/>
              </p:cNvSpPr>
              <p:nvPr/>
            </p:nvSpPr>
            <p:spPr>
              <a:xfrm>
                <a:off x="323528" y="1259031"/>
                <a:ext cx="7488832" cy="1200329"/>
              </a:xfrm>
              <a:prstGeom prst="rect">
                <a:avLst/>
              </a:prstGeom>
              <a:blipFill>
                <a:blip r:embed="rId3"/>
                <a:stretch>
                  <a:fillRect l="-1221" t="-4082" b="-112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C639156-71B2-8330-602E-0D2E101E0FA5}"/>
                  </a:ext>
                </a:extLst>
              </p:cNvPr>
              <p:cNvSpPr txBox="1"/>
              <p:nvPr/>
            </p:nvSpPr>
            <p:spPr>
              <a:xfrm>
                <a:off x="350952" y="2686070"/>
                <a:ext cx="7796716" cy="615746"/>
              </a:xfrm>
              <a:prstGeom prst="rect">
                <a:avLst/>
              </a:prstGeom>
              <a:noFill/>
            </p:spPr>
            <p:txBody>
              <a:bodyPr wrap="square">
                <a:spAutoFit/>
              </a:bodyPr>
              <a:lstStyle/>
              <a:p>
                <a:pPr algn="just"/>
                <a:r>
                  <a:rPr lang="en-US" altLang="zh-CN" sz="2400" b="1" kern="100" dirty="0">
                    <a:solidFill>
                      <a:srgbClr val="000080"/>
                    </a:solidFill>
                    <a:effectLst/>
                    <a:latin typeface="Times New Roman" panose="02020603050405020304" pitchFamily="18" charset="0"/>
                  </a:rPr>
                  <a:t>Solution</a:t>
                </a:r>
                <a:r>
                  <a:rPr lang="en-US" altLang="zh-CN" sz="2400" kern="100" dirty="0">
                    <a:solidFill>
                      <a:srgbClr val="000080"/>
                    </a:solidFill>
                    <a:effectLst/>
                    <a:latin typeface="Times New Roman" panose="02020603050405020304" pitchFamily="18" charset="0"/>
                  </a:rPr>
                  <a:t> (a)Now we have </a:t>
                </a:r>
                <a14:m>
                  <m:oMath xmlns:m="http://schemas.openxmlformats.org/officeDocument/2006/math">
                    <m:r>
                      <a:rPr lang="en-US" altLang="zh-CN" sz="2400" i="1" kern="100">
                        <a:solidFill>
                          <a:srgbClr val="000080"/>
                        </a:solidFill>
                        <a:effectLst/>
                        <a:latin typeface="Cambria Math" panose="02040503050406030204" pitchFamily="18" charset="0"/>
                      </a:rPr>
                      <m:t>𝐴</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𝐵</m:t>
                    </m:r>
                    <m:r>
                      <a:rPr lang="en-US" altLang="zh-CN" sz="2400" i="1" kern="100">
                        <a:solidFill>
                          <a:srgbClr val="000080"/>
                        </a:solidFill>
                        <a:effectLst/>
                        <a:latin typeface="Cambria Math" panose="02040503050406030204" pitchFamily="18" charset="0"/>
                      </a:rPr>
                      <m:t>={2},</m:t>
                    </m:r>
                    <m:r>
                      <a:rPr lang="en-US" altLang="zh-CN" sz="2400" i="1" kern="100">
                        <a:solidFill>
                          <a:srgbClr val="000080"/>
                        </a:solidFill>
                        <a:effectLst/>
                        <a:latin typeface="Cambria Math" panose="02040503050406030204" pitchFamily="18" charset="0"/>
                      </a:rPr>
                      <m:t>𝑃</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𝐴</m:t>
                    </m:r>
                    <m:r>
                      <a:rPr lang="en-US" altLang="zh-CN" sz="2400" i="1" kern="100">
                        <a:solidFill>
                          <a:srgbClr val="000080"/>
                        </a:solidFill>
                        <a:effectLst/>
                        <a:latin typeface="Cambria Math" panose="02040503050406030204" pitchFamily="18" charset="0"/>
                      </a:rPr>
                      <m:t>)=</m:t>
                    </m:r>
                    <m:f>
                      <m:fPr>
                        <m:ctrlPr>
                          <a:rPr lang="zh-CN" altLang="zh-CN" sz="2400" i="1" kern="100">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rPr>
                          <m:t>1</m:t>
                        </m:r>
                      </m:num>
                      <m:den>
                        <m:r>
                          <a:rPr lang="en-US" altLang="zh-CN" sz="2400" i="1" kern="100">
                            <a:solidFill>
                              <a:srgbClr val="000080"/>
                            </a:solidFill>
                            <a:effectLst/>
                            <a:latin typeface="Cambria Math" panose="02040503050406030204" pitchFamily="18" charset="0"/>
                          </a:rPr>
                          <m:t>2</m:t>
                        </m:r>
                      </m:den>
                    </m:f>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𝑃</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𝐵</m:t>
                    </m:r>
                    <m:r>
                      <a:rPr lang="en-US" altLang="zh-CN" sz="2400" i="1" kern="100">
                        <a:solidFill>
                          <a:srgbClr val="000080"/>
                        </a:solidFill>
                        <a:effectLst/>
                        <a:latin typeface="Cambria Math" panose="02040503050406030204" pitchFamily="18" charset="0"/>
                      </a:rPr>
                      <m:t>)=</m:t>
                    </m:r>
                    <m:f>
                      <m:fPr>
                        <m:ctrlPr>
                          <a:rPr lang="zh-CN" altLang="zh-CN" sz="2400" i="1" kern="100">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rPr>
                          <m:t>1</m:t>
                        </m:r>
                      </m:num>
                      <m:den>
                        <m:r>
                          <a:rPr lang="en-US" altLang="zh-CN" sz="2400" i="1" kern="100">
                            <a:solidFill>
                              <a:srgbClr val="000080"/>
                            </a:solidFill>
                            <a:effectLst/>
                            <a:latin typeface="Cambria Math" panose="02040503050406030204" pitchFamily="18" charset="0"/>
                          </a:rPr>
                          <m:t>3</m:t>
                        </m:r>
                      </m:den>
                    </m:f>
                  </m:oMath>
                </a14:m>
                <a:endParaRPr lang="zh-CN" altLang="zh-CN" sz="2400" kern="100" dirty="0">
                  <a:effectLst/>
                  <a:latin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6C639156-71B2-8330-602E-0D2E101E0FA5}"/>
                  </a:ext>
                </a:extLst>
              </p:cNvPr>
              <p:cNvSpPr txBox="1">
                <a:spLocks noRot="1" noChangeAspect="1" noMove="1" noResize="1" noEditPoints="1" noAdjustHandles="1" noChangeArrowheads="1" noChangeShapeType="1" noTextEdit="1"/>
              </p:cNvSpPr>
              <p:nvPr/>
            </p:nvSpPr>
            <p:spPr>
              <a:xfrm>
                <a:off x="350952" y="2686070"/>
                <a:ext cx="7796716" cy="615746"/>
              </a:xfrm>
              <a:prstGeom prst="rect">
                <a:avLst/>
              </a:prstGeom>
              <a:blipFill>
                <a:blip r:embed="rId4"/>
                <a:stretch>
                  <a:fillRect l="-1251" b="-89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1BB36E0-30AF-964E-F0A5-C99BFEAA6E1E}"/>
                  </a:ext>
                </a:extLst>
              </p:cNvPr>
              <p:cNvSpPr txBox="1"/>
              <p:nvPr/>
            </p:nvSpPr>
            <p:spPr>
              <a:xfrm>
                <a:off x="2240280" y="3301816"/>
                <a:ext cx="5572080" cy="7861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𝐴</m:t>
                          </m:r>
                          <m:r>
                            <a:rPr lang="zh-CN" altLang="en-US" sz="2400" i="0">
                              <a:latin typeface="Cambria Math" panose="02040503050406030204" pitchFamily="18" charset="0"/>
                            </a:rPr>
                            <m:t>∩</m:t>
                          </m:r>
                          <m:r>
                            <a:rPr lang="zh-CN" altLang="en-US" sz="2400" i="1">
                              <a:latin typeface="Cambria Math" panose="02040503050406030204" pitchFamily="18" charset="0"/>
                            </a:rPr>
                            <m:t>𝐵</m:t>
                          </m:r>
                        </m:e>
                      </m:d>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0">
                              <a:latin typeface="Cambria Math" panose="02040503050406030204" pitchFamily="18" charset="0"/>
                            </a:rPr>
                            <m:t>1</m:t>
                          </m:r>
                        </m:num>
                        <m:den>
                          <m:r>
                            <a:rPr lang="zh-CN" altLang="en-US" sz="2400" i="0">
                              <a:latin typeface="Cambria Math" panose="02040503050406030204" pitchFamily="18" charset="0"/>
                            </a:rPr>
                            <m:t>6</m:t>
                          </m:r>
                        </m:den>
                      </m:f>
                      <m:r>
                        <a:rPr lang="zh-CN" altLang="en-US" sz="2400" i="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𝐴</m:t>
                          </m:r>
                        </m:e>
                      </m:d>
                      <m:r>
                        <a:rPr lang="zh-CN" altLang="en-US" sz="2400" i="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𝐵</m:t>
                          </m:r>
                        </m:e>
                      </m:d>
                    </m:oMath>
                  </m:oMathPara>
                </a14:m>
                <a:endParaRPr lang="zh-CN" altLang="en-US" sz="2400" dirty="0"/>
              </a:p>
            </p:txBody>
          </p:sp>
        </mc:Choice>
        <mc:Fallback xmlns="">
          <p:sp>
            <p:nvSpPr>
              <p:cNvPr id="10" name="文本框 9">
                <a:extLst>
                  <a:ext uri="{FF2B5EF4-FFF2-40B4-BE49-F238E27FC236}">
                    <a16:creationId xmlns:a16="http://schemas.microsoft.com/office/drawing/2014/main" id="{E1BB36E0-30AF-964E-F0A5-C99BFEAA6E1E}"/>
                  </a:ext>
                </a:extLst>
              </p:cNvPr>
              <p:cNvSpPr txBox="1">
                <a:spLocks noRot="1" noChangeAspect="1" noMove="1" noResize="1" noEditPoints="1" noAdjustHandles="1" noChangeArrowheads="1" noChangeShapeType="1" noTextEdit="1"/>
              </p:cNvSpPr>
              <p:nvPr/>
            </p:nvSpPr>
            <p:spPr>
              <a:xfrm>
                <a:off x="2240280" y="3301816"/>
                <a:ext cx="5572080" cy="78617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7839C2E-22A7-BCCA-0471-A3FE6E5F2ED3}"/>
                  </a:ext>
                </a:extLst>
              </p:cNvPr>
              <p:cNvSpPr txBox="1"/>
              <p:nvPr/>
            </p:nvSpPr>
            <p:spPr>
              <a:xfrm>
                <a:off x="982521" y="4087993"/>
                <a:ext cx="8087598" cy="461665"/>
              </a:xfrm>
              <a:prstGeom prst="rect">
                <a:avLst/>
              </a:prstGeom>
              <a:noFill/>
            </p:spPr>
            <p:txBody>
              <a:bodyPr wrap="square">
                <a:spAutoFit/>
              </a:bodyPr>
              <a:lstStyle/>
              <a:p>
                <a:pPr algn="just"/>
                <a:r>
                  <a:rPr lang="en-US" altLang="zh-CN" sz="2400" kern="100" dirty="0">
                    <a:solidFill>
                      <a:srgbClr val="000080"/>
                    </a:solidFill>
                    <a:effectLst/>
                    <a:latin typeface="Times New Roman" panose="02020603050405020304" pitchFamily="18" charset="0"/>
                  </a:rPr>
                  <a:t>Thus </a:t>
                </a:r>
                <a14:m>
                  <m:oMath xmlns:m="http://schemas.openxmlformats.org/officeDocument/2006/math">
                    <m:r>
                      <a:rPr lang="en-US" altLang="zh-CN" sz="2400" i="1" kern="100">
                        <a:solidFill>
                          <a:srgbClr val="000080"/>
                        </a:solidFill>
                        <a:effectLst/>
                        <a:latin typeface="Cambria Math" panose="02040503050406030204" pitchFamily="18" charset="0"/>
                      </a:rPr>
                      <m:t>𝐴</m:t>
                    </m:r>
                  </m:oMath>
                </a14:m>
                <a:r>
                  <a:rPr lang="en-US" altLang="zh-CN" sz="2400" kern="100" dirty="0">
                    <a:solidFill>
                      <a:srgbClr val="000080"/>
                    </a:solidFill>
                    <a:effectLst/>
                    <a:latin typeface="Times New Roman" panose="02020603050405020304" pitchFamily="18" charset="0"/>
                  </a:rPr>
                  <a:t> and </a:t>
                </a:r>
                <a14:m>
                  <m:oMath xmlns:m="http://schemas.openxmlformats.org/officeDocument/2006/math">
                    <m:r>
                      <a:rPr lang="en-US" altLang="zh-CN" sz="2400" i="1" kern="100">
                        <a:solidFill>
                          <a:srgbClr val="000080"/>
                        </a:solidFill>
                        <a:effectLst/>
                        <a:latin typeface="Cambria Math" panose="02040503050406030204" pitchFamily="18" charset="0"/>
                      </a:rPr>
                      <m:t>𝐵</m:t>
                    </m:r>
                  </m:oMath>
                </a14:m>
                <a:r>
                  <a:rPr lang="en-US" altLang="zh-CN" sz="2400" kern="100" dirty="0">
                    <a:solidFill>
                      <a:srgbClr val="000080"/>
                    </a:solidFill>
                    <a:effectLst/>
                    <a:latin typeface="Times New Roman" panose="02020603050405020304" pitchFamily="18" charset="0"/>
                  </a:rPr>
                  <a:t> are independent.</a:t>
                </a:r>
                <a:endParaRPr lang="zh-CN" altLang="zh-CN" sz="2400" kern="100" dirty="0">
                  <a:effectLst/>
                  <a:latin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77839C2E-22A7-BCCA-0471-A3FE6E5F2ED3}"/>
                  </a:ext>
                </a:extLst>
              </p:cNvPr>
              <p:cNvSpPr txBox="1">
                <a:spLocks noRot="1" noChangeAspect="1" noMove="1" noResize="1" noEditPoints="1" noAdjustHandles="1" noChangeArrowheads="1" noChangeShapeType="1" noTextEdit="1"/>
              </p:cNvSpPr>
              <p:nvPr/>
            </p:nvSpPr>
            <p:spPr>
              <a:xfrm>
                <a:off x="982521" y="4087993"/>
                <a:ext cx="8087598" cy="461665"/>
              </a:xfrm>
              <a:prstGeom prst="rect">
                <a:avLst/>
              </a:prstGeom>
              <a:blipFill>
                <a:blip r:embed="rId6"/>
                <a:stretch>
                  <a:fillRect l="-1130" t="-10667" b="-30667"/>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85CAA6DB-D758-E635-2E1F-7467892AD2B8}"/>
              </a:ext>
            </a:extLst>
          </p:cNvPr>
          <p:cNvSpPr txBox="1"/>
          <p:nvPr/>
        </p:nvSpPr>
        <p:spPr>
          <a:xfrm>
            <a:off x="144854" y="5951068"/>
            <a:ext cx="8747626" cy="830997"/>
          </a:xfrm>
          <a:prstGeom prst="rect">
            <a:avLst/>
          </a:prstGeom>
          <a:noFill/>
        </p:spPr>
        <p:txBody>
          <a:bodyPr wrap="square">
            <a:spAutoFit/>
          </a:bodyPr>
          <a:lstStyle/>
          <a:p>
            <a:pPr marL="381000" algn="just"/>
            <a:r>
              <a:rPr lang="en-US" altLang="zh-CN" sz="2400" b="1" kern="100" dirty="0">
                <a:solidFill>
                  <a:srgbClr val="000080"/>
                </a:solidFill>
                <a:effectLst/>
                <a:latin typeface="Times New Roman" panose="02020603050405020304" pitchFamily="18" charset="0"/>
                <a:ea typeface="宋体" panose="02010600030101010101" pitchFamily="2" charset="-122"/>
              </a:rPr>
              <a:t>Note</a:t>
            </a:r>
            <a:r>
              <a:rPr lang="en-US" altLang="zh-CN" sz="2400" kern="100" dirty="0">
                <a:solidFill>
                  <a:srgbClr val="000080"/>
                </a:solidFill>
                <a:effectLst/>
                <a:latin typeface="Times New Roman" panose="02020603050405020304" pitchFamily="18" charset="0"/>
                <a:ea typeface="宋体" panose="02010600030101010101" pitchFamily="2" charset="-122"/>
              </a:rPr>
              <a:t> From this example, we know that the word “independent” shall be used carefully.</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F5504072-A203-40C0-8F61-2A800A11B07A}"/>
                  </a:ext>
                </a:extLst>
              </p:cNvPr>
              <p:cNvSpPr txBox="1"/>
              <p:nvPr/>
            </p:nvSpPr>
            <p:spPr>
              <a:xfrm>
                <a:off x="882386" y="4598513"/>
                <a:ext cx="8010094" cy="1353897"/>
              </a:xfrm>
              <a:prstGeom prst="rect">
                <a:avLst/>
              </a:prstGeom>
              <a:noFill/>
            </p:spPr>
            <p:txBody>
              <a:bodyPr wrap="square">
                <a:spAutoFit/>
              </a:bodyPr>
              <a:lstStyle/>
              <a:p>
                <a:pPr lvl="0" algn="just">
                  <a:tabLst>
                    <a:tab pos="609600" algn="l"/>
                  </a:tabLst>
                </a:pPr>
                <a:r>
                  <a:rPr lang="en-US" altLang="zh-CN" sz="2400" kern="100" dirty="0">
                    <a:solidFill>
                      <a:srgbClr val="000080"/>
                    </a:solidFill>
                    <a:effectLst/>
                    <a:latin typeface="Times New Roman" panose="02020603050405020304" pitchFamily="18" charset="0"/>
                  </a:rPr>
                  <a:t>(b) In this case </a:t>
                </a:r>
                <a:endParaRPr lang="zh-CN" altLang="zh-CN" sz="2400" kern="100" dirty="0">
                  <a:effectLst/>
                  <a:latin typeface="Times New Roman" panose="02020603050405020304" pitchFamily="18" charset="0"/>
                </a:endParaRPr>
              </a:p>
              <a:p>
                <a:pPr marL="381000" algn="just"/>
                <a:r>
                  <a:rPr lang="en-US" altLang="zh-CN" sz="2400" kern="100" dirty="0">
                    <a:solidFill>
                      <a:srgbClr val="000080"/>
                    </a:solidFill>
                    <a:effectLst/>
                    <a:latin typeface="Times New Roman" panose="02020603050405020304" pitchFamily="18" charset="0"/>
                  </a:rPr>
                  <a:t>   </a:t>
                </a:r>
                <a14:m>
                  <m:oMath xmlns:m="http://schemas.openxmlformats.org/officeDocument/2006/math">
                    <m:r>
                      <a:rPr lang="en-US" altLang="zh-CN" sz="2400" i="1" kern="100">
                        <a:solidFill>
                          <a:srgbClr val="000080"/>
                        </a:solidFill>
                        <a:effectLst/>
                        <a:latin typeface="Cambria Math" panose="02040503050406030204" pitchFamily="18" charset="0"/>
                      </a:rPr>
                      <m:t>𝑃</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𝐴</m:t>
                    </m:r>
                    <m:r>
                      <a:rPr lang="en-US" altLang="zh-CN" sz="2400" i="1" kern="100">
                        <a:solidFill>
                          <a:srgbClr val="000080"/>
                        </a:solidFill>
                        <a:effectLst/>
                        <a:latin typeface="Cambria Math" panose="02040503050406030204" pitchFamily="18" charset="0"/>
                      </a:rPr>
                      <m:t>)=</m:t>
                    </m:r>
                    <m:f>
                      <m:fPr>
                        <m:ctrlPr>
                          <a:rPr lang="zh-CN" altLang="zh-CN" sz="2400" i="1" kern="100">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rPr>
                          <m:t>3</m:t>
                        </m:r>
                      </m:num>
                      <m:den>
                        <m:r>
                          <a:rPr lang="en-US" altLang="zh-CN" sz="2400" i="1" kern="100">
                            <a:solidFill>
                              <a:srgbClr val="000080"/>
                            </a:solidFill>
                            <a:effectLst/>
                            <a:latin typeface="Cambria Math" panose="02040503050406030204" pitchFamily="18" charset="0"/>
                          </a:rPr>
                          <m:t>7</m:t>
                        </m:r>
                      </m:den>
                    </m:f>
                  </m:oMath>
                </a14:m>
                <a:r>
                  <a:rPr lang="en-US" altLang="zh-CN" sz="2400" kern="100" dirty="0">
                    <a:solidFill>
                      <a:srgbClr val="000080"/>
                    </a:solidFill>
                    <a:effectLst/>
                    <a:latin typeface="Times New Roman" panose="02020603050405020304" pitchFamily="18" charset="0"/>
                  </a:rPr>
                  <a:t>      </a:t>
                </a:r>
                <a14:m>
                  <m:oMath xmlns:m="http://schemas.openxmlformats.org/officeDocument/2006/math">
                    <m:r>
                      <a:rPr lang="en-US" altLang="zh-CN" sz="2400" i="1" kern="100">
                        <a:solidFill>
                          <a:srgbClr val="000080"/>
                        </a:solidFill>
                        <a:effectLst/>
                        <a:latin typeface="Cambria Math" panose="02040503050406030204" pitchFamily="18" charset="0"/>
                      </a:rPr>
                      <m:t>𝑃</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𝐵</m:t>
                    </m:r>
                    <m:r>
                      <a:rPr lang="en-US" altLang="zh-CN" sz="2400" i="1" kern="100">
                        <a:solidFill>
                          <a:srgbClr val="000080"/>
                        </a:solidFill>
                        <a:effectLst/>
                        <a:latin typeface="Cambria Math" panose="02040503050406030204" pitchFamily="18" charset="0"/>
                      </a:rPr>
                      <m:t>)=</m:t>
                    </m:r>
                    <m:f>
                      <m:fPr>
                        <m:ctrlPr>
                          <a:rPr lang="zh-CN" altLang="zh-CN" sz="2400" i="1" kern="100">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rPr>
                          <m:t>3</m:t>
                        </m:r>
                      </m:num>
                      <m:den>
                        <m:r>
                          <a:rPr lang="en-US" altLang="zh-CN" sz="2400" i="1" kern="100">
                            <a:solidFill>
                              <a:srgbClr val="000080"/>
                            </a:solidFill>
                            <a:effectLst/>
                            <a:latin typeface="Cambria Math" panose="02040503050406030204" pitchFamily="18" charset="0"/>
                          </a:rPr>
                          <m:t>7</m:t>
                        </m:r>
                      </m:den>
                    </m:f>
                  </m:oMath>
                </a14:m>
                <a:r>
                  <a:rPr lang="en-US" altLang="zh-CN" sz="2400" kern="100" dirty="0">
                    <a:solidFill>
                      <a:srgbClr val="000080"/>
                    </a:solidFill>
                    <a:effectLst/>
                    <a:latin typeface="Times New Roman" panose="02020603050405020304" pitchFamily="18" charset="0"/>
                  </a:rPr>
                  <a:t>,   </a:t>
                </a:r>
                <a14:m>
                  <m:oMath xmlns:m="http://schemas.openxmlformats.org/officeDocument/2006/math">
                    <m:r>
                      <a:rPr lang="en-US" altLang="zh-CN" sz="2400" i="1" kern="100">
                        <a:solidFill>
                          <a:srgbClr val="000080"/>
                        </a:solidFill>
                        <a:effectLst/>
                        <a:latin typeface="Cambria Math" panose="02040503050406030204" pitchFamily="18" charset="0"/>
                      </a:rPr>
                      <m:t>𝑃</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𝐴</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𝐵</m:t>
                    </m:r>
                    <m:r>
                      <a:rPr lang="en-US" altLang="zh-CN" sz="2400" i="1" kern="100">
                        <a:solidFill>
                          <a:srgbClr val="000080"/>
                        </a:solidFill>
                        <a:effectLst/>
                        <a:latin typeface="Cambria Math" panose="02040503050406030204" pitchFamily="18" charset="0"/>
                      </a:rPr>
                      <m:t>)=</m:t>
                    </m:r>
                    <m:f>
                      <m:fPr>
                        <m:ctrlPr>
                          <a:rPr lang="zh-CN" altLang="zh-CN" sz="2400" i="1" kern="100">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rPr>
                          <m:t>1</m:t>
                        </m:r>
                      </m:num>
                      <m:den>
                        <m:r>
                          <a:rPr lang="en-US" altLang="zh-CN" sz="2400" i="1" kern="100">
                            <a:solidFill>
                              <a:srgbClr val="000080"/>
                            </a:solidFill>
                            <a:effectLst/>
                            <a:latin typeface="Cambria Math" panose="02040503050406030204" pitchFamily="18" charset="0"/>
                          </a:rPr>
                          <m:t>7</m:t>
                        </m:r>
                      </m:den>
                    </m:f>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𝑃</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𝐴</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𝑃</m:t>
                    </m:r>
                    <m:r>
                      <a:rPr lang="en-US" altLang="zh-CN" sz="2400" i="1" kern="100">
                        <a:solidFill>
                          <a:srgbClr val="000080"/>
                        </a:solidFill>
                        <a:effectLst/>
                        <a:latin typeface="Cambria Math" panose="02040503050406030204" pitchFamily="18" charset="0"/>
                      </a:rPr>
                      <m:t>(</m:t>
                    </m:r>
                    <m:r>
                      <a:rPr lang="en-US" altLang="zh-CN" sz="2400" i="1" kern="100">
                        <a:solidFill>
                          <a:srgbClr val="000080"/>
                        </a:solidFill>
                        <a:effectLst/>
                        <a:latin typeface="Cambria Math" panose="02040503050406030204" pitchFamily="18" charset="0"/>
                      </a:rPr>
                      <m:t>𝐵</m:t>
                    </m:r>
                    <m:r>
                      <a:rPr lang="en-US" altLang="zh-CN" sz="2400" i="1" kern="100">
                        <a:solidFill>
                          <a:srgbClr val="000080"/>
                        </a:solidFill>
                        <a:effectLst/>
                        <a:latin typeface="Cambria Math" panose="02040503050406030204" pitchFamily="18" charset="0"/>
                      </a:rPr>
                      <m:t>)</m:t>
                    </m:r>
                  </m:oMath>
                </a14:m>
                <a:endParaRPr lang="zh-CN" altLang="zh-CN" sz="2400" kern="100" dirty="0">
                  <a:effectLst/>
                  <a:latin typeface="Times New Roman" panose="02020603050405020304" pitchFamily="18" charset="0"/>
                </a:endParaRPr>
              </a:p>
              <a:p>
                <a:pPr algn="just"/>
                <a:r>
                  <a:rPr lang="en-US" altLang="zh-CN" sz="2400" kern="100" dirty="0">
                    <a:solidFill>
                      <a:srgbClr val="000080"/>
                    </a:solidFill>
                    <a:effectLst/>
                    <a:latin typeface="Times New Roman" panose="02020603050405020304" pitchFamily="18" charset="0"/>
                  </a:rPr>
                  <a:t>Thus </a:t>
                </a:r>
                <a14:m>
                  <m:oMath xmlns:m="http://schemas.openxmlformats.org/officeDocument/2006/math">
                    <m:r>
                      <a:rPr lang="en-US" altLang="zh-CN" sz="2400" i="1" kern="100">
                        <a:solidFill>
                          <a:srgbClr val="000080"/>
                        </a:solidFill>
                        <a:effectLst/>
                        <a:latin typeface="Cambria Math" panose="02040503050406030204" pitchFamily="18" charset="0"/>
                      </a:rPr>
                      <m:t>𝐴</m:t>
                    </m:r>
                  </m:oMath>
                </a14:m>
                <a:r>
                  <a:rPr lang="en-US" altLang="zh-CN" sz="2400" kern="100" dirty="0">
                    <a:solidFill>
                      <a:srgbClr val="000080"/>
                    </a:solidFill>
                    <a:effectLst/>
                    <a:latin typeface="Times New Roman" panose="02020603050405020304" pitchFamily="18" charset="0"/>
                  </a:rPr>
                  <a:t> and </a:t>
                </a:r>
                <a14:m>
                  <m:oMath xmlns:m="http://schemas.openxmlformats.org/officeDocument/2006/math">
                    <m:r>
                      <a:rPr lang="en-US" altLang="zh-CN" sz="2400" i="1" kern="100">
                        <a:solidFill>
                          <a:srgbClr val="000080"/>
                        </a:solidFill>
                        <a:effectLst/>
                        <a:latin typeface="Cambria Math" panose="02040503050406030204" pitchFamily="18" charset="0"/>
                      </a:rPr>
                      <m:t>𝐵</m:t>
                    </m:r>
                  </m:oMath>
                </a14:m>
                <a:r>
                  <a:rPr lang="en-US" altLang="zh-CN" sz="2400" kern="100" dirty="0">
                    <a:solidFill>
                      <a:srgbClr val="000080"/>
                    </a:solidFill>
                    <a:effectLst/>
                    <a:latin typeface="Times New Roman" panose="02020603050405020304" pitchFamily="18" charset="0"/>
                  </a:rPr>
                  <a:t> are not independent.</a:t>
                </a:r>
                <a:endParaRPr lang="zh-CN" altLang="zh-CN" sz="2400" kern="100" dirty="0">
                  <a:effectLst/>
                  <a:latin typeface="Times New Roman" panose="02020603050405020304" pitchFamily="18" charset="0"/>
                </a:endParaRPr>
              </a:p>
            </p:txBody>
          </p:sp>
        </mc:Choice>
        <mc:Fallback xmlns="">
          <p:sp>
            <p:nvSpPr>
              <p:cNvPr id="16" name="文本框 15">
                <a:extLst>
                  <a:ext uri="{FF2B5EF4-FFF2-40B4-BE49-F238E27FC236}">
                    <a16:creationId xmlns:a16="http://schemas.microsoft.com/office/drawing/2014/main" id="{F5504072-A203-40C0-8F61-2A800A11B07A}"/>
                  </a:ext>
                </a:extLst>
              </p:cNvPr>
              <p:cNvSpPr txBox="1">
                <a:spLocks noRot="1" noChangeAspect="1" noMove="1" noResize="1" noEditPoints="1" noAdjustHandles="1" noChangeArrowheads="1" noChangeShapeType="1" noTextEdit="1"/>
              </p:cNvSpPr>
              <p:nvPr/>
            </p:nvSpPr>
            <p:spPr>
              <a:xfrm>
                <a:off x="882386" y="4598513"/>
                <a:ext cx="8010094" cy="1353897"/>
              </a:xfrm>
              <a:prstGeom prst="rect">
                <a:avLst/>
              </a:prstGeom>
              <a:blipFill>
                <a:blip r:embed="rId7"/>
                <a:stretch>
                  <a:fillRect l="-1218" t="-3604" b="-9459"/>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barn(inVertical)">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4" grpId="0"/>
      <p:bldP spid="1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17EC130-E191-A697-C6BB-11DBB99B8575}"/>
              </a:ext>
            </a:extLst>
          </p:cNvPr>
          <p:cNvSpPr txBox="1"/>
          <p:nvPr/>
        </p:nvSpPr>
        <p:spPr>
          <a:xfrm>
            <a:off x="323528" y="116632"/>
            <a:ext cx="4572000" cy="584775"/>
          </a:xfrm>
          <a:prstGeom prst="rect">
            <a:avLst/>
          </a:prstGeom>
          <a:noFill/>
        </p:spPr>
        <p:txBody>
          <a:bodyPr wrap="square">
            <a:spAutoFit/>
          </a:bodyPr>
          <a:lstStyle/>
          <a:p>
            <a:pPr algn="just"/>
            <a:r>
              <a:rPr lang="en-US" altLang="zh-CN" sz="3200" b="1" kern="100" dirty="0">
                <a:solidFill>
                  <a:srgbClr val="000080"/>
                </a:solidFill>
                <a:effectLst/>
                <a:latin typeface="Times New Roman" panose="02020603050405020304" pitchFamily="18" charset="0"/>
                <a:ea typeface="宋体" panose="02010600030101010101" pitchFamily="2" charset="-122"/>
              </a:rPr>
              <a:t>2.6  Bayes’ Rule</a:t>
            </a:r>
            <a:endParaRPr lang="zh-CN" altLang="zh-CN" sz="3200" kern="100" dirty="0">
              <a:effectLst/>
              <a:latin typeface="Times New Roman" panose="02020603050405020304" pitchFamily="18" charset="0"/>
              <a:ea typeface="宋体" panose="02010600030101010101" pitchFamily="2" charset="-122"/>
            </a:endParaRPr>
          </a:p>
        </p:txBody>
      </p:sp>
      <p:sp>
        <p:nvSpPr>
          <p:cNvPr id="5" name="文本框 4">
            <a:extLst>
              <a:ext uri="{FF2B5EF4-FFF2-40B4-BE49-F238E27FC236}">
                <a16:creationId xmlns:a16="http://schemas.microsoft.com/office/drawing/2014/main" id="{35CC576D-6D79-E5E4-24F4-4698D0F602A2}"/>
              </a:ext>
            </a:extLst>
          </p:cNvPr>
          <p:cNvSpPr txBox="1"/>
          <p:nvPr/>
        </p:nvSpPr>
        <p:spPr>
          <a:xfrm>
            <a:off x="683568" y="707614"/>
            <a:ext cx="5544616" cy="461665"/>
          </a:xfrm>
          <a:prstGeom prst="rect">
            <a:avLst/>
          </a:prstGeom>
          <a:noFill/>
        </p:spPr>
        <p:txBody>
          <a:bodyPr wrap="square">
            <a:spAutoFit/>
          </a:bodyPr>
          <a:lstStyle/>
          <a:p>
            <a:r>
              <a:rPr lang="en-US" altLang="zh-CN" sz="2400" kern="100" dirty="0">
                <a:solidFill>
                  <a:srgbClr val="000080"/>
                </a:solidFill>
                <a:effectLst/>
                <a:latin typeface="Times New Roman" panose="02020603050405020304" pitchFamily="18" charset="0"/>
                <a:ea typeface="宋体" panose="02010600030101010101" pitchFamily="2" charset="-122"/>
              </a:rPr>
              <a:t>Let us consider the following example.</a:t>
            </a:r>
            <a:endParaRPr lang="zh-CN" altLang="en-US" sz="2400" dirty="0"/>
          </a:p>
        </p:txBody>
      </p:sp>
      <p:sp>
        <p:nvSpPr>
          <p:cNvPr id="6" name="Rectangle 1">
            <a:extLst>
              <a:ext uri="{FF2B5EF4-FFF2-40B4-BE49-F238E27FC236}">
                <a16:creationId xmlns:a16="http://schemas.microsoft.com/office/drawing/2014/main" id="{99F35130-B441-4C55-2CD3-5FDA6D37E73D}"/>
              </a:ext>
            </a:extLst>
          </p:cNvPr>
          <p:cNvSpPr>
            <a:spLocks noChangeArrowheads="1"/>
          </p:cNvSpPr>
          <p:nvPr/>
        </p:nvSpPr>
        <p:spPr bwMode="auto">
          <a:xfrm>
            <a:off x="0" y="1169279"/>
            <a:ext cx="9144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Example 2.6.1</a:t>
            </a:r>
            <a:r>
              <a:rPr kumimoji="0" lang="en-US" altLang="zh-CN" sz="2400"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a:t>
            </a:r>
            <a:r>
              <a:rPr kumimoji="0" lang="en-US" altLang="zh-CN" sz="2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In a calculus class, 45%, 30%, 25%, of students major in mechanical engineering, electrical engineering and civil engineering, respectively. In the final exam, 20% of students major in mechanical engineering, 25% of students major in electrical engineering, 10% of students major in civil engineering got grade A. </a:t>
            </a:r>
            <a:endParaRPr kumimoji="0" lang="en-US" altLang="zh-CN" sz="2400" b="0" i="0" u="none" strike="noStrike" cap="none" normalizeH="0" baseline="0" dirty="0">
              <a:ln>
                <a:noFill/>
              </a:ln>
              <a:solidFill>
                <a:schemeClr val="tx1"/>
              </a:solidFill>
              <a:effectLst/>
            </a:endParaRPr>
          </a:p>
        </p:txBody>
      </p:sp>
      <p:sp>
        <p:nvSpPr>
          <p:cNvPr id="8" name="文本框 7">
            <a:extLst>
              <a:ext uri="{FF2B5EF4-FFF2-40B4-BE49-F238E27FC236}">
                <a16:creationId xmlns:a16="http://schemas.microsoft.com/office/drawing/2014/main" id="{EB6912F8-2518-7E60-7C59-ABF9CA235863}"/>
              </a:ext>
            </a:extLst>
          </p:cNvPr>
          <p:cNvSpPr txBox="1"/>
          <p:nvPr/>
        </p:nvSpPr>
        <p:spPr>
          <a:xfrm>
            <a:off x="467544" y="3108271"/>
            <a:ext cx="7488832" cy="1569660"/>
          </a:xfrm>
          <a:prstGeom prst="rect">
            <a:avLst/>
          </a:prstGeom>
          <a:noFill/>
        </p:spPr>
        <p:txBody>
          <a:bodyPr wrap="square">
            <a:spAutoFit/>
          </a:bodyPr>
          <a:lstStyle/>
          <a:p>
            <a:pPr marL="342900" lvl="0" indent="-342900" algn="just">
              <a:buFont typeface="+mj-lt"/>
              <a:buAutoNum type="alphaLcParenBoth"/>
              <a:tabLst>
                <a:tab pos="457200" algn="l"/>
              </a:tabLst>
            </a:pPr>
            <a:r>
              <a:rPr lang="en-US" altLang="zh-CN" sz="2400" kern="100" dirty="0">
                <a:solidFill>
                  <a:srgbClr val="000080"/>
                </a:solidFill>
                <a:effectLst/>
                <a:latin typeface="Times New Roman" panose="02020603050405020304" pitchFamily="18" charset="0"/>
                <a:ea typeface="宋体" panose="02010600030101010101" pitchFamily="2" charset="-122"/>
              </a:rPr>
              <a:t>select a student randomly from this class ,what is the probability that he(she) got an A in the exam?</a:t>
            </a:r>
            <a:endParaRPr lang="zh-CN" altLang="zh-CN" sz="2400" kern="100" dirty="0">
              <a:effectLst/>
              <a:latin typeface="Times New Roman" panose="02020603050405020304" pitchFamily="18" charset="0"/>
              <a:ea typeface="宋体" panose="02010600030101010101" pitchFamily="2" charset="-122"/>
            </a:endParaRPr>
          </a:p>
          <a:p>
            <a:pPr marL="342900" lvl="0" indent="-342900" algn="just">
              <a:buFont typeface="+mj-lt"/>
              <a:buAutoNum type="alphaLcParenBoth"/>
              <a:tabLst>
                <a:tab pos="457200" algn="l"/>
              </a:tabLst>
            </a:pPr>
            <a:r>
              <a:rPr lang="en-US" altLang="zh-CN" sz="2400" kern="100" dirty="0">
                <a:solidFill>
                  <a:srgbClr val="000080"/>
                </a:solidFill>
                <a:effectLst/>
                <a:latin typeface="Times New Roman" panose="02020603050405020304" pitchFamily="18" charset="0"/>
                <a:ea typeface="宋体" panose="02010600030101010101" pitchFamily="2" charset="-122"/>
              </a:rPr>
              <a:t>Select a student who got an A at random, what is the probability that he(she) is major in civil engineering? </a:t>
            </a:r>
            <a:endParaRPr lang="zh-CN" altLang="zh-CN" sz="2400" kern="100" dirty="0">
              <a:effectLst/>
              <a:latin typeface="Times New Roman" panose="02020603050405020304" pitchFamily="18" charset="0"/>
              <a:ea typeface="宋体" panose="02010600030101010101" pitchFamily="2" charset="-122"/>
            </a:endParaRPr>
          </a:p>
        </p:txBody>
      </p:sp>
      <p:sp>
        <p:nvSpPr>
          <p:cNvPr id="10" name="文本框 9">
            <a:extLst>
              <a:ext uri="{FF2B5EF4-FFF2-40B4-BE49-F238E27FC236}">
                <a16:creationId xmlns:a16="http://schemas.microsoft.com/office/drawing/2014/main" id="{BA948B16-2882-B078-C4FB-AF5B175F4C24}"/>
              </a:ext>
            </a:extLst>
          </p:cNvPr>
          <p:cNvSpPr txBox="1"/>
          <p:nvPr/>
        </p:nvSpPr>
        <p:spPr>
          <a:xfrm>
            <a:off x="179512" y="4580726"/>
            <a:ext cx="8393618" cy="1569660"/>
          </a:xfrm>
          <a:prstGeom prst="rect">
            <a:avLst/>
          </a:prstGeom>
          <a:noFill/>
        </p:spPr>
        <p:txBody>
          <a:bodyPr wrap="square">
            <a:spAutoFit/>
          </a:bodyPr>
          <a:lstStyle/>
          <a:p>
            <a:pPr algn="just"/>
            <a:r>
              <a:rPr lang="en-US" altLang="zh-CN" sz="2400" b="1" kern="100" dirty="0">
                <a:solidFill>
                  <a:srgbClr val="000080"/>
                </a:solidFill>
                <a:effectLst/>
                <a:latin typeface="Times New Roman" panose="02020603050405020304" pitchFamily="18" charset="0"/>
                <a:ea typeface="宋体" panose="02010600030101010101" pitchFamily="2" charset="-122"/>
              </a:rPr>
              <a:t>Solution</a:t>
            </a:r>
            <a:r>
              <a:rPr lang="en-US" altLang="zh-CN" sz="2400" kern="100" dirty="0">
                <a:solidFill>
                  <a:srgbClr val="000080"/>
                </a:solidFill>
                <a:effectLst/>
                <a:latin typeface="Times New Roman" panose="02020603050405020304" pitchFamily="18" charset="0"/>
                <a:ea typeface="宋体" panose="02010600030101010101" pitchFamily="2" charset="-122"/>
              </a:rPr>
              <a:t>. </a:t>
            </a:r>
            <a:endParaRPr lang="zh-CN" altLang="zh-CN" sz="2400" kern="100" dirty="0">
              <a:effectLst/>
              <a:latin typeface="Times New Roman" panose="02020603050405020304" pitchFamily="18" charset="0"/>
              <a:ea typeface="宋体" panose="02010600030101010101" pitchFamily="2" charset="-122"/>
            </a:endParaRPr>
          </a:p>
          <a:p>
            <a:pPr indent="304800" algn="just"/>
            <a:r>
              <a:rPr lang="en-US" altLang="zh-CN" sz="2400" kern="100" dirty="0">
                <a:solidFill>
                  <a:srgbClr val="000080"/>
                </a:solidFill>
                <a:effectLst/>
                <a:latin typeface="Times New Roman" panose="02020603050405020304" pitchFamily="18" charset="0"/>
                <a:ea typeface="宋体" panose="02010600030101010101" pitchFamily="2" charset="-122"/>
              </a:rPr>
              <a:t>Let M={ a student who is major in mechanical engineering}</a:t>
            </a:r>
            <a:endParaRPr lang="zh-CN" altLang="zh-CN" sz="2400" kern="100" dirty="0">
              <a:effectLst/>
              <a:latin typeface="Times New Roman" panose="02020603050405020304" pitchFamily="18" charset="0"/>
              <a:ea typeface="宋体" panose="02010600030101010101" pitchFamily="2" charset="-122"/>
            </a:endParaRPr>
          </a:p>
          <a:p>
            <a:pPr indent="304800" algn="just"/>
            <a:r>
              <a:rPr lang="en-US" altLang="zh-CN" sz="2400" kern="100" dirty="0">
                <a:solidFill>
                  <a:srgbClr val="000080"/>
                </a:solidFill>
                <a:effectLst/>
                <a:latin typeface="Times New Roman" panose="02020603050405020304" pitchFamily="18" charset="0"/>
                <a:ea typeface="宋体" panose="02010600030101010101" pitchFamily="2" charset="-122"/>
              </a:rPr>
              <a:t>   E={ a student who is major in electrical engineering}</a:t>
            </a:r>
            <a:endParaRPr lang="zh-CN" altLang="zh-CN" sz="2400" kern="100" dirty="0">
              <a:effectLst/>
              <a:latin typeface="Times New Roman" panose="02020603050405020304" pitchFamily="18" charset="0"/>
              <a:ea typeface="宋体" panose="02010600030101010101" pitchFamily="2" charset="-122"/>
            </a:endParaRPr>
          </a:p>
          <a:p>
            <a:pPr indent="304800" algn="just"/>
            <a:r>
              <a:rPr lang="en-US" altLang="zh-CN" sz="2400" kern="100" dirty="0">
                <a:solidFill>
                  <a:srgbClr val="000080"/>
                </a:solidFill>
                <a:effectLst/>
                <a:latin typeface="Times New Roman" panose="02020603050405020304" pitchFamily="18" charset="0"/>
                <a:ea typeface="宋体" panose="02010600030101010101" pitchFamily="2" charset="-122"/>
              </a:rPr>
              <a:t>   C={ a student who is major in civil engineering}</a:t>
            </a:r>
            <a:endParaRPr lang="zh-CN" altLang="zh-CN" sz="2400" kern="100" dirty="0">
              <a:effectLst/>
              <a:latin typeface="Times New Roman" panose="02020603050405020304" pitchFamily="18" charset="0"/>
              <a:ea typeface="宋体" panose="02010600030101010101" pitchFamily="2" charset="-122"/>
            </a:endParaRPr>
          </a:p>
        </p:txBody>
      </p:sp>
      <p:sp>
        <p:nvSpPr>
          <p:cNvPr id="12" name="文本框 11">
            <a:extLst>
              <a:ext uri="{FF2B5EF4-FFF2-40B4-BE49-F238E27FC236}">
                <a16:creationId xmlns:a16="http://schemas.microsoft.com/office/drawing/2014/main" id="{8A005F82-5630-A4C9-1C10-C44FC03FDED9}"/>
              </a:ext>
            </a:extLst>
          </p:cNvPr>
          <p:cNvSpPr txBox="1"/>
          <p:nvPr/>
        </p:nvSpPr>
        <p:spPr>
          <a:xfrm>
            <a:off x="899592" y="6247591"/>
            <a:ext cx="6192688" cy="461665"/>
          </a:xfrm>
          <a:prstGeom prst="rect">
            <a:avLst/>
          </a:prstGeom>
          <a:noFill/>
        </p:spPr>
        <p:txBody>
          <a:bodyPr wrap="square">
            <a:spAutoFit/>
          </a:bodyPr>
          <a:lstStyle/>
          <a:p>
            <a:pPr indent="304800" algn="just"/>
            <a:r>
              <a:rPr lang="en-US" altLang="zh-CN" sz="2400" kern="100" dirty="0">
                <a:solidFill>
                  <a:srgbClr val="000080"/>
                </a:solidFill>
                <a:effectLst/>
                <a:latin typeface="Times New Roman" panose="02020603050405020304" pitchFamily="18" charset="0"/>
                <a:ea typeface="宋体" panose="02010600030101010101" pitchFamily="2" charset="-122"/>
              </a:rPr>
              <a:t>Then P(M)=0.45,   P(E)=0.30,   P(C )=0.25,</a:t>
            </a:r>
            <a:endParaRPr lang="zh-CN" altLang="zh-CN" sz="2400" kern="100" dirty="0">
              <a:effectLst/>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E138490A-6099-F651-2ABF-714565EAA20B}"/>
                  </a:ext>
                </a:extLst>
              </p:cNvPr>
              <p:cNvSpPr txBox="1"/>
              <p:nvPr/>
            </p:nvSpPr>
            <p:spPr>
              <a:xfrm>
                <a:off x="404949" y="85652"/>
                <a:ext cx="7560840" cy="506742"/>
              </a:xfrm>
              <a:prstGeom prst="rect">
                <a:avLst/>
              </a:prstGeom>
              <a:noFill/>
            </p:spPr>
            <p:txBody>
              <a:bodyPr wrap="square">
                <a:spAutoFit/>
              </a:bodyPr>
              <a:lstStyle/>
              <a:p>
                <a14:m>
                  <m:oMath xmlns:m="http://schemas.openxmlformats.org/officeDocument/2006/math">
                    <m:r>
                      <a:rPr lang="en-US" altLang="zh-CN" sz="2400" i="1" kern="100" smtClean="0">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m:t>𝑀</m:t>
                    </m:r>
                    <m:r>
                      <a:rPr lang="en-US" altLang="zh-CN" sz="2400" i="1" kern="100" smtClean="0">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smtClean="0">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m:t>𝐸</m:t>
                    </m:r>
                    <m:r>
                      <a:rPr lang="en-US" altLang="zh-CN" sz="2400" i="1" kern="100" smtClean="0">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smtClean="0">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m:t>𝐶</m:t>
                    </m:r>
                    <m:r>
                      <a:rPr lang="en-US" altLang="zh-CN" sz="2400" i="1" kern="100" smtClean="0">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smtClean="0">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m:t>𝑆</m:t>
                    </m:r>
                  </m:oMath>
                </a14:m>
                <a:r>
                  <a:rPr lang="en-US" altLang="zh-CN" sz="2400" kern="100" dirty="0">
                    <a:solidFill>
                      <a:srgbClr val="000080"/>
                    </a:solidFill>
                    <a:effectLst/>
                    <a:latin typeface="Times New Roman" panose="02020603050405020304" pitchFamily="18" charset="0"/>
                    <a:ea typeface="宋体" panose="02010600030101010101" pitchFamily="2" charset="-122"/>
                  </a:rPr>
                  <a:t>, </a:t>
                </a:r>
                <a14:m>
                  <m:oMath xmlns:m="http://schemas.openxmlformats.org/officeDocument/2006/math">
                    <m:r>
                      <a:rPr lang="en-US" altLang="zh-CN" sz="2400" i="1" kern="100">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m:t>𝑀</m:t>
                    </m:r>
                    <m:r>
                      <a:rPr lang="en-US" altLang="zh-CN" sz="2400" i="1" kern="100">
                        <a:solidFill>
                          <a:srgbClr val="000080"/>
                        </a:solidFill>
                        <a:effectLst/>
                        <a:latin typeface="Cambria Math" panose="02040503050406030204" pitchFamily="18" charset="0"/>
                        <a:ea typeface="宋体" panose="02010600030101010101" pitchFamily="2" charset="-122"/>
                      </a:rPr>
                      <m:t>∩</m:t>
                    </m:r>
                    <m:r>
                      <a:rPr lang="zh-CN" altLang="zh-CN" sz="2400" i="1" kern="100">
                        <a:solidFill>
                          <a:srgbClr val="000080"/>
                        </a:solidFill>
                        <a:effectLst/>
                        <a:latin typeface="Cambria Math" panose="02040503050406030204" pitchFamily="18" charset="0"/>
                        <a:ea typeface="宋体" panose="02010600030101010101" pitchFamily="2" charset="-122"/>
                        <a:cs typeface="宋体" panose="02010600030101010101" pitchFamily="2" charset="-122"/>
                      </a:rPr>
                      <m:t>∪</m:t>
                    </m:r>
                    <m:r>
                      <a:rPr lang="en-US" altLang="zh-CN" sz="2400" i="1" kern="100">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m:t>=</m:t>
                    </m:r>
                    <m:r>
                      <a:rPr lang="zh-CN" altLang="zh-CN" sz="2400" i="1" kern="100">
                        <a:solidFill>
                          <a:srgbClr val="000080"/>
                        </a:solidFill>
                        <a:effectLst/>
                        <a:latin typeface="Cambria Math" panose="02040503050406030204" pitchFamily="18" charset="0"/>
                        <a:ea typeface="MS Gothic" panose="020B0609070205080204" pitchFamily="49" charset="-128"/>
                        <a:cs typeface="MS Gothic" panose="020B0609070205080204" pitchFamily="49" charset="-128"/>
                      </a:rPr>
                      <m:t>∅</m:t>
                    </m:r>
                    <m:r>
                      <a:rPr lang="en-US" altLang="zh-CN" sz="2400" i="1" kern="100">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solidFill>
                          <a:srgbClr val="000080"/>
                        </a:solidFill>
                        <a:effectLst/>
                        <a:latin typeface="Cambria Math" panose="02040503050406030204" pitchFamily="18" charset="0"/>
                        <a:ea typeface="宋体" panose="02010600030101010101" pitchFamily="2" charset="-122"/>
                      </a:rPr>
                      <m:t> </m:t>
                    </m:r>
                    <m:r>
                      <a:rPr lang="en-US" altLang="zh-CN" sz="2400" i="1" kern="100">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m:t>𝑀</m:t>
                    </m:r>
                    <m:r>
                      <a:rPr lang="en-US" altLang="zh-CN" sz="2400" i="1" kern="100">
                        <a:solidFill>
                          <a:srgbClr val="000080"/>
                        </a:solidFill>
                        <a:effectLst/>
                        <a:latin typeface="Cambria Math" panose="02040503050406030204" pitchFamily="18" charset="0"/>
                        <a:ea typeface="宋体" panose="02010600030101010101" pitchFamily="2" charset="-122"/>
                      </a:rPr>
                      <m:t>∩</m:t>
                    </m:r>
                    <m:r>
                      <a:rPr lang="en-US" altLang="zh-CN" sz="2400" i="1" kern="100">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m:t>𝐸</m:t>
                    </m:r>
                    <m:r>
                      <a:rPr lang="en-US" altLang="zh-CN" sz="2400" i="1" kern="100">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2400" i="1" kern="100">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m:t>𝐸</m:t>
                    </m:r>
                    <m:r>
                      <a:rPr lang="zh-CN" altLang="zh-CN" sz="2400" i="1" kern="100">
                        <a:solidFill>
                          <a:srgbClr val="000080"/>
                        </a:solidFill>
                        <a:effectLst/>
                        <a:latin typeface="Cambria Math" panose="02040503050406030204" pitchFamily="18" charset="0"/>
                        <a:ea typeface="宋体" panose="02010600030101010101" pitchFamily="2" charset="-122"/>
                        <a:cs typeface="宋体" panose="02010600030101010101" pitchFamily="2" charset="-122"/>
                      </a:rPr>
                      <m:t>∪</m:t>
                    </m:r>
                    <m:r>
                      <a:rPr lang="en-US" altLang="zh-CN" sz="2400" i="1" kern="100">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m:t>𝐶</m:t>
                    </m:r>
                    <m:r>
                      <a:rPr lang="en-US" altLang="zh-CN" sz="2400" i="1" kern="100">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m:t>=∅</m:t>
                    </m:r>
                  </m:oMath>
                </a14:m>
                <a:endParaRPr lang="zh-CN" altLang="en-US" sz="2400" dirty="0"/>
              </a:p>
            </p:txBody>
          </p:sp>
        </mc:Choice>
        <mc:Fallback xmlns="">
          <p:sp>
            <p:nvSpPr>
              <p:cNvPr id="3" name="文本框 2">
                <a:extLst>
                  <a:ext uri="{FF2B5EF4-FFF2-40B4-BE49-F238E27FC236}">
                    <a16:creationId xmlns:a16="http://schemas.microsoft.com/office/drawing/2014/main" id="{E138490A-6099-F651-2ABF-714565EAA20B}"/>
                  </a:ext>
                </a:extLst>
              </p:cNvPr>
              <p:cNvSpPr txBox="1">
                <a:spLocks noRot="1" noChangeAspect="1" noMove="1" noResize="1" noEditPoints="1" noAdjustHandles="1" noChangeArrowheads="1" noChangeShapeType="1" noTextEdit="1"/>
              </p:cNvSpPr>
              <p:nvPr/>
            </p:nvSpPr>
            <p:spPr>
              <a:xfrm>
                <a:off x="404949" y="85652"/>
                <a:ext cx="7560840" cy="506742"/>
              </a:xfrm>
              <a:prstGeom prst="rect">
                <a:avLst/>
              </a:prstGeom>
              <a:blipFill>
                <a:blip r:embed="rId2"/>
                <a:stretch>
                  <a:fillRect b="-27711"/>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23B6C63B-9EDA-D51E-F96F-597090FB73C6}"/>
              </a:ext>
            </a:extLst>
          </p:cNvPr>
          <p:cNvSpPr txBox="1"/>
          <p:nvPr/>
        </p:nvSpPr>
        <p:spPr>
          <a:xfrm>
            <a:off x="16835" y="601961"/>
            <a:ext cx="4572000" cy="461665"/>
          </a:xfrm>
          <a:prstGeom prst="rect">
            <a:avLst/>
          </a:prstGeom>
          <a:noFill/>
        </p:spPr>
        <p:txBody>
          <a:bodyPr wrap="square">
            <a:spAutoFit/>
          </a:bodyPr>
          <a:lstStyle/>
          <a:p>
            <a:pPr indent="609600" algn="just"/>
            <a:r>
              <a:rPr lang="pt-BR" altLang="zh-CN" sz="2400" kern="100" dirty="0">
                <a:solidFill>
                  <a:srgbClr val="000080"/>
                </a:solidFill>
                <a:effectLst/>
                <a:latin typeface="Times New Roman" panose="02020603050405020304" pitchFamily="18" charset="0"/>
                <a:ea typeface="宋体" panose="02010600030101010101" pitchFamily="2" charset="-122"/>
              </a:rPr>
              <a:t>hence   P(M)+P(E)+P(C )=1</a:t>
            </a:r>
            <a:endParaRPr lang="zh-CN" altLang="zh-CN" sz="2400" kern="100" dirty="0">
              <a:effectLst/>
              <a:latin typeface="Times New Roman" panose="02020603050405020304" pitchFamily="18" charset="0"/>
              <a:ea typeface="宋体" panose="02010600030101010101" pitchFamily="2" charset="-122"/>
            </a:endParaRPr>
          </a:p>
        </p:txBody>
      </p:sp>
      <p:sp>
        <p:nvSpPr>
          <p:cNvPr id="7" name="文本框 6">
            <a:extLst>
              <a:ext uri="{FF2B5EF4-FFF2-40B4-BE49-F238E27FC236}">
                <a16:creationId xmlns:a16="http://schemas.microsoft.com/office/drawing/2014/main" id="{0DFACA31-3406-D70F-ADF3-8A0CA40C4777}"/>
              </a:ext>
            </a:extLst>
          </p:cNvPr>
          <p:cNvSpPr txBox="1"/>
          <p:nvPr/>
        </p:nvSpPr>
        <p:spPr>
          <a:xfrm>
            <a:off x="401501" y="1001548"/>
            <a:ext cx="6768752" cy="461665"/>
          </a:xfrm>
          <a:prstGeom prst="rect">
            <a:avLst/>
          </a:prstGeom>
          <a:noFill/>
        </p:spPr>
        <p:txBody>
          <a:bodyPr wrap="square">
            <a:spAutoFit/>
          </a:bodyPr>
          <a:lstStyle/>
          <a:p>
            <a:r>
              <a:rPr lang="en-US" altLang="zh-CN" sz="2400" kern="100" dirty="0">
                <a:solidFill>
                  <a:srgbClr val="000080"/>
                </a:solidFill>
                <a:effectLst/>
                <a:latin typeface="Times New Roman" panose="02020603050405020304" pitchFamily="18" charset="0"/>
                <a:ea typeface="宋体" panose="02010600030101010101" pitchFamily="2" charset="-122"/>
              </a:rPr>
              <a:t>A= { a student who got an A in the exam}</a:t>
            </a:r>
            <a:endParaRPr lang="zh-CN" altLang="en-US" sz="2400" dirty="0"/>
          </a:p>
        </p:txBody>
      </p:sp>
      <p:sp>
        <p:nvSpPr>
          <p:cNvPr id="9" name="文本框 8">
            <a:extLst>
              <a:ext uri="{FF2B5EF4-FFF2-40B4-BE49-F238E27FC236}">
                <a16:creationId xmlns:a16="http://schemas.microsoft.com/office/drawing/2014/main" id="{E015DE44-B23A-D22D-463A-CAD328A553A1}"/>
              </a:ext>
            </a:extLst>
          </p:cNvPr>
          <p:cNvSpPr txBox="1"/>
          <p:nvPr/>
        </p:nvSpPr>
        <p:spPr>
          <a:xfrm>
            <a:off x="401501" y="1425802"/>
            <a:ext cx="7054310" cy="461665"/>
          </a:xfrm>
          <a:prstGeom prst="rect">
            <a:avLst/>
          </a:prstGeom>
          <a:noFill/>
        </p:spPr>
        <p:txBody>
          <a:bodyPr wrap="square">
            <a:spAutoFit/>
          </a:bodyPr>
          <a:lstStyle/>
          <a:p>
            <a:r>
              <a:rPr lang="en-US" altLang="zh-CN" sz="2400" kern="100" dirty="0">
                <a:solidFill>
                  <a:srgbClr val="000080"/>
                </a:solidFill>
                <a:effectLst/>
                <a:latin typeface="Times New Roman" panose="02020603050405020304" pitchFamily="18" charset="0"/>
                <a:ea typeface="宋体" panose="02010600030101010101" pitchFamily="2" charset="-122"/>
              </a:rPr>
              <a:t>P(A/M)=0.20,  P(A/E)=0.25,  P(A/C)=0.10</a:t>
            </a:r>
            <a:endParaRPr lang="zh-CN" altLang="en-US" sz="2400" dirty="0"/>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FC023D72-F5DB-6E57-2D78-0D3FAFA6EE91}"/>
                  </a:ext>
                </a:extLst>
              </p:cNvPr>
              <p:cNvSpPr txBox="1"/>
              <p:nvPr/>
            </p:nvSpPr>
            <p:spPr>
              <a:xfrm>
                <a:off x="171440" y="1794019"/>
                <a:ext cx="7228873"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𝐴</m:t>
                      </m:r>
                      <m:r>
                        <a:rPr lang="zh-CN" altLang="en-US" sz="2400" i="0">
                          <a:latin typeface="Cambria Math" panose="02040503050406030204" pitchFamily="18" charset="0"/>
                        </a:rPr>
                        <m:t>=</m:t>
                      </m:r>
                      <m:r>
                        <a:rPr lang="zh-CN" altLang="en-US" sz="2400" i="1">
                          <a:latin typeface="Cambria Math" panose="02040503050406030204" pitchFamily="18" charset="0"/>
                        </a:rPr>
                        <m:t>𝐴</m:t>
                      </m:r>
                      <m:r>
                        <a:rPr lang="zh-CN" altLang="en-US" sz="2400" i="0">
                          <a:latin typeface="Cambria Math" panose="02040503050406030204" pitchFamily="18" charset="0"/>
                        </a:rPr>
                        <m:t>∩</m:t>
                      </m:r>
                      <m:r>
                        <a:rPr lang="zh-CN" altLang="en-US" sz="2400" i="1">
                          <a:latin typeface="Cambria Math" panose="02040503050406030204" pitchFamily="18" charset="0"/>
                        </a:rPr>
                        <m:t>𝑆</m:t>
                      </m:r>
                      <m:r>
                        <a:rPr lang="zh-CN" altLang="en-US" sz="2400" i="0">
                          <a:latin typeface="Cambria Math" panose="02040503050406030204" pitchFamily="18" charset="0"/>
                        </a:rPr>
                        <m:t>=</m:t>
                      </m:r>
                      <m:r>
                        <a:rPr lang="zh-CN" altLang="en-US" sz="2400" i="1">
                          <a:latin typeface="Cambria Math" panose="02040503050406030204" pitchFamily="18" charset="0"/>
                        </a:rPr>
                        <m:t>𝐴</m:t>
                      </m:r>
                      <m:r>
                        <a:rPr lang="zh-CN" altLang="en-US" sz="2400" i="0">
                          <a:latin typeface="Cambria Math" panose="02040503050406030204" pitchFamily="18" charset="0"/>
                        </a:rPr>
                        <m:t>∩</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𝑀</m:t>
                          </m:r>
                          <m:r>
                            <a:rPr lang="zh-CN" altLang="en-US" sz="2400" i="0">
                              <a:latin typeface="Cambria Math" panose="02040503050406030204" pitchFamily="18" charset="0"/>
                            </a:rPr>
                            <m:t>∪</m:t>
                          </m:r>
                          <m:r>
                            <a:rPr lang="zh-CN" altLang="en-US" sz="2400" i="1">
                              <a:latin typeface="Cambria Math" panose="02040503050406030204" pitchFamily="18" charset="0"/>
                            </a:rPr>
                            <m:t>𝐸</m:t>
                          </m:r>
                          <m:r>
                            <a:rPr lang="zh-CN" altLang="en-US" sz="2400" i="0">
                              <a:latin typeface="Cambria Math" panose="02040503050406030204" pitchFamily="18" charset="0"/>
                            </a:rPr>
                            <m:t>∪</m:t>
                          </m:r>
                          <m:r>
                            <a:rPr lang="zh-CN" altLang="en-US" sz="2400" i="1">
                              <a:latin typeface="Cambria Math" panose="02040503050406030204" pitchFamily="18" charset="0"/>
                            </a:rPr>
                            <m:t>𝐶</m:t>
                          </m:r>
                        </m:e>
                      </m:d>
                      <m:r>
                        <a:rPr lang="zh-CN" altLang="en-US" sz="2400" i="0">
                          <a:latin typeface="Cambria Math" panose="02040503050406030204" pitchFamily="18" charset="0"/>
                        </a:rPr>
                        <m:t>=</m:t>
                      </m:r>
                      <m:r>
                        <a:rPr lang="zh-CN" altLang="en-US" sz="2400" i="1">
                          <a:latin typeface="Cambria Math" panose="02040503050406030204" pitchFamily="18" charset="0"/>
                        </a:rPr>
                        <m:t>𝐴𝑀</m:t>
                      </m:r>
                      <m:r>
                        <a:rPr lang="zh-CN" altLang="en-US" sz="2400" i="0">
                          <a:latin typeface="Cambria Math" panose="02040503050406030204" pitchFamily="18" charset="0"/>
                        </a:rPr>
                        <m:t>+</m:t>
                      </m:r>
                      <m:r>
                        <a:rPr lang="zh-CN" altLang="en-US" sz="2400" i="1">
                          <a:latin typeface="Cambria Math" panose="02040503050406030204" pitchFamily="18" charset="0"/>
                        </a:rPr>
                        <m:t>𝐴𝐸</m:t>
                      </m:r>
                      <m:r>
                        <a:rPr lang="zh-CN" altLang="en-US" sz="2400" i="0">
                          <a:latin typeface="Cambria Math" panose="02040503050406030204" pitchFamily="18" charset="0"/>
                        </a:rPr>
                        <m:t>+</m:t>
                      </m:r>
                      <m:r>
                        <a:rPr lang="zh-CN" altLang="en-US" sz="2400" i="1">
                          <a:latin typeface="Cambria Math" panose="02040503050406030204" pitchFamily="18" charset="0"/>
                        </a:rPr>
                        <m:t>𝐴𝐶</m:t>
                      </m:r>
                    </m:oMath>
                  </m:oMathPara>
                </a14:m>
                <a:endParaRPr lang="zh-CN" altLang="en-US" sz="2400" dirty="0"/>
              </a:p>
            </p:txBody>
          </p:sp>
        </mc:Choice>
        <mc:Fallback xmlns="">
          <p:sp>
            <p:nvSpPr>
              <p:cNvPr id="11" name="文本框 10">
                <a:extLst>
                  <a:ext uri="{FF2B5EF4-FFF2-40B4-BE49-F238E27FC236}">
                    <a16:creationId xmlns:a16="http://schemas.microsoft.com/office/drawing/2014/main" id="{FC023D72-F5DB-6E57-2D78-0D3FAFA6EE91}"/>
                  </a:ext>
                </a:extLst>
              </p:cNvPr>
              <p:cNvSpPr txBox="1">
                <a:spLocks noRot="1" noChangeAspect="1" noMove="1" noResize="1" noEditPoints="1" noAdjustHandles="1" noChangeArrowheads="1" noChangeShapeType="1" noTextEdit="1"/>
              </p:cNvSpPr>
              <p:nvPr/>
            </p:nvSpPr>
            <p:spPr>
              <a:xfrm>
                <a:off x="171440" y="1794019"/>
                <a:ext cx="7228873" cy="461665"/>
              </a:xfrm>
              <a:prstGeom prst="rect">
                <a:avLst/>
              </a:prstGeom>
              <a:blipFill>
                <a:blip r:embed="rId3"/>
                <a:stretch>
                  <a:fillRect/>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4039FDFC-ED2C-5216-6D5B-F81A990627B6}"/>
              </a:ext>
            </a:extLst>
          </p:cNvPr>
          <p:cNvSpPr txBox="1"/>
          <p:nvPr/>
        </p:nvSpPr>
        <p:spPr>
          <a:xfrm>
            <a:off x="-34808" y="2265497"/>
            <a:ext cx="7641367" cy="461665"/>
          </a:xfrm>
          <a:prstGeom prst="rect">
            <a:avLst/>
          </a:prstGeom>
          <a:noFill/>
        </p:spPr>
        <p:txBody>
          <a:bodyPr wrap="square">
            <a:spAutoFit/>
          </a:bodyPr>
          <a:lstStyle/>
          <a:p>
            <a:pPr indent="457200" algn="just"/>
            <a:r>
              <a:rPr lang="en-US" altLang="zh-CN" sz="2400" kern="100" dirty="0">
                <a:solidFill>
                  <a:srgbClr val="000080"/>
                </a:solidFill>
                <a:effectLst/>
                <a:latin typeface="Times New Roman" panose="02020603050405020304" pitchFamily="18" charset="0"/>
                <a:ea typeface="宋体" panose="02010600030101010101" pitchFamily="2" charset="-122"/>
              </a:rPr>
              <a:t>P(A)=P(AM+AE+AC)=P(AM)+P(AE)+P(AC)</a:t>
            </a:r>
            <a:endParaRPr lang="zh-CN" altLang="zh-CN" sz="2400" kern="100" dirty="0">
              <a:effectLst/>
              <a:latin typeface="Times New Roman" panose="02020603050405020304" pitchFamily="18" charset="0"/>
              <a:ea typeface="宋体" panose="02010600030101010101" pitchFamily="2" charset="-122"/>
            </a:endParaRPr>
          </a:p>
        </p:txBody>
      </p:sp>
      <p:sp>
        <p:nvSpPr>
          <p:cNvPr id="15" name="文本框 14">
            <a:extLst>
              <a:ext uri="{FF2B5EF4-FFF2-40B4-BE49-F238E27FC236}">
                <a16:creationId xmlns:a16="http://schemas.microsoft.com/office/drawing/2014/main" id="{AF787D75-8444-9016-2E4B-C04D7DAA4CDC}"/>
              </a:ext>
            </a:extLst>
          </p:cNvPr>
          <p:cNvSpPr txBox="1"/>
          <p:nvPr/>
        </p:nvSpPr>
        <p:spPr>
          <a:xfrm>
            <a:off x="16835" y="2828835"/>
            <a:ext cx="9127165" cy="830997"/>
          </a:xfrm>
          <a:prstGeom prst="rect">
            <a:avLst/>
          </a:prstGeom>
          <a:noFill/>
        </p:spPr>
        <p:txBody>
          <a:bodyPr wrap="square">
            <a:spAutoFit/>
          </a:bodyPr>
          <a:lstStyle/>
          <a:p>
            <a:pPr indent="304800" algn="just"/>
            <a:r>
              <a:rPr lang="en-US" altLang="zh-CN" sz="2400" kern="100" dirty="0">
                <a:solidFill>
                  <a:srgbClr val="000080"/>
                </a:solidFill>
                <a:effectLst/>
                <a:latin typeface="Times New Roman" panose="02020603050405020304" pitchFamily="18" charset="0"/>
                <a:ea typeface="宋体" panose="02010600030101010101" pitchFamily="2" charset="-122"/>
              </a:rPr>
              <a:t>(a)In this class, the probability that a student who is major in mechanical engineering and got an A is  P(M)P(A/M)=(0.45)(0.20)=0.09</a:t>
            </a:r>
            <a:endParaRPr lang="zh-CN" altLang="en-US" sz="2400" dirty="0"/>
          </a:p>
        </p:txBody>
      </p:sp>
      <p:sp>
        <p:nvSpPr>
          <p:cNvPr id="17" name="文本框 16">
            <a:extLst>
              <a:ext uri="{FF2B5EF4-FFF2-40B4-BE49-F238E27FC236}">
                <a16:creationId xmlns:a16="http://schemas.microsoft.com/office/drawing/2014/main" id="{8EFB289F-71F7-1004-F2F5-D9349E05486E}"/>
              </a:ext>
            </a:extLst>
          </p:cNvPr>
          <p:cNvSpPr txBox="1"/>
          <p:nvPr/>
        </p:nvSpPr>
        <p:spPr>
          <a:xfrm>
            <a:off x="192373" y="3635575"/>
            <a:ext cx="8202947" cy="830997"/>
          </a:xfrm>
          <a:prstGeom prst="rect">
            <a:avLst/>
          </a:prstGeom>
          <a:noFill/>
        </p:spPr>
        <p:txBody>
          <a:bodyPr wrap="square">
            <a:spAutoFit/>
          </a:bodyPr>
          <a:lstStyle/>
          <a:p>
            <a:pPr indent="266700" algn="just"/>
            <a:r>
              <a:rPr lang="en-US" altLang="zh-CN" sz="2400" kern="100" dirty="0">
                <a:solidFill>
                  <a:srgbClr val="000080"/>
                </a:solidFill>
                <a:effectLst/>
                <a:latin typeface="Times New Roman" panose="02020603050405020304" pitchFamily="18" charset="0"/>
                <a:ea typeface="宋体" panose="02010600030101010101" pitchFamily="2" charset="-122"/>
              </a:rPr>
              <a:t>Similarly, the probability that a student is major in electrical engineering and got an A is   P(E)P(A/E)=(0.30)(0.25)=0.075</a:t>
            </a:r>
            <a:endParaRPr lang="zh-CN" altLang="zh-CN" sz="2400" kern="100" dirty="0">
              <a:effectLst/>
              <a:latin typeface="Times New Roman" panose="02020603050405020304" pitchFamily="18" charset="0"/>
              <a:ea typeface="宋体" panose="02010600030101010101" pitchFamily="2" charset="-122"/>
            </a:endParaRPr>
          </a:p>
        </p:txBody>
      </p:sp>
      <p:sp>
        <p:nvSpPr>
          <p:cNvPr id="19" name="文本框 18">
            <a:extLst>
              <a:ext uri="{FF2B5EF4-FFF2-40B4-BE49-F238E27FC236}">
                <a16:creationId xmlns:a16="http://schemas.microsoft.com/office/drawing/2014/main" id="{895AC45C-2FDB-4511-58EE-278C41B93516}"/>
              </a:ext>
            </a:extLst>
          </p:cNvPr>
          <p:cNvSpPr txBox="1"/>
          <p:nvPr/>
        </p:nvSpPr>
        <p:spPr>
          <a:xfrm>
            <a:off x="192372" y="4555802"/>
            <a:ext cx="8700108" cy="830997"/>
          </a:xfrm>
          <a:prstGeom prst="rect">
            <a:avLst/>
          </a:prstGeom>
          <a:noFill/>
        </p:spPr>
        <p:txBody>
          <a:bodyPr wrap="square">
            <a:spAutoFit/>
          </a:bodyPr>
          <a:lstStyle/>
          <a:p>
            <a:pPr indent="266700" algn="just"/>
            <a:r>
              <a:rPr lang="en-US" altLang="zh-CN" sz="2400" kern="100" dirty="0">
                <a:solidFill>
                  <a:srgbClr val="000080"/>
                </a:solidFill>
                <a:effectLst/>
                <a:latin typeface="Times New Roman" panose="02020603050405020304" pitchFamily="18" charset="0"/>
                <a:ea typeface="宋体" panose="02010600030101010101" pitchFamily="2" charset="-122"/>
              </a:rPr>
              <a:t>The probability that a student who is major in civil engineering and got an A is   P(C )P(A/C)=(0.25)(0.10)=0.025</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E9205FB5-7CA1-FFEC-77CA-73482CEF0243}"/>
                  </a:ext>
                </a:extLst>
              </p:cNvPr>
              <p:cNvSpPr txBox="1"/>
              <p:nvPr/>
            </p:nvSpPr>
            <p:spPr>
              <a:xfrm>
                <a:off x="410994" y="5362542"/>
                <a:ext cx="7783759" cy="830997"/>
              </a:xfrm>
              <a:prstGeom prst="rect">
                <a:avLst/>
              </a:prstGeom>
              <a:noFill/>
            </p:spPr>
            <p:txBody>
              <a:bodyPr wrap="square">
                <a:spAutoFit/>
              </a:bodyPr>
              <a:lstStyle/>
              <a:p>
                <a:pPr algn="just"/>
                <a:r>
                  <a:rPr lang="en-US" altLang="zh-CN" sz="2400" kern="100" dirty="0">
                    <a:solidFill>
                      <a:srgbClr val="000080"/>
                    </a:solidFill>
                    <a:effectLst/>
                    <a:latin typeface="Times New Roman" panose="02020603050405020304" pitchFamily="18" charset="0"/>
                    <a:ea typeface="宋体" panose="02010600030101010101" pitchFamily="2" charset="-122"/>
                  </a:rPr>
                  <a:t>Thus, the probability that a student got an A is </a:t>
                </a:r>
                <a:endParaRPr lang="zh-CN" altLang="zh-CN" sz="2400" kern="100" dirty="0">
                  <a:effectLst/>
                  <a:latin typeface="Times New Roman" panose="02020603050405020304" pitchFamily="18" charset="0"/>
                  <a:ea typeface="宋体" panose="02010600030101010101" pitchFamily="2" charset="-122"/>
                </a:endParaRPr>
              </a:p>
              <a:p>
                <a:pPr indent="457200" algn="just"/>
                <a:r>
                  <a:rPr lang="en-US" altLang="zh-CN" sz="2400" kern="100" dirty="0">
                    <a:solidFill>
                      <a:srgbClr val="000080"/>
                    </a:solidFill>
                    <a:effectLst/>
                    <a:latin typeface="Times New Roman" panose="02020603050405020304" pitchFamily="18" charset="0"/>
                    <a:ea typeface="宋体" panose="02010600030101010101" pitchFamily="2" charset="-122"/>
                  </a:rPr>
                  <a:t>               P(A)=</a:t>
                </a:r>
                <a14:m>
                  <m:oMath xmlns:m="http://schemas.openxmlformats.org/officeDocument/2006/math">
                    <m:r>
                      <a:rPr lang="en-US" altLang="zh-CN" sz="2400" i="1" kern="100">
                        <a:solidFill>
                          <a:srgbClr val="000080"/>
                        </a:solidFill>
                        <a:effectLst/>
                        <a:latin typeface="Cambria Math" panose="02040503050406030204" pitchFamily="18" charset="0"/>
                        <a:ea typeface="宋体" panose="02010600030101010101" pitchFamily="2" charset="-122"/>
                      </a:rPr>
                      <m:t>0.09+0.075+0.025=0.19</m:t>
                    </m:r>
                  </m:oMath>
                </a14:m>
                <a:endParaRPr lang="zh-CN" altLang="zh-CN" sz="2400" kern="100" dirty="0">
                  <a:effectLst/>
                  <a:latin typeface="Times New Roman" panose="02020603050405020304" pitchFamily="18" charset="0"/>
                  <a:ea typeface="宋体" panose="02010600030101010101" pitchFamily="2" charset="-122"/>
                </a:endParaRPr>
              </a:p>
            </p:txBody>
          </p:sp>
        </mc:Choice>
        <mc:Fallback xmlns="">
          <p:sp>
            <p:nvSpPr>
              <p:cNvPr id="21" name="文本框 20">
                <a:extLst>
                  <a:ext uri="{FF2B5EF4-FFF2-40B4-BE49-F238E27FC236}">
                    <a16:creationId xmlns:a16="http://schemas.microsoft.com/office/drawing/2014/main" id="{E9205FB5-7CA1-FFEC-77CA-73482CEF0243}"/>
                  </a:ext>
                </a:extLst>
              </p:cNvPr>
              <p:cNvSpPr txBox="1">
                <a:spLocks noRot="1" noChangeAspect="1" noMove="1" noResize="1" noEditPoints="1" noAdjustHandles="1" noChangeArrowheads="1" noChangeShapeType="1" noTextEdit="1"/>
              </p:cNvSpPr>
              <p:nvPr/>
            </p:nvSpPr>
            <p:spPr>
              <a:xfrm>
                <a:off x="410994" y="5362542"/>
                <a:ext cx="7783759" cy="830997"/>
              </a:xfrm>
              <a:prstGeom prst="rect">
                <a:avLst/>
              </a:prstGeom>
              <a:blipFill>
                <a:blip r:embed="rId4"/>
                <a:stretch>
                  <a:fillRect l="-1175" t="-5882" b="-16176"/>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arn(inVertical)">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circle(in)">
                                      <p:cBhvr>
                                        <p:cTn id="39" dur="20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9" grpId="0"/>
      <p:bldP spid="11" grpId="0"/>
      <p:bldP spid="13" grpId="0"/>
      <p:bldP spid="15" grpId="0"/>
      <p:bldP spid="17" grpId="0"/>
      <p:bldP spid="19" grpId="0"/>
      <p:bldP spid="2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FBE05B6-BCCE-1910-6920-94E1479A72AA}"/>
                  </a:ext>
                </a:extLst>
              </p:cNvPr>
              <p:cNvSpPr txBox="1"/>
              <p:nvPr/>
            </p:nvSpPr>
            <p:spPr>
              <a:xfrm>
                <a:off x="395536" y="332656"/>
                <a:ext cx="8136904" cy="1730217"/>
              </a:xfrm>
              <a:prstGeom prst="rect">
                <a:avLst/>
              </a:prstGeom>
              <a:noFill/>
            </p:spPr>
            <p:txBody>
              <a:bodyPr wrap="square">
                <a:spAutoFit/>
              </a:bodyPr>
              <a:lstStyle/>
              <a:p>
                <a:pPr algn="just"/>
                <a:r>
                  <a:rPr lang="en-US" altLang="zh-CN" sz="2400" kern="100" dirty="0">
                    <a:solidFill>
                      <a:srgbClr val="000080"/>
                    </a:solidFill>
                    <a:effectLst/>
                    <a:latin typeface="Times New Roman" panose="02020603050405020304" pitchFamily="18" charset="0"/>
                    <a:ea typeface="宋体" panose="02010600030101010101" pitchFamily="2" charset="-122"/>
                  </a:rPr>
                  <a:t>(b)We need to find the conditional probability that a student is major in civil engineering given he(she) got an A ,so the probability is</a:t>
                </a:r>
                <a:endParaRPr lang="zh-CN" altLang="zh-CN" sz="2400" kern="100" dirty="0">
                  <a:effectLst/>
                  <a:latin typeface="Times New Roman" panose="02020603050405020304" pitchFamily="18" charset="0"/>
                  <a:ea typeface="宋体" panose="02010600030101010101" pitchFamily="2" charset="-122"/>
                </a:endParaRPr>
              </a:p>
              <a:p>
                <a:r>
                  <a:rPr lang="en-US" altLang="zh-CN" sz="2400" kern="100" dirty="0">
                    <a:solidFill>
                      <a:srgbClr val="000080"/>
                    </a:solidFill>
                    <a:effectLst/>
                    <a:latin typeface="Times New Roman" panose="02020603050405020304" pitchFamily="18" charset="0"/>
                    <a:ea typeface="宋体" panose="02010600030101010101" pitchFamily="2" charset="-122"/>
                  </a:rPr>
                  <a:t>                          P(C/A)=</a:t>
                </a:r>
                <a14:m>
                  <m:oMath xmlns:m="http://schemas.openxmlformats.org/officeDocument/2006/math">
                    <m:f>
                      <m:fPr>
                        <m:ctrlPr>
                          <a:rPr lang="zh-CN" altLang="zh-CN" sz="2400" i="1">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m:t>0.025</m:t>
                        </m:r>
                      </m:num>
                      <m:den>
                        <m:r>
                          <a:rPr lang="en-US" altLang="zh-CN" sz="2400" i="1" kern="100">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m:t>0.19</m:t>
                        </m:r>
                      </m:den>
                    </m:f>
                    <m:r>
                      <a:rPr lang="en-US" altLang="zh-CN" sz="2400" i="1" kern="100">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m:t>=0.13</m:t>
                    </m:r>
                  </m:oMath>
                </a14:m>
                <a:endParaRPr lang="zh-CN" altLang="en-US" sz="2400" dirty="0"/>
              </a:p>
            </p:txBody>
          </p:sp>
        </mc:Choice>
        <mc:Fallback xmlns="">
          <p:sp>
            <p:nvSpPr>
              <p:cNvPr id="3" name="文本框 2">
                <a:extLst>
                  <a:ext uri="{FF2B5EF4-FFF2-40B4-BE49-F238E27FC236}">
                    <a16:creationId xmlns:a16="http://schemas.microsoft.com/office/drawing/2014/main" id="{7FBE05B6-BCCE-1910-6920-94E1479A72AA}"/>
                  </a:ext>
                </a:extLst>
              </p:cNvPr>
              <p:cNvSpPr txBox="1">
                <a:spLocks noRot="1" noChangeAspect="1" noMove="1" noResize="1" noEditPoints="1" noAdjustHandles="1" noChangeArrowheads="1" noChangeShapeType="1" noTextEdit="1"/>
              </p:cNvSpPr>
              <p:nvPr/>
            </p:nvSpPr>
            <p:spPr>
              <a:xfrm>
                <a:off x="395536" y="332656"/>
                <a:ext cx="8136904" cy="1730217"/>
              </a:xfrm>
              <a:prstGeom prst="rect">
                <a:avLst/>
              </a:prstGeom>
              <a:blipFill>
                <a:blip r:embed="rId2"/>
                <a:stretch>
                  <a:fillRect l="-1199" t="-2827" r="-1124" b="-2827"/>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9C6C2A7F-7133-6C13-1C68-4FF33921E023}"/>
              </a:ext>
            </a:extLst>
          </p:cNvPr>
          <p:cNvSpPr txBox="1"/>
          <p:nvPr/>
        </p:nvSpPr>
        <p:spPr>
          <a:xfrm>
            <a:off x="251520" y="2492896"/>
            <a:ext cx="8064896" cy="830997"/>
          </a:xfrm>
          <a:prstGeom prst="rect">
            <a:avLst/>
          </a:prstGeom>
          <a:noFill/>
        </p:spPr>
        <p:txBody>
          <a:bodyPr wrap="square">
            <a:spAutoFit/>
          </a:bodyPr>
          <a:lstStyle/>
          <a:p>
            <a:pPr marL="228600" algn="just"/>
            <a:r>
              <a:rPr lang="en-US" altLang="zh-CN" sz="2400" kern="100" dirty="0">
                <a:solidFill>
                  <a:srgbClr val="000080"/>
                </a:solidFill>
                <a:effectLst/>
                <a:latin typeface="Times New Roman" panose="02020603050405020304" pitchFamily="18" charset="0"/>
                <a:ea typeface="宋体" panose="02010600030101010101" pitchFamily="2" charset="-122"/>
              </a:rPr>
              <a:t>This example suggests the following theorems, which are very useful in statistics.</a:t>
            </a:r>
            <a:endParaRPr lang="zh-CN" altLang="zh-CN" sz="2400" kern="100" dirty="0">
              <a:effectLst/>
              <a:latin typeface="Times New Roman" panose="02020603050405020304" pitchFamily="18" charset="0"/>
              <a:ea typeface="宋体" panose="02010600030101010101" pitchFamily="2" charset="-122"/>
            </a:endParaRPr>
          </a:p>
        </p:txBody>
      </p:sp>
      <p:sp>
        <p:nvSpPr>
          <p:cNvPr id="7" name="文本框 6">
            <a:extLst>
              <a:ext uri="{FF2B5EF4-FFF2-40B4-BE49-F238E27FC236}">
                <a16:creationId xmlns:a16="http://schemas.microsoft.com/office/drawing/2014/main" id="{37E1D1BF-343D-7D7E-DB7B-C99ED6691676}"/>
              </a:ext>
            </a:extLst>
          </p:cNvPr>
          <p:cNvSpPr txBox="1"/>
          <p:nvPr/>
        </p:nvSpPr>
        <p:spPr>
          <a:xfrm>
            <a:off x="539552" y="3292251"/>
            <a:ext cx="7848872" cy="461665"/>
          </a:xfrm>
          <a:prstGeom prst="rect">
            <a:avLst/>
          </a:prstGeom>
          <a:noFill/>
        </p:spPr>
        <p:txBody>
          <a:bodyPr wrap="square">
            <a:spAutoFit/>
          </a:bodyPr>
          <a:lstStyle/>
          <a:p>
            <a:r>
              <a:rPr lang="en-US" altLang="zh-CN" sz="2400" kern="100" dirty="0">
                <a:solidFill>
                  <a:srgbClr val="000080"/>
                </a:solidFill>
                <a:effectLst/>
                <a:latin typeface="Times New Roman" panose="02020603050405020304" pitchFamily="18" charset="0"/>
                <a:ea typeface="宋体" panose="02010600030101010101" pitchFamily="2" charset="-122"/>
              </a:rPr>
              <a:t>The first theorem is theorem of the</a:t>
            </a:r>
            <a:r>
              <a:rPr lang="en-US" altLang="zh-CN" sz="2400" b="1" kern="100" dirty="0">
                <a:solidFill>
                  <a:srgbClr val="000080"/>
                </a:solidFill>
                <a:effectLst/>
                <a:latin typeface="Times New Roman" panose="02020603050405020304" pitchFamily="18" charset="0"/>
                <a:ea typeface="宋体" panose="02010600030101010101" pitchFamily="2" charset="-122"/>
              </a:rPr>
              <a:t> </a:t>
            </a:r>
            <a:r>
              <a:rPr lang="en-US" altLang="zh-CN" sz="2400" b="1" kern="100" dirty="0">
                <a:solidFill>
                  <a:srgbClr val="0000FF"/>
                </a:solidFill>
                <a:effectLst/>
                <a:latin typeface="Times New Roman" panose="02020603050405020304" pitchFamily="18" charset="0"/>
                <a:ea typeface="宋体" panose="02010600030101010101" pitchFamily="2" charset="-122"/>
              </a:rPr>
              <a:t>total probability.</a:t>
            </a:r>
            <a:endParaRPr lang="zh-CN" altLang="en-US" sz="2400"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BDC13AA-7D92-0AAF-08FF-7C373A3B42EE}"/>
                  </a:ext>
                </a:extLst>
              </p:cNvPr>
              <p:cNvSpPr txBox="1"/>
              <p:nvPr/>
            </p:nvSpPr>
            <p:spPr>
              <a:xfrm>
                <a:off x="539552" y="4091606"/>
                <a:ext cx="6984776" cy="1200329"/>
              </a:xfrm>
              <a:prstGeom prst="rect">
                <a:avLst/>
              </a:prstGeom>
              <a:noFill/>
            </p:spPr>
            <p:txBody>
              <a:bodyPr wrap="square">
                <a:spAutoFit/>
              </a:bodyPr>
              <a:lstStyle/>
              <a:p>
                <a:pPr marL="227965" indent="304800" algn="just"/>
                <a:r>
                  <a:rPr lang="en-US" altLang="zh-CN" sz="2400" kern="100" dirty="0">
                    <a:solidFill>
                      <a:srgbClr val="000080"/>
                    </a:solidFill>
                    <a:effectLst/>
                    <a:latin typeface="Times New Roman" panose="02020603050405020304" pitchFamily="18" charset="0"/>
                    <a:ea typeface="宋体" panose="02010600030101010101" pitchFamily="2" charset="-122"/>
                  </a:rPr>
                  <a:t>A set of events </a:t>
                </a:r>
                <a14:m>
                  <m:oMath xmlns:m="http://schemas.openxmlformats.org/officeDocument/2006/math">
                    <m:sSub>
                      <m:sSubPr>
                        <m:ctrlPr>
                          <a:rPr lang="zh-CN" altLang="zh-CN" sz="2400" i="1" kern="100">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ea typeface="宋体" panose="02010600030101010101" pitchFamily="2" charset="-122"/>
                          </a:rPr>
                          <m:t>𝐵</m:t>
                        </m:r>
                      </m:e>
                      <m:sub>
                        <m:r>
                          <a:rPr lang="en-US" altLang="zh-CN" sz="2400" i="1" kern="100">
                            <a:solidFill>
                              <a:srgbClr val="000080"/>
                            </a:solidFill>
                            <a:effectLst/>
                            <a:latin typeface="Cambria Math" panose="02040503050406030204" pitchFamily="18" charset="0"/>
                            <a:ea typeface="宋体" panose="02010600030101010101" pitchFamily="2" charset="-122"/>
                          </a:rPr>
                          <m:t>1</m:t>
                        </m:r>
                      </m:sub>
                    </m:sSub>
                    <m:r>
                      <a:rPr lang="en-US" altLang="zh-CN" sz="2400" i="1" kern="100">
                        <a:solidFill>
                          <a:srgbClr val="000080"/>
                        </a:solidFill>
                        <a:effectLst/>
                        <a:latin typeface="Cambria Math" panose="02040503050406030204" pitchFamily="18" charset="0"/>
                        <a:ea typeface="宋体" panose="02010600030101010101" pitchFamily="2" charset="-122"/>
                      </a:rPr>
                      <m:t>,</m:t>
                    </m:r>
                    <m:sSub>
                      <m:sSubPr>
                        <m:ctrlPr>
                          <a:rPr lang="zh-CN" altLang="zh-CN" sz="2400" i="1" kern="100">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ea typeface="宋体" panose="02010600030101010101" pitchFamily="2" charset="-122"/>
                          </a:rPr>
                          <m:t>𝐵</m:t>
                        </m:r>
                      </m:e>
                      <m:sub>
                        <m:r>
                          <a:rPr lang="en-US" altLang="zh-CN" sz="2400" i="1" kern="100">
                            <a:solidFill>
                              <a:srgbClr val="000080"/>
                            </a:solidFill>
                            <a:effectLst/>
                            <a:latin typeface="Cambria Math" panose="02040503050406030204" pitchFamily="18" charset="0"/>
                            <a:ea typeface="宋体" panose="02010600030101010101" pitchFamily="2" charset="-122"/>
                          </a:rPr>
                          <m:t>2</m:t>
                        </m:r>
                      </m:sub>
                    </m:sSub>
                    <m:r>
                      <a:rPr lang="en-US" altLang="zh-CN" sz="2400" i="1" kern="100">
                        <a:solidFill>
                          <a:srgbClr val="000080"/>
                        </a:solidFill>
                        <a:effectLst/>
                        <a:latin typeface="Cambria Math" panose="02040503050406030204" pitchFamily="18" charset="0"/>
                        <a:ea typeface="宋体" panose="02010600030101010101" pitchFamily="2" charset="-122"/>
                      </a:rPr>
                      <m:t>,⋯,</m:t>
                    </m:r>
                    <m:sSub>
                      <m:sSubPr>
                        <m:ctrlPr>
                          <a:rPr lang="zh-CN" altLang="zh-CN" sz="2400" i="1" kern="100">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ea typeface="宋体" panose="02010600030101010101" pitchFamily="2" charset="-122"/>
                          </a:rPr>
                          <m:t>𝐵</m:t>
                        </m:r>
                      </m:e>
                      <m:sub>
                        <m:r>
                          <a:rPr lang="en-US" altLang="zh-CN" sz="2400" i="1" kern="100">
                            <a:solidFill>
                              <a:srgbClr val="000080"/>
                            </a:solidFill>
                            <a:effectLst/>
                            <a:latin typeface="Cambria Math" panose="02040503050406030204" pitchFamily="18" charset="0"/>
                            <a:ea typeface="宋体" panose="02010600030101010101" pitchFamily="2" charset="-122"/>
                          </a:rPr>
                          <m:t>𝑘</m:t>
                        </m:r>
                      </m:sub>
                    </m:sSub>
                  </m:oMath>
                </a14:m>
                <a:r>
                  <a:rPr lang="en-US" altLang="zh-CN" sz="2400" kern="100" dirty="0">
                    <a:solidFill>
                      <a:srgbClr val="000080"/>
                    </a:solidFill>
                    <a:effectLst/>
                    <a:latin typeface="Times New Roman" panose="02020603050405020304" pitchFamily="18" charset="0"/>
                    <a:ea typeface="宋体" panose="02010600030101010101" pitchFamily="2" charset="-122"/>
                  </a:rPr>
                  <a:t> is called a </a:t>
                </a:r>
                <a:r>
                  <a:rPr lang="en-US" altLang="zh-CN" sz="2400" kern="100" dirty="0">
                    <a:solidFill>
                      <a:srgbClr val="0000FF"/>
                    </a:solidFill>
                    <a:effectLst/>
                    <a:latin typeface="Times New Roman" panose="02020603050405020304" pitchFamily="18" charset="0"/>
                    <a:ea typeface="宋体" panose="02010600030101010101" pitchFamily="2" charset="-122"/>
                  </a:rPr>
                  <a:t>partition</a:t>
                </a:r>
                <a:r>
                  <a:rPr lang="en-US" altLang="zh-CN" sz="2400" kern="100" dirty="0">
                    <a:solidFill>
                      <a:srgbClr val="000080"/>
                    </a:solidFill>
                    <a:effectLst/>
                    <a:latin typeface="Times New Roman" panose="02020603050405020304" pitchFamily="18" charset="0"/>
                    <a:ea typeface="宋体" panose="02010600030101010101" pitchFamily="2" charset="-122"/>
                  </a:rPr>
                  <a:t> of the sample space </a:t>
                </a:r>
                <a14:m>
                  <m:oMath xmlns:m="http://schemas.openxmlformats.org/officeDocument/2006/math">
                    <m:r>
                      <a:rPr lang="en-US" altLang="zh-CN" sz="2400" i="1" kern="100">
                        <a:solidFill>
                          <a:srgbClr val="000080"/>
                        </a:solidFill>
                        <a:effectLst/>
                        <a:latin typeface="Cambria Math" panose="02040503050406030204" pitchFamily="18" charset="0"/>
                        <a:ea typeface="宋体" panose="02010600030101010101" pitchFamily="2" charset="-122"/>
                      </a:rPr>
                      <m:t>𝑆</m:t>
                    </m:r>
                  </m:oMath>
                </a14:m>
                <a:r>
                  <a:rPr lang="en-US" altLang="zh-CN" sz="2400" kern="100" dirty="0">
                    <a:solidFill>
                      <a:srgbClr val="000080"/>
                    </a:solidFill>
                    <a:effectLst/>
                    <a:latin typeface="Times New Roman" panose="02020603050405020304" pitchFamily="18" charset="0"/>
                    <a:ea typeface="宋体" panose="02010600030101010101" pitchFamily="2" charset="-122"/>
                  </a:rPr>
                  <a:t>, if they are mutually exclusive and their union is </a:t>
                </a:r>
                <a14:m>
                  <m:oMath xmlns:m="http://schemas.openxmlformats.org/officeDocument/2006/math">
                    <m:r>
                      <a:rPr lang="en-US" altLang="zh-CN" sz="2400" i="1" kern="100">
                        <a:solidFill>
                          <a:srgbClr val="000080"/>
                        </a:solidFill>
                        <a:effectLst/>
                        <a:latin typeface="Cambria Math" panose="02040503050406030204" pitchFamily="18" charset="0"/>
                        <a:ea typeface="宋体" panose="02010600030101010101" pitchFamily="2" charset="-122"/>
                      </a:rPr>
                      <m:t>𝑆</m:t>
                    </m:r>
                  </m:oMath>
                </a14:m>
                <a:r>
                  <a:rPr lang="en-US" altLang="zh-CN" sz="2400" kern="100" dirty="0">
                    <a:solidFill>
                      <a:srgbClr val="000080"/>
                    </a:solidFill>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p:txBody>
          </p:sp>
        </mc:Choice>
        <mc:Fallback xmlns="">
          <p:sp>
            <p:nvSpPr>
              <p:cNvPr id="9" name="文本框 8">
                <a:extLst>
                  <a:ext uri="{FF2B5EF4-FFF2-40B4-BE49-F238E27FC236}">
                    <a16:creationId xmlns:a16="http://schemas.microsoft.com/office/drawing/2014/main" id="{2BDC13AA-7D92-0AAF-08FF-7C373A3B42EE}"/>
                  </a:ext>
                </a:extLst>
              </p:cNvPr>
              <p:cNvSpPr txBox="1">
                <a:spLocks noRot="1" noChangeAspect="1" noMove="1" noResize="1" noEditPoints="1" noAdjustHandles="1" noChangeArrowheads="1" noChangeShapeType="1" noTextEdit="1"/>
              </p:cNvSpPr>
              <p:nvPr/>
            </p:nvSpPr>
            <p:spPr>
              <a:xfrm>
                <a:off x="539552" y="4091606"/>
                <a:ext cx="6984776" cy="1200329"/>
              </a:xfrm>
              <a:prstGeom prst="rect">
                <a:avLst/>
              </a:prstGeom>
              <a:blipFill>
                <a:blip r:embed="rId3"/>
                <a:stretch>
                  <a:fillRect t="-4061" r="-1397" b="-10660"/>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817D69F-7023-E8F5-CA64-194B61CB7BCF}"/>
              </a:ext>
            </a:extLst>
          </p:cNvPr>
          <p:cNvSpPr>
            <a:spLocks noChangeArrowheads="1"/>
          </p:cNvSpPr>
          <p:nvPr/>
        </p:nvSpPr>
        <p:spPr bwMode="auto">
          <a:xfrm>
            <a:off x="-78377" y="14077"/>
            <a:ext cx="73947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kumimoji="0" lang="en-US" altLang="zh-CN" sz="2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Theorem 2.6.1.(</a:t>
            </a:r>
            <a:r>
              <a:rPr lang="en-US" altLang="zh-CN" sz="2400" b="1" kern="100" dirty="0">
                <a:solidFill>
                  <a:srgbClr val="0000FF"/>
                </a:solidFill>
                <a:effectLst/>
                <a:latin typeface="Times New Roman" panose="02020603050405020304" pitchFamily="18" charset="0"/>
              </a:rPr>
              <a:t>Theorem of total probability)</a:t>
            </a:r>
            <a:r>
              <a:rPr kumimoji="0" lang="en-US" altLang="zh-CN" sz="2400" b="0" i="0" u="none" strike="noStrike" cap="none" normalizeH="0" baseline="0" dirty="0">
                <a:ln>
                  <a:noFill/>
                </a:ln>
                <a:solidFill>
                  <a:schemeClr val="tx1"/>
                </a:solidFill>
                <a:effectLst/>
              </a:rPr>
              <a:t> </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6F412BB-5B53-C6B0-0D22-F34DEB23E01D}"/>
                  </a:ext>
                </a:extLst>
              </p:cNvPr>
              <p:cNvSpPr txBox="1"/>
              <p:nvPr/>
            </p:nvSpPr>
            <p:spPr>
              <a:xfrm>
                <a:off x="251520" y="465965"/>
                <a:ext cx="7920880" cy="1230080"/>
              </a:xfrm>
              <a:prstGeom prst="rect">
                <a:avLst/>
              </a:prstGeom>
              <a:noFill/>
            </p:spPr>
            <p:txBody>
              <a:bodyPr wrap="square">
                <a:spAutoFit/>
              </a:bodyPr>
              <a:lstStyle/>
              <a:p>
                <a:r>
                  <a:rPr lang="en-US" altLang="zh-CN" sz="2400" kern="100" dirty="0">
                    <a:solidFill>
                      <a:srgbClr val="000080"/>
                    </a:solidFill>
                    <a:effectLst/>
                    <a:latin typeface="Times New Roman" panose="02020603050405020304" pitchFamily="18" charset="0"/>
                  </a:rPr>
                  <a:t>If the events </a:t>
                </a:r>
                <a14:m>
                  <m:oMath xmlns:m="http://schemas.openxmlformats.org/officeDocument/2006/math">
                    <m:sSub>
                      <m:sSubPr>
                        <m:ctrlPr>
                          <a:rPr lang="zh-CN" altLang="zh-CN" sz="2400" i="1">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cs typeface="Times New Roman" panose="02020603050405020304" pitchFamily="18" charset="0"/>
                          </a:rPr>
                          <m:t>𝐵</m:t>
                        </m:r>
                      </m:e>
                      <m:sub>
                        <m:r>
                          <a:rPr lang="en-US" altLang="zh-CN" sz="2400" i="1" kern="100">
                            <a:solidFill>
                              <a:srgbClr val="000080"/>
                            </a:solidFill>
                            <a:effectLst/>
                            <a:latin typeface="Cambria Math" panose="02040503050406030204" pitchFamily="18" charset="0"/>
                            <a:cs typeface="Times New Roman" panose="02020603050405020304" pitchFamily="18" charset="0"/>
                          </a:rPr>
                          <m:t>1</m:t>
                        </m:r>
                      </m:sub>
                    </m:sSub>
                    <m:r>
                      <a:rPr lang="en-US" altLang="zh-CN" sz="2400" i="1" kern="100">
                        <a:solidFill>
                          <a:srgbClr val="000080"/>
                        </a:solidFill>
                        <a:effectLst/>
                        <a:latin typeface="Cambria Math" panose="02040503050406030204" pitchFamily="18" charset="0"/>
                        <a:cs typeface="Times New Roman" panose="02020603050405020304" pitchFamily="18" charset="0"/>
                      </a:rPr>
                      <m:t>,</m:t>
                    </m:r>
                    <m:sSub>
                      <m:sSubPr>
                        <m:ctrlPr>
                          <a:rPr lang="zh-CN" altLang="zh-CN" sz="2400" i="1">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cs typeface="Times New Roman" panose="02020603050405020304" pitchFamily="18" charset="0"/>
                          </a:rPr>
                          <m:t>𝐵</m:t>
                        </m:r>
                      </m:e>
                      <m:sub>
                        <m:r>
                          <a:rPr lang="en-US" altLang="zh-CN" sz="2400" i="1" kern="100">
                            <a:solidFill>
                              <a:srgbClr val="000080"/>
                            </a:solidFill>
                            <a:effectLst/>
                            <a:latin typeface="Cambria Math" panose="02040503050406030204" pitchFamily="18" charset="0"/>
                            <a:cs typeface="Times New Roman" panose="02020603050405020304" pitchFamily="18" charset="0"/>
                          </a:rPr>
                          <m:t>2</m:t>
                        </m:r>
                      </m:sub>
                    </m:sSub>
                    <m:r>
                      <a:rPr lang="en-US" altLang="zh-CN" sz="2400" i="1" kern="100">
                        <a:solidFill>
                          <a:srgbClr val="000080"/>
                        </a:solidFill>
                        <a:effectLst/>
                        <a:latin typeface="Cambria Math" panose="02040503050406030204" pitchFamily="18" charset="0"/>
                        <a:cs typeface="Times New Roman" panose="02020603050405020304" pitchFamily="18" charset="0"/>
                      </a:rPr>
                      <m:t>,⋯,</m:t>
                    </m:r>
                    <m:sSub>
                      <m:sSubPr>
                        <m:ctrlPr>
                          <a:rPr lang="zh-CN" altLang="zh-CN" sz="2400" i="1">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cs typeface="Times New Roman" panose="02020603050405020304" pitchFamily="18" charset="0"/>
                          </a:rPr>
                          <m:t>𝐵</m:t>
                        </m:r>
                      </m:e>
                      <m:sub>
                        <m:r>
                          <a:rPr lang="en-US" altLang="zh-CN" sz="2400" i="1" kern="100">
                            <a:solidFill>
                              <a:srgbClr val="000080"/>
                            </a:solidFill>
                            <a:effectLst/>
                            <a:latin typeface="Cambria Math" panose="02040503050406030204" pitchFamily="18" charset="0"/>
                            <a:cs typeface="Times New Roman" panose="02020603050405020304" pitchFamily="18" charset="0"/>
                          </a:rPr>
                          <m:t>𝑘</m:t>
                        </m:r>
                      </m:sub>
                    </m:sSub>
                  </m:oMath>
                </a14:m>
                <a:r>
                  <a:rPr lang="en-US" altLang="zh-CN" sz="2400" kern="100" dirty="0">
                    <a:solidFill>
                      <a:srgbClr val="000080"/>
                    </a:solidFill>
                    <a:effectLst/>
                    <a:latin typeface="Times New Roman" panose="02020603050405020304" pitchFamily="18" charset="0"/>
                  </a:rPr>
                  <a:t> constitute a partition of the sample space S such that </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𝑃</m:t>
                    </m:r>
                    <m:r>
                      <a:rPr lang="en-US" altLang="zh-CN" sz="2400" i="1" kern="100">
                        <a:solidFill>
                          <a:srgbClr val="000080"/>
                        </a:solidFill>
                        <a:effectLst/>
                        <a:latin typeface="Cambria Math" panose="02040503050406030204" pitchFamily="18" charset="0"/>
                        <a:cs typeface="Times New Roman" panose="02020603050405020304" pitchFamily="18" charset="0"/>
                      </a:rPr>
                      <m:t>(</m:t>
                    </m:r>
                    <m:sSub>
                      <m:sSubPr>
                        <m:ctrlPr>
                          <a:rPr lang="zh-CN" altLang="zh-CN" sz="2400" i="1">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cs typeface="Times New Roman" panose="02020603050405020304" pitchFamily="18" charset="0"/>
                          </a:rPr>
                          <m:t>𝐵</m:t>
                        </m:r>
                      </m:e>
                      <m:sub>
                        <m:r>
                          <a:rPr lang="en-US" altLang="zh-CN" sz="2400" i="1" kern="100">
                            <a:solidFill>
                              <a:srgbClr val="000080"/>
                            </a:solidFill>
                            <a:effectLst/>
                            <a:latin typeface="Cambria Math" panose="02040503050406030204" pitchFamily="18" charset="0"/>
                            <a:cs typeface="Times New Roman" panose="02020603050405020304" pitchFamily="18" charset="0"/>
                          </a:rPr>
                          <m:t>𝑗</m:t>
                        </m:r>
                      </m:sub>
                    </m:sSub>
                    <m:r>
                      <a:rPr lang="en-US" altLang="zh-CN" sz="2400" i="1" kern="100">
                        <a:solidFill>
                          <a:srgbClr val="000080"/>
                        </a:solidFill>
                        <a:effectLst/>
                        <a:latin typeface="Cambria Math" panose="02040503050406030204" pitchFamily="18" charset="0"/>
                        <a:cs typeface="Times New Roman" panose="02020603050405020304" pitchFamily="18" charset="0"/>
                      </a:rPr>
                      <m:t>)≠0</m:t>
                    </m:r>
                  </m:oMath>
                </a14:m>
                <a:r>
                  <a:rPr lang="en-US" altLang="zh-CN" sz="2400" kern="100" dirty="0">
                    <a:solidFill>
                      <a:srgbClr val="000080"/>
                    </a:solidFill>
                    <a:effectLst/>
                    <a:latin typeface="Times New Roman" panose="02020603050405020304" pitchFamily="18" charset="0"/>
                  </a:rPr>
                  <a:t> for </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𝑗</m:t>
                    </m:r>
                    <m:r>
                      <a:rPr lang="en-US" altLang="zh-CN" sz="2400" i="1" kern="100">
                        <a:solidFill>
                          <a:srgbClr val="000080"/>
                        </a:solidFill>
                        <a:effectLst/>
                        <a:latin typeface="Cambria Math" panose="02040503050406030204" pitchFamily="18" charset="0"/>
                        <a:cs typeface="Times New Roman" panose="02020603050405020304" pitchFamily="18" charset="0"/>
                      </a:rPr>
                      <m:t>=1,2,⋯,</m:t>
                    </m:r>
                    <m:r>
                      <a:rPr lang="en-US" altLang="zh-CN" sz="2400" i="1" kern="100">
                        <a:solidFill>
                          <a:srgbClr val="000080"/>
                        </a:solidFill>
                        <a:effectLst/>
                        <a:latin typeface="Cambria Math" panose="02040503050406030204" pitchFamily="18" charset="0"/>
                        <a:cs typeface="Times New Roman" panose="02020603050405020304" pitchFamily="18" charset="0"/>
                      </a:rPr>
                      <m:t>𝑘</m:t>
                    </m:r>
                    <m:r>
                      <a:rPr lang="en-US" altLang="zh-CN" sz="2400" i="1" kern="100">
                        <a:solidFill>
                          <a:srgbClr val="000080"/>
                        </a:solidFill>
                        <a:effectLst/>
                        <a:latin typeface="Cambria Math" panose="02040503050406030204" pitchFamily="18" charset="0"/>
                        <a:cs typeface="Times New Roman" panose="02020603050405020304" pitchFamily="18" charset="0"/>
                      </a:rPr>
                      <m:t>,</m:t>
                    </m:r>
                  </m:oMath>
                </a14:m>
                <a:r>
                  <a:rPr lang="en-US" altLang="zh-CN" sz="2400" kern="100" dirty="0">
                    <a:solidFill>
                      <a:srgbClr val="000080"/>
                    </a:solidFill>
                    <a:effectLst/>
                    <a:latin typeface="Times New Roman" panose="02020603050405020304" pitchFamily="18" charset="0"/>
                  </a:rPr>
                  <a:t> than for any event </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𝐴</m:t>
                    </m:r>
                  </m:oMath>
                </a14:m>
                <a:r>
                  <a:rPr lang="en-US" altLang="zh-CN" sz="2400" kern="100" dirty="0">
                    <a:solidFill>
                      <a:srgbClr val="000080"/>
                    </a:solidFill>
                    <a:effectLst/>
                    <a:latin typeface="Times New Roman" panose="02020603050405020304" pitchFamily="18" charset="0"/>
                  </a:rPr>
                  <a:t> of </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𝑆</m:t>
                    </m:r>
                  </m:oMath>
                </a14:m>
                <a:r>
                  <a:rPr lang="en-US" altLang="zh-CN" sz="2400" kern="100" dirty="0">
                    <a:solidFill>
                      <a:srgbClr val="000080"/>
                    </a:solidFill>
                    <a:effectLst/>
                    <a:latin typeface="Times New Roman" panose="02020603050405020304" pitchFamily="18" charset="0"/>
                  </a:rPr>
                  <a:t>,</a:t>
                </a:r>
                <a:endParaRPr lang="zh-CN" altLang="en-US" sz="2400" dirty="0"/>
              </a:p>
            </p:txBody>
          </p:sp>
        </mc:Choice>
        <mc:Fallback xmlns="">
          <p:sp>
            <p:nvSpPr>
              <p:cNvPr id="6" name="文本框 5">
                <a:extLst>
                  <a:ext uri="{FF2B5EF4-FFF2-40B4-BE49-F238E27FC236}">
                    <a16:creationId xmlns:a16="http://schemas.microsoft.com/office/drawing/2014/main" id="{A6F412BB-5B53-C6B0-0D22-F34DEB23E01D}"/>
                  </a:ext>
                </a:extLst>
              </p:cNvPr>
              <p:cNvSpPr txBox="1">
                <a:spLocks noRot="1" noChangeAspect="1" noMove="1" noResize="1" noEditPoints="1" noAdjustHandles="1" noChangeArrowheads="1" noChangeShapeType="1" noTextEdit="1"/>
              </p:cNvSpPr>
              <p:nvPr/>
            </p:nvSpPr>
            <p:spPr>
              <a:xfrm>
                <a:off x="251520" y="465965"/>
                <a:ext cx="7920880" cy="1230080"/>
              </a:xfrm>
              <a:prstGeom prst="rect">
                <a:avLst/>
              </a:prstGeom>
              <a:blipFill>
                <a:blip r:embed="rId2"/>
                <a:stretch>
                  <a:fillRect l="-1154" t="-3960" b="-103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B9BA1DF5-78C5-7FC2-B3B0-D64FD23123F8}"/>
                  </a:ext>
                </a:extLst>
              </p:cNvPr>
              <p:cNvSpPr txBox="1"/>
              <p:nvPr/>
            </p:nvSpPr>
            <p:spPr>
              <a:xfrm>
                <a:off x="539552" y="1700304"/>
                <a:ext cx="7746721" cy="533095"/>
              </a:xfrm>
              <a:prstGeom prst="rect">
                <a:avLst/>
              </a:prstGeom>
              <a:noFill/>
            </p:spPr>
            <p:txBody>
              <a:bodyPr wrap="square">
                <a:spAutoFit/>
              </a:bodyPr>
              <a:lstStyle/>
              <a:p>
                <a14:m>
                  <m:oMath xmlns:m="http://schemas.openxmlformats.org/officeDocument/2006/math">
                    <m:r>
                      <a:rPr lang="zh-CN" altLang="en-US" sz="2400" i="1" smtClean="0">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𝐴</m:t>
                        </m:r>
                      </m:e>
                    </m:d>
                    <m:r>
                      <a:rPr lang="zh-CN" altLang="en-US" sz="2400" i="0">
                        <a:latin typeface="Cambria Math" panose="02040503050406030204" pitchFamily="18" charset="0"/>
                      </a:rPr>
                      <m:t>=</m:t>
                    </m:r>
                    <m:nary>
                      <m:naryPr>
                        <m:chr m:val="∑"/>
                        <m:limLoc m:val="subSup"/>
                        <m:ctrlPr>
                          <a:rPr lang="zh-CN" altLang="en-US" sz="2400" i="1">
                            <a:latin typeface="Cambria Math" panose="02040503050406030204" pitchFamily="18" charset="0"/>
                          </a:rPr>
                        </m:ctrlPr>
                      </m:naryPr>
                      <m:sub>
                        <m:r>
                          <a:rPr lang="zh-CN" altLang="en-US" sz="2400" i="1">
                            <a:latin typeface="Cambria Math" panose="02040503050406030204" pitchFamily="18" charset="0"/>
                          </a:rPr>
                          <m:t>𝑗</m:t>
                        </m:r>
                        <m:r>
                          <a:rPr lang="zh-CN" altLang="en-US" sz="2400" i="0">
                            <a:latin typeface="Cambria Math" panose="02040503050406030204" pitchFamily="18" charset="0"/>
                          </a:rPr>
                          <m:t>=1</m:t>
                        </m:r>
                      </m:sub>
                      <m:sup>
                        <m:r>
                          <a:rPr lang="zh-CN" altLang="en-US" sz="2400" i="1">
                            <a:latin typeface="Cambria Math" panose="02040503050406030204" pitchFamily="18" charset="0"/>
                          </a:rPr>
                          <m:t>𝑘</m:t>
                        </m:r>
                      </m:sup>
                      <m:e>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𝐴</m:t>
                            </m:r>
                            <m:r>
                              <a:rPr lang="zh-CN" altLang="en-US" sz="2400" i="0">
                                <a:latin typeface="Cambria Math" panose="02040503050406030204" pitchFamily="18" charset="0"/>
                              </a:rPr>
                              <m:t>∩</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𝐵</m:t>
                                </m:r>
                              </m:e>
                              <m:sub>
                                <m:r>
                                  <a:rPr lang="zh-CN" altLang="en-US" sz="2400" i="1">
                                    <a:latin typeface="Cambria Math" panose="02040503050406030204" pitchFamily="18" charset="0"/>
                                  </a:rPr>
                                  <m:t>𝑗</m:t>
                                </m:r>
                              </m:sub>
                            </m:sSub>
                          </m:e>
                        </m:d>
                      </m:e>
                    </m:nary>
                    <m:r>
                      <a:rPr lang="zh-CN" altLang="en-US" sz="2400" i="0">
                        <a:latin typeface="Cambria Math" panose="02040503050406030204" pitchFamily="18" charset="0"/>
                      </a:rPr>
                      <m:t>=</m:t>
                    </m:r>
                    <m:nary>
                      <m:naryPr>
                        <m:chr m:val="∑"/>
                        <m:limLoc m:val="subSup"/>
                        <m:ctrlPr>
                          <a:rPr lang="zh-CN" altLang="en-US" sz="2400" i="1">
                            <a:latin typeface="Cambria Math" panose="02040503050406030204" pitchFamily="18" charset="0"/>
                          </a:rPr>
                        </m:ctrlPr>
                      </m:naryPr>
                      <m:sub>
                        <m:r>
                          <a:rPr lang="zh-CN" altLang="en-US" sz="2400" i="1">
                            <a:latin typeface="Cambria Math" panose="02040503050406030204" pitchFamily="18" charset="0"/>
                          </a:rPr>
                          <m:t>𝑗</m:t>
                        </m:r>
                        <m:r>
                          <a:rPr lang="zh-CN" altLang="en-US" sz="2400" i="0">
                            <a:latin typeface="Cambria Math" panose="02040503050406030204" pitchFamily="18" charset="0"/>
                          </a:rPr>
                          <m:t>=1</m:t>
                        </m:r>
                      </m:sub>
                      <m:sup>
                        <m:r>
                          <a:rPr lang="zh-CN" altLang="en-US" sz="2400" i="1">
                            <a:latin typeface="Cambria Math" panose="02040503050406030204" pitchFamily="18" charset="0"/>
                          </a:rPr>
                          <m:t>𝑘</m:t>
                        </m:r>
                      </m:sup>
                      <m:e>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𝐵</m:t>
                                </m:r>
                              </m:e>
                              <m:sub>
                                <m:r>
                                  <a:rPr lang="zh-CN" altLang="en-US" sz="2400" i="1">
                                    <a:latin typeface="Cambria Math" panose="02040503050406030204" pitchFamily="18" charset="0"/>
                                  </a:rPr>
                                  <m:t>𝑗</m:t>
                                </m:r>
                              </m:sub>
                            </m:sSub>
                          </m:e>
                        </m:d>
                      </m:e>
                    </m:nary>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𝐴</m:t>
                        </m:r>
                        <m:r>
                          <a:rPr lang="zh-CN" altLang="en-US" sz="2400" i="0">
                            <a:latin typeface="Cambria Math" panose="02040503050406030204" pitchFamily="18" charset="0"/>
                          </a:rPr>
                          <m:t>∩</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𝐵</m:t>
                            </m:r>
                          </m:e>
                          <m:sub>
                            <m:r>
                              <a:rPr lang="zh-CN" altLang="en-US" sz="2400" i="1">
                                <a:latin typeface="Cambria Math" panose="02040503050406030204" pitchFamily="18" charset="0"/>
                              </a:rPr>
                              <m:t>𝑗</m:t>
                            </m:r>
                          </m:sub>
                        </m:sSub>
                      </m:e>
                    </m:d>
                  </m:oMath>
                </a14:m>
                <a:r>
                  <a:rPr lang="zh-CN" altLang="en-US" sz="2400" dirty="0"/>
                  <a:t>    </a:t>
                </a:r>
                <a:r>
                  <a:rPr lang="en-US" altLang="zh-CN" sz="2400" dirty="0"/>
                  <a:t>(2.6.1)</a:t>
                </a:r>
                <a:endParaRPr lang="zh-CN" altLang="en-US" sz="2400" dirty="0"/>
              </a:p>
            </p:txBody>
          </p:sp>
        </mc:Choice>
        <mc:Fallback xmlns="">
          <p:sp>
            <p:nvSpPr>
              <p:cNvPr id="8" name="文本框 7">
                <a:extLst>
                  <a:ext uri="{FF2B5EF4-FFF2-40B4-BE49-F238E27FC236}">
                    <a16:creationId xmlns:a16="http://schemas.microsoft.com/office/drawing/2014/main" id="{B9BA1DF5-78C5-7FC2-B3B0-D64FD23123F8}"/>
                  </a:ext>
                </a:extLst>
              </p:cNvPr>
              <p:cNvSpPr txBox="1">
                <a:spLocks noRot="1" noChangeAspect="1" noMove="1" noResize="1" noEditPoints="1" noAdjustHandles="1" noChangeArrowheads="1" noChangeShapeType="1" noTextEdit="1"/>
              </p:cNvSpPr>
              <p:nvPr/>
            </p:nvSpPr>
            <p:spPr>
              <a:xfrm>
                <a:off x="539552" y="1700304"/>
                <a:ext cx="7746721" cy="533095"/>
              </a:xfrm>
              <a:prstGeom prst="rect">
                <a:avLst/>
              </a:prstGeom>
              <a:blipFill>
                <a:blip r:embed="rId3"/>
                <a:stretch>
                  <a:fillRect t="-4598" b="-17241"/>
                </a:stretch>
              </a:blipFill>
            </p:spPr>
            <p:txBody>
              <a:bodyPr/>
              <a:lstStyle/>
              <a:p>
                <a:r>
                  <a:rPr lang="zh-CN"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2">
            <a:extLst>
              <a:ext uri="{FF2B5EF4-FFF2-40B4-BE49-F238E27FC236}">
                <a16:creationId xmlns:a16="http://schemas.microsoft.com/office/drawing/2014/main" id="{E7A312EF-594B-4D66-699E-A559E0AA612E}"/>
              </a:ext>
            </a:extLst>
          </p:cNvPr>
          <p:cNvSpPr>
            <a:spLocks noGrp="1" noChangeArrowheads="1"/>
          </p:cNvSpPr>
          <p:nvPr>
            <p:ph idx="1"/>
          </p:nvPr>
        </p:nvSpPr>
        <p:spPr>
          <a:xfrm>
            <a:off x="0" y="115888"/>
            <a:ext cx="8229600" cy="720824"/>
          </a:xfrm>
        </p:spPr>
        <p:txBody>
          <a:bodyPr/>
          <a:lstStyle/>
          <a:p>
            <a:pPr eaLnBrk="1" hangingPunct="1"/>
            <a:r>
              <a:rPr lang="en-US" altLang="zh-CN" dirty="0"/>
              <a:t>Sample Space </a:t>
            </a:r>
          </a:p>
          <a:p>
            <a:pPr marL="0" indent="0" eaLnBrk="1" hangingPunct="1">
              <a:buNone/>
            </a:pPr>
            <a:endParaRPr lang="zh-CN" altLang="en-US" dirty="0"/>
          </a:p>
        </p:txBody>
      </p:sp>
      <p:sp>
        <p:nvSpPr>
          <p:cNvPr id="2" name="Rectangle 5">
            <a:extLst>
              <a:ext uri="{FF2B5EF4-FFF2-40B4-BE49-F238E27FC236}">
                <a16:creationId xmlns:a16="http://schemas.microsoft.com/office/drawing/2014/main" id="{F1C163D2-7BFC-D030-2244-705207594424}"/>
              </a:ext>
            </a:extLst>
          </p:cNvPr>
          <p:cNvSpPr>
            <a:spLocks noChangeArrowheads="1"/>
          </p:cNvSpPr>
          <p:nvPr/>
        </p:nvSpPr>
        <p:spPr bwMode="auto">
          <a:xfrm>
            <a:off x="175697" y="940901"/>
            <a:ext cx="867645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993300"/>
                </a:solidFill>
                <a:effectLst/>
                <a:latin typeface="Times New Roman" panose="02020603050405020304" pitchFamily="18" charset="0"/>
                <a:ea typeface="宋体" panose="02010600030101010101" pitchFamily="2" charset="-122"/>
                <a:cs typeface="Times New Roman" panose="02020603050405020304" pitchFamily="18" charset="0"/>
              </a:rPr>
              <a:t>Definition 2.1.1 </a:t>
            </a:r>
            <a:r>
              <a:rPr kumimoji="0" lang="en-US" altLang="zh-CN" sz="2400" b="0" i="0" u="none" strike="noStrike" cap="none" normalizeH="0" baseline="0" dirty="0">
                <a:ln>
                  <a:noFill/>
                </a:ln>
                <a:solidFill>
                  <a:srgbClr val="993300"/>
                </a:solidFill>
                <a:effectLst/>
                <a:latin typeface="Times New Roman" panose="02020603050405020304" pitchFamily="18" charset="0"/>
                <a:ea typeface="宋体" panose="02010600030101010101" pitchFamily="2" charset="-122"/>
                <a:cs typeface="Times New Roman" panose="02020603050405020304" pitchFamily="18" charset="0"/>
              </a:rPr>
              <a:t> The set of all possible outcomes of a statistical experiment is called the </a:t>
            </a:r>
            <a:r>
              <a:rPr kumimoji="0" lang="en-US" altLang="zh-CN" sz="2400" b="1" i="0" u="none" strike="noStrike" cap="none" normalizeH="0" baseline="0" dirty="0">
                <a:ln>
                  <a:noFill/>
                </a:ln>
                <a:solidFill>
                  <a:srgbClr val="993300"/>
                </a:solidFill>
                <a:effectLst/>
                <a:latin typeface="Times New Roman" panose="02020603050405020304" pitchFamily="18" charset="0"/>
                <a:ea typeface="宋体" panose="02010600030101010101" pitchFamily="2" charset="-122"/>
                <a:cs typeface="Times New Roman" panose="02020603050405020304" pitchFamily="18" charset="0"/>
              </a:rPr>
              <a:t>sample space.</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5" name="文本框 4">
            <a:extLst>
              <a:ext uri="{FF2B5EF4-FFF2-40B4-BE49-F238E27FC236}">
                <a16:creationId xmlns:a16="http://schemas.microsoft.com/office/drawing/2014/main" id="{2886F665-CD53-E814-D456-D1721E67CDD9}"/>
              </a:ext>
            </a:extLst>
          </p:cNvPr>
          <p:cNvSpPr txBox="1"/>
          <p:nvPr/>
        </p:nvSpPr>
        <p:spPr>
          <a:xfrm>
            <a:off x="517481" y="1876087"/>
            <a:ext cx="7992888" cy="830997"/>
          </a:xfrm>
          <a:prstGeom prst="rect">
            <a:avLst/>
          </a:prstGeom>
          <a:noFill/>
        </p:spPr>
        <p:txBody>
          <a:bodyPr wrap="square">
            <a:spAutoFit/>
          </a:bodyPr>
          <a:lstStyle/>
          <a:p>
            <a:r>
              <a:rPr lang="en-US" altLang="zh-CN" sz="2400" kern="100" dirty="0">
                <a:solidFill>
                  <a:srgbClr val="000080"/>
                </a:solidFill>
                <a:effectLst/>
                <a:latin typeface="Times New Roman" panose="02020603050405020304" pitchFamily="18" charset="0"/>
                <a:ea typeface="宋体" panose="02010600030101010101" pitchFamily="2" charset="-122"/>
              </a:rPr>
              <a:t>Each outcome in a sample space is called a sample point of the sample space.</a:t>
            </a:r>
            <a:endParaRPr lang="zh-CN" altLang="en-US" sz="2400" dirty="0"/>
          </a:p>
        </p:txBody>
      </p:sp>
      <p:sp>
        <p:nvSpPr>
          <p:cNvPr id="6" name="Rectangle 6">
            <a:extLst>
              <a:ext uri="{FF2B5EF4-FFF2-40B4-BE49-F238E27FC236}">
                <a16:creationId xmlns:a16="http://schemas.microsoft.com/office/drawing/2014/main" id="{77929FF6-A3DD-2970-12A4-24B193894227}"/>
              </a:ext>
            </a:extLst>
          </p:cNvPr>
          <p:cNvSpPr>
            <a:spLocks noChangeArrowheads="1"/>
          </p:cNvSpPr>
          <p:nvPr/>
        </p:nvSpPr>
        <p:spPr bwMode="auto">
          <a:xfrm>
            <a:off x="175697" y="2828835"/>
            <a:ext cx="896448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Example 2.1.1</a:t>
            </a:r>
            <a:r>
              <a:rPr kumimoji="0" lang="en-US" altLang="zh-CN" sz="2400" b="0" i="0" u="none" strike="noStrike" cap="none" normalizeH="0" baseline="0" dirty="0">
                <a:ln>
                  <a:noFill/>
                </a:ln>
                <a:solidFill>
                  <a:srgbClr val="000080"/>
                </a:solidFill>
                <a:effectLst/>
                <a:latin typeface="Times New Roman" panose="02020603050405020304" pitchFamily="18" charset="0"/>
                <a:ea typeface="宋体" panose="02010600030101010101" pitchFamily="2" charset="-122"/>
                <a:cs typeface="Times New Roman" panose="02020603050405020304" pitchFamily="18" charset="0"/>
              </a:rPr>
              <a:t> Consider the experiment of tossing a dice. If we are interested in the number that shows on the top face, the sample space would be</a:t>
            </a:r>
            <a:r>
              <a:rPr kumimoji="0" lang="en-US" altLang="zh-CN" sz="2400" b="0" i="0" u="none" strike="noStrike" cap="none" normalizeH="0" baseline="0" dirty="0">
                <a:ln>
                  <a:noFill/>
                </a:ln>
                <a:solidFill>
                  <a:schemeClr val="tx1"/>
                </a:solidFill>
                <a:effectLst/>
                <a:ea typeface="宋体" panose="02010600030101010101" pitchFamily="2" charset="-122"/>
              </a:rPr>
              <a:t> </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FA4A138-4EBE-B60A-56C3-2B5406B47001}"/>
                  </a:ext>
                </a:extLst>
              </p:cNvPr>
              <p:cNvSpPr txBox="1"/>
              <p:nvPr/>
            </p:nvSpPr>
            <p:spPr>
              <a:xfrm>
                <a:off x="1691680" y="4150915"/>
                <a:ext cx="464360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smtClean="0">
                              <a:solidFill>
                                <a:srgbClr val="836967"/>
                              </a:solidFill>
                              <a:latin typeface="Cambria Math" panose="02040503050406030204" pitchFamily="18" charset="0"/>
                            </a:rPr>
                          </m:ctrlPr>
                        </m:sSubPr>
                        <m:e>
                          <m:r>
                            <a:rPr lang="zh-CN" altLang="en-US" sz="2400" i="1">
                              <a:latin typeface="Cambria Math" panose="02040503050406030204" pitchFamily="18" charset="0"/>
                            </a:rPr>
                            <m:t>𝑆</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d>
                        <m:dPr>
                          <m:begChr m:val="{"/>
                          <m:endChr m:val="}"/>
                          <m:ctrlPr>
                            <a:rPr lang="zh-CN" altLang="en-US" sz="2400" i="1">
                              <a:solidFill>
                                <a:srgbClr val="836967"/>
                              </a:solidFill>
                              <a:latin typeface="Cambria Math" panose="02040503050406030204" pitchFamily="18" charset="0"/>
                            </a:rPr>
                          </m:ctrlPr>
                        </m:dPr>
                        <m:e>
                          <m:r>
                            <a:rPr lang="zh-CN" altLang="en-US" sz="2400" i="0">
                              <a:latin typeface="Cambria Math" panose="02040503050406030204" pitchFamily="18" charset="0"/>
                            </a:rPr>
                            <m:t>1,2,3,4,5,6</m:t>
                          </m:r>
                        </m:e>
                      </m:d>
                    </m:oMath>
                  </m:oMathPara>
                </a14:m>
                <a:endParaRPr lang="zh-CN" altLang="en-US" sz="2400" dirty="0"/>
              </a:p>
            </p:txBody>
          </p:sp>
        </mc:Choice>
        <mc:Fallback xmlns="">
          <p:sp>
            <p:nvSpPr>
              <p:cNvPr id="10" name="文本框 9">
                <a:extLst>
                  <a:ext uri="{FF2B5EF4-FFF2-40B4-BE49-F238E27FC236}">
                    <a16:creationId xmlns:a16="http://schemas.microsoft.com/office/drawing/2014/main" id="{9FA4A138-4EBE-B60A-56C3-2B5406B47001}"/>
                  </a:ext>
                </a:extLst>
              </p:cNvPr>
              <p:cNvSpPr txBox="1">
                <a:spLocks noRot="1" noChangeAspect="1" noMove="1" noResize="1" noEditPoints="1" noAdjustHandles="1" noChangeArrowheads="1" noChangeShapeType="1" noTextEdit="1"/>
              </p:cNvSpPr>
              <p:nvPr/>
            </p:nvSpPr>
            <p:spPr>
              <a:xfrm>
                <a:off x="1691680" y="4150915"/>
                <a:ext cx="4643608" cy="461665"/>
              </a:xfrm>
              <a:prstGeom prst="rect">
                <a:avLst/>
              </a:prstGeom>
              <a:blipFill>
                <a:blip r:embed="rId2"/>
                <a:stretch>
                  <a:fillRect b="-2632"/>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4AF2577A-DDB1-E392-E6A5-5A4937B3B0FD}"/>
              </a:ext>
            </a:extLst>
          </p:cNvPr>
          <p:cNvSpPr txBox="1"/>
          <p:nvPr/>
        </p:nvSpPr>
        <p:spPr>
          <a:xfrm>
            <a:off x="323527" y="4641998"/>
            <a:ext cx="8528625" cy="830997"/>
          </a:xfrm>
          <a:prstGeom prst="rect">
            <a:avLst/>
          </a:prstGeom>
          <a:noFill/>
        </p:spPr>
        <p:txBody>
          <a:bodyPr wrap="square">
            <a:spAutoFit/>
          </a:bodyPr>
          <a:lstStyle/>
          <a:p>
            <a:r>
              <a:rPr lang="en-US" altLang="zh-CN" sz="2400" kern="100" dirty="0">
                <a:solidFill>
                  <a:srgbClr val="000080"/>
                </a:solidFill>
                <a:effectLst/>
                <a:latin typeface="Times New Roman" panose="02020603050405020304" pitchFamily="18" charset="0"/>
              </a:rPr>
              <a:t>If we are interested only in whether the numbers is even or odd, the sample space is simply</a:t>
            </a:r>
            <a:endParaRPr lang="zh-CN" altLang="en-US" sz="2400" dirty="0"/>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6F41CE8F-7DDB-966D-36A7-D74016CCBA6F}"/>
                  </a:ext>
                </a:extLst>
              </p:cNvPr>
              <p:cNvSpPr txBox="1"/>
              <p:nvPr/>
            </p:nvSpPr>
            <p:spPr>
              <a:xfrm>
                <a:off x="1792996" y="5572033"/>
                <a:ext cx="464360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smtClean="0">
                              <a:solidFill>
                                <a:srgbClr val="836967"/>
                              </a:solidFill>
                              <a:latin typeface="Cambria Math" panose="02040503050406030204" pitchFamily="18" charset="0"/>
                            </a:rPr>
                          </m:ctrlPr>
                        </m:sSubPr>
                        <m:e>
                          <m:r>
                            <a:rPr lang="zh-CN" altLang="en-US" sz="2400" i="1">
                              <a:latin typeface="Cambria Math" panose="02040503050406030204" pitchFamily="18" charset="0"/>
                            </a:rPr>
                            <m:t>𝑆</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d>
                        <m:dPr>
                          <m:begChr m:val="{"/>
                          <m:endChr m:val="}"/>
                          <m:ctrlPr>
                            <a:rPr lang="zh-CN" altLang="en-US" sz="2400" i="1">
                              <a:solidFill>
                                <a:srgbClr val="836967"/>
                              </a:solidFill>
                              <a:latin typeface="Cambria Math" panose="02040503050406030204" pitchFamily="18" charset="0"/>
                            </a:rPr>
                          </m:ctrlPr>
                        </m:dPr>
                        <m:e>
                          <m:r>
                            <a:rPr lang="zh-CN" altLang="en-US" sz="2400" i="1">
                              <a:latin typeface="Cambria Math" panose="02040503050406030204" pitchFamily="18" charset="0"/>
                            </a:rPr>
                            <m:t>𝑒𝑣𝑒𝑛</m:t>
                          </m:r>
                          <m:r>
                            <a:rPr lang="zh-CN" altLang="en-US" sz="2400" i="0">
                              <a:latin typeface="Cambria Math" panose="02040503050406030204" pitchFamily="18" charset="0"/>
                            </a:rPr>
                            <m:t>,</m:t>
                          </m:r>
                          <m:r>
                            <a:rPr lang="zh-CN" altLang="en-US" sz="2400" i="1">
                              <a:latin typeface="Cambria Math" panose="02040503050406030204" pitchFamily="18" charset="0"/>
                            </a:rPr>
                            <m:t>𝑜𝑑𝑑</m:t>
                          </m:r>
                        </m:e>
                      </m:d>
                    </m:oMath>
                  </m:oMathPara>
                </a14:m>
                <a:endParaRPr lang="zh-CN" altLang="en-US" sz="2400" dirty="0"/>
              </a:p>
            </p:txBody>
          </p:sp>
        </mc:Choice>
        <mc:Fallback xmlns="">
          <p:sp>
            <p:nvSpPr>
              <p:cNvPr id="14" name="文本框 13">
                <a:extLst>
                  <a:ext uri="{FF2B5EF4-FFF2-40B4-BE49-F238E27FC236}">
                    <a16:creationId xmlns:a16="http://schemas.microsoft.com/office/drawing/2014/main" id="{6F41CE8F-7DDB-966D-36A7-D74016CCBA6F}"/>
                  </a:ext>
                </a:extLst>
              </p:cNvPr>
              <p:cNvSpPr txBox="1">
                <a:spLocks noRot="1" noChangeAspect="1" noMove="1" noResize="1" noEditPoints="1" noAdjustHandles="1" noChangeArrowheads="1" noChangeShapeType="1" noTextEdit="1"/>
              </p:cNvSpPr>
              <p:nvPr/>
            </p:nvSpPr>
            <p:spPr>
              <a:xfrm>
                <a:off x="1792996" y="5572033"/>
                <a:ext cx="4643608" cy="461665"/>
              </a:xfrm>
              <a:prstGeom prst="rect">
                <a:avLst/>
              </a:prstGeom>
              <a:blipFill>
                <a:blip r:embed="rId3"/>
                <a:stretch>
                  <a:fillRect b="-3947"/>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10" grpId="0"/>
      <p:bldP spid="12" grpId="0"/>
      <p:bldP spid="1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6FB44859-2D5A-4B4E-80C5-C957198B559F}"/>
                  </a:ext>
                </a:extLst>
              </p:cNvPr>
              <p:cNvSpPr/>
              <p:nvPr/>
            </p:nvSpPr>
            <p:spPr>
              <a:xfrm>
                <a:off x="87240" y="59921"/>
                <a:ext cx="9056760" cy="2568717"/>
              </a:xfrm>
              <a:prstGeom prst="rect">
                <a:avLst/>
              </a:prstGeom>
            </p:spPr>
            <p:txBody>
              <a:bodyPr wrap="square">
                <a:spAutoFit/>
              </a:bodyPr>
              <a:lstStyle/>
              <a:p>
                <a:pPr>
                  <a:lnSpc>
                    <a:spcPct val="150000"/>
                  </a:lnSpc>
                </a:pPr>
                <a:r>
                  <a:rPr lang="en-US" altLang="zh-CN" sz="2200" b="1" dirty="0">
                    <a:solidFill>
                      <a:srgbClr val="6D0002"/>
                    </a:solidFill>
                  </a:rPr>
                  <a:t>Example 1</a:t>
                </a:r>
                <a:r>
                  <a:rPr lang="en-US" altLang="zh-CN" sz="2200" b="1" dirty="0">
                    <a:solidFill>
                      <a:srgbClr val="C00000"/>
                    </a:solidFill>
                  </a:rPr>
                  <a:t> </a:t>
                </a:r>
                <a:r>
                  <a:rPr lang="en-US" altLang="zh-CN" sz="2200" b="1" dirty="0"/>
                  <a:t>In a certain assembly plant, three machines </a:t>
                </a:r>
                <a14:m>
                  <m:oMath xmlns:m="http://schemas.openxmlformats.org/officeDocument/2006/math">
                    <m:sSub>
                      <m:sSubPr>
                        <m:ctrlPr>
                          <a:rPr lang="en-US" altLang="zh-CN" sz="2200" b="1" i="1">
                            <a:solidFill>
                              <a:srgbClr val="002060"/>
                            </a:solidFill>
                            <a:highlight>
                              <a:srgbClr val="FFFF00"/>
                            </a:highlight>
                            <a:latin typeface="Cambria Math" panose="02040503050406030204" pitchFamily="18" charset="0"/>
                          </a:rPr>
                        </m:ctrlPr>
                      </m:sSubPr>
                      <m:e>
                        <m:r>
                          <a:rPr lang="en-US" altLang="zh-CN" sz="2200" b="1" i="1" smtClean="0">
                            <a:solidFill>
                              <a:srgbClr val="002060"/>
                            </a:solidFill>
                            <a:highlight>
                              <a:srgbClr val="FFFF00"/>
                            </a:highlight>
                            <a:latin typeface="Cambria Math"/>
                          </a:rPr>
                          <m:t>𝑩</m:t>
                        </m:r>
                      </m:e>
                      <m:sub>
                        <m:r>
                          <a:rPr lang="en-US" altLang="zh-CN" sz="2200" b="1" i="1" smtClean="0">
                            <a:solidFill>
                              <a:srgbClr val="002060"/>
                            </a:solidFill>
                            <a:highlight>
                              <a:srgbClr val="FFFF00"/>
                            </a:highlight>
                            <a:latin typeface="Cambria Math"/>
                          </a:rPr>
                          <m:t>𝟏</m:t>
                        </m:r>
                      </m:sub>
                    </m:sSub>
                    <m:r>
                      <a:rPr lang="en-US" altLang="zh-CN" sz="2200" b="1" i="1" smtClean="0">
                        <a:solidFill>
                          <a:srgbClr val="002060"/>
                        </a:solidFill>
                        <a:highlight>
                          <a:srgbClr val="FFFF00"/>
                        </a:highlight>
                        <a:latin typeface="Cambria Math"/>
                      </a:rPr>
                      <m:t>,  </m:t>
                    </m:r>
                    <m:sSub>
                      <m:sSubPr>
                        <m:ctrlPr>
                          <a:rPr lang="en-US" altLang="zh-CN" sz="2200" b="1" i="1">
                            <a:solidFill>
                              <a:srgbClr val="002060"/>
                            </a:solidFill>
                            <a:highlight>
                              <a:srgbClr val="FFFF00"/>
                            </a:highlight>
                            <a:latin typeface="Cambria Math" panose="02040503050406030204" pitchFamily="18" charset="0"/>
                          </a:rPr>
                        </m:ctrlPr>
                      </m:sSubPr>
                      <m:e>
                        <m:r>
                          <a:rPr lang="en-US" altLang="zh-CN" sz="2200" b="1" i="1" smtClean="0">
                            <a:solidFill>
                              <a:srgbClr val="002060"/>
                            </a:solidFill>
                            <a:highlight>
                              <a:srgbClr val="FFFF00"/>
                            </a:highlight>
                            <a:latin typeface="Cambria Math"/>
                          </a:rPr>
                          <m:t>𝑩</m:t>
                        </m:r>
                      </m:e>
                      <m:sub>
                        <m:r>
                          <a:rPr lang="en-US" altLang="zh-CN" sz="2200" b="1" i="1" smtClean="0">
                            <a:solidFill>
                              <a:srgbClr val="002060"/>
                            </a:solidFill>
                            <a:highlight>
                              <a:srgbClr val="FFFF00"/>
                            </a:highlight>
                            <a:latin typeface="Cambria Math"/>
                          </a:rPr>
                          <m:t>𝟐</m:t>
                        </m:r>
                      </m:sub>
                    </m:sSub>
                    <m:sSub>
                      <m:sSubPr>
                        <m:ctrlPr>
                          <a:rPr lang="en-US" altLang="zh-CN" sz="2200" b="1" i="1">
                            <a:solidFill>
                              <a:srgbClr val="002060"/>
                            </a:solidFill>
                            <a:highlight>
                              <a:srgbClr val="FFFF00"/>
                            </a:highlight>
                            <a:latin typeface="Cambria Math" panose="02040503050406030204" pitchFamily="18" charset="0"/>
                          </a:rPr>
                        </m:ctrlPr>
                      </m:sSubPr>
                      <m:e>
                        <m:r>
                          <a:rPr lang="en-US" altLang="zh-CN" sz="2200" b="1" i="1" smtClean="0">
                            <a:solidFill>
                              <a:srgbClr val="002060"/>
                            </a:solidFill>
                            <a:highlight>
                              <a:srgbClr val="FFFF00"/>
                            </a:highlight>
                            <a:latin typeface="Cambria Math"/>
                          </a:rPr>
                          <m:t>,  </m:t>
                        </m:r>
                        <m:r>
                          <a:rPr lang="en-US" altLang="zh-CN" sz="2200" b="1" i="1" smtClean="0">
                            <a:solidFill>
                              <a:srgbClr val="002060"/>
                            </a:solidFill>
                            <a:highlight>
                              <a:srgbClr val="FFFF00"/>
                            </a:highlight>
                            <a:latin typeface="Cambria Math"/>
                          </a:rPr>
                          <m:t>𝑩</m:t>
                        </m:r>
                      </m:e>
                      <m:sub>
                        <m:r>
                          <a:rPr lang="en-US" altLang="zh-CN" sz="2200" b="1" i="1" smtClean="0">
                            <a:solidFill>
                              <a:srgbClr val="002060"/>
                            </a:solidFill>
                            <a:highlight>
                              <a:srgbClr val="FFFF00"/>
                            </a:highlight>
                            <a:latin typeface="Cambria Math"/>
                          </a:rPr>
                          <m:t>𝟑</m:t>
                        </m:r>
                      </m:sub>
                    </m:sSub>
                  </m:oMath>
                </a14:m>
                <a:r>
                  <a:rPr lang="en-US" altLang="zh-CN" sz="2200" b="1" dirty="0">
                    <a:highlight>
                      <a:srgbClr val="FFFF00"/>
                    </a:highlight>
                  </a:rPr>
                  <a:t> make </a:t>
                </a:r>
                <a:r>
                  <a:rPr lang="en-US" altLang="zh-CN" sz="2200" b="1" dirty="0">
                    <a:solidFill>
                      <a:srgbClr val="002060"/>
                    </a:solidFill>
                    <a:highlight>
                      <a:srgbClr val="FFFF00"/>
                    </a:highlight>
                    <a:latin typeface="Times New Roman" pitchFamily="18" charset="0"/>
                    <a:cs typeface="Times New Roman" pitchFamily="18" charset="0"/>
                  </a:rPr>
                  <a:t>30%</a:t>
                </a:r>
                <a:r>
                  <a:rPr lang="en-US" altLang="zh-CN" sz="2200" b="1" dirty="0">
                    <a:highlight>
                      <a:srgbClr val="FFFF00"/>
                    </a:highlight>
                  </a:rPr>
                  <a:t>, </a:t>
                </a:r>
                <a:r>
                  <a:rPr lang="en-US" altLang="zh-CN" sz="2200" b="1" dirty="0">
                    <a:solidFill>
                      <a:srgbClr val="002060"/>
                    </a:solidFill>
                    <a:highlight>
                      <a:srgbClr val="FFFF00"/>
                    </a:highlight>
                    <a:latin typeface="Times New Roman" pitchFamily="18" charset="0"/>
                    <a:cs typeface="Times New Roman" pitchFamily="18" charset="0"/>
                  </a:rPr>
                  <a:t>45%</a:t>
                </a:r>
                <a:r>
                  <a:rPr lang="en-US" altLang="zh-CN" sz="2200" b="1" dirty="0">
                    <a:highlight>
                      <a:srgbClr val="FFFF00"/>
                    </a:highlight>
                  </a:rPr>
                  <a:t>,and </a:t>
                </a:r>
                <a:r>
                  <a:rPr lang="en-US" altLang="zh-CN" sz="2200" b="1" dirty="0">
                    <a:solidFill>
                      <a:srgbClr val="002060"/>
                    </a:solidFill>
                    <a:highlight>
                      <a:srgbClr val="FFFF00"/>
                    </a:highlight>
                    <a:latin typeface="Times New Roman" pitchFamily="18" charset="0"/>
                    <a:cs typeface="Times New Roman" pitchFamily="18" charset="0"/>
                  </a:rPr>
                  <a:t>25%</a:t>
                </a:r>
                <a:r>
                  <a:rPr lang="en-US" altLang="zh-CN" sz="2200" b="1" dirty="0"/>
                  <a:t>, respectively, of the products. From past experience that </a:t>
                </a:r>
                <a:r>
                  <a:rPr lang="en-US" altLang="zh-CN" sz="2200" b="1" dirty="0">
                    <a:solidFill>
                      <a:srgbClr val="002060"/>
                    </a:solidFill>
                    <a:highlight>
                      <a:srgbClr val="FFFF00"/>
                    </a:highlight>
                    <a:latin typeface="Times New Roman" pitchFamily="18" charset="0"/>
                    <a:cs typeface="Times New Roman" pitchFamily="18" charset="0"/>
                  </a:rPr>
                  <a:t>2%</a:t>
                </a:r>
                <a:r>
                  <a:rPr lang="en-US" altLang="zh-CN" sz="2200" b="1" dirty="0">
                    <a:highlight>
                      <a:srgbClr val="FFFF00"/>
                    </a:highlight>
                  </a:rPr>
                  <a:t>, </a:t>
                </a:r>
                <a:r>
                  <a:rPr lang="en-US" altLang="zh-CN" sz="2200" b="1" dirty="0">
                    <a:solidFill>
                      <a:srgbClr val="002060"/>
                    </a:solidFill>
                    <a:highlight>
                      <a:srgbClr val="FFFF00"/>
                    </a:highlight>
                    <a:latin typeface="Times New Roman" pitchFamily="18" charset="0"/>
                    <a:cs typeface="Times New Roman" pitchFamily="18" charset="0"/>
                  </a:rPr>
                  <a:t>3%</a:t>
                </a:r>
                <a:r>
                  <a:rPr lang="en-US" altLang="zh-CN" sz="2200" b="1" dirty="0">
                    <a:highlight>
                      <a:srgbClr val="FFFF00"/>
                    </a:highlight>
                  </a:rPr>
                  <a:t>, and </a:t>
                </a:r>
                <a:r>
                  <a:rPr lang="en-US" altLang="zh-CN" sz="2200" b="1" dirty="0">
                    <a:solidFill>
                      <a:srgbClr val="002060"/>
                    </a:solidFill>
                    <a:highlight>
                      <a:srgbClr val="FFFF00"/>
                    </a:highlight>
                    <a:latin typeface="Times New Roman" pitchFamily="18" charset="0"/>
                    <a:cs typeface="Times New Roman" pitchFamily="18" charset="0"/>
                  </a:rPr>
                  <a:t>2% </a:t>
                </a:r>
                <a:r>
                  <a:rPr lang="en-US" altLang="zh-CN" sz="2200" b="1" dirty="0">
                    <a:highlight>
                      <a:srgbClr val="FFFF00"/>
                    </a:highlight>
                  </a:rPr>
                  <a:t>are defective products</a:t>
                </a:r>
                <a:r>
                  <a:rPr lang="en-US" altLang="zh-CN" sz="2200" b="1" dirty="0"/>
                  <a:t>. A product is randomly selected.  </a:t>
                </a:r>
              </a:p>
              <a:p>
                <a:pPr>
                  <a:lnSpc>
                    <a:spcPct val="150000"/>
                  </a:lnSpc>
                </a:pPr>
                <a:r>
                  <a:rPr lang="en-US" altLang="zh-CN" sz="2200" b="1" dirty="0">
                    <a:highlight>
                      <a:srgbClr val="FFFF00"/>
                    </a:highlight>
                  </a:rPr>
                  <a:t>What is the probability that it is defective</a:t>
                </a:r>
                <a:r>
                  <a:rPr lang="en-US" altLang="zh-CN" sz="2200" b="1" dirty="0"/>
                  <a:t>?</a:t>
                </a:r>
              </a:p>
            </p:txBody>
          </p:sp>
        </mc:Choice>
        <mc:Fallback xmlns="">
          <p:sp>
            <p:nvSpPr>
              <p:cNvPr id="2" name="矩形 1">
                <a:extLst>
                  <a:ext uri="{FF2B5EF4-FFF2-40B4-BE49-F238E27FC236}">
                    <a16:creationId xmlns:a16="http://schemas.microsoft.com/office/drawing/2014/main" id="{6FB44859-2D5A-4B4E-80C5-C957198B559F}"/>
                  </a:ext>
                </a:extLst>
              </p:cNvPr>
              <p:cNvSpPr>
                <a:spLocks noRot="1" noChangeAspect="1" noMove="1" noResize="1" noEditPoints="1" noAdjustHandles="1" noChangeArrowheads="1" noChangeShapeType="1" noTextEdit="1"/>
              </p:cNvSpPr>
              <p:nvPr/>
            </p:nvSpPr>
            <p:spPr>
              <a:xfrm>
                <a:off x="87240" y="59921"/>
                <a:ext cx="9056760" cy="2568717"/>
              </a:xfrm>
              <a:prstGeom prst="rect">
                <a:avLst/>
              </a:prstGeom>
              <a:blipFill>
                <a:blip r:embed="rId2"/>
                <a:stretch>
                  <a:fillRect l="-875" r="-808" b="-4038"/>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E5D79A09-AD17-CAE3-7F18-A0E5AB4F9B91}"/>
              </a:ext>
            </a:extLst>
          </p:cNvPr>
          <p:cNvSpPr/>
          <p:nvPr/>
        </p:nvSpPr>
        <p:spPr>
          <a:xfrm>
            <a:off x="87240" y="2721114"/>
            <a:ext cx="1388416" cy="400110"/>
          </a:xfrm>
          <a:prstGeom prst="rect">
            <a:avLst/>
          </a:prstGeom>
          <a:solidFill>
            <a:srgbClr val="FFFF00"/>
          </a:solidFill>
        </p:spPr>
        <p:txBody>
          <a:bodyPr wrap="square">
            <a:spAutoFit/>
          </a:bodyPr>
          <a:lstStyle/>
          <a:p>
            <a:r>
              <a:rPr lang="en-US" altLang="zh-CN" sz="2000" b="1" i="1" dirty="0"/>
              <a:t>Solution </a:t>
            </a:r>
            <a:r>
              <a:rPr lang="en-US" altLang="zh-CN" sz="2000" b="1" dirty="0">
                <a:solidFill>
                  <a:srgbClr val="002060"/>
                </a:solidFill>
                <a:sym typeface="Wingdings" pitchFamily="2" charset="2"/>
              </a:rPr>
              <a:t>:</a:t>
            </a:r>
            <a:endParaRPr lang="zh-CN" altLang="en-US" sz="2000" b="1" dirty="0">
              <a:solidFill>
                <a:srgbClr val="002060"/>
              </a:solidFill>
            </a:endParaRPr>
          </a:p>
        </p:txBody>
      </p:sp>
      <p:sp>
        <p:nvSpPr>
          <p:cNvPr id="4" name="矩形 3">
            <a:extLst>
              <a:ext uri="{FF2B5EF4-FFF2-40B4-BE49-F238E27FC236}">
                <a16:creationId xmlns:a16="http://schemas.microsoft.com/office/drawing/2014/main" id="{D9D16FFB-4A49-A11E-0126-425B22AEB92B}"/>
              </a:ext>
            </a:extLst>
          </p:cNvPr>
          <p:cNvSpPr/>
          <p:nvPr/>
        </p:nvSpPr>
        <p:spPr>
          <a:xfrm>
            <a:off x="1516989" y="2672138"/>
            <a:ext cx="5215251" cy="430887"/>
          </a:xfrm>
          <a:prstGeom prst="rect">
            <a:avLst/>
          </a:prstGeom>
        </p:spPr>
        <p:txBody>
          <a:bodyPr wrap="square">
            <a:spAutoFit/>
          </a:bodyPr>
          <a:lstStyle/>
          <a:p>
            <a:r>
              <a:rPr lang="en-US" altLang="zh-CN" sz="2200" b="1" dirty="0"/>
              <a:t>Define </a:t>
            </a:r>
            <a:r>
              <a:rPr lang="en-US" altLang="zh-CN" sz="2200" b="1" i="1" dirty="0">
                <a:solidFill>
                  <a:srgbClr val="002060"/>
                </a:solidFill>
                <a:latin typeface="Times New Roman" pitchFamily="18" charset="0"/>
                <a:cs typeface="Times New Roman" pitchFamily="18" charset="0"/>
              </a:rPr>
              <a:t>A</a:t>
            </a:r>
            <a:r>
              <a:rPr lang="en-US" altLang="zh-CN" sz="2200" b="1" dirty="0">
                <a:solidFill>
                  <a:srgbClr val="002060"/>
                </a:solidFill>
                <a:latin typeface="Times New Roman" pitchFamily="18" charset="0"/>
                <a:cs typeface="Times New Roman" pitchFamily="18" charset="0"/>
              </a:rPr>
              <a:t>={</a:t>
            </a:r>
            <a:r>
              <a:rPr lang="en-US" altLang="zh-CN" sz="2200" b="1" dirty="0"/>
              <a:t>the product is defective</a:t>
            </a:r>
            <a:r>
              <a:rPr lang="en-US" altLang="zh-CN" sz="2200" b="1" dirty="0">
                <a:solidFill>
                  <a:srgbClr val="002060"/>
                </a:solidFill>
                <a:latin typeface="Times New Roman" pitchFamily="18" charset="0"/>
                <a:cs typeface="Times New Roman" pitchFamily="18" charset="0"/>
              </a:rPr>
              <a:t>}</a:t>
            </a:r>
            <a:r>
              <a:rPr lang="zh-CN" altLang="en-US" sz="2200" b="1" dirty="0"/>
              <a:t>，</a:t>
            </a: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FD0D7055-954E-09AC-C47F-7F8D49BA399B}"/>
                  </a:ext>
                </a:extLst>
              </p:cNvPr>
              <p:cNvSpPr/>
              <p:nvPr/>
            </p:nvSpPr>
            <p:spPr>
              <a:xfrm>
                <a:off x="1516988" y="3255733"/>
                <a:ext cx="5859807" cy="430887"/>
              </a:xfrm>
              <a:prstGeom prst="rect">
                <a:avLst/>
              </a:prstGeom>
            </p:spPr>
            <p:txBody>
              <a:bodyPr wrap="square">
                <a:spAutoFit/>
              </a:bodyPr>
              <a:lstStyle/>
              <a:p>
                <a14:m>
                  <m:oMath xmlns:m="http://schemas.openxmlformats.org/officeDocument/2006/math">
                    <m:sSub>
                      <m:sSubPr>
                        <m:ctrlPr>
                          <a:rPr lang="en-US" altLang="zh-CN" sz="2200" b="1" i="1">
                            <a:solidFill>
                              <a:srgbClr val="002060"/>
                            </a:solidFill>
                            <a:latin typeface="Cambria Math" panose="02040503050406030204" pitchFamily="18" charset="0"/>
                          </a:rPr>
                        </m:ctrlPr>
                      </m:sSubPr>
                      <m:e>
                        <m:r>
                          <a:rPr lang="en-US" altLang="zh-CN" sz="2200" b="1" i="1" smtClean="0">
                            <a:solidFill>
                              <a:srgbClr val="002060"/>
                            </a:solidFill>
                            <a:latin typeface="Cambria Math"/>
                          </a:rPr>
                          <m:t>𝑩</m:t>
                        </m:r>
                      </m:e>
                      <m:sub>
                        <m:r>
                          <a:rPr lang="en-US" altLang="zh-CN" sz="2200" b="1" i="1" smtClean="0">
                            <a:solidFill>
                              <a:srgbClr val="002060"/>
                            </a:solidFill>
                            <a:latin typeface="Cambria Math"/>
                          </a:rPr>
                          <m:t>𝒊</m:t>
                        </m:r>
                      </m:sub>
                    </m:sSub>
                  </m:oMath>
                </a14:m>
                <a:r>
                  <a:rPr lang="en-US" altLang="zh-CN" sz="2200" b="1" dirty="0">
                    <a:latin typeface="Times New Roman" panose="02020603050405020304" pitchFamily="18" charset="0"/>
                    <a:cs typeface="Times New Roman" panose="02020603050405020304" pitchFamily="18" charset="0"/>
                  </a:rPr>
                  <a:t>=</a:t>
                </a:r>
                <a:r>
                  <a:rPr lang="en-US" altLang="zh-CN" sz="2200" b="1" dirty="0">
                    <a:solidFill>
                      <a:srgbClr val="002060"/>
                    </a:solidFill>
                    <a:latin typeface="Times New Roman" pitchFamily="18" charset="0"/>
                    <a:cs typeface="Times New Roman" pitchFamily="18" charset="0"/>
                  </a:rPr>
                  <a:t>{</a:t>
                </a:r>
                <a:r>
                  <a:rPr lang="en-US" altLang="zh-CN" sz="2200" b="1" dirty="0"/>
                  <a:t>the product is made by </a:t>
                </a:r>
                <a14:m>
                  <m:oMath xmlns:m="http://schemas.openxmlformats.org/officeDocument/2006/math">
                    <m:sSub>
                      <m:sSubPr>
                        <m:ctrlPr>
                          <a:rPr lang="en-US" altLang="zh-CN" sz="2200" b="1" i="1">
                            <a:solidFill>
                              <a:srgbClr val="002060"/>
                            </a:solidFill>
                            <a:latin typeface="Cambria Math" panose="02040503050406030204" pitchFamily="18" charset="0"/>
                          </a:rPr>
                        </m:ctrlPr>
                      </m:sSubPr>
                      <m:e>
                        <m:r>
                          <a:rPr lang="en-US" altLang="zh-CN" sz="2200" b="1" i="1" smtClean="0">
                            <a:solidFill>
                              <a:srgbClr val="002060"/>
                            </a:solidFill>
                            <a:latin typeface="Cambria Math"/>
                          </a:rPr>
                          <m:t>𝑩</m:t>
                        </m:r>
                      </m:e>
                      <m:sub>
                        <m:r>
                          <a:rPr lang="en-US" altLang="zh-CN" sz="2200" b="1" i="1" smtClean="0">
                            <a:solidFill>
                              <a:srgbClr val="002060"/>
                            </a:solidFill>
                            <a:latin typeface="Cambria Math"/>
                          </a:rPr>
                          <m:t>𝒊</m:t>
                        </m:r>
                      </m:sub>
                    </m:sSub>
                  </m:oMath>
                </a14:m>
                <a:r>
                  <a:rPr lang="en-US" altLang="zh-CN" sz="2200" b="1" dirty="0">
                    <a:solidFill>
                      <a:srgbClr val="002060"/>
                    </a:solidFill>
                    <a:latin typeface="Times New Roman" pitchFamily="18" charset="0"/>
                    <a:cs typeface="Times New Roman" pitchFamily="18" charset="0"/>
                  </a:rPr>
                  <a:t>}</a:t>
                </a:r>
                <a:r>
                  <a:rPr lang="en-US" altLang="zh-CN" sz="2200" b="1" dirty="0"/>
                  <a:t>, </a:t>
                </a:r>
                <a:r>
                  <a:rPr lang="en-US" altLang="zh-CN" sz="2200" b="1" i="1" dirty="0">
                    <a:solidFill>
                      <a:srgbClr val="002060"/>
                    </a:solidFill>
                    <a:latin typeface="Times New Roman" pitchFamily="18" charset="0"/>
                    <a:cs typeface="Times New Roman" pitchFamily="18" charset="0"/>
                  </a:rPr>
                  <a:t>i</a:t>
                </a:r>
                <a:r>
                  <a:rPr lang="en-US" altLang="zh-CN" sz="2200" b="1" dirty="0">
                    <a:solidFill>
                      <a:srgbClr val="002060"/>
                    </a:solidFill>
                    <a:latin typeface="Times New Roman" pitchFamily="18" charset="0"/>
                    <a:cs typeface="Times New Roman" pitchFamily="18" charset="0"/>
                  </a:rPr>
                  <a:t>=1, 2, 3</a:t>
                </a:r>
                <a:endParaRPr lang="zh-CN" altLang="en-US" sz="2200" b="1" dirty="0">
                  <a:solidFill>
                    <a:srgbClr val="002060"/>
                  </a:solidFill>
                  <a:latin typeface="Times New Roman" pitchFamily="18" charset="0"/>
                  <a:cs typeface="Times New Roman" pitchFamily="18" charset="0"/>
                </a:endParaRPr>
              </a:p>
            </p:txBody>
          </p:sp>
        </mc:Choice>
        <mc:Fallback xmlns="">
          <p:sp>
            <p:nvSpPr>
              <p:cNvPr id="5" name="矩形 4">
                <a:extLst>
                  <a:ext uri="{FF2B5EF4-FFF2-40B4-BE49-F238E27FC236}">
                    <a16:creationId xmlns:a16="http://schemas.microsoft.com/office/drawing/2014/main" id="{FD0D7055-954E-09AC-C47F-7F8D49BA399B}"/>
                  </a:ext>
                </a:extLst>
              </p:cNvPr>
              <p:cNvSpPr>
                <a:spLocks noRot="1" noChangeAspect="1" noMove="1" noResize="1" noEditPoints="1" noAdjustHandles="1" noChangeArrowheads="1" noChangeShapeType="1" noTextEdit="1"/>
              </p:cNvSpPr>
              <p:nvPr/>
            </p:nvSpPr>
            <p:spPr>
              <a:xfrm>
                <a:off x="1516988" y="3255733"/>
                <a:ext cx="5859807" cy="430887"/>
              </a:xfrm>
              <a:prstGeom prst="rect">
                <a:avLst/>
              </a:prstGeom>
              <a:blipFill>
                <a:blip r:embed="rId3"/>
                <a:stretch>
                  <a:fillRect l="-104" t="-9859" b="-281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C810F6F0-3BD8-33E5-63EF-4E0592B77E66}"/>
                  </a:ext>
                </a:extLst>
              </p:cNvPr>
              <p:cNvSpPr/>
              <p:nvPr/>
            </p:nvSpPr>
            <p:spPr>
              <a:xfrm>
                <a:off x="899592" y="5274183"/>
                <a:ext cx="7316588" cy="461665"/>
              </a:xfrm>
              <a:prstGeom prst="rect">
                <a:avLst/>
              </a:prstGeom>
            </p:spPr>
            <p:txBody>
              <a:bodyPr wrap="square">
                <a:spAutoFit/>
              </a:bodyPr>
              <a:lstStyle/>
              <a:p>
                <a:r>
                  <a:rPr lang="en-US" altLang="zh-CN" sz="2400" b="1" i="1" dirty="0">
                    <a:solidFill>
                      <a:srgbClr val="002060"/>
                    </a:solidFill>
                    <a:latin typeface="Times New Roman" pitchFamily="18" charset="0"/>
                    <a:cs typeface="Times New Roman" pitchFamily="18" charset="0"/>
                  </a:rPr>
                  <a:t>P</a:t>
                </a:r>
                <a:r>
                  <a:rPr lang="en-US" altLang="zh-CN" sz="2400" b="1" dirty="0">
                    <a:solidFill>
                      <a:srgbClr val="002060"/>
                    </a:solidFill>
                    <a:latin typeface="Times New Roman" pitchFamily="18" charset="0"/>
                    <a:cs typeface="Times New Roman" pitchFamily="18" charset="0"/>
                  </a:rPr>
                  <a:t>(</a:t>
                </a:r>
                <a14:m>
                  <m:oMath xmlns:m="http://schemas.openxmlformats.org/officeDocument/2006/math">
                    <m:r>
                      <a:rPr lang="en-US" altLang="zh-CN" sz="2400" b="1" i="1">
                        <a:solidFill>
                          <a:srgbClr val="002060"/>
                        </a:solidFill>
                        <a:latin typeface="Cambria Math"/>
                      </a:rPr>
                      <m:t>𝑨</m:t>
                    </m:r>
                  </m:oMath>
                </a14:m>
                <a:r>
                  <a:rPr lang="en-US" altLang="zh-CN" sz="2400" b="1" dirty="0">
                    <a:solidFill>
                      <a:srgbClr val="002060"/>
                    </a:solidFill>
                    <a:latin typeface="Times New Roman" pitchFamily="18" charset="0"/>
                    <a:cs typeface="Times New Roman" pitchFamily="18" charset="0"/>
                  </a:rPr>
                  <a:t>) = </a:t>
                </a:r>
                <a:r>
                  <a:rPr lang="en-US" altLang="zh-CN" sz="2400" b="1" i="1" dirty="0">
                    <a:solidFill>
                      <a:srgbClr val="002060"/>
                    </a:solidFill>
                    <a:latin typeface="Times New Roman" pitchFamily="18" charset="0"/>
                    <a:cs typeface="Times New Roman" pitchFamily="18" charset="0"/>
                  </a:rPr>
                  <a:t>P</a:t>
                </a:r>
                <a:r>
                  <a:rPr lang="en-US" altLang="zh-CN" sz="2400" b="1" dirty="0">
                    <a:solidFill>
                      <a:srgbClr val="002060"/>
                    </a:solidFill>
                    <a:latin typeface="Times New Roman" pitchFamily="18" charset="0"/>
                    <a:cs typeface="Times New Roman" pitchFamily="18" charset="0"/>
                  </a:rPr>
                  <a:t>(</a:t>
                </a:r>
                <a14:m>
                  <m:oMath xmlns:m="http://schemas.openxmlformats.org/officeDocument/2006/math">
                    <m:r>
                      <a:rPr lang="en-US" altLang="zh-CN" sz="2400" b="1" i="1">
                        <a:solidFill>
                          <a:srgbClr val="002060"/>
                        </a:solidFill>
                        <a:latin typeface="Cambria Math"/>
                      </a:rPr>
                      <m:t>𝑨</m:t>
                    </m:r>
                    <m:r>
                      <a:rPr lang="en-US" altLang="zh-CN" sz="2400" b="1" i="1">
                        <a:solidFill>
                          <a:srgbClr val="002060"/>
                        </a:solidFill>
                        <a:latin typeface="Cambria Math"/>
                      </a:rPr>
                      <m:t>|</m:t>
                    </m:r>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a:rPr>
                          <m:t>𝑩</m:t>
                        </m:r>
                      </m:e>
                      <m:sub>
                        <m:r>
                          <a:rPr lang="en-US" altLang="zh-CN" sz="2400" b="1" i="1">
                            <a:solidFill>
                              <a:srgbClr val="002060"/>
                            </a:solidFill>
                            <a:latin typeface="Cambria Math"/>
                          </a:rPr>
                          <m:t>𝟏</m:t>
                        </m:r>
                      </m:sub>
                    </m:sSub>
                  </m:oMath>
                </a14:m>
                <a:r>
                  <a:rPr lang="en-US" altLang="zh-CN" sz="2400" b="1" dirty="0">
                    <a:solidFill>
                      <a:srgbClr val="002060"/>
                    </a:solidFill>
                    <a:latin typeface="Times New Roman" pitchFamily="18" charset="0"/>
                    <a:cs typeface="Times New Roman" pitchFamily="18" charset="0"/>
                  </a:rPr>
                  <a:t>)</a:t>
                </a:r>
                <a:r>
                  <a:rPr lang="en-US" altLang="zh-CN" sz="2400" b="1" i="1" dirty="0">
                    <a:solidFill>
                      <a:srgbClr val="002060"/>
                    </a:solidFill>
                    <a:latin typeface="Times New Roman" pitchFamily="18" charset="0"/>
                    <a:cs typeface="Times New Roman" pitchFamily="18" charset="0"/>
                  </a:rPr>
                  <a:t>P</a:t>
                </a:r>
                <a:r>
                  <a:rPr lang="en-US" altLang="zh-CN" sz="2400" b="1" dirty="0">
                    <a:solidFill>
                      <a:srgbClr val="002060"/>
                    </a:solidFill>
                    <a:latin typeface="Times New Roman" pitchFamily="18" charset="0"/>
                    <a:cs typeface="Times New Roman" pitchFamily="18" charset="0"/>
                  </a:rPr>
                  <a:t>(</a:t>
                </a:r>
                <a14:m>
                  <m:oMath xmlns:m="http://schemas.openxmlformats.org/officeDocument/2006/math">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a:rPr>
                          <m:t>𝑩</m:t>
                        </m:r>
                      </m:e>
                      <m:sub>
                        <m:r>
                          <a:rPr lang="en-US" altLang="zh-CN" sz="2400" b="1" i="1">
                            <a:solidFill>
                              <a:srgbClr val="002060"/>
                            </a:solidFill>
                            <a:latin typeface="Cambria Math"/>
                          </a:rPr>
                          <m:t>𝟏</m:t>
                        </m:r>
                      </m:sub>
                    </m:sSub>
                  </m:oMath>
                </a14:m>
                <a:r>
                  <a:rPr lang="en-US" altLang="zh-CN" sz="2400" b="1" dirty="0">
                    <a:solidFill>
                      <a:srgbClr val="002060"/>
                    </a:solidFill>
                    <a:latin typeface="Times New Roman" pitchFamily="18" charset="0"/>
                    <a:cs typeface="Times New Roman" pitchFamily="18" charset="0"/>
                  </a:rPr>
                  <a:t>) + </a:t>
                </a:r>
                <a:r>
                  <a:rPr lang="en-US" altLang="zh-CN" sz="2400" b="1" i="1" dirty="0">
                    <a:solidFill>
                      <a:srgbClr val="002060"/>
                    </a:solidFill>
                    <a:latin typeface="Times New Roman" pitchFamily="18" charset="0"/>
                    <a:cs typeface="Times New Roman" pitchFamily="18" charset="0"/>
                  </a:rPr>
                  <a:t>P</a:t>
                </a:r>
                <a:r>
                  <a:rPr lang="en-US" altLang="zh-CN" sz="2400" b="1" dirty="0">
                    <a:solidFill>
                      <a:srgbClr val="002060"/>
                    </a:solidFill>
                    <a:latin typeface="Times New Roman" pitchFamily="18" charset="0"/>
                    <a:cs typeface="Times New Roman" pitchFamily="18" charset="0"/>
                  </a:rPr>
                  <a:t>(</a:t>
                </a:r>
                <a14:m>
                  <m:oMath xmlns:m="http://schemas.openxmlformats.org/officeDocument/2006/math">
                    <m:r>
                      <a:rPr lang="en-US" altLang="zh-CN" sz="2400" b="1" i="1">
                        <a:solidFill>
                          <a:srgbClr val="002060"/>
                        </a:solidFill>
                        <a:latin typeface="Cambria Math"/>
                      </a:rPr>
                      <m:t>𝑨</m:t>
                    </m:r>
                    <m:r>
                      <a:rPr lang="en-US" altLang="zh-CN" sz="2400" b="1" i="1">
                        <a:solidFill>
                          <a:srgbClr val="002060"/>
                        </a:solidFill>
                        <a:latin typeface="Cambria Math"/>
                      </a:rPr>
                      <m:t>|</m:t>
                    </m:r>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a:rPr>
                          <m:t>𝑩</m:t>
                        </m:r>
                      </m:e>
                      <m:sub>
                        <m:r>
                          <a:rPr lang="en-US" altLang="zh-CN" sz="2400" b="1" i="1">
                            <a:solidFill>
                              <a:srgbClr val="002060"/>
                            </a:solidFill>
                            <a:latin typeface="Cambria Math"/>
                          </a:rPr>
                          <m:t>𝟐</m:t>
                        </m:r>
                      </m:sub>
                    </m:sSub>
                  </m:oMath>
                </a14:m>
                <a:r>
                  <a:rPr lang="en-US" altLang="zh-CN" sz="2400" b="1" dirty="0">
                    <a:solidFill>
                      <a:srgbClr val="002060"/>
                    </a:solidFill>
                    <a:latin typeface="Times New Roman" pitchFamily="18" charset="0"/>
                    <a:cs typeface="Times New Roman" pitchFamily="18" charset="0"/>
                  </a:rPr>
                  <a:t>)</a:t>
                </a:r>
                <a:r>
                  <a:rPr lang="en-US" altLang="zh-CN" sz="2400" b="1" i="1" dirty="0">
                    <a:solidFill>
                      <a:srgbClr val="002060"/>
                    </a:solidFill>
                    <a:latin typeface="Times New Roman" pitchFamily="18" charset="0"/>
                    <a:cs typeface="Times New Roman" pitchFamily="18" charset="0"/>
                  </a:rPr>
                  <a:t>P</a:t>
                </a:r>
                <a:r>
                  <a:rPr lang="en-US" altLang="zh-CN" sz="2400" b="1" dirty="0">
                    <a:solidFill>
                      <a:srgbClr val="002060"/>
                    </a:solidFill>
                    <a:latin typeface="Times New Roman" pitchFamily="18" charset="0"/>
                    <a:cs typeface="Times New Roman" pitchFamily="18" charset="0"/>
                  </a:rPr>
                  <a:t>(</a:t>
                </a:r>
                <a14:m>
                  <m:oMath xmlns:m="http://schemas.openxmlformats.org/officeDocument/2006/math">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a:rPr>
                          <m:t>𝑩</m:t>
                        </m:r>
                      </m:e>
                      <m:sub>
                        <m:r>
                          <a:rPr lang="en-US" altLang="zh-CN" sz="2400" b="1" i="1">
                            <a:solidFill>
                              <a:srgbClr val="002060"/>
                            </a:solidFill>
                            <a:latin typeface="Cambria Math"/>
                          </a:rPr>
                          <m:t>𝟐</m:t>
                        </m:r>
                      </m:sub>
                    </m:sSub>
                  </m:oMath>
                </a14:m>
                <a:r>
                  <a:rPr lang="en-US" altLang="zh-CN" sz="2400" b="1" dirty="0">
                    <a:solidFill>
                      <a:srgbClr val="002060"/>
                    </a:solidFill>
                    <a:latin typeface="Times New Roman" pitchFamily="18" charset="0"/>
                    <a:cs typeface="Times New Roman" pitchFamily="18" charset="0"/>
                  </a:rPr>
                  <a:t>) + </a:t>
                </a:r>
                <a:r>
                  <a:rPr lang="en-US" altLang="zh-CN" sz="2400" b="1" i="1" dirty="0">
                    <a:solidFill>
                      <a:srgbClr val="002060"/>
                    </a:solidFill>
                    <a:latin typeface="Times New Roman" pitchFamily="18" charset="0"/>
                    <a:cs typeface="Times New Roman" pitchFamily="18" charset="0"/>
                  </a:rPr>
                  <a:t>P</a:t>
                </a:r>
                <a:r>
                  <a:rPr lang="en-US" altLang="zh-CN" sz="2400" b="1" dirty="0">
                    <a:solidFill>
                      <a:srgbClr val="002060"/>
                    </a:solidFill>
                    <a:latin typeface="Times New Roman" pitchFamily="18" charset="0"/>
                    <a:cs typeface="Times New Roman" pitchFamily="18" charset="0"/>
                  </a:rPr>
                  <a:t>(</a:t>
                </a:r>
                <a14:m>
                  <m:oMath xmlns:m="http://schemas.openxmlformats.org/officeDocument/2006/math">
                    <m:r>
                      <a:rPr lang="en-US" altLang="zh-CN" sz="2400" b="1" i="1">
                        <a:solidFill>
                          <a:srgbClr val="002060"/>
                        </a:solidFill>
                        <a:latin typeface="Cambria Math"/>
                      </a:rPr>
                      <m:t>𝑨</m:t>
                    </m:r>
                    <m:r>
                      <a:rPr lang="en-US" altLang="zh-CN" sz="2400" b="1" i="1">
                        <a:solidFill>
                          <a:srgbClr val="002060"/>
                        </a:solidFill>
                        <a:latin typeface="Cambria Math"/>
                      </a:rPr>
                      <m:t>|</m:t>
                    </m:r>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a:rPr>
                          <m:t>𝑩</m:t>
                        </m:r>
                      </m:e>
                      <m:sub>
                        <m:r>
                          <a:rPr lang="en-US" altLang="zh-CN" sz="2400" b="1" i="1">
                            <a:solidFill>
                              <a:srgbClr val="002060"/>
                            </a:solidFill>
                            <a:latin typeface="Cambria Math"/>
                          </a:rPr>
                          <m:t>𝟑</m:t>
                        </m:r>
                      </m:sub>
                    </m:sSub>
                  </m:oMath>
                </a14:m>
                <a:r>
                  <a:rPr lang="en-US" altLang="zh-CN" sz="2400" b="1" dirty="0">
                    <a:solidFill>
                      <a:srgbClr val="002060"/>
                    </a:solidFill>
                    <a:latin typeface="Times New Roman" pitchFamily="18" charset="0"/>
                    <a:cs typeface="Times New Roman" pitchFamily="18" charset="0"/>
                  </a:rPr>
                  <a:t>)</a:t>
                </a:r>
                <a:r>
                  <a:rPr lang="en-US" altLang="zh-CN" sz="2400" b="1" i="1" dirty="0">
                    <a:solidFill>
                      <a:srgbClr val="002060"/>
                    </a:solidFill>
                    <a:latin typeface="Times New Roman" pitchFamily="18" charset="0"/>
                    <a:cs typeface="Times New Roman" pitchFamily="18" charset="0"/>
                  </a:rPr>
                  <a:t>P</a:t>
                </a:r>
                <a:r>
                  <a:rPr lang="en-US" altLang="zh-CN" sz="2400" b="1" dirty="0">
                    <a:solidFill>
                      <a:srgbClr val="002060"/>
                    </a:solidFill>
                    <a:latin typeface="Times New Roman" pitchFamily="18" charset="0"/>
                    <a:cs typeface="Times New Roman" pitchFamily="18" charset="0"/>
                  </a:rPr>
                  <a:t>(</a:t>
                </a:r>
                <a14:m>
                  <m:oMath xmlns:m="http://schemas.openxmlformats.org/officeDocument/2006/math">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a:rPr>
                          <m:t>𝑩</m:t>
                        </m:r>
                      </m:e>
                      <m:sub>
                        <m:r>
                          <a:rPr lang="en-US" altLang="zh-CN" sz="2400" b="1" i="1">
                            <a:solidFill>
                              <a:srgbClr val="002060"/>
                            </a:solidFill>
                            <a:latin typeface="Cambria Math"/>
                          </a:rPr>
                          <m:t>𝟑</m:t>
                        </m:r>
                      </m:sub>
                    </m:sSub>
                  </m:oMath>
                </a14:m>
                <a:r>
                  <a:rPr lang="en-US" altLang="zh-CN" sz="2400" b="1" dirty="0">
                    <a:solidFill>
                      <a:srgbClr val="002060"/>
                    </a:solidFill>
                    <a:latin typeface="Times New Roman" pitchFamily="18" charset="0"/>
                    <a:cs typeface="Times New Roman" pitchFamily="18" charset="0"/>
                  </a:rPr>
                  <a:t>) </a:t>
                </a:r>
                <a:endParaRPr lang="en-US" altLang="zh-CN" sz="2400" dirty="0">
                  <a:solidFill>
                    <a:srgbClr val="002060"/>
                  </a:solidFill>
                  <a:latin typeface="Times New Roman" pitchFamily="18" charset="0"/>
                  <a:cs typeface="Times New Roman" pitchFamily="18" charset="0"/>
                </a:endParaRPr>
              </a:p>
            </p:txBody>
          </p:sp>
        </mc:Choice>
        <mc:Fallback xmlns="">
          <p:sp>
            <p:nvSpPr>
              <p:cNvPr id="6" name="矩形 5">
                <a:extLst>
                  <a:ext uri="{FF2B5EF4-FFF2-40B4-BE49-F238E27FC236}">
                    <a16:creationId xmlns:a16="http://schemas.microsoft.com/office/drawing/2014/main" id="{C810F6F0-3BD8-33E5-63EF-4E0592B77E66}"/>
                  </a:ext>
                </a:extLst>
              </p:cNvPr>
              <p:cNvSpPr>
                <a:spLocks noRot="1" noChangeAspect="1" noMove="1" noResize="1" noEditPoints="1" noAdjustHandles="1" noChangeArrowheads="1" noChangeShapeType="1" noTextEdit="1"/>
              </p:cNvSpPr>
              <p:nvPr/>
            </p:nvSpPr>
            <p:spPr>
              <a:xfrm>
                <a:off x="899592" y="5274183"/>
                <a:ext cx="7316588" cy="461665"/>
              </a:xfrm>
              <a:prstGeom prst="rect">
                <a:avLst/>
              </a:prstGeom>
              <a:blipFill>
                <a:blip r:embed="rId4"/>
                <a:stretch>
                  <a:fillRect l="-1333" t="-10526" r="-333" b="-28947"/>
                </a:stretch>
              </a:blipFill>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75DB0FAE-48CE-40C4-4F3F-ADADFF0B913C}"/>
              </a:ext>
            </a:extLst>
          </p:cNvPr>
          <p:cNvSpPr/>
          <p:nvPr/>
        </p:nvSpPr>
        <p:spPr>
          <a:xfrm>
            <a:off x="2417187" y="5923397"/>
            <a:ext cx="5269579" cy="830997"/>
          </a:xfrm>
          <a:prstGeom prst="rect">
            <a:avLst/>
          </a:prstGeom>
        </p:spPr>
        <p:txBody>
          <a:bodyPr wrap="square">
            <a:spAutoFit/>
          </a:bodyPr>
          <a:lstStyle/>
          <a:p>
            <a:r>
              <a:rPr lang="en-US" altLang="zh-CN" sz="2400" b="1" dirty="0">
                <a:solidFill>
                  <a:srgbClr val="002060"/>
                </a:solidFill>
                <a:latin typeface="Times New Roman" pitchFamily="18" charset="0"/>
                <a:cs typeface="Times New Roman" pitchFamily="18" charset="0"/>
              </a:rPr>
              <a:t>= 0.02×0.3 + 0.03×0.45 + 0.02×0.25 = 0.0245</a:t>
            </a:r>
            <a:endParaRPr lang="en-US" altLang="zh-CN" sz="2400" dirty="0">
              <a:solidFill>
                <a:srgbClr val="00206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C80912BF-2FE0-B89E-7AD7-DBB9F7925680}"/>
                  </a:ext>
                </a:extLst>
              </p:cNvPr>
              <p:cNvSpPr/>
              <p:nvPr/>
            </p:nvSpPr>
            <p:spPr>
              <a:xfrm>
                <a:off x="6091087" y="3894812"/>
                <a:ext cx="2509073" cy="461665"/>
              </a:xfrm>
              <a:prstGeom prst="rect">
                <a:avLst/>
              </a:prstGeom>
            </p:spPr>
            <p:txBody>
              <a:bodyPr wrap="square">
                <a:spAutoFit/>
              </a:bodyPr>
              <a:lstStyle/>
              <a:p>
                <a:r>
                  <a:rPr lang="en-US" altLang="zh-CN" sz="2400" b="1" i="1" dirty="0">
                    <a:solidFill>
                      <a:srgbClr val="002060"/>
                    </a:solidFill>
                    <a:latin typeface="Times New Roman" pitchFamily="18" charset="0"/>
                    <a:cs typeface="Times New Roman" pitchFamily="18" charset="0"/>
                  </a:rPr>
                  <a:t>P</a:t>
                </a:r>
                <a:r>
                  <a:rPr lang="en-US" altLang="zh-CN" sz="2400" b="1" dirty="0">
                    <a:solidFill>
                      <a:srgbClr val="002060"/>
                    </a:solidFill>
                    <a:latin typeface="Times New Roman" pitchFamily="18" charset="0"/>
                    <a:cs typeface="Times New Roman" pitchFamily="18" charset="0"/>
                  </a:rPr>
                  <a:t>(</a:t>
                </a:r>
                <a14:m>
                  <m:oMath xmlns:m="http://schemas.openxmlformats.org/officeDocument/2006/math">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a:rPr>
                          <m:t>𝑩</m:t>
                        </m:r>
                      </m:e>
                      <m:sub>
                        <m:r>
                          <a:rPr lang="en-US" altLang="zh-CN" sz="2400" b="1" i="1">
                            <a:solidFill>
                              <a:srgbClr val="002060"/>
                            </a:solidFill>
                            <a:latin typeface="Cambria Math"/>
                          </a:rPr>
                          <m:t>𝟑</m:t>
                        </m:r>
                      </m:sub>
                    </m:sSub>
                  </m:oMath>
                </a14:m>
                <a:r>
                  <a:rPr lang="en-US" altLang="zh-CN" sz="2400" b="1" dirty="0">
                    <a:solidFill>
                      <a:srgbClr val="002060"/>
                    </a:solidFill>
                    <a:latin typeface="Times New Roman" pitchFamily="18" charset="0"/>
                    <a:cs typeface="Times New Roman" pitchFamily="18" charset="0"/>
                  </a:rPr>
                  <a:t>) = 0.25</a:t>
                </a:r>
                <a:endParaRPr lang="en-US" altLang="zh-CN" sz="2400" dirty="0">
                  <a:solidFill>
                    <a:srgbClr val="002060"/>
                  </a:solidFill>
                  <a:latin typeface="Times New Roman" pitchFamily="18" charset="0"/>
                  <a:cs typeface="Times New Roman" pitchFamily="18" charset="0"/>
                </a:endParaRPr>
              </a:p>
            </p:txBody>
          </p:sp>
        </mc:Choice>
        <mc:Fallback xmlns="">
          <p:sp>
            <p:nvSpPr>
              <p:cNvPr id="8" name="矩形 7">
                <a:extLst>
                  <a:ext uri="{FF2B5EF4-FFF2-40B4-BE49-F238E27FC236}">
                    <a16:creationId xmlns:a16="http://schemas.microsoft.com/office/drawing/2014/main" id="{C80912BF-2FE0-B89E-7AD7-DBB9F7925680}"/>
                  </a:ext>
                </a:extLst>
              </p:cNvPr>
              <p:cNvSpPr>
                <a:spLocks noRot="1" noChangeAspect="1" noMove="1" noResize="1" noEditPoints="1" noAdjustHandles="1" noChangeArrowheads="1" noChangeShapeType="1" noTextEdit="1"/>
              </p:cNvSpPr>
              <p:nvPr/>
            </p:nvSpPr>
            <p:spPr>
              <a:xfrm>
                <a:off x="6091087" y="3894812"/>
                <a:ext cx="2509073" cy="461665"/>
              </a:xfrm>
              <a:prstGeom prst="rect">
                <a:avLst/>
              </a:prstGeom>
              <a:blipFill>
                <a:blip r:embed="rId5"/>
                <a:stretch>
                  <a:fillRect l="-3641"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B46BE196-50C3-3C55-5F41-A10439EEC992}"/>
                  </a:ext>
                </a:extLst>
              </p:cNvPr>
              <p:cNvSpPr/>
              <p:nvPr/>
            </p:nvSpPr>
            <p:spPr>
              <a:xfrm>
                <a:off x="1767205" y="4576190"/>
                <a:ext cx="3665082" cy="461665"/>
              </a:xfrm>
              <a:prstGeom prst="rect">
                <a:avLst/>
              </a:prstGeom>
            </p:spPr>
            <p:txBody>
              <a:bodyPr wrap="square">
                <a:spAutoFit/>
              </a:bodyPr>
              <a:lstStyle/>
              <a:p>
                <a:r>
                  <a:rPr lang="en-US" altLang="zh-CN" sz="2400" b="1" i="1" dirty="0">
                    <a:solidFill>
                      <a:srgbClr val="002060"/>
                    </a:solidFill>
                    <a:latin typeface="Times New Roman" pitchFamily="18" charset="0"/>
                    <a:cs typeface="Times New Roman" pitchFamily="18" charset="0"/>
                  </a:rPr>
                  <a:t>P</a:t>
                </a:r>
                <a:r>
                  <a:rPr lang="en-US" altLang="zh-CN" sz="2400" b="1" dirty="0">
                    <a:solidFill>
                      <a:srgbClr val="002060"/>
                    </a:solidFill>
                    <a:latin typeface="Times New Roman" pitchFamily="18" charset="0"/>
                    <a:cs typeface="Times New Roman" pitchFamily="18" charset="0"/>
                  </a:rPr>
                  <a:t>(</a:t>
                </a:r>
                <a14:m>
                  <m:oMath xmlns:m="http://schemas.openxmlformats.org/officeDocument/2006/math">
                    <m:r>
                      <a:rPr lang="en-US" altLang="zh-CN" sz="2400" b="1" i="1">
                        <a:solidFill>
                          <a:srgbClr val="002060"/>
                        </a:solidFill>
                        <a:latin typeface="Cambria Math"/>
                      </a:rPr>
                      <m:t>𝑨</m:t>
                    </m:r>
                    <m:r>
                      <a:rPr lang="en-US" altLang="zh-CN" sz="2400" b="1" i="1">
                        <a:solidFill>
                          <a:srgbClr val="002060"/>
                        </a:solidFill>
                        <a:latin typeface="Cambria Math"/>
                      </a:rPr>
                      <m:t>|</m:t>
                    </m:r>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a:rPr>
                          <m:t>𝑩</m:t>
                        </m:r>
                      </m:e>
                      <m:sub>
                        <m:r>
                          <a:rPr lang="en-US" altLang="zh-CN" sz="2400" b="1" i="1">
                            <a:solidFill>
                              <a:srgbClr val="002060"/>
                            </a:solidFill>
                            <a:latin typeface="Cambria Math"/>
                          </a:rPr>
                          <m:t>𝟏</m:t>
                        </m:r>
                      </m:sub>
                    </m:sSub>
                  </m:oMath>
                </a14:m>
                <a:r>
                  <a:rPr lang="en-US" altLang="zh-CN" sz="2400" b="1" dirty="0">
                    <a:solidFill>
                      <a:srgbClr val="002060"/>
                    </a:solidFill>
                    <a:latin typeface="Times New Roman" pitchFamily="18" charset="0"/>
                    <a:cs typeface="Times New Roman" pitchFamily="18" charset="0"/>
                  </a:rPr>
                  <a:t>) = 0.02</a:t>
                </a:r>
                <a:endParaRPr lang="en-US" altLang="zh-CN" sz="2400" dirty="0">
                  <a:solidFill>
                    <a:srgbClr val="002060"/>
                  </a:solidFill>
                  <a:latin typeface="Times New Roman" pitchFamily="18" charset="0"/>
                  <a:cs typeface="Times New Roman" pitchFamily="18" charset="0"/>
                </a:endParaRPr>
              </a:p>
            </p:txBody>
          </p:sp>
        </mc:Choice>
        <mc:Fallback xmlns="">
          <p:sp>
            <p:nvSpPr>
              <p:cNvPr id="9" name="矩形 8">
                <a:extLst>
                  <a:ext uri="{FF2B5EF4-FFF2-40B4-BE49-F238E27FC236}">
                    <a16:creationId xmlns:a16="http://schemas.microsoft.com/office/drawing/2014/main" id="{B46BE196-50C3-3C55-5F41-A10439EEC992}"/>
                  </a:ext>
                </a:extLst>
              </p:cNvPr>
              <p:cNvSpPr>
                <a:spLocks noRot="1" noChangeAspect="1" noMove="1" noResize="1" noEditPoints="1" noAdjustHandles="1" noChangeArrowheads="1" noChangeShapeType="1" noTextEdit="1"/>
              </p:cNvSpPr>
              <p:nvPr/>
            </p:nvSpPr>
            <p:spPr>
              <a:xfrm>
                <a:off x="1767205" y="4576190"/>
                <a:ext cx="3665082" cy="461665"/>
              </a:xfrm>
              <a:prstGeom prst="rect">
                <a:avLst/>
              </a:prstGeom>
              <a:blipFill>
                <a:blip r:embed="rId6"/>
                <a:stretch>
                  <a:fillRect l="-2662" t="-10667" b="-3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E11B961B-0DB4-55AF-D9BE-E396E7DB3680}"/>
                  </a:ext>
                </a:extLst>
              </p:cNvPr>
              <p:cNvSpPr/>
              <p:nvPr/>
            </p:nvSpPr>
            <p:spPr>
              <a:xfrm>
                <a:off x="3307181" y="3915389"/>
                <a:ext cx="2619789" cy="461665"/>
              </a:xfrm>
              <a:prstGeom prst="rect">
                <a:avLst/>
              </a:prstGeom>
            </p:spPr>
            <p:txBody>
              <a:bodyPr wrap="square">
                <a:spAutoFit/>
              </a:bodyPr>
              <a:lstStyle/>
              <a:p>
                <a:r>
                  <a:rPr lang="en-US" altLang="zh-CN" sz="2400" b="1" i="1" dirty="0">
                    <a:solidFill>
                      <a:srgbClr val="002060"/>
                    </a:solidFill>
                    <a:latin typeface="Times New Roman" pitchFamily="18" charset="0"/>
                    <a:cs typeface="Times New Roman" pitchFamily="18" charset="0"/>
                  </a:rPr>
                  <a:t>P</a:t>
                </a:r>
                <a:r>
                  <a:rPr lang="en-US" altLang="zh-CN" sz="2400" b="1" dirty="0">
                    <a:solidFill>
                      <a:srgbClr val="002060"/>
                    </a:solidFill>
                    <a:latin typeface="Times New Roman" pitchFamily="18" charset="0"/>
                    <a:cs typeface="Times New Roman" pitchFamily="18" charset="0"/>
                  </a:rPr>
                  <a:t>(</a:t>
                </a:r>
                <a14:m>
                  <m:oMath xmlns:m="http://schemas.openxmlformats.org/officeDocument/2006/math">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a:rPr>
                          <m:t>𝑩</m:t>
                        </m:r>
                      </m:e>
                      <m:sub>
                        <m:r>
                          <a:rPr lang="en-US" altLang="zh-CN" sz="2400" b="1" i="1">
                            <a:solidFill>
                              <a:srgbClr val="002060"/>
                            </a:solidFill>
                            <a:latin typeface="Cambria Math"/>
                          </a:rPr>
                          <m:t>𝟐</m:t>
                        </m:r>
                      </m:sub>
                    </m:sSub>
                  </m:oMath>
                </a14:m>
                <a:r>
                  <a:rPr lang="en-US" altLang="zh-CN" sz="2400" b="1" dirty="0">
                    <a:solidFill>
                      <a:srgbClr val="002060"/>
                    </a:solidFill>
                    <a:latin typeface="Times New Roman" pitchFamily="18" charset="0"/>
                    <a:cs typeface="Times New Roman" pitchFamily="18" charset="0"/>
                  </a:rPr>
                  <a:t>) = 0.45</a:t>
                </a:r>
                <a:endParaRPr lang="en-US" altLang="zh-CN" sz="2400" dirty="0">
                  <a:solidFill>
                    <a:srgbClr val="002060"/>
                  </a:solidFill>
                  <a:latin typeface="Times New Roman" pitchFamily="18" charset="0"/>
                  <a:cs typeface="Times New Roman" pitchFamily="18" charset="0"/>
                </a:endParaRPr>
              </a:p>
            </p:txBody>
          </p:sp>
        </mc:Choice>
        <mc:Fallback xmlns="">
          <p:sp>
            <p:nvSpPr>
              <p:cNvPr id="10" name="矩形 9">
                <a:extLst>
                  <a:ext uri="{FF2B5EF4-FFF2-40B4-BE49-F238E27FC236}">
                    <a16:creationId xmlns:a16="http://schemas.microsoft.com/office/drawing/2014/main" id="{E11B961B-0DB4-55AF-D9BE-E396E7DB3680}"/>
                  </a:ext>
                </a:extLst>
              </p:cNvPr>
              <p:cNvSpPr>
                <a:spLocks noRot="1" noChangeAspect="1" noMove="1" noResize="1" noEditPoints="1" noAdjustHandles="1" noChangeArrowheads="1" noChangeShapeType="1" noTextEdit="1"/>
              </p:cNvSpPr>
              <p:nvPr/>
            </p:nvSpPr>
            <p:spPr>
              <a:xfrm>
                <a:off x="3307181" y="3915389"/>
                <a:ext cx="2619789" cy="461665"/>
              </a:xfrm>
              <a:prstGeom prst="rect">
                <a:avLst/>
              </a:prstGeom>
              <a:blipFill>
                <a:blip r:embed="rId7"/>
                <a:stretch>
                  <a:fillRect l="-3730"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4514C6D8-9A5A-5406-BF2D-40ECE678E203}"/>
                  </a:ext>
                </a:extLst>
              </p:cNvPr>
              <p:cNvSpPr/>
              <p:nvPr/>
            </p:nvSpPr>
            <p:spPr>
              <a:xfrm>
                <a:off x="1043608" y="3897412"/>
                <a:ext cx="2228639" cy="461665"/>
              </a:xfrm>
              <a:prstGeom prst="rect">
                <a:avLst/>
              </a:prstGeom>
            </p:spPr>
            <p:txBody>
              <a:bodyPr wrap="square">
                <a:spAutoFit/>
              </a:bodyPr>
              <a:lstStyle/>
              <a:p>
                <a:r>
                  <a:rPr lang="en-US" altLang="zh-CN" sz="2400" b="1" i="1" dirty="0">
                    <a:solidFill>
                      <a:srgbClr val="002060"/>
                    </a:solidFill>
                    <a:latin typeface="Times New Roman" pitchFamily="18" charset="0"/>
                    <a:cs typeface="Times New Roman" pitchFamily="18" charset="0"/>
                  </a:rPr>
                  <a:t>P</a:t>
                </a:r>
                <a:r>
                  <a:rPr lang="en-US" altLang="zh-CN" sz="2400" b="1" dirty="0">
                    <a:solidFill>
                      <a:srgbClr val="002060"/>
                    </a:solidFill>
                    <a:latin typeface="Times New Roman" pitchFamily="18" charset="0"/>
                    <a:cs typeface="Times New Roman" pitchFamily="18" charset="0"/>
                  </a:rPr>
                  <a:t>(</a:t>
                </a:r>
                <a14:m>
                  <m:oMath xmlns:m="http://schemas.openxmlformats.org/officeDocument/2006/math">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a:rPr>
                          <m:t>𝑩</m:t>
                        </m:r>
                      </m:e>
                      <m:sub>
                        <m:r>
                          <a:rPr lang="en-US" altLang="zh-CN" sz="2400" b="1" i="1">
                            <a:solidFill>
                              <a:srgbClr val="002060"/>
                            </a:solidFill>
                            <a:latin typeface="Cambria Math"/>
                          </a:rPr>
                          <m:t>𝟏</m:t>
                        </m:r>
                      </m:sub>
                    </m:sSub>
                  </m:oMath>
                </a14:m>
                <a:r>
                  <a:rPr lang="en-US" altLang="zh-CN" sz="2400" b="1" dirty="0">
                    <a:solidFill>
                      <a:srgbClr val="002060"/>
                    </a:solidFill>
                    <a:latin typeface="Times New Roman" pitchFamily="18" charset="0"/>
                    <a:cs typeface="Times New Roman" pitchFamily="18" charset="0"/>
                  </a:rPr>
                  <a:t>) = 0.3</a:t>
                </a:r>
                <a:endParaRPr lang="en-US" altLang="zh-CN" sz="2400" dirty="0">
                  <a:solidFill>
                    <a:srgbClr val="002060"/>
                  </a:solidFill>
                  <a:latin typeface="Times New Roman" pitchFamily="18" charset="0"/>
                  <a:cs typeface="Times New Roman" pitchFamily="18" charset="0"/>
                </a:endParaRPr>
              </a:p>
            </p:txBody>
          </p:sp>
        </mc:Choice>
        <mc:Fallback xmlns="">
          <p:sp>
            <p:nvSpPr>
              <p:cNvPr id="11" name="矩形 10">
                <a:extLst>
                  <a:ext uri="{FF2B5EF4-FFF2-40B4-BE49-F238E27FC236}">
                    <a16:creationId xmlns:a16="http://schemas.microsoft.com/office/drawing/2014/main" id="{4514C6D8-9A5A-5406-BF2D-40ECE678E203}"/>
                  </a:ext>
                </a:extLst>
              </p:cNvPr>
              <p:cNvSpPr>
                <a:spLocks noRot="1" noChangeAspect="1" noMove="1" noResize="1" noEditPoints="1" noAdjustHandles="1" noChangeArrowheads="1" noChangeShapeType="1" noTextEdit="1"/>
              </p:cNvSpPr>
              <p:nvPr/>
            </p:nvSpPr>
            <p:spPr>
              <a:xfrm>
                <a:off x="1043608" y="3897412"/>
                <a:ext cx="2228639" cy="461665"/>
              </a:xfrm>
              <a:prstGeom prst="rect">
                <a:avLst/>
              </a:prstGeom>
              <a:blipFill>
                <a:blip r:embed="rId8"/>
                <a:stretch>
                  <a:fillRect l="-4098"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FBF46372-A52E-64C9-A3D8-3CF1DDF08D93}"/>
                  </a:ext>
                </a:extLst>
              </p:cNvPr>
              <p:cNvSpPr/>
              <p:nvPr/>
            </p:nvSpPr>
            <p:spPr>
              <a:xfrm>
                <a:off x="4301767" y="4569803"/>
                <a:ext cx="2509073" cy="461665"/>
              </a:xfrm>
              <a:prstGeom prst="rect">
                <a:avLst/>
              </a:prstGeom>
            </p:spPr>
            <p:txBody>
              <a:bodyPr wrap="square">
                <a:spAutoFit/>
              </a:bodyPr>
              <a:lstStyle/>
              <a:p>
                <a:r>
                  <a:rPr lang="en-US" altLang="zh-CN" sz="2400" b="1" i="1" dirty="0">
                    <a:solidFill>
                      <a:srgbClr val="002060"/>
                    </a:solidFill>
                    <a:latin typeface="Times New Roman" pitchFamily="18" charset="0"/>
                    <a:cs typeface="Times New Roman" pitchFamily="18" charset="0"/>
                  </a:rPr>
                  <a:t>P</a:t>
                </a:r>
                <a:r>
                  <a:rPr lang="en-US" altLang="zh-CN" sz="2400" b="1" dirty="0">
                    <a:solidFill>
                      <a:srgbClr val="002060"/>
                    </a:solidFill>
                    <a:latin typeface="Times New Roman" pitchFamily="18" charset="0"/>
                    <a:cs typeface="Times New Roman" pitchFamily="18" charset="0"/>
                  </a:rPr>
                  <a:t>(</a:t>
                </a:r>
                <a14:m>
                  <m:oMath xmlns:m="http://schemas.openxmlformats.org/officeDocument/2006/math">
                    <m:r>
                      <a:rPr lang="en-US" altLang="zh-CN" sz="2400" b="1" i="1">
                        <a:solidFill>
                          <a:srgbClr val="002060"/>
                        </a:solidFill>
                        <a:latin typeface="Cambria Math"/>
                      </a:rPr>
                      <m:t>𝑨</m:t>
                    </m:r>
                    <m:r>
                      <a:rPr lang="en-US" altLang="zh-CN" sz="2400" b="1" i="1">
                        <a:solidFill>
                          <a:srgbClr val="002060"/>
                        </a:solidFill>
                        <a:latin typeface="Cambria Math"/>
                      </a:rPr>
                      <m:t>|</m:t>
                    </m:r>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a:rPr>
                          <m:t>𝑩</m:t>
                        </m:r>
                      </m:e>
                      <m:sub>
                        <m:r>
                          <a:rPr lang="en-US" altLang="zh-CN" sz="2400" b="1" i="1">
                            <a:solidFill>
                              <a:srgbClr val="002060"/>
                            </a:solidFill>
                            <a:latin typeface="Cambria Math"/>
                          </a:rPr>
                          <m:t>𝟐</m:t>
                        </m:r>
                      </m:sub>
                    </m:sSub>
                  </m:oMath>
                </a14:m>
                <a:r>
                  <a:rPr lang="en-US" altLang="zh-CN" sz="2400" b="1" dirty="0">
                    <a:solidFill>
                      <a:srgbClr val="002060"/>
                    </a:solidFill>
                    <a:latin typeface="Times New Roman" pitchFamily="18" charset="0"/>
                    <a:cs typeface="Times New Roman" pitchFamily="18" charset="0"/>
                  </a:rPr>
                  <a:t>) = 0.03</a:t>
                </a:r>
                <a:endParaRPr lang="en-US" altLang="zh-CN" sz="2400" dirty="0">
                  <a:solidFill>
                    <a:srgbClr val="002060"/>
                  </a:solidFill>
                  <a:latin typeface="Times New Roman" pitchFamily="18" charset="0"/>
                  <a:cs typeface="Times New Roman" pitchFamily="18" charset="0"/>
                </a:endParaRPr>
              </a:p>
            </p:txBody>
          </p:sp>
        </mc:Choice>
        <mc:Fallback xmlns="">
          <p:sp>
            <p:nvSpPr>
              <p:cNvPr id="12" name="矩形 11">
                <a:extLst>
                  <a:ext uri="{FF2B5EF4-FFF2-40B4-BE49-F238E27FC236}">
                    <a16:creationId xmlns:a16="http://schemas.microsoft.com/office/drawing/2014/main" id="{FBF46372-A52E-64C9-A3D8-3CF1DDF08D93}"/>
                  </a:ext>
                </a:extLst>
              </p:cNvPr>
              <p:cNvSpPr>
                <a:spLocks noRot="1" noChangeAspect="1" noMove="1" noResize="1" noEditPoints="1" noAdjustHandles="1" noChangeArrowheads="1" noChangeShapeType="1" noTextEdit="1"/>
              </p:cNvSpPr>
              <p:nvPr/>
            </p:nvSpPr>
            <p:spPr>
              <a:xfrm>
                <a:off x="4301767" y="4569803"/>
                <a:ext cx="2509073" cy="461665"/>
              </a:xfrm>
              <a:prstGeom prst="rect">
                <a:avLst/>
              </a:prstGeom>
              <a:blipFill>
                <a:blip r:embed="rId9"/>
                <a:stretch>
                  <a:fillRect l="-3893" t="-10667" b="-3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28612632-02F3-28A7-B5F2-92F9C2893A8E}"/>
                  </a:ext>
                </a:extLst>
              </p:cNvPr>
              <p:cNvSpPr/>
              <p:nvPr/>
            </p:nvSpPr>
            <p:spPr>
              <a:xfrm>
                <a:off x="6845774" y="4569802"/>
                <a:ext cx="2142661" cy="461665"/>
              </a:xfrm>
              <a:prstGeom prst="rect">
                <a:avLst/>
              </a:prstGeom>
            </p:spPr>
            <p:txBody>
              <a:bodyPr wrap="square">
                <a:spAutoFit/>
              </a:bodyPr>
              <a:lstStyle/>
              <a:p>
                <a:r>
                  <a:rPr lang="en-US" altLang="zh-CN" sz="2400" b="1" i="1" dirty="0">
                    <a:solidFill>
                      <a:srgbClr val="002060"/>
                    </a:solidFill>
                    <a:latin typeface="Times New Roman" pitchFamily="18" charset="0"/>
                    <a:cs typeface="Times New Roman" pitchFamily="18" charset="0"/>
                  </a:rPr>
                  <a:t>P</a:t>
                </a:r>
                <a:r>
                  <a:rPr lang="en-US" altLang="zh-CN" sz="2400" b="1" dirty="0">
                    <a:solidFill>
                      <a:srgbClr val="002060"/>
                    </a:solidFill>
                    <a:latin typeface="Times New Roman" pitchFamily="18" charset="0"/>
                    <a:cs typeface="Times New Roman" pitchFamily="18" charset="0"/>
                  </a:rPr>
                  <a:t>(</a:t>
                </a:r>
                <a14:m>
                  <m:oMath xmlns:m="http://schemas.openxmlformats.org/officeDocument/2006/math">
                    <m:r>
                      <a:rPr lang="en-US" altLang="zh-CN" sz="2400" b="1" i="1">
                        <a:solidFill>
                          <a:srgbClr val="002060"/>
                        </a:solidFill>
                        <a:latin typeface="Cambria Math"/>
                      </a:rPr>
                      <m:t>𝑨</m:t>
                    </m:r>
                    <m:r>
                      <a:rPr lang="en-US" altLang="zh-CN" sz="2400" b="1" i="1">
                        <a:solidFill>
                          <a:srgbClr val="002060"/>
                        </a:solidFill>
                        <a:latin typeface="Cambria Math"/>
                      </a:rPr>
                      <m:t>|</m:t>
                    </m:r>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a:rPr>
                          <m:t>𝑩</m:t>
                        </m:r>
                      </m:e>
                      <m:sub>
                        <m:r>
                          <a:rPr lang="en-US" altLang="zh-CN" sz="2400" b="1" i="1">
                            <a:solidFill>
                              <a:srgbClr val="002060"/>
                            </a:solidFill>
                            <a:latin typeface="Cambria Math"/>
                          </a:rPr>
                          <m:t>𝟑</m:t>
                        </m:r>
                      </m:sub>
                    </m:sSub>
                  </m:oMath>
                </a14:m>
                <a:r>
                  <a:rPr lang="en-US" altLang="zh-CN" sz="2400" b="1" dirty="0">
                    <a:solidFill>
                      <a:srgbClr val="002060"/>
                    </a:solidFill>
                    <a:latin typeface="Times New Roman" pitchFamily="18" charset="0"/>
                    <a:cs typeface="Times New Roman" pitchFamily="18" charset="0"/>
                  </a:rPr>
                  <a:t>) = 0.02</a:t>
                </a:r>
                <a:endParaRPr lang="en-US" altLang="zh-CN" sz="2400" dirty="0">
                  <a:solidFill>
                    <a:srgbClr val="002060"/>
                  </a:solidFill>
                  <a:latin typeface="Times New Roman" pitchFamily="18" charset="0"/>
                  <a:cs typeface="Times New Roman" pitchFamily="18" charset="0"/>
                </a:endParaRPr>
              </a:p>
            </p:txBody>
          </p:sp>
        </mc:Choice>
        <mc:Fallback xmlns="">
          <p:sp>
            <p:nvSpPr>
              <p:cNvPr id="13" name="矩形 12">
                <a:extLst>
                  <a:ext uri="{FF2B5EF4-FFF2-40B4-BE49-F238E27FC236}">
                    <a16:creationId xmlns:a16="http://schemas.microsoft.com/office/drawing/2014/main" id="{28612632-02F3-28A7-B5F2-92F9C2893A8E}"/>
                  </a:ext>
                </a:extLst>
              </p:cNvPr>
              <p:cNvSpPr>
                <a:spLocks noRot="1" noChangeAspect="1" noMove="1" noResize="1" noEditPoints="1" noAdjustHandles="1" noChangeArrowheads="1" noChangeShapeType="1" noTextEdit="1"/>
              </p:cNvSpPr>
              <p:nvPr/>
            </p:nvSpPr>
            <p:spPr>
              <a:xfrm>
                <a:off x="6845774" y="4569802"/>
                <a:ext cx="2142661" cy="461665"/>
              </a:xfrm>
              <a:prstGeom prst="rect">
                <a:avLst/>
              </a:prstGeom>
              <a:blipFill>
                <a:blip r:embed="rId10"/>
                <a:stretch>
                  <a:fillRect l="-4558" t="-10667" r="-2279" b="-30667"/>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6" grpId="0"/>
      <p:bldP spid="7" grpId="0"/>
      <p:bldP spid="8" grpId="0"/>
      <p:bldP spid="9" grpId="0"/>
      <p:bldP spid="10" grpId="0"/>
      <p:bldP spid="11" grpId="0"/>
      <p:bldP spid="12" grpId="0"/>
      <p:bldP spid="1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1F413C60-9419-D7F3-0561-DB2840A865A5}"/>
                  </a:ext>
                </a:extLst>
              </p:cNvPr>
              <p:cNvSpPr/>
              <p:nvPr/>
            </p:nvSpPr>
            <p:spPr>
              <a:xfrm>
                <a:off x="207833" y="19172"/>
                <a:ext cx="8728334" cy="2568717"/>
              </a:xfrm>
              <a:prstGeom prst="rect">
                <a:avLst/>
              </a:prstGeom>
            </p:spPr>
            <p:txBody>
              <a:bodyPr wrap="square">
                <a:spAutoFit/>
              </a:bodyPr>
              <a:lstStyle/>
              <a:p>
                <a:pPr>
                  <a:lnSpc>
                    <a:spcPct val="150000"/>
                  </a:lnSpc>
                </a:pPr>
                <a:r>
                  <a:rPr lang="en-US" altLang="zh-CN" sz="2200" b="1" dirty="0">
                    <a:solidFill>
                      <a:srgbClr val="6D0002"/>
                    </a:solidFill>
                  </a:rPr>
                  <a:t>Example 1</a:t>
                </a:r>
                <a:r>
                  <a:rPr lang="en-US" altLang="zh-CN" sz="2200" b="1" dirty="0">
                    <a:solidFill>
                      <a:srgbClr val="C00000"/>
                    </a:solidFill>
                  </a:rPr>
                  <a:t> </a:t>
                </a:r>
                <a:r>
                  <a:rPr lang="en-US" altLang="zh-CN" sz="2200" b="1" dirty="0"/>
                  <a:t>In a certain assembly plant, three machines </a:t>
                </a:r>
                <a14:m>
                  <m:oMath xmlns:m="http://schemas.openxmlformats.org/officeDocument/2006/math">
                    <m:sSub>
                      <m:sSubPr>
                        <m:ctrlPr>
                          <a:rPr lang="en-US" altLang="zh-CN" sz="2200" b="1" i="1">
                            <a:solidFill>
                              <a:srgbClr val="002060"/>
                            </a:solidFill>
                            <a:highlight>
                              <a:srgbClr val="FFFF00"/>
                            </a:highlight>
                            <a:latin typeface="Cambria Math" panose="02040503050406030204" pitchFamily="18" charset="0"/>
                          </a:rPr>
                        </m:ctrlPr>
                      </m:sSubPr>
                      <m:e>
                        <m:r>
                          <a:rPr lang="en-US" altLang="zh-CN" sz="2200" b="1" i="1" smtClean="0">
                            <a:solidFill>
                              <a:srgbClr val="002060"/>
                            </a:solidFill>
                            <a:highlight>
                              <a:srgbClr val="FFFF00"/>
                            </a:highlight>
                            <a:latin typeface="Cambria Math"/>
                          </a:rPr>
                          <m:t>𝑩</m:t>
                        </m:r>
                      </m:e>
                      <m:sub>
                        <m:r>
                          <a:rPr lang="en-US" altLang="zh-CN" sz="2200" b="1" i="1" smtClean="0">
                            <a:solidFill>
                              <a:srgbClr val="002060"/>
                            </a:solidFill>
                            <a:highlight>
                              <a:srgbClr val="FFFF00"/>
                            </a:highlight>
                            <a:latin typeface="Cambria Math"/>
                          </a:rPr>
                          <m:t>𝟏</m:t>
                        </m:r>
                      </m:sub>
                    </m:sSub>
                    <m:r>
                      <a:rPr lang="en-US" altLang="zh-CN" sz="2200" b="1" i="1" smtClean="0">
                        <a:solidFill>
                          <a:srgbClr val="002060"/>
                        </a:solidFill>
                        <a:highlight>
                          <a:srgbClr val="FFFF00"/>
                        </a:highlight>
                        <a:latin typeface="Cambria Math"/>
                      </a:rPr>
                      <m:t>,  </m:t>
                    </m:r>
                    <m:sSub>
                      <m:sSubPr>
                        <m:ctrlPr>
                          <a:rPr lang="en-US" altLang="zh-CN" sz="2200" b="1" i="1">
                            <a:solidFill>
                              <a:srgbClr val="002060"/>
                            </a:solidFill>
                            <a:highlight>
                              <a:srgbClr val="FFFF00"/>
                            </a:highlight>
                            <a:latin typeface="Cambria Math" panose="02040503050406030204" pitchFamily="18" charset="0"/>
                          </a:rPr>
                        </m:ctrlPr>
                      </m:sSubPr>
                      <m:e>
                        <m:r>
                          <a:rPr lang="en-US" altLang="zh-CN" sz="2200" b="1" i="1" smtClean="0">
                            <a:solidFill>
                              <a:srgbClr val="002060"/>
                            </a:solidFill>
                            <a:highlight>
                              <a:srgbClr val="FFFF00"/>
                            </a:highlight>
                            <a:latin typeface="Cambria Math"/>
                          </a:rPr>
                          <m:t>𝑩</m:t>
                        </m:r>
                      </m:e>
                      <m:sub>
                        <m:r>
                          <a:rPr lang="en-US" altLang="zh-CN" sz="2200" b="1" i="1" smtClean="0">
                            <a:solidFill>
                              <a:srgbClr val="002060"/>
                            </a:solidFill>
                            <a:highlight>
                              <a:srgbClr val="FFFF00"/>
                            </a:highlight>
                            <a:latin typeface="Cambria Math"/>
                          </a:rPr>
                          <m:t>𝟐</m:t>
                        </m:r>
                      </m:sub>
                    </m:sSub>
                    <m:sSub>
                      <m:sSubPr>
                        <m:ctrlPr>
                          <a:rPr lang="en-US" altLang="zh-CN" sz="2200" b="1" i="1">
                            <a:solidFill>
                              <a:srgbClr val="002060"/>
                            </a:solidFill>
                            <a:highlight>
                              <a:srgbClr val="FFFF00"/>
                            </a:highlight>
                            <a:latin typeface="Cambria Math" panose="02040503050406030204" pitchFamily="18" charset="0"/>
                          </a:rPr>
                        </m:ctrlPr>
                      </m:sSubPr>
                      <m:e>
                        <m:r>
                          <a:rPr lang="en-US" altLang="zh-CN" sz="2200" b="1" i="1" smtClean="0">
                            <a:solidFill>
                              <a:srgbClr val="002060"/>
                            </a:solidFill>
                            <a:highlight>
                              <a:srgbClr val="FFFF00"/>
                            </a:highlight>
                            <a:latin typeface="Cambria Math"/>
                          </a:rPr>
                          <m:t>,  </m:t>
                        </m:r>
                        <m:r>
                          <a:rPr lang="en-US" altLang="zh-CN" sz="2200" b="1" i="1" smtClean="0">
                            <a:solidFill>
                              <a:srgbClr val="002060"/>
                            </a:solidFill>
                            <a:highlight>
                              <a:srgbClr val="FFFF00"/>
                            </a:highlight>
                            <a:latin typeface="Cambria Math"/>
                          </a:rPr>
                          <m:t>𝑩</m:t>
                        </m:r>
                      </m:e>
                      <m:sub>
                        <m:r>
                          <a:rPr lang="en-US" altLang="zh-CN" sz="2200" b="1" i="1" smtClean="0">
                            <a:solidFill>
                              <a:srgbClr val="002060"/>
                            </a:solidFill>
                            <a:highlight>
                              <a:srgbClr val="FFFF00"/>
                            </a:highlight>
                            <a:latin typeface="Cambria Math"/>
                          </a:rPr>
                          <m:t>𝟑</m:t>
                        </m:r>
                      </m:sub>
                    </m:sSub>
                  </m:oMath>
                </a14:m>
                <a:r>
                  <a:rPr lang="en-US" altLang="zh-CN" sz="2200" b="1" dirty="0">
                    <a:highlight>
                      <a:srgbClr val="FFFF00"/>
                    </a:highlight>
                  </a:rPr>
                  <a:t> make </a:t>
                </a:r>
                <a:r>
                  <a:rPr lang="en-US" altLang="zh-CN" sz="2200" b="1" dirty="0">
                    <a:solidFill>
                      <a:srgbClr val="002060"/>
                    </a:solidFill>
                    <a:highlight>
                      <a:srgbClr val="FFFF00"/>
                    </a:highlight>
                    <a:latin typeface="Times New Roman" pitchFamily="18" charset="0"/>
                    <a:cs typeface="Times New Roman" pitchFamily="18" charset="0"/>
                  </a:rPr>
                  <a:t>30%</a:t>
                </a:r>
                <a:r>
                  <a:rPr lang="en-US" altLang="zh-CN" sz="2200" b="1" dirty="0">
                    <a:highlight>
                      <a:srgbClr val="FFFF00"/>
                    </a:highlight>
                  </a:rPr>
                  <a:t>, </a:t>
                </a:r>
                <a:r>
                  <a:rPr lang="en-US" altLang="zh-CN" sz="2200" b="1" dirty="0">
                    <a:solidFill>
                      <a:srgbClr val="002060"/>
                    </a:solidFill>
                    <a:highlight>
                      <a:srgbClr val="FFFF00"/>
                    </a:highlight>
                    <a:latin typeface="Times New Roman" pitchFamily="18" charset="0"/>
                    <a:cs typeface="Times New Roman" pitchFamily="18" charset="0"/>
                  </a:rPr>
                  <a:t>45%</a:t>
                </a:r>
                <a:r>
                  <a:rPr lang="en-US" altLang="zh-CN" sz="2200" b="1" dirty="0">
                    <a:highlight>
                      <a:srgbClr val="FFFF00"/>
                    </a:highlight>
                  </a:rPr>
                  <a:t>,and </a:t>
                </a:r>
                <a:r>
                  <a:rPr lang="en-US" altLang="zh-CN" sz="2200" b="1" dirty="0">
                    <a:solidFill>
                      <a:srgbClr val="002060"/>
                    </a:solidFill>
                    <a:highlight>
                      <a:srgbClr val="FFFF00"/>
                    </a:highlight>
                    <a:latin typeface="Times New Roman" pitchFamily="18" charset="0"/>
                    <a:cs typeface="Times New Roman" pitchFamily="18" charset="0"/>
                  </a:rPr>
                  <a:t>25%</a:t>
                </a:r>
                <a:r>
                  <a:rPr lang="en-US" altLang="zh-CN" sz="2200" b="1" dirty="0"/>
                  <a:t>, respectively, of the products. From past experience that </a:t>
                </a:r>
                <a:r>
                  <a:rPr lang="en-US" altLang="zh-CN" sz="2200" b="1" dirty="0">
                    <a:solidFill>
                      <a:srgbClr val="002060"/>
                    </a:solidFill>
                    <a:highlight>
                      <a:srgbClr val="FFFF00"/>
                    </a:highlight>
                    <a:latin typeface="Times New Roman" pitchFamily="18" charset="0"/>
                    <a:cs typeface="Times New Roman" pitchFamily="18" charset="0"/>
                  </a:rPr>
                  <a:t>2%</a:t>
                </a:r>
                <a:r>
                  <a:rPr lang="en-US" altLang="zh-CN" sz="2200" b="1" dirty="0">
                    <a:highlight>
                      <a:srgbClr val="FFFF00"/>
                    </a:highlight>
                  </a:rPr>
                  <a:t>, </a:t>
                </a:r>
                <a:r>
                  <a:rPr lang="en-US" altLang="zh-CN" sz="2200" b="1" dirty="0">
                    <a:solidFill>
                      <a:srgbClr val="002060"/>
                    </a:solidFill>
                    <a:highlight>
                      <a:srgbClr val="FFFF00"/>
                    </a:highlight>
                    <a:latin typeface="Times New Roman" pitchFamily="18" charset="0"/>
                    <a:cs typeface="Times New Roman" pitchFamily="18" charset="0"/>
                  </a:rPr>
                  <a:t>3%</a:t>
                </a:r>
                <a:r>
                  <a:rPr lang="en-US" altLang="zh-CN" sz="2200" b="1" dirty="0">
                    <a:highlight>
                      <a:srgbClr val="FFFF00"/>
                    </a:highlight>
                  </a:rPr>
                  <a:t>, and </a:t>
                </a:r>
                <a:r>
                  <a:rPr lang="en-US" altLang="zh-CN" sz="2200" b="1" dirty="0">
                    <a:solidFill>
                      <a:srgbClr val="002060"/>
                    </a:solidFill>
                    <a:highlight>
                      <a:srgbClr val="FFFF00"/>
                    </a:highlight>
                    <a:latin typeface="Times New Roman" pitchFamily="18" charset="0"/>
                    <a:cs typeface="Times New Roman" pitchFamily="18" charset="0"/>
                  </a:rPr>
                  <a:t>2% </a:t>
                </a:r>
                <a:r>
                  <a:rPr lang="en-US" altLang="zh-CN" sz="2200" b="1" dirty="0">
                    <a:highlight>
                      <a:srgbClr val="FFFF00"/>
                    </a:highlight>
                  </a:rPr>
                  <a:t>are defective product</a:t>
                </a:r>
                <a:r>
                  <a:rPr lang="en-US" altLang="zh-CN" sz="2200" b="1" dirty="0"/>
                  <a:t>s. A product is randomly selected. </a:t>
                </a:r>
                <a:r>
                  <a:rPr lang="en-US" altLang="zh-CN" sz="2200" b="1" dirty="0">
                    <a:highlight>
                      <a:srgbClr val="FFFF00"/>
                    </a:highlight>
                  </a:rPr>
                  <a:t>If it is defective, what is the probability that it was made by </a:t>
                </a:r>
                <a14:m>
                  <m:oMath xmlns:m="http://schemas.openxmlformats.org/officeDocument/2006/math">
                    <m:sSub>
                      <m:sSubPr>
                        <m:ctrlPr>
                          <a:rPr lang="en-US" altLang="zh-CN" sz="2200" b="1" i="1">
                            <a:solidFill>
                              <a:srgbClr val="002060"/>
                            </a:solidFill>
                            <a:highlight>
                              <a:srgbClr val="FFFF00"/>
                            </a:highlight>
                            <a:latin typeface="Cambria Math" panose="02040503050406030204" pitchFamily="18" charset="0"/>
                          </a:rPr>
                        </m:ctrlPr>
                      </m:sSubPr>
                      <m:e>
                        <m:r>
                          <a:rPr lang="en-US" altLang="zh-CN" sz="2200" b="1" i="1">
                            <a:solidFill>
                              <a:srgbClr val="002060"/>
                            </a:solidFill>
                            <a:highlight>
                              <a:srgbClr val="FFFF00"/>
                            </a:highlight>
                            <a:latin typeface="Cambria Math" panose="02040503050406030204" pitchFamily="18" charset="0"/>
                          </a:rPr>
                          <m:t>𝑩</m:t>
                        </m:r>
                      </m:e>
                      <m:sub>
                        <m:r>
                          <a:rPr lang="en-US" altLang="zh-CN" sz="2200" b="1" i="1">
                            <a:solidFill>
                              <a:srgbClr val="002060"/>
                            </a:solidFill>
                            <a:highlight>
                              <a:srgbClr val="FFFF00"/>
                            </a:highlight>
                            <a:latin typeface="Cambria Math" panose="02040503050406030204" pitchFamily="18" charset="0"/>
                          </a:rPr>
                          <m:t>𝟑</m:t>
                        </m:r>
                      </m:sub>
                    </m:sSub>
                  </m:oMath>
                </a14:m>
                <a:r>
                  <a:rPr lang="en-US" altLang="zh-CN" sz="2200" b="1" dirty="0"/>
                  <a:t>?</a:t>
                </a:r>
              </a:p>
            </p:txBody>
          </p:sp>
        </mc:Choice>
        <mc:Fallback xmlns="">
          <p:sp>
            <p:nvSpPr>
              <p:cNvPr id="2" name="矩形 1">
                <a:extLst>
                  <a:ext uri="{FF2B5EF4-FFF2-40B4-BE49-F238E27FC236}">
                    <a16:creationId xmlns:a16="http://schemas.microsoft.com/office/drawing/2014/main" id="{1F413C60-9419-D7F3-0561-DB2840A865A5}"/>
                  </a:ext>
                </a:extLst>
              </p:cNvPr>
              <p:cNvSpPr>
                <a:spLocks noRot="1" noChangeAspect="1" noMove="1" noResize="1" noEditPoints="1" noAdjustHandles="1" noChangeArrowheads="1" noChangeShapeType="1" noTextEdit="1"/>
              </p:cNvSpPr>
              <p:nvPr/>
            </p:nvSpPr>
            <p:spPr>
              <a:xfrm>
                <a:off x="207833" y="19172"/>
                <a:ext cx="8728334" cy="2568717"/>
              </a:xfrm>
              <a:prstGeom prst="rect">
                <a:avLst/>
              </a:prstGeom>
              <a:blipFill>
                <a:blip r:embed="rId2"/>
                <a:stretch>
                  <a:fillRect l="-908" r="-978" b="-4028"/>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A970B028-A7A6-8604-B8DB-E0B2FDAE1CFD}"/>
              </a:ext>
            </a:extLst>
          </p:cNvPr>
          <p:cNvSpPr/>
          <p:nvPr/>
        </p:nvSpPr>
        <p:spPr>
          <a:xfrm>
            <a:off x="214191" y="2672595"/>
            <a:ext cx="1392240" cy="400110"/>
          </a:xfrm>
          <a:prstGeom prst="rect">
            <a:avLst/>
          </a:prstGeom>
          <a:solidFill>
            <a:srgbClr val="FFFF00"/>
          </a:solidFill>
        </p:spPr>
        <p:txBody>
          <a:bodyPr wrap="square">
            <a:spAutoFit/>
          </a:bodyPr>
          <a:lstStyle/>
          <a:p>
            <a:r>
              <a:rPr lang="en-US" altLang="zh-CN" sz="2000" b="1" i="1" dirty="0"/>
              <a:t>Solution </a:t>
            </a:r>
            <a:r>
              <a:rPr lang="en-US" altLang="zh-CN" sz="2000" b="1" dirty="0">
                <a:solidFill>
                  <a:srgbClr val="002060"/>
                </a:solidFill>
                <a:sym typeface="Wingdings" pitchFamily="2" charset="2"/>
              </a:rPr>
              <a:t>:</a:t>
            </a:r>
            <a:endParaRPr lang="zh-CN" altLang="en-US" sz="2000" b="1" dirty="0">
              <a:solidFill>
                <a:srgbClr val="002060"/>
              </a:solidFill>
            </a:endParaRPr>
          </a:p>
        </p:txBody>
      </p:sp>
      <p:sp>
        <p:nvSpPr>
          <p:cNvPr id="4" name="矩形 3">
            <a:extLst>
              <a:ext uri="{FF2B5EF4-FFF2-40B4-BE49-F238E27FC236}">
                <a16:creationId xmlns:a16="http://schemas.microsoft.com/office/drawing/2014/main" id="{812A370C-B778-9942-E121-38F8E0968443}"/>
              </a:ext>
            </a:extLst>
          </p:cNvPr>
          <p:cNvSpPr/>
          <p:nvPr/>
        </p:nvSpPr>
        <p:spPr>
          <a:xfrm>
            <a:off x="1635244" y="2672595"/>
            <a:ext cx="5389671" cy="430887"/>
          </a:xfrm>
          <a:prstGeom prst="rect">
            <a:avLst/>
          </a:prstGeom>
        </p:spPr>
        <p:txBody>
          <a:bodyPr wrap="square">
            <a:spAutoFit/>
          </a:bodyPr>
          <a:lstStyle/>
          <a:p>
            <a:r>
              <a:rPr lang="en-US" altLang="zh-CN" sz="2200" b="1" dirty="0"/>
              <a:t>Define </a:t>
            </a:r>
            <a:r>
              <a:rPr lang="en-US" altLang="zh-CN" sz="2200" b="1" i="1" dirty="0">
                <a:solidFill>
                  <a:srgbClr val="002060"/>
                </a:solidFill>
                <a:latin typeface="Times New Roman" pitchFamily="18" charset="0"/>
                <a:cs typeface="Times New Roman" pitchFamily="18" charset="0"/>
              </a:rPr>
              <a:t>A</a:t>
            </a:r>
            <a:r>
              <a:rPr lang="en-US" altLang="zh-CN" sz="2200" b="1" dirty="0">
                <a:solidFill>
                  <a:srgbClr val="002060"/>
                </a:solidFill>
                <a:latin typeface="Times New Roman" pitchFamily="18" charset="0"/>
                <a:cs typeface="Times New Roman" pitchFamily="18" charset="0"/>
              </a:rPr>
              <a:t>={</a:t>
            </a:r>
            <a:r>
              <a:rPr lang="en-US" altLang="zh-CN" sz="2200" b="1" dirty="0"/>
              <a:t>the product is defective</a:t>
            </a:r>
            <a:r>
              <a:rPr lang="en-US" altLang="zh-CN" sz="2200" b="1" dirty="0">
                <a:solidFill>
                  <a:srgbClr val="002060"/>
                </a:solidFill>
                <a:latin typeface="Times New Roman" pitchFamily="18" charset="0"/>
                <a:cs typeface="Times New Roman" pitchFamily="18" charset="0"/>
              </a:rPr>
              <a:t>}</a:t>
            </a:r>
            <a:r>
              <a:rPr lang="zh-CN" altLang="en-US" sz="2200" b="1" dirty="0"/>
              <a:t>，</a:t>
            </a: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DB7AEC27-B4E1-DB8E-D7C0-1483082A1E26}"/>
                  </a:ext>
                </a:extLst>
              </p:cNvPr>
              <p:cNvSpPr/>
              <p:nvPr/>
            </p:nvSpPr>
            <p:spPr>
              <a:xfrm>
                <a:off x="1653500" y="3118505"/>
                <a:ext cx="5893863" cy="430887"/>
              </a:xfrm>
              <a:prstGeom prst="rect">
                <a:avLst/>
              </a:prstGeom>
            </p:spPr>
            <p:txBody>
              <a:bodyPr wrap="square">
                <a:spAutoFit/>
              </a:bodyPr>
              <a:lstStyle/>
              <a:p>
                <a14:m>
                  <m:oMath xmlns:m="http://schemas.openxmlformats.org/officeDocument/2006/math">
                    <m:sSub>
                      <m:sSubPr>
                        <m:ctrlPr>
                          <a:rPr lang="en-US" altLang="zh-CN" sz="2200" b="1" i="1">
                            <a:solidFill>
                              <a:srgbClr val="002060"/>
                            </a:solidFill>
                            <a:latin typeface="Cambria Math" panose="02040503050406030204" pitchFamily="18" charset="0"/>
                          </a:rPr>
                        </m:ctrlPr>
                      </m:sSubPr>
                      <m:e>
                        <m:r>
                          <a:rPr lang="en-US" altLang="zh-CN" sz="2200" b="1" i="1" smtClean="0">
                            <a:solidFill>
                              <a:srgbClr val="002060"/>
                            </a:solidFill>
                            <a:latin typeface="Cambria Math"/>
                          </a:rPr>
                          <m:t>𝑩</m:t>
                        </m:r>
                      </m:e>
                      <m:sub>
                        <m:r>
                          <a:rPr lang="en-US" altLang="zh-CN" sz="2200" b="1" i="1" smtClean="0">
                            <a:solidFill>
                              <a:srgbClr val="002060"/>
                            </a:solidFill>
                            <a:latin typeface="Cambria Math"/>
                          </a:rPr>
                          <m:t>𝒊</m:t>
                        </m:r>
                      </m:sub>
                    </m:sSub>
                  </m:oMath>
                </a14:m>
                <a:r>
                  <a:rPr lang="en-US" altLang="zh-CN" sz="2200" b="1" dirty="0">
                    <a:latin typeface="Times New Roman" panose="02020603050405020304" pitchFamily="18" charset="0"/>
                    <a:cs typeface="Times New Roman" panose="02020603050405020304" pitchFamily="18" charset="0"/>
                  </a:rPr>
                  <a:t>=</a:t>
                </a:r>
                <a:r>
                  <a:rPr lang="en-US" altLang="zh-CN" sz="2200" b="1" dirty="0">
                    <a:solidFill>
                      <a:srgbClr val="002060"/>
                    </a:solidFill>
                    <a:latin typeface="Times New Roman" pitchFamily="18" charset="0"/>
                    <a:cs typeface="Times New Roman" pitchFamily="18" charset="0"/>
                  </a:rPr>
                  <a:t>{</a:t>
                </a:r>
                <a:r>
                  <a:rPr lang="en-US" altLang="zh-CN" sz="2200" b="1" dirty="0"/>
                  <a:t>the product is made by </a:t>
                </a:r>
                <a14:m>
                  <m:oMath xmlns:m="http://schemas.openxmlformats.org/officeDocument/2006/math">
                    <m:sSub>
                      <m:sSubPr>
                        <m:ctrlPr>
                          <a:rPr lang="en-US" altLang="zh-CN" sz="2200" b="1" i="1">
                            <a:solidFill>
                              <a:srgbClr val="002060"/>
                            </a:solidFill>
                            <a:latin typeface="Cambria Math" panose="02040503050406030204" pitchFamily="18" charset="0"/>
                          </a:rPr>
                        </m:ctrlPr>
                      </m:sSubPr>
                      <m:e>
                        <m:r>
                          <a:rPr lang="en-US" altLang="zh-CN" sz="2200" b="1" i="1" smtClean="0">
                            <a:solidFill>
                              <a:srgbClr val="002060"/>
                            </a:solidFill>
                            <a:latin typeface="Cambria Math"/>
                          </a:rPr>
                          <m:t>𝑩</m:t>
                        </m:r>
                      </m:e>
                      <m:sub>
                        <m:r>
                          <a:rPr lang="en-US" altLang="zh-CN" sz="2200" b="1" i="1" smtClean="0">
                            <a:solidFill>
                              <a:srgbClr val="002060"/>
                            </a:solidFill>
                            <a:latin typeface="Cambria Math"/>
                          </a:rPr>
                          <m:t>𝒊</m:t>
                        </m:r>
                      </m:sub>
                    </m:sSub>
                  </m:oMath>
                </a14:m>
                <a:r>
                  <a:rPr lang="en-US" altLang="zh-CN" sz="2200" b="1" dirty="0">
                    <a:solidFill>
                      <a:srgbClr val="002060"/>
                    </a:solidFill>
                    <a:latin typeface="Times New Roman" pitchFamily="18" charset="0"/>
                    <a:cs typeface="Times New Roman" pitchFamily="18" charset="0"/>
                  </a:rPr>
                  <a:t>}</a:t>
                </a:r>
                <a:r>
                  <a:rPr lang="en-US" altLang="zh-CN" sz="2200" b="1" dirty="0"/>
                  <a:t>, </a:t>
                </a:r>
                <a:r>
                  <a:rPr lang="en-US" altLang="zh-CN" sz="2200" b="1" i="1" dirty="0">
                    <a:solidFill>
                      <a:srgbClr val="002060"/>
                    </a:solidFill>
                    <a:latin typeface="Times New Roman" pitchFamily="18" charset="0"/>
                    <a:cs typeface="Times New Roman" pitchFamily="18" charset="0"/>
                  </a:rPr>
                  <a:t>i</a:t>
                </a:r>
                <a:r>
                  <a:rPr lang="en-US" altLang="zh-CN" sz="2200" b="1" dirty="0">
                    <a:solidFill>
                      <a:srgbClr val="002060"/>
                    </a:solidFill>
                    <a:latin typeface="Times New Roman" pitchFamily="18" charset="0"/>
                    <a:cs typeface="Times New Roman" pitchFamily="18" charset="0"/>
                  </a:rPr>
                  <a:t>=1, 2, 3</a:t>
                </a:r>
                <a:endParaRPr lang="zh-CN" altLang="en-US" sz="2200" b="1" dirty="0">
                  <a:solidFill>
                    <a:srgbClr val="002060"/>
                  </a:solidFill>
                  <a:latin typeface="Times New Roman" pitchFamily="18" charset="0"/>
                  <a:cs typeface="Times New Roman" pitchFamily="18" charset="0"/>
                </a:endParaRPr>
              </a:p>
            </p:txBody>
          </p:sp>
        </mc:Choice>
        <mc:Fallback xmlns="">
          <p:sp>
            <p:nvSpPr>
              <p:cNvPr id="5" name="矩形 4">
                <a:extLst>
                  <a:ext uri="{FF2B5EF4-FFF2-40B4-BE49-F238E27FC236}">
                    <a16:creationId xmlns:a16="http://schemas.microsoft.com/office/drawing/2014/main" id="{DB7AEC27-B4E1-DB8E-D7C0-1483082A1E26}"/>
                  </a:ext>
                </a:extLst>
              </p:cNvPr>
              <p:cNvSpPr>
                <a:spLocks noRot="1" noChangeAspect="1" noMove="1" noResize="1" noEditPoints="1" noAdjustHandles="1" noChangeArrowheads="1" noChangeShapeType="1" noTextEdit="1"/>
              </p:cNvSpPr>
              <p:nvPr/>
            </p:nvSpPr>
            <p:spPr>
              <a:xfrm>
                <a:off x="1653500" y="3118505"/>
                <a:ext cx="5893863" cy="430887"/>
              </a:xfrm>
              <a:prstGeom prst="rect">
                <a:avLst/>
              </a:prstGeom>
              <a:blipFill>
                <a:blip r:embed="rId3"/>
                <a:stretch>
                  <a:fillRect l="-103" t="-10000" b="-2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EE441F81-20CD-0215-86AA-22D6AD8725ED}"/>
                  </a:ext>
                </a:extLst>
              </p:cNvPr>
              <p:cNvSpPr/>
              <p:nvPr/>
            </p:nvSpPr>
            <p:spPr>
              <a:xfrm>
                <a:off x="427022" y="4539391"/>
                <a:ext cx="6317627" cy="430887"/>
              </a:xfrm>
              <a:prstGeom prst="rect">
                <a:avLst/>
              </a:prstGeom>
            </p:spPr>
            <p:txBody>
              <a:bodyPr wrap="none">
                <a:spAutoFit/>
              </a:bodyPr>
              <a:lstStyle/>
              <a:p>
                <a:r>
                  <a:rPr lang="en-US" altLang="zh-CN" sz="2200" b="1" i="1" dirty="0">
                    <a:solidFill>
                      <a:srgbClr val="002060"/>
                    </a:solidFill>
                    <a:latin typeface="Times New Roman" pitchFamily="18" charset="0"/>
                    <a:cs typeface="Times New Roman" pitchFamily="18" charset="0"/>
                  </a:rPr>
                  <a:t>P</a:t>
                </a:r>
                <a:r>
                  <a:rPr lang="en-US" altLang="zh-CN" sz="2200" b="1" dirty="0">
                    <a:solidFill>
                      <a:srgbClr val="002060"/>
                    </a:solidFill>
                    <a:latin typeface="Times New Roman" pitchFamily="18" charset="0"/>
                    <a:cs typeface="Times New Roman" pitchFamily="18" charset="0"/>
                  </a:rPr>
                  <a:t>(</a:t>
                </a:r>
                <a14:m>
                  <m:oMath xmlns:m="http://schemas.openxmlformats.org/officeDocument/2006/math">
                    <m:r>
                      <a:rPr lang="en-US" altLang="zh-CN" sz="2200" b="1" i="1" smtClean="0">
                        <a:solidFill>
                          <a:srgbClr val="002060"/>
                        </a:solidFill>
                        <a:latin typeface="Cambria Math"/>
                      </a:rPr>
                      <m:t>𝑨</m:t>
                    </m:r>
                  </m:oMath>
                </a14:m>
                <a:r>
                  <a:rPr lang="en-US" altLang="zh-CN" sz="2200" b="1" dirty="0">
                    <a:solidFill>
                      <a:srgbClr val="002060"/>
                    </a:solidFill>
                    <a:latin typeface="Times New Roman" pitchFamily="18" charset="0"/>
                    <a:cs typeface="Times New Roman" pitchFamily="18" charset="0"/>
                  </a:rPr>
                  <a:t>)=</a:t>
                </a:r>
                <a:r>
                  <a:rPr lang="en-US" altLang="zh-CN" sz="2200" b="1" i="1" dirty="0">
                    <a:solidFill>
                      <a:srgbClr val="002060"/>
                    </a:solidFill>
                    <a:latin typeface="Times New Roman" pitchFamily="18" charset="0"/>
                    <a:cs typeface="Times New Roman" pitchFamily="18" charset="0"/>
                  </a:rPr>
                  <a:t>P</a:t>
                </a:r>
                <a:r>
                  <a:rPr lang="en-US" altLang="zh-CN" sz="2200" b="1" dirty="0">
                    <a:solidFill>
                      <a:srgbClr val="002060"/>
                    </a:solidFill>
                    <a:latin typeface="Times New Roman" pitchFamily="18" charset="0"/>
                    <a:cs typeface="Times New Roman" pitchFamily="18" charset="0"/>
                  </a:rPr>
                  <a:t>(</a:t>
                </a:r>
                <a14:m>
                  <m:oMath xmlns:m="http://schemas.openxmlformats.org/officeDocument/2006/math">
                    <m:r>
                      <a:rPr lang="en-US" altLang="zh-CN" sz="2200" b="1" i="1" smtClean="0">
                        <a:solidFill>
                          <a:srgbClr val="002060"/>
                        </a:solidFill>
                        <a:latin typeface="Cambria Math"/>
                      </a:rPr>
                      <m:t>𝑨</m:t>
                    </m:r>
                    <m:r>
                      <a:rPr lang="en-US" altLang="zh-CN" sz="2200" b="1" i="1" smtClean="0">
                        <a:solidFill>
                          <a:srgbClr val="002060"/>
                        </a:solidFill>
                        <a:latin typeface="Cambria Math"/>
                      </a:rPr>
                      <m:t>|</m:t>
                    </m:r>
                    <m:sSub>
                      <m:sSubPr>
                        <m:ctrlPr>
                          <a:rPr lang="en-US" altLang="zh-CN" sz="2200" b="1" i="1">
                            <a:solidFill>
                              <a:srgbClr val="002060"/>
                            </a:solidFill>
                            <a:latin typeface="Cambria Math" panose="02040503050406030204" pitchFamily="18" charset="0"/>
                          </a:rPr>
                        </m:ctrlPr>
                      </m:sSubPr>
                      <m:e>
                        <m:r>
                          <a:rPr lang="en-US" altLang="zh-CN" sz="2200" b="1" i="1" smtClean="0">
                            <a:solidFill>
                              <a:srgbClr val="002060"/>
                            </a:solidFill>
                            <a:latin typeface="Cambria Math"/>
                          </a:rPr>
                          <m:t>𝑩</m:t>
                        </m:r>
                      </m:e>
                      <m:sub>
                        <m:r>
                          <a:rPr lang="en-US" altLang="zh-CN" sz="2200" b="1" i="1" smtClean="0">
                            <a:solidFill>
                              <a:srgbClr val="002060"/>
                            </a:solidFill>
                            <a:latin typeface="Cambria Math"/>
                          </a:rPr>
                          <m:t>𝟏</m:t>
                        </m:r>
                      </m:sub>
                    </m:sSub>
                  </m:oMath>
                </a14:m>
                <a:r>
                  <a:rPr lang="en-US" altLang="zh-CN" sz="2200" b="1" dirty="0">
                    <a:solidFill>
                      <a:srgbClr val="002060"/>
                    </a:solidFill>
                    <a:latin typeface="Times New Roman" pitchFamily="18" charset="0"/>
                    <a:cs typeface="Times New Roman" pitchFamily="18" charset="0"/>
                  </a:rPr>
                  <a:t>)</a:t>
                </a:r>
                <a:r>
                  <a:rPr lang="en-US" altLang="zh-CN" sz="2200" b="1" i="1" dirty="0">
                    <a:solidFill>
                      <a:srgbClr val="002060"/>
                    </a:solidFill>
                    <a:latin typeface="Times New Roman" pitchFamily="18" charset="0"/>
                    <a:cs typeface="Times New Roman" pitchFamily="18" charset="0"/>
                  </a:rPr>
                  <a:t>P</a:t>
                </a:r>
                <a:r>
                  <a:rPr lang="en-US" altLang="zh-CN" sz="2200" b="1" dirty="0">
                    <a:solidFill>
                      <a:srgbClr val="002060"/>
                    </a:solidFill>
                    <a:latin typeface="Times New Roman" pitchFamily="18" charset="0"/>
                    <a:cs typeface="Times New Roman" pitchFamily="18" charset="0"/>
                  </a:rPr>
                  <a:t>(</a:t>
                </a:r>
                <a14:m>
                  <m:oMath xmlns:m="http://schemas.openxmlformats.org/officeDocument/2006/math">
                    <m:sSub>
                      <m:sSubPr>
                        <m:ctrlPr>
                          <a:rPr lang="en-US" altLang="zh-CN" sz="2200" b="1" i="1">
                            <a:solidFill>
                              <a:srgbClr val="002060"/>
                            </a:solidFill>
                            <a:latin typeface="Cambria Math" panose="02040503050406030204" pitchFamily="18" charset="0"/>
                          </a:rPr>
                        </m:ctrlPr>
                      </m:sSubPr>
                      <m:e>
                        <m:r>
                          <a:rPr lang="en-US" altLang="zh-CN" sz="2200" b="1" i="1" smtClean="0">
                            <a:solidFill>
                              <a:srgbClr val="002060"/>
                            </a:solidFill>
                            <a:latin typeface="Cambria Math"/>
                          </a:rPr>
                          <m:t>𝑩</m:t>
                        </m:r>
                      </m:e>
                      <m:sub>
                        <m:r>
                          <a:rPr lang="en-US" altLang="zh-CN" sz="2200" b="1" i="1" smtClean="0">
                            <a:solidFill>
                              <a:srgbClr val="002060"/>
                            </a:solidFill>
                            <a:latin typeface="Cambria Math"/>
                          </a:rPr>
                          <m:t>𝟏</m:t>
                        </m:r>
                      </m:sub>
                    </m:sSub>
                  </m:oMath>
                </a14:m>
                <a:r>
                  <a:rPr lang="en-US" altLang="zh-CN" sz="2200" b="1" dirty="0">
                    <a:solidFill>
                      <a:srgbClr val="002060"/>
                    </a:solidFill>
                    <a:latin typeface="Times New Roman" pitchFamily="18" charset="0"/>
                    <a:cs typeface="Times New Roman" pitchFamily="18" charset="0"/>
                  </a:rPr>
                  <a:t>)+</a:t>
                </a:r>
                <a:r>
                  <a:rPr lang="en-US" altLang="zh-CN" sz="2200" b="1" i="1" dirty="0">
                    <a:solidFill>
                      <a:srgbClr val="002060"/>
                    </a:solidFill>
                    <a:latin typeface="Times New Roman" pitchFamily="18" charset="0"/>
                    <a:cs typeface="Times New Roman" pitchFamily="18" charset="0"/>
                  </a:rPr>
                  <a:t>P</a:t>
                </a:r>
                <a:r>
                  <a:rPr lang="en-US" altLang="zh-CN" sz="2200" b="1" dirty="0">
                    <a:solidFill>
                      <a:srgbClr val="002060"/>
                    </a:solidFill>
                    <a:latin typeface="Times New Roman" pitchFamily="18" charset="0"/>
                    <a:cs typeface="Times New Roman" pitchFamily="18" charset="0"/>
                  </a:rPr>
                  <a:t>(</a:t>
                </a:r>
                <a14:m>
                  <m:oMath xmlns:m="http://schemas.openxmlformats.org/officeDocument/2006/math">
                    <m:r>
                      <a:rPr lang="en-US" altLang="zh-CN" sz="2200" b="1" i="1" smtClean="0">
                        <a:solidFill>
                          <a:srgbClr val="002060"/>
                        </a:solidFill>
                        <a:latin typeface="Cambria Math"/>
                      </a:rPr>
                      <m:t>𝑨</m:t>
                    </m:r>
                    <m:r>
                      <a:rPr lang="en-US" altLang="zh-CN" sz="2200" b="1" i="1" smtClean="0">
                        <a:solidFill>
                          <a:srgbClr val="002060"/>
                        </a:solidFill>
                        <a:latin typeface="Cambria Math"/>
                      </a:rPr>
                      <m:t>|</m:t>
                    </m:r>
                    <m:sSub>
                      <m:sSubPr>
                        <m:ctrlPr>
                          <a:rPr lang="en-US" altLang="zh-CN" sz="2200" b="1" i="1">
                            <a:solidFill>
                              <a:srgbClr val="002060"/>
                            </a:solidFill>
                            <a:latin typeface="Cambria Math" panose="02040503050406030204" pitchFamily="18" charset="0"/>
                          </a:rPr>
                        </m:ctrlPr>
                      </m:sSubPr>
                      <m:e>
                        <m:r>
                          <a:rPr lang="en-US" altLang="zh-CN" sz="2200" b="1" i="1" smtClean="0">
                            <a:solidFill>
                              <a:srgbClr val="002060"/>
                            </a:solidFill>
                            <a:latin typeface="Cambria Math"/>
                          </a:rPr>
                          <m:t>𝑩</m:t>
                        </m:r>
                      </m:e>
                      <m:sub>
                        <m:r>
                          <a:rPr lang="en-US" altLang="zh-CN" sz="2200" b="1" i="1" smtClean="0">
                            <a:solidFill>
                              <a:srgbClr val="002060"/>
                            </a:solidFill>
                            <a:latin typeface="Cambria Math"/>
                          </a:rPr>
                          <m:t>𝟐</m:t>
                        </m:r>
                      </m:sub>
                    </m:sSub>
                  </m:oMath>
                </a14:m>
                <a:r>
                  <a:rPr lang="en-US" altLang="zh-CN" sz="2200" b="1" dirty="0">
                    <a:solidFill>
                      <a:srgbClr val="002060"/>
                    </a:solidFill>
                    <a:latin typeface="Times New Roman" pitchFamily="18" charset="0"/>
                    <a:cs typeface="Times New Roman" pitchFamily="18" charset="0"/>
                  </a:rPr>
                  <a:t>)</a:t>
                </a:r>
                <a:r>
                  <a:rPr lang="en-US" altLang="zh-CN" sz="2200" b="1" i="1" dirty="0">
                    <a:solidFill>
                      <a:srgbClr val="002060"/>
                    </a:solidFill>
                    <a:latin typeface="Times New Roman" pitchFamily="18" charset="0"/>
                    <a:cs typeface="Times New Roman" pitchFamily="18" charset="0"/>
                  </a:rPr>
                  <a:t>P</a:t>
                </a:r>
                <a:r>
                  <a:rPr lang="en-US" altLang="zh-CN" sz="2200" b="1" dirty="0">
                    <a:solidFill>
                      <a:srgbClr val="002060"/>
                    </a:solidFill>
                    <a:latin typeface="Times New Roman" pitchFamily="18" charset="0"/>
                    <a:cs typeface="Times New Roman" pitchFamily="18" charset="0"/>
                  </a:rPr>
                  <a:t>(</a:t>
                </a:r>
                <a14:m>
                  <m:oMath xmlns:m="http://schemas.openxmlformats.org/officeDocument/2006/math">
                    <m:sSub>
                      <m:sSubPr>
                        <m:ctrlPr>
                          <a:rPr lang="en-US" altLang="zh-CN" sz="2200" b="1" i="1">
                            <a:solidFill>
                              <a:srgbClr val="002060"/>
                            </a:solidFill>
                            <a:latin typeface="Cambria Math" panose="02040503050406030204" pitchFamily="18" charset="0"/>
                          </a:rPr>
                        </m:ctrlPr>
                      </m:sSubPr>
                      <m:e>
                        <m:r>
                          <a:rPr lang="en-US" altLang="zh-CN" sz="2200" b="1" i="1" smtClean="0">
                            <a:solidFill>
                              <a:srgbClr val="002060"/>
                            </a:solidFill>
                            <a:latin typeface="Cambria Math"/>
                          </a:rPr>
                          <m:t>𝑩</m:t>
                        </m:r>
                      </m:e>
                      <m:sub>
                        <m:r>
                          <a:rPr lang="en-US" altLang="zh-CN" sz="2200" b="1" i="1" smtClean="0">
                            <a:solidFill>
                              <a:srgbClr val="002060"/>
                            </a:solidFill>
                            <a:latin typeface="Cambria Math"/>
                          </a:rPr>
                          <m:t>𝟐</m:t>
                        </m:r>
                      </m:sub>
                    </m:sSub>
                  </m:oMath>
                </a14:m>
                <a:r>
                  <a:rPr lang="en-US" altLang="zh-CN" sz="2200" b="1" dirty="0">
                    <a:solidFill>
                      <a:srgbClr val="002060"/>
                    </a:solidFill>
                    <a:latin typeface="Times New Roman" pitchFamily="18" charset="0"/>
                    <a:cs typeface="Times New Roman" pitchFamily="18" charset="0"/>
                  </a:rPr>
                  <a:t>)+</a:t>
                </a:r>
                <a:r>
                  <a:rPr lang="en-US" altLang="zh-CN" sz="2200" b="1" i="1" dirty="0">
                    <a:solidFill>
                      <a:srgbClr val="002060"/>
                    </a:solidFill>
                    <a:latin typeface="Times New Roman" pitchFamily="18" charset="0"/>
                    <a:cs typeface="Times New Roman" pitchFamily="18" charset="0"/>
                  </a:rPr>
                  <a:t>P</a:t>
                </a:r>
                <a:r>
                  <a:rPr lang="en-US" altLang="zh-CN" sz="2200" b="1" dirty="0">
                    <a:solidFill>
                      <a:srgbClr val="002060"/>
                    </a:solidFill>
                    <a:latin typeface="Times New Roman" pitchFamily="18" charset="0"/>
                    <a:cs typeface="Times New Roman" pitchFamily="18" charset="0"/>
                  </a:rPr>
                  <a:t>(</a:t>
                </a:r>
                <a14:m>
                  <m:oMath xmlns:m="http://schemas.openxmlformats.org/officeDocument/2006/math">
                    <m:r>
                      <a:rPr lang="en-US" altLang="zh-CN" sz="2200" b="1" i="1" smtClean="0">
                        <a:solidFill>
                          <a:srgbClr val="002060"/>
                        </a:solidFill>
                        <a:latin typeface="Cambria Math"/>
                      </a:rPr>
                      <m:t>𝑨</m:t>
                    </m:r>
                    <m:r>
                      <a:rPr lang="en-US" altLang="zh-CN" sz="2200" b="1" i="1" smtClean="0">
                        <a:solidFill>
                          <a:srgbClr val="002060"/>
                        </a:solidFill>
                        <a:latin typeface="Cambria Math"/>
                      </a:rPr>
                      <m:t>|</m:t>
                    </m:r>
                    <m:sSub>
                      <m:sSubPr>
                        <m:ctrlPr>
                          <a:rPr lang="en-US" altLang="zh-CN" sz="2200" b="1" i="1">
                            <a:solidFill>
                              <a:srgbClr val="002060"/>
                            </a:solidFill>
                            <a:latin typeface="Cambria Math" panose="02040503050406030204" pitchFamily="18" charset="0"/>
                          </a:rPr>
                        </m:ctrlPr>
                      </m:sSubPr>
                      <m:e>
                        <m:r>
                          <a:rPr lang="en-US" altLang="zh-CN" sz="2200" b="1" i="1" smtClean="0">
                            <a:solidFill>
                              <a:srgbClr val="002060"/>
                            </a:solidFill>
                            <a:latin typeface="Cambria Math"/>
                          </a:rPr>
                          <m:t>𝑩</m:t>
                        </m:r>
                      </m:e>
                      <m:sub>
                        <m:r>
                          <a:rPr lang="en-US" altLang="zh-CN" sz="2200" b="1" i="1" smtClean="0">
                            <a:solidFill>
                              <a:srgbClr val="002060"/>
                            </a:solidFill>
                            <a:latin typeface="Cambria Math"/>
                          </a:rPr>
                          <m:t>𝟑</m:t>
                        </m:r>
                      </m:sub>
                    </m:sSub>
                  </m:oMath>
                </a14:m>
                <a:r>
                  <a:rPr lang="en-US" altLang="zh-CN" sz="2200" b="1" dirty="0">
                    <a:solidFill>
                      <a:srgbClr val="002060"/>
                    </a:solidFill>
                    <a:latin typeface="Times New Roman" pitchFamily="18" charset="0"/>
                    <a:cs typeface="Times New Roman" pitchFamily="18" charset="0"/>
                  </a:rPr>
                  <a:t>)</a:t>
                </a:r>
                <a:r>
                  <a:rPr lang="en-US" altLang="zh-CN" sz="2200" b="1" i="1" dirty="0">
                    <a:solidFill>
                      <a:srgbClr val="002060"/>
                    </a:solidFill>
                    <a:latin typeface="Times New Roman" pitchFamily="18" charset="0"/>
                    <a:cs typeface="Times New Roman" pitchFamily="18" charset="0"/>
                  </a:rPr>
                  <a:t>P</a:t>
                </a:r>
                <a:r>
                  <a:rPr lang="en-US" altLang="zh-CN" sz="2200" b="1" dirty="0">
                    <a:solidFill>
                      <a:srgbClr val="002060"/>
                    </a:solidFill>
                    <a:latin typeface="Times New Roman" pitchFamily="18" charset="0"/>
                    <a:cs typeface="Times New Roman" pitchFamily="18" charset="0"/>
                  </a:rPr>
                  <a:t>(</a:t>
                </a:r>
                <a14:m>
                  <m:oMath xmlns:m="http://schemas.openxmlformats.org/officeDocument/2006/math">
                    <m:sSub>
                      <m:sSubPr>
                        <m:ctrlPr>
                          <a:rPr lang="en-US" altLang="zh-CN" sz="2200" b="1" i="1">
                            <a:solidFill>
                              <a:srgbClr val="002060"/>
                            </a:solidFill>
                            <a:latin typeface="Cambria Math" panose="02040503050406030204" pitchFamily="18" charset="0"/>
                          </a:rPr>
                        </m:ctrlPr>
                      </m:sSubPr>
                      <m:e>
                        <m:r>
                          <a:rPr lang="en-US" altLang="zh-CN" sz="2200" b="1" i="1" smtClean="0">
                            <a:solidFill>
                              <a:srgbClr val="002060"/>
                            </a:solidFill>
                            <a:latin typeface="Cambria Math"/>
                          </a:rPr>
                          <m:t>𝑩</m:t>
                        </m:r>
                      </m:e>
                      <m:sub>
                        <m:r>
                          <a:rPr lang="en-US" altLang="zh-CN" sz="2200" b="1" i="1" smtClean="0">
                            <a:solidFill>
                              <a:srgbClr val="002060"/>
                            </a:solidFill>
                            <a:latin typeface="Cambria Math"/>
                          </a:rPr>
                          <m:t>𝟑</m:t>
                        </m:r>
                      </m:sub>
                    </m:sSub>
                  </m:oMath>
                </a14:m>
                <a:r>
                  <a:rPr lang="en-US" altLang="zh-CN" sz="2200" b="1" dirty="0">
                    <a:solidFill>
                      <a:srgbClr val="002060"/>
                    </a:solidFill>
                    <a:latin typeface="Times New Roman" pitchFamily="18" charset="0"/>
                    <a:cs typeface="Times New Roman" pitchFamily="18" charset="0"/>
                  </a:rPr>
                  <a:t>) </a:t>
                </a:r>
              </a:p>
            </p:txBody>
          </p:sp>
        </mc:Choice>
        <mc:Fallback xmlns="">
          <p:sp>
            <p:nvSpPr>
              <p:cNvPr id="6" name="矩形 5">
                <a:extLst>
                  <a:ext uri="{FF2B5EF4-FFF2-40B4-BE49-F238E27FC236}">
                    <a16:creationId xmlns:a16="http://schemas.microsoft.com/office/drawing/2014/main" id="{EE441F81-20CD-0215-86AA-22D6AD8725ED}"/>
                  </a:ext>
                </a:extLst>
              </p:cNvPr>
              <p:cNvSpPr>
                <a:spLocks noRot="1" noChangeAspect="1" noMove="1" noResize="1" noEditPoints="1" noAdjustHandles="1" noChangeArrowheads="1" noChangeShapeType="1" noTextEdit="1"/>
              </p:cNvSpPr>
              <p:nvPr/>
            </p:nvSpPr>
            <p:spPr>
              <a:xfrm>
                <a:off x="427022" y="4539391"/>
                <a:ext cx="6317627" cy="430887"/>
              </a:xfrm>
              <a:prstGeom prst="rect">
                <a:avLst/>
              </a:prstGeom>
              <a:blipFill>
                <a:blip r:embed="rId4"/>
                <a:stretch>
                  <a:fillRect l="-1255" t="-10000" r="-386" b="-28571"/>
                </a:stretch>
              </a:blipFill>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0F4F8C98-F81D-4A5F-258B-B46E94BF996F}"/>
              </a:ext>
            </a:extLst>
          </p:cNvPr>
          <p:cNvSpPr/>
          <p:nvPr/>
        </p:nvSpPr>
        <p:spPr>
          <a:xfrm>
            <a:off x="1045716" y="4906535"/>
            <a:ext cx="5080237" cy="430887"/>
          </a:xfrm>
          <a:prstGeom prst="rect">
            <a:avLst/>
          </a:prstGeom>
        </p:spPr>
        <p:txBody>
          <a:bodyPr wrap="none">
            <a:spAutoFit/>
          </a:bodyPr>
          <a:lstStyle/>
          <a:p>
            <a:r>
              <a:rPr lang="en-US" altLang="zh-CN" sz="2200" b="1" dirty="0">
                <a:solidFill>
                  <a:srgbClr val="002060"/>
                </a:solidFill>
                <a:latin typeface="Times New Roman" pitchFamily="18" charset="0"/>
                <a:cs typeface="Times New Roman" pitchFamily="18" charset="0"/>
              </a:rPr>
              <a:t>= 0.02×0.3+0.03×0.45+0.02×0.25=0.0245</a:t>
            </a: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51FC402D-9C21-DA86-4D9B-7CE03995657E}"/>
                  </a:ext>
                </a:extLst>
              </p:cNvPr>
              <p:cNvSpPr/>
              <p:nvPr/>
            </p:nvSpPr>
            <p:spPr>
              <a:xfrm>
                <a:off x="3413467" y="3598130"/>
                <a:ext cx="1654406" cy="430887"/>
              </a:xfrm>
              <a:prstGeom prst="rect">
                <a:avLst/>
              </a:prstGeom>
            </p:spPr>
            <p:txBody>
              <a:bodyPr wrap="square">
                <a:spAutoFit/>
              </a:bodyPr>
              <a:lstStyle/>
              <a:p>
                <a:r>
                  <a:rPr lang="en-US" altLang="zh-CN" sz="2200" b="1" i="1" dirty="0">
                    <a:solidFill>
                      <a:srgbClr val="002060"/>
                    </a:solidFill>
                    <a:latin typeface="Times New Roman" pitchFamily="18" charset="0"/>
                    <a:cs typeface="Times New Roman" pitchFamily="18" charset="0"/>
                  </a:rPr>
                  <a:t>P</a:t>
                </a:r>
                <a:r>
                  <a:rPr lang="en-US" altLang="zh-CN" sz="2200" b="1" dirty="0">
                    <a:solidFill>
                      <a:srgbClr val="002060"/>
                    </a:solidFill>
                    <a:latin typeface="Times New Roman" pitchFamily="18" charset="0"/>
                    <a:cs typeface="Times New Roman" pitchFamily="18" charset="0"/>
                  </a:rPr>
                  <a:t>(</a:t>
                </a:r>
                <a14:m>
                  <m:oMath xmlns:m="http://schemas.openxmlformats.org/officeDocument/2006/math">
                    <m:sSub>
                      <m:sSubPr>
                        <m:ctrlPr>
                          <a:rPr lang="en-US" altLang="zh-CN" sz="2200" b="1" i="1">
                            <a:solidFill>
                              <a:srgbClr val="002060"/>
                            </a:solidFill>
                            <a:latin typeface="Cambria Math" panose="02040503050406030204" pitchFamily="18" charset="0"/>
                          </a:rPr>
                        </m:ctrlPr>
                      </m:sSubPr>
                      <m:e>
                        <m:r>
                          <a:rPr lang="en-US" altLang="zh-CN" sz="2200" b="1" i="1" smtClean="0">
                            <a:solidFill>
                              <a:srgbClr val="002060"/>
                            </a:solidFill>
                            <a:latin typeface="Cambria Math"/>
                          </a:rPr>
                          <m:t>𝑩</m:t>
                        </m:r>
                      </m:e>
                      <m:sub>
                        <m:r>
                          <a:rPr lang="en-US" altLang="zh-CN" sz="2200" b="1" i="1" smtClean="0">
                            <a:solidFill>
                              <a:srgbClr val="002060"/>
                            </a:solidFill>
                            <a:latin typeface="Cambria Math"/>
                          </a:rPr>
                          <m:t>𝟑</m:t>
                        </m:r>
                      </m:sub>
                    </m:sSub>
                  </m:oMath>
                </a14:m>
                <a:r>
                  <a:rPr lang="en-US" altLang="zh-CN" sz="2200" b="1" dirty="0">
                    <a:solidFill>
                      <a:srgbClr val="002060"/>
                    </a:solidFill>
                    <a:latin typeface="Times New Roman" pitchFamily="18" charset="0"/>
                    <a:cs typeface="Times New Roman" pitchFamily="18" charset="0"/>
                  </a:rPr>
                  <a:t>)=0.25</a:t>
                </a:r>
              </a:p>
            </p:txBody>
          </p:sp>
        </mc:Choice>
        <mc:Fallback xmlns="">
          <p:sp>
            <p:nvSpPr>
              <p:cNvPr id="8" name="矩形 7">
                <a:extLst>
                  <a:ext uri="{FF2B5EF4-FFF2-40B4-BE49-F238E27FC236}">
                    <a16:creationId xmlns:a16="http://schemas.microsoft.com/office/drawing/2014/main" id="{51FC402D-9C21-DA86-4D9B-7CE03995657E}"/>
                  </a:ext>
                </a:extLst>
              </p:cNvPr>
              <p:cNvSpPr>
                <a:spLocks noRot="1" noChangeAspect="1" noMove="1" noResize="1" noEditPoints="1" noAdjustHandles="1" noChangeArrowheads="1" noChangeShapeType="1" noTextEdit="1"/>
              </p:cNvSpPr>
              <p:nvPr/>
            </p:nvSpPr>
            <p:spPr>
              <a:xfrm>
                <a:off x="3413467" y="3598130"/>
                <a:ext cx="1654406" cy="430887"/>
              </a:xfrm>
              <a:prstGeom prst="rect">
                <a:avLst/>
              </a:prstGeom>
              <a:blipFill>
                <a:blip r:embed="rId5"/>
                <a:stretch>
                  <a:fillRect l="-4797" t="-9859" b="-281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DA6458B9-BABF-1DE7-98F1-C94F1F710DF8}"/>
                  </a:ext>
                </a:extLst>
              </p:cNvPr>
              <p:cNvSpPr/>
              <p:nvPr/>
            </p:nvSpPr>
            <p:spPr>
              <a:xfrm>
                <a:off x="438912" y="4051903"/>
                <a:ext cx="3078568" cy="430887"/>
              </a:xfrm>
              <a:prstGeom prst="rect">
                <a:avLst/>
              </a:prstGeom>
            </p:spPr>
            <p:txBody>
              <a:bodyPr wrap="square">
                <a:spAutoFit/>
              </a:bodyPr>
              <a:lstStyle/>
              <a:p>
                <a:r>
                  <a:rPr lang="en-US" altLang="zh-CN" sz="2200" b="1" i="1" dirty="0">
                    <a:solidFill>
                      <a:srgbClr val="002060"/>
                    </a:solidFill>
                    <a:latin typeface="Times New Roman" pitchFamily="18" charset="0"/>
                    <a:cs typeface="Times New Roman" pitchFamily="18" charset="0"/>
                  </a:rPr>
                  <a:t>P</a:t>
                </a:r>
                <a:r>
                  <a:rPr lang="en-US" altLang="zh-CN" sz="2200" b="1" dirty="0">
                    <a:solidFill>
                      <a:srgbClr val="002060"/>
                    </a:solidFill>
                    <a:latin typeface="Times New Roman" pitchFamily="18" charset="0"/>
                    <a:cs typeface="Times New Roman" pitchFamily="18" charset="0"/>
                  </a:rPr>
                  <a:t>(</a:t>
                </a:r>
                <a14:m>
                  <m:oMath xmlns:m="http://schemas.openxmlformats.org/officeDocument/2006/math">
                    <m:r>
                      <a:rPr lang="en-US" altLang="zh-CN" sz="2200" b="1" i="1" smtClean="0">
                        <a:solidFill>
                          <a:srgbClr val="002060"/>
                        </a:solidFill>
                        <a:latin typeface="Cambria Math"/>
                      </a:rPr>
                      <m:t>𝑨</m:t>
                    </m:r>
                    <m:r>
                      <a:rPr lang="en-US" altLang="zh-CN" sz="2200" b="1" i="1" smtClean="0">
                        <a:solidFill>
                          <a:srgbClr val="002060"/>
                        </a:solidFill>
                        <a:latin typeface="Cambria Math"/>
                      </a:rPr>
                      <m:t>|</m:t>
                    </m:r>
                    <m:sSub>
                      <m:sSubPr>
                        <m:ctrlPr>
                          <a:rPr lang="en-US" altLang="zh-CN" sz="2200" b="1" i="1">
                            <a:solidFill>
                              <a:srgbClr val="002060"/>
                            </a:solidFill>
                            <a:latin typeface="Cambria Math" panose="02040503050406030204" pitchFamily="18" charset="0"/>
                          </a:rPr>
                        </m:ctrlPr>
                      </m:sSubPr>
                      <m:e>
                        <m:r>
                          <a:rPr lang="en-US" altLang="zh-CN" sz="2200" b="1" i="1" smtClean="0">
                            <a:solidFill>
                              <a:srgbClr val="002060"/>
                            </a:solidFill>
                            <a:latin typeface="Cambria Math"/>
                          </a:rPr>
                          <m:t>𝑩</m:t>
                        </m:r>
                      </m:e>
                      <m:sub>
                        <m:r>
                          <a:rPr lang="en-US" altLang="zh-CN" sz="2200" b="1" i="1" smtClean="0">
                            <a:solidFill>
                              <a:srgbClr val="002060"/>
                            </a:solidFill>
                            <a:latin typeface="Cambria Math"/>
                          </a:rPr>
                          <m:t>𝟏</m:t>
                        </m:r>
                      </m:sub>
                    </m:sSub>
                  </m:oMath>
                </a14:m>
                <a:r>
                  <a:rPr lang="en-US" altLang="zh-CN" sz="2200" b="1" dirty="0">
                    <a:solidFill>
                      <a:srgbClr val="002060"/>
                    </a:solidFill>
                    <a:latin typeface="Times New Roman" pitchFamily="18" charset="0"/>
                    <a:cs typeface="Times New Roman" pitchFamily="18" charset="0"/>
                  </a:rPr>
                  <a:t>)=</a:t>
                </a:r>
                <a:r>
                  <a:rPr lang="en-US" altLang="zh-CN" sz="2200" b="1" i="1" dirty="0">
                    <a:solidFill>
                      <a:srgbClr val="002060"/>
                    </a:solidFill>
                    <a:latin typeface="Times New Roman" pitchFamily="18" charset="0"/>
                    <a:cs typeface="Times New Roman" pitchFamily="18" charset="0"/>
                  </a:rPr>
                  <a:t> P</a:t>
                </a:r>
                <a:r>
                  <a:rPr lang="en-US" altLang="zh-CN" sz="2200" b="1" dirty="0">
                    <a:solidFill>
                      <a:srgbClr val="002060"/>
                    </a:solidFill>
                    <a:latin typeface="Times New Roman" pitchFamily="18" charset="0"/>
                    <a:cs typeface="Times New Roman" pitchFamily="18" charset="0"/>
                  </a:rPr>
                  <a:t>(</a:t>
                </a:r>
                <a14:m>
                  <m:oMath xmlns:m="http://schemas.openxmlformats.org/officeDocument/2006/math">
                    <m:r>
                      <a:rPr lang="en-US" altLang="zh-CN" sz="2200" b="1" i="1" smtClean="0">
                        <a:solidFill>
                          <a:srgbClr val="002060"/>
                        </a:solidFill>
                        <a:latin typeface="Cambria Math"/>
                      </a:rPr>
                      <m:t>𝑨</m:t>
                    </m:r>
                    <m:r>
                      <a:rPr lang="en-US" altLang="zh-CN" sz="2200" b="1" i="1" smtClean="0">
                        <a:solidFill>
                          <a:srgbClr val="002060"/>
                        </a:solidFill>
                        <a:latin typeface="Cambria Math"/>
                      </a:rPr>
                      <m:t>|</m:t>
                    </m:r>
                    <m:sSub>
                      <m:sSubPr>
                        <m:ctrlPr>
                          <a:rPr lang="en-US" altLang="zh-CN" sz="2200" b="1" i="1">
                            <a:solidFill>
                              <a:srgbClr val="002060"/>
                            </a:solidFill>
                            <a:latin typeface="Cambria Math" panose="02040503050406030204" pitchFamily="18" charset="0"/>
                          </a:rPr>
                        </m:ctrlPr>
                      </m:sSubPr>
                      <m:e>
                        <m:r>
                          <a:rPr lang="en-US" altLang="zh-CN" sz="2200" b="1" i="1" smtClean="0">
                            <a:solidFill>
                              <a:srgbClr val="002060"/>
                            </a:solidFill>
                            <a:latin typeface="Cambria Math"/>
                          </a:rPr>
                          <m:t>𝑩</m:t>
                        </m:r>
                      </m:e>
                      <m:sub>
                        <m:r>
                          <a:rPr lang="en-US" altLang="zh-CN" sz="2200" b="1" i="1" smtClean="0">
                            <a:solidFill>
                              <a:srgbClr val="002060"/>
                            </a:solidFill>
                            <a:latin typeface="Cambria Math"/>
                          </a:rPr>
                          <m:t>𝟑</m:t>
                        </m:r>
                      </m:sub>
                    </m:sSub>
                  </m:oMath>
                </a14:m>
                <a:r>
                  <a:rPr lang="en-US" altLang="zh-CN" sz="2200" b="1" dirty="0">
                    <a:solidFill>
                      <a:srgbClr val="002060"/>
                    </a:solidFill>
                    <a:latin typeface="Times New Roman" pitchFamily="18" charset="0"/>
                    <a:cs typeface="Times New Roman" pitchFamily="18" charset="0"/>
                  </a:rPr>
                  <a:t>)= 0.02</a:t>
                </a:r>
              </a:p>
            </p:txBody>
          </p:sp>
        </mc:Choice>
        <mc:Fallback xmlns="">
          <p:sp>
            <p:nvSpPr>
              <p:cNvPr id="9" name="矩形 8">
                <a:extLst>
                  <a:ext uri="{FF2B5EF4-FFF2-40B4-BE49-F238E27FC236}">
                    <a16:creationId xmlns:a16="http://schemas.microsoft.com/office/drawing/2014/main" id="{DA6458B9-BABF-1DE7-98F1-C94F1F710DF8}"/>
                  </a:ext>
                </a:extLst>
              </p:cNvPr>
              <p:cNvSpPr>
                <a:spLocks noRot="1" noChangeAspect="1" noMove="1" noResize="1" noEditPoints="1" noAdjustHandles="1" noChangeArrowheads="1" noChangeShapeType="1" noTextEdit="1"/>
              </p:cNvSpPr>
              <p:nvPr/>
            </p:nvSpPr>
            <p:spPr>
              <a:xfrm>
                <a:off x="438912" y="4051903"/>
                <a:ext cx="3078568" cy="430887"/>
              </a:xfrm>
              <a:prstGeom prst="rect">
                <a:avLst/>
              </a:prstGeom>
              <a:blipFill>
                <a:blip r:embed="rId6"/>
                <a:stretch>
                  <a:fillRect l="-2574" t="-10000" r="-2376" b="-2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4BFB685E-F111-360B-D44D-35B4D8408D02}"/>
                  </a:ext>
                </a:extLst>
              </p:cNvPr>
              <p:cNvSpPr/>
              <p:nvPr/>
            </p:nvSpPr>
            <p:spPr>
              <a:xfrm>
                <a:off x="1869791" y="3598130"/>
                <a:ext cx="1565908" cy="430887"/>
              </a:xfrm>
              <a:prstGeom prst="rect">
                <a:avLst/>
              </a:prstGeom>
            </p:spPr>
            <p:txBody>
              <a:bodyPr wrap="square">
                <a:spAutoFit/>
              </a:bodyPr>
              <a:lstStyle/>
              <a:p>
                <a:r>
                  <a:rPr lang="en-US" altLang="zh-CN" sz="2200" b="1" i="1" dirty="0">
                    <a:solidFill>
                      <a:srgbClr val="002060"/>
                    </a:solidFill>
                    <a:latin typeface="Times New Roman" pitchFamily="18" charset="0"/>
                    <a:cs typeface="Times New Roman" pitchFamily="18" charset="0"/>
                  </a:rPr>
                  <a:t>P</a:t>
                </a:r>
                <a:r>
                  <a:rPr lang="en-US" altLang="zh-CN" sz="2200" b="1" dirty="0">
                    <a:solidFill>
                      <a:srgbClr val="002060"/>
                    </a:solidFill>
                    <a:latin typeface="Times New Roman" pitchFamily="18" charset="0"/>
                    <a:cs typeface="Times New Roman" pitchFamily="18" charset="0"/>
                  </a:rPr>
                  <a:t>(</a:t>
                </a:r>
                <a14:m>
                  <m:oMath xmlns:m="http://schemas.openxmlformats.org/officeDocument/2006/math">
                    <m:sSub>
                      <m:sSubPr>
                        <m:ctrlPr>
                          <a:rPr lang="en-US" altLang="zh-CN" sz="2200" b="1" i="1">
                            <a:solidFill>
                              <a:srgbClr val="002060"/>
                            </a:solidFill>
                            <a:latin typeface="Cambria Math" panose="02040503050406030204" pitchFamily="18" charset="0"/>
                          </a:rPr>
                        </m:ctrlPr>
                      </m:sSubPr>
                      <m:e>
                        <m:r>
                          <a:rPr lang="en-US" altLang="zh-CN" sz="2200" b="1" i="1" smtClean="0">
                            <a:solidFill>
                              <a:srgbClr val="002060"/>
                            </a:solidFill>
                            <a:latin typeface="Cambria Math"/>
                          </a:rPr>
                          <m:t>𝑩</m:t>
                        </m:r>
                      </m:e>
                      <m:sub>
                        <m:r>
                          <a:rPr lang="en-US" altLang="zh-CN" sz="2200" b="1" i="1" smtClean="0">
                            <a:solidFill>
                              <a:srgbClr val="002060"/>
                            </a:solidFill>
                            <a:latin typeface="Cambria Math"/>
                          </a:rPr>
                          <m:t>𝟐</m:t>
                        </m:r>
                      </m:sub>
                    </m:sSub>
                  </m:oMath>
                </a14:m>
                <a:r>
                  <a:rPr lang="en-US" altLang="zh-CN" sz="2200" b="1" dirty="0">
                    <a:solidFill>
                      <a:srgbClr val="002060"/>
                    </a:solidFill>
                    <a:latin typeface="Times New Roman" pitchFamily="18" charset="0"/>
                    <a:cs typeface="Times New Roman" pitchFamily="18" charset="0"/>
                  </a:rPr>
                  <a:t>)=0.45</a:t>
                </a:r>
              </a:p>
            </p:txBody>
          </p:sp>
        </mc:Choice>
        <mc:Fallback xmlns="">
          <p:sp>
            <p:nvSpPr>
              <p:cNvPr id="10" name="矩形 9">
                <a:extLst>
                  <a:ext uri="{FF2B5EF4-FFF2-40B4-BE49-F238E27FC236}">
                    <a16:creationId xmlns:a16="http://schemas.microsoft.com/office/drawing/2014/main" id="{4BFB685E-F111-360B-D44D-35B4D8408D02}"/>
                  </a:ext>
                </a:extLst>
              </p:cNvPr>
              <p:cNvSpPr>
                <a:spLocks noRot="1" noChangeAspect="1" noMove="1" noResize="1" noEditPoints="1" noAdjustHandles="1" noChangeArrowheads="1" noChangeShapeType="1" noTextEdit="1"/>
              </p:cNvSpPr>
              <p:nvPr/>
            </p:nvSpPr>
            <p:spPr>
              <a:xfrm>
                <a:off x="1869791" y="3598130"/>
                <a:ext cx="1565908" cy="430887"/>
              </a:xfrm>
              <a:prstGeom prst="rect">
                <a:avLst/>
              </a:prstGeom>
              <a:blipFill>
                <a:blip r:embed="rId7"/>
                <a:stretch>
                  <a:fillRect l="-5058" t="-9859" r="-2335" b="-281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2DC2A29D-01E8-A2BB-42F9-E9FB38DB22D4}"/>
                  </a:ext>
                </a:extLst>
              </p:cNvPr>
              <p:cNvSpPr/>
              <p:nvPr/>
            </p:nvSpPr>
            <p:spPr>
              <a:xfrm>
                <a:off x="438912" y="3605993"/>
                <a:ext cx="1483746" cy="430887"/>
              </a:xfrm>
              <a:prstGeom prst="rect">
                <a:avLst/>
              </a:prstGeom>
            </p:spPr>
            <p:txBody>
              <a:bodyPr wrap="square">
                <a:spAutoFit/>
              </a:bodyPr>
              <a:lstStyle/>
              <a:p>
                <a:r>
                  <a:rPr lang="en-US" altLang="zh-CN" sz="2200" b="1" i="1" dirty="0">
                    <a:solidFill>
                      <a:srgbClr val="002060"/>
                    </a:solidFill>
                    <a:latin typeface="Times New Roman" pitchFamily="18" charset="0"/>
                    <a:cs typeface="Times New Roman" pitchFamily="18" charset="0"/>
                  </a:rPr>
                  <a:t>P</a:t>
                </a:r>
                <a:r>
                  <a:rPr lang="en-US" altLang="zh-CN" sz="2200" b="1" dirty="0">
                    <a:solidFill>
                      <a:srgbClr val="002060"/>
                    </a:solidFill>
                    <a:latin typeface="Times New Roman" pitchFamily="18" charset="0"/>
                    <a:cs typeface="Times New Roman" pitchFamily="18" charset="0"/>
                  </a:rPr>
                  <a:t>(</a:t>
                </a:r>
                <a14:m>
                  <m:oMath xmlns:m="http://schemas.openxmlformats.org/officeDocument/2006/math">
                    <m:sSub>
                      <m:sSubPr>
                        <m:ctrlPr>
                          <a:rPr lang="en-US" altLang="zh-CN" sz="2200" b="1" i="1">
                            <a:solidFill>
                              <a:srgbClr val="002060"/>
                            </a:solidFill>
                            <a:latin typeface="Cambria Math" panose="02040503050406030204" pitchFamily="18" charset="0"/>
                          </a:rPr>
                        </m:ctrlPr>
                      </m:sSubPr>
                      <m:e>
                        <m:r>
                          <a:rPr lang="en-US" altLang="zh-CN" sz="2200" b="1" i="1" smtClean="0">
                            <a:solidFill>
                              <a:srgbClr val="002060"/>
                            </a:solidFill>
                            <a:latin typeface="Cambria Math"/>
                          </a:rPr>
                          <m:t>𝑩</m:t>
                        </m:r>
                      </m:e>
                      <m:sub>
                        <m:r>
                          <a:rPr lang="en-US" altLang="zh-CN" sz="2200" b="1" i="1" smtClean="0">
                            <a:solidFill>
                              <a:srgbClr val="002060"/>
                            </a:solidFill>
                            <a:latin typeface="Cambria Math"/>
                          </a:rPr>
                          <m:t>𝟏</m:t>
                        </m:r>
                      </m:sub>
                    </m:sSub>
                  </m:oMath>
                </a14:m>
                <a:r>
                  <a:rPr lang="en-US" altLang="zh-CN" sz="2200" b="1" dirty="0">
                    <a:solidFill>
                      <a:srgbClr val="002060"/>
                    </a:solidFill>
                    <a:latin typeface="Times New Roman" pitchFamily="18" charset="0"/>
                    <a:cs typeface="Times New Roman" pitchFamily="18" charset="0"/>
                  </a:rPr>
                  <a:t>)=0.3</a:t>
                </a:r>
              </a:p>
            </p:txBody>
          </p:sp>
        </mc:Choice>
        <mc:Fallback xmlns="">
          <p:sp>
            <p:nvSpPr>
              <p:cNvPr id="11" name="矩形 10">
                <a:extLst>
                  <a:ext uri="{FF2B5EF4-FFF2-40B4-BE49-F238E27FC236}">
                    <a16:creationId xmlns:a16="http://schemas.microsoft.com/office/drawing/2014/main" id="{2DC2A29D-01E8-A2BB-42F9-E9FB38DB22D4}"/>
                  </a:ext>
                </a:extLst>
              </p:cNvPr>
              <p:cNvSpPr>
                <a:spLocks noRot="1" noChangeAspect="1" noMove="1" noResize="1" noEditPoints="1" noAdjustHandles="1" noChangeArrowheads="1" noChangeShapeType="1" noTextEdit="1"/>
              </p:cNvSpPr>
              <p:nvPr/>
            </p:nvSpPr>
            <p:spPr>
              <a:xfrm>
                <a:off x="438912" y="3605993"/>
                <a:ext cx="1483746" cy="430887"/>
              </a:xfrm>
              <a:prstGeom prst="rect">
                <a:avLst/>
              </a:prstGeom>
              <a:blipFill>
                <a:blip r:embed="rId8"/>
                <a:stretch>
                  <a:fillRect l="-5350" t="-10000" b="-2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0B206DC2-5E57-D310-58F2-589B0A00F96C}"/>
                  </a:ext>
                </a:extLst>
              </p:cNvPr>
              <p:cNvSpPr/>
              <p:nvPr/>
            </p:nvSpPr>
            <p:spPr>
              <a:xfrm>
                <a:off x="3433126" y="4059937"/>
                <a:ext cx="2144860" cy="430887"/>
              </a:xfrm>
              <a:prstGeom prst="rect">
                <a:avLst/>
              </a:prstGeom>
            </p:spPr>
            <p:txBody>
              <a:bodyPr wrap="square">
                <a:spAutoFit/>
              </a:bodyPr>
              <a:lstStyle/>
              <a:p>
                <a:r>
                  <a:rPr lang="en-US" altLang="zh-CN" sz="2200" b="1" i="1" dirty="0">
                    <a:solidFill>
                      <a:srgbClr val="002060"/>
                    </a:solidFill>
                    <a:latin typeface="Times New Roman" pitchFamily="18" charset="0"/>
                    <a:cs typeface="Times New Roman" pitchFamily="18" charset="0"/>
                  </a:rPr>
                  <a:t>P</a:t>
                </a:r>
                <a:r>
                  <a:rPr lang="en-US" altLang="zh-CN" sz="2200" b="1" dirty="0">
                    <a:solidFill>
                      <a:srgbClr val="002060"/>
                    </a:solidFill>
                    <a:latin typeface="Times New Roman" pitchFamily="18" charset="0"/>
                    <a:cs typeface="Times New Roman" pitchFamily="18" charset="0"/>
                  </a:rPr>
                  <a:t>(</a:t>
                </a:r>
                <a14:m>
                  <m:oMath xmlns:m="http://schemas.openxmlformats.org/officeDocument/2006/math">
                    <m:r>
                      <a:rPr lang="en-US" altLang="zh-CN" sz="2200" b="1" i="1" smtClean="0">
                        <a:solidFill>
                          <a:srgbClr val="002060"/>
                        </a:solidFill>
                        <a:latin typeface="Cambria Math"/>
                      </a:rPr>
                      <m:t>𝑨</m:t>
                    </m:r>
                    <m:r>
                      <a:rPr lang="en-US" altLang="zh-CN" sz="2200" b="1" i="1" smtClean="0">
                        <a:solidFill>
                          <a:srgbClr val="002060"/>
                        </a:solidFill>
                        <a:latin typeface="Cambria Math"/>
                      </a:rPr>
                      <m:t>|</m:t>
                    </m:r>
                    <m:sSub>
                      <m:sSubPr>
                        <m:ctrlPr>
                          <a:rPr lang="en-US" altLang="zh-CN" sz="2200" b="1" i="1">
                            <a:solidFill>
                              <a:srgbClr val="002060"/>
                            </a:solidFill>
                            <a:latin typeface="Cambria Math" panose="02040503050406030204" pitchFamily="18" charset="0"/>
                          </a:rPr>
                        </m:ctrlPr>
                      </m:sSubPr>
                      <m:e>
                        <m:r>
                          <a:rPr lang="en-US" altLang="zh-CN" sz="2200" b="1" i="1" smtClean="0">
                            <a:solidFill>
                              <a:srgbClr val="002060"/>
                            </a:solidFill>
                            <a:latin typeface="Cambria Math"/>
                          </a:rPr>
                          <m:t>𝑩</m:t>
                        </m:r>
                      </m:e>
                      <m:sub>
                        <m:r>
                          <a:rPr lang="en-US" altLang="zh-CN" sz="2200" b="1" i="1" smtClean="0">
                            <a:solidFill>
                              <a:srgbClr val="002060"/>
                            </a:solidFill>
                            <a:latin typeface="Cambria Math"/>
                          </a:rPr>
                          <m:t>𝟐</m:t>
                        </m:r>
                      </m:sub>
                    </m:sSub>
                  </m:oMath>
                </a14:m>
                <a:r>
                  <a:rPr lang="en-US" altLang="zh-CN" sz="2200" b="1" dirty="0">
                    <a:solidFill>
                      <a:srgbClr val="002060"/>
                    </a:solidFill>
                    <a:latin typeface="Times New Roman" pitchFamily="18" charset="0"/>
                    <a:cs typeface="Times New Roman" pitchFamily="18" charset="0"/>
                  </a:rPr>
                  <a:t>)=0.03</a:t>
                </a:r>
              </a:p>
            </p:txBody>
          </p:sp>
        </mc:Choice>
        <mc:Fallback xmlns="">
          <p:sp>
            <p:nvSpPr>
              <p:cNvPr id="12" name="矩形 11">
                <a:extLst>
                  <a:ext uri="{FF2B5EF4-FFF2-40B4-BE49-F238E27FC236}">
                    <a16:creationId xmlns:a16="http://schemas.microsoft.com/office/drawing/2014/main" id="{0B206DC2-5E57-D310-58F2-589B0A00F96C}"/>
                  </a:ext>
                </a:extLst>
              </p:cNvPr>
              <p:cNvSpPr>
                <a:spLocks noRot="1" noChangeAspect="1" noMove="1" noResize="1" noEditPoints="1" noAdjustHandles="1" noChangeArrowheads="1" noChangeShapeType="1" noTextEdit="1"/>
              </p:cNvSpPr>
              <p:nvPr/>
            </p:nvSpPr>
            <p:spPr>
              <a:xfrm>
                <a:off x="3433126" y="4059937"/>
                <a:ext cx="2144860" cy="430887"/>
              </a:xfrm>
              <a:prstGeom prst="rect">
                <a:avLst/>
              </a:prstGeom>
              <a:blipFill>
                <a:blip r:embed="rId9"/>
                <a:stretch>
                  <a:fillRect l="-3693" t="-9859" b="-267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FC4F5269-4F72-B81E-85FF-1216E2B99871}"/>
                  </a:ext>
                </a:extLst>
              </p:cNvPr>
              <p:cNvSpPr/>
              <p:nvPr/>
            </p:nvSpPr>
            <p:spPr>
              <a:xfrm>
                <a:off x="3097436" y="5407392"/>
                <a:ext cx="5609100" cy="7922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sz="2200" b="1" i="1">
                              <a:solidFill>
                                <a:srgbClr val="002060"/>
                              </a:solidFill>
                              <a:latin typeface="Cambria Math" panose="02040503050406030204" pitchFamily="18" charset="0"/>
                            </a:rPr>
                          </m:ctrlPr>
                        </m:fPr>
                        <m:num>
                          <m:r>
                            <m:rPr>
                              <m:nor/>
                            </m:rPr>
                            <a:rPr lang="en-US" altLang="zh-CN" sz="2200" b="1" i="1" dirty="0">
                              <a:solidFill>
                                <a:srgbClr val="002060"/>
                              </a:solidFill>
                              <a:latin typeface="Times New Roman" pitchFamily="18" charset="0"/>
                              <a:cs typeface="Times New Roman" pitchFamily="18" charset="0"/>
                            </a:rPr>
                            <m:t>P</m:t>
                          </m:r>
                          <m:r>
                            <m:rPr>
                              <m:nor/>
                            </m:rPr>
                            <a:rPr lang="en-US" altLang="zh-CN" sz="2200" b="1" dirty="0">
                              <a:solidFill>
                                <a:srgbClr val="002060"/>
                              </a:solidFill>
                              <a:latin typeface="Times New Roman" pitchFamily="18" charset="0"/>
                              <a:cs typeface="Times New Roman" pitchFamily="18" charset="0"/>
                            </a:rPr>
                            <m:t>(</m:t>
                          </m:r>
                          <m:r>
                            <a:rPr lang="en-US" altLang="zh-CN" sz="2200" b="1" i="1">
                              <a:solidFill>
                                <a:srgbClr val="002060"/>
                              </a:solidFill>
                              <a:latin typeface="Cambria Math"/>
                            </a:rPr>
                            <m:t>𝑨</m:t>
                          </m:r>
                          <m:r>
                            <a:rPr lang="en-US" altLang="zh-CN" sz="2200" b="1" i="1">
                              <a:solidFill>
                                <a:srgbClr val="002060"/>
                              </a:solidFill>
                              <a:latin typeface="Cambria Math"/>
                            </a:rPr>
                            <m:t>|</m:t>
                          </m:r>
                          <m:sSub>
                            <m:sSubPr>
                              <m:ctrlPr>
                                <a:rPr lang="en-US" altLang="zh-CN" sz="2200" b="1" i="1">
                                  <a:solidFill>
                                    <a:srgbClr val="002060"/>
                                  </a:solidFill>
                                  <a:latin typeface="Cambria Math" panose="02040503050406030204" pitchFamily="18" charset="0"/>
                                </a:rPr>
                              </m:ctrlPr>
                            </m:sSubPr>
                            <m:e>
                              <m:r>
                                <a:rPr lang="en-US" altLang="zh-CN" sz="2200" b="1" i="1">
                                  <a:solidFill>
                                    <a:srgbClr val="002060"/>
                                  </a:solidFill>
                                  <a:latin typeface="Cambria Math"/>
                                </a:rPr>
                                <m:t>𝑩</m:t>
                              </m:r>
                            </m:e>
                            <m:sub>
                              <m:r>
                                <a:rPr lang="en-US" altLang="zh-CN" sz="2200" b="1" i="1">
                                  <a:solidFill>
                                    <a:srgbClr val="002060"/>
                                  </a:solidFill>
                                  <a:latin typeface="Cambria Math"/>
                                </a:rPr>
                                <m:t>𝟑</m:t>
                              </m:r>
                            </m:sub>
                          </m:sSub>
                          <m:r>
                            <m:rPr>
                              <m:nor/>
                            </m:rPr>
                            <a:rPr lang="en-US" altLang="zh-CN" sz="2200" b="1" dirty="0">
                              <a:solidFill>
                                <a:srgbClr val="002060"/>
                              </a:solidFill>
                              <a:latin typeface="Times New Roman" pitchFamily="18" charset="0"/>
                              <a:cs typeface="Times New Roman" pitchFamily="18" charset="0"/>
                            </a:rPr>
                            <m:t>)</m:t>
                          </m:r>
                          <m:r>
                            <m:rPr>
                              <m:nor/>
                            </m:rPr>
                            <a:rPr lang="en-US" altLang="zh-CN" sz="2200" b="1" i="1" dirty="0">
                              <a:solidFill>
                                <a:srgbClr val="002060"/>
                              </a:solidFill>
                              <a:latin typeface="Times New Roman" pitchFamily="18" charset="0"/>
                              <a:cs typeface="Times New Roman" pitchFamily="18" charset="0"/>
                            </a:rPr>
                            <m:t>P</m:t>
                          </m:r>
                          <m:r>
                            <m:rPr>
                              <m:nor/>
                            </m:rPr>
                            <a:rPr lang="en-US" altLang="zh-CN" sz="2200" b="1" dirty="0">
                              <a:solidFill>
                                <a:srgbClr val="002060"/>
                              </a:solidFill>
                              <a:latin typeface="Times New Roman" pitchFamily="18" charset="0"/>
                              <a:cs typeface="Times New Roman" pitchFamily="18" charset="0"/>
                            </a:rPr>
                            <m:t>(</m:t>
                          </m:r>
                          <m:sSub>
                            <m:sSubPr>
                              <m:ctrlPr>
                                <a:rPr lang="en-US" altLang="zh-CN" sz="2200" b="1" i="1">
                                  <a:solidFill>
                                    <a:srgbClr val="002060"/>
                                  </a:solidFill>
                                  <a:latin typeface="Cambria Math" panose="02040503050406030204" pitchFamily="18" charset="0"/>
                                </a:rPr>
                              </m:ctrlPr>
                            </m:sSubPr>
                            <m:e>
                              <m:r>
                                <a:rPr lang="en-US" altLang="zh-CN" sz="2200" b="1" i="1">
                                  <a:solidFill>
                                    <a:srgbClr val="002060"/>
                                  </a:solidFill>
                                  <a:latin typeface="Cambria Math"/>
                                </a:rPr>
                                <m:t>𝑩</m:t>
                              </m:r>
                            </m:e>
                            <m:sub>
                              <m:r>
                                <a:rPr lang="en-US" altLang="zh-CN" sz="2200" b="1" i="1">
                                  <a:solidFill>
                                    <a:srgbClr val="002060"/>
                                  </a:solidFill>
                                  <a:latin typeface="Cambria Math"/>
                                </a:rPr>
                                <m:t>𝟑</m:t>
                              </m:r>
                            </m:sub>
                          </m:sSub>
                          <m:r>
                            <m:rPr>
                              <m:nor/>
                            </m:rPr>
                            <a:rPr lang="en-US" altLang="zh-CN" sz="2200" b="1" dirty="0">
                              <a:solidFill>
                                <a:srgbClr val="002060"/>
                              </a:solidFill>
                              <a:latin typeface="Times New Roman" pitchFamily="18" charset="0"/>
                              <a:cs typeface="Times New Roman" pitchFamily="18" charset="0"/>
                            </a:rPr>
                            <m:t>)</m:t>
                          </m:r>
                        </m:num>
                        <m:den>
                          <m:r>
                            <m:rPr>
                              <m:nor/>
                            </m:rPr>
                            <a:rPr lang="en-US" altLang="zh-CN" sz="2200" b="1" i="1" dirty="0">
                              <a:solidFill>
                                <a:srgbClr val="002060"/>
                              </a:solidFill>
                              <a:latin typeface="Times New Roman" pitchFamily="18" charset="0"/>
                              <a:cs typeface="Times New Roman" pitchFamily="18" charset="0"/>
                            </a:rPr>
                            <m:t>P</m:t>
                          </m:r>
                          <m:r>
                            <m:rPr>
                              <m:nor/>
                            </m:rPr>
                            <a:rPr lang="en-US" altLang="zh-CN" sz="2200" b="1" dirty="0">
                              <a:solidFill>
                                <a:srgbClr val="002060"/>
                              </a:solidFill>
                              <a:latin typeface="Times New Roman" pitchFamily="18" charset="0"/>
                              <a:cs typeface="Times New Roman" pitchFamily="18" charset="0"/>
                            </a:rPr>
                            <m:t>(</m:t>
                          </m:r>
                          <m:r>
                            <a:rPr lang="en-US" altLang="zh-CN" sz="2200" b="1" i="1">
                              <a:solidFill>
                                <a:srgbClr val="002060"/>
                              </a:solidFill>
                              <a:latin typeface="Cambria Math"/>
                            </a:rPr>
                            <m:t>𝑨</m:t>
                          </m:r>
                          <m:r>
                            <a:rPr lang="en-US" altLang="zh-CN" sz="2200" b="1" i="1">
                              <a:solidFill>
                                <a:srgbClr val="002060"/>
                              </a:solidFill>
                              <a:latin typeface="Cambria Math"/>
                            </a:rPr>
                            <m:t>|</m:t>
                          </m:r>
                          <m:sSub>
                            <m:sSubPr>
                              <m:ctrlPr>
                                <a:rPr lang="en-US" altLang="zh-CN" sz="2200" b="1" i="1">
                                  <a:solidFill>
                                    <a:srgbClr val="002060"/>
                                  </a:solidFill>
                                  <a:latin typeface="Cambria Math" panose="02040503050406030204" pitchFamily="18" charset="0"/>
                                </a:rPr>
                              </m:ctrlPr>
                            </m:sSubPr>
                            <m:e>
                              <m:r>
                                <a:rPr lang="en-US" altLang="zh-CN" sz="2200" b="1" i="1">
                                  <a:solidFill>
                                    <a:srgbClr val="002060"/>
                                  </a:solidFill>
                                  <a:latin typeface="Cambria Math"/>
                                </a:rPr>
                                <m:t>𝑩</m:t>
                              </m:r>
                            </m:e>
                            <m:sub>
                              <m:r>
                                <a:rPr lang="en-US" altLang="zh-CN" sz="2200" b="1" i="1">
                                  <a:solidFill>
                                    <a:srgbClr val="002060"/>
                                  </a:solidFill>
                                  <a:latin typeface="Cambria Math"/>
                                </a:rPr>
                                <m:t>𝟏</m:t>
                              </m:r>
                            </m:sub>
                          </m:sSub>
                          <m:r>
                            <m:rPr>
                              <m:nor/>
                            </m:rPr>
                            <a:rPr lang="en-US" altLang="zh-CN" sz="2200" b="1" dirty="0">
                              <a:solidFill>
                                <a:srgbClr val="002060"/>
                              </a:solidFill>
                              <a:latin typeface="Times New Roman" pitchFamily="18" charset="0"/>
                              <a:cs typeface="Times New Roman" pitchFamily="18" charset="0"/>
                            </a:rPr>
                            <m:t>)</m:t>
                          </m:r>
                          <m:r>
                            <m:rPr>
                              <m:nor/>
                            </m:rPr>
                            <a:rPr lang="en-US" altLang="zh-CN" sz="2200" b="1" i="1" dirty="0">
                              <a:solidFill>
                                <a:srgbClr val="002060"/>
                              </a:solidFill>
                              <a:latin typeface="Times New Roman" pitchFamily="18" charset="0"/>
                              <a:cs typeface="Times New Roman" pitchFamily="18" charset="0"/>
                            </a:rPr>
                            <m:t>P</m:t>
                          </m:r>
                          <m:r>
                            <m:rPr>
                              <m:nor/>
                            </m:rPr>
                            <a:rPr lang="en-US" altLang="zh-CN" sz="2200" b="1" dirty="0">
                              <a:solidFill>
                                <a:srgbClr val="002060"/>
                              </a:solidFill>
                              <a:latin typeface="Times New Roman" pitchFamily="18" charset="0"/>
                              <a:cs typeface="Times New Roman" pitchFamily="18" charset="0"/>
                            </a:rPr>
                            <m:t>(</m:t>
                          </m:r>
                          <m:sSub>
                            <m:sSubPr>
                              <m:ctrlPr>
                                <a:rPr lang="en-US" altLang="zh-CN" sz="2200" b="1" i="1">
                                  <a:solidFill>
                                    <a:srgbClr val="002060"/>
                                  </a:solidFill>
                                  <a:latin typeface="Cambria Math" panose="02040503050406030204" pitchFamily="18" charset="0"/>
                                </a:rPr>
                              </m:ctrlPr>
                            </m:sSubPr>
                            <m:e>
                              <m:r>
                                <a:rPr lang="en-US" altLang="zh-CN" sz="2200" b="1" i="1">
                                  <a:solidFill>
                                    <a:srgbClr val="002060"/>
                                  </a:solidFill>
                                  <a:latin typeface="Cambria Math"/>
                                </a:rPr>
                                <m:t>𝑩</m:t>
                              </m:r>
                            </m:e>
                            <m:sub>
                              <m:r>
                                <a:rPr lang="en-US" altLang="zh-CN" sz="2200" b="1" i="1">
                                  <a:solidFill>
                                    <a:srgbClr val="002060"/>
                                  </a:solidFill>
                                  <a:latin typeface="Cambria Math"/>
                                </a:rPr>
                                <m:t>𝟏</m:t>
                              </m:r>
                            </m:sub>
                          </m:sSub>
                          <m:r>
                            <m:rPr>
                              <m:nor/>
                            </m:rPr>
                            <a:rPr lang="en-US" altLang="zh-CN" sz="2200" b="1" dirty="0">
                              <a:solidFill>
                                <a:srgbClr val="002060"/>
                              </a:solidFill>
                              <a:latin typeface="Times New Roman" pitchFamily="18" charset="0"/>
                              <a:cs typeface="Times New Roman" pitchFamily="18" charset="0"/>
                            </a:rPr>
                            <m:t>)+</m:t>
                          </m:r>
                          <m:r>
                            <m:rPr>
                              <m:nor/>
                            </m:rPr>
                            <a:rPr lang="en-US" altLang="zh-CN" sz="2200" b="1" i="1" dirty="0">
                              <a:solidFill>
                                <a:srgbClr val="002060"/>
                              </a:solidFill>
                              <a:latin typeface="Times New Roman" pitchFamily="18" charset="0"/>
                              <a:cs typeface="Times New Roman" pitchFamily="18" charset="0"/>
                            </a:rPr>
                            <m:t>P</m:t>
                          </m:r>
                          <m:r>
                            <m:rPr>
                              <m:nor/>
                            </m:rPr>
                            <a:rPr lang="en-US" altLang="zh-CN" sz="2200" b="1" dirty="0">
                              <a:solidFill>
                                <a:srgbClr val="002060"/>
                              </a:solidFill>
                              <a:latin typeface="Times New Roman" pitchFamily="18" charset="0"/>
                              <a:cs typeface="Times New Roman" pitchFamily="18" charset="0"/>
                            </a:rPr>
                            <m:t>(</m:t>
                          </m:r>
                          <m:r>
                            <a:rPr lang="en-US" altLang="zh-CN" sz="2200" b="1" i="1">
                              <a:solidFill>
                                <a:srgbClr val="002060"/>
                              </a:solidFill>
                              <a:latin typeface="Cambria Math"/>
                            </a:rPr>
                            <m:t>𝑨</m:t>
                          </m:r>
                          <m:r>
                            <a:rPr lang="en-US" altLang="zh-CN" sz="2200" b="1" i="1">
                              <a:solidFill>
                                <a:srgbClr val="002060"/>
                              </a:solidFill>
                              <a:latin typeface="Cambria Math"/>
                            </a:rPr>
                            <m:t>|</m:t>
                          </m:r>
                          <m:sSub>
                            <m:sSubPr>
                              <m:ctrlPr>
                                <a:rPr lang="en-US" altLang="zh-CN" sz="2200" b="1" i="1">
                                  <a:solidFill>
                                    <a:srgbClr val="002060"/>
                                  </a:solidFill>
                                  <a:latin typeface="Cambria Math" panose="02040503050406030204" pitchFamily="18" charset="0"/>
                                </a:rPr>
                              </m:ctrlPr>
                            </m:sSubPr>
                            <m:e>
                              <m:r>
                                <a:rPr lang="en-US" altLang="zh-CN" sz="2200" b="1" i="1">
                                  <a:solidFill>
                                    <a:srgbClr val="002060"/>
                                  </a:solidFill>
                                  <a:latin typeface="Cambria Math"/>
                                </a:rPr>
                                <m:t>𝑩</m:t>
                              </m:r>
                            </m:e>
                            <m:sub>
                              <m:r>
                                <a:rPr lang="en-US" altLang="zh-CN" sz="2200" b="1" i="1">
                                  <a:solidFill>
                                    <a:srgbClr val="002060"/>
                                  </a:solidFill>
                                  <a:latin typeface="Cambria Math"/>
                                </a:rPr>
                                <m:t>𝟐</m:t>
                              </m:r>
                            </m:sub>
                          </m:sSub>
                          <m:r>
                            <m:rPr>
                              <m:nor/>
                            </m:rPr>
                            <a:rPr lang="en-US" altLang="zh-CN" sz="2200" b="1" dirty="0">
                              <a:solidFill>
                                <a:srgbClr val="002060"/>
                              </a:solidFill>
                              <a:latin typeface="Times New Roman" pitchFamily="18" charset="0"/>
                              <a:cs typeface="Times New Roman" pitchFamily="18" charset="0"/>
                            </a:rPr>
                            <m:t>)</m:t>
                          </m:r>
                          <m:r>
                            <m:rPr>
                              <m:nor/>
                            </m:rPr>
                            <a:rPr lang="en-US" altLang="zh-CN" sz="2200" b="1" i="1" dirty="0">
                              <a:solidFill>
                                <a:srgbClr val="002060"/>
                              </a:solidFill>
                              <a:latin typeface="Times New Roman" pitchFamily="18" charset="0"/>
                              <a:cs typeface="Times New Roman" pitchFamily="18" charset="0"/>
                            </a:rPr>
                            <m:t>P</m:t>
                          </m:r>
                          <m:r>
                            <m:rPr>
                              <m:nor/>
                            </m:rPr>
                            <a:rPr lang="en-US" altLang="zh-CN" sz="2200" b="1" dirty="0">
                              <a:solidFill>
                                <a:srgbClr val="002060"/>
                              </a:solidFill>
                              <a:latin typeface="Times New Roman" pitchFamily="18" charset="0"/>
                              <a:cs typeface="Times New Roman" pitchFamily="18" charset="0"/>
                            </a:rPr>
                            <m:t>(</m:t>
                          </m:r>
                          <m:sSub>
                            <m:sSubPr>
                              <m:ctrlPr>
                                <a:rPr lang="en-US" altLang="zh-CN" sz="2200" b="1" i="1">
                                  <a:solidFill>
                                    <a:srgbClr val="002060"/>
                                  </a:solidFill>
                                  <a:latin typeface="Cambria Math" panose="02040503050406030204" pitchFamily="18" charset="0"/>
                                </a:rPr>
                              </m:ctrlPr>
                            </m:sSubPr>
                            <m:e>
                              <m:r>
                                <a:rPr lang="en-US" altLang="zh-CN" sz="2200" b="1" i="1">
                                  <a:solidFill>
                                    <a:srgbClr val="002060"/>
                                  </a:solidFill>
                                  <a:latin typeface="Cambria Math"/>
                                </a:rPr>
                                <m:t>𝑩</m:t>
                              </m:r>
                            </m:e>
                            <m:sub>
                              <m:r>
                                <a:rPr lang="en-US" altLang="zh-CN" sz="2200" b="1" i="1">
                                  <a:solidFill>
                                    <a:srgbClr val="002060"/>
                                  </a:solidFill>
                                  <a:latin typeface="Cambria Math"/>
                                </a:rPr>
                                <m:t>𝟐</m:t>
                              </m:r>
                            </m:sub>
                          </m:sSub>
                          <m:r>
                            <m:rPr>
                              <m:nor/>
                            </m:rPr>
                            <a:rPr lang="en-US" altLang="zh-CN" sz="2200" b="1" dirty="0">
                              <a:solidFill>
                                <a:srgbClr val="002060"/>
                              </a:solidFill>
                              <a:latin typeface="Times New Roman" pitchFamily="18" charset="0"/>
                              <a:cs typeface="Times New Roman" pitchFamily="18" charset="0"/>
                            </a:rPr>
                            <m:t>)+</m:t>
                          </m:r>
                          <m:r>
                            <m:rPr>
                              <m:nor/>
                            </m:rPr>
                            <a:rPr lang="en-US" altLang="zh-CN" sz="2200" b="1" i="1" dirty="0">
                              <a:solidFill>
                                <a:srgbClr val="002060"/>
                              </a:solidFill>
                              <a:latin typeface="Times New Roman" pitchFamily="18" charset="0"/>
                              <a:cs typeface="Times New Roman" pitchFamily="18" charset="0"/>
                            </a:rPr>
                            <m:t>P</m:t>
                          </m:r>
                          <m:r>
                            <m:rPr>
                              <m:nor/>
                            </m:rPr>
                            <a:rPr lang="en-US" altLang="zh-CN" sz="2200" b="1" dirty="0">
                              <a:solidFill>
                                <a:srgbClr val="002060"/>
                              </a:solidFill>
                              <a:latin typeface="Times New Roman" pitchFamily="18" charset="0"/>
                              <a:cs typeface="Times New Roman" pitchFamily="18" charset="0"/>
                            </a:rPr>
                            <m:t>(</m:t>
                          </m:r>
                          <m:r>
                            <a:rPr lang="en-US" altLang="zh-CN" sz="2200" b="1" i="1">
                              <a:solidFill>
                                <a:srgbClr val="002060"/>
                              </a:solidFill>
                              <a:latin typeface="Cambria Math"/>
                            </a:rPr>
                            <m:t>𝑨</m:t>
                          </m:r>
                          <m:r>
                            <a:rPr lang="en-US" altLang="zh-CN" sz="2200" b="1" i="1">
                              <a:solidFill>
                                <a:srgbClr val="002060"/>
                              </a:solidFill>
                              <a:latin typeface="Cambria Math"/>
                            </a:rPr>
                            <m:t>|</m:t>
                          </m:r>
                          <m:sSub>
                            <m:sSubPr>
                              <m:ctrlPr>
                                <a:rPr lang="en-US" altLang="zh-CN" sz="2200" b="1" i="1">
                                  <a:solidFill>
                                    <a:srgbClr val="002060"/>
                                  </a:solidFill>
                                  <a:latin typeface="Cambria Math" panose="02040503050406030204" pitchFamily="18" charset="0"/>
                                </a:rPr>
                              </m:ctrlPr>
                            </m:sSubPr>
                            <m:e>
                              <m:r>
                                <a:rPr lang="en-US" altLang="zh-CN" sz="2200" b="1" i="1">
                                  <a:solidFill>
                                    <a:srgbClr val="002060"/>
                                  </a:solidFill>
                                  <a:latin typeface="Cambria Math"/>
                                </a:rPr>
                                <m:t>𝑩</m:t>
                              </m:r>
                            </m:e>
                            <m:sub>
                              <m:r>
                                <a:rPr lang="en-US" altLang="zh-CN" sz="2200" b="1" i="1">
                                  <a:solidFill>
                                    <a:srgbClr val="002060"/>
                                  </a:solidFill>
                                  <a:latin typeface="Cambria Math"/>
                                </a:rPr>
                                <m:t>𝟑</m:t>
                              </m:r>
                            </m:sub>
                          </m:sSub>
                          <m:r>
                            <m:rPr>
                              <m:nor/>
                            </m:rPr>
                            <a:rPr lang="en-US" altLang="zh-CN" sz="2200" b="1" dirty="0">
                              <a:solidFill>
                                <a:srgbClr val="002060"/>
                              </a:solidFill>
                              <a:latin typeface="Times New Roman" pitchFamily="18" charset="0"/>
                              <a:cs typeface="Times New Roman" pitchFamily="18" charset="0"/>
                            </a:rPr>
                            <m:t>)</m:t>
                          </m:r>
                          <m:r>
                            <m:rPr>
                              <m:nor/>
                            </m:rPr>
                            <a:rPr lang="en-US" altLang="zh-CN" sz="2200" b="1" i="1" dirty="0">
                              <a:solidFill>
                                <a:srgbClr val="002060"/>
                              </a:solidFill>
                              <a:latin typeface="Times New Roman" pitchFamily="18" charset="0"/>
                              <a:cs typeface="Times New Roman" pitchFamily="18" charset="0"/>
                            </a:rPr>
                            <m:t>P</m:t>
                          </m:r>
                          <m:r>
                            <m:rPr>
                              <m:nor/>
                            </m:rPr>
                            <a:rPr lang="en-US" altLang="zh-CN" sz="2200" b="1" dirty="0">
                              <a:solidFill>
                                <a:srgbClr val="002060"/>
                              </a:solidFill>
                              <a:latin typeface="Times New Roman" pitchFamily="18" charset="0"/>
                              <a:cs typeface="Times New Roman" pitchFamily="18" charset="0"/>
                            </a:rPr>
                            <m:t>(</m:t>
                          </m:r>
                          <m:sSub>
                            <m:sSubPr>
                              <m:ctrlPr>
                                <a:rPr lang="en-US" altLang="zh-CN" sz="2200" b="1" i="1">
                                  <a:solidFill>
                                    <a:srgbClr val="002060"/>
                                  </a:solidFill>
                                  <a:latin typeface="Cambria Math" panose="02040503050406030204" pitchFamily="18" charset="0"/>
                                </a:rPr>
                              </m:ctrlPr>
                            </m:sSubPr>
                            <m:e>
                              <m:r>
                                <a:rPr lang="en-US" altLang="zh-CN" sz="2200" b="1" i="1">
                                  <a:solidFill>
                                    <a:srgbClr val="002060"/>
                                  </a:solidFill>
                                  <a:latin typeface="Cambria Math"/>
                                </a:rPr>
                                <m:t>𝑩</m:t>
                              </m:r>
                            </m:e>
                            <m:sub>
                              <m:r>
                                <a:rPr lang="en-US" altLang="zh-CN" sz="2200" b="1" i="1">
                                  <a:solidFill>
                                    <a:srgbClr val="002060"/>
                                  </a:solidFill>
                                  <a:latin typeface="Cambria Math"/>
                                </a:rPr>
                                <m:t>𝟑</m:t>
                              </m:r>
                            </m:sub>
                          </m:sSub>
                          <m:r>
                            <m:rPr>
                              <m:nor/>
                            </m:rPr>
                            <a:rPr lang="en-US" altLang="zh-CN" sz="2200" b="1" dirty="0">
                              <a:solidFill>
                                <a:srgbClr val="002060"/>
                              </a:solidFill>
                              <a:latin typeface="Times New Roman" pitchFamily="18" charset="0"/>
                              <a:cs typeface="Times New Roman" pitchFamily="18" charset="0"/>
                            </a:rPr>
                            <m:t>)</m:t>
                          </m:r>
                        </m:den>
                      </m:f>
                    </m:oMath>
                  </m:oMathPara>
                </a14:m>
                <a:endParaRPr lang="zh-CN" altLang="en-US" sz="2200" b="1" dirty="0">
                  <a:solidFill>
                    <a:srgbClr val="002060"/>
                  </a:solidFill>
                  <a:latin typeface="Times New Roman" pitchFamily="18" charset="0"/>
                  <a:cs typeface="Times New Roman" pitchFamily="18" charset="0"/>
                </a:endParaRPr>
              </a:p>
            </p:txBody>
          </p:sp>
        </mc:Choice>
        <mc:Fallback xmlns="">
          <p:sp>
            <p:nvSpPr>
              <p:cNvPr id="13" name="矩形 12">
                <a:extLst>
                  <a:ext uri="{FF2B5EF4-FFF2-40B4-BE49-F238E27FC236}">
                    <a16:creationId xmlns:a16="http://schemas.microsoft.com/office/drawing/2014/main" id="{FC4F5269-4F72-B81E-85FF-1216E2B99871}"/>
                  </a:ext>
                </a:extLst>
              </p:cNvPr>
              <p:cNvSpPr>
                <a:spLocks noRot="1" noChangeAspect="1" noMove="1" noResize="1" noEditPoints="1" noAdjustHandles="1" noChangeArrowheads="1" noChangeShapeType="1" noTextEdit="1"/>
              </p:cNvSpPr>
              <p:nvPr/>
            </p:nvSpPr>
            <p:spPr>
              <a:xfrm>
                <a:off x="3097436" y="5407392"/>
                <a:ext cx="5609100" cy="792268"/>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7E5F164F-1BD6-BDA0-D25A-77DB691266F2}"/>
                  </a:ext>
                </a:extLst>
              </p:cNvPr>
              <p:cNvSpPr/>
              <p:nvPr/>
            </p:nvSpPr>
            <p:spPr>
              <a:xfrm>
                <a:off x="415108" y="5349918"/>
                <a:ext cx="1392241" cy="666336"/>
              </a:xfrm>
              <a:prstGeom prst="rect">
                <a:avLst/>
              </a:prstGeom>
            </p:spPr>
            <p:txBody>
              <a:bodyPr wrap="none">
                <a:spAutoFit/>
              </a:bodyPr>
              <a:lstStyle/>
              <a:p>
                <a:pPr>
                  <a:lnSpc>
                    <a:spcPct val="200000"/>
                  </a:lnSpc>
                </a:pPr>
                <a:r>
                  <a:rPr lang="en-US" altLang="zh-CN" sz="2200" b="1" i="1" dirty="0">
                    <a:solidFill>
                      <a:srgbClr val="002060"/>
                    </a:solidFill>
                    <a:latin typeface="Times New Roman" pitchFamily="18" charset="0"/>
                    <a:cs typeface="Times New Roman" pitchFamily="18" charset="0"/>
                  </a:rPr>
                  <a:t>P</a:t>
                </a:r>
                <a:r>
                  <a:rPr lang="en-US" altLang="zh-CN" sz="2200" b="1" dirty="0">
                    <a:solidFill>
                      <a:srgbClr val="002060"/>
                    </a:solidFill>
                    <a:latin typeface="Times New Roman" pitchFamily="18" charset="0"/>
                    <a:cs typeface="Times New Roman" pitchFamily="18" charset="0"/>
                  </a:rPr>
                  <a:t>(</a:t>
                </a:r>
                <a14:m>
                  <m:oMath xmlns:m="http://schemas.openxmlformats.org/officeDocument/2006/math">
                    <m:sSub>
                      <m:sSubPr>
                        <m:ctrlPr>
                          <a:rPr lang="en-US" altLang="zh-CN" sz="2200" b="1" i="1">
                            <a:solidFill>
                              <a:srgbClr val="002060"/>
                            </a:solidFill>
                            <a:latin typeface="Cambria Math" panose="02040503050406030204" pitchFamily="18" charset="0"/>
                          </a:rPr>
                        </m:ctrlPr>
                      </m:sSubPr>
                      <m:e>
                        <m:r>
                          <a:rPr lang="en-US" altLang="zh-CN" sz="2200" b="1" i="1">
                            <a:solidFill>
                              <a:srgbClr val="002060"/>
                            </a:solidFill>
                            <a:latin typeface="Cambria Math"/>
                          </a:rPr>
                          <m:t>𝑩</m:t>
                        </m:r>
                      </m:e>
                      <m:sub>
                        <m:r>
                          <a:rPr lang="en-US" altLang="zh-CN" sz="2200" b="1" i="1">
                            <a:solidFill>
                              <a:srgbClr val="002060"/>
                            </a:solidFill>
                            <a:latin typeface="Cambria Math"/>
                          </a:rPr>
                          <m:t>𝟑</m:t>
                        </m:r>
                      </m:sub>
                    </m:sSub>
                    <m:r>
                      <a:rPr lang="en-US" altLang="zh-CN" sz="2200" b="1" i="1">
                        <a:solidFill>
                          <a:srgbClr val="002060"/>
                        </a:solidFill>
                        <a:latin typeface="Cambria Math"/>
                      </a:rPr>
                      <m:t>|</m:t>
                    </m:r>
                    <m:r>
                      <a:rPr lang="en-US" altLang="zh-CN" sz="2200" b="1" i="1">
                        <a:solidFill>
                          <a:srgbClr val="002060"/>
                        </a:solidFill>
                        <a:latin typeface="Cambria Math"/>
                      </a:rPr>
                      <m:t>𝑨</m:t>
                    </m:r>
                  </m:oMath>
                </a14:m>
                <a:r>
                  <a:rPr lang="en-US" altLang="zh-CN" sz="2200" b="1" dirty="0">
                    <a:solidFill>
                      <a:srgbClr val="002060"/>
                    </a:solidFill>
                    <a:latin typeface="Times New Roman" pitchFamily="18" charset="0"/>
                    <a:cs typeface="Times New Roman" pitchFamily="18" charset="0"/>
                  </a:rPr>
                  <a:t>) =</a:t>
                </a:r>
                <a:endParaRPr lang="en-US" altLang="zh-CN" sz="2200" dirty="0">
                  <a:solidFill>
                    <a:srgbClr val="002060"/>
                  </a:solidFill>
                  <a:latin typeface="Times New Roman" pitchFamily="18" charset="0"/>
                  <a:cs typeface="Times New Roman" pitchFamily="18" charset="0"/>
                </a:endParaRPr>
              </a:p>
            </p:txBody>
          </p:sp>
        </mc:Choice>
        <mc:Fallback xmlns="">
          <p:sp>
            <p:nvSpPr>
              <p:cNvPr id="14" name="矩形 13">
                <a:extLst>
                  <a:ext uri="{FF2B5EF4-FFF2-40B4-BE49-F238E27FC236}">
                    <a16:creationId xmlns:a16="http://schemas.microsoft.com/office/drawing/2014/main" id="{7E5F164F-1BD6-BDA0-D25A-77DB691266F2}"/>
                  </a:ext>
                </a:extLst>
              </p:cNvPr>
              <p:cNvSpPr>
                <a:spLocks noRot="1" noChangeAspect="1" noMove="1" noResize="1" noEditPoints="1" noAdjustHandles="1" noChangeArrowheads="1" noChangeShapeType="1" noTextEdit="1"/>
              </p:cNvSpPr>
              <p:nvPr/>
            </p:nvSpPr>
            <p:spPr>
              <a:xfrm>
                <a:off x="415108" y="5349918"/>
                <a:ext cx="1392241" cy="666336"/>
              </a:xfrm>
              <a:prstGeom prst="rect">
                <a:avLst/>
              </a:prstGeom>
              <a:blipFill>
                <a:blip r:embed="rId11"/>
                <a:stretch>
                  <a:fillRect l="-5702" r="-4825" b="-1834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A1F5378E-4C88-D23D-4E76-FDFDFB2116AE}"/>
                  </a:ext>
                </a:extLst>
              </p:cNvPr>
              <p:cNvSpPr/>
              <p:nvPr/>
            </p:nvSpPr>
            <p:spPr>
              <a:xfrm>
                <a:off x="1652942" y="5417972"/>
                <a:ext cx="1345753" cy="789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sz="2200" b="1" i="1">
                              <a:solidFill>
                                <a:srgbClr val="002060"/>
                              </a:solidFill>
                              <a:latin typeface="Cambria Math" panose="02040503050406030204" pitchFamily="18" charset="0"/>
                            </a:rPr>
                          </m:ctrlPr>
                        </m:fPr>
                        <m:num>
                          <m:r>
                            <m:rPr>
                              <m:nor/>
                            </m:rPr>
                            <a:rPr lang="en-US" altLang="zh-CN" sz="2200" b="1" i="1" dirty="0">
                              <a:solidFill>
                                <a:srgbClr val="002060"/>
                              </a:solidFill>
                              <a:latin typeface="Times New Roman" pitchFamily="18" charset="0"/>
                              <a:cs typeface="Times New Roman" pitchFamily="18" charset="0"/>
                            </a:rPr>
                            <m:t>P</m:t>
                          </m:r>
                          <m:r>
                            <m:rPr>
                              <m:nor/>
                            </m:rPr>
                            <a:rPr lang="en-US" altLang="zh-CN" sz="2200" b="1" dirty="0">
                              <a:solidFill>
                                <a:srgbClr val="002060"/>
                              </a:solidFill>
                              <a:latin typeface="Times New Roman" pitchFamily="18" charset="0"/>
                              <a:cs typeface="Times New Roman" pitchFamily="18" charset="0"/>
                            </a:rPr>
                            <m:t>(</m:t>
                          </m:r>
                          <m:r>
                            <a:rPr lang="en-US" altLang="zh-CN" sz="2200" b="1" i="1">
                              <a:solidFill>
                                <a:srgbClr val="002060"/>
                              </a:solidFill>
                              <a:latin typeface="Cambria Math"/>
                            </a:rPr>
                            <m:t>𝑨</m:t>
                          </m:r>
                          <m:r>
                            <m:rPr>
                              <m:nor/>
                            </m:rPr>
                            <a:rPr lang="en-US" altLang="zh-CN" sz="2200" b="1" i="1" dirty="0">
                              <a:solidFill>
                                <a:srgbClr val="002060"/>
                              </a:solidFill>
                              <a:latin typeface="Times New Roman" pitchFamily="18" charset="0"/>
                              <a:cs typeface="Times New Roman" pitchFamily="18" charset="0"/>
                            </a:rPr>
                            <m:t>∩</m:t>
                          </m:r>
                          <m:sSub>
                            <m:sSubPr>
                              <m:ctrlPr>
                                <a:rPr lang="en-US" altLang="zh-CN" sz="2200" b="1" i="1">
                                  <a:solidFill>
                                    <a:srgbClr val="002060"/>
                                  </a:solidFill>
                                  <a:latin typeface="Cambria Math" panose="02040503050406030204" pitchFamily="18" charset="0"/>
                                </a:rPr>
                              </m:ctrlPr>
                            </m:sSubPr>
                            <m:e>
                              <m:r>
                                <a:rPr lang="en-US" altLang="zh-CN" sz="2200" b="1" i="1">
                                  <a:solidFill>
                                    <a:srgbClr val="002060"/>
                                  </a:solidFill>
                                  <a:latin typeface="Cambria Math"/>
                                </a:rPr>
                                <m:t>𝑩</m:t>
                              </m:r>
                            </m:e>
                            <m:sub>
                              <m:r>
                                <a:rPr lang="en-US" altLang="zh-CN" sz="2200" b="1" i="1">
                                  <a:solidFill>
                                    <a:srgbClr val="002060"/>
                                  </a:solidFill>
                                  <a:latin typeface="Cambria Math"/>
                                </a:rPr>
                                <m:t>𝟑</m:t>
                              </m:r>
                            </m:sub>
                          </m:sSub>
                          <m:r>
                            <m:rPr>
                              <m:nor/>
                            </m:rPr>
                            <a:rPr lang="en-US" altLang="zh-CN" sz="2200" b="1" dirty="0">
                              <a:solidFill>
                                <a:srgbClr val="002060"/>
                              </a:solidFill>
                              <a:latin typeface="Times New Roman" pitchFamily="18" charset="0"/>
                              <a:cs typeface="Times New Roman" pitchFamily="18" charset="0"/>
                            </a:rPr>
                            <m:t>)</m:t>
                          </m:r>
                        </m:num>
                        <m:den>
                          <m:r>
                            <m:rPr>
                              <m:nor/>
                            </m:rPr>
                            <a:rPr lang="en-US" altLang="zh-CN" sz="2200" b="1" i="1" dirty="0">
                              <a:solidFill>
                                <a:srgbClr val="002060"/>
                              </a:solidFill>
                              <a:latin typeface="Times New Roman" pitchFamily="18" charset="0"/>
                              <a:cs typeface="Times New Roman" pitchFamily="18" charset="0"/>
                            </a:rPr>
                            <m:t>P</m:t>
                          </m:r>
                          <m:r>
                            <m:rPr>
                              <m:nor/>
                            </m:rPr>
                            <a:rPr lang="en-US" altLang="zh-CN" sz="2200" b="1" dirty="0">
                              <a:solidFill>
                                <a:srgbClr val="002060"/>
                              </a:solidFill>
                              <a:latin typeface="Times New Roman" pitchFamily="18" charset="0"/>
                              <a:cs typeface="Times New Roman" pitchFamily="18" charset="0"/>
                            </a:rPr>
                            <m:t>(</m:t>
                          </m:r>
                          <m:r>
                            <a:rPr lang="en-US" altLang="zh-CN" sz="2200" b="1" i="1">
                              <a:solidFill>
                                <a:srgbClr val="002060"/>
                              </a:solidFill>
                              <a:latin typeface="Cambria Math"/>
                            </a:rPr>
                            <m:t>𝑨</m:t>
                          </m:r>
                          <m:r>
                            <m:rPr>
                              <m:nor/>
                            </m:rPr>
                            <a:rPr lang="en-US" altLang="zh-CN" sz="2200" b="1" dirty="0">
                              <a:solidFill>
                                <a:srgbClr val="002060"/>
                              </a:solidFill>
                              <a:latin typeface="Times New Roman" pitchFamily="18" charset="0"/>
                              <a:cs typeface="Times New Roman" pitchFamily="18" charset="0"/>
                            </a:rPr>
                            <m:t>)</m:t>
                          </m:r>
                        </m:den>
                      </m:f>
                    </m:oMath>
                  </m:oMathPara>
                </a14:m>
                <a:endParaRPr lang="zh-CN" altLang="en-US" sz="2200" b="1" dirty="0">
                  <a:solidFill>
                    <a:srgbClr val="002060"/>
                  </a:solidFill>
                  <a:latin typeface="Times New Roman" pitchFamily="18" charset="0"/>
                  <a:cs typeface="Times New Roman" pitchFamily="18" charset="0"/>
                </a:endParaRPr>
              </a:p>
            </p:txBody>
          </p:sp>
        </mc:Choice>
        <mc:Fallback xmlns="">
          <p:sp>
            <p:nvSpPr>
              <p:cNvPr id="15" name="矩形 14">
                <a:extLst>
                  <a:ext uri="{FF2B5EF4-FFF2-40B4-BE49-F238E27FC236}">
                    <a16:creationId xmlns:a16="http://schemas.microsoft.com/office/drawing/2014/main" id="{A1F5378E-4C88-D23D-4E76-FDFDFB2116AE}"/>
                  </a:ext>
                </a:extLst>
              </p:cNvPr>
              <p:cNvSpPr>
                <a:spLocks noRot="1" noChangeAspect="1" noMove="1" noResize="1" noEditPoints="1" noAdjustHandles="1" noChangeArrowheads="1" noChangeShapeType="1" noTextEdit="1"/>
              </p:cNvSpPr>
              <p:nvPr/>
            </p:nvSpPr>
            <p:spPr>
              <a:xfrm>
                <a:off x="1652942" y="5417972"/>
                <a:ext cx="1345753" cy="789255"/>
              </a:xfrm>
              <a:prstGeom prst="rect">
                <a:avLst/>
              </a:prstGeom>
              <a:blipFill>
                <a:blip r:embed="rId12"/>
                <a:stretch>
                  <a:fillRect/>
                </a:stretch>
              </a:blipFill>
            </p:spPr>
            <p:txBody>
              <a:bodyPr/>
              <a:lstStyle/>
              <a:p>
                <a:r>
                  <a:rPr lang="zh-CN" altLang="en-US">
                    <a:noFill/>
                  </a:rPr>
                  <a:t> </a:t>
                </a:r>
              </a:p>
            </p:txBody>
          </p:sp>
        </mc:Fallback>
      </mc:AlternateContent>
      <p:sp>
        <p:nvSpPr>
          <p:cNvPr id="16" name="矩形 15">
            <a:extLst>
              <a:ext uri="{FF2B5EF4-FFF2-40B4-BE49-F238E27FC236}">
                <a16:creationId xmlns:a16="http://schemas.microsoft.com/office/drawing/2014/main" id="{A2AFE004-CA58-4233-0689-36D29EA31303}"/>
              </a:ext>
            </a:extLst>
          </p:cNvPr>
          <p:cNvSpPr/>
          <p:nvPr/>
        </p:nvSpPr>
        <p:spPr>
          <a:xfrm>
            <a:off x="2791504" y="5251801"/>
            <a:ext cx="415498" cy="666336"/>
          </a:xfrm>
          <a:prstGeom prst="rect">
            <a:avLst/>
          </a:prstGeom>
        </p:spPr>
        <p:txBody>
          <a:bodyPr wrap="none">
            <a:spAutoFit/>
          </a:bodyPr>
          <a:lstStyle/>
          <a:p>
            <a:pPr>
              <a:lnSpc>
                <a:spcPct val="200000"/>
              </a:lnSpc>
            </a:pPr>
            <a:r>
              <a:rPr lang="en-US" altLang="zh-CN" sz="2200" b="1" dirty="0">
                <a:solidFill>
                  <a:srgbClr val="002060"/>
                </a:solidFill>
                <a:latin typeface="Times New Roman" pitchFamily="18" charset="0"/>
                <a:cs typeface="Times New Roman" pitchFamily="18" charset="0"/>
              </a:rPr>
              <a:t> =</a:t>
            </a:r>
            <a:endParaRPr lang="en-US" altLang="zh-CN" sz="2200" dirty="0">
              <a:solidFill>
                <a:srgbClr val="00206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91B7A733-CCF8-5BDA-D1FA-FF45B6039285}"/>
                  </a:ext>
                </a:extLst>
              </p:cNvPr>
              <p:cNvSpPr/>
              <p:nvPr/>
            </p:nvSpPr>
            <p:spPr>
              <a:xfrm>
                <a:off x="2915816" y="6127544"/>
                <a:ext cx="1438214" cy="7304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sz="2200" b="1" i="1">
                              <a:solidFill>
                                <a:srgbClr val="002060"/>
                              </a:solidFill>
                              <a:latin typeface="Cambria Math" panose="02040503050406030204" pitchFamily="18" charset="0"/>
                            </a:rPr>
                          </m:ctrlPr>
                        </m:fPr>
                        <m:num>
                          <m:r>
                            <m:rPr>
                              <m:nor/>
                            </m:rPr>
                            <a:rPr lang="en-US" altLang="zh-CN" sz="2200" b="1" dirty="0">
                              <a:solidFill>
                                <a:srgbClr val="002060"/>
                              </a:solidFill>
                              <a:latin typeface="Times New Roman" pitchFamily="18" charset="0"/>
                              <a:cs typeface="Times New Roman" pitchFamily="18" charset="0"/>
                            </a:rPr>
                            <m:t>0.02×0.25</m:t>
                          </m:r>
                        </m:num>
                        <m:den>
                          <m:r>
                            <m:rPr>
                              <m:nor/>
                            </m:rPr>
                            <a:rPr lang="en-US" altLang="zh-CN" sz="2200" b="1" dirty="0">
                              <a:solidFill>
                                <a:srgbClr val="002060"/>
                              </a:solidFill>
                              <a:latin typeface="Times New Roman" pitchFamily="18" charset="0"/>
                              <a:cs typeface="Times New Roman" pitchFamily="18" charset="0"/>
                            </a:rPr>
                            <m:t>0.0245</m:t>
                          </m:r>
                          <m:r>
                            <m:rPr>
                              <m:nor/>
                            </m:rPr>
                            <a:rPr lang="en-US" altLang="zh-CN" sz="2200" dirty="0">
                              <a:solidFill>
                                <a:srgbClr val="002060"/>
                              </a:solidFill>
                              <a:latin typeface="Times New Roman" pitchFamily="18" charset="0"/>
                              <a:cs typeface="Times New Roman" pitchFamily="18" charset="0"/>
                            </a:rPr>
                            <m:t> </m:t>
                          </m:r>
                        </m:den>
                      </m:f>
                    </m:oMath>
                  </m:oMathPara>
                </a14:m>
                <a:endParaRPr lang="zh-CN" altLang="en-US" sz="2200" b="1" dirty="0">
                  <a:solidFill>
                    <a:srgbClr val="002060"/>
                  </a:solidFill>
                  <a:latin typeface="Times New Roman" pitchFamily="18" charset="0"/>
                  <a:cs typeface="Times New Roman" pitchFamily="18" charset="0"/>
                </a:endParaRPr>
              </a:p>
            </p:txBody>
          </p:sp>
        </mc:Choice>
        <mc:Fallback xmlns="">
          <p:sp>
            <p:nvSpPr>
              <p:cNvPr id="17" name="矩形 16">
                <a:extLst>
                  <a:ext uri="{FF2B5EF4-FFF2-40B4-BE49-F238E27FC236}">
                    <a16:creationId xmlns:a16="http://schemas.microsoft.com/office/drawing/2014/main" id="{91B7A733-CCF8-5BDA-D1FA-FF45B6039285}"/>
                  </a:ext>
                </a:extLst>
              </p:cNvPr>
              <p:cNvSpPr>
                <a:spLocks noRot="1" noChangeAspect="1" noMove="1" noResize="1" noEditPoints="1" noAdjustHandles="1" noChangeArrowheads="1" noChangeShapeType="1" noTextEdit="1"/>
              </p:cNvSpPr>
              <p:nvPr/>
            </p:nvSpPr>
            <p:spPr>
              <a:xfrm>
                <a:off x="2915816" y="6127544"/>
                <a:ext cx="1438214" cy="730456"/>
              </a:xfrm>
              <a:prstGeom prst="rect">
                <a:avLst/>
              </a:prstGeom>
              <a:blipFill>
                <a:blip r:embed="rId13"/>
                <a:stretch>
                  <a:fillRect/>
                </a:stretch>
              </a:blipFill>
            </p:spPr>
            <p:txBody>
              <a:bodyPr/>
              <a:lstStyle/>
              <a:p>
                <a:r>
                  <a:rPr lang="zh-CN" altLang="en-US">
                    <a:noFill/>
                  </a:rPr>
                  <a:t> </a:t>
                </a:r>
              </a:p>
            </p:txBody>
          </p:sp>
        </mc:Fallback>
      </mc:AlternateContent>
      <p:sp>
        <p:nvSpPr>
          <p:cNvPr id="18" name="矩形 17">
            <a:extLst>
              <a:ext uri="{FF2B5EF4-FFF2-40B4-BE49-F238E27FC236}">
                <a16:creationId xmlns:a16="http://schemas.microsoft.com/office/drawing/2014/main" id="{4FCA22A0-2BE5-474B-CE9B-5105C928FF97}"/>
              </a:ext>
            </a:extLst>
          </p:cNvPr>
          <p:cNvSpPr/>
          <p:nvPr/>
        </p:nvSpPr>
        <p:spPr>
          <a:xfrm>
            <a:off x="2619021" y="6049465"/>
            <a:ext cx="344966" cy="666336"/>
          </a:xfrm>
          <a:prstGeom prst="rect">
            <a:avLst/>
          </a:prstGeom>
        </p:spPr>
        <p:txBody>
          <a:bodyPr wrap="none">
            <a:spAutoFit/>
          </a:bodyPr>
          <a:lstStyle/>
          <a:p>
            <a:pPr>
              <a:lnSpc>
                <a:spcPct val="200000"/>
              </a:lnSpc>
            </a:pPr>
            <a:r>
              <a:rPr lang="en-US" altLang="zh-CN" sz="2200" b="1" dirty="0">
                <a:solidFill>
                  <a:srgbClr val="002060"/>
                </a:solidFill>
                <a:latin typeface="Times New Roman" pitchFamily="18" charset="0"/>
                <a:cs typeface="Times New Roman" pitchFamily="18" charset="0"/>
              </a:rPr>
              <a:t>=</a:t>
            </a:r>
            <a:endParaRPr lang="en-US" altLang="zh-CN" sz="2200" dirty="0">
              <a:solidFill>
                <a:srgbClr val="00206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96F49BA5-094B-F3A0-64C3-B1ECE4FD7C0A}"/>
                  </a:ext>
                </a:extLst>
              </p:cNvPr>
              <p:cNvSpPr/>
              <p:nvPr/>
            </p:nvSpPr>
            <p:spPr>
              <a:xfrm>
                <a:off x="4260733" y="6277328"/>
                <a:ext cx="1454990" cy="43088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200" b="1" smtClean="0">
                          <a:solidFill>
                            <a:srgbClr val="002060"/>
                          </a:solidFill>
                          <a:latin typeface="Cambria Math"/>
                        </a:rPr>
                        <m:t>≈</m:t>
                      </m:r>
                      <m:r>
                        <a:rPr lang="en-US" altLang="zh-CN" sz="2200" b="1" i="1">
                          <a:solidFill>
                            <a:srgbClr val="002060"/>
                          </a:solidFill>
                          <a:latin typeface="Cambria Math"/>
                        </a:rPr>
                        <m:t>𝟎</m:t>
                      </m:r>
                      <m:r>
                        <a:rPr lang="en-US" altLang="zh-CN" sz="2200" b="1" i="1">
                          <a:solidFill>
                            <a:srgbClr val="002060"/>
                          </a:solidFill>
                          <a:latin typeface="Cambria Math"/>
                        </a:rPr>
                        <m:t>.</m:t>
                      </m:r>
                      <m:r>
                        <a:rPr lang="en-US" altLang="zh-CN" sz="2200" b="1" i="1" smtClean="0">
                          <a:solidFill>
                            <a:srgbClr val="002060"/>
                          </a:solidFill>
                          <a:latin typeface="Cambria Math" panose="02040503050406030204" pitchFamily="18" charset="0"/>
                        </a:rPr>
                        <m:t>𝟐𝟎𝟒𝟏</m:t>
                      </m:r>
                    </m:oMath>
                  </m:oMathPara>
                </a14:m>
                <a:endParaRPr lang="zh-CN" altLang="en-US" sz="2200" b="1" dirty="0">
                  <a:solidFill>
                    <a:srgbClr val="002060"/>
                  </a:solidFill>
                  <a:latin typeface="Times New Roman" pitchFamily="18" charset="0"/>
                  <a:cs typeface="Times New Roman" pitchFamily="18" charset="0"/>
                </a:endParaRPr>
              </a:p>
            </p:txBody>
          </p:sp>
        </mc:Choice>
        <mc:Fallback xmlns="">
          <p:sp>
            <p:nvSpPr>
              <p:cNvPr id="19" name="矩形 18">
                <a:extLst>
                  <a:ext uri="{FF2B5EF4-FFF2-40B4-BE49-F238E27FC236}">
                    <a16:creationId xmlns:a16="http://schemas.microsoft.com/office/drawing/2014/main" id="{96F49BA5-094B-F3A0-64C3-B1ECE4FD7C0A}"/>
                  </a:ext>
                </a:extLst>
              </p:cNvPr>
              <p:cNvSpPr>
                <a:spLocks noRot="1" noChangeAspect="1" noMove="1" noResize="1" noEditPoints="1" noAdjustHandles="1" noChangeArrowheads="1" noChangeShapeType="1" noTextEdit="1"/>
              </p:cNvSpPr>
              <p:nvPr/>
            </p:nvSpPr>
            <p:spPr>
              <a:xfrm>
                <a:off x="4260733" y="6277328"/>
                <a:ext cx="1454990" cy="430887"/>
              </a:xfrm>
              <a:prstGeom prst="rect">
                <a:avLst/>
              </a:prstGeom>
              <a:blipFill>
                <a:blip r:embed="rId14"/>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1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9507E71-D4BC-06D5-2C73-D96B3F644754}"/>
              </a:ext>
            </a:extLst>
          </p:cNvPr>
          <p:cNvSpPr txBox="1"/>
          <p:nvPr/>
        </p:nvSpPr>
        <p:spPr>
          <a:xfrm>
            <a:off x="239633" y="21744"/>
            <a:ext cx="8136904" cy="1200329"/>
          </a:xfrm>
          <a:prstGeom prst="rect">
            <a:avLst/>
          </a:prstGeom>
          <a:noFill/>
        </p:spPr>
        <p:txBody>
          <a:bodyPr wrap="square">
            <a:spAutoFit/>
          </a:bodyPr>
          <a:lstStyle/>
          <a:p>
            <a:r>
              <a:rPr lang="en-US" altLang="zh-CN" sz="2400" kern="100" dirty="0">
                <a:solidFill>
                  <a:srgbClr val="000080"/>
                </a:solidFill>
                <a:effectLst/>
                <a:latin typeface="Times New Roman" panose="02020603050405020304" pitchFamily="18" charset="0"/>
                <a:ea typeface="宋体" panose="02010600030101010101" pitchFamily="2" charset="-122"/>
              </a:rPr>
              <a:t>In real world problems, it is important to calculate a posterior probability from given a prior probability. Such a formula is called </a:t>
            </a:r>
            <a:r>
              <a:rPr lang="en-US" altLang="zh-CN" sz="2400" b="1" kern="100" dirty="0">
                <a:solidFill>
                  <a:srgbClr val="000080"/>
                </a:solidFill>
                <a:effectLst/>
                <a:latin typeface="Times New Roman" panose="02020603050405020304" pitchFamily="18" charset="0"/>
                <a:ea typeface="宋体" panose="02010600030101010101" pitchFamily="2" charset="-122"/>
              </a:rPr>
              <a:t>Bayes’ formula.</a:t>
            </a:r>
            <a:endParaRPr lang="zh-CN" altLang="en-US" sz="2400" dirty="0"/>
          </a:p>
        </p:txBody>
      </p:sp>
      <mc:AlternateContent xmlns:mc="http://schemas.openxmlformats.org/markup-compatibility/2006" xmlns:a14="http://schemas.microsoft.com/office/drawing/2010/main">
        <mc:Choice Requires="a14">
          <p:sp>
            <p:nvSpPr>
              <p:cNvPr id="5" name="Rectangle 2">
                <a:extLst>
                  <a:ext uri="{FF2B5EF4-FFF2-40B4-BE49-F238E27FC236}">
                    <a16:creationId xmlns:a16="http://schemas.microsoft.com/office/drawing/2014/main" id="{19B8B552-056C-1A4E-A114-3BACFB995232}"/>
                  </a:ext>
                </a:extLst>
              </p:cNvPr>
              <p:cNvSpPr>
                <a:spLocks noChangeArrowheads="1"/>
              </p:cNvSpPr>
              <p:nvPr/>
            </p:nvSpPr>
            <p:spPr bwMode="auto">
              <a:xfrm>
                <a:off x="5720" y="1202479"/>
                <a:ext cx="8760351" cy="123533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kumimoji="0" lang="en-US" altLang="zh-CN" sz="2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Theorem 2.6.2  </a:t>
                </a:r>
                <a:r>
                  <a:rPr lang="en-US" altLang="zh-CN" sz="2400" kern="100" dirty="0">
                    <a:solidFill>
                      <a:srgbClr val="000080"/>
                    </a:solidFill>
                    <a:effectLst/>
                    <a:latin typeface="Times New Roman" panose="02020603050405020304" pitchFamily="18" charset="0"/>
                  </a:rPr>
                  <a:t>If the events </a:t>
                </a:r>
                <a14:m>
                  <m:oMath xmlns:m="http://schemas.openxmlformats.org/officeDocument/2006/math">
                    <m:sSub>
                      <m:sSubPr>
                        <m:ctrlPr>
                          <a:rPr lang="zh-CN" altLang="zh-CN" sz="2400" i="1">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cs typeface="Times New Roman" panose="02020603050405020304" pitchFamily="18" charset="0"/>
                          </a:rPr>
                          <m:t>𝐵</m:t>
                        </m:r>
                      </m:e>
                      <m:sub>
                        <m:r>
                          <a:rPr lang="en-US" altLang="zh-CN" sz="2400" i="1" kern="100">
                            <a:solidFill>
                              <a:srgbClr val="000080"/>
                            </a:solidFill>
                            <a:effectLst/>
                            <a:latin typeface="Cambria Math" panose="02040503050406030204" pitchFamily="18" charset="0"/>
                            <a:cs typeface="Times New Roman" panose="02020603050405020304" pitchFamily="18" charset="0"/>
                          </a:rPr>
                          <m:t>1</m:t>
                        </m:r>
                      </m:sub>
                    </m:sSub>
                    <m:r>
                      <a:rPr lang="en-US" altLang="zh-CN" sz="2400" i="1" kern="100">
                        <a:solidFill>
                          <a:srgbClr val="000080"/>
                        </a:solidFill>
                        <a:effectLst/>
                        <a:latin typeface="Cambria Math" panose="02040503050406030204" pitchFamily="18" charset="0"/>
                        <a:cs typeface="Times New Roman" panose="02020603050405020304" pitchFamily="18" charset="0"/>
                      </a:rPr>
                      <m:t>,</m:t>
                    </m:r>
                    <m:sSub>
                      <m:sSubPr>
                        <m:ctrlPr>
                          <a:rPr lang="zh-CN" altLang="zh-CN" sz="2400" i="1">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cs typeface="Times New Roman" panose="02020603050405020304" pitchFamily="18" charset="0"/>
                          </a:rPr>
                          <m:t>𝐵</m:t>
                        </m:r>
                      </m:e>
                      <m:sub>
                        <m:r>
                          <a:rPr lang="en-US" altLang="zh-CN" sz="2400" i="1" kern="100">
                            <a:solidFill>
                              <a:srgbClr val="000080"/>
                            </a:solidFill>
                            <a:effectLst/>
                            <a:latin typeface="Cambria Math" panose="02040503050406030204" pitchFamily="18" charset="0"/>
                            <a:cs typeface="Times New Roman" panose="02020603050405020304" pitchFamily="18" charset="0"/>
                          </a:rPr>
                          <m:t>2</m:t>
                        </m:r>
                      </m:sub>
                    </m:sSub>
                    <m:r>
                      <a:rPr lang="en-US" altLang="zh-CN" sz="2400" i="1" kern="100">
                        <a:solidFill>
                          <a:srgbClr val="000080"/>
                        </a:solidFill>
                        <a:effectLst/>
                        <a:latin typeface="Cambria Math" panose="02040503050406030204" pitchFamily="18" charset="0"/>
                        <a:cs typeface="Times New Roman" panose="02020603050405020304" pitchFamily="18" charset="0"/>
                      </a:rPr>
                      <m:t>,⋯,</m:t>
                    </m:r>
                    <m:sSub>
                      <m:sSubPr>
                        <m:ctrlPr>
                          <a:rPr lang="zh-CN" altLang="zh-CN" sz="2400" i="1">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cs typeface="Times New Roman" panose="02020603050405020304" pitchFamily="18" charset="0"/>
                          </a:rPr>
                          <m:t>𝐵</m:t>
                        </m:r>
                      </m:e>
                      <m:sub>
                        <m:r>
                          <a:rPr lang="en-US" altLang="zh-CN" sz="2400" i="1" kern="100">
                            <a:solidFill>
                              <a:srgbClr val="000080"/>
                            </a:solidFill>
                            <a:effectLst/>
                            <a:latin typeface="Cambria Math" panose="02040503050406030204" pitchFamily="18" charset="0"/>
                            <a:cs typeface="Times New Roman" panose="02020603050405020304" pitchFamily="18" charset="0"/>
                          </a:rPr>
                          <m:t>𝑘</m:t>
                        </m:r>
                      </m:sub>
                    </m:sSub>
                  </m:oMath>
                </a14:m>
                <a:r>
                  <a:rPr lang="en-US" altLang="zh-CN" sz="2400" kern="100" dirty="0">
                    <a:solidFill>
                      <a:srgbClr val="000080"/>
                    </a:solidFill>
                    <a:effectLst/>
                    <a:latin typeface="Times New Roman" panose="02020603050405020304" pitchFamily="18" charset="0"/>
                  </a:rPr>
                  <a:t> constitute a partition of the sample space </a:t>
                </a:r>
                <a:r>
                  <a:rPr lang="en-US" altLang="zh-CN" sz="2400" dirty="0"/>
                  <a:t>S such that </a:t>
                </a:r>
                <a14:m>
                  <m:oMath xmlns:m="http://schemas.openxmlformats.org/officeDocument/2006/math">
                    <m:r>
                      <a:rPr lang="en-US" altLang="zh-CN" sz="2400" i="1">
                        <a:latin typeface="Cambria Math" panose="02040503050406030204" pitchFamily="18" charset="0"/>
                      </a:rPr>
                      <m:t>𝑃</m:t>
                    </m:r>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𝐵</m:t>
                        </m:r>
                      </m:e>
                      <m:sub>
                        <m:r>
                          <a:rPr lang="en-US" altLang="zh-CN" sz="2400" i="1">
                            <a:latin typeface="Cambria Math" panose="02040503050406030204" pitchFamily="18" charset="0"/>
                          </a:rPr>
                          <m:t>𝑗</m:t>
                        </m:r>
                      </m:sub>
                    </m:sSub>
                    <m:r>
                      <a:rPr lang="en-US" altLang="zh-CN" sz="2400" i="1">
                        <a:latin typeface="Cambria Math" panose="02040503050406030204" pitchFamily="18" charset="0"/>
                      </a:rPr>
                      <m:t>)≠0</m:t>
                    </m:r>
                  </m:oMath>
                </a14:m>
                <a:r>
                  <a:rPr lang="en-US" altLang="zh-CN" sz="2400" dirty="0"/>
                  <a:t> for </a:t>
                </a:r>
                <a14:m>
                  <m:oMath xmlns:m="http://schemas.openxmlformats.org/officeDocument/2006/math">
                    <m:r>
                      <a:rPr lang="en-US" altLang="zh-CN" sz="2400" i="1">
                        <a:latin typeface="Cambria Math" panose="02040503050406030204" pitchFamily="18" charset="0"/>
                      </a:rPr>
                      <m:t>𝑗</m:t>
                    </m:r>
                    <m:r>
                      <a:rPr lang="en-US" altLang="zh-CN" sz="2400" i="1">
                        <a:latin typeface="Cambria Math" panose="02040503050406030204" pitchFamily="18" charset="0"/>
                      </a:rPr>
                      <m:t>=1,2,⋯,</m:t>
                    </m:r>
                    <m:r>
                      <a:rPr lang="en-US" altLang="zh-CN" sz="2400" i="1">
                        <a:latin typeface="Cambria Math" panose="02040503050406030204" pitchFamily="18" charset="0"/>
                      </a:rPr>
                      <m:t>𝑘</m:t>
                    </m:r>
                    <m:r>
                      <a:rPr lang="en-US" altLang="zh-CN" sz="2400" i="1">
                        <a:latin typeface="Cambria Math" panose="02040503050406030204" pitchFamily="18" charset="0"/>
                      </a:rPr>
                      <m:t>,</m:t>
                    </m:r>
                  </m:oMath>
                </a14:m>
                <a:r>
                  <a:rPr lang="en-US" altLang="zh-CN" sz="2400" dirty="0"/>
                  <a:t> than for any event A of S, </a:t>
                </a:r>
                <a14:m>
                  <m:oMath xmlns:m="http://schemas.openxmlformats.org/officeDocument/2006/math">
                    <m:r>
                      <a:rPr lang="en-US" altLang="zh-CN" sz="2400" i="1">
                        <a:latin typeface="Cambria Math" panose="02040503050406030204" pitchFamily="18" charset="0"/>
                      </a:rPr>
                      <m:t>𝑃</m:t>
                    </m:r>
                    <m:r>
                      <a:rPr lang="en-US" altLang="zh-CN" sz="2400" i="1">
                        <a:latin typeface="Cambria Math" panose="02040503050406030204" pitchFamily="18" charset="0"/>
                      </a:rPr>
                      <m:t>(</m:t>
                    </m:r>
                    <m:r>
                      <a:rPr lang="en-US" altLang="zh-CN" sz="2400" i="1">
                        <a:latin typeface="Cambria Math" panose="02040503050406030204" pitchFamily="18" charset="0"/>
                      </a:rPr>
                      <m:t>𝐴</m:t>
                    </m:r>
                    <m:r>
                      <a:rPr lang="en-US" altLang="zh-CN" sz="2400" i="1">
                        <a:latin typeface="Cambria Math" panose="02040503050406030204" pitchFamily="18" charset="0"/>
                      </a:rPr>
                      <m:t>)≠0</m:t>
                    </m:r>
                  </m:oMath>
                </a14:m>
                <a:r>
                  <a:rPr lang="en-US" altLang="zh-CN" sz="2400" dirty="0"/>
                  <a:t>,</a:t>
                </a:r>
                <a:r>
                  <a:rPr kumimoji="0" lang="en-US" altLang="zh-CN" sz="2400" b="0" i="0" u="none" strike="noStrike" cap="none" normalizeH="0" baseline="0" dirty="0">
                    <a:ln>
                      <a:noFill/>
                    </a:ln>
                    <a:solidFill>
                      <a:schemeClr val="tx1"/>
                    </a:solidFill>
                    <a:effectLst/>
                  </a:rPr>
                  <a:t> </a:t>
                </a:r>
              </a:p>
            </p:txBody>
          </p:sp>
        </mc:Choice>
        <mc:Fallback xmlns="">
          <p:sp>
            <p:nvSpPr>
              <p:cNvPr id="5" name="Rectangle 2">
                <a:extLst>
                  <a:ext uri="{FF2B5EF4-FFF2-40B4-BE49-F238E27FC236}">
                    <a16:creationId xmlns:a16="http://schemas.microsoft.com/office/drawing/2014/main" id="{19B8B552-056C-1A4E-A114-3BACFB995232}"/>
                  </a:ext>
                </a:extLst>
              </p:cNvPr>
              <p:cNvSpPr>
                <a:spLocks noRot="1" noChangeAspect="1" noMove="1" noResize="1" noEditPoints="1" noAdjustHandles="1" noChangeArrowheads="1" noChangeShapeType="1" noTextEdit="1"/>
              </p:cNvSpPr>
              <p:nvPr/>
            </p:nvSpPr>
            <p:spPr bwMode="auto">
              <a:xfrm>
                <a:off x="5720" y="1202479"/>
                <a:ext cx="8760351" cy="1235338"/>
              </a:xfrm>
              <a:prstGeom prst="rect">
                <a:avLst/>
              </a:prstGeom>
              <a:blipFill>
                <a:blip r:embed="rId2"/>
                <a:stretch>
                  <a:fillRect l="-1113" t="-3448" b="-1083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FC45925-50C5-1369-3070-2FDB3A40C57C}"/>
                  </a:ext>
                </a:extLst>
              </p:cNvPr>
              <p:cNvSpPr txBox="1"/>
              <p:nvPr/>
            </p:nvSpPr>
            <p:spPr>
              <a:xfrm>
                <a:off x="1043607" y="2670252"/>
                <a:ext cx="7332929" cy="753668"/>
              </a:xfrm>
              <a:prstGeom prst="rect">
                <a:avLst/>
              </a:prstGeom>
              <a:noFill/>
            </p:spPr>
            <p:txBody>
              <a:bodyPr wrap="square">
                <a:spAutoFit/>
              </a:bodyPr>
              <a:lstStyle/>
              <a:p>
                <a14:m>
                  <m:oMath xmlns:m="http://schemas.openxmlformats.org/officeDocument/2006/math">
                    <m:r>
                      <a:rPr lang="en-US" altLang="zh-CN" sz="2400" i="1" kern="100" smtClean="0">
                        <a:solidFill>
                          <a:srgbClr val="000080"/>
                        </a:solidFill>
                        <a:effectLst/>
                        <a:latin typeface="Cambria Math" panose="02040503050406030204" pitchFamily="18" charset="0"/>
                        <a:cs typeface="Times New Roman" panose="02020603050405020304" pitchFamily="18" charset="0"/>
                      </a:rPr>
                      <m:t>𝑃</m:t>
                    </m:r>
                    <m:r>
                      <a:rPr lang="en-US" altLang="zh-CN" sz="2400" i="1" kern="100" smtClean="0">
                        <a:solidFill>
                          <a:srgbClr val="000080"/>
                        </a:solidFill>
                        <a:effectLst/>
                        <a:latin typeface="Cambria Math" panose="02040503050406030204" pitchFamily="18" charset="0"/>
                        <a:cs typeface="Times New Roman" panose="02020603050405020304" pitchFamily="18" charset="0"/>
                      </a:rPr>
                      <m:t>(</m:t>
                    </m:r>
                    <m:sSub>
                      <m:sSubPr>
                        <m:ctrlPr>
                          <a:rPr lang="zh-CN" altLang="zh-CN" sz="2400" i="1">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cs typeface="Times New Roman" panose="02020603050405020304" pitchFamily="18" charset="0"/>
                          </a:rPr>
                          <m:t>𝐵</m:t>
                        </m:r>
                      </m:e>
                      <m:sub>
                        <m:r>
                          <a:rPr lang="en-US" altLang="zh-CN" sz="2400" i="1" kern="100">
                            <a:solidFill>
                              <a:srgbClr val="000080"/>
                            </a:solidFill>
                            <a:effectLst/>
                            <a:latin typeface="Cambria Math" panose="02040503050406030204" pitchFamily="18" charset="0"/>
                            <a:cs typeface="Times New Roman" panose="02020603050405020304" pitchFamily="18" charset="0"/>
                          </a:rPr>
                          <m:t>𝑖</m:t>
                        </m:r>
                      </m:sub>
                    </m:sSub>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𝐴</m:t>
                    </m:r>
                    <m:r>
                      <a:rPr lang="en-US" altLang="zh-CN" sz="2400" i="1" kern="100">
                        <a:solidFill>
                          <a:srgbClr val="000080"/>
                        </a:solidFill>
                        <a:effectLst/>
                        <a:latin typeface="Cambria Math" panose="02040503050406030204" pitchFamily="18" charset="0"/>
                        <a:cs typeface="Times New Roman" panose="02020603050405020304" pitchFamily="18" charset="0"/>
                      </a:rPr>
                      <m:t>)=</m:t>
                    </m:r>
                    <m:f>
                      <m:fPr>
                        <m:ctrlPr>
                          <a:rPr lang="zh-CN" altLang="zh-CN" sz="2400" i="1">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cs typeface="Times New Roman" panose="02020603050405020304" pitchFamily="18" charset="0"/>
                          </a:rPr>
                          <m:t>𝑃</m:t>
                        </m:r>
                        <m:r>
                          <a:rPr lang="en-US" altLang="zh-CN" sz="2400" i="1" kern="100">
                            <a:solidFill>
                              <a:srgbClr val="000080"/>
                            </a:solidFill>
                            <a:effectLst/>
                            <a:latin typeface="Cambria Math" panose="02040503050406030204" pitchFamily="18" charset="0"/>
                            <a:cs typeface="Times New Roman" panose="02020603050405020304" pitchFamily="18" charset="0"/>
                          </a:rPr>
                          <m:t>(</m:t>
                        </m:r>
                        <m:sSub>
                          <m:sSubPr>
                            <m:ctrlPr>
                              <a:rPr lang="zh-CN" altLang="zh-CN" sz="2400" i="1">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cs typeface="Times New Roman" panose="02020603050405020304" pitchFamily="18" charset="0"/>
                              </a:rPr>
                              <m:t>𝐵</m:t>
                            </m:r>
                          </m:e>
                          <m:sub>
                            <m:r>
                              <a:rPr lang="en-US" altLang="zh-CN" sz="2400" i="1" kern="100">
                                <a:solidFill>
                                  <a:srgbClr val="000080"/>
                                </a:solidFill>
                                <a:effectLst/>
                                <a:latin typeface="Cambria Math" panose="02040503050406030204" pitchFamily="18" charset="0"/>
                                <a:cs typeface="Times New Roman" panose="02020603050405020304" pitchFamily="18" charset="0"/>
                              </a:rPr>
                              <m:t>𝑖</m:t>
                            </m:r>
                          </m:sub>
                        </m:sSub>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𝑃</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𝐴</m:t>
                        </m:r>
                        <m:r>
                          <a:rPr lang="en-US" altLang="zh-CN" sz="2400" i="1" kern="100">
                            <a:solidFill>
                              <a:srgbClr val="000080"/>
                            </a:solidFill>
                            <a:effectLst/>
                            <a:latin typeface="Cambria Math" panose="02040503050406030204" pitchFamily="18" charset="0"/>
                            <a:cs typeface="Times New Roman" panose="02020603050405020304" pitchFamily="18" charset="0"/>
                          </a:rPr>
                          <m:t>|</m:t>
                        </m:r>
                        <m:sSub>
                          <m:sSubPr>
                            <m:ctrlPr>
                              <a:rPr lang="zh-CN" altLang="zh-CN" sz="2400" i="1">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cs typeface="Times New Roman" panose="02020603050405020304" pitchFamily="18" charset="0"/>
                              </a:rPr>
                              <m:t>𝐵</m:t>
                            </m:r>
                          </m:e>
                          <m:sub>
                            <m:r>
                              <a:rPr lang="en-US" altLang="zh-CN" sz="2400" i="1" kern="100">
                                <a:solidFill>
                                  <a:srgbClr val="000080"/>
                                </a:solidFill>
                                <a:effectLst/>
                                <a:latin typeface="Cambria Math" panose="02040503050406030204" pitchFamily="18" charset="0"/>
                                <a:cs typeface="Times New Roman" panose="02020603050405020304" pitchFamily="18" charset="0"/>
                              </a:rPr>
                              <m:t>𝑖</m:t>
                            </m:r>
                          </m:sub>
                        </m:sSub>
                        <m:r>
                          <a:rPr lang="en-US" altLang="zh-CN" sz="2400" i="1" kern="100">
                            <a:solidFill>
                              <a:srgbClr val="000080"/>
                            </a:solidFill>
                            <a:effectLst/>
                            <a:latin typeface="Cambria Math" panose="02040503050406030204" pitchFamily="18" charset="0"/>
                            <a:cs typeface="Times New Roman" panose="02020603050405020304" pitchFamily="18" charset="0"/>
                          </a:rPr>
                          <m:t>)</m:t>
                        </m:r>
                      </m:num>
                      <m:den>
                        <m:nary>
                          <m:naryPr>
                            <m:chr m:val="∑"/>
                            <m:ctrlPr>
                              <a:rPr lang="zh-CN" altLang="zh-CN" sz="2400" i="1">
                                <a:solidFill>
                                  <a:srgbClr val="000080"/>
                                </a:solidFill>
                                <a:effectLst/>
                                <a:latin typeface="Cambria Math" panose="02040503050406030204" pitchFamily="18" charset="0"/>
                                <a:ea typeface="Cambria Math" panose="02040503050406030204" pitchFamily="18" charset="0"/>
                              </a:rPr>
                            </m:ctrlPr>
                          </m:naryPr>
                          <m:sub>
                            <m:r>
                              <a:rPr lang="en-US" altLang="zh-CN" sz="2400" i="1" kern="100">
                                <a:solidFill>
                                  <a:srgbClr val="000080"/>
                                </a:solidFill>
                                <a:effectLst/>
                                <a:latin typeface="Cambria Math" panose="02040503050406030204" pitchFamily="18" charset="0"/>
                                <a:cs typeface="Times New Roman" panose="02020603050405020304" pitchFamily="18" charset="0"/>
                              </a:rPr>
                              <m:t>𝑗</m:t>
                            </m:r>
                            <m:r>
                              <a:rPr lang="en-US" altLang="zh-CN" sz="2400" i="1" kern="100">
                                <a:solidFill>
                                  <a:srgbClr val="000080"/>
                                </a:solidFill>
                                <a:effectLst/>
                                <a:latin typeface="Cambria Math" panose="02040503050406030204" pitchFamily="18" charset="0"/>
                                <a:cs typeface="Times New Roman" panose="02020603050405020304" pitchFamily="18" charset="0"/>
                              </a:rPr>
                              <m:t>=1</m:t>
                            </m:r>
                          </m:sub>
                          <m:sup>
                            <m:r>
                              <a:rPr lang="en-US" altLang="zh-CN" sz="2400" i="1" kern="100">
                                <a:solidFill>
                                  <a:srgbClr val="000080"/>
                                </a:solidFill>
                                <a:effectLst/>
                                <a:latin typeface="Cambria Math" panose="02040503050406030204" pitchFamily="18" charset="0"/>
                                <a:cs typeface="Times New Roman" panose="02020603050405020304" pitchFamily="18" charset="0"/>
                              </a:rPr>
                              <m:t>𝑘</m:t>
                            </m:r>
                          </m:sup>
                          <m:e>
                            <m:r>
                              <a:rPr lang="en-US" altLang="zh-CN" sz="2400" i="1" kern="100">
                                <a:solidFill>
                                  <a:srgbClr val="000080"/>
                                </a:solidFill>
                                <a:effectLst/>
                                <a:latin typeface="Cambria Math" panose="02040503050406030204" pitchFamily="18" charset="0"/>
                                <a:cs typeface="Times New Roman" panose="02020603050405020304" pitchFamily="18" charset="0"/>
                              </a:rPr>
                              <m:t>𝑃</m:t>
                            </m:r>
                            <m:r>
                              <a:rPr lang="en-US" altLang="zh-CN" sz="2400" i="1" kern="100">
                                <a:solidFill>
                                  <a:srgbClr val="000080"/>
                                </a:solidFill>
                                <a:effectLst/>
                                <a:latin typeface="Cambria Math" panose="02040503050406030204" pitchFamily="18" charset="0"/>
                                <a:cs typeface="Times New Roman" panose="02020603050405020304" pitchFamily="18" charset="0"/>
                              </a:rPr>
                              <m:t>(</m:t>
                            </m:r>
                            <m:sSub>
                              <m:sSubPr>
                                <m:ctrlPr>
                                  <a:rPr lang="zh-CN" altLang="zh-CN" sz="2400" i="1">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cs typeface="Times New Roman" panose="02020603050405020304" pitchFamily="18" charset="0"/>
                                  </a:rPr>
                                  <m:t>𝐵</m:t>
                                </m:r>
                              </m:e>
                              <m:sub>
                                <m:r>
                                  <a:rPr lang="en-US" altLang="zh-CN" sz="2400" i="1" kern="100">
                                    <a:solidFill>
                                      <a:srgbClr val="000080"/>
                                    </a:solidFill>
                                    <a:effectLst/>
                                    <a:latin typeface="Cambria Math" panose="02040503050406030204" pitchFamily="18" charset="0"/>
                                    <a:cs typeface="Times New Roman" panose="02020603050405020304" pitchFamily="18" charset="0"/>
                                  </a:rPr>
                                  <m:t>𝑗</m:t>
                                </m:r>
                              </m:sub>
                            </m:sSub>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𝑃</m:t>
                            </m:r>
                            <m:r>
                              <a:rPr lang="en-US" altLang="zh-CN" sz="2400" i="1" kern="100">
                                <a:solidFill>
                                  <a:srgbClr val="000080"/>
                                </a:solidFill>
                                <a:effectLst/>
                                <a:latin typeface="Cambria Math" panose="02040503050406030204" pitchFamily="18" charset="0"/>
                                <a:cs typeface="Times New Roman" panose="02020603050405020304" pitchFamily="18" charset="0"/>
                              </a:rPr>
                              <m:t>(</m:t>
                            </m:r>
                            <m:r>
                              <a:rPr lang="en-US" altLang="zh-CN" sz="2400" i="1" kern="100">
                                <a:solidFill>
                                  <a:srgbClr val="000080"/>
                                </a:solidFill>
                                <a:effectLst/>
                                <a:latin typeface="Cambria Math" panose="02040503050406030204" pitchFamily="18" charset="0"/>
                                <a:cs typeface="Times New Roman" panose="02020603050405020304" pitchFamily="18" charset="0"/>
                              </a:rPr>
                              <m:t>𝐴</m:t>
                            </m:r>
                            <m:r>
                              <a:rPr lang="en-US" altLang="zh-CN" sz="2400" i="1" kern="100">
                                <a:solidFill>
                                  <a:srgbClr val="000080"/>
                                </a:solidFill>
                                <a:effectLst/>
                                <a:latin typeface="Cambria Math" panose="02040503050406030204" pitchFamily="18" charset="0"/>
                                <a:cs typeface="Times New Roman" panose="02020603050405020304" pitchFamily="18" charset="0"/>
                              </a:rPr>
                              <m:t>|</m:t>
                            </m:r>
                            <m:sSub>
                              <m:sSubPr>
                                <m:ctrlPr>
                                  <a:rPr lang="zh-CN" altLang="zh-CN" sz="2400" i="1">
                                    <a:solidFill>
                                      <a:srgbClr val="000080"/>
                                    </a:solidFill>
                                    <a:effectLst/>
                                    <a:latin typeface="Cambria Math" panose="02040503050406030204" pitchFamily="18" charset="0"/>
                                    <a:ea typeface="Cambria Math" panose="02040503050406030204" pitchFamily="18" charset="0"/>
                                  </a:rPr>
                                </m:ctrlPr>
                              </m:sSubPr>
                              <m:e>
                                <m:r>
                                  <a:rPr lang="en-US" altLang="zh-CN" sz="2400" i="1" kern="100">
                                    <a:solidFill>
                                      <a:srgbClr val="000080"/>
                                    </a:solidFill>
                                    <a:effectLst/>
                                    <a:latin typeface="Cambria Math" panose="02040503050406030204" pitchFamily="18" charset="0"/>
                                    <a:cs typeface="Times New Roman" panose="02020603050405020304" pitchFamily="18" charset="0"/>
                                  </a:rPr>
                                  <m:t>𝐵</m:t>
                                </m:r>
                              </m:e>
                              <m:sub>
                                <m:r>
                                  <a:rPr lang="en-US" altLang="zh-CN" sz="2400" i="1" kern="100">
                                    <a:solidFill>
                                      <a:srgbClr val="000080"/>
                                    </a:solidFill>
                                    <a:effectLst/>
                                    <a:latin typeface="Cambria Math" panose="02040503050406030204" pitchFamily="18" charset="0"/>
                                    <a:cs typeface="Times New Roman" panose="02020603050405020304" pitchFamily="18" charset="0"/>
                                  </a:rPr>
                                  <m:t>𝑗</m:t>
                                </m:r>
                              </m:sub>
                            </m:sSub>
                            <m:r>
                              <a:rPr lang="en-US" altLang="zh-CN" sz="2400" i="1" kern="100">
                                <a:solidFill>
                                  <a:srgbClr val="000080"/>
                                </a:solidFill>
                                <a:effectLst/>
                                <a:latin typeface="Cambria Math" panose="02040503050406030204" pitchFamily="18" charset="0"/>
                                <a:cs typeface="Times New Roman" panose="02020603050405020304" pitchFamily="18" charset="0"/>
                              </a:rPr>
                              <m:t>)</m:t>
                            </m:r>
                          </m:e>
                        </m:nary>
                      </m:den>
                    </m:f>
                  </m:oMath>
                </a14:m>
                <a:r>
                  <a:rPr lang="en-US" altLang="zh-CN" sz="2400" kern="100" dirty="0">
                    <a:solidFill>
                      <a:srgbClr val="000080"/>
                    </a:solidFill>
                    <a:effectLst/>
                    <a:latin typeface="Times New Roman" panose="02020603050405020304" pitchFamily="18" charset="0"/>
                  </a:rPr>
                  <a:t>. for </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𝑖</m:t>
                    </m:r>
                    <m:r>
                      <a:rPr lang="en-US" altLang="zh-CN" sz="2400" i="1" kern="100">
                        <a:solidFill>
                          <a:srgbClr val="000080"/>
                        </a:solidFill>
                        <a:effectLst/>
                        <a:latin typeface="Cambria Math" panose="02040503050406030204" pitchFamily="18" charset="0"/>
                        <a:cs typeface="Times New Roman" panose="02020603050405020304" pitchFamily="18" charset="0"/>
                      </a:rPr>
                      <m:t>=1,2,⋯,</m:t>
                    </m:r>
                    <m:r>
                      <a:rPr lang="en-US" altLang="zh-CN" sz="2400" i="1" kern="100">
                        <a:solidFill>
                          <a:srgbClr val="000080"/>
                        </a:solidFill>
                        <a:effectLst/>
                        <a:latin typeface="Cambria Math" panose="02040503050406030204" pitchFamily="18" charset="0"/>
                        <a:cs typeface="Times New Roman" panose="02020603050405020304" pitchFamily="18" charset="0"/>
                      </a:rPr>
                      <m:t>𝑘</m:t>
                    </m:r>
                  </m:oMath>
                </a14:m>
                <a:r>
                  <a:rPr lang="zh-CN" altLang="en-US" sz="2400" dirty="0"/>
                  <a:t>    </a:t>
                </a:r>
                <a:r>
                  <a:rPr lang="en-US" altLang="zh-CN" sz="2400" dirty="0"/>
                  <a:t>(2.6.2)</a:t>
                </a:r>
                <a:endParaRPr lang="zh-CN" altLang="en-US" sz="2400" dirty="0"/>
              </a:p>
            </p:txBody>
          </p:sp>
        </mc:Choice>
        <mc:Fallback xmlns="">
          <p:sp>
            <p:nvSpPr>
              <p:cNvPr id="8" name="文本框 7">
                <a:extLst>
                  <a:ext uri="{FF2B5EF4-FFF2-40B4-BE49-F238E27FC236}">
                    <a16:creationId xmlns:a16="http://schemas.microsoft.com/office/drawing/2014/main" id="{8FC45925-50C5-1369-3070-2FDB3A40C57C}"/>
                  </a:ext>
                </a:extLst>
              </p:cNvPr>
              <p:cNvSpPr txBox="1">
                <a:spLocks noRot="1" noChangeAspect="1" noMove="1" noResize="1" noEditPoints="1" noAdjustHandles="1" noChangeArrowheads="1" noChangeShapeType="1" noTextEdit="1"/>
              </p:cNvSpPr>
              <p:nvPr/>
            </p:nvSpPr>
            <p:spPr>
              <a:xfrm>
                <a:off x="1043607" y="2670252"/>
                <a:ext cx="7332929" cy="75366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3BFB86B0-B5C8-3848-A8DA-B6BD0804FBF7}"/>
                  </a:ext>
                </a:extLst>
              </p:cNvPr>
              <p:cNvSpPr txBox="1"/>
              <p:nvPr/>
            </p:nvSpPr>
            <p:spPr>
              <a:xfrm>
                <a:off x="239633" y="3656355"/>
                <a:ext cx="8436823" cy="1938992"/>
              </a:xfrm>
              <a:prstGeom prst="rect">
                <a:avLst/>
              </a:prstGeom>
              <a:noFill/>
            </p:spPr>
            <p:txBody>
              <a:bodyPr wrap="square">
                <a:spAutoFit/>
              </a:bodyPr>
              <a:lstStyle/>
              <a:p>
                <a:pPr marL="635" indent="266065" algn="just"/>
                <a:r>
                  <a:rPr lang="en-US" altLang="zh-CN" sz="2400" kern="100" dirty="0">
                    <a:solidFill>
                      <a:srgbClr val="000080"/>
                    </a:solidFill>
                    <a:effectLst/>
                    <a:latin typeface="Times New Roman" panose="02020603050405020304" pitchFamily="18" charset="0"/>
                    <a:ea typeface="宋体" panose="02010600030101010101" pitchFamily="2" charset="-122"/>
                  </a:rPr>
                  <a:t>The probability </a:t>
                </a:r>
                <a14:m>
                  <m:oMath xmlns:m="http://schemas.openxmlformats.org/officeDocument/2006/math">
                    <m:r>
                      <a:rPr lang="en-US" altLang="zh-CN" sz="2400" i="1" kern="100">
                        <a:solidFill>
                          <a:srgbClr val="000080"/>
                        </a:solidFill>
                        <a:effectLst/>
                        <a:latin typeface="Cambria Math" panose="02040503050406030204" pitchFamily="18" charset="0"/>
                        <a:ea typeface="宋体" panose="02010600030101010101" pitchFamily="2" charset="-122"/>
                      </a:rPr>
                      <m:t>𝑃</m:t>
                    </m:r>
                    <m:r>
                      <a:rPr lang="en-US" altLang="zh-CN" sz="2400" i="1" kern="100">
                        <a:solidFill>
                          <a:srgbClr val="000080"/>
                        </a:solidFill>
                        <a:effectLst/>
                        <a:latin typeface="Cambria Math" panose="02040503050406030204" pitchFamily="18" charset="0"/>
                        <a:ea typeface="宋体" panose="02010600030101010101" pitchFamily="2" charset="-122"/>
                      </a:rPr>
                      <m:t>(</m:t>
                    </m:r>
                    <m:r>
                      <a:rPr lang="en-US" altLang="zh-CN" sz="2400" i="1" kern="100">
                        <a:solidFill>
                          <a:srgbClr val="000080"/>
                        </a:solidFill>
                        <a:effectLst/>
                        <a:latin typeface="Cambria Math" panose="02040503050406030204" pitchFamily="18" charset="0"/>
                        <a:ea typeface="宋体" panose="02010600030101010101" pitchFamily="2" charset="-122"/>
                      </a:rPr>
                      <m:t>𝐵</m:t>
                    </m:r>
                    <m:r>
                      <a:rPr lang="en-US" altLang="zh-CN" sz="2400" i="1" kern="100">
                        <a:solidFill>
                          <a:srgbClr val="000080"/>
                        </a:solidFill>
                        <a:effectLst/>
                        <a:latin typeface="Cambria Math" panose="02040503050406030204" pitchFamily="18" charset="0"/>
                        <a:ea typeface="宋体" panose="02010600030101010101" pitchFamily="2" charset="-122"/>
                      </a:rPr>
                      <m:t>)</m:t>
                    </m:r>
                  </m:oMath>
                </a14:m>
                <a:r>
                  <a:rPr lang="en-US" altLang="zh-CN" sz="2400" kern="100" dirty="0">
                    <a:solidFill>
                      <a:srgbClr val="000080"/>
                    </a:solidFill>
                    <a:effectLst/>
                    <a:latin typeface="Times New Roman" panose="02020603050405020304" pitchFamily="18" charset="0"/>
                    <a:ea typeface="宋体" panose="02010600030101010101" pitchFamily="2" charset="-122"/>
                  </a:rPr>
                  <a:t> is a </a:t>
                </a:r>
                <a:r>
                  <a:rPr lang="en-US" altLang="zh-CN" sz="2400" b="1" kern="100" dirty="0">
                    <a:solidFill>
                      <a:srgbClr val="000080"/>
                    </a:solidFill>
                    <a:effectLst/>
                    <a:latin typeface="Times New Roman" panose="02020603050405020304" pitchFamily="18" charset="0"/>
                    <a:ea typeface="宋体" panose="02010600030101010101" pitchFamily="2" charset="-122"/>
                  </a:rPr>
                  <a:t>prior probability.</a:t>
                </a:r>
                <a:r>
                  <a:rPr lang="en-US" altLang="zh-CN" sz="2400" kern="100" dirty="0">
                    <a:solidFill>
                      <a:srgbClr val="000080"/>
                    </a:solidFill>
                    <a:effectLst/>
                    <a:latin typeface="Times New Roman" panose="02020603050405020304" pitchFamily="18" charset="0"/>
                    <a:ea typeface="宋体" panose="02010600030101010101" pitchFamily="2" charset="-122"/>
                  </a:rPr>
                  <a:t> </a:t>
                </a:r>
                <a:endParaRPr lang="zh-CN" altLang="zh-CN" sz="2400" kern="100" dirty="0">
                  <a:effectLst/>
                  <a:latin typeface="Times New Roman" panose="02020603050405020304" pitchFamily="18" charset="0"/>
                  <a:ea typeface="宋体" panose="02010600030101010101" pitchFamily="2" charset="-122"/>
                </a:endParaRPr>
              </a:p>
              <a:p>
                <a:pPr marL="635" indent="266065" algn="just"/>
                <a:r>
                  <a:rPr lang="en-US" altLang="zh-CN" sz="2400" kern="100" dirty="0">
                    <a:solidFill>
                      <a:srgbClr val="000080"/>
                    </a:solidFill>
                    <a:effectLst/>
                    <a:latin typeface="Times New Roman" panose="02020603050405020304" pitchFamily="18" charset="0"/>
                    <a:ea typeface="宋体" panose="02010600030101010101" pitchFamily="2" charset="-122"/>
                  </a:rPr>
                  <a:t>   (the probability of the occurrence of an event </a:t>
                </a:r>
                <a14:m>
                  <m:oMath xmlns:m="http://schemas.openxmlformats.org/officeDocument/2006/math">
                    <m:r>
                      <a:rPr lang="en-US" altLang="zh-CN" sz="2400" i="1" kern="100">
                        <a:solidFill>
                          <a:srgbClr val="000080"/>
                        </a:solidFill>
                        <a:effectLst/>
                        <a:latin typeface="Cambria Math" panose="02040503050406030204" pitchFamily="18" charset="0"/>
                        <a:ea typeface="宋体" panose="02010600030101010101" pitchFamily="2" charset="-122"/>
                      </a:rPr>
                      <m:t>𝐵</m:t>
                    </m:r>
                  </m:oMath>
                </a14:m>
                <a:r>
                  <a:rPr lang="en-US" altLang="zh-CN" sz="2400" kern="100" dirty="0">
                    <a:solidFill>
                      <a:srgbClr val="000080"/>
                    </a:solidFill>
                    <a:effectLst/>
                    <a:latin typeface="Times New Roman" panose="02020603050405020304" pitchFamily="18" charset="0"/>
                    <a:ea typeface="宋体" panose="02010600030101010101" pitchFamily="2" charset="-122"/>
                  </a:rPr>
                  <a:t> before any experiment have take place; according it is called a prior probability)</a:t>
                </a:r>
                <a:endParaRPr lang="zh-CN" altLang="zh-CN" sz="2400" kern="100" dirty="0">
                  <a:effectLst/>
                  <a:latin typeface="Times New Roman" panose="02020603050405020304" pitchFamily="18" charset="0"/>
                  <a:ea typeface="宋体" panose="02010600030101010101" pitchFamily="2" charset="-122"/>
                </a:endParaRPr>
              </a:p>
              <a:p>
                <a:pPr marL="635" indent="1179830" algn="just"/>
                <a14:m>
                  <m:oMath xmlns:m="http://schemas.openxmlformats.org/officeDocument/2006/math">
                    <m:r>
                      <a:rPr lang="en-US" altLang="zh-CN" sz="2400" i="1" kern="100">
                        <a:solidFill>
                          <a:srgbClr val="000080"/>
                        </a:solidFill>
                        <a:effectLst/>
                        <a:latin typeface="Cambria Math" panose="02040503050406030204" pitchFamily="18" charset="0"/>
                        <a:ea typeface="宋体" panose="02010600030101010101" pitchFamily="2" charset="-122"/>
                      </a:rPr>
                      <m:t>𝑃</m:t>
                    </m:r>
                    <m:r>
                      <a:rPr lang="en-US" altLang="zh-CN" sz="2400" i="1" kern="100">
                        <a:solidFill>
                          <a:srgbClr val="000080"/>
                        </a:solidFill>
                        <a:effectLst/>
                        <a:latin typeface="Cambria Math" panose="02040503050406030204" pitchFamily="18" charset="0"/>
                        <a:ea typeface="宋体" panose="02010600030101010101" pitchFamily="2" charset="-122"/>
                      </a:rPr>
                      <m:t>(</m:t>
                    </m:r>
                    <m:r>
                      <a:rPr lang="en-US" altLang="zh-CN" sz="2400" i="1" kern="100">
                        <a:solidFill>
                          <a:srgbClr val="000080"/>
                        </a:solidFill>
                        <a:effectLst/>
                        <a:latin typeface="Cambria Math" panose="02040503050406030204" pitchFamily="18" charset="0"/>
                        <a:ea typeface="宋体" panose="02010600030101010101" pitchFamily="2" charset="-122"/>
                      </a:rPr>
                      <m:t>𝐵</m:t>
                    </m:r>
                    <m:r>
                      <a:rPr lang="en-US" altLang="zh-CN" sz="2400" i="1" kern="100">
                        <a:solidFill>
                          <a:srgbClr val="000080"/>
                        </a:solidFill>
                        <a:effectLst/>
                        <a:latin typeface="Cambria Math" panose="02040503050406030204" pitchFamily="18" charset="0"/>
                        <a:ea typeface="宋体" panose="02010600030101010101" pitchFamily="2" charset="-122"/>
                      </a:rPr>
                      <m:t>|</m:t>
                    </m:r>
                    <m:r>
                      <a:rPr lang="en-US" altLang="zh-CN" sz="2400" i="1" kern="100">
                        <a:solidFill>
                          <a:srgbClr val="000080"/>
                        </a:solidFill>
                        <a:effectLst/>
                        <a:latin typeface="Cambria Math" panose="02040503050406030204" pitchFamily="18" charset="0"/>
                        <a:ea typeface="宋体" panose="02010600030101010101" pitchFamily="2" charset="-122"/>
                      </a:rPr>
                      <m:t>𝐴</m:t>
                    </m:r>
                    <m:r>
                      <a:rPr lang="en-US" altLang="zh-CN" sz="2400" i="1" kern="100">
                        <a:solidFill>
                          <a:srgbClr val="000080"/>
                        </a:solidFill>
                        <a:effectLst/>
                        <a:latin typeface="Cambria Math" panose="02040503050406030204" pitchFamily="18" charset="0"/>
                        <a:ea typeface="宋体" panose="02010600030101010101" pitchFamily="2" charset="-122"/>
                      </a:rPr>
                      <m:t>)</m:t>
                    </m:r>
                  </m:oMath>
                </a14:m>
                <a:r>
                  <a:rPr lang="en-US" altLang="zh-CN" sz="2400" kern="100" dirty="0">
                    <a:solidFill>
                      <a:srgbClr val="000080"/>
                    </a:solidFill>
                    <a:effectLst/>
                    <a:latin typeface="Times New Roman" panose="02020603050405020304" pitchFamily="18" charset="0"/>
                    <a:ea typeface="宋体" panose="02010600030101010101" pitchFamily="2" charset="-122"/>
                  </a:rPr>
                  <a:t>  is  </a:t>
                </a:r>
                <a:r>
                  <a:rPr lang="en-US" altLang="zh-CN" sz="2400" b="1" kern="100" dirty="0">
                    <a:solidFill>
                      <a:srgbClr val="000080"/>
                    </a:solidFill>
                    <a:effectLst/>
                    <a:latin typeface="Times New Roman" panose="02020603050405020304" pitchFamily="18" charset="0"/>
                    <a:ea typeface="宋体" panose="02010600030101010101" pitchFamily="2" charset="-122"/>
                  </a:rPr>
                  <a:t>posterior probability</a:t>
                </a:r>
                <a:endParaRPr lang="zh-CN" altLang="zh-CN" sz="2400" kern="100" dirty="0">
                  <a:effectLst/>
                  <a:latin typeface="Times New Roman" panose="02020603050405020304" pitchFamily="18" charset="0"/>
                  <a:ea typeface="宋体" panose="02010600030101010101" pitchFamily="2" charset="-122"/>
                </a:endParaRPr>
              </a:p>
            </p:txBody>
          </p:sp>
        </mc:Choice>
        <mc:Fallback xmlns="">
          <p:sp>
            <p:nvSpPr>
              <p:cNvPr id="10" name="文本框 9">
                <a:extLst>
                  <a:ext uri="{FF2B5EF4-FFF2-40B4-BE49-F238E27FC236}">
                    <a16:creationId xmlns:a16="http://schemas.microsoft.com/office/drawing/2014/main" id="{3BFB86B0-B5C8-3848-A8DA-B6BD0804FBF7}"/>
                  </a:ext>
                </a:extLst>
              </p:cNvPr>
              <p:cNvSpPr txBox="1">
                <a:spLocks noRot="1" noChangeAspect="1" noMove="1" noResize="1" noEditPoints="1" noAdjustHandles="1" noChangeArrowheads="1" noChangeShapeType="1" noTextEdit="1"/>
              </p:cNvSpPr>
              <p:nvPr/>
            </p:nvSpPr>
            <p:spPr>
              <a:xfrm>
                <a:off x="239633" y="3656355"/>
                <a:ext cx="8436823" cy="1938992"/>
              </a:xfrm>
              <a:prstGeom prst="rect">
                <a:avLst/>
              </a:prstGeom>
              <a:blipFill>
                <a:blip r:embed="rId4"/>
                <a:stretch>
                  <a:fillRect l="-1084" t="-2516" r="-1156" b="-6289"/>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DB852A-87A5-FC94-1A39-1565727A768B}"/>
              </a:ext>
            </a:extLst>
          </p:cNvPr>
          <p:cNvSpPr>
            <a:spLocks noChangeArrowheads="1"/>
          </p:cNvSpPr>
          <p:nvPr/>
        </p:nvSpPr>
        <p:spPr bwMode="auto">
          <a:xfrm>
            <a:off x="0" y="78395"/>
            <a:ext cx="23397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panose="02020603050405020304" pitchFamily="18" charset="0"/>
                <a:cs typeface="Times New Roman" panose="02020603050405020304" pitchFamily="18" charset="0"/>
              </a:rPr>
              <a:t>Example 2.6.4</a:t>
            </a:r>
            <a:r>
              <a:rPr kumimoji="0" lang="en-US" altLang="zh-CN" sz="2400" b="0" i="0" u="none" strike="noStrike" cap="none" normalizeH="0" baseline="0">
                <a:ln>
                  <a:noFill/>
                </a:ln>
                <a:solidFill>
                  <a:schemeClr val="tx1"/>
                </a:solidFill>
                <a:effectLst/>
              </a:rPr>
              <a:t> </a:t>
            </a:r>
          </a:p>
        </p:txBody>
      </p:sp>
      <p:sp>
        <p:nvSpPr>
          <p:cNvPr id="4" name="文本框 3">
            <a:extLst>
              <a:ext uri="{FF2B5EF4-FFF2-40B4-BE49-F238E27FC236}">
                <a16:creationId xmlns:a16="http://schemas.microsoft.com/office/drawing/2014/main" id="{4E7C3827-FD1F-BEFA-F844-81FD540DF557}"/>
              </a:ext>
            </a:extLst>
          </p:cNvPr>
          <p:cNvSpPr txBox="1"/>
          <p:nvPr/>
        </p:nvSpPr>
        <p:spPr>
          <a:xfrm>
            <a:off x="-23976" y="540060"/>
            <a:ext cx="9036496" cy="2677656"/>
          </a:xfrm>
          <a:prstGeom prst="rect">
            <a:avLst/>
          </a:prstGeom>
          <a:noFill/>
        </p:spPr>
        <p:txBody>
          <a:bodyPr wrap="square">
            <a:spAutoFit/>
          </a:bodyPr>
          <a:lstStyle/>
          <a:p>
            <a:pPr marL="113030" indent="114300" algn="just"/>
            <a:r>
              <a:rPr lang="en-US" altLang="zh-CN" sz="2400" b="1" kern="100" dirty="0">
                <a:solidFill>
                  <a:srgbClr val="000080"/>
                </a:solidFill>
                <a:effectLst/>
                <a:latin typeface="Times New Roman" panose="02020603050405020304" pitchFamily="18" charset="0"/>
                <a:ea typeface="宋体" panose="02010600030101010101" pitchFamily="2" charset="-122"/>
              </a:rPr>
              <a:t>Test employed in the detection of a particular disease are 90% effective; they fail to detect it in 10% of the cases. In persons free of the disease, the tests indicate 1% to be affected and 99% not to be affected. From a large population, in which only 0.2% have the disease, one person is selected at random, is given the tests, and presence of the disease is indicated. What is the probability that the person is affected?</a:t>
            </a:r>
            <a:endParaRPr lang="zh-CN" altLang="zh-CN" sz="2400" kern="100" dirty="0">
              <a:effectLst/>
              <a:latin typeface="Times New Roman" panose="02020603050405020304" pitchFamily="18" charset="0"/>
              <a:ea typeface="宋体" panose="02010600030101010101" pitchFamily="2" charset="-122"/>
            </a:endParaRPr>
          </a:p>
        </p:txBody>
      </p:sp>
      <p:sp>
        <p:nvSpPr>
          <p:cNvPr id="6" name="文本框 5">
            <a:extLst>
              <a:ext uri="{FF2B5EF4-FFF2-40B4-BE49-F238E27FC236}">
                <a16:creationId xmlns:a16="http://schemas.microsoft.com/office/drawing/2014/main" id="{EBA40524-34AA-ABC9-62B7-CE723C53A2C2}"/>
              </a:ext>
            </a:extLst>
          </p:cNvPr>
          <p:cNvSpPr txBox="1"/>
          <p:nvPr/>
        </p:nvSpPr>
        <p:spPr>
          <a:xfrm>
            <a:off x="179512" y="3244334"/>
            <a:ext cx="1944216" cy="461665"/>
          </a:xfrm>
          <a:prstGeom prst="rect">
            <a:avLst/>
          </a:prstGeom>
          <a:noFill/>
        </p:spPr>
        <p:txBody>
          <a:bodyPr wrap="square">
            <a:spAutoFit/>
          </a:bodyPr>
          <a:lstStyle/>
          <a:p>
            <a:r>
              <a:rPr lang="en-US" altLang="zh-CN" sz="2400" b="1" kern="100" dirty="0">
                <a:solidFill>
                  <a:srgbClr val="000080"/>
                </a:solidFill>
                <a:effectLst/>
                <a:latin typeface="Times New Roman" panose="02020603050405020304" pitchFamily="18" charset="0"/>
              </a:rPr>
              <a:t>Solution.</a:t>
            </a:r>
            <a:r>
              <a:rPr lang="en-US" altLang="zh-CN" sz="2400" kern="100" dirty="0">
                <a:solidFill>
                  <a:srgbClr val="000080"/>
                </a:solidFill>
                <a:effectLst/>
                <a:latin typeface="Times New Roman" panose="02020603050405020304" pitchFamily="18" charset="0"/>
              </a:rPr>
              <a:t> Let</a:t>
            </a:r>
            <a:endParaRPr lang="zh-CN" altLang="en-US" sz="2400"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92000A0-2F68-56EC-9543-6EC060A18967}"/>
                  </a:ext>
                </a:extLst>
              </p:cNvPr>
              <p:cNvSpPr txBox="1"/>
              <p:nvPr/>
            </p:nvSpPr>
            <p:spPr>
              <a:xfrm>
                <a:off x="2123728" y="3284261"/>
                <a:ext cx="4617720" cy="461665"/>
              </a:xfrm>
              <a:prstGeom prst="rect">
                <a:avLst/>
              </a:prstGeom>
              <a:noFill/>
            </p:spPr>
            <p:txBody>
              <a:bodyPr wrap="square">
                <a:spAutoFit/>
              </a:bodyPr>
              <a:lstStyle/>
              <a:p>
                <a14:m>
                  <m:oMath xmlns:m="http://schemas.openxmlformats.org/officeDocument/2006/math">
                    <m:r>
                      <a:rPr lang="en-US" altLang="zh-CN" sz="2400" i="1" kern="100" smtClean="0">
                        <a:solidFill>
                          <a:srgbClr val="000080"/>
                        </a:solidFill>
                        <a:effectLst/>
                        <a:latin typeface="Cambria Math" panose="02040503050406030204" pitchFamily="18" charset="0"/>
                        <a:cs typeface="Times New Roman" panose="02020603050405020304" pitchFamily="18" charset="0"/>
                      </a:rPr>
                      <m:t>𝐴</m:t>
                    </m:r>
                    <m:r>
                      <a:rPr lang="en-US" altLang="zh-CN" sz="2400" i="1" kern="100" smtClean="0">
                        <a:solidFill>
                          <a:srgbClr val="000080"/>
                        </a:solidFill>
                        <a:effectLst/>
                        <a:latin typeface="Cambria Math" panose="02040503050406030204" pitchFamily="18" charset="0"/>
                        <a:cs typeface="Times New Roman" panose="02020603050405020304" pitchFamily="18" charset="0"/>
                      </a:rPr>
                      <m:t>={</m:t>
                    </m:r>
                  </m:oMath>
                </a14:m>
                <a:r>
                  <a:rPr lang="en-US" altLang="zh-CN" sz="2400" kern="100" dirty="0">
                    <a:solidFill>
                      <a:srgbClr val="000080"/>
                    </a:solidFill>
                    <a:effectLst/>
                    <a:latin typeface="Times New Roman" panose="02020603050405020304" pitchFamily="18" charset="0"/>
                  </a:rPr>
                  <a:t>the person have the disease</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m:t>
                    </m:r>
                  </m:oMath>
                </a14:m>
                <a:endParaRPr lang="zh-CN" altLang="en-US" sz="2400" dirty="0"/>
              </a:p>
            </p:txBody>
          </p:sp>
        </mc:Choice>
        <mc:Fallback xmlns="">
          <p:sp>
            <p:nvSpPr>
              <p:cNvPr id="8" name="文本框 7">
                <a:extLst>
                  <a:ext uri="{FF2B5EF4-FFF2-40B4-BE49-F238E27FC236}">
                    <a16:creationId xmlns:a16="http://schemas.microsoft.com/office/drawing/2014/main" id="{092000A0-2F68-56EC-9543-6EC060A18967}"/>
                  </a:ext>
                </a:extLst>
              </p:cNvPr>
              <p:cNvSpPr txBox="1">
                <a:spLocks noRot="1" noChangeAspect="1" noMove="1" noResize="1" noEditPoints="1" noAdjustHandles="1" noChangeArrowheads="1" noChangeShapeType="1" noTextEdit="1"/>
              </p:cNvSpPr>
              <p:nvPr/>
            </p:nvSpPr>
            <p:spPr>
              <a:xfrm>
                <a:off x="2123728" y="3284261"/>
                <a:ext cx="4617720" cy="461665"/>
              </a:xfrm>
              <a:prstGeom prst="rect">
                <a:avLst/>
              </a:prstGeom>
              <a:blipFill>
                <a:blip r:embed="rId2"/>
                <a:stretch>
                  <a:fillRect l="-264" t="-10667" b="-3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7D9131C-1763-4E83-B61D-E32F501A0A53}"/>
                  </a:ext>
                </a:extLst>
              </p:cNvPr>
              <p:cNvSpPr txBox="1"/>
              <p:nvPr/>
            </p:nvSpPr>
            <p:spPr>
              <a:xfrm>
                <a:off x="467544" y="3732617"/>
                <a:ext cx="8544976" cy="461665"/>
              </a:xfrm>
              <a:prstGeom prst="rect">
                <a:avLst/>
              </a:prstGeom>
              <a:noFill/>
            </p:spPr>
            <p:txBody>
              <a:bodyPr wrap="square">
                <a:spAutoFit/>
              </a:bodyPr>
              <a:lstStyle/>
              <a:p>
                <a:r>
                  <a:rPr lang="en-US" altLang="zh-CN" sz="2400" kern="100" dirty="0">
                    <a:solidFill>
                      <a:srgbClr val="000080"/>
                    </a:solidFill>
                    <a:effectLst/>
                    <a:latin typeface="Times New Roman" panose="02020603050405020304" pitchFamily="18" charset="0"/>
                  </a:rPr>
                  <a:t>T=</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m:t>
                    </m:r>
                  </m:oMath>
                </a14:m>
                <a:r>
                  <a:rPr lang="en-US" altLang="zh-CN" sz="2400" kern="100" dirty="0">
                    <a:solidFill>
                      <a:srgbClr val="000080"/>
                    </a:solidFill>
                    <a:effectLst/>
                    <a:latin typeface="Times New Roman" panose="02020603050405020304" pitchFamily="18" charset="0"/>
                  </a:rPr>
                  <a:t>persons given the tests and presence of the diseased is indicated</a:t>
                </a:r>
                <a14:m>
                  <m:oMath xmlns:m="http://schemas.openxmlformats.org/officeDocument/2006/math">
                    <m:r>
                      <a:rPr lang="en-US" altLang="zh-CN" sz="2400" i="1" kern="100">
                        <a:solidFill>
                          <a:srgbClr val="000080"/>
                        </a:solidFill>
                        <a:effectLst/>
                        <a:latin typeface="Cambria Math" panose="02040503050406030204" pitchFamily="18" charset="0"/>
                        <a:cs typeface="Times New Roman" panose="02020603050405020304" pitchFamily="18" charset="0"/>
                      </a:rPr>
                      <m:t>}</m:t>
                    </m:r>
                  </m:oMath>
                </a14:m>
                <a:endParaRPr lang="zh-CN" altLang="en-US" sz="2400" dirty="0"/>
              </a:p>
            </p:txBody>
          </p:sp>
        </mc:Choice>
        <mc:Fallback xmlns="">
          <p:sp>
            <p:nvSpPr>
              <p:cNvPr id="10" name="文本框 9">
                <a:extLst>
                  <a:ext uri="{FF2B5EF4-FFF2-40B4-BE49-F238E27FC236}">
                    <a16:creationId xmlns:a16="http://schemas.microsoft.com/office/drawing/2014/main" id="{27D9131C-1763-4E83-B61D-E32F501A0A53}"/>
                  </a:ext>
                </a:extLst>
              </p:cNvPr>
              <p:cNvSpPr txBox="1">
                <a:spLocks noRot="1" noChangeAspect="1" noMove="1" noResize="1" noEditPoints="1" noAdjustHandles="1" noChangeArrowheads="1" noChangeShapeType="1" noTextEdit="1"/>
              </p:cNvSpPr>
              <p:nvPr/>
            </p:nvSpPr>
            <p:spPr>
              <a:xfrm>
                <a:off x="467544" y="3732617"/>
                <a:ext cx="8544976" cy="461665"/>
              </a:xfrm>
              <a:prstGeom prst="rect">
                <a:avLst/>
              </a:prstGeom>
              <a:blipFill>
                <a:blip r:embed="rId3"/>
                <a:stretch>
                  <a:fillRect l="-1142" t="-10526" r="-214" b="-28947"/>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D9EDEABE-2F60-6A8B-B1F6-7D5F2F701E0B}"/>
              </a:ext>
            </a:extLst>
          </p:cNvPr>
          <p:cNvSpPr txBox="1"/>
          <p:nvPr/>
        </p:nvSpPr>
        <p:spPr>
          <a:xfrm>
            <a:off x="179512" y="4247518"/>
            <a:ext cx="2160240" cy="461665"/>
          </a:xfrm>
          <a:prstGeom prst="rect">
            <a:avLst/>
          </a:prstGeom>
          <a:noFill/>
        </p:spPr>
        <p:txBody>
          <a:bodyPr wrap="square">
            <a:spAutoFit/>
          </a:bodyPr>
          <a:lstStyle/>
          <a:p>
            <a:r>
              <a:rPr lang="en-US" altLang="zh-CN" sz="2400" kern="100" dirty="0">
                <a:solidFill>
                  <a:srgbClr val="000080"/>
                </a:solidFill>
                <a:effectLst/>
                <a:latin typeface="Times New Roman" panose="02020603050405020304" pitchFamily="18" charset="0"/>
              </a:rPr>
              <a:t>Then we have</a:t>
            </a:r>
            <a:endParaRPr lang="zh-CN" altLang="en-US" sz="2400" dirty="0"/>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D6AB1132-B5BE-FA5D-EFE0-FDA5F17A4416}"/>
                  </a:ext>
                </a:extLst>
              </p:cNvPr>
              <p:cNvSpPr txBox="1"/>
              <p:nvPr/>
            </p:nvSpPr>
            <p:spPr>
              <a:xfrm>
                <a:off x="2247055" y="4220901"/>
                <a:ext cx="6069361" cy="505203"/>
              </a:xfrm>
              <a:prstGeom prst="rect">
                <a:avLst/>
              </a:prstGeom>
              <a:noFill/>
            </p:spPr>
            <p:txBody>
              <a:bodyPr wrap="square">
                <a:spAutoFit/>
              </a:bodyPr>
              <a:lstStyle/>
              <a:p>
                <a14:m>
                  <m:oMath xmlns:m="http://schemas.openxmlformats.org/officeDocument/2006/math">
                    <m:r>
                      <a:rPr lang="en-US" altLang="zh-CN" sz="2400" i="1" kern="100" smtClean="0">
                        <a:solidFill>
                          <a:srgbClr val="000080"/>
                        </a:solidFill>
                        <a:effectLst/>
                        <a:latin typeface="Cambria Math" panose="02040503050406030204" pitchFamily="18" charset="0"/>
                        <a:cs typeface="Times New Roman" panose="02020603050405020304" pitchFamily="18" charset="0"/>
                      </a:rPr>
                      <m:t>𝑃</m:t>
                    </m:r>
                    <m:r>
                      <a:rPr lang="en-US" altLang="zh-CN" sz="2400" i="1" kern="100" smtClean="0">
                        <a:solidFill>
                          <a:srgbClr val="000080"/>
                        </a:solidFill>
                        <a:effectLst/>
                        <a:latin typeface="Cambria Math" panose="02040503050406030204" pitchFamily="18" charset="0"/>
                        <a:cs typeface="Times New Roman" panose="02020603050405020304" pitchFamily="18" charset="0"/>
                      </a:rPr>
                      <m:t>(</m:t>
                    </m:r>
                    <m:r>
                      <a:rPr lang="en-US" altLang="zh-CN" sz="2400" i="1" kern="100" smtClean="0">
                        <a:solidFill>
                          <a:srgbClr val="000080"/>
                        </a:solidFill>
                        <a:effectLst/>
                        <a:latin typeface="Cambria Math" panose="02040503050406030204" pitchFamily="18" charset="0"/>
                        <a:cs typeface="Times New Roman" panose="02020603050405020304" pitchFamily="18" charset="0"/>
                      </a:rPr>
                      <m:t>𝐴</m:t>
                    </m:r>
                    <m:r>
                      <a:rPr lang="en-US" altLang="zh-CN" sz="2400" i="1" kern="100" smtClean="0">
                        <a:solidFill>
                          <a:srgbClr val="000080"/>
                        </a:solidFill>
                        <a:effectLst/>
                        <a:latin typeface="Cambria Math" panose="02040503050406030204" pitchFamily="18" charset="0"/>
                        <a:cs typeface="Times New Roman" panose="02020603050405020304" pitchFamily="18" charset="0"/>
                      </a:rPr>
                      <m:t>)=0.002 ,</m:t>
                    </m:r>
                    <m:r>
                      <a:rPr lang="en-US" altLang="zh-CN" sz="2400" i="1" kern="100" smtClean="0">
                        <a:solidFill>
                          <a:srgbClr val="000080"/>
                        </a:solidFill>
                        <a:effectLst/>
                        <a:latin typeface="Cambria Math" panose="02040503050406030204" pitchFamily="18" charset="0"/>
                        <a:cs typeface="Times New Roman" panose="02020603050405020304" pitchFamily="18" charset="0"/>
                      </a:rPr>
                      <m:t>𝑃</m:t>
                    </m:r>
                    <m:r>
                      <a:rPr lang="en-US" altLang="zh-CN" sz="2400" i="1" kern="100" smtClean="0">
                        <a:solidFill>
                          <a:srgbClr val="000080"/>
                        </a:solidFill>
                        <a:effectLst/>
                        <a:latin typeface="Cambria Math" panose="02040503050406030204" pitchFamily="18" charset="0"/>
                        <a:cs typeface="Times New Roman" panose="02020603050405020304" pitchFamily="18" charset="0"/>
                      </a:rPr>
                      <m:t>(</m:t>
                    </m:r>
                    <m:r>
                      <a:rPr lang="en-US" altLang="zh-CN" sz="2400" i="1" kern="100" smtClean="0">
                        <a:solidFill>
                          <a:srgbClr val="000080"/>
                        </a:solidFill>
                        <a:effectLst/>
                        <a:latin typeface="Cambria Math" panose="02040503050406030204" pitchFamily="18" charset="0"/>
                        <a:cs typeface="Times New Roman" panose="02020603050405020304" pitchFamily="18" charset="0"/>
                      </a:rPr>
                      <m:t>𝑇</m:t>
                    </m:r>
                    <m:r>
                      <a:rPr lang="en-US" altLang="zh-CN" sz="2400" i="1" kern="100" smtClean="0">
                        <a:solidFill>
                          <a:srgbClr val="000080"/>
                        </a:solidFill>
                        <a:effectLst/>
                        <a:latin typeface="Cambria Math" panose="02040503050406030204" pitchFamily="18" charset="0"/>
                        <a:cs typeface="Times New Roman" panose="02020603050405020304" pitchFamily="18" charset="0"/>
                      </a:rPr>
                      <m:t>|</m:t>
                    </m:r>
                    <m:r>
                      <a:rPr lang="en-US" altLang="zh-CN" sz="2400" i="1" kern="100" smtClean="0">
                        <a:solidFill>
                          <a:srgbClr val="000080"/>
                        </a:solidFill>
                        <a:effectLst/>
                        <a:latin typeface="Cambria Math" panose="02040503050406030204" pitchFamily="18" charset="0"/>
                        <a:cs typeface="Times New Roman" panose="02020603050405020304" pitchFamily="18" charset="0"/>
                      </a:rPr>
                      <m:t>𝐴</m:t>
                    </m:r>
                    <m:r>
                      <a:rPr lang="en-US" altLang="zh-CN" sz="2400" i="1" kern="100" smtClean="0">
                        <a:solidFill>
                          <a:srgbClr val="000080"/>
                        </a:solidFill>
                        <a:effectLst/>
                        <a:latin typeface="Cambria Math" panose="02040503050406030204" pitchFamily="18" charset="0"/>
                        <a:cs typeface="Times New Roman" panose="02020603050405020304" pitchFamily="18" charset="0"/>
                      </a:rPr>
                      <m:t>)=0.9 ,</m:t>
                    </m:r>
                    <m:r>
                      <a:rPr lang="en-US" altLang="zh-CN" sz="2400" i="1" kern="100" smtClean="0">
                        <a:solidFill>
                          <a:srgbClr val="000080"/>
                        </a:solidFill>
                        <a:effectLst/>
                        <a:latin typeface="Cambria Math" panose="02040503050406030204" pitchFamily="18" charset="0"/>
                        <a:cs typeface="Times New Roman" panose="02020603050405020304" pitchFamily="18" charset="0"/>
                      </a:rPr>
                      <m:t>𝑃</m:t>
                    </m:r>
                    <m:r>
                      <a:rPr lang="en-US" altLang="zh-CN" sz="2400" i="1" kern="100" smtClean="0">
                        <a:solidFill>
                          <a:srgbClr val="000080"/>
                        </a:solidFill>
                        <a:effectLst/>
                        <a:latin typeface="Cambria Math" panose="02040503050406030204" pitchFamily="18" charset="0"/>
                        <a:cs typeface="Times New Roman" panose="02020603050405020304" pitchFamily="18" charset="0"/>
                      </a:rPr>
                      <m:t>(</m:t>
                    </m:r>
                    <m:r>
                      <a:rPr lang="en-US" altLang="zh-CN" sz="2400" i="1" kern="100" smtClean="0">
                        <a:solidFill>
                          <a:srgbClr val="000080"/>
                        </a:solidFill>
                        <a:effectLst/>
                        <a:latin typeface="Cambria Math" panose="02040503050406030204" pitchFamily="18" charset="0"/>
                        <a:cs typeface="Times New Roman" panose="02020603050405020304" pitchFamily="18" charset="0"/>
                      </a:rPr>
                      <m:t>𝑇</m:t>
                    </m:r>
                    <m:r>
                      <a:rPr lang="en-US" altLang="zh-CN" sz="2400" i="1" kern="100" smtClean="0">
                        <a:solidFill>
                          <a:srgbClr val="000080"/>
                        </a:solidFill>
                        <a:effectLst/>
                        <a:latin typeface="Cambria Math" panose="02040503050406030204" pitchFamily="18" charset="0"/>
                        <a:cs typeface="Times New Roman" panose="02020603050405020304" pitchFamily="18" charset="0"/>
                      </a:rPr>
                      <m:t>|</m:t>
                    </m:r>
                    <m:bar>
                      <m:barPr>
                        <m:pos m:val="top"/>
                        <m:ctrlPr>
                          <a:rPr lang="zh-CN" altLang="en-US" sz="2400" i="1">
                            <a:solidFill>
                              <a:srgbClr val="836967"/>
                            </a:solidFill>
                            <a:latin typeface="Cambria Math" panose="02040503050406030204" pitchFamily="18" charset="0"/>
                          </a:rPr>
                        </m:ctrlPr>
                      </m:barPr>
                      <m:e>
                        <m:r>
                          <a:rPr lang="zh-CN" altLang="en-US" sz="2400" i="1">
                            <a:latin typeface="Cambria Math" panose="02040503050406030204" pitchFamily="18" charset="0"/>
                          </a:rPr>
                          <m:t>𝐴</m:t>
                        </m:r>
                      </m:e>
                    </m:bar>
                    <m:r>
                      <a:rPr lang="en-US" altLang="zh-CN" sz="2400" i="1" kern="100">
                        <a:solidFill>
                          <a:srgbClr val="000080"/>
                        </a:solidFill>
                        <a:effectLst/>
                        <a:latin typeface="Cambria Math" panose="02040503050406030204" pitchFamily="18" charset="0"/>
                        <a:cs typeface="Times New Roman" panose="02020603050405020304" pitchFamily="18" charset="0"/>
                      </a:rPr>
                      <m:t>)=0.01</m:t>
                    </m:r>
                  </m:oMath>
                </a14:m>
                <a:r>
                  <a:rPr lang="en-US" altLang="zh-CN" sz="2400" kern="100" dirty="0">
                    <a:solidFill>
                      <a:srgbClr val="000080"/>
                    </a:solidFill>
                    <a:effectLst/>
                    <a:latin typeface="Times New Roman" panose="02020603050405020304" pitchFamily="18" charset="0"/>
                  </a:rPr>
                  <a:t> </a:t>
                </a:r>
                <a:endParaRPr lang="zh-CN" altLang="en-US" sz="2400" dirty="0"/>
              </a:p>
            </p:txBody>
          </p:sp>
        </mc:Choice>
        <mc:Fallback xmlns="">
          <p:sp>
            <p:nvSpPr>
              <p:cNvPr id="14" name="文本框 13">
                <a:extLst>
                  <a:ext uri="{FF2B5EF4-FFF2-40B4-BE49-F238E27FC236}">
                    <a16:creationId xmlns:a16="http://schemas.microsoft.com/office/drawing/2014/main" id="{D6AB1132-B5BE-FA5D-EFE0-FDA5F17A4416}"/>
                  </a:ext>
                </a:extLst>
              </p:cNvPr>
              <p:cNvSpPr txBox="1">
                <a:spLocks noRot="1" noChangeAspect="1" noMove="1" noResize="1" noEditPoints="1" noAdjustHandles="1" noChangeArrowheads="1" noChangeShapeType="1" noTextEdit="1"/>
              </p:cNvSpPr>
              <p:nvPr/>
            </p:nvSpPr>
            <p:spPr>
              <a:xfrm>
                <a:off x="2247055" y="4220901"/>
                <a:ext cx="6069361" cy="505203"/>
              </a:xfrm>
              <a:prstGeom prst="rect">
                <a:avLst/>
              </a:prstGeom>
              <a:blipFill>
                <a:blip r:embed="rId4"/>
                <a:stretch>
                  <a:fillRect/>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582809A4-391A-7D26-0352-611AA2FF6E2F}"/>
              </a:ext>
            </a:extLst>
          </p:cNvPr>
          <p:cNvSpPr txBox="1"/>
          <p:nvPr/>
        </p:nvSpPr>
        <p:spPr>
          <a:xfrm>
            <a:off x="179512" y="4888927"/>
            <a:ext cx="3096344" cy="461665"/>
          </a:xfrm>
          <a:prstGeom prst="rect">
            <a:avLst/>
          </a:prstGeom>
          <a:noFill/>
        </p:spPr>
        <p:txBody>
          <a:bodyPr wrap="square">
            <a:spAutoFit/>
          </a:bodyPr>
          <a:lstStyle/>
          <a:p>
            <a:r>
              <a:rPr lang="en-US" altLang="zh-CN" sz="2400" kern="100" dirty="0">
                <a:solidFill>
                  <a:srgbClr val="000080"/>
                </a:solidFill>
                <a:effectLst/>
                <a:latin typeface="Times New Roman" panose="02020603050405020304" pitchFamily="18" charset="0"/>
              </a:rPr>
              <a:t>So by Bayes’ formula</a:t>
            </a:r>
            <a:endParaRPr lang="zh-CN" altLang="en-US" sz="2400" dirty="0"/>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CDF65AE3-9C5E-32F8-FA00-A7336412551F}"/>
                  </a:ext>
                </a:extLst>
              </p:cNvPr>
              <p:cNvSpPr txBox="1"/>
              <p:nvPr/>
            </p:nvSpPr>
            <p:spPr>
              <a:xfrm>
                <a:off x="2771800" y="4752723"/>
                <a:ext cx="5688632" cy="9593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𝐴</m:t>
                          </m:r>
                        </m:e>
                        <m:e>
                          <m:r>
                            <a:rPr lang="zh-CN" altLang="en-US" sz="2400" i="1">
                              <a:latin typeface="Cambria Math" panose="02040503050406030204" pitchFamily="18" charset="0"/>
                            </a:rPr>
                            <m:t>𝑇</m:t>
                          </m:r>
                        </m:e>
                      </m:d>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𝐴</m:t>
                              </m:r>
                            </m:e>
                          </m:d>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𝑇</m:t>
                              </m:r>
                            </m:e>
                            <m:e>
                              <m:r>
                                <a:rPr lang="zh-CN" altLang="en-US" sz="2400" i="1">
                                  <a:latin typeface="Cambria Math" panose="02040503050406030204" pitchFamily="18" charset="0"/>
                                </a:rPr>
                                <m:t>𝐴</m:t>
                              </m:r>
                            </m:e>
                          </m:d>
                        </m:num>
                        <m:den>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𝐴</m:t>
                              </m:r>
                            </m:e>
                          </m:d>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𝑇</m:t>
                              </m:r>
                            </m:e>
                            <m:e>
                              <m:r>
                                <a:rPr lang="zh-CN" altLang="en-US" sz="2400" i="1">
                                  <a:latin typeface="Cambria Math" panose="02040503050406030204" pitchFamily="18" charset="0"/>
                                </a:rPr>
                                <m:t>𝐴</m:t>
                              </m:r>
                            </m:e>
                          </m:d>
                          <m:r>
                            <a:rPr lang="zh-CN" altLang="en-US" sz="2400" i="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bar>
                                <m:barPr>
                                  <m:pos m:val="top"/>
                                  <m:ctrlPr>
                                    <a:rPr lang="zh-CN" altLang="en-US" sz="2400" i="1">
                                      <a:solidFill>
                                        <a:srgbClr val="836967"/>
                                      </a:solidFill>
                                      <a:latin typeface="Cambria Math" panose="02040503050406030204" pitchFamily="18" charset="0"/>
                                    </a:rPr>
                                  </m:ctrlPr>
                                </m:barPr>
                                <m:e>
                                  <m:r>
                                    <a:rPr lang="zh-CN" altLang="en-US" sz="2400" i="1">
                                      <a:latin typeface="Cambria Math" panose="02040503050406030204" pitchFamily="18" charset="0"/>
                                    </a:rPr>
                                    <m:t>𝐴</m:t>
                                  </m:r>
                                </m:e>
                              </m:bar>
                            </m:e>
                          </m:d>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𝑇</m:t>
                              </m:r>
                            </m:e>
                            <m:e>
                              <m:bar>
                                <m:barPr>
                                  <m:pos m:val="top"/>
                                  <m:ctrlPr>
                                    <a:rPr lang="zh-CN" altLang="en-US" sz="2400" i="1">
                                      <a:solidFill>
                                        <a:srgbClr val="836967"/>
                                      </a:solidFill>
                                      <a:latin typeface="Cambria Math" panose="02040503050406030204" pitchFamily="18" charset="0"/>
                                    </a:rPr>
                                  </m:ctrlPr>
                                </m:barPr>
                                <m:e>
                                  <m:r>
                                    <a:rPr lang="zh-CN" altLang="en-US" sz="2400" i="1">
                                      <a:latin typeface="Cambria Math" panose="02040503050406030204" pitchFamily="18" charset="0"/>
                                    </a:rPr>
                                    <m:t>𝐴</m:t>
                                  </m:r>
                                </m:e>
                              </m:bar>
                            </m:e>
                          </m:d>
                        </m:den>
                      </m:f>
                    </m:oMath>
                  </m:oMathPara>
                </a14:m>
                <a:endParaRPr lang="zh-CN" altLang="en-US" sz="2400" dirty="0"/>
              </a:p>
            </p:txBody>
          </p:sp>
        </mc:Choice>
        <mc:Fallback xmlns="">
          <p:sp>
            <p:nvSpPr>
              <p:cNvPr id="18" name="文本框 17">
                <a:extLst>
                  <a:ext uri="{FF2B5EF4-FFF2-40B4-BE49-F238E27FC236}">
                    <a16:creationId xmlns:a16="http://schemas.microsoft.com/office/drawing/2014/main" id="{CDF65AE3-9C5E-32F8-FA00-A7336412551F}"/>
                  </a:ext>
                </a:extLst>
              </p:cNvPr>
              <p:cNvSpPr txBox="1">
                <a:spLocks noRot="1" noChangeAspect="1" noMove="1" noResize="1" noEditPoints="1" noAdjustHandles="1" noChangeArrowheads="1" noChangeShapeType="1" noTextEdit="1"/>
              </p:cNvSpPr>
              <p:nvPr/>
            </p:nvSpPr>
            <p:spPr>
              <a:xfrm>
                <a:off x="2771800" y="4752723"/>
                <a:ext cx="5688632" cy="95936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69288C44-68ED-C757-ED92-9448781ACDCA}"/>
                  </a:ext>
                </a:extLst>
              </p:cNvPr>
              <p:cNvSpPr txBox="1"/>
              <p:nvPr/>
            </p:nvSpPr>
            <p:spPr>
              <a:xfrm>
                <a:off x="3450502" y="5738707"/>
                <a:ext cx="4865914" cy="617157"/>
              </a:xfrm>
              <a:prstGeom prst="rect">
                <a:avLst/>
              </a:prstGeom>
              <a:noFill/>
            </p:spPr>
            <p:txBody>
              <a:bodyPr wrap="square">
                <a:spAutoFit/>
              </a:bodyPr>
              <a:lstStyle/>
              <a:p>
                <a:r>
                  <a:rPr lang="en-US" altLang="zh-CN" sz="2400" kern="100" dirty="0">
                    <a:solidFill>
                      <a:srgbClr val="000080"/>
                    </a:solidFill>
                    <a:effectLst/>
                    <a:latin typeface="Times New Roman" panose="02020603050405020304" pitchFamily="18" charset="0"/>
                  </a:rPr>
                  <a:t>=</a:t>
                </a:r>
                <a14:m>
                  <m:oMath xmlns:m="http://schemas.openxmlformats.org/officeDocument/2006/math">
                    <m:f>
                      <m:fPr>
                        <m:ctrlPr>
                          <a:rPr lang="zh-CN" altLang="zh-CN" sz="2400" i="1">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cs typeface="Times New Roman" panose="02020603050405020304" pitchFamily="18" charset="0"/>
                          </a:rPr>
                          <m:t>0.002</m:t>
                        </m:r>
                        <m:r>
                          <a:rPr lang="zh-CN" altLang="zh-CN" sz="2400" i="1" kern="100">
                            <a:solidFill>
                              <a:srgbClr val="000080"/>
                            </a:solidFill>
                            <a:effectLst/>
                            <a:latin typeface="Cambria Math" panose="02040503050406030204" pitchFamily="18" charset="0"/>
                            <a:ea typeface="MS Gothic" panose="020B0609070205080204" pitchFamily="49" charset="-128"/>
                            <a:cs typeface="MS Gothic" panose="020B0609070205080204" pitchFamily="49" charset="-128"/>
                          </a:rPr>
                          <m:t>⋅</m:t>
                        </m:r>
                        <m:r>
                          <a:rPr lang="en-US" altLang="zh-CN" sz="2400" i="1" kern="100">
                            <a:solidFill>
                              <a:srgbClr val="000080"/>
                            </a:solidFill>
                            <a:effectLst/>
                            <a:latin typeface="Cambria Math" panose="02040503050406030204" pitchFamily="18" charset="0"/>
                            <a:cs typeface="Times New Roman" panose="02020603050405020304" pitchFamily="18" charset="0"/>
                          </a:rPr>
                          <m:t>0.9</m:t>
                        </m:r>
                      </m:num>
                      <m:den>
                        <m:r>
                          <a:rPr lang="en-US" altLang="zh-CN" sz="2400" i="1" kern="100">
                            <a:solidFill>
                              <a:srgbClr val="000080"/>
                            </a:solidFill>
                            <a:effectLst/>
                            <a:latin typeface="Cambria Math" panose="02040503050406030204" pitchFamily="18" charset="0"/>
                            <a:cs typeface="Times New Roman" panose="02020603050405020304" pitchFamily="18" charset="0"/>
                          </a:rPr>
                          <m:t>0.002</m:t>
                        </m:r>
                        <m:r>
                          <a:rPr lang="zh-CN" altLang="zh-CN" sz="2400" i="1" kern="100">
                            <a:solidFill>
                              <a:srgbClr val="000080"/>
                            </a:solidFill>
                            <a:effectLst/>
                            <a:latin typeface="Cambria Math" panose="02040503050406030204" pitchFamily="18" charset="0"/>
                            <a:ea typeface="MS Gothic" panose="020B0609070205080204" pitchFamily="49" charset="-128"/>
                            <a:cs typeface="MS Gothic" panose="020B0609070205080204" pitchFamily="49" charset="-128"/>
                          </a:rPr>
                          <m:t>⋅</m:t>
                        </m:r>
                        <m:r>
                          <a:rPr lang="en-US" altLang="zh-CN" sz="2400" i="1" kern="100">
                            <a:solidFill>
                              <a:srgbClr val="000080"/>
                            </a:solidFill>
                            <a:effectLst/>
                            <a:latin typeface="Cambria Math" panose="02040503050406030204" pitchFamily="18" charset="0"/>
                            <a:cs typeface="Times New Roman" panose="02020603050405020304" pitchFamily="18" charset="0"/>
                          </a:rPr>
                          <m:t>0.9+0.998</m:t>
                        </m:r>
                        <m:r>
                          <a:rPr lang="zh-CN" altLang="zh-CN" sz="2400" i="1" kern="100">
                            <a:solidFill>
                              <a:srgbClr val="000080"/>
                            </a:solidFill>
                            <a:effectLst/>
                            <a:latin typeface="Cambria Math" panose="02040503050406030204" pitchFamily="18" charset="0"/>
                            <a:ea typeface="MS Gothic" panose="020B0609070205080204" pitchFamily="49" charset="-128"/>
                            <a:cs typeface="MS Gothic" panose="020B0609070205080204" pitchFamily="49" charset="-128"/>
                          </a:rPr>
                          <m:t>⋅</m:t>
                        </m:r>
                        <m:r>
                          <a:rPr lang="en-US" altLang="zh-CN" sz="2400" i="1" kern="100">
                            <a:solidFill>
                              <a:srgbClr val="000080"/>
                            </a:solidFill>
                            <a:effectLst/>
                            <a:latin typeface="Cambria Math" panose="02040503050406030204" pitchFamily="18" charset="0"/>
                            <a:cs typeface="Times New Roman" panose="02020603050405020304" pitchFamily="18" charset="0"/>
                          </a:rPr>
                          <m:t>0.01</m:t>
                        </m:r>
                      </m:den>
                    </m:f>
                    <m:r>
                      <a:rPr lang="en-US" altLang="zh-CN" sz="2400" i="1" kern="100">
                        <a:solidFill>
                          <a:srgbClr val="000080"/>
                        </a:solidFill>
                        <a:effectLst/>
                        <a:latin typeface="Cambria Math" panose="02040503050406030204" pitchFamily="18" charset="0"/>
                        <a:cs typeface="Times New Roman" panose="02020603050405020304" pitchFamily="18" charset="0"/>
                      </a:rPr>
                      <m:t>=</m:t>
                    </m:r>
                    <m:f>
                      <m:fPr>
                        <m:ctrlPr>
                          <a:rPr lang="zh-CN" altLang="zh-CN" sz="2400" i="1">
                            <a:solidFill>
                              <a:srgbClr val="000080"/>
                            </a:solidFill>
                            <a:effectLst/>
                            <a:latin typeface="Cambria Math" panose="02040503050406030204" pitchFamily="18" charset="0"/>
                            <a:ea typeface="Cambria Math" panose="02040503050406030204" pitchFamily="18" charset="0"/>
                          </a:rPr>
                        </m:ctrlPr>
                      </m:fPr>
                      <m:num>
                        <m:r>
                          <a:rPr lang="en-US" altLang="zh-CN" sz="2400" i="1" kern="100">
                            <a:solidFill>
                              <a:srgbClr val="000080"/>
                            </a:solidFill>
                            <a:effectLst/>
                            <a:latin typeface="Cambria Math" panose="02040503050406030204" pitchFamily="18" charset="0"/>
                            <a:cs typeface="Times New Roman" panose="02020603050405020304" pitchFamily="18" charset="0"/>
                          </a:rPr>
                          <m:t>0.0018</m:t>
                        </m:r>
                      </m:num>
                      <m:den>
                        <m:r>
                          <a:rPr lang="en-US" altLang="zh-CN" sz="2400" i="1" kern="100">
                            <a:solidFill>
                              <a:srgbClr val="000080"/>
                            </a:solidFill>
                            <a:effectLst/>
                            <a:latin typeface="Cambria Math" panose="02040503050406030204" pitchFamily="18" charset="0"/>
                            <a:cs typeface="Times New Roman" panose="02020603050405020304" pitchFamily="18" charset="0"/>
                          </a:rPr>
                          <m:t>0.01178</m:t>
                        </m:r>
                      </m:den>
                    </m:f>
                    <m:r>
                      <a:rPr lang="en-US" altLang="zh-CN" sz="2400" i="1" kern="100">
                        <a:solidFill>
                          <a:srgbClr val="000080"/>
                        </a:solidFill>
                        <a:effectLst/>
                        <a:latin typeface="Cambria Math" panose="02040503050406030204" pitchFamily="18" charset="0"/>
                        <a:cs typeface="Times New Roman" panose="02020603050405020304" pitchFamily="18" charset="0"/>
                      </a:rPr>
                      <m:t>=0.15</m:t>
                    </m:r>
                  </m:oMath>
                </a14:m>
                <a:endParaRPr lang="zh-CN" altLang="en-US" sz="2400" dirty="0"/>
              </a:p>
            </p:txBody>
          </p:sp>
        </mc:Choice>
        <mc:Fallback xmlns="">
          <p:sp>
            <p:nvSpPr>
              <p:cNvPr id="20" name="文本框 19">
                <a:extLst>
                  <a:ext uri="{FF2B5EF4-FFF2-40B4-BE49-F238E27FC236}">
                    <a16:creationId xmlns:a16="http://schemas.microsoft.com/office/drawing/2014/main" id="{69288C44-68ED-C757-ED92-9448781ACDCA}"/>
                  </a:ext>
                </a:extLst>
              </p:cNvPr>
              <p:cNvSpPr txBox="1">
                <a:spLocks noRot="1" noChangeAspect="1" noMove="1" noResize="1" noEditPoints="1" noAdjustHandles="1" noChangeArrowheads="1" noChangeShapeType="1" noTextEdit="1"/>
              </p:cNvSpPr>
              <p:nvPr/>
            </p:nvSpPr>
            <p:spPr>
              <a:xfrm>
                <a:off x="3450502" y="5738707"/>
                <a:ext cx="4865914" cy="617157"/>
              </a:xfrm>
              <a:prstGeom prst="rect">
                <a:avLst/>
              </a:prstGeom>
              <a:blipFill>
                <a:blip r:embed="rId6"/>
                <a:stretch>
                  <a:fillRect l="-1880" b="-7843"/>
                </a:stretch>
              </a:blipFill>
            </p:spPr>
            <p:txBody>
              <a:bodyPr/>
              <a:lstStyle/>
              <a:p>
                <a:r>
                  <a:rPr lang="zh-CN" altLang="en-US">
                    <a:noFill/>
                  </a:rPr>
                  <a:t> </a:t>
                </a:r>
              </a:p>
            </p:txBody>
          </p:sp>
        </mc:Fallback>
      </mc:AlternateContent>
      <p:sp>
        <p:nvSpPr>
          <p:cNvPr id="22" name="文本框 21">
            <a:extLst>
              <a:ext uri="{FF2B5EF4-FFF2-40B4-BE49-F238E27FC236}">
                <a16:creationId xmlns:a16="http://schemas.microsoft.com/office/drawing/2014/main" id="{40CC4E67-A33D-126C-05D0-3B539256E385}"/>
              </a:ext>
            </a:extLst>
          </p:cNvPr>
          <p:cNvSpPr txBox="1"/>
          <p:nvPr/>
        </p:nvSpPr>
        <p:spPr>
          <a:xfrm>
            <a:off x="415040" y="6443593"/>
            <a:ext cx="8597480" cy="461665"/>
          </a:xfrm>
          <a:prstGeom prst="rect">
            <a:avLst/>
          </a:prstGeom>
          <a:noFill/>
        </p:spPr>
        <p:txBody>
          <a:bodyPr wrap="square">
            <a:spAutoFit/>
          </a:bodyPr>
          <a:lstStyle/>
          <a:p>
            <a:r>
              <a:rPr lang="en-US" altLang="zh-CN" sz="2400" kern="100" dirty="0">
                <a:solidFill>
                  <a:srgbClr val="000080"/>
                </a:solidFill>
                <a:effectLst/>
                <a:latin typeface="Times New Roman" panose="02020603050405020304" pitchFamily="18" charset="0"/>
              </a:rPr>
              <a:t>Thus, the probability that the person is really affected is only 15%.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barn(inVertical)">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down)">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circle(in)">
                                      <p:cBhvr>
                                        <p:cTn id="39" dur="20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4" grpId="0"/>
      <p:bldP spid="16" grpId="0"/>
      <p:bldP spid="18" grpId="0"/>
      <p:bldP spid="20" grpId="0"/>
      <p:bldP spid="2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6274E3B-6C66-DF60-2094-4897E7C0CD90}"/>
              </a:ext>
            </a:extLst>
          </p:cNvPr>
          <p:cNvSpPr txBox="1"/>
          <p:nvPr/>
        </p:nvSpPr>
        <p:spPr>
          <a:xfrm>
            <a:off x="67983" y="16652"/>
            <a:ext cx="1566857" cy="461665"/>
          </a:xfrm>
          <a:prstGeom prst="rect">
            <a:avLst/>
          </a:prstGeom>
          <a:noFill/>
        </p:spPr>
        <p:txBody>
          <a:bodyPr wrap="square">
            <a:spAutoFit/>
          </a:bodyPr>
          <a:lstStyle/>
          <a:p>
            <a:r>
              <a:rPr lang="en-US" altLang="zh-CN" sz="2400" b="1" u="sng" dirty="0">
                <a:solidFill>
                  <a:srgbClr val="6D0002"/>
                </a:solidFill>
                <a:latin typeface="Times New Roman" panose="02020603050405020304" pitchFamily="18" charset="0"/>
                <a:cs typeface="Times New Roman" panose="02020603050405020304" pitchFamily="18" charset="0"/>
              </a:rPr>
              <a:t>Exercises</a:t>
            </a:r>
          </a:p>
        </p:txBody>
      </p:sp>
      <p:sp>
        <p:nvSpPr>
          <p:cNvPr id="4" name="内容占位符 2">
            <a:extLst>
              <a:ext uri="{FF2B5EF4-FFF2-40B4-BE49-F238E27FC236}">
                <a16:creationId xmlns:a16="http://schemas.microsoft.com/office/drawing/2014/main" id="{E9E1C57D-EDA3-11D4-A3DB-DEBCE2A84150}"/>
              </a:ext>
            </a:extLst>
          </p:cNvPr>
          <p:cNvSpPr txBox="1">
            <a:spLocks/>
          </p:cNvSpPr>
          <p:nvPr/>
        </p:nvSpPr>
        <p:spPr>
          <a:xfrm>
            <a:off x="67983" y="332656"/>
            <a:ext cx="8824497" cy="27363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30000"/>
              </a:lnSpc>
              <a:spcBef>
                <a:spcPts val="0"/>
              </a:spcBef>
              <a:buNone/>
            </a:pPr>
            <a:r>
              <a:rPr lang="en-US" altLang="zh-CN" sz="2200" b="1" dirty="0">
                <a:solidFill>
                  <a:srgbClr val="6D0002"/>
                </a:solidFill>
              </a:rPr>
              <a:t>3. </a:t>
            </a:r>
            <a:r>
              <a:rPr lang="en-US" altLang="zh-CN" sz="2200" b="1" dirty="0"/>
              <a:t>One door hides a car, two hide goats. The contestant (</a:t>
            </a:r>
            <a:r>
              <a:rPr lang="zh-CN" altLang="en-US" sz="2200" b="1" dirty="0"/>
              <a:t>选手</a:t>
            </a:r>
            <a:r>
              <a:rPr lang="en-US" altLang="zh-CN" sz="2200" b="1" dirty="0"/>
              <a:t>) chooses any door. Host (</a:t>
            </a:r>
            <a:r>
              <a:rPr lang="zh-CN" altLang="en-US" sz="2200" b="1" dirty="0"/>
              <a:t>主持人</a:t>
            </a:r>
            <a:r>
              <a:rPr lang="en-US" altLang="zh-CN" sz="2200" b="1" dirty="0"/>
              <a:t>) always opens a different door with a goat. (He can do this because he knows where the car is.) The contestant is then allowed to switch doors if she wants. What is the best strategy for winning a car?  (a) Switch    (b) Don’t switch    (c) It doesn’t matter </a:t>
            </a:r>
            <a:br>
              <a:rPr lang="en-US" altLang="zh-CN" sz="2200" b="1" dirty="0"/>
            </a:br>
            <a:endParaRPr lang="en-US" altLang="zh-CN" sz="2200" b="1" dirty="0"/>
          </a:p>
        </p:txBody>
      </p:sp>
      <p:sp>
        <p:nvSpPr>
          <p:cNvPr id="5" name="矩形 4">
            <a:extLst>
              <a:ext uri="{FF2B5EF4-FFF2-40B4-BE49-F238E27FC236}">
                <a16:creationId xmlns:a16="http://schemas.microsoft.com/office/drawing/2014/main" id="{900B5F47-A53A-4754-DBE1-3FCE17E36685}"/>
              </a:ext>
            </a:extLst>
          </p:cNvPr>
          <p:cNvSpPr/>
          <p:nvPr/>
        </p:nvSpPr>
        <p:spPr>
          <a:xfrm>
            <a:off x="266688" y="5252392"/>
            <a:ext cx="1368152" cy="400110"/>
          </a:xfrm>
          <a:prstGeom prst="rect">
            <a:avLst/>
          </a:prstGeom>
          <a:solidFill>
            <a:srgbClr val="FFFF00"/>
          </a:solidFill>
        </p:spPr>
        <p:txBody>
          <a:bodyPr wrap="square">
            <a:spAutoFit/>
          </a:bodyPr>
          <a:lstStyle/>
          <a:p>
            <a:r>
              <a:rPr lang="en-US" altLang="zh-CN" sz="2000" b="1" i="1" dirty="0"/>
              <a:t>Solution </a:t>
            </a:r>
            <a:r>
              <a:rPr lang="en-US" altLang="zh-CN" sz="2000" b="1" dirty="0"/>
              <a:t>:</a:t>
            </a:r>
            <a:endParaRPr lang="zh-CN" altLang="en-US" sz="2000" dirty="0"/>
          </a:p>
        </p:txBody>
      </p:sp>
      <p:pic>
        <p:nvPicPr>
          <p:cNvPr id="6" name="Picture 2">
            <a:extLst>
              <a:ext uri="{FF2B5EF4-FFF2-40B4-BE49-F238E27FC236}">
                <a16:creationId xmlns:a16="http://schemas.microsoft.com/office/drawing/2014/main" id="{CE953232-342F-606E-5461-1FA01C9DBF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015387"/>
            <a:ext cx="4295775"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a:extLst>
              <a:ext uri="{FF2B5EF4-FFF2-40B4-BE49-F238E27FC236}">
                <a16:creationId xmlns:a16="http://schemas.microsoft.com/office/drawing/2014/main" id="{C8D67B47-63B4-8971-8941-68A84CB904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1818" y="3224937"/>
            <a:ext cx="42672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a:extLst>
              <a:ext uri="{FF2B5EF4-FFF2-40B4-BE49-F238E27FC236}">
                <a16:creationId xmlns:a16="http://schemas.microsoft.com/office/drawing/2014/main" id="{0FC6039E-C1DB-521D-A2A8-DA53004E6110}"/>
              </a:ext>
            </a:extLst>
          </p:cNvPr>
          <p:cNvSpPr/>
          <p:nvPr/>
        </p:nvSpPr>
        <p:spPr>
          <a:xfrm>
            <a:off x="1778855" y="5732157"/>
            <a:ext cx="5003837" cy="430887"/>
          </a:xfrm>
          <a:prstGeom prst="rect">
            <a:avLst/>
          </a:prstGeom>
        </p:spPr>
        <p:txBody>
          <a:bodyPr wrap="square">
            <a:spAutoFit/>
          </a:bodyPr>
          <a:lstStyle/>
          <a:p>
            <a:r>
              <a:rPr lang="en-US" altLang="zh-CN" sz="2200" b="1" i="1" dirty="0">
                <a:solidFill>
                  <a:srgbClr val="002060"/>
                </a:solidFill>
                <a:latin typeface="Times New Roman" pitchFamily="18" charset="0"/>
                <a:cs typeface="Times New Roman" pitchFamily="18" charset="0"/>
              </a:rPr>
              <a:t>P</a:t>
            </a:r>
            <a:r>
              <a:rPr lang="en-US" altLang="zh-CN" sz="2200" b="1" dirty="0">
                <a:solidFill>
                  <a:srgbClr val="002060"/>
                </a:solidFill>
                <a:latin typeface="Times New Roman" pitchFamily="18" charset="0"/>
                <a:cs typeface="Times New Roman" pitchFamily="18" charset="0"/>
              </a:rPr>
              <a:t>(</a:t>
            </a:r>
            <a:r>
              <a:rPr lang="en-US" altLang="zh-CN" sz="2200" b="1" i="1" dirty="0">
                <a:solidFill>
                  <a:srgbClr val="002060"/>
                </a:solidFill>
                <a:latin typeface="Times New Roman" pitchFamily="18" charset="0"/>
                <a:cs typeface="Times New Roman" pitchFamily="18" charset="0"/>
              </a:rPr>
              <a:t>Car </a:t>
            </a:r>
            <a:r>
              <a:rPr lang="en-US" altLang="zh-CN" sz="2200" b="1" dirty="0">
                <a:solidFill>
                  <a:srgbClr val="002060"/>
                </a:solidFill>
                <a:latin typeface="Times New Roman" pitchFamily="18" charset="0"/>
                <a:cs typeface="Times New Roman" pitchFamily="18" charset="0"/>
              </a:rPr>
              <a:t>| switch) = 1/3 </a:t>
            </a:r>
            <a:r>
              <a:rPr lang="en-US" altLang="zh-CN" sz="2200" b="1" i="1" dirty="0">
                <a:solidFill>
                  <a:srgbClr val="002060"/>
                </a:solidFill>
                <a:latin typeface="Times New Roman" pitchFamily="18" charset="0"/>
                <a:cs typeface="Times New Roman" pitchFamily="18" charset="0"/>
              </a:rPr>
              <a:t>· </a:t>
            </a:r>
            <a:r>
              <a:rPr lang="en-US" altLang="zh-CN" sz="2200" b="1" dirty="0">
                <a:solidFill>
                  <a:srgbClr val="002060"/>
                </a:solidFill>
                <a:latin typeface="Times New Roman" pitchFamily="18" charset="0"/>
                <a:cs typeface="Times New Roman" pitchFamily="18" charset="0"/>
              </a:rPr>
              <a:t>0 + 2/3 </a:t>
            </a:r>
            <a:r>
              <a:rPr lang="en-US" altLang="zh-CN" sz="2200" b="1" i="1" dirty="0">
                <a:solidFill>
                  <a:srgbClr val="002060"/>
                </a:solidFill>
                <a:latin typeface="Times New Roman" pitchFamily="18" charset="0"/>
                <a:cs typeface="Times New Roman" pitchFamily="18" charset="0"/>
              </a:rPr>
              <a:t>· </a:t>
            </a:r>
            <a:r>
              <a:rPr lang="en-US" altLang="zh-CN" sz="2200" b="1" dirty="0">
                <a:solidFill>
                  <a:srgbClr val="002060"/>
                </a:solidFill>
                <a:latin typeface="Times New Roman" pitchFamily="18" charset="0"/>
                <a:cs typeface="Times New Roman" pitchFamily="18" charset="0"/>
              </a:rPr>
              <a:t>1 = 2/3 </a:t>
            </a:r>
            <a:endParaRPr lang="zh-CN" altLang="en-US" sz="2200" b="1" dirty="0">
              <a:solidFill>
                <a:srgbClr val="002060"/>
              </a:solidFill>
              <a:latin typeface="Times New Roman" pitchFamily="18" charset="0"/>
              <a:cs typeface="Times New Roman" pitchFamily="18" charset="0"/>
            </a:endParaRPr>
          </a:p>
        </p:txBody>
      </p:sp>
      <p:sp>
        <p:nvSpPr>
          <p:cNvPr id="9" name="矩形 8">
            <a:extLst>
              <a:ext uri="{FF2B5EF4-FFF2-40B4-BE49-F238E27FC236}">
                <a16:creationId xmlns:a16="http://schemas.microsoft.com/office/drawing/2014/main" id="{3AE4F3D0-F280-6CCE-FA96-343429FAE66D}"/>
              </a:ext>
            </a:extLst>
          </p:cNvPr>
          <p:cNvSpPr/>
          <p:nvPr/>
        </p:nvSpPr>
        <p:spPr>
          <a:xfrm>
            <a:off x="1788701" y="6239276"/>
            <a:ext cx="3387466" cy="430887"/>
          </a:xfrm>
          <a:prstGeom prst="rect">
            <a:avLst/>
          </a:prstGeom>
        </p:spPr>
        <p:txBody>
          <a:bodyPr wrap="none">
            <a:spAutoFit/>
          </a:bodyPr>
          <a:lstStyle/>
          <a:p>
            <a:r>
              <a:rPr lang="en-US" altLang="zh-CN" sz="2200" b="1" dirty="0"/>
              <a:t>The answer is  </a:t>
            </a:r>
            <a:r>
              <a:rPr lang="en-US" altLang="zh-CN" sz="2200" b="1" u="sng" dirty="0">
                <a:solidFill>
                  <a:srgbClr val="6D0002"/>
                </a:solidFill>
              </a:rPr>
              <a:t>(a) Switch </a:t>
            </a:r>
            <a:endParaRPr lang="zh-CN" altLang="en-US" sz="2200" b="1" u="sng" dirty="0">
              <a:solidFill>
                <a:srgbClr val="6D0002"/>
              </a:solidFill>
            </a:endParaRPr>
          </a:p>
        </p:txBody>
      </p:sp>
      <p:sp>
        <p:nvSpPr>
          <p:cNvPr id="10" name="矩形 9">
            <a:extLst>
              <a:ext uri="{FF2B5EF4-FFF2-40B4-BE49-F238E27FC236}">
                <a16:creationId xmlns:a16="http://schemas.microsoft.com/office/drawing/2014/main" id="{ED88E25E-0DED-BE7D-F70E-6035FDD966DF}"/>
              </a:ext>
            </a:extLst>
          </p:cNvPr>
          <p:cNvSpPr/>
          <p:nvPr/>
        </p:nvSpPr>
        <p:spPr>
          <a:xfrm>
            <a:off x="1788702" y="5237002"/>
            <a:ext cx="2122604" cy="430887"/>
          </a:xfrm>
          <a:prstGeom prst="rect">
            <a:avLst/>
          </a:prstGeom>
        </p:spPr>
        <p:txBody>
          <a:bodyPr wrap="square">
            <a:spAutoFit/>
          </a:bodyPr>
          <a:lstStyle/>
          <a:p>
            <a:r>
              <a:rPr lang="en-US" altLang="zh-CN" sz="2200" b="1" i="1" dirty="0">
                <a:solidFill>
                  <a:srgbClr val="002060"/>
                </a:solidFill>
                <a:latin typeface="Times New Roman" pitchFamily="18" charset="0"/>
                <a:cs typeface="Times New Roman" pitchFamily="18" charset="0"/>
              </a:rPr>
              <a:t>P</a:t>
            </a:r>
            <a:r>
              <a:rPr lang="en-US" altLang="zh-CN" sz="2200" b="1" dirty="0">
                <a:solidFill>
                  <a:srgbClr val="002060"/>
                </a:solidFill>
                <a:latin typeface="Times New Roman" pitchFamily="18" charset="0"/>
                <a:cs typeface="Times New Roman" pitchFamily="18" charset="0"/>
              </a:rPr>
              <a:t>(</a:t>
            </a:r>
            <a:r>
              <a:rPr lang="en-US" altLang="zh-CN" sz="2200" b="1" i="1" dirty="0">
                <a:solidFill>
                  <a:srgbClr val="002060"/>
                </a:solidFill>
                <a:latin typeface="Times New Roman" pitchFamily="18" charset="0"/>
                <a:cs typeface="Times New Roman" pitchFamily="18" charset="0"/>
              </a:rPr>
              <a:t>Car </a:t>
            </a:r>
            <a:r>
              <a:rPr lang="en-US" altLang="zh-CN" sz="2200" b="1" dirty="0">
                <a:solidFill>
                  <a:srgbClr val="002060"/>
                </a:solidFill>
                <a:latin typeface="Times New Roman" pitchFamily="18" charset="0"/>
                <a:cs typeface="Times New Roman" pitchFamily="18" charset="0"/>
              </a:rPr>
              <a:t>) = 1/3</a:t>
            </a:r>
            <a:endParaRPr lang="zh-CN" altLang="en-US" sz="2200" b="1" dirty="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0">
            <a:extLst>
              <a:ext uri="{FF2B5EF4-FFF2-40B4-BE49-F238E27FC236}">
                <a16:creationId xmlns:a16="http://schemas.microsoft.com/office/drawing/2014/main" id="{F55396E1-7F60-48AE-07B6-4A975FD308C9}"/>
              </a:ext>
            </a:extLst>
          </p:cNvPr>
          <p:cNvSpPr>
            <a:spLocks noChangeArrowheads="1"/>
          </p:cNvSpPr>
          <p:nvPr/>
        </p:nvSpPr>
        <p:spPr bwMode="auto">
          <a:xfrm>
            <a:off x="-38204" y="29816"/>
            <a:ext cx="9144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Example 2.1.3</a:t>
            </a:r>
            <a:r>
              <a:rPr kumimoji="0" lang="en-US" altLang="zh-CN" sz="2400" b="0" i="0" u="none" strike="noStrike" cap="none" normalizeH="0" baseline="0" dirty="0">
                <a:ln>
                  <a:noFill/>
                </a:ln>
                <a:solidFill>
                  <a:srgbClr val="000080"/>
                </a:solidFill>
                <a:effectLst/>
                <a:latin typeface="Times New Roman" panose="02020603050405020304" pitchFamily="18" charset="0"/>
                <a:ea typeface="宋体" panose="02010600030101010101" pitchFamily="2" charset="-122"/>
                <a:cs typeface="Times New Roman" panose="02020603050405020304" pitchFamily="18" charset="0"/>
              </a:rPr>
              <a:t>  An experiment consists of flipping a coin and then flipping it a second time if a head occurs. If a tail occurs on the first flip then a dice is tossing once. To list the elements of the sample space providing the most information, </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5" name="Rectangle 72">
            <a:extLst>
              <a:ext uri="{FF2B5EF4-FFF2-40B4-BE49-F238E27FC236}">
                <a16:creationId xmlns:a16="http://schemas.microsoft.com/office/drawing/2014/main" id="{9C561611-67C1-63CA-DF76-686D5075E0F0}"/>
              </a:ext>
            </a:extLst>
          </p:cNvPr>
          <p:cNvSpPr>
            <a:spLocks noChangeArrowheads="1"/>
          </p:cNvSpPr>
          <p:nvPr/>
        </p:nvSpPr>
        <p:spPr bwMode="auto">
          <a:xfrm>
            <a:off x="-38204" y="1622616"/>
            <a:ext cx="9144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80"/>
                </a:solidFill>
                <a:effectLst/>
                <a:latin typeface="Times New Roman" panose="02020603050405020304" pitchFamily="18" charset="0"/>
                <a:ea typeface="宋体" panose="02010600030101010101" pitchFamily="2" charset="-122"/>
                <a:cs typeface="Times New Roman" panose="02020603050405020304" pitchFamily="18" charset="0"/>
              </a:rPr>
              <a:t>we construct a diagram of Fig 2.1.1, which is called a tree diagram. Now the various paths along the branches of the tree give the distinct sample points. Starting with the top left branch and moving to the right along the first path, we get the sample point HH, indicating the possibility that heads occurs on two successive flips of the coin. The possibility that coin will show a tail followed by a 4 on the toss of the die is indicated by T4. Thus the sample space is</a:t>
            </a:r>
            <a:r>
              <a:rPr kumimoji="0" lang="en-US" altLang="zh-CN" sz="2400" b="0" i="0" u="none" strike="noStrike" cap="none" normalizeH="0" baseline="0" dirty="0">
                <a:ln>
                  <a:noFill/>
                </a:ln>
                <a:solidFill>
                  <a:schemeClr val="tx1"/>
                </a:solidFill>
                <a:effectLst/>
                <a:ea typeface="宋体" panose="02010600030101010101" pitchFamily="2" charset="-122"/>
              </a:rPr>
              <a:t> </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954BA547-5921-32BA-17A4-3FF566BFF311}"/>
                  </a:ext>
                </a:extLst>
              </p:cNvPr>
              <p:cNvSpPr txBox="1"/>
              <p:nvPr/>
            </p:nvSpPr>
            <p:spPr>
              <a:xfrm>
                <a:off x="0" y="5229200"/>
                <a:ext cx="5008775"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𝑆</m:t>
                      </m:r>
                      <m:r>
                        <a:rPr lang="en-US" altLang="zh-CN" sz="2400" b="0" i="1" smtClean="0">
                          <a:latin typeface="Cambria Math" panose="02040503050406030204" pitchFamily="18" charset="0"/>
                        </a:rPr>
                        <m:t>={</m:t>
                      </m:r>
                      <m:r>
                        <a:rPr lang="en-US" altLang="zh-CN" sz="2400" i="1">
                          <a:latin typeface="Cambria Math" panose="02040503050406030204" pitchFamily="18" charset="0"/>
                        </a:rPr>
                        <m:t>𝐻𝐻</m:t>
                      </m:r>
                      <m:r>
                        <a:rPr lang="en-US" altLang="zh-CN" sz="2400" i="1">
                          <a:latin typeface="Cambria Math" panose="02040503050406030204" pitchFamily="18" charset="0"/>
                        </a:rPr>
                        <m:t>,</m:t>
                      </m:r>
                      <m:r>
                        <a:rPr lang="en-US" altLang="zh-CN" sz="2400" i="1">
                          <a:latin typeface="Cambria Math" panose="02040503050406030204" pitchFamily="18" charset="0"/>
                        </a:rPr>
                        <m:t>𝐻𝑇</m:t>
                      </m:r>
                      <m:r>
                        <a:rPr lang="en-US" altLang="zh-CN" sz="2400" i="1">
                          <a:latin typeface="Cambria Math" panose="02040503050406030204" pitchFamily="18" charset="0"/>
                        </a:rPr>
                        <m:t>,</m:t>
                      </m:r>
                      <m:r>
                        <a:rPr lang="en-US" altLang="zh-CN" sz="2400" i="1">
                          <a:latin typeface="Cambria Math" panose="02040503050406030204" pitchFamily="18" charset="0"/>
                        </a:rPr>
                        <m:t>𝑇</m:t>
                      </m:r>
                      <m:r>
                        <a:rPr lang="en-US" altLang="zh-CN" sz="2400" i="1">
                          <a:latin typeface="Cambria Math" panose="02040503050406030204" pitchFamily="18" charset="0"/>
                        </a:rPr>
                        <m:t>1,</m:t>
                      </m:r>
                      <m:r>
                        <a:rPr lang="en-US" altLang="zh-CN" sz="2400" i="1">
                          <a:latin typeface="Cambria Math" panose="02040503050406030204" pitchFamily="18" charset="0"/>
                        </a:rPr>
                        <m:t>𝑇</m:t>
                      </m:r>
                      <m:r>
                        <a:rPr lang="en-US" altLang="zh-CN" sz="2400" i="1">
                          <a:latin typeface="Cambria Math" panose="02040503050406030204" pitchFamily="18" charset="0"/>
                        </a:rPr>
                        <m:t>2,</m:t>
                      </m:r>
                      <m:r>
                        <a:rPr lang="en-US" altLang="zh-CN" sz="2400" i="1">
                          <a:latin typeface="Cambria Math" panose="02040503050406030204" pitchFamily="18" charset="0"/>
                        </a:rPr>
                        <m:t>𝑇</m:t>
                      </m:r>
                      <m:r>
                        <a:rPr lang="en-US" altLang="zh-CN" sz="2400" i="1">
                          <a:latin typeface="Cambria Math" panose="02040503050406030204" pitchFamily="18" charset="0"/>
                        </a:rPr>
                        <m:t>3,</m:t>
                      </m:r>
                      <m:r>
                        <a:rPr lang="en-US" altLang="zh-CN" sz="2400" i="1">
                          <a:latin typeface="Cambria Math" panose="02040503050406030204" pitchFamily="18" charset="0"/>
                        </a:rPr>
                        <m:t>𝑇</m:t>
                      </m:r>
                      <m:r>
                        <a:rPr lang="en-US" altLang="zh-CN" sz="2400" i="1">
                          <a:latin typeface="Cambria Math" panose="02040503050406030204" pitchFamily="18" charset="0"/>
                        </a:rPr>
                        <m:t>4,</m:t>
                      </m:r>
                      <m:r>
                        <a:rPr lang="en-US" altLang="zh-CN" sz="2400" i="1">
                          <a:latin typeface="Cambria Math" panose="02040503050406030204" pitchFamily="18" charset="0"/>
                        </a:rPr>
                        <m:t>𝑇</m:t>
                      </m:r>
                      <m:r>
                        <a:rPr lang="en-US" altLang="zh-CN" sz="2400" i="1">
                          <a:latin typeface="Cambria Math" panose="02040503050406030204" pitchFamily="18" charset="0"/>
                        </a:rPr>
                        <m:t>5,</m:t>
                      </m:r>
                      <m:r>
                        <a:rPr lang="en-US" altLang="zh-CN" sz="2400" i="1">
                          <a:latin typeface="Cambria Math" panose="02040503050406030204" pitchFamily="18" charset="0"/>
                        </a:rPr>
                        <m:t>𝑇</m:t>
                      </m:r>
                      <m:r>
                        <a:rPr lang="en-US" altLang="zh-CN" sz="2400" i="1">
                          <a:latin typeface="Cambria Math" panose="02040503050406030204" pitchFamily="18" charset="0"/>
                        </a:rPr>
                        <m:t>6}</m:t>
                      </m:r>
                    </m:oMath>
                  </m:oMathPara>
                </a14:m>
                <a:endParaRPr lang="zh-CN" altLang="en-US" sz="2400" dirty="0"/>
              </a:p>
            </p:txBody>
          </p:sp>
        </mc:Choice>
        <mc:Fallback xmlns="">
          <p:sp>
            <p:nvSpPr>
              <p:cNvPr id="12" name="文本框 11">
                <a:extLst>
                  <a:ext uri="{FF2B5EF4-FFF2-40B4-BE49-F238E27FC236}">
                    <a16:creationId xmlns:a16="http://schemas.microsoft.com/office/drawing/2014/main" id="{954BA547-5921-32BA-17A4-3FF566BFF311}"/>
                  </a:ext>
                </a:extLst>
              </p:cNvPr>
              <p:cNvSpPr txBox="1">
                <a:spLocks noRot="1" noChangeAspect="1" noMove="1" noResize="1" noEditPoints="1" noAdjustHandles="1" noChangeArrowheads="1" noChangeShapeType="1" noTextEdit="1"/>
              </p:cNvSpPr>
              <p:nvPr/>
            </p:nvSpPr>
            <p:spPr>
              <a:xfrm>
                <a:off x="0" y="5229200"/>
                <a:ext cx="5008775" cy="461665"/>
              </a:xfrm>
              <a:prstGeom prst="rect">
                <a:avLst/>
              </a:prstGeom>
              <a:blipFill>
                <a:blip r:embed="rId2"/>
                <a:stretch>
                  <a:fillRect b="-19737"/>
                </a:stretch>
              </a:blipFill>
            </p:spPr>
            <p:txBody>
              <a:bodyPr/>
              <a:lstStyle/>
              <a:p>
                <a:r>
                  <a:rPr lang="zh-CN" altLang="en-US">
                    <a:noFill/>
                  </a:rPr>
                  <a:t> </a:t>
                </a:r>
              </a:p>
            </p:txBody>
          </p:sp>
        </mc:Fallback>
      </mc:AlternateContent>
      <p:pic>
        <p:nvPicPr>
          <p:cNvPr id="13" name="Picture 3">
            <a:extLst>
              <a:ext uri="{FF2B5EF4-FFF2-40B4-BE49-F238E27FC236}">
                <a16:creationId xmlns:a16="http://schemas.microsoft.com/office/drawing/2014/main" id="{78AE03ED-8D86-0688-2F41-E80CBC995A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6233" y="3933056"/>
            <a:ext cx="2499371" cy="235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73">
            <a:extLst>
              <a:ext uri="{FF2B5EF4-FFF2-40B4-BE49-F238E27FC236}">
                <a16:creationId xmlns:a16="http://schemas.microsoft.com/office/drawing/2014/main" id="{0F410D91-6748-E2B1-BC8E-05C2E7D708DF}"/>
              </a:ext>
            </a:extLst>
          </p:cNvPr>
          <p:cNvSpPr>
            <a:spLocks noChangeArrowheads="1"/>
          </p:cNvSpPr>
          <p:nvPr/>
        </p:nvSpPr>
        <p:spPr bwMode="auto">
          <a:xfrm>
            <a:off x="4901981" y="6325577"/>
            <a:ext cx="42038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80"/>
                </a:solidFill>
                <a:effectLst/>
                <a:latin typeface="Times New Roman" panose="02020603050405020304" pitchFamily="18" charset="0"/>
                <a:ea typeface="宋体" panose="02010600030101010101" pitchFamily="2" charset="-122"/>
                <a:cs typeface="Times New Roman" panose="02020603050405020304" pitchFamily="18" charset="0"/>
              </a:rPr>
              <a:t>Fig .2.1.1   Tree diagram for Example 2.1.3</a:t>
            </a:r>
            <a:r>
              <a:rPr kumimoji="0" lang="en-US" altLang="zh-CN" b="0" i="0" u="none" strike="noStrike" cap="none" normalizeH="0" baseline="0" dirty="0">
                <a:ln>
                  <a:noFill/>
                </a:ln>
                <a:solidFill>
                  <a:schemeClr val="tx1"/>
                </a:solidFill>
                <a:effectLst/>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ircle(in)">
                                      <p:cBhvr>
                                        <p:cTn id="17" dur="2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fill="hold"/>
                                        <p:tgtEl>
                                          <p:spTgt spid="14"/>
                                        </p:tgtEl>
                                        <p:attrNameLst>
                                          <p:attrName>ppt_x</p:attrName>
                                        </p:attrNameLst>
                                      </p:cBhvr>
                                      <p:tavLst>
                                        <p:tav tm="0">
                                          <p:val>
                                            <p:strVal val="#ppt_x"/>
                                          </p:val>
                                        </p:tav>
                                        <p:tav tm="100000">
                                          <p:val>
                                            <p:strVal val="#ppt_x"/>
                                          </p:val>
                                        </p:tav>
                                      </p:tavLst>
                                    </p:anim>
                                    <p:anim calcmode="lin" valueType="num">
                                      <p:cBhvr additive="base">
                                        <p:cTn id="2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12"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6B9EDA47-F367-F4FA-0B92-A2F1D60CA919}"/>
              </a:ext>
            </a:extLst>
          </p:cNvPr>
          <p:cNvSpPr>
            <a:spLocks noGrp="1" noChangeArrowheads="1"/>
          </p:cNvSpPr>
          <p:nvPr>
            <p:ph type="title"/>
          </p:nvPr>
        </p:nvSpPr>
        <p:spPr>
          <a:xfrm>
            <a:off x="457200" y="0"/>
            <a:ext cx="8229600" cy="1143000"/>
          </a:xfrm>
        </p:spPr>
        <p:txBody>
          <a:bodyPr/>
          <a:lstStyle/>
          <a:p>
            <a:r>
              <a:rPr lang="en-US" altLang="zh-CN" sz="3200" b="1" kern="100" dirty="0">
                <a:solidFill>
                  <a:srgbClr val="000080"/>
                </a:solidFill>
                <a:effectLst/>
                <a:latin typeface="Times New Roman" panose="02020603050405020304" pitchFamily="18" charset="0"/>
                <a:ea typeface="宋体" panose="02010600030101010101" pitchFamily="2" charset="-122"/>
              </a:rPr>
              <a:t>2.2  Events</a:t>
            </a:r>
            <a:endParaRPr lang="zh-CN" altLang="zh-CN" sz="3200" kern="100" dirty="0">
              <a:effectLst/>
              <a:latin typeface="Times New Roman" panose="02020603050405020304" pitchFamily="18" charset="0"/>
              <a:ea typeface="宋体" panose="02010600030101010101" pitchFamily="2" charset="-122"/>
            </a:endParaRPr>
          </a:p>
        </p:txBody>
      </p:sp>
      <p:sp>
        <p:nvSpPr>
          <p:cNvPr id="10244" name="标题 1">
            <a:extLst>
              <a:ext uri="{FF2B5EF4-FFF2-40B4-BE49-F238E27FC236}">
                <a16:creationId xmlns:a16="http://schemas.microsoft.com/office/drawing/2014/main" id="{30072BFC-EB43-851D-39AF-B2F59B7209A7}"/>
              </a:ext>
            </a:extLst>
          </p:cNvPr>
          <p:cNvSpPr txBox="1">
            <a:spLocks/>
          </p:cNvSpPr>
          <p:nvPr/>
        </p:nvSpPr>
        <p:spPr bwMode="auto">
          <a:xfrm>
            <a:off x="323850" y="2268538"/>
            <a:ext cx="2232025"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3600" b="1" u="sng" dirty="0">
                <a:solidFill>
                  <a:srgbClr val="6D0002"/>
                </a:solidFill>
                <a:latin typeface="Times New Roman" panose="02020603050405020304" pitchFamily="18" charset="0"/>
                <a:cs typeface="Times New Roman" panose="02020603050405020304" pitchFamily="18" charset="0"/>
              </a:rPr>
              <a:t>Example</a:t>
            </a:r>
            <a:endParaRPr lang="zh-CN" altLang="en-US" sz="3600" b="1" u="sng" dirty="0">
              <a:solidFill>
                <a:srgbClr val="6D0002"/>
              </a:solidFill>
              <a:latin typeface="Times New Roman" panose="02020603050405020304" pitchFamily="18" charset="0"/>
              <a:cs typeface="Times New Roman" panose="02020603050405020304" pitchFamily="18" charset="0"/>
            </a:endParaRPr>
          </a:p>
        </p:txBody>
      </p:sp>
      <p:pic>
        <p:nvPicPr>
          <p:cNvPr id="16" name="图片 15">
            <a:extLst>
              <a:ext uri="{FF2B5EF4-FFF2-40B4-BE49-F238E27FC236}">
                <a16:creationId xmlns:a16="http://schemas.microsoft.com/office/drawing/2014/main" id="{CF290930-D1E1-3C76-C538-01B8FB359D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2325" y="3429000"/>
            <a:ext cx="39084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内容占位符 2">
            <a:extLst>
              <a:ext uri="{FF2B5EF4-FFF2-40B4-BE49-F238E27FC236}">
                <a16:creationId xmlns:a16="http://schemas.microsoft.com/office/drawing/2014/main" id="{5E11DE10-8184-F041-7E8E-15EBCD41EA3A}"/>
              </a:ext>
            </a:extLst>
          </p:cNvPr>
          <p:cNvSpPr txBox="1">
            <a:spLocks/>
          </p:cNvSpPr>
          <p:nvPr/>
        </p:nvSpPr>
        <p:spPr bwMode="auto">
          <a:xfrm>
            <a:off x="11113" y="3108325"/>
            <a:ext cx="10298112"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14350" indent="-5143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Tx/>
              <a:buAutoNum type="arabicPeriod"/>
            </a:pPr>
            <a:r>
              <a:rPr lang="en-US" altLang="zh-CN" sz="2200" b="1">
                <a:latin typeface="Times New Roman" panose="02020603050405020304" pitchFamily="18" charset="0"/>
                <a:cs typeface="Times New Roman" panose="02020603050405020304" pitchFamily="18" charset="0"/>
              </a:rPr>
              <a:t>Flipping Two Coins</a:t>
            </a:r>
            <a:endParaRPr lang="zh-CN" altLang="en-US" sz="2200" b="1">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48201F2E-1589-8F4F-A142-15700CBB204E}"/>
              </a:ext>
            </a:extLst>
          </p:cNvPr>
          <p:cNvSpPr>
            <a:spLocks noChangeArrowheads="1"/>
          </p:cNvSpPr>
          <p:nvPr/>
        </p:nvSpPr>
        <p:spPr bwMode="auto">
          <a:xfrm>
            <a:off x="6403975" y="3643313"/>
            <a:ext cx="33845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200" b="1" i="1">
                <a:solidFill>
                  <a:srgbClr val="6E0103"/>
                </a:solidFill>
                <a:latin typeface="Times New Roman" panose="02020603050405020304" pitchFamily="18" charset="0"/>
                <a:cs typeface="Times New Roman" panose="02020603050405020304" pitchFamily="18" charset="0"/>
              </a:rPr>
              <a:t>S</a:t>
            </a:r>
            <a:r>
              <a:rPr lang="en-US" altLang="zh-CN" sz="2200" b="1">
                <a:solidFill>
                  <a:srgbClr val="6E0103"/>
                </a:solidFill>
                <a:latin typeface="Times New Roman" panose="02020603050405020304" pitchFamily="18" charset="0"/>
                <a:cs typeface="Times New Roman" panose="02020603050405020304" pitchFamily="18" charset="0"/>
              </a:rPr>
              <a:t>={HH, HT, TH, TT}</a:t>
            </a:r>
          </a:p>
        </p:txBody>
      </p:sp>
      <p:sp>
        <p:nvSpPr>
          <p:cNvPr id="19" name="矩形 18">
            <a:extLst>
              <a:ext uri="{FF2B5EF4-FFF2-40B4-BE49-F238E27FC236}">
                <a16:creationId xmlns:a16="http://schemas.microsoft.com/office/drawing/2014/main" id="{0B20E230-172F-9DE7-FD8D-58A40422F272}"/>
              </a:ext>
            </a:extLst>
          </p:cNvPr>
          <p:cNvSpPr/>
          <p:nvPr/>
        </p:nvSpPr>
        <p:spPr>
          <a:xfrm>
            <a:off x="7110413" y="4445000"/>
            <a:ext cx="1457325" cy="446088"/>
          </a:xfrm>
          <a:prstGeom prst="rect">
            <a:avLst/>
          </a:prstGeom>
          <a:noFill/>
        </p:spPr>
        <p:txBody>
          <a:bodyPr>
            <a:spAutoFit/>
          </a:bodyPr>
          <a:lstStyle/>
          <a:p>
            <a:pPr>
              <a:defRPr/>
            </a:pPr>
            <a:r>
              <a:rPr lang="en-US" altLang="zh-CN" sz="2200" b="1" dirty="0">
                <a:solidFill>
                  <a:schemeClr val="tx2">
                    <a:lumMod val="10000"/>
                  </a:schemeClr>
                </a:solidFill>
                <a:latin typeface="Times New Roman" pitchFamily="18" charset="0"/>
                <a:cs typeface="Times New Roman" pitchFamily="18" charset="0"/>
              </a:rPr>
              <a:t>countable</a:t>
            </a:r>
            <a:endParaRPr lang="zh-CN" altLang="en-US" sz="2200" b="1" dirty="0">
              <a:solidFill>
                <a:schemeClr val="tx2">
                  <a:lumMod val="10000"/>
                </a:schemeClr>
              </a:solidFill>
              <a:latin typeface="Times New Roman" pitchFamily="18" charset="0"/>
              <a:cs typeface="Times New Roman" pitchFamily="18" charset="0"/>
            </a:endParaRPr>
          </a:p>
        </p:txBody>
      </p:sp>
      <p:sp>
        <p:nvSpPr>
          <p:cNvPr id="3" name="Rectangle 9">
            <a:extLst>
              <a:ext uri="{FF2B5EF4-FFF2-40B4-BE49-F238E27FC236}">
                <a16:creationId xmlns:a16="http://schemas.microsoft.com/office/drawing/2014/main" id="{C0293AD2-BA6C-BACE-03B3-C13D0A502DC2}"/>
              </a:ext>
            </a:extLst>
          </p:cNvPr>
          <p:cNvSpPr>
            <a:spLocks noChangeArrowheads="1"/>
          </p:cNvSpPr>
          <p:nvPr/>
        </p:nvSpPr>
        <p:spPr bwMode="auto">
          <a:xfrm>
            <a:off x="179512" y="1015354"/>
            <a:ext cx="72417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993300"/>
                </a:solidFill>
                <a:effectLst/>
                <a:latin typeface="Times New Roman" panose="02020603050405020304" pitchFamily="18" charset="0"/>
                <a:ea typeface="宋体" panose="02010600030101010101" pitchFamily="2" charset="-122"/>
                <a:cs typeface="Times New Roman" panose="02020603050405020304" pitchFamily="18" charset="0"/>
              </a:rPr>
              <a:t>Definition 2.2.1</a:t>
            </a:r>
            <a:r>
              <a:rPr kumimoji="0" lang="en-US" altLang="zh-CN" sz="2400" b="0" i="0" u="none" strike="noStrike" cap="none" normalizeH="0" baseline="0" dirty="0">
                <a:ln>
                  <a:noFill/>
                </a:ln>
                <a:solidFill>
                  <a:srgbClr val="993300"/>
                </a:solidFill>
                <a:effectLst/>
                <a:latin typeface="Times New Roman" panose="02020603050405020304" pitchFamily="18" charset="0"/>
                <a:ea typeface="宋体" panose="02010600030101010101" pitchFamily="2" charset="-122"/>
                <a:cs typeface="Times New Roman" panose="02020603050405020304" pitchFamily="18" charset="0"/>
              </a:rPr>
              <a:t>  An </a:t>
            </a:r>
            <a:r>
              <a:rPr kumimoji="0" lang="en-US" altLang="zh-CN" sz="2400" b="1" i="0" u="none" strike="noStrike" cap="none" normalizeH="0" baseline="0" dirty="0">
                <a:ln>
                  <a:noFill/>
                </a:ln>
                <a:solidFill>
                  <a:srgbClr val="993300"/>
                </a:solidFill>
                <a:effectLst/>
                <a:latin typeface="Times New Roman" panose="02020603050405020304" pitchFamily="18" charset="0"/>
                <a:ea typeface="宋体" panose="02010600030101010101" pitchFamily="2" charset="-122"/>
                <a:cs typeface="Times New Roman" panose="02020603050405020304" pitchFamily="18" charset="0"/>
              </a:rPr>
              <a:t>event </a:t>
            </a:r>
            <a:r>
              <a:rPr kumimoji="0" lang="en-US" altLang="zh-CN" sz="2400" b="0" i="0" u="none" strike="noStrike" cap="none" normalizeH="0" baseline="0" dirty="0">
                <a:ln>
                  <a:noFill/>
                </a:ln>
                <a:solidFill>
                  <a:srgbClr val="993300"/>
                </a:solidFill>
                <a:effectLst/>
                <a:latin typeface="Times New Roman" panose="02020603050405020304" pitchFamily="18" charset="0"/>
                <a:ea typeface="宋体" panose="02010600030101010101" pitchFamily="2" charset="-122"/>
                <a:cs typeface="Times New Roman" panose="02020603050405020304" pitchFamily="18" charset="0"/>
              </a:rPr>
              <a:t>is a subset of a sample space.</a:t>
            </a:r>
            <a:r>
              <a:rPr kumimoji="0" lang="en-US" altLang="zh-CN" sz="2400" b="0" i="0" u="none" strike="noStrike" cap="none" normalizeH="0" baseline="0" dirty="0">
                <a:ln>
                  <a:noFill/>
                </a:ln>
                <a:solidFill>
                  <a:schemeClr val="tx1"/>
                </a:solidFill>
                <a:effectLst/>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244"/>
                                        </p:tgtEl>
                                        <p:attrNameLst>
                                          <p:attrName>style.visibility</p:attrName>
                                        </p:attrNameLst>
                                      </p:cBhvr>
                                      <p:to>
                                        <p:strVal val="visible"/>
                                      </p:to>
                                    </p:set>
                                    <p:animEffect transition="in" filter="fade">
                                      <p:cBhvr>
                                        <p:cTn id="11" dur="500"/>
                                        <p:tgtEl>
                                          <p:spTgt spid="1024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1" nodeType="clickEffect">
                                  <p:stCondLst>
                                    <p:cond delay="0"/>
                                  </p:stCondLst>
                                  <p:childTnLst>
                                    <p:set>
                                      <p:cBhvr>
                                        <p:cTn id="15" dur="1" fill="hold">
                                          <p:stCondLst>
                                            <p:cond delay="499"/>
                                          </p:stCondLst>
                                        </p:cTn>
                                        <p:tgtEl>
                                          <p:spTgt spid="17">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16"/>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1" nodeType="afterEffect">
                                  <p:stCondLst>
                                    <p:cond delay="0"/>
                                  </p:stCondLst>
                                  <p:childTnLst>
                                    <p:set>
                                      <p:cBhvr>
                                        <p:cTn id="22" dur="1" fill="hold">
                                          <p:stCondLst>
                                            <p:cond delay="499"/>
                                          </p:stCondLst>
                                        </p:cTn>
                                        <p:tgtEl>
                                          <p:spTgt spid="18"/>
                                        </p:tgtEl>
                                        <p:attrNameLst>
                                          <p:attrName>style.visibility</p:attrName>
                                        </p:attrNameLst>
                                      </p:cBhvr>
                                      <p:to>
                                        <p:strVal val="visible"/>
                                      </p:to>
                                    </p:set>
                                  </p:childTnLst>
                                </p:cTn>
                              </p:par>
                            </p:childTnLst>
                          </p:cTn>
                        </p:par>
                        <p:par>
                          <p:cTn id="23" fill="hold">
                            <p:stCondLst>
                              <p:cond delay="1000"/>
                            </p:stCondLst>
                            <p:childTnLst>
                              <p:par>
                                <p:cTn id="24" presetID="1" presetClass="entr" presetSubtype="0" fill="hold" grpId="1" nodeType="afterEffect">
                                  <p:stCondLst>
                                    <p:cond delay="0"/>
                                  </p:stCondLst>
                                  <p:childTnLst>
                                    <p:set>
                                      <p:cBhvr>
                                        <p:cTn id="25" dur="1" fill="hold">
                                          <p:stCondLst>
                                            <p:cond delay="499"/>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P spid="17" grpId="0" build="p"/>
      <p:bldP spid="17" grpId="1" build="p" autoUpdateAnimBg="0"/>
      <p:bldP spid="18" grpId="0"/>
      <p:bldP spid="18" grpId="1" autoUpdateAnimBg="0"/>
      <p:bldP spid="19" grpId="0"/>
      <p:bldP spid="19" grpId="1" autoUpdateAnimBg="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5F1BAB37-50F9-0634-8F68-5D59698FA60C}"/>
              </a:ext>
            </a:extLst>
          </p:cNvPr>
          <p:cNvSpPr>
            <a:spLocks noChangeArrowheads="1"/>
          </p:cNvSpPr>
          <p:nvPr/>
        </p:nvSpPr>
        <p:spPr bwMode="auto">
          <a:xfrm>
            <a:off x="0" y="332656"/>
            <a:ext cx="9144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Example 2.2.1</a:t>
            </a:r>
            <a:r>
              <a:rPr kumimoji="0" lang="en-US" altLang="zh-CN" sz="2400" b="0" i="0" u="none" strike="noStrike" cap="none" normalizeH="0" baseline="0" dirty="0">
                <a:ln>
                  <a:noFill/>
                </a:ln>
                <a:solidFill>
                  <a:srgbClr val="000080"/>
                </a:solidFill>
                <a:effectLst/>
                <a:latin typeface="Times New Roman" panose="02020603050405020304" pitchFamily="18" charset="0"/>
                <a:ea typeface="宋体" panose="02010600030101010101" pitchFamily="2" charset="-122"/>
                <a:cs typeface="Times New Roman" panose="02020603050405020304" pitchFamily="18" charset="0"/>
              </a:rPr>
              <a:t> Given the sample space </a:t>
            </a:r>
            <a:r>
              <a:rPr kumimoji="0" lang="en-US" altLang="zh-CN" sz="2400" b="0" i="1" u="none" strike="noStrike" cap="none" normalizeH="0" baseline="0" dirty="0">
                <a:ln>
                  <a:noFill/>
                </a:ln>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a:t>S={t|t</a:t>
            </a:r>
            <a:r>
              <a:rPr kumimoji="0" lang="en-US" altLang="zh-CN" sz="2400" b="0" i="1" u="none" strike="noStrike" cap="none" normalizeH="0" baseline="0" dirty="0">
                <a:ln>
                  <a:noFill/>
                </a:ln>
                <a:solidFill>
                  <a:srgbClr val="00008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1" u="none" strike="noStrike" cap="none" normalizeH="0" baseline="0" dirty="0">
                <a:ln>
                  <a:noFill/>
                </a:ln>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a:t>0}</a:t>
            </a:r>
            <a:r>
              <a:rPr kumimoji="0" lang="en-US" altLang="zh-CN" sz="2400" b="0" i="0" u="none" strike="noStrike" cap="none" normalizeH="0" baseline="0" dirty="0">
                <a:ln>
                  <a:noFill/>
                </a:ln>
                <a:solidFill>
                  <a:srgbClr val="000080"/>
                </a:solidFill>
                <a:effectLst/>
                <a:latin typeface="Times New Roman" panose="02020603050405020304" pitchFamily="18" charset="0"/>
                <a:ea typeface="宋体" panose="02010600030101010101" pitchFamily="2" charset="-122"/>
                <a:cs typeface="Times New Roman" panose="02020603050405020304" pitchFamily="18" charset="0"/>
              </a:rPr>
              <a:t>. where </a:t>
            </a:r>
            <a:r>
              <a:rPr kumimoji="0" lang="en-US" altLang="zh-CN" sz="2400" b="0" i="1" u="none" strike="noStrike" cap="none" normalizeH="0" baseline="0" dirty="0">
                <a:ln>
                  <a:noFill/>
                </a:ln>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a:t>t </a:t>
            </a:r>
            <a:r>
              <a:rPr kumimoji="0" lang="en-US" altLang="zh-CN" sz="2400" b="0" i="0" u="none" strike="noStrike" cap="none" normalizeH="0" baseline="0" dirty="0">
                <a:ln>
                  <a:noFill/>
                </a:ln>
                <a:solidFill>
                  <a:srgbClr val="000080"/>
                </a:solidFill>
                <a:effectLst/>
                <a:latin typeface="Times New Roman" panose="02020603050405020304" pitchFamily="18" charset="0"/>
                <a:ea typeface="宋体" panose="02010600030101010101" pitchFamily="2" charset="-122"/>
                <a:cs typeface="Times New Roman" panose="02020603050405020304" pitchFamily="18" charset="0"/>
              </a:rPr>
              <a:t> is the life in hours of a certain bulb, we are interest in the event </a:t>
            </a:r>
            <a:r>
              <a:rPr kumimoji="0" lang="en-US" altLang="zh-CN" sz="2400" b="0" i="1" u="none" strike="noStrike" cap="none" normalizeH="0" baseline="0" dirty="0">
                <a:ln>
                  <a:noFill/>
                </a:ln>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a:t>B</a:t>
            </a:r>
            <a:r>
              <a:rPr kumimoji="0" lang="en-US" altLang="zh-CN" sz="2400" b="0" i="0" u="none" strike="noStrike" cap="none" normalizeH="0" baseline="0" dirty="0">
                <a:ln>
                  <a:noFill/>
                </a:ln>
                <a:solidFill>
                  <a:srgbClr val="000080"/>
                </a:solidFill>
                <a:effectLst/>
                <a:latin typeface="Times New Roman" panose="02020603050405020304" pitchFamily="18" charset="0"/>
                <a:ea typeface="宋体" panose="02010600030101010101" pitchFamily="2" charset="-122"/>
                <a:cs typeface="Times New Roman" panose="02020603050405020304" pitchFamily="18" charset="0"/>
              </a:rPr>
              <a:t> that a bulb burnt out before 200 </a:t>
            </a:r>
            <a:r>
              <a:rPr kumimoji="0" lang="en-US" altLang="zh-CN" sz="2400" b="0" i="0" u="none" strike="noStrike" cap="none" normalizeH="0" baseline="0" dirty="0" err="1">
                <a:ln>
                  <a:noFill/>
                </a:ln>
                <a:solidFill>
                  <a:srgbClr val="000080"/>
                </a:solidFill>
                <a:effectLst/>
                <a:latin typeface="Times New Roman" panose="02020603050405020304" pitchFamily="18" charset="0"/>
                <a:ea typeface="宋体" panose="02010600030101010101" pitchFamily="2" charset="-122"/>
                <a:cs typeface="Times New Roman" panose="02020603050405020304" pitchFamily="18" charset="0"/>
              </a:rPr>
              <a:t>hrs</a:t>
            </a:r>
            <a:r>
              <a:rPr kumimoji="0" lang="en-US" altLang="zh-CN" sz="2400" b="0" i="0" u="none" strike="noStrike" cap="none" normalizeH="0" baseline="0" dirty="0">
                <a:ln>
                  <a:noFill/>
                </a:ln>
                <a:solidFill>
                  <a:srgbClr val="000080"/>
                </a:solidFill>
                <a:effectLst/>
                <a:latin typeface="Times New Roman" panose="02020603050405020304" pitchFamily="18" charset="0"/>
                <a:ea typeface="宋体" panose="02010600030101010101" pitchFamily="2" charset="-122"/>
                <a:cs typeface="Times New Roman" panose="02020603050405020304" pitchFamily="18" charset="0"/>
              </a:rPr>
              <a:t>, i.e. the subset </a:t>
            </a:r>
            <a:r>
              <a:rPr kumimoji="0" lang="en-US" altLang="zh-CN" sz="2400" b="0" i="1" u="none" strike="noStrike" cap="none" normalizeH="0" baseline="0" dirty="0">
                <a:ln>
                  <a:noFill/>
                </a:ln>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a:t>B={t|0</a:t>
            </a:r>
            <a:r>
              <a:rPr kumimoji="0" lang="en-US" altLang="zh-CN" sz="2400" b="0" i="1" u="none" strike="noStrike" cap="none" normalizeH="0" baseline="0" dirty="0">
                <a:ln>
                  <a:noFill/>
                </a:ln>
                <a:solidFill>
                  <a:srgbClr val="00008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1" u="none" strike="noStrike" cap="none" normalizeH="0" baseline="0" dirty="0">
                <a:ln>
                  <a:noFill/>
                </a:ln>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a:t>t&lt;200}</a:t>
            </a:r>
            <a:r>
              <a:rPr kumimoji="0" lang="en-US" altLang="zh-CN" sz="2400" b="0" i="0" u="none" strike="noStrike" cap="none" normalizeH="0" baseline="0" dirty="0">
                <a:ln>
                  <a:noFill/>
                </a:ln>
                <a:solidFill>
                  <a:srgbClr val="000080"/>
                </a:solidFill>
                <a:effectLst/>
                <a:latin typeface="Times New Roman" panose="02020603050405020304" pitchFamily="18" charset="0"/>
                <a:ea typeface="宋体" panose="02010600030101010101" pitchFamily="2" charset="-122"/>
                <a:cs typeface="Times New Roman" panose="02020603050405020304" pitchFamily="18" charset="0"/>
              </a:rPr>
              <a:t> of </a:t>
            </a:r>
            <a:r>
              <a:rPr kumimoji="0" lang="en-US" altLang="zh-CN" sz="2400" b="0" i="1" u="none" strike="noStrike" cap="none" normalizeH="0" baseline="0" dirty="0">
                <a:ln>
                  <a:noFill/>
                </a:ln>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a:t>S</a:t>
            </a:r>
            <a:r>
              <a:rPr kumimoji="0" lang="en-US" altLang="zh-CN" sz="2400" b="0" i="0" u="none" strike="noStrike" cap="none" normalizeH="0" baseline="0" dirty="0">
                <a:ln>
                  <a:noFill/>
                </a:ln>
                <a:solidFill>
                  <a:srgbClr val="000080"/>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3" name="Rectangle 7">
            <a:extLst>
              <a:ext uri="{FF2B5EF4-FFF2-40B4-BE49-F238E27FC236}">
                <a16:creationId xmlns:a16="http://schemas.microsoft.com/office/drawing/2014/main" id="{00528799-1AFE-4165-3A0A-35E56BE840CE}"/>
              </a:ext>
            </a:extLst>
          </p:cNvPr>
          <p:cNvSpPr>
            <a:spLocks noChangeArrowheads="1"/>
          </p:cNvSpPr>
          <p:nvPr/>
        </p:nvSpPr>
        <p:spPr bwMode="auto">
          <a:xfrm>
            <a:off x="0" y="2132856"/>
            <a:ext cx="9144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Example 2.2.2</a:t>
            </a:r>
            <a:r>
              <a:rPr kumimoji="0" lang="en-US" altLang="zh-CN" sz="2400" b="0" i="0" u="none" strike="noStrike" cap="none" normalizeH="0" baseline="0" dirty="0">
                <a:ln>
                  <a:noFill/>
                </a:ln>
                <a:solidFill>
                  <a:srgbClr val="000080"/>
                </a:solidFill>
                <a:effectLst/>
                <a:latin typeface="Times New Roman" panose="02020603050405020304" pitchFamily="18" charset="0"/>
                <a:ea typeface="宋体" panose="02010600030101010101" pitchFamily="2" charset="-122"/>
                <a:cs typeface="Times New Roman" panose="02020603050405020304" pitchFamily="18" charset="0"/>
              </a:rPr>
              <a:t>  Assume that the unemployment rate </a:t>
            </a:r>
            <a:r>
              <a:rPr kumimoji="0" lang="en-US" altLang="zh-CN" sz="2400" b="0" i="1" u="none" strike="noStrike" cap="none" normalizeH="0" baseline="0" dirty="0">
                <a:ln>
                  <a:noFill/>
                </a:ln>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a:t>r </a:t>
            </a:r>
            <a:r>
              <a:rPr kumimoji="0" lang="en-US" altLang="zh-CN" sz="2400" b="0" i="0" u="none" strike="noStrike" cap="none" normalizeH="0" baseline="0" dirty="0">
                <a:ln>
                  <a:noFill/>
                </a:ln>
                <a:solidFill>
                  <a:srgbClr val="000080"/>
                </a:solidFill>
                <a:effectLst/>
                <a:latin typeface="Times New Roman" panose="02020603050405020304" pitchFamily="18" charset="0"/>
                <a:ea typeface="宋体" panose="02010600030101010101" pitchFamily="2" charset="-122"/>
                <a:cs typeface="Times New Roman" panose="02020603050405020304" pitchFamily="18" charset="0"/>
              </a:rPr>
              <a:t>of a region is between 0 and 15%</a:t>
            </a:r>
            <a:r>
              <a:rPr kumimoji="0" lang="zh-CN" altLang="en-US" sz="2400" b="0" i="0" u="none" strike="noStrike" cap="none" normalizeH="0" baseline="0" dirty="0">
                <a:ln>
                  <a:noFill/>
                </a:ln>
                <a:solidFill>
                  <a:srgbClr val="00008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cap="none" normalizeH="0" baseline="0" dirty="0">
                <a:ln>
                  <a:noFill/>
                </a:ln>
                <a:solidFill>
                  <a:srgbClr val="000080"/>
                </a:solidFill>
                <a:effectLst/>
                <a:latin typeface="Times New Roman" panose="02020603050405020304" pitchFamily="18" charset="0"/>
                <a:ea typeface="宋体" panose="02010600030101010101" pitchFamily="2" charset="-122"/>
                <a:cs typeface="Times New Roman" panose="02020603050405020304" pitchFamily="18" charset="0"/>
              </a:rPr>
              <a:t>i.e. we have the sample space </a:t>
            </a:r>
            <a:r>
              <a:rPr kumimoji="0" lang="en-US" altLang="zh-CN" sz="2400" b="0" i="1" u="none" strike="noStrike" cap="none" normalizeH="0" baseline="0" dirty="0">
                <a:ln>
                  <a:noFill/>
                </a:ln>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a:t>S={r|0</a:t>
            </a:r>
            <a:r>
              <a:rPr kumimoji="0" lang="en-US" altLang="zh-CN" sz="2400" b="0" i="1" u="none" strike="noStrike" cap="none" normalizeH="0" baseline="0" dirty="0">
                <a:ln>
                  <a:noFill/>
                </a:ln>
                <a:solidFill>
                  <a:srgbClr val="00008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1" u="none" strike="noStrike" cap="none" normalizeH="0" baseline="0" dirty="0">
                <a:ln>
                  <a:noFill/>
                </a:ln>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a:t>r</a:t>
            </a:r>
            <a:r>
              <a:rPr kumimoji="0" lang="en-US" altLang="zh-CN" sz="2400" b="0" i="1" u="none" strike="noStrike" cap="none" normalizeH="0" baseline="0" dirty="0">
                <a:ln>
                  <a:noFill/>
                </a:ln>
                <a:solidFill>
                  <a:srgbClr val="00008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1" u="none" strike="noStrike" cap="none" normalizeH="0" baseline="0" dirty="0">
                <a:ln>
                  <a:noFill/>
                </a:ln>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a:t>0.15}</a:t>
            </a:r>
            <a:r>
              <a:rPr kumimoji="0" lang="en-US" altLang="zh-CN" sz="2400" b="0" i="0" u="none" strike="noStrike" cap="none" normalizeH="0" baseline="0" dirty="0">
                <a:ln>
                  <a:noFill/>
                </a:ln>
                <a:solidFill>
                  <a:srgbClr val="000080"/>
                </a:solidFill>
                <a:effectLst/>
                <a:latin typeface="Times New Roman" panose="02020603050405020304" pitchFamily="18" charset="0"/>
                <a:ea typeface="宋体" panose="02010600030101010101" pitchFamily="2" charset="-122"/>
                <a:cs typeface="Times New Roman" panose="02020603050405020304" pitchFamily="18" charset="0"/>
              </a:rPr>
              <a:t>. If the event </a:t>
            </a:r>
            <a:r>
              <a:rPr kumimoji="0" lang="en-US" altLang="zh-CN" sz="2400" b="0" i="1" u="none" strike="noStrike" cap="none" normalizeH="0" baseline="0" dirty="0">
                <a:ln>
                  <a:noFill/>
                </a:ln>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a:t>C</a:t>
            </a:r>
            <a:r>
              <a:rPr kumimoji="0" lang="en-US" altLang="zh-CN" sz="2400" b="0" i="0" u="none" strike="noStrike" cap="none" normalizeH="0" baseline="0" dirty="0">
                <a:ln>
                  <a:noFill/>
                </a:ln>
                <a:solidFill>
                  <a:srgbClr val="00008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a:ln>
                  <a:noFill/>
                </a:ln>
                <a:solidFill>
                  <a:srgbClr val="000080"/>
                </a:solidFill>
                <a:effectLst/>
                <a:latin typeface="Arial" panose="020B0604020202020204" pitchFamily="34" charset="0"/>
                <a:ea typeface="宋体" panose="02010600030101010101" pitchFamily="2" charset="-122"/>
                <a:cs typeface="Times New Roman" panose="02020603050405020304" pitchFamily="18" charset="0"/>
              </a:rPr>
              <a:t>“</a:t>
            </a:r>
            <a:r>
              <a:rPr kumimoji="0" lang="en-US" altLang="zh-CN" sz="2400" b="0" i="0" u="none" strike="noStrike" cap="none" normalizeH="0" baseline="0" dirty="0">
                <a:ln>
                  <a:noFill/>
                </a:ln>
                <a:solidFill>
                  <a:srgbClr val="000080"/>
                </a:solidFill>
                <a:effectLst/>
                <a:latin typeface="Times New Roman" panose="02020603050405020304" pitchFamily="18" charset="0"/>
                <a:ea typeface="宋体" panose="02010600030101010101" pitchFamily="2" charset="-122"/>
                <a:cs typeface="Times New Roman" panose="02020603050405020304" pitchFamily="18" charset="0"/>
              </a:rPr>
              <a:t>unemployment rate is low</a:t>
            </a:r>
            <a:r>
              <a:rPr kumimoji="0" lang="en-US" altLang="zh-CN" sz="2400" b="0" i="0" u="none" strike="noStrike" cap="none" normalizeH="0" baseline="0" dirty="0">
                <a:ln>
                  <a:noFill/>
                </a:ln>
                <a:solidFill>
                  <a:srgbClr val="000080"/>
                </a:solidFill>
                <a:effectLst/>
                <a:latin typeface="Arial" panose="020B0604020202020204" pitchFamily="34" charset="0"/>
                <a:ea typeface="宋体" panose="02010600030101010101" pitchFamily="2" charset="-122"/>
                <a:cs typeface="Times New Roman" panose="02020603050405020304" pitchFamily="18" charset="0"/>
              </a:rPr>
              <a:t>”</a:t>
            </a:r>
            <a:r>
              <a:rPr kumimoji="0" lang="en-US" altLang="zh-CN" sz="2400" b="0" i="0" u="none" strike="noStrike" cap="none" normalizeH="0" baseline="0" dirty="0">
                <a:ln>
                  <a:noFill/>
                </a:ln>
                <a:solidFill>
                  <a:srgbClr val="000080"/>
                </a:solidFill>
                <a:effectLst/>
                <a:latin typeface="Times New Roman" panose="02020603050405020304" pitchFamily="18" charset="0"/>
                <a:ea typeface="宋体" panose="02010600030101010101" pitchFamily="2" charset="-122"/>
                <a:cs typeface="Times New Roman" panose="02020603050405020304" pitchFamily="18" charset="0"/>
              </a:rPr>
              <a:t>  means that </a:t>
            </a:r>
            <a:r>
              <a:rPr kumimoji="0" lang="en-US" altLang="zh-CN" sz="2400" b="0" i="1" u="none" strike="noStrike" cap="none" normalizeH="0" baseline="0" dirty="0">
                <a:ln>
                  <a:noFill/>
                </a:ln>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a:t>r</a:t>
            </a:r>
            <a:r>
              <a:rPr kumimoji="0" lang="en-US" altLang="zh-CN" sz="2400" b="0" i="1" u="none" strike="noStrike" cap="none" normalizeH="0" baseline="0" dirty="0">
                <a:ln>
                  <a:noFill/>
                </a:ln>
                <a:solidFill>
                  <a:srgbClr val="00008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1" u="none" strike="noStrike" cap="none" normalizeH="0" baseline="0" dirty="0">
                <a:ln>
                  <a:noFill/>
                </a:ln>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a:t>0.04</a:t>
            </a:r>
            <a:r>
              <a:rPr kumimoji="0" lang="en-US" altLang="zh-CN" sz="2400" b="0" i="0" u="none" strike="noStrike" cap="none" normalizeH="0" baseline="0" dirty="0">
                <a:ln>
                  <a:noFill/>
                </a:ln>
                <a:solidFill>
                  <a:srgbClr val="000080"/>
                </a:solidFill>
                <a:effectLst/>
                <a:latin typeface="Times New Roman" panose="02020603050405020304" pitchFamily="18" charset="0"/>
                <a:ea typeface="宋体" panose="02010600030101010101" pitchFamily="2" charset="-122"/>
                <a:cs typeface="Times New Roman" panose="02020603050405020304" pitchFamily="18" charset="0"/>
              </a:rPr>
              <a:t>, then we have the subset </a:t>
            </a:r>
            <a:r>
              <a:rPr kumimoji="0" lang="en-US" altLang="zh-CN" sz="2400" b="0" i="1" u="none" strike="noStrike" cap="none" normalizeH="0" baseline="0" dirty="0">
                <a:ln>
                  <a:noFill/>
                </a:ln>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a:t>C={r|0</a:t>
            </a:r>
            <a:r>
              <a:rPr kumimoji="0" lang="en-US" altLang="zh-CN" sz="2400" b="0" i="1" u="none" strike="noStrike" cap="none" normalizeH="0" baseline="0" dirty="0">
                <a:ln>
                  <a:noFill/>
                </a:ln>
                <a:solidFill>
                  <a:srgbClr val="00008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1" u="none" strike="noStrike" cap="none" normalizeH="0" baseline="0" dirty="0">
                <a:ln>
                  <a:noFill/>
                </a:ln>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a:t>r</a:t>
            </a:r>
            <a:r>
              <a:rPr kumimoji="0" lang="en-US" altLang="zh-CN" sz="2400" b="0" i="1" u="none" strike="noStrike" cap="none" normalizeH="0" baseline="0" dirty="0">
                <a:ln>
                  <a:noFill/>
                </a:ln>
                <a:solidFill>
                  <a:srgbClr val="00008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1" u="none" strike="noStrike" cap="none" normalizeH="0" baseline="0" dirty="0">
                <a:ln>
                  <a:noFill/>
                </a:ln>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a:t>0.04}</a:t>
            </a:r>
            <a:r>
              <a:rPr kumimoji="0" lang="en-US" altLang="zh-CN" sz="2400" b="0" i="0" u="none" strike="noStrike" cap="none" normalizeH="0" baseline="0" dirty="0">
                <a:ln>
                  <a:noFill/>
                </a:ln>
                <a:solidFill>
                  <a:srgbClr val="000080"/>
                </a:solidFill>
                <a:effectLst/>
                <a:latin typeface="Times New Roman" panose="02020603050405020304" pitchFamily="18" charset="0"/>
                <a:ea typeface="宋体" panose="02010600030101010101" pitchFamily="2" charset="-122"/>
                <a:cs typeface="Times New Roman" panose="02020603050405020304" pitchFamily="18" charset="0"/>
              </a:rPr>
              <a:t> of </a:t>
            </a:r>
            <a:r>
              <a:rPr kumimoji="0" lang="en-US" altLang="zh-CN" sz="2400" b="0" i="1" u="none" strike="noStrike" cap="none" normalizeH="0" baseline="0" dirty="0">
                <a:ln>
                  <a:noFill/>
                </a:ln>
                <a:solidFill>
                  <a:srgbClr val="000080"/>
                </a:solidFill>
                <a:effectLst/>
                <a:latin typeface="Cambria Math" panose="02040503050406030204" pitchFamily="18" charset="0"/>
                <a:ea typeface="宋体" panose="02010600030101010101" pitchFamily="2" charset="-122"/>
                <a:cs typeface="Times New Roman" panose="02020603050405020304" pitchFamily="18" charset="0"/>
              </a:rPr>
              <a:t>S</a:t>
            </a:r>
            <a:r>
              <a:rPr kumimoji="0" lang="en-US" altLang="zh-CN" sz="2400" b="0" i="0" u="none" strike="noStrike" cap="none" normalizeH="0" baseline="0" dirty="0">
                <a:ln>
                  <a:noFill/>
                </a:ln>
                <a:solidFill>
                  <a:srgbClr val="00008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538</TotalTime>
  <Words>7048</Words>
  <Application>Microsoft Office PowerPoint</Application>
  <PresentationFormat>全屏显示(4:3)</PresentationFormat>
  <Paragraphs>471</Paragraphs>
  <Slides>64</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3</vt:i4>
      </vt:variant>
      <vt:variant>
        <vt:lpstr>幻灯片标题</vt:lpstr>
      </vt:variant>
      <vt:variant>
        <vt:i4>64</vt:i4>
      </vt:variant>
    </vt:vector>
  </HeadingPairs>
  <TitlesOfParts>
    <vt:vector size="74" baseType="lpstr">
      <vt:lpstr>宋体</vt:lpstr>
      <vt:lpstr>Arial</vt:lpstr>
      <vt:lpstr>Calibri</vt:lpstr>
      <vt:lpstr>Cambria Math</vt:lpstr>
      <vt:lpstr>Times New Roman</vt:lpstr>
      <vt:lpstr>Wingdings</vt:lpstr>
      <vt:lpstr>默认设计模板</vt:lpstr>
      <vt:lpstr>Flash.Movie</vt:lpstr>
      <vt:lpstr>Microsoft Equation 3.0</vt:lpstr>
      <vt:lpstr>Equation</vt:lpstr>
      <vt:lpstr>1  Introdunction</vt:lpstr>
      <vt:lpstr>PowerPoint 演示文稿</vt:lpstr>
      <vt:lpstr>PowerPoint 演示文稿</vt:lpstr>
      <vt:lpstr>2   Probability</vt:lpstr>
      <vt:lpstr>2.1 Sample Spaces</vt:lpstr>
      <vt:lpstr>PowerPoint 演示文稿</vt:lpstr>
      <vt:lpstr>PowerPoint 演示文稿</vt:lpstr>
      <vt:lpstr>2.2  Events</vt:lpstr>
      <vt:lpstr>PowerPoint 演示文稿</vt:lpstr>
      <vt:lpstr>PowerPoint 演示文稿</vt:lpstr>
      <vt:lpstr>Impossible Event and Certain Event</vt:lpstr>
      <vt:lpstr>Operations of Events</vt:lpstr>
      <vt:lpstr>PowerPoint 演示文稿</vt:lpstr>
      <vt:lpstr>PowerPoint 演示文稿</vt:lpstr>
      <vt:lpstr>PowerPoint 演示文稿</vt:lpstr>
      <vt:lpstr>PowerPoint 演示文稿</vt:lpstr>
      <vt:lpstr>Example 2.2.3: Rolling a Dice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jie xu</dc:creator>
  <cp:lastModifiedBy>xu jie</cp:lastModifiedBy>
  <cp:revision>46</cp:revision>
  <dcterms:created xsi:type="dcterms:W3CDTF">2016-12-02T08:56:59Z</dcterms:created>
  <dcterms:modified xsi:type="dcterms:W3CDTF">2023-02-19T13:12:48Z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2052-8.1.0.2424</vt:lpwstr>
  </property>
</Properties>
</file>