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276" r:id="rId31"/>
    <p:sldId id="275" r:id="rId32"/>
    <p:sldId id="277" r:id="rId33"/>
    <p:sldId id="278" r:id="rId34"/>
    <p:sldId id="280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7" autoAdjust="0"/>
    <p:restoredTop sz="94660"/>
  </p:normalViewPr>
  <p:slideViewPr>
    <p:cSldViewPr>
      <p:cViewPr varScale="1">
        <p:scale>
          <a:sx n="60" d="100"/>
          <a:sy n="60" d="100"/>
        </p:scale>
        <p:origin x="1116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62F9E6-3F10-0BC9-BD32-F1C192304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82337B-83ED-88F7-00C0-08617CBF5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1DEBE8-08A9-B630-C965-2AFCF502C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08440-A29A-4860-9775-947B401A18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33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5512A5-9FE8-1E3C-2E4B-B23B941AD0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C3D47F-2EF4-B2BF-246A-D602C9F0F6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834FE7-2FCC-88AA-0D1A-D4BC1D385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D88A2-2BE1-4896-AB0C-25AFC4885CE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6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AE8140-6DBB-D055-773B-E071776F1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B51960-543F-6EDD-C9C9-B5682E1EC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95D352-3EA9-CD8B-BC43-E42E6F253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79D6-177E-4AB6-9012-D0DF3B9BE2C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969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33737E-43AC-0246-03BC-EA7FED3A9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4AF4FB-F3E1-F32A-E126-2E012C513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B22B01-D4B6-8E12-7DEE-20BF46A4F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6397A-AA5E-42D0-B6DC-248ECB35FA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27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981661-38C8-543D-9FDA-F9EE91BE3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53301-18A9-F3F3-DAD2-87D6D7A4E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1DD00F-7880-165E-65EC-302C6E98E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CBE9B-2BC7-4D93-9AFB-0C8DBCB94FB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52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C0D2E-DDA4-B885-2EE5-E66DF545B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93942-41B9-2E39-7EA5-7B6601CD6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A38DB-7A68-C20A-E7D8-4CE3CE6B3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D1AE3-8D68-4A9D-B345-15DA0357DA6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289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3F4A0E-E835-E0BF-1210-86C6F0404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612C8F-379B-B280-FC04-E3EDF7FE8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12E6E2-66E8-45ED-1CD6-9839BD29E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5AB8A-6CD2-4C86-BB72-261FFA5CC2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68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E9BBE2-D759-3794-F65D-F8619C4FB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AAE621-E40F-65A0-34EC-D0D56C084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BBB585-1D66-E803-F172-41ED88A6A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BA052-D6CE-497D-8F6C-B1018978998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65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A9D5F8-54DA-1371-B42F-29C53E14C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F52882-8800-C45E-366B-528E61C88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CBDBDB-ACA0-AAA2-E052-A0470FF20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09378-F7AC-41F3-98A3-30126898B1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10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1BFBA-991F-437A-5B1B-594A331EF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7AF99-5DBB-59BF-1AF4-A43BEEE8B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A91DD-B04B-7BF8-6AE2-EF8E126E7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9976-48CC-43DD-A9AB-C14BE72E22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262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A3D5E-BFB1-1CEC-BC59-A5A91D3E7B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4BBAF-DFC2-74E0-400D-69CD28BA4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2C858-A821-36BE-F4C9-ECF135DE81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7A21-EAED-4980-84D6-306D658831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686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97252B-1BD5-689A-4F51-B59BE3BF2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4A1C5-FFA8-A3FC-3472-775B068C8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B50A65-AFCF-249B-F7B7-E4603B10A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CB95B4B-6D3A-44F5-A443-F316CB1C2E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B217C9F-C721-C1AB-5A64-FAADD0CCED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104FF81-236B-4253-8097-EB2D658043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0.png"/><Relationship Id="rId7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B537E3F6-9554-7C31-F51A-3DC08DFCFA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800" kern="1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Random Variables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178E1B-2B03-0BC6-6EAC-618907225A58}"/>
              </a:ext>
            </a:extLst>
          </p:cNvPr>
          <p:cNvSpPr txBox="1"/>
          <p:nvPr/>
        </p:nvSpPr>
        <p:spPr>
          <a:xfrm>
            <a:off x="527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3.2 Discrete Random Variables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FD5BE-8AD0-A9C8-6E34-39B3E7037B75}"/>
              </a:ext>
            </a:extLst>
          </p:cNvPr>
          <p:cNvSpPr txBox="1"/>
          <p:nvPr/>
        </p:nvSpPr>
        <p:spPr>
          <a:xfrm>
            <a:off x="539552" y="461665"/>
            <a:ext cx="7776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this book, we study two kinds of random variables.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CE36721D-5ECD-209D-774F-34C4547FB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925642"/>
                <a:ext cx="91440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3.2.1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random variable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called a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random variable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it takes values from a finite set or, a set whose elements can be written as a sequence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CE36721D-5ECD-209D-774F-34C4547FB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925642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l="-1067" t="-4061" b="-1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E8B248-DBFF-7DD9-6FF5-964903723847}"/>
                  </a:ext>
                </a:extLst>
              </p:cNvPr>
              <p:cNvSpPr txBox="1"/>
              <p:nvPr/>
            </p:nvSpPr>
            <p:spPr>
              <a:xfrm>
                <a:off x="215516" y="2220616"/>
                <a:ext cx="87129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Assume a discrete random variable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takes values from the set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Let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E8B248-DBFF-7DD9-6FF5-96490372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2220616"/>
                <a:ext cx="8712968" cy="830997"/>
              </a:xfrm>
              <a:prstGeom prst="rect">
                <a:avLst/>
              </a:prstGeom>
              <a:blipFill>
                <a:blip r:embed="rId3"/>
                <a:stretch>
                  <a:fillRect l="-1049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5183E4-2B82-4F90-DB5D-30FECD643221}"/>
                  </a:ext>
                </a:extLst>
              </p:cNvPr>
              <p:cNvSpPr txBox="1"/>
              <p:nvPr/>
            </p:nvSpPr>
            <p:spPr>
              <a:xfrm>
                <a:off x="827584" y="3146258"/>
                <a:ext cx="720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=1,2,⋯.</m:t>
                    </m:r>
                  </m:oMath>
                </a14:m>
                <a:r>
                  <a:rPr lang="zh-CN" altLang="en-US" sz="2400" dirty="0"/>
                  <a:t>               （</a:t>
                </a:r>
                <a:r>
                  <a:rPr lang="en-US" altLang="zh-CN" sz="2400" dirty="0"/>
                  <a:t>3.2.1</a:t>
                </a:r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5183E4-2B82-4F90-DB5D-30FECD64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46258"/>
                <a:ext cx="7200800" cy="461665"/>
              </a:xfrm>
              <a:prstGeom prst="rect">
                <a:avLst/>
              </a:prstGeom>
              <a:blipFill>
                <a:blip r:embed="rId4"/>
                <a:stretch>
                  <a:fillRect l="-25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350C2E-30E3-4F91-6FFF-F21A801D7A75}"/>
                  </a:ext>
                </a:extLst>
              </p:cNvPr>
              <p:cNvSpPr txBox="1"/>
              <p:nvPr/>
            </p:nvSpPr>
            <p:spPr>
              <a:xfrm>
                <a:off x="323528" y="3702568"/>
                <a:ext cx="6552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Then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350C2E-30E3-4F91-6FFF-F21A801D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02568"/>
                <a:ext cx="6552728" cy="461665"/>
              </a:xfrm>
              <a:prstGeom prst="rect">
                <a:avLst/>
              </a:prstGeom>
              <a:blipFill>
                <a:blip r:embed="rId5"/>
                <a:stretch>
                  <a:fillRect l="-1395" t="-128947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3A7971D-B4E3-2F7D-0FDE-5AEDB8A4881D}"/>
                  </a:ext>
                </a:extLst>
              </p:cNvPr>
              <p:cNvSpPr txBox="1"/>
              <p:nvPr/>
            </p:nvSpPr>
            <p:spPr>
              <a:xfrm>
                <a:off x="358295" y="4353523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probability distribution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of the discrete random variable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3A7971D-B4E3-2F7D-0FDE-5AEDB8A4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5" y="4353523"/>
                <a:ext cx="7992888" cy="461665"/>
              </a:xfrm>
              <a:prstGeom prst="rect">
                <a:avLst/>
              </a:prstGeom>
              <a:blipFill>
                <a:blip r:embed="rId6"/>
                <a:stretch>
                  <a:fillRect l="-122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30949-E8CC-7756-838D-8D690E6DBF7C}"/>
                  </a:ext>
                </a:extLst>
              </p:cNvPr>
              <p:cNvSpPr txBox="1"/>
              <p:nvPr/>
            </p:nvSpPr>
            <p:spPr>
              <a:xfrm>
                <a:off x="323528" y="4934068"/>
                <a:ext cx="61302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And the distribution function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given by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30949-E8CC-7756-838D-8D690E6D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934068"/>
                <a:ext cx="6130216" cy="461665"/>
              </a:xfrm>
              <a:prstGeom prst="rect">
                <a:avLst/>
              </a:prstGeom>
              <a:blipFill>
                <a:blip r:embed="rId7"/>
                <a:stretch>
                  <a:fillRect l="-149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80FECA-E1A9-C68A-E855-21C2D3FB106C}"/>
                  </a:ext>
                </a:extLst>
              </p:cNvPr>
              <p:cNvSpPr txBox="1"/>
              <p:nvPr/>
            </p:nvSpPr>
            <p:spPr>
              <a:xfrm>
                <a:off x="312736" y="5580212"/>
                <a:ext cx="7859664" cy="495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             （</a:t>
                </a:r>
                <a:r>
                  <a:rPr lang="en-US" altLang="zh-CN" sz="2400" dirty="0"/>
                  <a:t>3.2.2</a:t>
                </a:r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80FECA-E1A9-C68A-E855-21C2D3FB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36" y="5580212"/>
                <a:ext cx="7859664" cy="495520"/>
              </a:xfrm>
              <a:prstGeom prst="rect">
                <a:avLst/>
              </a:prstGeom>
              <a:blipFill>
                <a:blip r:embed="rId8"/>
                <a:stretch>
                  <a:fillRect l="-155" t="-118293" b="-17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4" grpId="0"/>
      <p:bldP spid="20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C3A9F-B392-7D90-65D4-78815E04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648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1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general, it is more convenient to use (3.2.1) instead of (3.2.2). Equation (3.2.1) is called the probability distribution of the discrete random variable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AB7BBF-FB41-69AC-8E32-7E060D2823C0}"/>
              </a:ext>
            </a:extLst>
          </p:cNvPr>
          <p:cNvSpPr txBox="1"/>
          <p:nvPr/>
        </p:nvSpPr>
        <p:spPr>
          <a:xfrm>
            <a:off x="0" y="1250122"/>
            <a:ext cx="882047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Example 1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an experiment in which a coin is tossed three times (or 3 coins are tossed once), construct the distribution of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(Let 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denote the number of head occurrence)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1CCB2C-1535-F5AC-C36A-E0CB037AA8ED}"/>
              </a:ext>
            </a:extLst>
          </p:cNvPr>
          <p:cNvSpPr txBox="1"/>
          <p:nvPr/>
        </p:nvSpPr>
        <p:spPr>
          <a:xfrm>
            <a:off x="19287" y="3401406"/>
            <a:ext cx="1634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Solution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995912-5F3D-E39B-0FFE-8985F3E48EEA}"/>
              </a:ext>
            </a:extLst>
          </p:cNvPr>
          <p:cNvSpPr txBox="1"/>
          <p:nvPr/>
        </p:nvSpPr>
        <p:spPr>
          <a:xfrm>
            <a:off x="1979712" y="3331821"/>
            <a:ext cx="16345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n=3, p=1/2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8BD374C-17A1-971D-0775-6AAEE31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7" y="4037098"/>
            <a:ext cx="2533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04708C-F776-15E7-54F6-AA0DE452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124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3.2.1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1A1E1-F884-0B24-51B3-F18015656EE8}"/>
                  </a:ext>
                </a:extLst>
              </p:cNvPr>
              <p:cNvSpPr txBox="1"/>
              <p:nvPr/>
            </p:nvSpPr>
            <p:spPr>
              <a:xfrm>
                <a:off x="170222" y="393898"/>
                <a:ext cx="84249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dice is tossed, by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we denote the number shown, Assume that the probability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proportional to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=1,2,⋯,6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Find the probability distribution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81A1E1-F884-0B24-51B3-F1801565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22" y="393898"/>
                <a:ext cx="8424936" cy="1200329"/>
              </a:xfrm>
              <a:prstGeom prst="rect">
                <a:avLst/>
              </a:prstGeom>
              <a:blipFill>
                <a:blip r:embed="rId2"/>
                <a:stretch>
                  <a:fillRect l="-1158" t="-4061" r="-108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5BDCC7E-0DE5-ADC2-96C3-2101AA7AC9E9}"/>
              </a:ext>
            </a:extLst>
          </p:cNvPr>
          <p:cNvSpPr txBox="1"/>
          <p:nvPr/>
        </p:nvSpPr>
        <p:spPr>
          <a:xfrm>
            <a:off x="170222" y="1491189"/>
            <a:ext cx="4578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effectLst/>
                <a:latin typeface="Times New Roman" panose="02020603050405020304" pitchFamily="18" charset="0"/>
              </a:rPr>
              <a:t>Solution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  Assume that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8CFF55-B3F5-BA68-0A1E-6AB7C0944B28}"/>
                  </a:ext>
                </a:extLst>
              </p:cNvPr>
              <p:cNvSpPr txBox="1"/>
              <p:nvPr/>
            </p:nvSpPr>
            <p:spPr>
              <a:xfrm>
                <a:off x="3262242" y="1506219"/>
                <a:ext cx="6552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constant,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=1,2,⋯,6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8CFF55-B3F5-BA68-0A1E-6AB7C0944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42" y="1506219"/>
                <a:ext cx="6552728" cy="461665"/>
              </a:xfrm>
              <a:prstGeom prst="rect">
                <a:avLst/>
              </a:prstGeom>
              <a:blipFill>
                <a:blip r:embed="rId3"/>
                <a:stretch>
                  <a:fillRect l="-18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EFE940-505B-3245-83F3-2FB2D633C1D3}"/>
                  </a:ext>
                </a:extLst>
              </p:cNvPr>
              <p:cNvSpPr txBox="1"/>
              <p:nvPr/>
            </p:nvSpPr>
            <p:spPr>
              <a:xfrm>
                <a:off x="350242" y="2069332"/>
                <a:ext cx="806489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81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Since the events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=1,2,⋯,6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are mutually exclusive and their union is the certain event, i.e., the sample space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we have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BEFE940-505B-3245-83F3-2FB2D633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42" y="2069332"/>
                <a:ext cx="8064896" cy="1200329"/>
              </a:xfrm>
              <a:prstGeom prst="rect">
                <a:avLst/>
              </a:prstGeom>
              <a:blipFill>
                <a:blip r:embed="rId4"/>
                <a:stretch>
                  <a:fillRect l="-1134" t="-4061" r="-1209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AC0B91-9A70-A7E0-0CC7-FB3756DE93C8}"/>
                  </a:ext>
                </a:extLst>
              </p:cNvPr>
              <p:cNvSpPr txBox="1"/>
              <p:nvPr/>
            </p:nvSpPr>
            <p:spPr>
              <a:xfrm>
                <a:off x="737400" y="3178027"/>
                <a:ext cx="4578530" cy="848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=21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AC0B91-9A70-A7E0-0CC7-FB3756DE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0" y="3178027"/>
                <a:ext cx="4578530" cy="848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61D0B7-66DB-EDE9-6785-DF3C8FDB4734}"/>
                  </a:ext>
                </a:extLst>
              </p:cNvPr>
              <p:cNvSpPr txBox="1"/>
              <p:nvPr/>
            </p:nvSpPr>
            <p:spPr>
              <a:xfrm>
                <a:off x="5838162" y="3297917"/>
                <a:ext cx="2334238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261D0B7-66DB-EDE9-6785-DF3C8FDB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62" y="3297917"/>
                <a:ext cx="2334238" cy="613886"/>
              </a:xfrm>
              <a:prstGeom prst="rect">
                <a:avLst/>
              </a:prstGeom>
              <a:blipFill>
                <a:blip r:embed="rId6"/>
                <a:stretch>
                  <a:fillRect l="-4178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>
            <a:extLst>
              <a:ext uri="{FF2B5EF4-FFF2-40B4-BE49-F238E27FC236}">
                <a16:creationId xmlns:a16="http://schemas.microsoft.com/office/drawing/2014/main" id="{465D2A0C-BBE6-6B2B-A9FA-D6E438D2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85" y="4188439"/>
            <a:ext cx="6300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(Figure 3.2.1)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5A2A2E-D091-D35C-3821-B81C95AF30F1}"/>
                  </a:ext>
                </a:extLst>
              </p:cNvPr>
              <p:cNvSpPr txBox="1"/>
              <p:nvPr/>
            </p:nvSpPr>
            <p:spPr>
              <a:xfrm>
                <a:off x="1115616" y="5016125"/>
                <a:ext cx="4578530" cy="622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=1,2,⋯,6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5A2A2E-D091-D35C-3821-B81C95AF3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016125"/>
                <a:ext cx="4578530" cy="622286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332E96E-B2E6-63F3-C2C7-E5CFB77C4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827701"/>
              </p:ext>
            </p:extLst>
          </p:nvPr>
        </p:nvGraphicFramePr>
        <p:xfrm>
          <a:off x="6179743" y="3936872"/>
          <a:ext cx="2964257" cy="234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466520" imgH="3926160" progId="Flash.Movie">
                  <p:embed/>
                </p:oleObj>
              </mc:Choice>
              <mc:Fallback>
                <p:oleObj r:id="rId8" imgW="4466520" imgH="3926160" progId="Flash.Movi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743" y="3936872"/>
                        <a:ext cx="2964257" cy="2346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7">
            <a:extLst>
              <a:ext uri="{FF2B5EF4-FFF2-40B4-BE49-F238E27FC236}">
                <a16:creationId xmlns:a16="http://schemas.microsoft.com/office/drawing/2014/main" id="{59A6EF4C-6070-E3CE-D0FF-827B3EEB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6406323"/>
            <a:ext cx="53066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0096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3.2.1  Probability distribution in Example 3.2.1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8C3290-E4EA-3A81-44DD-CA5EA10EAA7C}"/>
              </a:ext>
            </a:extLst>
          </p:cNvPr>
          <p:cNvSpPr txBox="1"/>
          <p:nvPr/>
        </p:nvSpPr>
        <p:spPr>
          <a:xfrm>
            <a:off x="0" y="20568"/>
            <a:ext cx="828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81000"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Question. </a:t>
            </a:r>
            <a:r>
              <a:rPr lang="en-US" altLang="zh-CN" sz="2400" kern="1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What is the difference between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distribution functions</a:t>
            </a:r>
            <a:r>
              <a:rPr lang="en-US" altLang="zh-CN" sz="2400" kern="100" dirty="0">
                <a:solidFill>
                  <a:srgbClr val="0033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probability distributions</a:t>
            </a:r>
            <a:endParaRPr lang="zh-CN" altLang="zh-CN" sz="2400" kern="100" dirty="0">
              <a:solidFill>
                <a:srgbClr val="0033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28D55-66D9-B1E6-F3BA-A373D3CAF87E}"/>
              </a:ext>
            </a:extLst>
          </p:cNvPr>
          <p:cNvSpPr txBox="1"/>
          <p:nvPr/>
        </p:nvSpPr>
        <p:spPr>
          <a:xfrm>
            <a:off x="412884" y="890059"/>
            <a:ext cx="4940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Binomial distribution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D9F710-862F-DCFB-6B3B-552DE1DB5C43}"/>
                  </a:ext>
                </a:extLst>
              </p:cNvPr>
              <p:cNvSpPr txBox="1"/>
              <p:nvPr/>
            </p:nvSpPr>
            <p:spPr>
              <a:xfrm>
                <a:off x="213926" y="1408181"/>
                <a:ext cx="85894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Example 3.2.2  </a:t>
                </a: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A fair dice is tossed 4 times. 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 be the number of six got. Find the probability distribution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.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D9F710-862F-DCFB-6B3B-552DE1DB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6" y="1408181"/>
                <a:ext cx="8589480" cy="830997"/>
              </a:xfrm>
              <a:prstGeom prst="rect">
                <a:avLst/>
              </a:prstGeom>
              <a:blipFill>
                <a:blip r:embed="rId2"/>
                <a:stretch>
                  <a:fillRect l="-1065" t="-5882" r="-127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8DFF33-8A60-94E6-4CD3-6C032A6D3399}"/>
                  </a:ext>
                </a:extLst>
              </p:cNvPr>
              <p:cNvSpPr txBox="1"/>
              <p:nvPr/>
            </p:nvSpPr>
            <p:spPr>
              <a:xfrm>
                <a:off x="207665" y="2241292"/>
                <a:ext cx="72465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Solution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The possible values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0,1,2,3,4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8DFF33-8A60-94E6-4CD3-6C032A6D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5" y="2241292"/>
                <a:ext cx="7246520" cy="461665"/>
              </a:xfrm>
              <a:prstGeom prst="rect">
                <a:avLst/>
              </a:prstGeom>
              <a:blipFill>
                <a:blip r:embed="rId3"/>
                <a:stretch>
                  <a:fillRect l="-1262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CF6D36-3996-7D44-F21C-E9B4E490B0F0}"/>
                  </a:ext>
                </a:extLst>
              </p:cNvPr>
              <p:cNvSpPr txBox="1"/>
              <p:nvPr/>
            </p:nvSpPr>
            <p:spPr>
              <a:xfrm>
                <a:off x="1016793" y="2644193"/>
                <a:ext cx="72465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First we find the probability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CF6D36-3996-7D44-F21C-E9B4E490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3" y="2644193"/>
                <a:ext cx="7246520" cy="461665"/>
              </a:xfrm>
              <a:prstGeom prst="rect">
                <a:avLst/>
              </a:prstGeom>
              <a:blipFill>
                <a:blip r:embed="rId4"/>
                <a:stretch>
                  <a:fillRect l="-134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B6E74E-D7FE-4E98-B377-CF1AC14D0E1C}"/>
                  </a:ext>
                </a:extLst>
              </p:cNvPr>
              <p:cNvSpPr txBox="1"/>
              <p:nvPr/>
            </p:nvSpPr>
            <p:spPr>
              <a:xfrm>
                <a:off x="412884" y="3024459"/>
                <a:ext cx="66073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means that no six occur in 4 tosses.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B6E74E-D7FE-4E98-B377-CF1AC14D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4" y="3024459"/>
                <a:ext cx="6607388" cy="461665"/>
              </a:xfrm>
              <a:prstGeom prst="rect">
                <a:avLst/>
              </a:prstGeom>
              <a:blipFill>
                <a:blip r:embed="rId5"/>
                <a:stretch>
                  <a:fillRect l="-147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67E31-BE21-3308-EC86-CE415404A534}"/>
                  </a:ext>
                </a:extLst>
              </p:cNvPr>
              <p:cNvSpPr txBox="1"/>
              <p:nvPr/>
            </p:nvSpPr>
            <p:spPr>
              <a:xfrm>
                <a:off x="412884" y="3508761"/>
                <a:ext cx="819156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81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probability that six fails to occur in a single toss is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5/6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and all trials are independent, so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67E31-BE21-3308-EC86-CE415404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84" y="3508761"/>
                <a:ext cx="8191564" cy="830997"/>
              </a:xfrm>
              <a:prstGeom prst="rect">
                <a:avLst/>
              </a:prstGeom>
              <a:blipFill>
                <a:blip r:embed="rId6"/>
                <a:stretch>
                  <a:fillRect l="-1191" t="-5882" r="-119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2533A7-2B0A-F27C-C87E-E5970EEBF11E}"/>
                  </a:ext>
                </a:extLst>
              </p:cNvPr>
              <p:cNvSpPr txBox="1"/>
              <p:nvPr/>
            </p:nvSpPr>
            <p:spPr>
              <a:xfrm>
                <a:off x="2418132" y="4304200"/>
                <a:ext cx="4181068" cy="716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=0)=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2533A7-2B0A-F27C-C87E-E5970EEBF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32" y="4304200"/>
                <a:ext cx="4181068" cy="716478"/>
              </a:xfrm>
              <a:prstGeom prst="rect">
                <a:avLst/>
              </a:prstGeom>
              <a:blipFill>
                <a:blip r:embed="rId7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07716E-9DF6-A336-712F-2428D09774FE}"/>
                  </a:ext>
                </a:extLst>
              </p:cNvPr>
              <p:cNvSpPr txBox="1"/>
              <p:nvPr/>
            </p:nvSpPr>
            <p:spPr>
              <a:xfrm>
                <a:off x="308441" y="4982761"/>
                <a:ext cx="70773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Now consider the probability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=1,2,3,4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07716E-9DF6-A336-712F-2428D097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1" y="4982761"/>
                <a:ext cx="7077312" cy="461665"/>
              </a:xfrm>
              <a:prstGeom prst="rect">
                <a:avLst/>
              </a:prstGeom>
              <a:blipFill>
                <a:blip r:embed="rId8"/>
                <a:stretch>
                  <a:fillRect l="-13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BFF49D-B8B2-4BE6-1C63-603EA2CDAAB0}"/>
                  </a:ext>
                </a:extLst>
              </p:cNvPr>
              <p:cNvSpPr txBox="1"/>
              <p:nvPr/>
            </p:nvSpPr>
            <p:spPr>
              <a:xfrm>
                <a:off x="207665" y="5532342"/>
                <a:ext cx="81631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81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means that six occurs exactly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times, they may occur in any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tosses of 4 tosses.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BFF49D-B8B2-4BE6-1C63-603EA2CD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5" y="5532342"/>
                <a:ext cx="8163166" cy="830997"/>
              </a:xfrm>
              <a:prstGeom prst="rect">
                <a:avLst/>
              </a:prstGeom>
              <a:blipFill>
                <a:blip r:embed="rId9"/>
                <a:stretch>
                  <a:fillRect l="-1120" t="-5882" r="-1195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4F9F9C-E5A2-F035-AAA5-EB141C676F5D}"/>
                  </a:ext>
                </a:extLst>
              </p:cNvPr>
              <p:cNvSpPr txBox="1"/>
              <p:nvPr/>
            </p:nvSpPr>
            <p:spPr>
              <a:xfrm>
                <a:off x="467544" y="548680"/>
                <a:ext cx="7488832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event that they occur in a special order (for example, the first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tosses), has probability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(5/6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(1/6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4F9F9C-E5A2-F035-AAA5-EB141C67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7488832" cy="837537"/>
              </a:xfrm>
              <a:prstGeom prst="rect">
                <a:avLst/>
              </a:prstGeom>
              <a:blipFill>
                <a:blip r:embed="rId2"/>
                <a:stretch>
                  <a:fillRect l="-1303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D5515-00A6-4972-550B-669C2D8F9CC7}"/>
                  </a:ext>
                </a:extLst>
              </p:cNvPr>
              <p:cNvSpPr txBox="1"/>
              <p:nvPr/>
            </p:nvSpPr>
            <p:spPr>
              <a:xfrm>
                <a:off x="627422" y="1412776"/>
                <a:ext cx="6176826" cy="474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and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such combinations. Thus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D5515-00A6-4972-550B-669C2D8F9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" y="1412776"/>
                <a:ext cx="6176826" cy="474745"/>
              </a:xfrm>
              <a:prstGeom prst="rect">
                <a:avLst/>
              </a:prstGeom>
              <a:blipFill>
                <a:blip r:embed="rId3"/>
                <a:stretch>
                  <a:fillRect l="-1579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6E4AD6-1230-F204-9566-A23FD35DE257}"/>
                  </a:ext>
                </a:extLst>
              </p:cNvPr>
              <p:cNvSpPr txBox="1"/>
              <p:nvPr/>
            </p:nvSpPr>
            <p:spPr>
              <a:xfrm>
                <a:off x="1331640" y="2007944"/>
                <a:ext cx="4572000" cy="474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(5/6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(1/6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86E4AD6-1230-F204-9566-A23FD35D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07944"/>
                <a:ext cx="4572000" cy="474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E63E14-273F-3400-C513-E484F241AF70}"/>
                  </a:ext>
                </a:extLst>
              </p:cNvPr>
              <p:cNvSpPr txBox="1"/>
              <p:nvPr/>
            </p:nvSpPr>
            <p:spPr>
              <a:xfrm>
                <a:off x="467544" y="2603112"/>
                <a:ext cx="7488832" cy="2558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i.e.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indent="9144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e>
                      </m:d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625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1296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e>
                      </m:d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125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324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</m:t>
                      </m:r>
                    </m:oMath>
                  </m:oMathPara>
                </a14:m>
                <a:endParaRPr lang="en-US" altLang="zh-CN" sz="24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9144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=2</m:t>
                          </m:r>
                        </m:e>
                      </m:d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216</m:t>
                          </m:r>
                        </m:den>
                      </m:f>
                      <m:r>
                        <a:rPr lang="en-US" altLang="zh-CN" sz="2400" b="0" i="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400" b="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      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=3)=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325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9144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=4)=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1296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E63E14-273F-3400-C513-E484F241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3112"/>
                <a:ext cx="7488832" cy="2558201"/>
              </a:xfrm>
              <a:prstGeom prst="rect">
                <a:avLst/>
              </a:prstGeom>
              <a:blipFill>
                <a:blip r:embed="rId5"/>
                <a:stretch>
                  <a:fillRect l="-1303"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FDBC31-6D5A-6BC5-A454-F3BD7224DCE8}"/>
              </a:ext>
            </a:extLst>
          </p:cNvPr>
          <p:cNvSpPr txBox="1"/>
          <p:nvPr/>
        </p:nvSpPr>
        <p:spPr>
          <a:xfrm>
            <a:off x="305272" y="755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3.3. Expectation and Variance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2FAD-5A4D-343B-62DF-95FF227D9F6B}"/>
              </a:ext>
            </a:extLst>
          </p:cNvPr>
          <p:cNvSpPr txBox="1"/>
          <p:nvPr/>
        </p:nvSpPr>
        <p:spPr>
          <a:xfrm>
            <a:off x="-2070" y="5313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Expectation (mean)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093A609F-4751-B82B-2F2C-E2B387B2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70" y="827911"/>
                <a:ext cx="91440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3048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in the final exam, you got 85 in calculus, 90 in algebra and 83 in statistics, then your average score is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(85+90+83)/3=86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093A609F-4751-B82B-2F2C-E2B387B21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070" y="827911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l="-1067" t="-5882" r="-1667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50802A-1ED0-F026-62E8-A0B397F8EE45}"/>
                  </a:ext>
                </a:extLst>
              </p:cNvPr>
              <p:cNvSpPr txBox="1"/>
              <p:nvPr/>
            </p:nvSpPr>
            <p:spPr>
              <a:xfrm>
                <a:off x="141437" y="1646208"/>
                <a:ext cx="8856984" cy="1724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Assume a player tossed a fair die 20 times. He won $11 when he get six and lost $1 otherwise. If he gets six 4 times. Then the average amount he gets per toss is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:pPr indent="304800" algn="just"/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CN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(11×4+(−1)×16)=1.4</m:t>
                    </m:r>
                  </m:oMath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50802A-1ED0-F026-62E8-A0B397F8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7" y="1646208"/>
                <a:ext cx="8856984" cy="1724190"/>
              </a:xfrm>
              <a:prstGeom prst="rect">
                <a:avLst/>
              </a:prstGeom>
              <a:blipFill>
                <a:blip r:embed="rId3"/>
                <a:stretch>
                  <a:fillRect l="-1032" t="-2827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221E007-DB73-C5A0-1BE4-9EB38FB92C0C}"/>
              </a:ext>
            </a:extLst>
          </p:cNvPr>
          <p:cNvSpPr txBox="1"/>
          <p:nvPr/>
        </p:nvSpPr>
        <p:spPr>
          <a:xfrm>
            <a:off x="1" y="3418035"/>
            <a:ext cx="9143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Consider the future games. Since we cannot predict the outcome of the game, we cannot predict the exact amount he will win in the game.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C96A5-F1DB-2B02-29AC-9E375C7EEF55}"/>
              </a:ext>
            </a:extLst>
          </p:cNvPr>
          <p:cNvSpPr txBox="1"/>
          <p:nvPr/>
        </p:nvSpPr>
        <p:spPr>
          <a:xfrm>
            <a:off x="-2071" y="4221065"/>
            <a:ext cx="900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But we can predict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average amount h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e will win. Assume he tosses the die 600 times, in average, six will occur 100 times, thus, the average amount he will win per toss would be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39138B-1D35-0EF7-556E-9ECC5E442793}"/>
                  </a:ext>
                </a:extLst>
              </p:cNvPr>
              <p:cNvSpPr txBox="1"/>
              <p:nvPr/>
            </p:nvSpPr>
            <p:spPr>
              <a:xfrm>
                <a:off x="305272" y="5509551"/>
                <a:ext cx="8227167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11×100+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×500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=11×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39138B-1D35-0EF7-556E-9ECC5E44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2" y="5509551"/>
                <a:ext cx="8227167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7D0591D-28F8-B88C-D7A0-3747F72E112D}"/>
              </a:ext>
            </a:extLst>
          </p:cNvPr>
          <p:cNvSpPr txBox="1"/>
          <p:nvPr/>
        </p:nvSpPr>
        <p:spPr>
          <a:xfrm>
            <a:off x="1187624" y="6292552"/>
            <a:ext cx="633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 say that in average he will win $1 per toss.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3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A8ADCA-E3F3-1BD4-C324-80E714EC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756"/>
            <a:ext cx="86764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3.3.1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be a discrete random variable. The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0C74D4-4C43-AEE9-6DCB-80255B060115}"/>
                  </a:ext>
                </a:extLst>
              </p:cNvPr>
              <p:cNvSpPr txBox="1"/>
              <p:nvPr/>
            </p:nvSpPr>
            <p:spPr>
              <a:xfrm>
                <a:off x="1835696" y="882753"/>
                <a:ext cx="6264696" cy="775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(3.3.1)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0C74D4-4C43-AEE9-6DCB-80255B06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882753"/>
                <a:ext cx="6264696" cy="775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6B9161B-68A9-FAA9-ED88-E5AF5845304C}"/>
              </a:ext>
            </a:extLst>
          </p:cNvPr>
          <p:cNvSpPr txBox="1"/>
          <p:nvPr/>
        </p:nvSpPr>
        <p:spPr>
          <a:xfrm>
            <a:off x="395536" y="1888825"/>
            <a:ext cx="1584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Notice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2C94E408-F74A-0763-4197-92D11358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44170"/>
                <a:ext cx="914400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case that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takes values from an infinite number set, (3.3.1) becomes an infinite series.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If the </a:t>
                </a: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series converges absolutely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we say the expectation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exists, otherwise we say that the expectation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does not exist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2C94E408-F74A-0763-4197-92D11358F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644170"/>
                <a:ext cx="9144000" cy="1569660"/>
              </a:xfrm>
              <a:prstGeom prst="rect">
                <a:avLst/>
              </a:prstGeom>
              <a:blipFill>
                <a:blip r:embed="rId3"/>
                <a:stretch>
                  <a:fillRect l="-1000" t="-3113" r="-733" b="-85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2C1C1-578A-37DF-0B07-7B03CC5E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124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3.3.1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1FD369-CB27-D693-7259-3FB2A1498C5C}"/>
                  </a:ext>
                </a:extLst>
              </p:cNvPr>
              <p:cNvSpPr txBox="1"/>
              <p:nvPr/>
            </p:nvSpPr>
            <p:spPr>
              <a:xfrm>
                <a:off x="611560" y="457200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fair dice is tossed . Find the expectation of spots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shown.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B1FD369-CB27-D693-7259-3FB2A149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7200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198" t="-10526" r="-31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B89B7F4-4C7C-22ED-8ACE-027C1FBBEE3E}"/>
              </a:ext>
            </a:extLst>
          </p:cNvPr>
          <p:cNvSpPr txBox="1"/>
          <p:nvPr/>
        </p:nvSpPr>
        <p:spPr>
          <a:xfrm>
            <a:off x="251520" y="1099066"/>
            <a:ext cx="136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Solution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00E86C-0B5D-6A85-64E9-026849CD0FF1}"/>
                  </a:ext>
                </a:extLst>
              </p:cNvPr>
              <p:cNvSpPr txBox="1"/>
              <p:nvPr/>
            </p:nvSpPr>
            <p:spPr>
              <a:xfrm>
                <a:off x="1619672" y="1099066"/>
                <a:ext cx="69127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takes values from the set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{1,2,3,4,5,6}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and the distribution is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00E86C-0B5D-6A85-64E9-026849CD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99066"/>
                <a:ext cx="6912768" cy="830997"/>
              </a:xfrm>
              <a:prstGeom prst="rect">
                <a:avLst/>
              </a:prstGeom>
              <a:blipFill>
                <a:blip r:embed="rId3"/>
                <a:stretch>
                  <a:fillRect l="-1411" t="-5839" r="-1146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294AA2-1BDC-E5E0-9BB7-827BFD2C8466}"/>
                  </a:ext>
                </a:extLst>
              </p:cNvPr>
              <p:cNvSpPr txBox="1"/>
              <p:nvPr/>
            </p:nvSpPr>
            <p:spPr>
              <a:xfrm>
                <a:off x="1907704" y="2209777"/>
                <a:ext cx="4578530" cy="61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=1,2,⋯,6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9294AA2-1BDC-E5E0-9BB7-827BFD2C8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9777"/>
                <a:ext cx="4578530" cy="616194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B0719F-D5C5-3025-3842-F553FBAED002}"/>
                  </a:ext>
                </a:extLst>
              </p:cNvPr>
              <p:cNvSpPr txBox="1"/>
              <p:nvPr/>
            </p:nvSpPr>
            <p:spPr>
              <a:xfrm>
                <a:off x="1316954" y="2854964"/>
                <a:ext cx="4578530" cy="1499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Thus,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2B0719F-D5C5-3025-3842-F553FBAED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54" y="2854964"/>
                <a:ext cx="4578530" cy="1499962"/>
              </a:xfrm>
              <a:prstGeom prst="rect">
                <a:avLst/>
              </a:prstGeom>
              <a:blipFill>
                <a:blip r:embed="rId5"/>
                <a:stretch>
                  <a:fillRect l="-1997"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144DABD0-13DE-550C-650F-EC1F0C6C9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6338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a discrete random variable assume each of its values with an equal probability, we say this probability distribution is a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discrete uniform distribution.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distribution in Example 3.3.1 is a discrete uniform distribution.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8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E16C3-632C-944B-F823-009CBC2A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3"/>
            <a:ext cx="2051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3.3.2 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260B90-0483-1385-44E1-22EE86815C8F}"/>
                  </a:ext>
                </a:extLst>
              </p:cNvPr>
              <p:cNvSpPr txBox="1"/>
              <p:nvPr/>
            </p:nvSpPr>
            <p:spPr>
              <a:xfrm>
                <a:off x="251520" y="548680"/>
                <a:ext cx="849694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player tosses a fair coin until a head occurs. If the first head occurs at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-</a:t>
                </a:r>
                <a:r>
                  <a:rPr lang="en-US" altLang="zh-CN" sz="240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</a:t>
                </a:r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time, the player wins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dollars. Find the average amount the player wins.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260B90-0483-1385-44E1-22EE8681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8680"/>
                <a:ext cx="8496944" cy="1200329"/>
              </a:xfrm>
              <a:prstGeom prst="rect">
                <a:avLst/>
              </a:prstGeom>
              <a:blipFill>
                <a:blip r:embed="rId2"/>
                <a:stretch>
                  <a:fillRect l="-1076" t="-4061" r="-1148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B6D9B3F-ABD7-0F81-1BD1-A5B03FB41A90}"/>
              </a:ext>
            </a:extLst>
          </p:cNvPr>
          <p:cNvSpPr txBox="1"/>
          <p:nvPr/>
        </p:nvSpPr>
        <p:spPr>
          <a:xfrm>
            <a:off x="319106" y="1793916"/>
            <a:ext cx="461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5202E1-5C92-ECC5-47FA-0A84EC32078E}"/>
                  </a:ext>
                </a:extLst>
              </p:cNvPr>
              <p:cNvSpPr txBox="1"/>
              <p:nvPr/>
            </p:nvSpPr>
            <p:spPr>
              <a:xfrm>
                <a:off x="488152" y="2300975"/>
                <a:ext cx="82089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be the amount the player wins.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takes values from the set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{1,2,⋯,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,⋯}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The player wins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dollars if and only if he gets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tails first, and follows by a head. Thus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5202E1-5C92-ECC5-47FA-0A84EC32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2" y="2300975"/>
                <a:ext cx="8208912" cy="1200329"/>
              </a:xfrm>
              <a:prstGeom prst="rect">
                <a:avLst/>
              </a:prstGeom>
              <a:blipFill>
                <a:blip r:embed="rId3"/>
                <a:stretch>
                  <a:fillRect l="-1114" t="-4061" r="-817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6A6733-0451-6151-D730-C86FBC5F0BD6}"/>
                  </a:ext>
                </a:extLst>
              </p:cNvPr>
              <p:cNvSpPr txBox="1"/>
              <p:nvPr/>
            </p:nvSpPr>
            <p:spPr>
              <a:xfrm>
                <a:off x="1691680" y="3747802"/>
                <a:ext cx="461772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6A6733-0451-6151-D730-C86FBC5F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47802"/>
                <a:ext cx="4617720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94655C-4C2B-9F1F-B612-276EBB3A4CC8}"/>
                  </a:ext>
                </a:extLst>
              </p:cNvPr>
              <p:cNvSpPr txBox="1"/>
              <p:nvPr/>
            </p:nvSpPr>
            <p:spPr>
              <a:xfrm>
                <a:off x="1907704" y="4605236"/>
                <a:ext cx="4617720" cy="98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So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94655C-4C2B-9F1F-B612-276EBB3A4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605236"/>
                <a:ext cx="4617720" cy="983218"/>
              </a:xfrm>
              <a:prstGeom prst="rect">
                <a:avLst/>
              </a:prstGeom>
              <a:blipFill>
                <a:blip r:embed="rId5"/>
                <a:stretch>
                  <a:fillRect l="-2114" t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8CB5391-D7C2-AEFC-0591-18FE663AA6DA}"/>
              </a:ext>
            </a:extLst>
          </p:cNvPr>
          <p:cNvSpPr txBox="1"/>
          <p:nvPr/>
        </p:nvSpPr>
        <p:spPr>
          <a:xfrm>
            <a:off x="0" y="17937"/>
            <a:ext cx="922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The expectation of discrete random variables has the following properties</a:t>
            </a:r>
            <a:endParaRPr lang="zh-CN" alt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61A397-B825-BE93-FCB6-5D06643F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1" y="44128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3.3.1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a discrete random variable, then (assume all expectations exist):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3BC139-5C6F-4D88-B22D-7E3A2E484C46}"/>
                  </a:ext>
                </a:extLst>
              </p:cNvPr>
              <p:cNvSpPr txBox="1"/>
              <p:nvPr/>
            </p:nvSpPr>
            <p:spPr>
              <a:xfrm>
                <a:off x="251520" y="1177761"/>
                <a:ext cx="7920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If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83BC139-5C6F-4D88-B22D-7E3A2E48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77761"/>
                <a:ext cx="7920880" cy="461665"/>
              </a:xfrm>
              <a:prstGeom prst="rect">
                <a:avLst/>
              </a:prstGeom>
              <a:blipFill>
                <a:blip r:embed="rId2"/>
                <a:stretch>
                  <a:fillRect l="-115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8A7926-A346-B25F-16D2-368D7F4914C3}"/>
                  </a:ext>
                </a:extLst>
              </p:cNvPr>
              <p:cNvSpPr txBox="1"/>
              <p:nvPr/>
            </p:nvSpPr>
            <p:spPr>
              <a:xfrm>
                <a:off x="251520" y="1625267"/>
                <a:ext cx="828092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(b) 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 be a function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, then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      </a:t>
                </a:r>
                <a:r>
                  <a:rPr lang="en-US" altLang="zh-CN" sz="2400" dirty="0"/>
                  <a:t>(3.3.2)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8A7926-A346-B25F-16D2-368D7F491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5267"/>
                <a:ext cx="8280920" cy="830997"/>
              </a:xfrm>
              <a:prstGeom prst="rect">
                <a:avLst/>
              </a:prstGeom>
              <a:blipFill>
                <a:blip r:embed="rId3"/>
                <a:stretch>
                  <a:fillRect l="-1104" t="-27206" b="-1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92FA56-CBEC-23EC-2063-FE9B44CD7F90}"/>
                  </a:ext>
                </a:extLst>
              </p:cNvPr>
              <p:cNvSpPr txBox="1"/>
              <p:nvPr/>
            </p:nvSpPr>
            <p:spPr>
              <a:xfrm>
                <a:off x="284542" y="2548010"/>
                <a:ext cx="85359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(c)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 are discrete random variables, then 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400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zh-CN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   </a:t>
                </a:r>
                <a:r>
                  <a:rPr lang="en-US" altLang="zh-CN" sz="2400" dirty="0"/>
                  <a:t>(3.3.3)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92FA56-CBEC-23EC-2063-FE9B44CD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" y="2548010"/>
                <a:ext cx="8535930" cy="830997"/>
              </a:xfrm>
              <a:prstGeom prst="rect">
                <a:avLst/>
              </a:prstGeom>
              <a:blipFill>
                <a:blip r:embed="rId4"/>
                <a:stretch>
                  <a:fillRect l="-1143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D89ED-2CAE-5325-69C9-3A4B58D6F047}"/>
                  </a:ext>
                </a:extLst>
              </p:cNvPr>
              <p:cNvSpPr txBox="1"/>
              <p:nvPr/>
            </p:nvSpPr>
            <p:spPr>
              <a:xfrm>
                <a:off x="284542" y="3549496"/>
                <a:ext cx="60876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(d)If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)≥0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D89ED-2CAE-5325-69C9-3A4B58D6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" y="3549496"/>
                <a:ext cx="6087658" cy="461665"/>
              </a:xfrm>
              <a:prstGeom prst="rect">
                <a:avLst/>
              </a:prstGeom>
              <a:blipFill>
                <a:blip r:embed="rId5"/>
                <a:stretch>
                  <a:fillRect l="-16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4F6BAE-9651-D95E-18CD-8DB3225B4AAB}"/>
                  </a:ext>
                </a:extLst>
              </p:cNvPr>
              <p:cNvSpPr txBox="1"/>
              <p:nvPr/>
            </p:nvSpPr>
            <p:spPr>
              <a:xfrm>
                <a:off x="272453" y="4025360"/>
                <a:ext cx="75608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(e) If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)=0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74F6BAE-9651-D95E-18CD-8DB3225B4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53" y="4025360"/>
                <a:ext cx="7560840" cy="461665"/>
              </a:xfrm>
              <a:prstGeom prst="rect">
                <a:avLst/>
              </a:prstGeom>
              <a:blipFill>
                <a:blip r:embed="rId6"/>
                <a:stretch>
                  <a:fillRect l="-129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B7568-D865-F1D9-E155-396323DC52CE}"/>
                  </a:ext>
                </a:extLst>
              </p:cNvPr>
              <p:cNvSpPr txBox="1"/>
              <p:nvPr/>
            </p:nvSpPr>
            <p:spPr>
              <a:xfrm>
                <a:off x="284542" y="4508814"/>
                <a:ext cx="71337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(f) For any constant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𝑏𝑋</m:t>
                        </m:r>
                      </m:e>
                    </m:d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𝑏𝐸</m:t>
                    </m:r>
                    <m:d>
                      <m:dPr>
                        <m:ctrlP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(3.3.4)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BB7568-D865-F1D9-E155-396323DC5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" y="4508814"/>
                <a:ext cx="7133783" cy="461665"/>
              </a:xfrm>
              <a:prstGeom prst="rect">
                <a:avLst/>
              </a:prstGeom>
              <a:blipFill>
                <a:blip r:embed="rId7"/>
                <a:stretch>
                  <a:fillRect l="-136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3BFFF90-D8FF-F6ED-D267-961AE31A399B}"/>
                  </a:ext>
                </a:extLst>
              </p:cNvPr>
              <p:cNvSpPr txBox="1"/>
              <p:nvPr/>
            </p:nvSpPr>
            <p:spPr>
              <a:xfrm>
                <a:off x="146167" y="5023668"/>
                <a:ext cx="90492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tabLst>
                    <a:tab pos="685800" algn="l"/>
                  </a:tabLst>
                </a:pP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(g)Schwarz’s inequality. Let </a:t>
                </a:r>
                <a:r>
                  <a:rPr lang="en-US" altLang="zh-CN" sz="2400" i="1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X,Y </a:t>
                </a: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be random variables, then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</m:t>
                        </m:r>
                        <m:d>
                          <m:dPr>
                            <m:ctrlPr>
                              <a:rPr lang="zh-CN" altLang="zh-CN" sz="2400" i="1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𝑋𝑌</m:t>
                            </m:r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       </a:t>
                </a:r>
                <a:r>
                  <a:rPr lang="en-US" altLang="zh-CN" sz="2400" dirty="0"/>
                  <a:t>(3.3.5)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3BFFF90-D8FF-F6ED-D267-961AE31A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7" y="5023668"/>
                <a:ext cx="9049251" cy="830997"/>
              </a:xfrm>
              <a:prstGeom prst="rect">
                <a:avLst/>
              </a:prstGeom>
              <a:blipFill>
                <a:blip r:embed="rId8"/>
                <a:stretch>
                  <a:fillRect l="-1078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FECA66-303B-C10F-8C78-6531CFCFCD47}"/>
                  </a:ext>
                </a:extLst>
              </p:cNvPr>
              <p:cNvSpPr txBox="1"/>
              <p:nvPr/>
            </p:nvSpPr>
            <p:spPr>
              <a:xfrm>
                <a:off x="263284" y="5968809"/>
                <a:ext cx="826915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equality holds </a:t>
                </a:r>
                <a:r>
                  <a:rPr lang="en-US" altLang="zh-CN" sz="2400" kern="100" dirty="0" err="1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iff</a:t>
                </a: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𝑌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for some constant </a:t>
                </a:r>
                <a:r>
                  <a:rPr lang="en-US" altLang="zh-CN" sz="2400" i="1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FECA66-303B-C10F-8C78-6531CFCF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4" y="5968809"/>
                <a:ext cx="8269155" cy="830997"/>
              </a:xfrm>
              <a:prstGeom prst="rect">
                <a:avLst/>
              </a:prstGeom>
              <a:blipFill>
                <a:blip r:embed="rId9"/>
                <a:stretch>
                  <a:fillRect l="-1105" t="-5882" r="-1105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9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6F921A-1C0E-B969-391C-83F0A9FBD897}"/>
              </a:ext>
            </a:extLst>
          </p:cNvPr>
          <p:cNvSpPr txBox="1"/>
          <p:nvPr/>
        </p:nvSpPr>
        <p:spPr>
          <a:xfrm>
            <a:off x="107504" y="0"/>
            <a:ext cx="5832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3.1  Definition of Random Variables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89E15-FB8E-5E1F-5392-26432CFB85A9}"/>
              </a:ext>
            </a:extLst>
          </p:cNvPr>
          <p:cNvSpPr txBox="1"/>
          <p:nvPr/>
        </p:nvSpPr>
        <p:spPr>
          <a:xfrm>
            <a:off x="251012" y="1124744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engineering or scientific problems, we are not only interested in the probability of events, but also interested in some variables depending on sample points.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95F93F-D566-F34F-CDAF-3D592F6F18B1}"/>
              </a:ext>
            </a:extLst>
          </p:cNvPr>
          <p:cNvSpPr txBox="1"/>
          <p:nvPr/>
        </p:nvSpPr>
        <p:spPr>
          <a:xfrm>
            <a:off x="130197" y="2828835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29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example, we maybe interested in the life of bulbs produced by a certain company, or the weight of cows in a certain farm, etc. These ideas lead to the definition of random variables.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8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91F5ED-0878-EE6A-C20D-17D0EF38A51A}"/>
              </a:ext>
            </a:extLst>
          </p:cNvPr>
          <p:cNvSpPr txBox="1"/>
          <p:nvPr/>
        </p:nvSpPr>
        <p:spPr>
          <a:xfrm>
            <a:off x="29898" y="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Variance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B3042-AD21-A10A-29F5-3B1AC9D96F43}"/>
              </a:ext>
            </a:extLst>
          </p:cNvPr>
          <p:cNvSpPr txBox="1"/>
          <p:nvPr/>
        </p:nvSpPr>
        <p:spPr>
          <a:xfrm>
            <a:off x="0" y="369332"/>
            <a:ext cx="89644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Except the expectation of a random variable, we are interested in some other quantities related to a random variable. Let’s consider an example.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DF7EAC-3603-89BD-D973-E8E7E242DF94}"/>
              </a:ext>
            </a:extLst>
          </p:cNvPr>
          <p:cNvSpPr txBox="1"/>
          <p:nvPr/>
        </p:nvSpPr>
        <p:spPr>
          <a:xfrm>
            <a:off x="87747" y="1082210"/>
            <a:ext cx="86173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 cigarette manufacturer tests tobaccos grown from two districts for nicotine contents, obtains the following results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334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District 1  24, 27, 25, 22, 22 (in milligrams)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334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District 2  28 ,27, 25, 20, 20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1D00DF-5D53-6289-3CFC-85C6BFB4C21C}"/>
              </a:ext>
            </a:extLst>
          </p:cNvPr>
          <p:cNvSpPr txBox="1"/>
          <p:nvPr/>
        </p:nvSpPr>
        <p:spPr>
          <a:xfrm>
            <a:off x="-9149" y="2855980"/>
            <a:ext cx="77495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2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average nicotine content for both district are the same</a:t>
            </a:r>
            <a:r>
              <a:rPr lang="zh-CN" altLang="zh-CN" sz="22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6A1FF-078B-A080-C47F-F42A862376AE}"/>
              </a:ext>
            </a:extLst>
          </p:cNvPr>
          <p:cNvSpPr txBox="1"/>
          <p:nvPr/>
        </p:nvSpPr>
        <p:spPr>
          <a:xfrm>
            <a:off x="6967637" y="2855980"/>
            <a:ext cx="26029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24 milligrams. </a:t>
            </a:r>
            <a:endParaRPr lang="zh-CN" altLang="en-US" sz="2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1889EF-F832-DBF2-09EF-5113DE23AC06}"/>
              </a:ext>
            </a:extLst>
          </p:cNvPr>
          <p:cNvSpPr txBox="1"/>
          <p:nvPr/>
        </p:nvSpPr>
        <p:spPr>
          <a:xfrm>
            <a:off x="132554" y="3455949"/>
            <a:ext cx="8527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But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the manufacturer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prefer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the tobaccos from district 1, because it has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smaller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dispersion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than district 2, i.e., it is more stable.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3CB6BC-D97B-58A3-0F1B-A090F219FAEC}"/>
                  </a:ext>
                </a:extLst>
              </p:cNvPr>
              <p:cNvSpPr txBox="1"/>
              <p:nvPr/>
            </p:nvSpPr>
            <p:spPr>
              <a:xfrm>
                <a:off x="29898" y="4421252"/>
                <a:ext cx="8934590" cy="1354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To measure the dispersion of a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400" dirty="0"/>
                  <a:t>whose average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we use the quantity “variance”, denote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, is defined as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A3CB6BC-D97B-58A3-0F1B-A090F219F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8" y="4421252"/>
                <a:ext cx="8934590" cy="1354538"/>
              </a:xfrm>
              <a:prstGeom prst="rect">
                <a:avLst/>
              </a:prstGeom>
              <a:blipFill>
                <a:blip r:embed="rId2"/>
                <a:stretch>
                  <a:fillRect l="-1091" t="-3604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6CA11D4-2AF5-324C-76DB-6B94314975E7}"/>
                  </a:ext>
                </a:extLst>
              </p:cNvPr>
              <p:cNvSpPr txBox="1"/>
              <p:nvPr/>
            </p:nvSpPr>
            <p:spPr>
              <a:xfrm>
                <a:off x="1619672" y="5835302"/>
                <a:ext cx="4585062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̄"/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6CA11D4-2AF5-324C-76DB-6B943149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835302"/>
                <a:ext cx="4585062" cy="8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2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8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D5F27C-0403-92C8-0980-B76E241F5E9B}"/>
                  </a:ext>
                </a:extLst>
              </p:cNvPr>
              <p:cNvSpPr txBox="1"/>
              <p:nvPr/>
            </p:nvSpPr>
            <p:spPr>
              <a:xfrm>
                <a:off x="179512" y="7764"/>
                <a:ext cx="7704856" cy="835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For example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are the variances of nicotine constant for the district 1and 2, resp., then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D5F27C-0403-92C8-0980-B76E241F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764"/>
                <a:ext cx="7704856" cy="835998"/>
              </a:xfrm>
              <a:prstGeom prst="rect">
                <a:avLst/>
              </a:prstGeom>
              <a:blipFill>
                <a:blip r:embed="rId2"/>
                <a:stretch>
                  <a:fillRect l="-1187" t="-5109" r="-1266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FE3CAD-1304-A521-6105-D0365DACB538}"/>
                  </a:ext>
                </a:extLst>
              </p:cNvPr>
              <p:cNvSpPr txBox="1"/>
              <p:nvPr/>
            </p:nvSpPr>
            <p:spPr>
              <a:xfrm>
                <a:off x="809328" y="889766"/>
                <a:ext cx="2520280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3.6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FE3CAD-1304-A521-6105-D0365DAC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28" y="889766"/>
                <a:ext cx="2520280" cy="465961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9C2B91-45F1-E413-8C17-9AE7FB1F7A1C}"/>
                  </a:ext>
                </a:extLst>
              </p:cNvPr>
              <p:cNvSpPr txBox="1"/>
              <p:nvPr/>
            </p:nvSpPr>
            <p:spPr>
              <a:xfrm>
                <a:off x="3545632" y="889253"/>
                <a:ext cx="2520280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11.6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9C2B91-45F1-E413-8C17-9AE7FB1F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2" y="889253"/>
                <a:ext cx="2520280" cy="466666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D14B1F0-7A00-47DB-E410-0A8D80BE8509}"/>
              </a:ext>
            </a:extLst>
          </p:cNvPr>
          <p:cNvSpPr txBox="1"/>
          <p:nvPr/>
        </p:nvSpPr>
        <p:spPr>
          <a:xfrm>
            <a:off x="359532" y="1511026"/>
            <a:ext cx="842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 many purpose it is desirable that a measure of dispersion be expressed in the same unit as the original data, thus the square root of the variance, called standard deviation is used.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47B441-9AD5-7665-D134-AF822630F1B6}"/>
                  </a:ext>
                </a:extLst>
              </p:cNvPr>
              <p:cNvSpPr txBox="1"/>
              <p:nvPr/>
            </p:nvSpPr>
            <p:spPr>
              <a:xfrm>
                <a:off x="420322" y="2848320"/>
                <a:ext cx="83033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Thus for the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standard deviation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47B441-9AD5-7665-D134-AF822630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2" y="2848320"/>
                <a:ext cx="8303356" cy="461665"/>
              </a:xfrm>
              <a:prstGeom prst="rect">
                <a:avLst/>
              </a:prstGeom>
              <a:blipFill>
                <a:blip r:embed="rId5"/>
                <a:stretch>
                  <a:fillRect l="-117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A19117-EA6C-449D-892D-58F0AF94A65D}"/>
                  </a:ext>
                </a:extLst>
              </p:cNvPr>
              <p:cNvSpPr txBox="1"/>
              <p:nvPr/>
            </p:nvSpPr>
            <p:spPr>
              <a:xfrm>
                <a:off x="1745940" y="3661669"/>
                <a:ext cx="4572000" cy="11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6A19117-EA6C-449D-892D-58F0AF9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0" y="3661669"/>
                <a:ext cx="4572000" cy="1125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F2A83BB-61DB-6D67-418C-2F7181A2CF83}"/>
              </a:ext>
            </a:extLst>
          </p:cNvPr>
          <p:cNvSpPr txBox="1"/>
          <p:nvPr/>
        </p:nvSpPr>
        <p:spPr>
          <a:xfrm>
            <a:off x="481112" y="5356097"/>
            <a:ext cx="8303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 measure the dispersion of random variables, we also use the quantity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variance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standard deviation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9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0FC5E-FB07-0642-7387-0069A1750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348128"/>
                <a:ext cx="9036496" cy="120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3.3.2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be a discrete random variable, having expectation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/>
                  <a:t>. Then the </a:t>
                </a:r>
                <a:r>
                  <a:rPr lang="en-US" altLang="zh-CN" sz="2400" b="1" dirty="0"/>
                  <a:t>variance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denote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is defined as the expectation of the random variable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A0FC5E-FB07-0642-7387-0069A1750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48128"/>
                <a:ext cx="9036496" cy="1208664"/>
              </a:xfrm>
              <a:prstGeom prst="rect">
                <a:avLst/>
              </a:prstGeom>
              <a:blipFill>
                <a:blip r:embed="rId2"/>
                <a:stretch>
                  <a:fillRect l="-1080" t="-3535" r="-1012" b="-116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3A7331-00D3-E3BA-9749-EFD0F9F55D0F}"/>
                  </a:ext>
                </a:extLst>
              </p:cNvPr>
              <p:cNvSpPr txBox="1"/>
              <p:nvPr/>
            </p:nvSpPr>
            <p:spPr>
              <a:xfrm>
                <a:off x="1979712" y="1673943"/>
                <a:ext cx="4597400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end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    </a:t>
                </a:r>
                <a:r>
                  <a:rPr lang="en-US" altLang="zh-CN" sz="2400" dirty="0"/>
                  <a:t>(3.3.6)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3A7331-00D3-E3BA-9749-EFD0F9F55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673943"/>
                <a:ext cx="4597400" cy="645048"/>
              </a:xfrm>
              <a:prstGeom prst="rect">
                <a:avLst/>
              </a:prstGeom>
              <a:blipFill>
                <a:blip r:embed="rId3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937D44-0AB7-DE39-F1B2-BFEFBE73916D}"/>
                  </a:ext>
                </a:extLst>
              </p:cNvPr>
              <p:cNvSpPr txBox="1"/>
              <p:nvPr/>
            </p:nvSpPr>
            <p:spPr>
              <a:xfrm>
                <a:off x="107504" y="2362325"/>
                <a:ext cx="9036496" cy="1143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 square root of the variance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denote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400" dirty="0"/>
                  <a:t>is called the </a:t>
                </a:r>
                <a:r>
                  <a:rPr lang="en-US" altLang="zh-CN" sz="2400" b="1" dirty="0"/>
                  <a:t>standard</a:t>
                </a:r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deviation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dirty="0"/>
                  <a:t>     </a:t>
                </a:r>
                <a:r>
                  <a:rPr lang="en-US" altLang="zh-CN" sz="2400" dirty="0"/>
                  <a:t>(3.3.7)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937D44-0AB7-DE39-F1B2-BFEFBE73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62325"/>
                <a:ext cx="9036496" cy="1143326"/>
              </a:xfrm>
              <a:prstGeom prst="rect">
                <a:avLst/>
              </a:prstGeom>
              <a:blipFill>
                <a:blip r:embed="rId4"/>
                <a:stretch>
                  <a:fillRect l="-1080" b="-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251693-3BC2-71B5-E6B2-F1EBC7B3EABE}"/>
              </a:ext>
            </a:extLst>
          </p:cNvPr>
          <p:cNvSpPr txBox="1"/>
          <p:nvPr/>
        </p:nvSpPr>
        <p:spPr>
          <a:xfrm>
            <a:off x="107504" y="170504"/>
            <a:ext cx="892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variance of random variable has the following properties.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53921F-6CC0-A922-5F78-660724134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2512"/>
            <a:ext cx="63073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3.3.2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 a discrete random variable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E1BE19-2C9E-46E1-77DC-FE2B5D577F8D}"/>
                  </a:ext>
                </a:extLst>
              </p:cNvPr>
              <p:cNvSpPr txBox="1"/>
              <p:nvPr/>
            </p:nvSpPr>
            <p:spPr>
              <a:xfrm>
                <a:off x="827584" y="1834604"/>
                <a:ext cx="6099157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(3.3.8)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E1BE19-2C9E-46E1-77DC-FE2B5D57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34604"/>
                <a:ext cx="6099157" cy="582147"/>
              </a:xfrm>
              <a:prstGeom prst="rect">
                <a:avLst/>
              </a:prstGeom>
              <a:blipFill>
                <a:blip r:embed="rId2"/>
                <a:stretch>
                  <a:fillRect l="-16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114840-3A9E-A75B-3F82-0AA9263B07E2}"/>
                  </a:ext>
                </a:extLst>
              </p:cNvPr>
              <p:cNvSpPr txBox="1"/>
              <p:nvPr/>
            </p:nvSpPr>
            <p:spPr>
              <a:xfrm>
                <a:off x="836427" y="2555779"/>
                <a:ext cx="73448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are constants.    (3.3.9)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114840-3A9E-A75B-3F82-0AA9263B0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7" y="2555779"/>
                <a:ext cx="7344815" cy="461665"/>
              </a:xfrm>
              <a:prstGeom prst="rect">
                <a:avLst/>
              </a:prstGeom>
              <a:blipFill>
                <a:blip r:embed="rId3"/>
                <a:stretch>
                  <a:fillRect l="-124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64A7EE-5F89-88C4-6D5F-51A3FB1AD5E0}"/>
                  </a:ext>
                </a:extLst>
              </p:cNvPr>
              <p:cNvSpPr txBox="1"/>
              <p:nvPr/>
            </p:nvSpPr>
            <p:spPr>
              <a:xfrm>
                <a:off x="866650" y="3156472"/>
                <a:ext cx="84333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(c ) If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))=1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a constant.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64A7EE-5F89-88C4-6D5F-51A3FB1AD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0" y="3156472"/>
                <a:ext cx="8433395" cy="461665"/>
              </a:xfrm>
              <a:prstGeom prst="rect">
                <a:avLst/>
              </a:prstGeom>
              <a:blipFill>
                <a:blip r:embed="rId4"/>
                <a:stretch>
                  <a:fillRect l="-108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62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71579A-973E-FC17-D946-89199E9491F3}"/>
                  </a:ext>
                </a:extLst>
              </p:cNvPr>
              <p:cNvSpPr txBox="1"/>
              <p:nvPr/>
            </p:nvSpPr>
            <p:spPr>
              <a:xfrm>
                <a:off x="0" y="14608"/>
                <a:ext cx="914399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Example 3.3.4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A dice is tossed. Find the variance and standard deviation of the spots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shown, if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71579A-973E-FC17-D946-89199E94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08"/>
                <a:ext cx="9143999" cy="830997"/>
              </a:xfrm>
              <a:prstGeom prst="rect">
                <a:avLst/>
              </a:prstGeom>
              <a:blipFill>
                <a:blip r:embed="rId2"/>
                <a:stretch>
                  <a:fillRect l="-1000" t="-5839" r="-1333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A1E0FE-46F6-3393-764A-91E2BE6C5D1C}"/>
                  </a:ext>
                </a:extLst>
              </p:cNvPr>
              <p:cNvSpPr txBox="1"/>
              <p:nvPr/>
            </p:nvSpPr>
            <p:spPr>
              <a:xfrm>
                <a:off x="63122" y="730358"/>
                <a:ext cx="81447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(a)this die is a fair dice, i.e. the probability distribution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is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A1E0FE-46F6-3393-764A-91E2BE6C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" y="730358"/>
                <a:ext cx="8144774" cy="461665"/>
              </a:xfrm>
              <a:prstGeom prst="rect">
                <a:avLst/>
              </a:prstGeom>
              <a:blipFill>
                <a:blip r:embed="rId3"/>
                <a:stretch>
                  <a:fillRect l="-112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F525CC-98BA-AD36-AC28-F228414BE094}"/>
                  </a:ext>
                </a:extLst>
              </p:cNvPr>
              <p:cNvSpPr txBox="1"/>
              <p:nvPr/>
            </p:nvSpPr>
            <p:spPr>
              <a:xfrm>
                <a:off x="927218" y="1198360"/>
                <a:ext cx="5742384" cy="61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3400" indent="1143000" algn="just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=1,2,⋯,6.</m:t>
                    </m:r>
                  </m:oMath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F525CC-98BA-AD36-AC28-F228414B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18" y="1198360"/>
                <a:ext cx="5742384" cy="616194"/>
              </a:xfrm>
              <a:prstGeom prst="rect">
                <a:avLst/>
              </a:prstGeom>
              <a:blipFill>
                <a:blip r:embed="rId4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373375-4897-50D3-29F8-621D7F8DB6BD}"/>
                  </a:ext>
                </a:extLst>
              </p:cNvPr>
              <p:cNvSpPr txBox="1"/>
              <p:nvPr/>
            </p:nvSpPr>
            <p:spPr>
              <a:xfrm>
                <a:off x="-116390" y="1814554"/>
                <a:ext cx="6399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(b)the probability distribution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373375-4897-50D3-29F8-621D7F8DB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390" y="1814554"/>
                <a:ext cx="6399731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D7988B7-63D8-1AF6-70AF-45DB107C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82442"/>
              </p:ext>
            </p:extLst>
          </p:nvPr>
        </p:nvGraphicFramePr>
        <p:xfrm>
          <a:off x="179512" y="2404785"/>
          <a:ext cx="6840763" cy="10753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77121">
                  <a:extLst>
                    <a:ext uri="{9D8B030D-6E8A-4147-A177-3AD203B41FA5}">
                      <a16:colId xmlns:a16="http://schemas.microsoft.com/office/drawing/2014/main" val="1841639013"/>
                    </a:ext>
                  </a:extLst>
                </a:gridCol>
                <a:gridCol w="977121">
                  <a:extLst>
                    <a:ext uri="{9D8B030D-6E8A-4147-A177-3AD203B41FA5}">
                      <a16:colId xmlns:a16="http://schemas.microsoft.com/office/drawing/2014/main" val="2772772265"/>
                    </a:ext>
                  </a:extLst>
                </a:gridCol>
                <a:gridCol w="977121">
                  <a:extLst>
                    <a:ext uri="{9D8B030D-6E8A-4147-A177-3AD203B41FA5}">
                      <a16:colId xmlns:a16="http://schemas.microsoft.com/office/drawing/2014/main" val="2313685659"/>
                    </a:ext>
                  </a:extLst>
                </a:gridCol>
                <a:gridCol w="977121">
                  <a:extLst>
                    <a:ext uri="{9D8B030D-6E8A-4147-A177-3AD203B41FA5}">
                      <a16:colId xmlns:a16="http://schemas.microsoft.com/office/drawing/2014/main" val="1923486989"/>
                    </a:ext>
                  </a:extLst>
                </a:gridCol>
                <a:gridCol w="977121">
                  <a:extLst>
                    <a:ext uri="{9D8B030D-6E8A-4147-A177-3AD203B41FA5}">
                      <a16:colId xmlns:a16="http://schemas.microsoft.com/office/drawing/2014/main" val="2980650002"/>
                    </a:ext>
                  </a:extLst>
                </a:gridCol>
                <a:gridCol w="977121">
                  <a:extLst>
                    <a:ext uri="{9D8B030D-6E8A-4147-A177-3AD203B41FA5}">
                      <a16:colId xmlns:a16="http://schemas.microsoft.com/office/drawing/2014/main" val="891971992"/>
                    </a:ext>
                  </a:extLst>
                </a:gridCol>
                <a:gridCol w="978037">
                  <a:extLst>
                    <a:ext uri="{9D8B030D-6E8A-4147-A177-3AD203B41FA5}">
                      <a16:colId xmlns:a16="http://schemas.microsoft.com/office/drawing/2014/main" val="660483639"/>
                    </a:ext>
                  </a:extLst>
                </a:gridCol>
              </a:tblGrid>
              <a:tr h="358441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038449"/>
                  </a:ext>
                </a:extLst>
              </a:tr>
              <a:tr h="716882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P(X=k)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184978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CD48098-228A-0803-458F-BF1C579D465C}"/>
              </a:ext>
            </a:extLst>
          </p:cNvPr>
          <p:cNvSpPr txBox="1"/>
          <p:nvPr/>
        </p:nvSpPr>
        <p:spPr>
          <a:xfrm>
            <a:off x="181662" y="3585874"/>
            <a:ext cx="1366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Solution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FA80E8-2620-B7E0-0A98-D4A0C91ECE9B}"/>
                  </a:ext>
                </a:extLst>
              </p:cNvPr>
              <p:cNvSpPr txBox="1"/>
              <p:nvPr/>
            </p:nvSpPr>
            <p:spPr>
              <a:xfrm>
                <a:off x="1691680" y="3567305"/>
                <a:ext cx="2312043" cy="612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FA80E8-2620-B7E0-0A98-D4A0C91E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567305"/>
                <a:ext cx="2312043" cy="612540"/>
              </a:xfrm>
              <a:prstGeom prst="rect">
                <a:avLst/>
              </a:prstGeom>
              <a:blipFill>
                <a:blip r:embed="rId6"/>
                <a:stretch>
                  <a:fillRect l="-4222" b="-7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8487A4-6DA9-080C-8D50-DC18D59B19A6}"/>
                  </a:ext>
                </a:extLst>
              </p:cNvPr>
              <p:cNvSpPr txBox="1"/>
              <p:nvPr/>
            </p:nvSpPr>
            <p:spPr>
              <a:xfrm>
                <a:off x="467544" y="4179845"/>
                <a:ext cx="8352928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8487A4-6DA9-080C-8D50-DC18D59B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79845"/>
                <a:ext cx="8352928" cy="995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901A14A-E5B2-C422-D904-7570D77A01EA}"/>
                  </a:ext>
                </a:extLst>
              </p:cNvPr>
              <p:cNvSpPr txBox="1"/>
              <p:nvPr/>
            </p:nvSpPr>
            <p:spPr>
              <a:xfrm>
                <a:off x="1115616" y="5134717"/>
                <a:ext cx="4696096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901A14A-E5B2-C422-D904-7570D77A0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134717"/>
                <a:ext cx="4696096" cy="1183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5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5" grpId="0"/>
      <p:bldP spid="1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ABD9AF-554F-AADA-473B-117AB4E3CCD9}"/>
                  </a:ext>
                </a:extLst>
              </p:cNvPr>
              <p:cNvSpPr txBox="1"/>
              <p:nvPr/>
            </p:nvSpPr>
            <p:spPr>
              <a:xfrm>
                <a:off x="-900608" y="188640"/>
                <a:ext cx="99371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	(b)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)=1⋅0.1+2⋅0.1+3⋅0.1+4⋅0.2+5⋅0.2+6⋅0.3=4.2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EABD9AF-554F-AADA-473B-117AB4E3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608" y="188640"/>
                <a:ext cx="9937104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42B8E8-81B1-5D00-2420-795D54980ED1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5022668" cy="846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=20.4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42B8E8-81B1-5D00-2420-795D5498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5022668" cy="84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9414E4-9AC7-CB92-6012-018C4E86F88C}"/>
                  </a:ext>
                </a:extLst>
              </p:cNvPr>
              <p:cNvSpPr txBox="1"/>
              <p:nvPr/>
            </p:nvSpPr>
            <p:spPr>
              <a:xfrm>
                <a:off x="827584" y="2017784"/>
                <a:ext cx="7128792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=20.4−4.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=2.76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9414E4-9AC7-CB92-6012-018C4E86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17784"/>
                <a:ext cx="7128792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E02911-2AEB-02B3-17BE-1A219E9B7340}"/>
                  </a:ext>
                </a:extLst>
              </p:cNvPr>
              <p:cNvSpPr txBox="1"/>
              <p:nvPr/>
            </p:nvSpPr>
            <p:spPr>
              <a:xfrm>
                <a:off x="1609997" y="3175938"/>
                <a:ext cx="5022668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=1.66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E02911-2AEB-02B3-17BE-1A219E9B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97" y="3175938"/>
                <a:ext cx="5022668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8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E88E29-DDF7-4603-7039-7C7B01641C25}"/>
              </a:ext>
            </a:extLst>
          </p:cNvPr>
          <p:cNvSpPr txBox="1"/>
          <p:nvPr/>
        </p:nvSpPr>
        <p:spPr>
          <a:xfrm>
            <a:off x="0" y="1886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3.4  Binomial Distributions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FC354F-B3C2-3CFB-900E-F1757DE60069}"/>
              </a:ext>
            </a:extLst>
          </p:cNvPr>
          <p:cNvSpPr txBox="1"/>
          <p:nvPr/>
        </p:nvSpPr>
        <p:spPr>
          <a:xfrm>
            <a:off x="-31197" y="836712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 experiment often consists of repeated trials, each with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two possible outcomes “success” and “failure”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The most useful application deals with the testing of items as they come off an assembly line, where each test or trial may indicate a defective or a non-defective item. We may choose to define either outcome as a success. The process is referred to a 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Bernoulli process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Each trial is called a 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Bernoulli trial</a:t>
            </a:r>
            <a:r>
              <a:rPr lang="en-US" altLang="zh-CN" sz="24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BF332B-E2BE-F84B-4BC7-1595CE819039}"/>
                  </a:ext>
                </a:extLst>
              </p:cNvPr>
              <p:cNvSpPr txBox="1"/>
              <p:nvPr/>
            </p:nvSpPr>
            <p:spPr>
              <a:xfrm>
                <a:off x="0" y="37890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Consider an experiment consists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independent repeated trials, each trials result in two outcomes “success” and “failure”, and the probability of success, denote by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remains constant. Then this process is called a Bernoulli process.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CBF332B-E2BE-F84B-4BC7-1595CE819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9040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l="-1000" t="-3113" r="-1000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6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67BA83-C017-DE63-EF5D-82CBF0D3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3468"/>
                <a:ext cx="9036495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3.4.1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of successes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</a:t>
                </a:r>
                <a:r>
                  <a:rPr lang="en-US" altLang="zh-CN" sz="2400" dirty="0"/>
                  <a:t>Bernoulli trials is called a </a:t>
                </a:r>
                <a:r>
                  <a:rPr lang="en-US" altLang="zh-CN" sz="2400" b="1" dirty="0"/>
                  <a:t>binomial random variable</a:t>
                </a:r>
                <a:r>
                  <a:rPr lang="en-US" altLang="zh-CN" sz="2400" dirty="0"/>
                  <a:t>. The probability distribution of this discrete random variable is called the </a:t>
                </a:r>
                <a:r>
                  <a:rPr lang="en-US" altLang="zh-CN" sz="2400" b="1" dirty="0"/>
                  <a:t>binomial distribution </a:t>
                </a:r>
                <a:r>
                  <a:rPr lang="en-US" altLang="zh-CN" sz="2400" dirty="0"/>
                  <a:t>with parameters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sz="2400" dirty="0"/>
                  <a:t>, denoted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167BA83-C017-DE63-EF5D-82CBF0D38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6" y="23468"/>
                <a:ext cx="9036495" cy="1569660"/>
              </a:xfrm>
              <a:prstGeom prst="rect">
                <a:avLst/>
              </a:prstGeom>
              <a:blipFill>
                <a:blip r:embed="rId2"/>
                <a:stretch>
                  <a:fillRect l="-1011" t="-2724" b="-8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D9CC0EE-3541-48D2-96E0-24ADEBAD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05915"/>
            <a:ext cx="887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random variable in Example 3.2.2 is an example of binomial random variable.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A7E57-56B3-AFCE-3C26-34B7D2FE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3" y="3140968"/>
            <a:ext cx="87129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3.4.1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the binomial distribution with parameters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given by 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0378A7-CA33-52A8-16FF-C6C2FE7A2693}"/>
                  </a:ext>
                </a:extLst>
              </p:cNvPr>
              <p:cNvSpPr txBox="1"/>
              <p:nvPr/>
            </p:nvSpPr>
            <p:spPr>
              <a:xfrm>
                <a:off x="611560" y="4149080"/>
                <a:ext cx="7272808" cy="959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sepChr m:val=",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endParaRPr lang="en-US" altLang="zh-CN" sz="2400" i="1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=0,1,2,⋯,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   （</a:t>
                </a:r>
                <a:r>
                  <a:rPr lang="en-US" altLang="zh-CN" sz="2400" dirty="0"/>
                  <a:t>3.4.1</a:t>
                </a:r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0378A7-CA33-52A8-16FF-C6C2FE7A2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7272808" cy="959109"/>
              </a:xfrm>
              <a:prstGeom prst="rect">
                <a:avLst/>
              </a:prstGeom>
              <a:blipFill>
                <a:blip r:embed="rId3"/>
                <a:stretch>
                  <a:fillRect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6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076D6E-DC61-B175-33C4-04E0F846889F}"/>
                  </a:ext>
                </a:extLst>
              </p:cNvPr>
              <p:cNvSpPr txBox="1"/>
              <p:nvPr/>
            </p:nvSpPr>
            <p:spPr>
              <a:xfrm>
                <a:off x="26002" y="116632"/>
                <a:ext cx="23137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076D6E-DC61-B175-33C4-04E0F846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2" y="116632"/>
                <a:ext cx="2313749" cy="461665"/>
              </a:xfrm>
              <a:prstGeom prst="rect">
                <a:avLst/>
              </a:prstGeom>
              <a:blipFill>
                <a:blip r:embed="rId2"/>
                <a:stretch>
                  <a:fillRect l="-39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3E01C1-F8F3-16A8-DDEC-803B4143A476}"/>
                  </a:ext>
                </a:extLst>
              </p:cNvPr>
              <p:cNvSpPr txBox="1"/>
              <p:nvPr/>
            </p:nvSpPr>
            <p:spPr>
              <a:xfrm>
                <a:off x="539552" y="578297"/>
                <a:ext cx="72728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binomial expansion of the expression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gives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3E01C1-F8F3-16A8-DDEC-803B4143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8297"/>
                <a:ext cx="7272808" cy="461665"/>
              </a:xfrm>
              <a:prstGeom prst="rect">
                <a:avLst/>
              </a:prstGeom>
              <a:blipFill>
                <a:blip r:embed="rId3"/>
                <a:stretch>
                  <a:fillRect l="-134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DDE4A4-C0DF-1387-F371-708CACCDCB9B}"/>
                  </a:ext>
                </a:extLst>
              </p:cNvPr>
              <p:cNvSpPr txBox="1"/>
              <p:nvPr/>
            </p:nvSpPr>
            <p:spPr>
              <a:xfrm>
                <a:off x="1187624" y="1268760"/>
                <a:ext cx="7272808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DDDE4A4-C0DF-1387-F371-708CACCD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68760"/>
                <a:ext cx="7272808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980A75-1F9D-AF02-4DE5-6449EDC5949C}"/>
                  </a:ext>
                </a:extLst>
              </p:cNvPr>
              <p:cNvSpPr txBox="1"/>
              <p:nvPr/>
            </p:nvSpPr>
            <p:spPr>
              <a:xfrm>
                <a:off x="2051720" y="2145556"/>
                <a:ext cx="59110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(0;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(1;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)+⋯+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980A75-1F9D-AF02-4DE5-6449EDC5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145556"/>
                <a:ext cx="5911026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C84D3C8-4742-A478-AE13-0ECD212DF3AB}"/>
              </a:ext>
            </a:extLst>
          </p:cNvPr>
          <p:cNvSpPr txBox="1"/>
          <p:nvPr/>
        </p:nvSpPr>
        <p:spPr>
          <a:xfrm>
            <a:off x="571600" y="3424091"/>
            <a:ext cx="6984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Each term correspond to various values of binomial distribution, this is the reason that we called it “binomial distribution”.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C1153-F642-B839-87ED-6C50C7E0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" y="10964"/>
            <a:ext cx="9144000" cy="156966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3.4.1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known that 15% of certain articles manufactured are defective, what is the probability that in a random sample of 5 articles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 ) exactly 2 are defective.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at least 2 are defective.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F1E811-E546-D9C1-47D3-3666F72E4DB0}"/>
                  </a:ext>
                </a:extLst>
              </p:cNvPr>
              <p:cNvSpPr txBox="1"/>
              <p:nvPr/>
            </p:nvSpPr>
            <p:spPr>
              <a:xfrm>
                <a:off x="10790" y="1556792"/>
                <a:ext cx="56413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Solution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=5,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=0.15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9F1E811-E546-D9C1-47D3-3666F72E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" y="1556792"/>
                <a:ext cx="5641329" cy="461665"/>
              </a:xfrm>
              <a:prstGeom prst="rect">
                <a:avLst/>
              </a:prstGeom>
              <a:blipFill>
                <a:blip r:embed="rId2"/>
                <a:stretch>
                  <a:fillRect l="-173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FD92568-6790-0FBE-9307-E5EA8B2D3A91}"/>
              </a:ext>
            </a:extLst>
          </p:cNvPr>
          <p:cNvSpPr txBox="1"/>
          <p:nvPr/>
        </p:nvSpPr>
        <p:spPr>
          <a:xfrm>
            <a:off x="539552" y="2116898"/>
            <a:ext cx="352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(a) The probability is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452F19-9947-1C18-5F3B-BC7A3BBE1C3E}"/>
                  </a:ext>
                </a:extLst>
              </p:cNvPr>
              <p:cNvSpPr txBox="1"/>
              <p:nvPr/>
            </p:nvSpPr>
            <p:spPr>
              <a:xfrm>
                <a:off x="395536" y="2610632"/>
                <a:ext cx="7128792" cy="474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066800" algn="just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(2;5,0.15)=</m:t>
                    </m:r>
                    <m:sSubSup>
                      <m:sSub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(0.1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)(0.8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)=0.1382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452F19-9947-1C18-5F3B-BC7A3BBE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10632"/>
                <a:ext cx="7128792" cy="474232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CBBA7D-3799-0751-B3ED-E7FFCD39030B}"/>
                  </a:ext>
                </a:extLst>
              </p:cNvPr>
              <p:cNvSpPr txBox="1"/>
              <p:nvPr/>
            </p:nvSpPr>
            <p:spPr>
              <a:xfrm>
                <a:off x="18783" y="3205640"/>
                <a:ext cx="865767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(b)The desired probability is the sum of getting 2, 3, 4, 5 defective articles, or, we may first find the probability of the complement event, i.e., getting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or 1 defective article. So, if we denote the number of defective articles by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then we have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CBBA7D-3799-0751-B3ED-E7FFCD39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" y="3205640"/>
                <a:ext cx="8657673" cy="1569660"/>
              </a:xfrm>
              <a:prstGeom prst="rect">
                <a:avLst/>
              </a:prstGeom>
              <a:blipFill>
                <a:blip r:embed="rId4"/>
                <a:stretch>
                  <a:fillRect l="-1056" t="-3113" r="-1127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E9A687-C2A5-2581-A85D-1EBFD379F3D3}"/>
                  </a:ext>
                </a:extLst>
              </p:cNvPr>
              <p:cNvSpPr txBox="1"/>
              <p:nvPr/>
            </p:nvSpPr>
            <p:spPr>
              <a:xfrm>
                <a:off x="55862" y="5115520"/>
                <a:ext cx="90322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2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2)=1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1)=1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0.8</m:t>
                    </m:r>
                    <m:sSup>
                      <m:sSupPr>
                        <m:ctrlPr>
                          <a:rPr lang="zh-CN" altLang="zh-CN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(0.15)(0.8</m:t>
                    </m:r>
                    <m:sSup>
                      <m:sSupPr>
                        <m:ctrlPr>
                          <a:rPr lang="zh-CN" altLang="zh-CN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22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)=0.1648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E9A687-C2A5-2581-A85D-1EBFD379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" y="5115520"/>
                <a:ext cx="9032275" cy="461665"/>
              </a:xfrm>
              <a:prstGeom prst="rect">
                <a:avLst/>
              </a:prstGeom>
              <a:blipFill>
                <a:blip r:embed="rId5"/>
                <a:stretch>
                  <a:fillRect l="-6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9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E3400E-CA6A-0DA7-0748-1EAE0985E733}"/>
              </a:ext>
            </a:extLst>
          </p:cNvPr>
          <p:cNvSpPr txBox="1"/>
          <p:nvPr/>
        </p:nvSpPr>
        <p:spPr>
          <a:xfrm>
            <a:off x="0" y="1166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 random variable definition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5C4061-3C33-21C9-EEBB-C216593F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" y="764704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3.1.1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variable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real valued function defined on a sample space; i.e. it assigns a real number to each sample point in the sample space.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A5BB511-8E80-A857-7AC2-58325EA62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58" y="2207377"/>
                <a:ext cx="887402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3.1.1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 fair dice is tossed. The number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shown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is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a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random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variable</m:t>
                    </m:r>
                    <m:r>
                      <m:rPr>
                        <m:nor/>
                      </m:rPr>
                      <a:rPr lang="en-US" altLang="zh-CN" sz="2400"/>
                      <m:t>, </m:t>
                    </m:r>
                    <m:r>
                      <m:rPr>
                        <m:nor/>
                      </m:rPr>
                      <a:rPr lang="en-US" altLang="zh-CN" sz="2400"/>
                      <m:t>it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takes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values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in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the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m:rPr>
                        <m:nor/>
                      </m:rPr>
                      <a:rPr lang="en-US" altLang="zh-CN" sz="2400"/>
                      <m:t>set</m:t>
                    </m:r>
                    <m:r>
                      <m:rPr>
                        <m:nor/>
                      </m:rPr>
                      <a:rPr lang="en-US" altLang="zh-CN" sz="2400"/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{1,2,</m:t>
                    </m:r>
                    <m:r>
                      <a:rPr lang="zh-CN" altLang="zh-CN" sz="2400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6}</m:t>
                    </m:r>
                  </m:oMath>
                </a14:m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A5BB511-8E80-A857-7AC2-58325EA62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58" y="2207377"/>
                <a:ext cx="8874022" cy="830997"/>
              </a:xfrm>
              <a:prstGeom prst="rect">
                <a:avLst/>
              </a:prstGeom>
              <a:blipFill>
                <a:blip r:embed="rId2"/>
                <a:stretch>
                  <a:fillRect l="-1030" t="-5147" b="-1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CC21598-536A-4E5D-C3C8-39FEEFCC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7" y="3437479"/>
                <a:ext cx="91440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3.1.2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life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bulb selected at random from bulbs produced by company A is a random variable, it takes values in the interval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4CC21598-536A-4E5D-C3C8-39FEEFCC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7" y="3437479"/>
                <a:ext cx="9144000" cy="1200329"/>
              </a:xfrm>
              <a:prstGeom prst="rect">
                <a:avLst/>
              </a:prstGeom>
              <a:blipFill>
                <a:blip r:embed="rId3"/>
                <a:stretch>
                  <a:fillRect l="-1000" t="-4061" b="-1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8561E5A-4885-F1EC-C2DC-7A7C2D5BD045}"/>
              </a:ext>
            </a:extLst>
          </p:cNvPr>
          <p:cNvSpPr txBox="1"/>
          <p:nvPr/>
        </p:nvSpPr>
        <p:spPr>
          <a:xfrm>
            <a:off x="395536" y="4802376"/>
            <a:ext cx="7632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29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Since the outcomes of a random experiment can not be predicted in advance, the exact value of a random variable can not be predicted before the experiment, we can only discuss the probability that it takes some value or the values in some subset of R.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9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ED9ECD-9333-072C-7755-A1797B64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4459"/>
            <a:ext cx="9144000" cy="230832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3.4.2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man is able to hit a target 7 times of 10 on the average.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Find the probability that he hits the target exactly 3 times in 6 shots;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In how many shots the probability that he hits the target at least one time is greater than 0.95?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C9AAB-78D7-EB69-1B53-88FCA4812CFD}"/>
              </a:ext>
            </a:extLst>
          </p:cNvPr>
          <p:cNvSpPr txBox="1"/>
          <p:nvPr/>
        </p:nvSpPr>
        <p:spPr>
          <a:xfrm>
            <a:off x="0" y="1772816"/>
            <a:ext cx="4689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(a) The probability is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DB3C76-3D00-5A89-7C2B-CD594B6BDF3C}"/>
                  </a:ext>
                </a:extLst>
              </p:cNvPr>
              <p:cNvSpPr txBox="1"/>
              <p:nvPr/>
            </p:nvSpPr>
            <p:spPr>
              <a:xfrm>
                <a:off x="1763688" y="2148355"/>
                <a:ext cx="5544616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(3;6,0.7)=</m:t>
                    </m:r>
                    <m:sSubSup>
                      <m:sSub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(0.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)(0.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)=0.1852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DB3C76-3D00-5A89-7C2B-CD594B6BD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48355"/>
                <a:ext cx="5544616" cy="470835"/>
              </a:xfrm>
              <a:prstGeom prst="rect">
                <a:avLst/>
              </a:prstGeom>
              <a:blipFill>
                <a:blip r:embed="rId2"/>
                <a:stretch>
                  <a:fillRect l="-330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63142D-104F-84FF-BA34-D70054D29334}"/>
                  </a:ext>
                </a:extLst>
              </p:cNvPr>
              <p:cNvSpPr txBox="1"/>
              <p:nvPr/>
            </p:nvSpPr>
            <p:spPr>
              <a:xfrm>
                <a:off x="755576" y="2740075"/>
                <a:ext cx="83884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(b) In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shots, the probability that he hits at least one time is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63142D-104F-84FF-BA34-D70054D2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40075"/>
                <a:ext cx="8388424" cy="461665"/>
              </a:xfrm>
              <a:prstGeom prst="rect">
                <a:avLst/>
              </a:prstGeom>
              <a:blipFill>
                <a:blip r:embed="rId3"/>
                <a:stretch>
                  <a:fillRect l="-116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B4E4E6-C761-8DA5-AAD1-884E5BFBCAB2}"/>
                  </a:ext>
                </a:extLst>
              </p:cNvPr>
              <p:cNvSpPr txBox="1"/>
              <p:nvPr/>
            </p:nvSpPr>
            <p:spPr>
              <a:xfrm>
                <a:off x="1504459" y="3302806"/>
                <a:ext cx="46895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(0;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,0.7)=1−0.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AB4E4E6-C761-8DA5-AAD1-884E5BFBC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59" y="3302806"/>
                <a:ext cx="4689564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A96FB9-8144-3619-F48F-65FDD09E9902}"/>
                  </a:ext>
                </a:extLst>
              </p:cNvPr>
              <p:cNvSpPr txBox="1"/>
              <p:nvPr/>
            </p:nvSpPr>
            <p:spPr>
              <a:xfrm>
                <a:off x="611560" y="4050951"/>
                <a:ext cx="46895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Since when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we have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2A96FB9-8144-3619-F48F-65FDD09E9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50951"/>
                <a:ext cx="4689564" cy="461665"/>
              </a:xfrm>
              <a:prstGeom prst="rect">
                <a:avLst/>
              </a:prstGeom>
              <a:blipFill>
                <a:blip r:embed="rId5"/>
                <a:stretch>
                  <a:fillRect l="-1948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768B2C-3366-AF72-4ED8-FBC5D10FA762}"/>
                  </a:ext>
                </a:extLst>
              </p:cNvPr>
              <p:cNvSpPr txBox="1"/>
              <p:nvPr/>
            </p:nvSpPr>
            <p:spPr>
              <a:xfrm>
                <a:off x="1504459" y="4589696"/>
                <a:ext cx="46895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1−0.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≥0.95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768B2C-3366-AF72-4ED8-FBC5D10FA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59" y="4589696"/>
                <a:ext cx="4689564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7698E708-E306-8ACA-73BC-974CA3DBE9D4}"/>
              </a:ext>
            </a:extLst>
          </p:cNvPr>
          <p:cNvSpPr txBox="1"/>
          <p:nvPr/>
        </p:nvSpPr>
        <p:spPr>
          <a:xfrm>
            <a:off x="755576" y="4959028"/>
            <a:ext cx="7776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so in 3 shots, the probability that he hits the target at least one time is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DC494A0-1BEA-607A-BE75-A94C7196AFE5}"/>
                  </a:ext>
                </a:extLst>
              </p:cNvPr>
              <p:cNvSpPr txBox="1"/>
              <p:nvPr/>
            </p:nvSpPr>
            <p:spPr>
              <a:xfrm>
                <a:off x="1748800" y="5861426"/>
                <a:ext cx="46895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=0.973&gt;0.95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DC494A0-1BEA-607A-BE75-A94C7196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00" y="5861426"/>
                <a:ext cx="4689564" cy="461665"/>
              </a:xfrm>
              <a:prstGeom prst="rect">
                <a:avLst/>
              </a:prstGeom>
              <a:blipFill>
                <a:blip r:embed="rId7"/>
                <a:stretch>
                  <a:fillRect l="-39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2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683473-0B9B-F96C-1DE6-B89E12C81641}"/>
              </a:ext>
            </a:extLst>
          </p:cNvPr>
          <p:cNvSpPr txBox="1"/>
          <p:nvPr/>
        </p:nvSpPr>
        <p:spPr>
          <a:xfrm>
            <a:off x="179512" y="188640"/>
            <a:ext cx="8496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Now we give the expectation and variance of binomial distribution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ED4DB4-6336-1641-0AFC-84E26A2E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687" y="71911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3.4.2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expectation and variance of a binomial random variable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parameters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C9349C-B8E5-1B4D-A6E6-43882499A09A}"/>
                  </a:ext>
                </a:extLst>
              </p:cNvPr>
              <p:cNvSpPr txBox="1"/>
              <p:nvPr/>
            </p:nvSpPr>
            <p:spPr>
              <a:xfrm>
                <a:off x="1412106" y="1526595"/>
                <a:ext cx="65442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𝑛𝑝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       (3.4.2)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C9349C-B8E5-1B4D-A6E6-43882499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06" y="1526595"/>
                <a:ext cx="6544269" cy="461665"/>
              </a:xfrm>
              <a:prstGeom prst="rect">
                <a:avLst/>
              </a:prstGeom>
              <a:blipFill>
                <a:blip r:embed="rId2"/>
                <a:stretch>
                  <a:fillRect l="-28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D68494E-7829-5D55-6680-E2EF51CC930F}"/>
              </a:ext>
            </a:extLst>
          </p:cNvPr>
          <p:cNvSpPr/>
          <p:nvPr/>
        </p:nvSpPr>
        <p:spPr>
          <a:xfrm>
            <a:off x="0" y="2035170"/>
            <a:ext cx="9096321" cy="245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1" dirty="0">
                <a:solidFill>
                  <a:srgbClr val="6D0002"/>
                </a:solidFill>
              </a:rPr>
              <a:t>Example 3</a:t>
            </a:r>
            <a:r>
              <a:rPr lang="en-US" altLang="zh-CN" sz="2100" b="1" dirty="0"/>
              <a:t> The probability that a patient recovers from a rare blood disease is </a:t>
            </a:r>
            <a:r>
              <a:rPr lang="en-US" altLang="zh-CN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en-US" altLang="zh-CN" sz="2100" b="1" dirty="0"/>
              <a:t>. If </a:t>
            </a:r>
            <a:r>
              <a:rPr lang="en-US" altLang="zh-CN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100" b="1" dirty="0"/>
              <a:t> people are known to have contracted this disease,  </a:t>
            </a:r>
          </a:p>
          <a:p>
            <a:pPr marL="457200" indent="-457200">
              <a:lnSpc>
                <a:spcPct val="150000"/>
              </a:lnSpc>
              <a:buAutoNum type="alphaLcParenBoth"/>
            </a:pPr>
            <a:r>
              <a:rPr lang="en-US" altLang="zh-CN" sz="2100" b="1" dirty="0"/>
              <a:t>How many of the </a:t>
            </a:r>
            <a:r>
              <a:rPr lang="en-US" altLang="zh-CN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100" b="1" dirty="0"/>
              <a:t> patients would be expected to recover?</a:t>
            </a:r>
          </a:p>
          <a:p>
            <a:pPr>
              <a:lnSpc>
                <a:spcPct val="150000"/>
              </a:lnSpc>
            </a:pPr>
            <a:r>
              <a:rPr lang="en-US" altLang="zh-CN" sz="2100" b="1" dirty="0"/>
              <a:t>(b) What the variance of the number of patients recover among the </a:t>
            </a:r>
            <a:r>
              <a:rPr lang="en-US" altLang="zh-CN" sz="21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100" b="1" dirty="0"/>
              <a:t>?</a:t>
            </a:r>
            <a:endParaRPr lang="zh-CN" altLang="en-US" sz="21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E1A0E6-C0C4-C1D4-0395-CC2307718F0E}"/>
              </a:ext>
            </a:extLst>
          </p:cNvPr>
          <p:cNvSpPr/>
          <p:nvPr/>
        </p:nvSpPr>
        <p:spPr>
          <a:xfrm>
            <a:off x="154562" y="4427740"/>
            <a:ext cx="142768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Solution </a:t>
            </a:r>
            <a:r>
              <a:rPr lang="en-US" altLang="zh-CN" sz="2000" b="1" dirty="0">
                <a:sym typeface="Wingdings" pitchFamily="2" charset="2"/>
              </a:rPr>
              <a:t>:</a:t>
            </a:r>
            <a:endParaRPr lang="zh-CN" altLang="en-US" sz="20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A9B59E-CA2D-D002-0BD6-53056A5A0F8D}"/>
              </a:ext>
            </a:extLst>
          </p:cNvPr>
          <p:cNvSpPr/>
          <p:nvPr/>
        </p:nvSpPr>
        <p:spPr>
          <a:xfrm>
            <a:off x="1976223" y="4908401"/>
            <a:ext cx="22669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200" b="1" i="1" dirty="0">
                <a:solidFill>
                  <a:srgbClr val="002060"/>
                </a:solidFill>
                <a:latin typeface="Verdana"/>
                <a:ea typeface="Verdana"/>
                <a:cs typeface="Times New Roman" pitchFamily="18" charset="0"/>
              </a:rPr>
              <a:t>~ 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15, 0.4) </a:t>
            </a:r>
            <a:endParaRPr lang="zh-CN" altLang="en-US" sz="2200" b="1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15EC39F-7D80-3C24-C040-52462FD27230}"/>
              </a:ext>
            </a:extLst>
          </p:cNvPr>
          <p:cNvSpPr txBox="1"/>
          <p:nvPr/>
        </p:nvSpPr>
        <p:spPr>
          <a:xfrm>
            <a:off x="1585738" y="4427741"/>
            <a:ext cx="7344816" cy="44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Let 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="1" dirty="0"/>
              <a:t> is the number of patients recover among the 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15,</a:t>
            </a:r>
            <a:endParaRPr lang="zh-CN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7E98F2-5415-9A43-78D4-E7CD14D3261B}"/>
                  </a:ext>
                </a:extLst>
              </p:cNvPr>
              <p:cNvSpPr/>
              <p:nvPr/>
            </p:nvSpPr>
            <p:spPr>
              <a:xfrm>
                <a:off x="1925075" y="5557652"/>
                <a:ext cx="338691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𝝁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𝟏𝟓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m:rPr>
                          <m:nor/>
                        </m:rPr>
                        <a:rPr lang="en-US" altLang="zh-CN" sz="2200" b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2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200" b="1" i="1" dirty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7E98F2-5415-9A43-78D4-E7CD14D32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75" y="5557652"/>
                <a:ext cx="3386912" cy="43088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8F31B65-B8B7-924D-E457-FD6C20945D67}"/>
                  </a:ext>
                </a:extLst>
              </p:cNvPr>
              <p:cNvSpPr/>
              <p:nvPr/>
            </p:nvSpPr>
            <p:spPr>
              <a:xfrm>
                <a:off x="1847825" y="6249073"/>
                <a:ext cx="4994754" cy="443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zh-CN" altLang="en-US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𝟏𝟓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×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𝟔</m:t>
                      </m:r>
                      <m:r>
                        <m:rPr>
                          <m:nor/>
                        </m:rPr>
                        <a:rPr lang="en-US" altLang="zh-CN" sz="2200" b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200" b="1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200" b="1" i="1" dirty="0" smtClean="0">
                          <a:solidFill>
                            <a:srgbClr val="002060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8F31B65-B8B7-924D-E457-FD6C2094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25" y="6249073"/>
                <a:ext cx="4994754" cy="443776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A624AFF-E994-383F-4E92-1DBBC9EED1E5}"/>
              </a:ext>
            </a:extLst>
          </p:cNvPr>
          <p:cNvSpPr/>
          <p:nvPr/>
        </p:nvSpPr>
        <p:spPr>
          <a:xfrm>
            <a:off x="1333655" y="5557652"/>
            <a:ext cx="547618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ym typeface="Wingdings" pitchFamily="2" charset="2"/>
              </a:rPr>
              <a:t>(a)</a:t>
            </a:r>
            <a:endParaRPr lang="zh-CN" altLang="en-US" sz="20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BA650B-8FF7-FFF3-4B78-924BBBC0800E}"/>
              </a:ext>
            </a:extLst>
          </p:cNvPr>
          <p:cNvSpPr/>
          <p:nvPr/>
        </p:nvSpPr>
        <p:spPr>
          <a:xfrm>
            <a:off x="1333655" y="6249073"/>
            <a:ext cx="547618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ym typeface="Wingdings" pitchFamily="2" charset="2"/>
              </a:rPr>
              <a:t>(b)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11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CA66E7-67BE-975C-C63C-4F495FC4B4D5}"/>
              </a:ext>
            </a:extLst>
          </p:cNvPr>
          <p:cNvSpPr txBox="1"/>
          <p:nvPr/>
        </p:nvSpPr>
        <p:spPr>
          <a:xfrm>
            <a:off x="0" y="325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3.5 </a:t>
            </a: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poisson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 distribution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D502803-8E6E-D876-3D2E-F5F6CAE0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47" y="620688"/>
                <a:ext cx="9144000" cy="1424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3.5.1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discrete random variable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X  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is called a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Poisson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random variable,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 if it takes values from the set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{0,1,2,</m:t>
                    </m:r>
                    <m:r>
                      <a:rPr lang="zh-CN" altLang="zh-CN" sz="2400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⋯</m:t>
                    </m:r>
                    <m:r>
                      <a:rPr lang="en-US" altLang="zh-CN" sz="2400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if</a:t>
                </a:r>
                <a:endParaRPr lang="zh-CN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=0,1,2,⋯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(3.5.1)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AD502803-8E6E-D876-3D2E-F5F6CAE0D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47" y="620688"/>
                <a:ext cx="9144000" cy="1424108"/>
              </a:xfrm>
              <a:prstGeom prst="rect">
                <a:avLst/>
              </a:prstGeom>
              <a:blipFill>
                <a:blip r:embed="rId2"/>
                <a:stretch>
                  <a:fillRect l="-1067" t="-3433" b="-38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E1BFAFCD-FD4C-0A0F-0178-E35FD6FE4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47" y="2077398"/>
                <a:ext cx="91440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(3.5.1) is called the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distribution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parameter 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λ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denoted by </a:t>
                </a:r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E1BFAFCD-FD4C-0A0F-0178-E35FD6FE4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47" y="2077398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l="-1067" t="-661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D6D0923-38B5-F46B-7F97-A14F99A4D842}"/>
              </a:ext>
            </a:extLst>
          </p:cNvPr>
          <p:cNvSpPr txBox="1"/>
          <p:nvPr/>
        </p:nvSpPr>
        <p:spPr>
          <a:xfrm>
            <a:off x="179512" y="2941484"/>
            <a:ext cx="1500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 that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625B16-FBB6-BDF6-B425-6CA355B2F97A}"/>
                  </a:ext>
                </a:extLst>
              </p:cNvPr>
              <p:cNvSpPr txBox="1"/>
              <p:nvPr/>
            </p:nvSpPr>
            <p:spPr>
              <a:xfrm>
                <a:off x="683568" y="3310816"/>
                <a:ext cx="7200800" cy="1073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∞</m:t>
                        </m:r>
                      </m:sup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𝜆</m:t>
                            </m:r>
                          </m:sup>
                        </m:sSup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⋅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625B16-FBB6-BDF6-B425-6CA355B2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310816"/>
                <a:ext cx="7200800" cy="1073435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51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0EDB3A-DB1F-6A8C-4AE4-7EA4C9E71927}"/>
              </a:ext>
            </a:extLst>
          </p:cNvPr>
          <p:cNvSpPr txBox="1"/>
          <p:nvPr/>
        </p:nvSpPr>
        <p:spPr>
          <a:xfrm>
            <a:off x="-15336" y="260648"/>
            <a:ext cx="7971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6870"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Here are some examples of Poisson random variables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A08FE1-4178-5100-5764-743231A255C2}"/>
              </a:ext>
            </a:extLst>
          </p:cNvPr>
          <p:cNvSpPr txBox="1"/>
          <p:nvPr/>
        </p:nvSpPr>
        <p:spPr>
          <a:xfrm>
            <a:off x="251520" y="908720"/>
            <a:ext cx="8208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(a) the number of radioactive particles passing through a counter in certain time period;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BBB40C-ACB0-A30C-DDFF-0CA3D18F68D4}"/>
              </a:ext>
            </a:extLst>
          </p:cNvPr>
          <p:cNvSpPr txBox="1"/>
          <p:nvPr/>
        </p:nvSpPr>
        <p:spPr>
          <a:xfrm>
            <a:off x="-15336" y="1988840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(b) the number of telephone calls received by an office in certain time period;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6B8853-304E-9E44-EA6B-2EB00687C949}"/>
              </a:ext>
            </a:extLst>
          </p:cNvPr>
          <p:cNvSpPr txBox="1"/>
          <p:nvPr/>
        </p:nvSpPr>
        <p:spPr>
          <a:xfrm>
            <a:off x="251520" y="3244334"/>
            <a:ext cx="6603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(c) the number of bacteria in a given culture;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198ACD-757A-45BF-7419-99A1EB9AC3F6}"/>
              </a:ext>
            </a:extLst>
          </p:cNvPr>
          <p:cNvSpPr txBox="1"/>
          <p:nvPr/>
        </p:nvSpPr>
        <p:spPr>
          <a:xfrm>
            <a:off x="251520" y="4365104"/>
            <a:ext cx="7582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(d) the number of typing errors per page in a certain book.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3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C057A-8401-8EC8-5E7E-2D120415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3.5.1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E97191-058D-7419-A60F-635766420AE3}"/>
                  </a:ext>
                </a:extLst>
              </p:cNvPr>
              <p:cNvSpPr txBox="1"/>
              <p:nvPr/>
            </p:nvSpPr>
            <p:spPr>
              <a:xfrm>
                <a:off x="5395" y="548680"/>
                <a:ext cx="889248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From a laboratory experiments, it is known that the number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of radioactive particles passing</a:t>
                </a:r>
                <a:r>
                  <a:rPr lang="zh-CN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（放射性粒子）</a:t>
                </a: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through a counter in a given millisecond is a Poisson random variable with parameter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𝜆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What is the probability that 6 particles enter the counter in a given millisecond?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E97191-058D-7419-A60F-635766420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" y="548680"/>
                <a:ext cx="8892480" cy="1938992"/>
              </a:xfrm>
              <a:prstGeom prst="rect">
                <a:avLst/>
              </a:prstGeom>
              <a:blipFill>
                <a:blip r:embed="rId2"/>
                <a:stretch>
                  <a:fillRect l="-1097" t="-2516" r="-1028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5E97647-7828-07E4-A056-6DF56D9163F8}"/>
              </a:ext>
            </a:extLst>
          </p:cNvPr>
          <p:cNvSpPr txBox="1"/>
          <p:nvPr/>
        </p:nvSpPr>
        <p:spPr>
          <a:xfrm>
            <a:off x="251520" y="2596394"/>
            <a:ext cx="4598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Solution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 The probability is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64BDA-5D41-8296-949C-9AD0BE998DC4}"/>
                  </a:ext>
                </a:extLst>
              </p:cNvPr>
              <p:cNvSpPr txBox="1"/>
              <p:nvPr/>
            </p:nvSpPr>
            <p:spPr>
              <a:xfrm>
                <a:off x="2246812" y="3166781"/>
                <a:ext cx="4598124" cy="668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(6;4)=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6!</m:t>
                        </m:r>
                      </m:den>
                    </m:f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=0.1042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964BDA-5D41-8296-949C-9AD0BE99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2" y="3166781"/>
                <a:ext cx="4598124" cy="668709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A9CF1-7876-FFEB-8690-864AEC78D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3.5.2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4DE9D08-4D33-7C9F-BBF5-ABAB2A195923}"/>
                  </a:ext>
                </a:extLst>
              </p:cNvPr>
              <p:cNvSpPr txBox="1"/>
              <p:nvPr/>
            </p:nvSpPr>
            <p:spPr>
              <a:xfrm>
                <a:off x="251520" y="398512"/>
                <a:ext cx="784887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of oil tankers arriving each day at a certain port is a Poisson random variable with parameter 10. What is the probability that on a given day no more than 3 tankers having arrived?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4DE9D08-4D33-7C9F-BBF5-ABAB2A19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8512"/>
                <a:ext cx="7848872" cy="1569660"/>
              </a:xfrm>
              <a:prstGeom prst="rect">
                <a:avLst/>
              </a:prstGeom>
              <a:blipFill>
                <a:blip r:embed="rId2"/>
                <a:stretch>
                  <a:fillRect l="-1165" t="-3101" r="-116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3390F3D-1158-61F3-B879-97237E812B4E}"/>
              </a:ext>
            </a:extLst>
          </p:cNvPr>
          <p:cNvSpPr txBox="1"/>
          <p:nvPr/>
        </p:nvSpPr>
        <p:spPr>
          <a:xfrm>
            <a:off x="395536" y="1952073"/>
            <a:ext cx="4578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The probability is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A40FA3-D439-47D2-F42D-C179494C7A35}"/>
                  </a:ext>
                </a:extLst>
              </p:cNvPr>
              <p:cNvSpPr txBox="1"/>
              <p:nvPr/>
            </p:nvSpPr>
            <p:spPr>
              <a:xfrm>
                <a:off x="899592" y="2801940"/>
                <a:ext cx="6120680" cy="889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;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nary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A40FA3-D439-47D2-F42D-C179494C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01940"/>
                <a:ext cx="6120680" cy="889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D5A316-EF12-56E6-0214-62D657263949}"/>
                  </a:ext>
                </a:extLst>
              </p:cNvPr>
              <p:cNvSpPr txBox="1"/>
              <p:nvPr/>
            </p:nvSpPr>
            <p:spPr>
              <a:xfrm>
                <a:off x="1331640" y="4310680"/>
                <a:ext cx="669674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1+10+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0.0103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D5A316-EF12-56E6-0214-62D65726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310680"/>
                <a:ext cx="6696744" cy="645048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E10DB9-0F26-0B70-E064-7D5065418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2" y="605189"/>
                <a:ext cx="91440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3.5.1 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 expectation and variance of a Poisson random variable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with parameter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are, respectively,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E10DB9-0F26-0B70-E064-7D506541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2" y="605189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l="-1067" t="-510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87AA6E-0CC4-1FF2-E75A-E927190CA48F}"/>
                  </a:ext>
                </a:extLst>
              </p:cNvPr>
              <p:cNvSpPr txBox="1"/>
              <p:nvPr/>
            </p:nvSpPr>
            <p:spPr>
              <a:xfrm>
                <a:off x="1557806" y="1700808"/>
                <a:ext cx="5688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  </a:t>
                </a:r>
                <a:r>
                  <a:rPr lang="zh-CN" altLang="en-US" sz="2400" kern="100" dirty="0">
                    <a:effectLst/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3.5.2</a:t>
                </a:r>
                <a:r>
                  <a:rPr lang="zh-CN" altLang="en-US" sz="2400" kern="100" dirty="0">
                    <a:effectLst/>
                    <a:latin typeface="Times New Roman" panose="02020603050405020304" pitchFamily="18" charset="0"/>
                  </a:rPr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87AA6E-0CC4-1FF2-E75A-E927190C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06" y="1700808"/>
                <a:ext cx="5688632" cy="461665"/>
              </a:xfrm>
              <a:prstGeom prst="rect">
                <a:avLst/>
              </a:prstGeom>
              <a:blipFill>
                <a:blip r:embed="rId3"/>
                <a:stretch>
                  <a:fillRect l="-32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7511821-4A00-B4B0-F725-C27B68CEA071}"/>
              </a:ext>
            </a:extLst>
          </p:cNvPr>
          <p:cNvSpPr txBox="1">
            <a:spLocks/>
          </p:cNvSpPr>
          <p:nvPr/>
        </p:nvSpPr>
        <p:spPr>
          <a:xfrm>
            <a:off x="323528" y="2443012"/>
            <a:ext cx="8352928" cy="175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6D0002"/>
                </a:solidFill>
              </a:rPr>
              <a:t>Example  </a:t>
            </a:r>
            <a:r>
              <a:rPr lang="en-US" altLang="zh-CN" sz="2200" b="1" dirty="0"/>
              <a:t> Find the mean and variance of the random variable 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="1" dirty="0"/>
              <a:t> in</a:t>
            </a:r>
            <a:r>
              <a:rPr lang="en-US" altLang="zh-CN" sz="2200" b="1" dirty="0">
                <a:solidFill>
                  <a:srgbClr val="6D0002"/>
                </a:solidFill>
              </a:rPr>
              <a:t> Example 3.5.1.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b="1" i="1" dirty="0">
                <a:solidFill>
                  <a:srgbClr val="6D0002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="1" dirty="0"/>
              <a:t> is the number of tankers arriving each day.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54CFB-E308-7157-9AD6-37C3AC1F38EA}"/>
              </a:ext>
            </a:extLst>
          </p:cNvPr>
          <p:cNvSpPr/>
          <p:nvPr/>
        </p:nvSpPr>
        <p:spPr>
          <a:xfrm>
            <a:off x="539552" y="4252686"/>
            <a:ext cx="148404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Solution </a:t>
            </a:r>
            <a:r>
              <a:rPr lang="en-US" altLang="zh-CN" sz="2000" b="1" dirty="0">
                <a:sym typeface="Wingdings" pitchFamily="2" charset="2"/>
              </a:rPr>
              <a:t>: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3C5DEE-7343-CDC2-6DE2-CA7472FE385A}"/>
                  </a:ext>
                </a:extLst>
              </p:cNvPr>
              <p:cNvSpPr/>
              <p:nvPr/>
            </p:nvSpPr>
            <p:spPr>
              <a:xfrm>
                <a:off x="3805158" y="4242413"/>
                <a:ext cx="92845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2200" b="1" i="1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200" b="1" i="0" dirty="0" smtClean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</m:oMath>
                </a14:m>
                <a:r>
                  <a:rPr lang="zh-CN" altLang="en-US" sz="2200" b="1" dirty="0">
                    <a:solidFill>
                      <a:srgbClr val="002060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3C5DEE-7343-CDC2-6DE2-CA7472FE3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58" y="4242413"/>
                <a:ext cx="928459" cy="430887"/>
              </a:xfrm>
              <a:prstGeom prst="rect">
                <a:avLst/>
              </a:prstGeom>
              <a:blipFill>
                <a:blip r:embed="rId4"/>
                <a:stretch>
                  <a:fillRect l="-654" t="-14085" r="-7843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E67C92E-9B83-D0FF-1466-00A3C717E8BE}"/>
              </a:ext>
            </a:extLst>
          </p:cNvPr>
          <p:cNvSpPr/>
          <p:nvPr/>
        </p:nvSpPr>
        <p:spPr>
          <a:xfrm>
            <a:off x="2053474" y="4221910"/>
            <a:ext cx="18453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200" b="1" i="1" dirty="0">
                <a:solidFill>
                  <a:srgbClr val="002060"/>
                </a:solidFill>
                <a:latin typeface="Verdana"/>
                <a:ea typeface="Verdana"/>
                <a:cs typeface="Times New Roman" pitchFamily="18" charset="0"/>
              </a:rPr>
              <a:t>~ 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 4)</a:t>
            </a:r>
            <a:r>
              <a:rPr lang="zh-CN" altLang="en-US" sz="2200" b="1" dirty="0">
                <a:solidFill>
                  <a:srgbClr val="002060"/>
                </a:solidFill>
              </a:rPr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41B33E-99F6-EB2C-5426-DB3B68AFE53A}"/>
                  </a:ext>
                </a:extLst>
              </p:cNvPr>
              <p:cNvSpPr/>
              <p:nvPr/>
            </p:nvSpPr>
            <p:spPr>
              <a:xfrm>
                <a:off x="2053474" y="4850245"/>
                <a:ext cx="195842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𝝁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41B33E-99F6-EB2C-5426-DB3B68AFE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74" y="4850245"/>
                <a:ext cx="1958421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27118C-0D76-674C-0A1A-ED9B364FBE67}"/>
                  </a:ext>
                </a:extLst>
              </p:cNvPr>
              <p:cNvSpPr/>
              <p:nvPr/>
            </p:nvSpPr>
            <p:spPr>
              <a:xfrm>
                <a:off x="2023593" y="5478580"/>
                <a:ext cx="2553569" cy="43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zh-CN" altLang="en-US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2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27118C-0D76-674C-0A1A-ED9B364FB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93" y="5478580"/>
                <a:ext cx="2553569" cy="438582"/>
              </a:xfrm>
              <a:prstGeom prst="rect">
                <a:avLst/>
              </a:prstGeom>
              <a:blipFill>
                <a:blip r:embed="rId6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D3A58-B407-B2FC-9CF3-DFEEDE9D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" y="-15822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Theorem 3.5.2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C4CFC3-4C16-85D2-BD61-2B992F9FA4CB}"/>
                  </a:ext>
                </a:extLst>
              </p:cNvPr>
              <p:cNvSpPr txBox="1"/>
              <p:nvPr/>
            </p:nvSpPr>
            <p:spPr>
              <a:xfrm>
                <a:off x="8518" y="400258"/>
                <a:ext cx="895596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be a sequence of binomial random variables with probability distribution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If for some constant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then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3C4CFC3-4C16-85D2-BD61-2B992F9F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" y="400258"/>
                <a:ext cx="8955969" cy="1200329"/>
              </a:xfrm>
              <a:prstGeom prst="rect">
                <a:avLst/>
              </a:prstGeom>
              <a:blipFill>
                <a:blip r:embed="rId2"/>
                <a:stretch>
                  <a:fillRect l="-1020" t="-4061" r="-1293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EB9193-0108-8C5C-7148-C97F7BFBC42F}"/>
                  </a:ext>
                </a:extLst>
              </p:cNvPr>
              <p:cNvSpPr txBox="1"/>
              <p:nvPr/>
            </p:nvSpPr>
            <p:spPr>
              <a:xfrm>
                <a:off x="971600" y="1772816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EB9193-0108-8C5C-7148-C97F7BFBC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6624736" cy="461665"/>
              </a:xfrm>
              <a:prstGeom prst="rect">
                <a:avLst/>
              </a:prstGeom>
              <a:blipFill>
                <a:blip r:embed="rId3"/>
                <a:stretch>
                  <a:fillRect l="-27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83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690B1-5A9C-7CAA-CA6E-FD274190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" y="225515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3.5.4 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Suppose that, on average, 1 person in 1000 makes a numerical error in preparing his or her income tax return. If 5000 forms are selected at random and examined, find the probability that 6, 7 or 8 of the forms contain an error.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13A408-F557-59F7-80BB-D4B25E1263B5}"/>
                  </a:ext>
                </a:extLst>
              </p:cNvPr>
              <p:cNvSpPr txBox="1"/>
              <p:nvPr/>
            </p:nvSpPr>
            <p:spPr>
              <a:xfrm>
                <a:off x="179512" y="1700808"/>
                <a:ext cx="87849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Solution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be the number of forms contain an error, then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has the binomial distribution of parameter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=5000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=0.001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13A408-F557-59F7-80BB-D4B25E126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8784976" cy="830997"/>
              </a:xfrm>
              <a:prstGeom prst="rect">
                <a:avLst/>
              </a:prstGeom>
              <a:blipFill>
                <a:blip r:embed="rId2"/>
                <a:stretch>
                  <a:fillRect l="-104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B17EE83-892F-09BA-494A-5AFA1EE95DBD}"/>
              </a:ext>
            </a:extLst>
          </p:cNvPr>
          <p:cNvSpPr txBox="1"/>
          <p:nvPr/>
        </p:nvSpPr>
        <p:spPr>
          <a:xfrm>
            <a:off x="-108520" y="2575937"/>
            <a:ext cx="7616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Using Poisson distribution as approximations, we have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3A2FC8-0510-3B8E-DD82-787C860DDAAB}"/>
                  </a:ext>
                </a:extLst>
              </p:cNvPr>
              <p:cNvSpPr txBox="1"/>
              <p:nvPr/>
            </p:nvSpPr>
            <p:spPr>
              <a:xfrm>
                <a:off x="899592" y="3237748"/>
                <a:ext cx="6984776" cy="668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(6;5000,0.001)≈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(6,5)=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6!</m:t>
                        </m:r>
                      </m:den>
                    </m:f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=0.1462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;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3A2FC8-0510-3B8E-DD82-787C860D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37748"/>
                <a:ext cx="6984776" cy="668709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C7968D-B5D4-1971-4CD3-CA064D385CCB}"/>
                  </a:ext>
                </a:extLst>
              </p:cNvPr>
              <p:cNvSpPr txBox="1"/>
              <p:nvPr/>
            </p:nvSpPr>
            <p:spPr>
              <a:xfrm>
                <a:off x="-139067" y="4005642"/>
                <a:ext cx="761652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155700" algn="just"/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(7;5000,0.001)≈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</a:rPr>
                      <m:t>(7,5)=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7!</m:t>
                        </m:r>
                      </m:den>
                    </m:f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⋅</m:t>
                    </m:r>
                    <m:sSup>
                      <m:sSup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=0.1044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;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C7968D-B5D4-1971-4CD3-CA064D38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067" y="4005642"/>
                <a:ext cx="7616520" cy="664926"/>
              </a:xfrm>
              <a:prstGeom prst="rect">
                <a:avLst/>
              </a:prstGeom>
              <a:blipFill>
                <a:blip r:embed="rId4"/>
                <a:stretch>
                  <a:fillRect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5F4CC0-D8B2-4491-75D2-9A55B4AD305F}"/>
                  </a:ext>
                </a:extLst>
              </p:cNvPr>
              <p:cNvSpPr txBox="1"/>
              <p:nvPr/>
            </p:nvSpPr>
            <p:spPr>
              <a:xfrm>
                <a:off x="734462" y="4965208"/>
                <a:ext cx="6557331" cy="833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sepChr m:val=";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5000,0.001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8,5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=0.0653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5F4CC0-D8B2-4491-75D2-9A55B4AD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2" y="4965208"/>
                <a:ext cx="6557331" cy="833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8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FBB0E3-284A-7044-677E-9E613BCA539A}"/>
              </a:ext>
            </a:extLst>
          </p:cNvPr>
          <p:cNvSpPr txBox="1"/>
          <p:nvPr/>
        </p:nvSpPr>
        <p:spPr>
          <a:xfrm>
            <a:off x="-35842" y="23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 Distribution function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30428-1521-C290-69C0-B2281982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349" y="380882"/>
            <a:ext cx="87595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3.1.2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Let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a random variable on the sample space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 the function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F867E6-1D15-B0C8-7F8B-14CE8E9E19F4}"/>
                  </a:ext>
                </a:extLst>
              </p:cNvPr>
              <p:cNvSpPr txBox="1"/>
              <p:nvPr/>
            </p:nvSpPr>
            <p:spPr>
              <a:xfrm>
                <a:off x="1737339" y="1273176"/>
                <a:ext cx="4617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 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zh-CN" sz="2400" i="1" kern="100">
                        <a:effectLst/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1F867E6-1D15-B0C8-7F8B-14CE8E9E1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39" y="1273176"/>
                <a:ext cx="461772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E6EF91-5A30-AD5F-EA8C-F27B650094F4}"/>
                  </a:ext>
                </a:extLst>
              </p:cNvPr>
              <p:cNvSpPr txBox="1"/>
              <p:nvPr/>
            </p:nvSpPr>
            <p:spPr>
              <a:xfrm>
                <a:off x="4523" y="1810009"/>
                <a:ext cx="6989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is called the 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</a:rPr>
                  <a:t>distribution function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E6EF91-5A30-AD5F-EA8C-F27B6500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" y="1810009"/>
                <a:ext cx="6989400" cy="461665"/>
              </a:xfrm>
              <a:prstGeom prst="rect">
                <a:avLst/>
              </a:prstGeom>
              <a:blipFill>
                <a:blip r:embed="rId3"/>
                <a:stretch>
                  <a:fillRect l="-139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DDDFA6-0B80-F875-7C65-269A6F7D36A2}"/>
                  </a:ext>
                </a:extLst>
              </p:cNvPr>
              <p:cNvSpPr txBox="1"/>
              <p:nvPr/>
            </p:nvSpPr>
            <p:spPr>
              <a:xfrm>
                <a:off x="75860" y="2298891"/>
                <a:ext cx="865207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Note</a:t>
                </a: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distribution function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defined on real numbers, not on sample space.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DDDFA6-0B80-F875-7C65-269A6F7D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" y="2298891"/>
                <a:ext cx="8652075" cy="830997"/>
              </a:xfrm>
              <a:prstGeom prst="rect">
                <a:avLst/>
              </a:prstGeom>
              <a:blipFill>
                <a:blip r:embed="rId4"/>
                <a:stretch>
                  <a:fillRect l="-1056" t="-5882" r="-105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1C344CDA-6235-381A-D68F-A4F15101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485" y="3129888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3.1.3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Let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the number we get from tossing a fair dice. Then the distribution function of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(Figure 3.1.1)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20DDDD-08A3-ABFE-C542-278309D2D5FA}"/>
                  </a:ext>
                </a:extLst>
              </p:cNvPr>
              <p:cNvSpPr txBox="1"/>
              <p:nvPr/>
            </p:nvSpPr>
            <p:spPr>
              <a:xfrm>
                <a:off x="13914" y="4424181"/>
                <a:ext cx="5116666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&amp;0,  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,  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+1, 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=1,2,⋯,5;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&amp;1,  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≥6.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20DDDD-08A3-ABFE-C542-278309D2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" y="4424181"/>
                <a:ext cx="5116666" cy="1340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>
            <a:extLst>
              <a:ext uri="{FF2B5EF4-FFF2-40B4-BE49-F238E27FC236}">
                <a16:creationId xmlns:a16="http://schemas.microsoft.com/office/drawing/2014/main" id="{5626B7AB-6489-AAB7-8CA2-91183ABE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4432411"/>
            <a:ext cx="11209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EF1A197-35B8-D61B-DB0D-D733FB944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72514"/>
              </p:ext>
            </p:extLst>
          </p:nvPr>
        </p:nvGraphicFramePr>
        <p:xfrm>
          <a:off x="5209378" y="3567964"/>
          <a:ext cx="3518557" cy="252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6" imgW="2114845" imgH="1514686" progId="Paint.Picture">
                  <p:embed/>
                </p:oleObj>
              </mc:Choice>
              <mc:Fallback>
                <p:oleObj name="BMP 图像" r:id="rId6" imgW="2114845" imgH="15146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378" y="3567964"/>
                        <a:ext cx="3518557" cy="2525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C9ABC4C5-7A86-DEB6-EE6D-F5897AD2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6093295"/>
            <a:ext cx="37824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3.1.1 The distribution function in Example 3.1.3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95D311-306E-47EA-3C56-C366F63D4795}"/>
              </a:ext>
            </a:extLst>
          </p:cNvPr>
          <p:cNvSpPr txBox="1"/>
          <p:nvPr/>
        </p:nvSpPr>
        <p:spPr>
          <a:xfrm>
            <a:off x="29898" y="3233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2400" b="1" kern="100" dirty="0">
                <a:solidFill>
                  <a:srgbClr val="9933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Properties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5CCB0D-9A1A-EA9A-BC97-7C94603E5EE9}"/>
                  </a:ext>
                </a:extLst>
              </p:cNvPr>
              <p:cNvSpPr txBox="1"/>
              <p:nvPr/>
            </p:nvSpPr>
            <p:spPr>
              <a:xfrm>
                <a:off x="179512" y="548680"/>
                <a:ext cx="83529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The distribution function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of a random variable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has the following </a:t>
                </a:r>
                <a:r>
                  <a:rPr lang="en-US" altLang="zh-CN" sz="2400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</a:rPr>
                  <a:t>properties</a:t>
                </a:r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5CCB0D-9A1A-EA9A-BC97-7C94603E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8680"/>
                <a:ext cx="8352928" cy="830997"/>
              </a:xfrm>
              <a:prstGeom prst="rect">
                <a:avLst/>
              </a:prstGeom>
              <a:blipFill>
                <a:blip r:embed="rId2"/>
                <a:stretch>
                  <a:fillRect l="-1094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BC4A51-BE69-2522-000F-DBAD6C45DFA7}"/>
                  </a:ext>
                </a:extLst>
              </p:cNvPr>
              <p:cNvSpPr txBox="1"/>
              <p:nvPr/>
            </p:nvSpPr>
            <p:spPr>
              <a:xfrm>
                <a:off x="-219431" y="1388683"/>
                <a:ext cx="45785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42900" algn="just"/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is non-decreasing.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BC4A51-BE69-2522-000F-DBAD6C45D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431" y="1388683"/>
                <a:ext cx="457853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44B85C-5700-1362-2247-E450D8F0D3D3}"/>
                  </a:ext>
                </a:extLst>
              </p:cNvPr>
              <p:cNvSpPr txBox="1"/>
              <p:nvPr/>
            </p:nvSpPr>
            <p:spPr>
              <a:xfrm>
                <a:off x="467544" y="1923975"/>
                <a:ext cx="777686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In fact,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, then the event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 is a subset of  the event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,thus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44B85C-5700-1362-2247-E450D8F0D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923975"/>
                <a:ext cx="7776864" cy="830997"/>
              </a:xfrm>
              <a:prstGeom prst="rect">
                <a:avLst/>
              </a:prstGeom>
              <a:blipFill>
                <a:blip r:embed="rId4"/>
                <a:stretch>
                  <a:fillRect l="-1255" t="-5882" r="-235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9CC8CA-F490-1AA7-B6E6-B3D4D9A42711}"/>
                  </a:ext>
                </a:extLst>
              </p:cNvPr>
              <p:cNvSpPr txBox="1"/>
              <p:nvPr/>
            </p:nvSpPr>
            <p:spPr>
              <a:xfrm>
                <a:off x="1115291" y="2854865"/>
                <a:ext cx="61926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9CC8CA-F490-1AA7-B6E6-B3D4D9A4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91" y="2854865"/>
                <a:ext cx="6192688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37B74E1-6AB5-FB34-5406-C9D04AF9C586}"/>
                  </a:ext>
                </a:extLst>
              </p:cNvPr>
              <p:cNvSpPr txBox="1"/>
              <p:nvPr/>
            </p:nvSpPr>
            <p:spPr>
              <a:xfrm>
                <a:off x="-81460" y="3416424"/>
                <a:ext cx="4683034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42900" algn="just"/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(−∞)=</m:t>
                    </m:r>
                    <m:limLow>
                      <m:limLowPr>
                        <m:ctrlPr>
                          <a:rPr lang="zh-CN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→−∞</m:t>
                        </m:r>
                      </m:lim>
                    </m:limLow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,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37B74E1-6AB5-FB34-5406-C9D04AF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460" y="3416424"/>
                <a:ext cx="4683034" cy="575542"/>
              </a:xfrm>
              <a:prstGeom prst="rect">
                <a:avLst/>
              </a:prstGeom>
              <a:blipFill>
                <a:blip r:embed="rId6"/>
                <a:stretch>
                  <a:fillRect t="-8421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958064-6FB9-3E4B-4655-41D237D1B5B2}"/>
                  </a:ext>
                </a:extLst>
              </p:cNvPr>
              <p:cNvSpPr txBox="1"/>
              <p:nvPr/>
            </p:nvSpPr>
            <p:spPr>
              <a:xfrm>
                <a:off x="3993097" y="3439094"/>
                <a:ext cx="4683034" cy="575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smtClean="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(+∞)=</m:t>
                    </m:r>
                    <m:limLow>
                      <m:limLow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958064-6FB9-3E4B-4655-41D237D1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97" y="3439094"/>
                <a:ext cx="4683034" cy="575542"/>
              </a:xfrm>
              <a:prstGeom prst="rect">
                <a:avLst/>
              </a:prstGeom>
              <a:blipFill>
                <a:blip r:embed="rId7"/>
                <a:stretch>
                  <a:fillRect l="-260" t="-8421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5591C8-9F59-A731-B766-1B1956F945FA}"/>
                  </a:ext>
                </a:extLst>
              </p:cNvPr>
              <p:cNvSpPr txBox="1"/>
              <p:nvPr/>
            </p:nvSpPr>
            <p:spPr>
              <a:xfrm>
                <a:off x="179512" y="4170417"/>
                <a:ext cx="7128467" cy="621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(3)For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solidFill>
                                  <a:srgbClr val="00008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</m:t>
                        </m:r>
                      </m:lim>
                    </m:limLow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+0)=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rgbClr val="00008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45591C8-9F59-A731-B766-1B1956F9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70417"/>
                <a:ext cx="7128467" cy="621389"/>
              </a:xfrm>
              <a:prstGeom prst="rect">
                <a:avLst/>
              </a:prstGeom>
              <a:blipFill>
                <a:blip r:embed="rId8"/>
                <a:stretch>
                  <a:fillRect l="-1282" t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47CB5-5B90-EDD7-A805-359075C86CEE}"/>
                  </a:ext>
                </a:extLst>
              </p:cNvPr>
              <p:cNvSpPr txBox="1"/>
              <p:nvPr/>
            </p:nvSpPr>
            <p:spPr>
              <a:xfrm>
                <a:off x="477808" y="4939833"/>
                <a:ext cx="819832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This is to say, the distribution function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 of a random variable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00008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solidFill>
                      <a:srgbClr val="000080"/>
                    </a:solidFill>
                    <a:effectLst/>
                    <a:latin typeface="Times New Roman" panose="02020603050405020304" pitchFamily="18" charset="0"/>
                  </a:rPr>
                  <a:t> is right continuous.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8147CB5-5B90-EDD7-A805-359075C8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08" y="4939833"/>
                <a:ext cx="8198323" cy="830997"/>
              </a:xfrm>
              <a:prstGeom prst="rect">
                <a:avLst/>
              </a:prstGeom>
              <a:blipFill>
                <a:blip r:embed="rId9"/>
                <a:stretch>
                  <a:fillRect l="-1115" t="-5839" r="-1784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3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637886-E962-A4CD-2113-547165D4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1242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3.1.4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6C4AF8-9B4F-1303-79BA-FE578DCF3177}"/>
                  </a:ext>
                </a:extLst>
              </p:cNvPr>
              <p:cNvSpPr txBox="1"/>
              <p:nvPr/>
            </p:nvSpPr>
            <p:spPr>
              <a:xfrm>
                <a:off x="395536" y="457200"/>
                <a:ext cx="85689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be the life of automotive parts produced by company A , assume the distribution function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is (in hours)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6C4AF8-9B4F-1303-79BA-FE578DCF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57200"/>
                <a:ext cx="8568952" cy="830997"/>
              </a:xfrm>
              <a:prstGeom prst="rect">
                <a:avLst/>
              </a:prstGeom>
              <a:blipFill>
                <a:blip r:embed="rId2"/>
                <a:stretch>
                  <a:fillRect l="-1138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5620B5-BED5-297C-6954-2CDC703E26E1}"/>
                  </a:ext>
                </a:extLst>
              </p:cNvPr>
              <p:cNvSpPr txBox="1"/>
              <p:nvPr/>
            </p:nvSpPr>
            <p:spPr>
              <a:xfrm>
                <a:off x="1295636" y="1217460"/>
                <a:ext cx="6480720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,  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≥0; </m:t>
                              </m:r>
                            </m:e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&amp;0,     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&lt;0.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5620B5-BED5-297C-6954-2CDC703E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1217460"/>
                <a:ext cx="6480720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7AE2B2-75D3-C508-32EF-06B84C8A9CD8}"/>
                  </a:ext>
                </a:extLst>
              </p:cNvPr>
              <p:cNvSpPr txBox="1"/>
              <p:nvPr/>
            </p:nvSpPr>
            <p:spPr>
              <a:xfrm>
                <a:off x="395536" y="2524219"/>
                <a:ext cx="633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≤2000)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(1000&lt;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≤3000)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7AE2B2-75D3-C508-32EF-06B84C8A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24219"/>
                <a:ext cx="6336704" cy="461665"/>
              </a:xfrm>
              <a:prstGeom prst="rect">
                <a:avLst/>
              </a:prstGeom>
              <a:blipFill>
                <a:blip r:embed="rId4"/>
                <a:stretch>
                  <a:fillRect l="-154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455AFCB-DF12-CAC3-FE4B-12EC17D5C4C0}"/>
              </a:ext>
            </a:extLst>
          </p:cNvPr>
          <p:cNvSpPr txBox="1"/>
          <p:nvPr/>
        </p:nvSpPr>
        <p:spPr>
          <a:xfrm>
            <a:off x="395536" y="3129886"/>
            <a:ext cx="1296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Solution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352DBC-9709-F03E-1D0D-14631596C8AC}"/>
              </a:ext>
            </a:extLst>
          </p:cNvPr>
          <p:cNvSpPr txBox="1"/>
          <p:nvPr/>
        </p:nvSpPr>
        <p:spPr>
          <a:xfrm>
            <a:off x="1547664" y="3123678"/>
            <a:ext cx="3024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</a:rPr>
              <a:t>By definition,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83B042-1D6C-F381-61EA-A73684856DE1}"/>
                  </a:ext>
                </a:extLst>
              </p:cNvPr>
              <p:cNvSpPr txBox="1"/>
              <p:nvPr/>
            </p:nvSpPr>
            <p:spPr>
              <a:xfrm>
                <a:off x="1043608" y="3706057"/>
                <a:ext cx="69786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2000)=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(2000)=1−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=0.6321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F83B042-1D6C-F381-61EA-A7368485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706057"/>
                <a:ext cx="6978693" cy="461665"/>
              </a:xfrm>
              <a:prstGeom prst="rect">
                <a:avLst/>
              </a:prstGeom>
              <a:blipFill>
                <a:blip r:embed="rId5"/>
                <a:stretch>
                  <a:fillRect l="-17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97114B-B91D-E259-9E8B-C89945BB72DA}"/>
                  </a:ext>
                </a:extLst>
              </p:cNvPr>
              <p:cNvSpPr txBox="1"/>
              <p:nvPr/>
            </p:nvSpPr>
            <p:spPr>
              <a:xfrm>
                <a:off x="0" y="4507262"/>
                <a:ext cx="9144000" cy="835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556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(1000&lt;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≤3000)=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≤3000)−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</a:rPr>
                        <m:t>≤1000)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</a:endParaRPr>
              </a:p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(3000)−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(1000)=(1−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−1.5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)−(1−</m:t>
                    </m:r>
                    <m:sSup>
                      <m:sSup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−0.5</m:t>
                        </m:r>
                      </m:sup>
                    </m:sSup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)=0.3834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97114B-B91D-E259-9E8B-C89945BB7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7262"/>
                <a:ext cx="9144000" cy="835165"/>
              </a:xfrm>
              <a:prstGeom prst="rect">
                <a:avLst/>
              </a:prstGeom>
              <a:blipFill>
                <a:blip r:embed="rId6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57C9FDD-BBF9-8FC5-77A4-5A3DE8D5214D}"/>
                  </a:ext>
                </a:extLst>
              </p:cNvPr>
              <p:cNvSpPr txBox="1"/>
              <p:nvPr/>
            </p:nvSpPr>
            <p:spPr>
              <a:xfrm>
                <a:off x="412168" y="5845697"/>
                <a:ext cx="812027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Question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What are the probabilities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&lt;2000)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=2000)</m:t>
                    </m:r>
                  </m:oMath>
                </a14:m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?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57C9FDD-BBF9-8FC5-77A4-5A3DE8D52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8" y="5845697"/>
                <a:ext cx="8120271" cy="830997"/>
              </a:xfrm>
              <a:prstGeom prst="rect">
                <a:avLst/>
              </a:prstGeom>
              <a:blipFill>
                <a:blip r:embed="rId7"/>
                <a:stretch>
                  <a:fillRect l="-1201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2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454E0B-3AA9-A824-5A39-560CB941B09B}"/>
              </a:ext>
            </a:extLst>
          </p:cNvPr>
          <p:cNvSpPr txBox="1"/>
          <p:nvPr/>
        </p:nvSpPr>
        <p:spPr>
          <a:xfrm>
            <a:off x="179512" y="-135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Example 3.1.5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1ACDCE-1D68-061B-3707-82288D2DF4F9}"/>
                  </a:ext>
                </a:extLst>
              </p:cNvPr>
              <p:cNvSpPr txBox="1"/>
              <p:nvPr/>
            </p:nvSpPr>
            <p:spPr>
              <a:xfrm>
                <a:off x="0" y="387141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player tosses two fair dice, if the total number shown is 6 or more, the player wins $1, otherwise loses $1. Let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be the amount won, find the distribution function of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1ACDCE-1D68-061B-3707-82288D2D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141"/>
                <a:ext cx="9144000" cy="1200329"/>
              </a:xfrm>
              <a:prstGeom prst="rect">
                <a:avLst/>
              </a:prstGeom>
              <a:blipFill>
                <a:blip r:embed="rId2"/>
                <a:stretch>
                  <a:fillRect l="-1000" t="-4082" r="-133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6961C58-3C35-01B6-61C0-64E3AF0F994A}"/>
              </a:ext>
            </a:extLst>
          </p:cNvPr>
          <p:cNvSpPr txBox="1"/>
          <p:nvPr/>
        </p:nvSpPr>
        <p:spPr>
          <a:xfrm>
            <a:off x="0" y="1496437"/>
            <a:ext cx="133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Solution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77182-F2B7-BADD-7185-7E1C0D4CE843}"/>
                  </a:ext>
                </a:extLst>
              </p:cNvPr>
              <p:cNvSpPr txBox="1"/>
              <p:nvPr/>
            </p:nvSpPr>
            <p:spPr>
              <a:xfrm>
                <a:off x="1331640" y="1415238"/>
                <a:ext cx="748883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be the total number shown, then the events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sample points,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=2,3,4,5</m:t>
                    </m:r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Thus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977182-F2B7-BADD-7185-7E1C0D4C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5238"/>
                <a:ext cx="7488832" cy="830997"/>
              </a:xfrm>
              <a:prstGeom prst="rect">
                <a:avLst/>
              </a:prstGeom>
              <a:blipFill>
                <a:blip r:embed="rId3"/>
                <a:stretch>
                  <a:fillRect l="-1221" t="-5882" r="-40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0F5CF5-CAB4-5385-4B42-C98C7A3397C8}"/>
                  </a:ext>
                </a:extLst>
              </p:cNvPr>
              <p:cNvSpPr txBox="1"/>
              <p:nvPr/>
            </p:nvSpPr>
            <p:spPr>
              <a:xfrm>
                <a:off x="1709936" y="2257151"/>
                <a:ext cx="4572000" cy="624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=2,3,4,5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0F5CF5-CAB4-5385-4B42-C98C7A339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36" y="2257151"/>
                <a:ext cx="4572000" cy="624595"/>
              </a:xfrm>
              <a:prstGeom prst="rect">
                <a:avLst/>
              </a:prstGeom>
              <a:blipFill>
                <a:blip r:embed="rId4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149B9D-0E85-C5B5-39E8-1444BBCD45C6}"/>
                  </a:ext>
                </a:extLst>
              </p:cNvPr>
              <p:cNvSpPr txBox="1"/>
              <p:nvPr/>
            </p:nvSpPr>
            <p:spPr>
              <a:xfrm>
                <a:off x="504056" y="2577409"/>
                <a:ext cx="6930008" cy="85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93165" indent="-889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And 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193165" indent="-889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=−1}=</m:t>
                    </m:r>
                    <m:nary>
                      <m:naryPr>
                        <m:chr m:val="⋃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=2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{</m:t>
                        </m:r>
                        <m:sSub>
                          <m:sSub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}</m:t>
                        </m:r>
                      </m:e>
                    </m:nary>
                  </m:oMath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149B9D-0E85-C5B5-39E8-1444BBCD4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2577409"/>
                <a:ext cx="6930008" cy="853182"/>
              </a:xfrm>
              <a:prstGeom prst="rect">
                <a:avLst/>
              </a:prstGeom>
              <a:blipFill>
                <a:blip r:embed="rId5"/>
                <a:stretch>
                  <a:fillRect t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341445-4878-4CCB-C9C6-B1D0123DCE78}"/>
                  </a:ext>
                </a:extLst>
              </p:cNvPr>
              <p:cNvSpPr txBox="1"/>
              <p:nvPr/>
            </p:nvSpPr>
            <p:spPr>
              <a:xfrm>
                <a:off x="676286" y="3351818"/>
                <a:ext cx="7416824" cy="622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so              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=−1)=</m:t>
                    </m:r>
                    <m:nary>
                      <m:naryPr>
                        <m:chr m:val="∑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=2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18</m:t>
                        </m:r>
                      </m:den>
                    </m:f>
                  </m:oMath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341445-4878-4CCB-C9C6-B1D0123D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6" y="3351818"/>
                <a:ext cx="7416824" cy="622414"/>
              </a:xfrm>
              <a:prstGeom prst="rect">
                <a:avLst/>
              </a:prstGeom>
              <a:blipFill>
                <a:blip r:embed="rId6"/>
                <a:stretch>
                  <a:fillRect l="-131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E7910E-203D-DF55-0AC9-B2894AD9DA0F}"/>
                  </a:ext>
                </a:extLst>
              </p:cNvPr>
              <p:cNvSpPr txBox="1"/>
              <p:nvPr/>
            </p:nvSpPr>
            <p:spPr>
              <a:xfrm>
                <a:off x="2195736" y="3987329"/>
                <a:ext cx="4572000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E7910E-203D-DF55-0AC9-B2894AD9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987329"/>
                <a:ext cx="4572000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D885A1-0CBA-2639-5B17-5B2E30D6FFEE}"/>
                  </a:ext>
                </a:extLst>
              </p:cNvPr>
              <p:cNvSpPr txBox="1"/>
              <p:nvPr/>
            </p:nvSpPr>
            <p:spPr>
              <a:xfrm>
                <a:off x="-108520" y="4731520"/>
                <a:ext cx="6736136" cy="2126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Thus 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193165" indent="-889000" algn="just"/>
                <a:r>
                  <a:rPr lang="en-US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𝑋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&amp;0,   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&lt;−1; </m:t>
                            </m:r>
                          </m:e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18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,  −1≤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&lt;1;</m:t>
                            </m:r>
                          </m:e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&amp;1,   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≥1.</m:t>
                            </m:r>
                          </m:e>
                        </m:eqArr>
                      </m:e>
                    </m:d>
                  </m:oMath>
                </a14:m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D885A1-0CBA-2639-5B17-5B2E30D6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31520"/>
                <a:ext cx="6736136" cy="2126480"/>
              </a:xfrm>
              <a:prstGeom prst="rect">
                <a:avLst/>
              </a:prstGeom>
              <a:blipFill>
                <a:blip r:embed="rId8"/>
                <a:stretch>
                  <a:fillRect l="-1357" t="-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FFEE5C-0494-21F1-EDEC-3CA53952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358458" cy="304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848C403-28D2-912F-1E6B-B9E1944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013176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3.1.2  The distribution function in Example 3.1.5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0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5E5C10-D305-DD93-C957-0F94E9717659}"/>
              </a:ext>
            </a:extLst>
          </p:cNvPr>
          <p:cNvSpPr txBox="1"/>
          <p:nvPr/>
        </p:nvSpPr>
        <p:spPr>
          <a:xfrm>
            <a:off x="107504" y="1502259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The distribution function of random variables is a connection between </a:t>
            </a:r>
            <a:r>
              <a:rPr lang="en-US" altLang="zh-CN" sz="2400" kern="1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probability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2400" kern="100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calculus.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By means of distribution function, the main tools in calculus, such as series, integrals are used to solve probability and statistics problems.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867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4052</Words>
  <Application>Microsoft Office PowerPoint</Application>
  <PresentationFormat>全屏显示(4:3)</PresentationFormat>
  <Paragraphs>265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Arial</vt:lpstr>
      <vt:lpstr>Cambria Math</vt:lpstr>
      <vt:lpstr>Times New Roman</vt:lpstr>
      <vt:lpstr>Verdana</vt:lpstr>
      <vt:lpstr>默认设计模板</vt:lpstr>
      <vt:lpstr>BMP 图像</vt:lpstr>
      <vt:lpstr>Flash.Movie</vt:lpstr>
      <vt:lpstr>3. Random Variables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xu</dc:creator>
  <cp:lastModifiedBy>xu jie</cp:lastModifiedBy>
  <cp:revision>50</cp:revision>
  <dcterms:created xsi:type="dcterms:W3CDTF">2016-12-02T08:56:59Z</dcterms:created>
  <dcterms:modified xsi:type="dcterms:W3CDTF">2023-02-27T11:29:06Z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