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47" autoAdjust="0"/>
    <p:restoredTop sz="94660"/>
  </p:normalViewPr>
  <p:slideViewPr>
    <p:cSldViewPr>
      <p:cViewPr varScale="1">
        <p:scale>
          <a:sx n="60" d="100"/>
          <a:sy n="60" d="100"/>
        </p:scale>
        <p:origin x="608"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3AFF5-A5E7-412B-8A6E-27F28D981519}" type="datetimeFigureOut">
              <a:rPr lang="zh-CN" altLang="en-US" smtClean="0"/>
              <a:t>2023/2/9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497B5-258D-4875-AA0B-A4C1E034E9D6}" type="slidenum">
              <a:rPr lang="zh-CN" altLang="en-US" smtClean="0"/>
              <a:t>‹#›</a:t>
            </a:fld>
            <a:endParaRPr lang="zh-CN" altLang="en-US"/>
          </a:p>
        </p:txBody>
      </p:sp>
    </p:spTree>
    <p:extLst>
      <p:ext uri="{BB962C8B-B14F-4D97-AF65-F5344CB8AC3E}">
        <p14:creationId xmlns:p14="http://schemas.microsoft.com/office/powerpoint/2010/main" val="3222151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3497B5-258D-4875-AA0B-A4C1E034E9D6}" type="slidenum">
              <a:rPr lang="zh-CN" altLang="en-US" smtClean="0"/>
              <a:t>36</a:t>
            </a:fld>
            <a:endParaRPr lang="zh-CN" altLang="en-US"/>
          </a:p>
        </p:txBody>
      </p:sp>
    </p:spTree>
    <p:extLst>
      <p:ext uri="{BB962C8B-B14F-4D97-AF65-F5344CB8AC3E}">
        <p14:creationId xmlns:p14="http://schemas.microsoft.com/office/powerpoint/2010/main" val="221271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B962F9E6-3F10-0BC9-BD32-F1C1923041C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282337B-83ED-88F7-00C0-08617CBF515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1DEBE8-08A9-B630-C965-2AFCF502CC9B}"/>
              </a:ext>
            </a:extLst>
          </p:cNvPr>
          <p:cNvSpPr>
            <a:spLocks noGrp="1" noChangeArrowheads="1"/>
          </p:cNvSpPr>
          <p:nvPr>
            <p:ph type="sldNum" sz="quarter" idx="12"/>
          </p:nvPr>
        </p:nvSpPr>
        <p:spPr>
          <a:ln/>
        </p:spPr>
        <p:txBody>
          <a:bodyPr/>
          <a:lstStyle>
            <a:lvl1pPr>
              <a:defRPr/>
            </a:lvl1pPr>
          </a:lstStyle>
          <a:p>
            <a:pPr>
              <a:defRPr/>
            </a:pPr>
            <a:fld id="{F6708440-A29A-4860-9775-947B401A188B}" type="slidenum">
              <a:rPr lang="zh-CN" altLang="zh-CN"/>
              <a:pPr>
                <a:defRPr/>
              </a:pPr>
              <a:t>‹#›</a:t>
            </a:fld>
            <a:endParaRPr lang="zh-CN" altLang="zh-CN"/>
          </a:p>
        </p:txBody>
      </p:sp>
    </p:spTree>
    <p:extLst>
      <p:ext uri="{BB962C8B-B14F-4D97-AF65-F5344CB8AC3E}">
        <p14:creationId xmlns:p14="http://schemas.microsoft.com/office/powerpoint/2010/main" val="17833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45512A5-9FE8-1E3C-2E4B-B23B941AD0C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8C3D47F-2EF4-B2BF-246A-D602C9F0F6A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7834FE7-2FCC-88AA-0D1A-D4BC1D385A73}"/>
              </a:ext>
            </a:extLst>
          </p:cNvPr>
          <p:cNvSpPr>
            <a:spLocks noGrp="1" noChangeArrowheads="1"/>
          </p:cNvSpPr>
          <p:nvPr>
            <p:ph type="sldNum" sz="quarter" idx="12"/>
          </p:nvPr>
        </p:nvSpPr>
        <p:spPr>
          <a:ln/>
        </p:spPr>
        <p:txBody>
          <a:bodyPr/>
          <a:lstStyle>
            <a:lvl1pPr>
              <a:defRPr/>
            </a:lvl1pPr>
          </a:lstStyle>
          <a:p>
            <a:pPr>
              <a:defRPr/>
            </a:pPr>
            <a:fld id="{5BAD88A2-2BE1-4896-AB0C-25AFC4885CEA}" type="slidenum">
              <a:rPr lang="zh-CN" altLang="zh-CN"/>
              <a:pPr>
                <a:defRPr/>
              </a:pPr>
              <a:t>‹#›</a:t>
            </a:fld>
            <a:endParaRPr lang="zh-CN" altLang="zh-CN"/>
          </a:p>
        </p:txBody>
      </p:sp>
    </p:spTree>
    <p:extLst>
      <p:ext uri="{BB962C8B-B14F-4D97-AF65-F5344CB8AC3E}">
        <p14:creationId xmlns:p14="http://schemas.microsoft.com/office/powerpoint/2010/main" val="390673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2AE8140-6DBB-D055-773B-E071776F1F4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25B51960-543F-6EDD-C9C9-B5682E1EC8D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495D352-3EA9-CD8B-BC43-E42E6F253157}"/>
              </a:ext>
            </a:extLst>
          </p:cNvPr>
          <p:cNvSpPr>
            <a:spLocks noGrp="1" noChangeArrowheads="1"/>
          </p:cNvSpPr>
          <p:nvPr>
            <p:ph type="sldNum" sz="quarter" idx="12"/>
          </p:nvPr>
        </p:nvSpPr>
        <p:spPr>
          <a:ln/>
        </p:spPr>
        <p:txBody>
          <a:bodyPr/>
          <a:lstStyle>
            <a:lvl1pPr>
              <a:defRPr/>
            </a:lvl1pPr>
          </a:lstStyle>
          <a:p>
            <a:pPr>
              <a:defRPr/>
            </a:pPr>
            <a:fld id="{B97679D6-177E-4AB6-9012-D0DF3B9BE2CB}" type="slidenum">
              <a:rPr lang="zh-CN" altLang="zh-CN"/>
              <a:pPr>
                <a:defRPr/>
              </a:pPr>
              <a:t>‹#›</a:t>
            </a:fld>
            <a:endParaRPr lang="zh-CN" altLang="zh-CN"/>
          </a:p>
        </p:txBody>
      </p:sp>
    </p:spTree>
    <p:extLst>
      <p:ext uri="{BB962C8B-B14F-4D97-AF65-F5344CB8AC3E}">
        <p14:creationId xmlns:p14="http://schemas.microsoft.com/office/powerpoint/2010/main" val="289969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833737E-43AC-0246-03BC-EA7FED3A95B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D34AF4FB-F3E1-F32A-E126-2E012C513F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E1B22B01-D4B6-8E12-7DEE-20BF46A4F796}"/>
              </a:ext>
            </a:extLst>
          </p:cNvPr>
          <p:cNvSpPr>
            <a:spLocks noGrp="1" noChangeArrowheads="1"/>
          </p:cNvSpPr>
          <p:nvPr>
            <p:ph type="sldNum" sz="quarter" idx="12"/>
          </p:nvPr>
        </p:nvSpPr>
        <p:spPr>
          <a:ln/>
        </p:spPr>
        <p:txBody>
          <a:bodyPr/>
          <a:lstStyle>
            <a:lvl1pPr>
              <a:defRPr/>
            </a:lvl1pPr>
          </a:lstStyle>
          <a:p>
            <a:pPr>
              <a:defRPr/>
            </a:pPr>
            <a:fld id="{D996397A-AA5E-42D0-B6DC-248ECB35FAC0}" type="slidenum">
              <a:rPr lang="zh-CN" altLang="zh-CN"/>
              <a:pPr>
                <a:defRPr/>
              </a:pPr>
              <a:t>‹#›</a:t>
            </a:fld>
            <a:endParaRPr lang="zh-CN" altLang="zh-CN"/>
          </a:p>
        </p:txBody>
      </p:sp>
    </p:spTree>
    <p:extLst>
      <p:ext uri="{BB962C8B-B14F-4D97-AF65-F5344CB8AC3E}">
        <p14:creationId xmlns:p14="http://schemas.microsoft.com/office/powerpoint/2010/main" val="315275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981661-38C8-543D-9FDA-F9EE91BE307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70053301-18A9-F3F3-DAD2-87D6D7A4E89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A51DD00F-7880-165E-65EC-302C6E98E43A}"/>
              </a:ext>
            </a:extLst>
          </p:cNvPr>
          <p:cNvSpPr>
            <a:spLocks noGrp="1" noChangeArrowheads="1"/>
          </p:cNvSpPr>
          <p:nvPr>
            <p:ph type="sldNum" sz="quarter" idx="12"/>
          </p:nvPr>
        </p:nvSpPr>
        <p:spPr>
          <a:ln/>
        </p:spPr>
        <p:txBody>
          <a:bodyPr/>
          <a:lstStyle>
            <a:lvl1pPr>
              <a:defRPr/>
            </a:lvl1pPr>
          </a:lstStyle>
          <a:p>
            <a:pPr>
              <a:defRPr/>
            </a:pPr>
            <a:fld id="{DF5CBE9B-2BC7-4D93-9AFB-0C8DBCB94FBB}" type="slidenum">
              <a:rPr lang="zh-CN" altLang="zh-CN"/>
              <a:pPr>
                <a:defRPr/>
              </a:pPr>
              <a:t>‹#›</a:t>
            </a:fld>
            <a:endParaRPr lang="zh-CN" altLang="zh-CN"/>
          </a:p>
        </p:txBody>
      </p:sp>
    </p:spTree>
    <p:extLst>
      <p:ext uri="{BB962C8B-B14F-4D97-AF65-F5344CB8AC3E}">
        <p14:creationId xmlns:p14="http://schemas.microsoft.com/office/powerpoint/2010/main" val="20152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B77C0D2E-DDA4-B885-2EE5-E66DF545BC7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21293942-41B9-2E39-7EA5-7B6601CD67B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ADA38DB-7A68-C20A-E7D8-4CE3CE6B323A}"/>
              </a:ext>
            </a:extLst>
          </p:cNvPr>
          <p:cNvSpPr>
            <a:spLocks noGrp="1" noChangeArrowheads="1"/>
          </p:cNvSpPr>
          <p:nvPr>
            <p:ph type="sldNum" sz="quarter" idx="12"/>
          </p:nvPr>
        </p:nvSpPr>
        <p:spPr>
          <a:ln/>
        </p:spPr>
        <p:txBody>
          <a:bodyPr/>
          <a:lstStyle>
            <a:lvl1pPr>
              <a:defRPr/>
            </a:lvl1pPr>
          </a:lstStyle>
          <a:p>
            <a:pPr>
              <a:defRPr/>
            </a:pPr>
            <a:fld id="{60FD1AE3-8D68-4A9D-B345-15DA0357DA60}" type="slidenum">
              <a:rPr lang="zh-CN" altLang="zh-CN"/>
              <a:pPr>
                <a:defRPr/>
              </a:pPr>
              <a:t>‹#›</a:t>
            </a:fld>
            <a:endParaRPr lang="zh-CN" altLang="zh-CN"/>
          </a:p>
        </p:txBody>
      </p:sp>
    </p:spTree>
    <p:extLst>
      <p:ext uri="{BB962C8B-B14F-4D97-AF65-F5344CB8AC3E}">
        <p14:creationId xmlns:p14="http://schemas.microsoft.com/office/powerpoint/2010/main" val="341289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D63F4A0E-E835-E0BF-1210-86C6F0404ABD}"/>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3C612C8F-379B-B280-FC04-E3EDF7FE8FE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E412E6E2-66E8-45ED-1CD6-9839BD29EB8C}"/>
              </a:ext>
            </a:extLst>
          </p:cNvPr>
          <p:cNvSpPr>
            <a:spLocks noGrp="1" noChangeArrowheads="1"/>
          </p:cNvSpPr>
          <p:nvPr>
            <p:ph type="sldNum" sz="quarter" idx="12"/>
          </p:nvPr>
        </p:nvSpPr>
        <p:spPr>
          <a:ln/>
        </p:spPr>
        <p:txBody>
          <a:bodyPr/>
          <a:lstStyle>
            <a:lvl1pPr>
              <a:defRPr/>
            </a:lvl1pPr>
          </a:lstStyle>
          <a:p>
            <a:pPr>
              <a:defRPr/>
            </a:pPr>
            <a:fld id="{C785AB8A-6CD2-4C86-BB72-261FFA5CC277}" type="slidenum">
              <a:rPr lang="zh-CN" altLang="zh-CN"/>
              <a:pPr>
                <a:defRPr/>
              </a:pPr>
              <a:t>‹#›</a:t>
            </a:fld>
            <a:endParaRPr lang="zh-CN" altLang="zh-CN"/>
          </a:p>
        </p:txBody>
      </p:sp>
    </p:spTree>
    <p:extLst>
      <p:ext uri="{BB962C8B-B14F-4D97-AF65-F5344CB8AC3E}">
        <p14:creationId xmlns:p14="http://schemas.microsoft.com/office/powerpoint/2010/main" val="363680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0E9BBE2-D759-3794-F65D-F8619C4FBC25}"/>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FAAE621-E40F-65A0-34EC-D0D56C084AB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5FBBB585-1D66-E803-F172-41ED88A6A5A9}"/>
              </a:ext>
            </a:extLst>
          </p:cNvPr>
          <p:cNvSpPr>
            <a:spLocks noGrp="1" noChangeArrowheads="1"/>
          </p:cNvSpPr>
          <p:nvPr>
            <p:ph type="sldNum" sz="quarter" idx="12"/>
          </p:nvPr>
        </p:nvSpPr>
        <p:spPr>
          <a:ln/>
        </p:spPr>
        <p:txBody>
          <a:bodyPr/>
          <a:lstStyle>
            <a:lvl1pPr>
              <a:defRPr/>
            </a:lvl1pPr>
          </a:lstStyle>
          <a:p>
            <a:pPr>
              <a:defRPr/>
            </a:pPr>
            <a:fld id="{9E8BA052-D6CE-497D-8F6C-B1018978998E}" type="slidenum">
              <a:rPr lang="zh-CN" altLang="zh-CN"/>
              <a:pPr>
                <a:defRPr/>
              </a:pPr>
              <a:t>‹#›</a:t>
            </a:fld>
            <a:endParaRPr lang="zh-CN" altLang="zh-CN"/>
          </a:p>
        </p:txBody>
      </p:sp>
    </p:spTree>
    <p:extLst>
      <p:ext uri="{BB962C8B-B14F-4D97-AF65-F5344CB8AC3E}">
        <p14:creationId xmlns:p14="http://schemas.microsoft.com/office/powerpoint/2010/main" val="39465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A9D5F8-54DA-1371-B42F-29C53E14C28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7F52882-8800-C45E-366B-528E61C884F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BCBDBDB-ACA0-AAA2-E052-A0470FF20F4A}"/>
              </a:ext>
            </a:extLst>
          </p:cNvPr>
          <p:cNvSpPr>
            <a:spLocks noGrp="1" noChangeArrowheads="1"/>
          </p:cNvSpPr>
          <p:nvPr>
            <p:ph type="sldNum" sz="quarter" idx="12"/>
          </p:nvPr>
        </p:nvSpPr>
        <p:spPr>
          <a:ln/>
        </p:spPr>
        <p:txBody>
          <a:bodyPr/>
          <a:lstStyle>
            <a:lvl1pPr>
              <a:defRPr/>
            </a:lvl1pPr>
          </a:lstStyle>
          <a:p>
            <a:pPr>
              <a:defRPr/>
            </a:pPr>
            <a:fld id="{D5709378-F7AC-41F3-98A3-30126898B1B3}" type="slidenum">
              <a:rPr lang="zh-CN" altLang="zh-CN"/>
              <a:pPr>
                <a:defRPr/>
              </a:pPr>
              <a:t>‹#›</a:t>
            </a:fld>
            <a:endParaRPr lang="zh-CN" altLang="zh-CN"/>
          </a:p>
        </p:txBody>
      </p:sp>
    </p:spTree>
    <p:extLst>
      <p:ext uri="{BB962C8B-B14F-4D97-AF65-F5344CB8AC3E}">
        <p14:creationId xmlns:p14="http://schemas.microsoft.com/office/powerpoint/2010/main" val="31410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951BFBA-991F-437A-5B1B-594A331EF3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D057AF99-5DBB-59BF-1AF4-A43BEEE8B2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F2A91DD-B04B-7BF8-6AE2-EF8E126E74A3}"/>
              </a:ext>
            </a:extLst>
          </p:cNvPr>
          <p:cNvSpPr>
            <a:spLocks noGrp="1" noChangeArrowheads="1"/>
          </p:cNvSpPr>
          <p:nvPr>
            <p:ph type="sldNum" sz="quarter" idx="12"/>
          </p:nvPr>
        </p:nvSpPr>
        <p:spPr>
          <a:ln/>
        </p:spPr>
        <p:txBody>
          <a:bodyPr/>
          <a:lstStyle>
            <a:lvl1pPr>
              <a:defRPr/>
            </a:lvl1pPr>
          </a:lstStyle>
          <a:p>
            <a:pPr>
              <a:defRPr/>
            </a:pPr>
            <a:fld id="{03C29976-48CC-43DD-A9AB-C14BE72E2253}" type="slidenum">
              <a:rPr lang="zh-CN" altLang="zh-CN"/>
              <a:pPr>
                <a:defRPr/>
              </a:pPr>
              <a:t>‹#›</a:t>
            </a:fld>
            <a:endParaRPr lang="zh-CN" altLang="zh-CN"/>
          </a:p>
        </p:txBody>
      </p:sp>
    </p:spTree>
    <p:extLst>
      <p:ext uri="{BB962C8B-B14F-4D97-AF65-F5344CB8AC3E}">
        <p14:creationId xmlns:p14="http://schemas.microsoft.com/office/powerpoint/2010/main" val="405262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3A3D5E-BFB1-1CEC-BC59-A5A91D3E7B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0FD4BBAF-DFC2-74E0-400D-69CD28BA423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3C32C858-A821-36BE-F4C9-ECF135DE81B2}"/>
              </a:ext>
            </a:extLst>
          </p:cNvPr>
          <p:cNvSpPr>
            <a:spLocks noGrp="1" noChangeArrowheads="1"/>
          </p:cNvSpPr>
          <p:nvPr>
            <p:ph type="sldNum" sz="quarter" idx="12"/>
          </p:nvPr>
        </p:nvSpPr>
        <p:spPr>
          <a:ln/>
        </p:spPr>
        <p:txBody>
          <a:bodyPr/>
          <a:lstStyle>
            <a:lvl1pPr>
              <a:defRPr/>
            </a:lvl1pPr>
          </a:lstStyle>
          <a:p>
            <a:pPr>
              <a:defRPr/>
            </a:pPr>
            <a:fld id="{5A4C7A21-EAED-4980-84D6-306D65883144}" type="slidenum">
              <a:rPr lang="zh-CN" altLang="zh-CN"/>
              <a:pPr>
                <a:defRPr/>
              </a:pPr>
              <a:t>‹#›</a:t>
            </a:fld>
            <a:endParaRPr lang="zh-CN" altLang="zh-CN"/>
          </a:p>
        </p:txBody>
      </p:sp>
    </p:spTree>
    <p:extLst>
      <p:ext uri="{BB962C8B-B14F-4D97-AF65-F5344CB8AC3E}">
        <p14:creationId xmlns:p14="http://schemas.microsoft.com/office/powerpoint/2010/main" val="228686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7252B-1BD5-689A-4F51-B59BE3BF2CC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a:extLst>
              <a:ext uri="{FF2B5EF4-FFF2-40B4-BE49-F238E27FC236}">
                <a16:creationId xmlns:a16="http://schemas.microsoft.com/office/drawing/2014/main" id="{14C4A1C5-FFA8-A3FC-3472-775B068C83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57B50A65-AFCF-249B-F7B7-E4603B10A2B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zh-CN" altLang="zh-CN"/>
          </a:p>
        </p:txBody>
      </p:sp>
      <p:sp>
        <p:nvSpPr>
          <p:cNvPr id="1029" name="Rectangle 5">
            <a:extLst>
              <a:ext uri="{FF2B5EF4-FFF2-40B4-BE49-F238E27FC236}">
                <a16:creationId xmlns:a16="http://schemas.microsoft.com/office/drawing/2014/main" id="{ACB95B4B-6D3A-44F5-A443-F316CB1C2E80}"/>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zh-CN" altLang="zh-CN"/>
          </a:p>
        </p:txBody>
      </p:sp>
      <p:sp>
        <p:nvSpPr>
          <p:cNvPr id="1030" name="Rectangle 6">
            <a:extLst>
              <a:ext uri="{FF2B5EF4-FFF2-40B4-BE49-F238E27FC236}">
                <a16:creationId xmlns:a16="http://schemas.microsoft.com/office/drawing/2014/main" id="{5B217C9F-C721-C1AB-5A64-FAADD0CCED85}"/>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104FF81-236B-4253-8097-EB2D65804390}"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84.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wmf"/></Relationships>
</file>

<file path=ppt/slides/_rels/slide2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36.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3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B537E3F6-9554-7C31-F51A-3DC08DFCFA97}"/>
              </a:ext>
            </a:extLst>
          </p:cNvPr>
          <p:cNvSpPr>
            <a:spLocks noGrp="1" noChangeArrowheads="1"/>
          </p:cNvSpPr>
          <p:nvPr>
            <p:ph type="ctrTitle"/>
          </p:nvPr>
        </p:nvSpPr>
        <p:spPr/>
        <p:txBody>
          <a:bodyPr/>
          <a:lstStyle/>
          <a:p>
            <a:pPr eaLnBrk="1" hangingPunct="1"/>
            <a:r>
              <a:rPr lang="en-US" altLang="zh-CN" sz="4800" b="1" kern="100" dirty="0">
                <a:solidFill>
                  <a:srgbClr val="0000FF"/>
                </a:solidFill>
                <a:latin typeface="Times New Roman" panose="02020603050405020304" pitchFamily="18" charset="0"/>
                <a:ea typeface="宋体" panose="02010600030101010101" pitchFamily="2" charset="-122"/>
              </a:rPr>
              <a:t>4. </a:t>
            </a:r>
            <a:r>
              <a:rPr lang="en-US" altLang="zh-CN" sz="4800" b="1" kern="100" dirty="0">
                <a:solidFill>
                  <a:srgbClr val="0000FF"/>
                </a:solidFill>
                <a:effectLst/>
                <a:latin typeface="Times New Roman" panose="02020603050405020304" pitchFamily="18" charset="0"/>
                <a:ea typeface="宋体" panose="02010600030101010101" pitchFamily="2" charset="-122"/>
              </a:rPr>
              <a:t>Continuous Random Variable</a:t>
            </a:r>
            <a:endParaRPr lang="zh-CN" alt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67BC1438-7A32-A9B6-2B81-3E13698B03E4}"/>
                  </a:ext>
                </a:extLst>
              </p:cNvPr>
              <p:cNvSpPr>
                <a:spLocks noChangeArrowheads="1"/>
              </p:cNvSpPr>
              <p:nvPr/>
            </p:nvSpPr>
            <p:spPr bwMode="auto">
              <a:xfrm>
                <a:off x="251520" y="-139364"/>
                <a:ext cx="8784976" cy="195970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4.6.4    </a:t>
                </a:r>
                <a:r>
                  <a:rPr lang="en-US" altLang="zh-CN" sz="2400" kern="100" dirty="0">
                    <a:effectLst/>
                    <a:latin typeface="Times New Roman" panose="02020603050405020304" pitchFamily="18" charset="0"/>
                  </a:rPr>
                  <a:t>Let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be a random variable having Cauchy distribution, the probability density function is given by</a:t>
                </a:r>
              </a:p>
              <a:p>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𝑓</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𝑥</m:t>
                      </m:r>
                      <m:r>
                        <a:rPr lang="en-US" altLang="zh-CN" sz="2400" i="1" kern="100" smtClean="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m:t>
                          </m:r>
                        </m:num>
                        <m:den>
                          <m:r>
                            <a:rPr lang="en-US" altLang="zh-CN" sz="2400" i="1" kern="100">
                              <a:effectLst/>
                              <a:latin typeface="Cambria Math" panose="02040503050406030204" pitchFamily="18" charset="0"/>
                              <a:ea typeface="宋体" panose="02010600030101010101" pitchFamily="2" charset="-122"/>
                            </a:rPr>
                            <m:t>𝜋</m:t>
                          </m:r>
                          <m:r>
                            <a:rPr lang="en-US" altLang="zh-CN" sz="2400" i="1" kern="100">
                              <a:effectLst/>
                              <a:latin typeface="Cambria Math" panose="02040503050406030204" pitchFamily="18" charset="0"/>
                              <a:ea typeface="宋体" panose="02010600030101010101" pitchFamily="2" charset="-122"/>
                            </a:rPr>
                            <m:t>(1+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𝑥</m:t>
                              </m:r>
                            </m:e>
                            <m:sup>
                              <m:r>
                                <a:rPr lang="en-US" altLang="zh-CN" sz="2400" i="1" kern="100">
                                  <a:effectLst/>
                                  <a:latin typeface="Cambria Math" panose="02040503050406030204" pitchFamily="18" charset="0"/>
                                  <a:ea typeface="宋体" panose="02010600030101010101" pitchFamily="2" charset="-122"/>
                                </a:rPr>
                                <m:t>2</m:t>
                              </m:r>
                            </m:sup>
                          </m:sSup>
                          <m:r>
                            <a:rPr lang="en-US" altLang="zh-CN" sz="2400" i="1" kern="100">
                              <a:effectLst/>
                              <a:latin typeface="Cambria Math" panose="02040503050406030204" pitchFamily="18" charset="0"/>
                              <a:ea typeface="宋体" panose="02010600030101010101" pitchFamily="2" charset="-122"/>
                            </a:rPr>
                            <m:t>)</m:t>
                          </m:r>
                        </m:den>
                      </m:f>
                      <m:r>
                        <a:rPr lang="en-US" altLang="zh-CN" sz="2400" i="1" kern="100">
                          <a:effectLst/>
                          <a:latin typeface="Cambria Math" panose="02040503050406030204" pitchFamily="18" charset="0"/>
                          <a:ea typeface="宋体" panose="02010600030101010101" pitchFamily="2" charset="-122"/>
                        </a:rPr>
                        <m:t>,</m:t>
                      </m:r>
                      <m:r>
                        <m:rPr>
                          <m:nor/>
                        </m:rPr>
                        <a:rPr lang="en-US" altLang="zh-CN" sz="2400"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m:t>
                      </m:r>
                      <m:r>
                        <a:rPr lang="en-US" altLang="zh-CN" sz="2400" kern="100">
                          <a:effectLst/>
                          <a:latin typeface="Cambria Math" panose="02040503050406030204" pitchFamily="18" charset="0"/>
                          <a:ea typeface="宋体" panose="02010600030101010101" pitchFamily="2" charset="-122"/>
                        </a:rPr>
                        <m:t>∞&lt;</m:t>
                      </m:r>
                      <m:r>
                        <a:rPr lang="en-US" altLang="zh-CN" sz="2400" i="1" kern="100">
                          <a:effectLst/>
                          <a:latin typeface="Cambria Math" panose="02040503050406030204" pitchFamily="18" charset="0"/>
                          <a:ea typeface="宋体" panose="02010600030101010101" pitchFamily="2" charset="-122"/>
                        </a:rPr>
                        <m:t>𝑥</m:t>
                      </m:r>
                      <m:r>
                        <a:rPr lang="en-US" altLang="zh-CN" sz="2400" kern="100">
                          <a:effectLst/>
                          <a:latin typeface="Cambria Math" panose="02040503050406030204" pitchFamily="18" charset="0"/>
                          <a:ea typeface="宋体" panose="02010600030101010101" pitchFamily="2" charset="-122"/>
                        </a:rPr>
                        <m:t>&lt;∞</m:t>
                      </m:r>
                    </m:oMath>
                  </m:oMathPara>
                </a14:m>
                <a:endParaRPr lang="zh-CN" altLang="zh-CN" sz="2400" kern="100" dirty="0">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endParaRPr>
              </a:p>
            </p:txBody>
          </p:sp>
        </mc:Choice>
        <mc:Fallback>
          <p:sp>
            <p:nvSpPr>
              <p:cNvPr id="2" name="Rectangle 1">
                <a:extLst>
                  <a:ext uri="{FF2B5EF4-FFF2-40B4-BE49-F238E27FC236}">
                    <a16:creationId xmlns:a16="http://schemas.microsoft.com/office/drawing/2014/main" id="{67BC1438-7A32-A9B6-2B81-3E13698B03E4}"/>
                  </a:ext>
                </a:extLst>
              </p:cNvPr>
              <p:cNvSpPr>
                <a:spLocks noRot="1" noChangeAspect="1" noMove="1" noResize="1" noEditPoints="1" noAdjustHandles="1" noChangeArrowheads="1" noChangeShapeType="1" noTextEdit="1"/>
              </p:cNvSpPr>
              <p:nvPr/>
            </p:nvSpPr>
            <p:spPr bwMode="auto">
              <a:xfrm>
                <a:off x="251520" y="-139364"/>
                <a:ext cx="8784976" cy="1959704"/>
              </a:xfrm>
              <a:prstGeom prst="rect">
                <a:avLst/>
              </a:prstGeom>
              <a:blipFill>
                <a:blip r:embed="rId2"/>
                <a:stretch>
                  <a:fillRect l="-1041" t="-18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C1E8825-9803-97D5-5DD6-63FA6E43566E}"/>
                  </a:ext>
                </a:extLst>
              </p:cNvPr>
              <p:cNvSpPr txBox="1"/>
              <p:nvPr/>
            </p:nvSpPr>
            <p:spPr>
              <a:xfrm>
                <a:off x="683568" y="1497174"/>
                <a:ext cx="8208912" cy="1285480"/>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 Find </a:t>
                </a:r>
                <a:r>
                  <a:rPr lang="en-US" altLang="zh-CN" sz="2400" i="1" kern="100" dirty="0">
                    <a:effectLst/>
                    <a:latin typeface="Times New Roman" panose="02020603050405020304" pitchFamily="18" charset="0"/>
                    <a:ea typeface="宋体" panose="02010600030101010101" pitchFamily="2" charset="-122"/>
                  </a:rPr>
                  <a:t>E</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(b) Let  </a:t>
                </a:r>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𝑔</m:t>
                    </m:r>
                    <m:d>
                      <m:dPr>
                        <m:ctrlPr>
                          <a:rPr lang="en-US" altLang="zh-CN" sz="2400" i="1" kern="100" smtClean="0">
                            <a:effectLst/>
                            <a:latin typeface="Cambria Math" panose="02040503050406030204" pitchFamily="18" charset="0"/>
                            <a:ea typeface="宋体" panose="02010600030101010101" pitchFamily="2" charset="-122"/>
                          </a:rPr>
                        </m:ctrlPr>
                      </m:dPr>
                      <m:e>
                        <m:r>
                          <a:rPr lang="en-US" altLang="zh-CN" sz="2400" i="1" kern="100" smtClean="0">
                            <a:effectLst/>
                            <a:latin typeface="Cambria Math" panose="02040503050406030204" pitchFamily="18" charset="0"/>
                            <a:ea typeface="宋体" panose="02010600030101010101" pitchFamily="2" charset="-122"/>
                          </a:rPr>
                          <m:t>𝑋</m:t>
                        </m:r>
                      </m:e>
                    </m:d>
                    <m:r>
                      <a:rPr lang="en-US" altLang="zh-CN" sz="2400" i="1" kern="100" smtClean="0">
                        <a:effectLst/>
                        <a:latin typeface="Cambria Math" panose="02040503050406030204" pitchFamily="18" charset="0"/>
                        <a:ea typeface="宋体" panose="02010600030101010101" pitchFamily="2" charset="-122"/>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ea typeface="宋体" panose="02010600030101010101" pitchFamily="2" charset="-122"/>
                              </a:rPr>
                              <m:t>&amp;</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m:rPr>
                                <m:nor/>
                              </m:rPr>
                              <a:rPr lang="en-US" altLang="zh-CN" sz="2400" kern="100">
                                <a:effectLst/>
                                <a:latin typeface="Cambria Math" panose="02040503050406030204" pitchFamily="18" charset="0"/>
                                <a:ea typeface="宋体" panose="02010600030101010101" pitchFamily="2" charset="-122"/>
                              </a:rPr>
                              <m:t>   </m:t>
                            </m:r>
                            <m:r>
                              <a:rPr lang="en-US" altLang="zh-CN" sz="2400" kern="100">
                                <a:effectLst/>
                                <a:latin typeface="Cambria Math" panose="02040503050406030204" pitchFamily="18" charset="0"/>
                                <a:ea typeface="宋体" panose="02010600030101010101" pitchFamily="2" charset="-122"/>
                              </a:rPr>
                              <m:t>0&lt;</m:t>
                            </m:r>
                            <m:r>
                              <a:rPr lang="en-US" altLang="zh-CN" sz="2400" i="1" kern="100">
                                <a:effectLst/>
                                <a:latin typeface="Cambria Math" panose="02040503050406030204" pitchFamily="18" charset="0"/>
                                <a:ea typeface="宋体" panose="02010600030101010101" pitchFamily="2" charset="-122"/>
                              </a:rPr>
                              <m:t>𝑋</m:t>
                            </m:r>
                            <m:r>
                              <a:rPr lang="en-US" altLang="zh-CN" sz="2400" kern="100">
                                <a:effectLst/>
                                <a:latin typeface="Cambria Math" panose="02040503050406030204" pitchFamily="18" charset="0"/>
                                <a:ea typeface="宋体" panose="02010600030101010101" pitchFamily="2" charset="-122"/>
                              </a:rPr>
                              <m:t>&lt;1</m:t>
                            </m:r>
                          </m:e>
                          <m:e>
                            <m:r>
                              <a:rPr lang="en-US" altLang="zh-CN" sz="2400" i="1" kern="100">
                                <a:effectLst/>
                                <a:latin typeface="Cambria Math" panose="02040503050406030204" pitchFamily="18" charset="0"/>
                                <a:ea typeface="宋体" panose="02010600030101010101" pitchFamily="2" charset="-122"/>
                              </a:rPr>
                              <m:t>&amp;0,</m:t>
                            </m:r>
                            <m:r>
                              <m:rPr>
                                <m:nor/>
                              </m:rPr>
                              <a:rPr lang="en-US" altLang="zh-CN" sz="2400" kern="100">
                                <a:effectLst/>
                                <a:latin typeface="Cambria Math" panose="02040503050406030204" pitchFamily="18" charset="0"/>
                                <a:ea typeface="宋体" panose="02010600030101010101" pitchFamily="2" charset="-122"/>
                              </a:rPr>
                              <m:t>     </m:t>
                            </m:r>
                            <m:r>
                              <m:rPr>
                                <m:nor/>
                              </m:rPr>
                              <a:rPr lang="en-US" altLang="zh-CN" sz="2400" kern="100">
                                <a:effectLst/>
                                <a:latin typeface="Cambria Math" panose="02040503050406030204" pitchFamily="18" charset="0"/>
                                <a:ea typeface="宋体" panose="02010600030101010101" pitchFamily="2" charset="-122"/>
                              </a:rPr>
                              <m:t>elsewhere</m:t>
                            </m:r>
                          </m:e>
                        </m:eqArr>
                      </m:e>
                    </m:d>
                    <m:r>
                      <a:rPr lang="zh-CN" altLang="en-US" sz="2400" i="1" kern="100">
                        <a:latin typeface="Cambria Math" panose="02040503050406030204" pitchFamily="18" charset="0"/>
                      </a:rPr>
                      <m:t>，</m:t>
                    </m:r>
                    <m:r>
                      <a:rPr lang="en-US" altLang="zh-CN" sz="2400" b="0" i="1" kern="100" smtClean="0">
                        <a:latin typeface="Cambria Math" panose="02040503050406030204" pitchFamily="18" charset="0"/>
                      </a:rPr>
                      <m:t>     </m:t>
                    </m:r>
                    <m:r>
                      <a:rPr lang="en-US" altLang="zh-CN" sz="2400" b="0" i="1" kern="100" smtClean="0">
                        <a:effectLst/>
                        <a:latin typeface="Cambria Math" panose="02040503050406030204" pitchFamily="18" charset="0"/>
                        <a:ea typeface="宋体" panose="02010600030101010101" pitchFamily="2" charset="-122"/>
                      </a:rPr>
                      <m:t>  </m:t>
                    </m:r>
                  </m:oMath>
                </a14:m>
                <a:r>
                  <a:rPr lang="en-US" altLang="zh-CN" sz="2400" kern="100" dirty="0">
                    <a:effectLst/>
                    <a:latin typeface="Times New Roman" panose="02020603050405020304" pitchFamily="18" charset="0"/>
                    <a:ea typeface="宋体" panose="02010600030101010101" pitchFamily="2" charset="-122"/>
                  </a:rPr>
                  <a:t>Find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𝐸</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𝑔</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8" name="文本框 7">
                <a:extLst>
                  <a:ext uri="{FF2B5EF4-FFF2-40B4-BE49-F238E27FC236}">
                    <a16:creationId xmlns:a16="http://schemas.microsoft.com/office/drawing/2014/main" id="{9C1E8825-9803-97D5-5DD6-63FA6E43566E}"/>
                  </a:ext>
                </a:extLst>
              </p:cNvPr>
              <p:cNvSpPr txBox="1">
                <a:spLocks noRot="1" noChangeAspect="1" noMove="1" noResize="1" noEditPoints="1" noAdjustHandles="1" noChangeArrowheads="1" noChangeShapeType="1" noTextEdit="1"/>
              </p:cNvSpPr>
              <p:nvPr/>
            </p:nvSpPr>
            <p:spPr>
              <a:xfrm>
                <a:off x="683568" y="1497174"/>
                <a:ext cx="8208912" cy="1285480"/>
              </a:xfrm>
              <a:prstGeom prst="rect">
                <a:avLst/>
              </a:prstGeom>
              <a:blipFill>
                <a:blip r:embed="rId3"/>
                <a:stretch>
                  <a:fillRect l="-1114" t="-381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184B16AE-42E0-3C95-FE35-1D34A724A5D7}"/>
              </a:ext>
            </a:extLst>
          </p:cNvPr>
          <p:cNvSpPr txBox="1"/>
          <p:nvPr/>
        </p:nvSpPr>
        <p:spPr>
          <a:xfrm>
            <a:off x="251520" y="2924944"/>
            <a:ext cx="144016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4EC11A1-F35B-6477-75D2-54DB436D950F}"/>
                  </a:ext>
                </a:extLst>
              </p:cNvPr>
              <p:cNvSpPr txBox="1"/>
              <p:nvPr/>
            </p:nvSpPr>
            <p:spPr>
              <a:xfrm>
                <a:off x="1684414" y="2799506"/>
                <a:ext cx="6552728" cy="1048492"/>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 Since the integral </a:t>
                </a:r>
                <a14:m>
                  <m:oMath xmlns:m="http://schemas.openxmlformats.org/officeDocument/2006/math">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m:t>
                        </m:r>
                      </m:sub>
                      <m:sup>
                        <m:r>
                          <a:rPr lang="en-US" altLang="zh-CN" sz="2400" i="1" kern="100">
                            <a:effectLst/>
                            <a:latin typeface="Cambria Math" panose="02040503050406030204" pitchFamily="18" charset="0"/>
                            <a:ea typeface="宋体" panose="02010600030101010101" pitchFamily="2" charset="-122"/>
                          </a:rPr>
                          <m:t>∞</m:t>
                        </m:r>
                      </m:sup>
                      <m:e>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𝜋</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den>
                        </m:f>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𝑑𝑥</m:t>
                    </m:r>
                  </m:oMath>
                </a14:m>
                <a:r>
                  <a:rPr lang="en-US" altLang="zh-CN" sz="2400" kern="100" dirty="0">
                    <a:effectLst/>
                    <a:latin typeface="Times New Roman" panose="02020603050405020304" pitchFamily="18" charset="0"/>
                    <a:ea typeface="宋体" panose="02010600030101010101" pitchFamily="2" charset="-122"/>
                  </a:rPr>
                  <a:t> </a:t>
                </a:r>
                <a:r>
                  <a:rPr lang="en-US" altLang="zh-CN" sz="2400" kern="100" dirty="0">
                    <a:solidFill>
                      <a:srgbClr val="FF0000"/>
                    </a:solidFill>
                    <a:effectLst/>
                    <a:latin typeface="Times New Roman" panose="02020603050405020304" pitchFamily="18" charset="0"/>
                    <a:ea typeface="宋体" panose="02010600030101010101" pitchFamily="2" charset="-122"/>
                  </a:rPr>
                  <a:t>diverges</a:t>
                </a:r>
                <a:r>
                  <a:rPr lang="en-US" altLang="zh-CN" sz="2400" kern="100" dirty="0">
                    <a:effectLst/>
                    <a:latin typeface="Times New Roman" panose="02020603050405020304" pitchFamily="18" charset="0"/>
                    <a:ea typeface="宋体" panose="02010600030101010101" pitchFamily="2" charset="-122"/>
                  </a:rPr>
                  <a:t>,  </a:t>
                </a:r>
                <a:r>
                  <a:rPr lang="en-US" altLang="zh-CN" sz="2400" i="1" kern="100" dirty="0">
                    <a:effectLst/>
                    <a:latin typeface="Times New Roman" panose="02020603050405020304" pitchFamily="18" charset="0"/>
                    <a:ea typeface="宋体" panose="02010600030101010101" pitchFamily="2" charset="-122"/>
                  </a:rPr>
                  <a:t>E</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does not exist.</a:t>
                </a:r>
                <a:endParaRPr lang="zh-CN" altLang="en-US" sz="2400" dirty="0"/>
              </a:p>
            </p:txBody>
          </p:sp>
        </mc:Choice>
        <mc:Fallback>
          <p:sp>
            <p:nvSpPr>
              <p:cNvPr id="12" name="文本框 11">
                <a:extLst>
                  <a:ext uri="{FF2B5EF4-FFF2-40B4-BE49-F238E27FC236}">
                    <a16:creationId xmlns:a16="http://schemas.microsoft.com/office/drawing/2014/main" id="{04EC11A1-F35B-6477-75D2-54DB436D950F}"/>
                  </a:ext>
                </a:extLst>
              </p:cNvPr>
              <p:cNvSpPr txBox="1">
                <a:spLocks noRot="1" noChangeAspect="1" noMove="1" noResize="1" noEditPoints="1" noAdjustHandles="1" noChangeArrowheads="1" noChangeShapeType="1" noTextEdit="1"/>
              </p:cNvSpPr>
              <p:nvPr/>
            </p:nvSpPr>
            <p:spPr>
              <a:xfrm>
                <a:off x="1684414" y="2799506"/>
                <a:ext cx="6552728" cy="1048492"/>
              </a:xfrm>
              <a:prstGeom prst="rect">
                <a:avLst/>
              </a:prstGeom>
              <a:blipFill>
                <a:blip r:embed="rId4"/>
                <a:stretch>
                  <a:fillRect l="-1395" r="-2326" b="-127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F7DBFBAE-5FA0-098E-E1D6-151BA5815F5D}"/>
                  </a:ext>
                </a:extLst>
              </p:cNvPr>
              <p:cNvSpPr txBox="1"/>
              <p:nvPr/>
            </p:nvSpPr>
            <p:spPr>
              <a:xfrm>
                <a:off x="539552" y="4419192"/>
                <a:ext cx="7697590" cy="671915"/>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(b) </a:t>
                </a:r>
                <a14:m>
                  <m:oMath xmlns:m="http://schemas.openxmlformats.org/officeDocument/2006/math">
                    <m:r>
                      <a:rPr lang="en-US" altLang="zh-CN" sz="2400" i="1" kern="100">
                        <a:effectLst/>
                        <a:latin typeface="Cambria Math" panose="02040503050406030204" pitchFamily="18" charset="0"/>
                      </a:rPr>
                      <m:t>𝐸</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𝑔</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𝑋</m:t>
                    </m:r>
                    <m:r>
                      <a:rPr lang="en-US" altLang="zh-CN" sz="2400" i="1" kern="100">
                        <a:effectLst/>
                        <a:latin typeface="Cambria Math" panose="02040503050406030204" pitchFamily="18" charset="0"/>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rPr>
                          <m:t>𝑔</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𝑓</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1</m:t>
                        </m:r>
                      </m:sup>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𝑥</m:t>
                            </m:r>
                          </m:num>
                          <m:den>
                            <m:r>
                              <a:rPr lang="en-US" altLang="zh-CN" sz="2400" i="1" kern="100">
                                <a:effectLst/>
                                <a:latin typeface="Cambria Math" panose="02040503050406030204" pitchFamily="18" charset="0"/>
                              </a:rPr>
                              <m:t>𝜋</m:t>
                            </m:r>
                            <m:r>
                              <a:rPr lang="en-US" altLang="zh-CN" sz="2400" i="1" kern="100">
                                <a:effectLst/>
                                <a:latin typeface="Cambria Math" panose="02040503050406030204" pitchFamily="18" charset="0"/>
                              </a:rPr>
                              <m:t>(1+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𝑥</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m:t>
                            </m:r>
                          </m:den>
                        </m:f>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func>
                          <m:funcPr>
                            <m:ctrlPr>
                              <a:rPr lang="zh-CN" altLang="zh-CN" sz="2400" i="1" kern="100">
                                <a:effectLst/>
                                <a:latin typeface="Cambria Math" panose="02040503050406030204" pitchFamily="18" charset="0"/>
                                <a:ea typeface="Cambria Math" panose="02040503050406030204" pitchFamily="18" charset="0"/>
                              </a:rPr>
                            </m:ctrlPr>
                          </m:funcPr>
                          <m:fName>
                            <m:r>
                              <a:rPr lang="en-US" altLang="zh-CN" sz="2400" i="1" kern="100">
                                <a:effectLst/>
                                <a:latin typeface="Cambria Math" panose="02040503050406030204" pitchFamily="18" charset="0"/>
                              </a:rPr>
                              <m:t>𝑙𝑛</m:t>
                            </m:r>
                          </m:fName>
                          <m:e>
                            <m:r>
                              <a:rPr lang="en-US" altLang="zh-CN" sz="2400" i="1" kern="100">
                                <a:effectLst/>
                                <a:latin typeface="Cambria Math" panose="02040503050406030204" pitchFamily="18" charset="0"/>
                              </a:rPr>
                              <m:t>2</m:t>
                            </m:r>
                          </m:e>
                        </m:func>
                      </m:num>
                      <m:den>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𝜋</m:t>
                        </m:r>
                      </m:den>
                    </m:f>
                    <m:r>
                      <a:rPr lang="en-US" altLang="zh-CN" sz="2400" i="1" kern="100">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F7DBFBAE-5FA0-098E-E1D6-151BA5815F5D}"/>
                  </a:ext>
                </a:extLst>
              </p:cNvPr>
              <p:cNvSpPr txBox="1">
                <a:spLocks noRot="1" noChangeAspect="1" noMove="1" noResize="1" noEditPoints="1" noAdjustHandles="1" noChangeArrowheads="1" noChangeShapeType="1" noTextEdit="1"/>
              </p:cNvSpPr>
              <p:nvPr/>
            </p:nvSpPr>
            <p:spPr>
              <a:xfrm>
                <a:off x="539552" y="4419192"/>
                <a:ext cx="7697590" cy="671915"/>
              </a:xfrm>
              <a:prstGeom prst="rect">
                <a:avLst/>
              </a:prstGeom>
              <a:blipFill>
                <a:blip r:embed="rId5"/>
                <a:stretch>
                  <a:fillRect l="-1268" b="-9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321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D2F5A32-AAC6-628E-E719-261F81739FDB}"/>
              </a:ext>
            </a:extLst>
          </p:cNvPr>
          <p:cNvSpPr txBox="1"/>
          <p:nvPr/>
        </p:nvSpPr>
        <p:spPr>
          <a:xfrm>
            <a:off x="467544" y="332656"/>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variance</a:t>
            </a:r>
            <a:endParaRPr lang="zh-CN" altLang="en-US" sz="2400" dirty="0"/>
          </a:p>
        </p:txBody>
      </p:sp>
      <p:sp>
        <p:nvSpPr>
          <p:cNvPr id="5" name="文本框 4">
            <a:extLst>
              <a:ext uri="{FF2B5EF4-FFF2-40B4-BE49-F238E27FC236}">
                <a16:creationId xmlns:a16="http://schemas.microsoft.com/office/drawing/2014/main" id="{C5826EF1-9382-4D59-2E69-7CBD59D11A4A}"/>
              </a:ext>
            </a:extLst>
          </p:cNvPr>
          <p:cNvSpPr txBox="1"/>
          <p:nvPr/>
        </p:nvSpPr>
        <p:spPr>
          <a:xfrm>
            <a:off x="107504" y="980728"/>
            <a:ext cx="8496944" cy="830997"/>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Similarly, the variance and standard deviation of a continuous random variable </a:t>
            </a:r>
            <a:r>
              <a:rPr lang="en-US" altLang="zh-CN" sz="2400" i="1" kern="100" dirty="0">
                <a:solidFill>
                  <a:srgbClr val="000000"/>
                </a:solidFill>
                <a:effectLst/>
                <a:latin typeface="Times New Roman" panose="02020603050405020304" pitchFamily="18" charset="0"/>
                <a:ea typeface="宋体" panose="02010600030101010101" pitchFamily="2" charset="-122"/>
              </a:rPr>
              <a:t>X </a:t>
            </a:r>
            <a:r>
              <a:rPr lang="en-US" altLang="zh-CN" sz="2400" kern="100" dirty="0">
                <a:solidFill>
                  <a:srgbClr val="000000"/>
                </a:solidFill>
                <a:effectLst/>
                <a:latin typeface="Times New Roman" panose="02020603050405020304" pitchFamily="18" charset="0"/>
                <a:ea typeface="宋体" panose="02010600030101010101" pitchFamily="2" charset="-122"/>
              </a:rPr>
              <a:t>is defined by</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4E17761A-FF86-D720-F725-E705D894C655}"/>
                  </a:ext>
                </a:extLst>
              </p:cNvPr>
              <p:cNvSpPr txBox="1"/>
              <p:nvPr/>
            </p:nvSpPr>
            <p:spPr>
              <a:xfrm>
                <a:off x="1907704" y="1659453"/>
                <a:ext cx="5400600" cy="461665"/>
              </a:xfrm>
              <a:prstGeom prst="rect">
                <a:avLst/>
              </a:prstGeom>
              <a:noFill/>
            </p:spPr>
            <p:txBody>
              <a:bodyPr wrap="square">
                <a:spAutoFit/>
              </a:bodyPr>
              <a:lstStyle/>
              <a:p>
                <a14:m>
                  <m:oMath xmlns:m="http://schemas.openxmlformats.org/officeDocument/2006/math">
                    <m:sSup>
                      <m:sSupPr>
                        <m:ctrlPr>
                          <a:rPr lang="zh-CN" altLang="zh-CN" sz="2400" i="1" smtClean="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𝜎</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𝐸</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𝜇</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(4.1.4)</a:t>
                </a:r>
                <a:endParaRPr lang="zh-CN" altLang="en-US" sz="2400" dirty="0"/>
              </a:p>
            </p:txBody>
          </p:sp>
        </mc:Choice>
        <mc:Fallback>
          <p:sp>
            <p:nvSpPr>
              <p:cNvPr id="7" name="文本框 6">
                <a:extLst>
                  <a:ext uri="{FF2B5EF4-FFF2-40B4-BE49-F238E27FC236}">
                    <a16:creationId xmlns:a16="http://schemas.microsoft.com/office/drawing/2014/main" id="{4E17761A-FF86-D720-F725-E705D894C655}"/>
                  </a:ext>
                </a:extLst>
              </p:cNvPr>
              <p:cNvSpPr txBox="1">
                <a:spLocks noRot="1" noChangeAspect="1" noMove="1" noResize="1" noEditPoints="1" noAdjustHandles="1" noChangeArrowheads="1" noChangeShapeType="1" noTextEdit="1"/>
              </p:cNvSpPr>
              <p:nvPr/>
            </p:nvSpPr>
            <p:spPr>
              <a:xfrm>
                <a:off x="1907704" y="1659453"/>
                <a:ext cx="5400600"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8D47256-2DF1-DC01-C61F-53767B20B480}"/>
                  </a:ext>
                </a:extLst>
              </p:cNvPr>
              <p:cNvSpPr txBox="1"/>
              <p:nvPr/>
            </p:nvSpPr>
            <p:spPr>
              <a:xfrm>
                <a:off x="136380" y="2276872"/>
                <a:ext cx="9007620" cy="830997"/>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Where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𝜇</m:t>
                    </m:r>
                    <m:r>
                      <a:rPr lang="en-US" altLang="zh-CN" sz="2400" i="1" kern="100">
                        <a:solidFill>
                          <a:srgbClr val="000000"/>
                        </a:solidFill>
                        <a:effectLst/>
                        <a:latin typeface="Cambria Math" panose="02040503050406030204" pitchFamily="18" charset="0"/>
                        <a:ea typeface="宋体"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𝐸</m:t>
                    </m:r>
                    <m:r>
                      <a:rPr lang="en-US" altLang="zh-CN" sz="2400" i="1" kern="100">
                        <a:solidFill>
                          <a:srgbClr val="000000"/>
                        </a:solidFill>
                        <a:effectLst/>
                        <a:latin typeface="Cambria Math" panose="02040503050406030204" pitchFamily="18" charset="0"/>
                        <a:ea typeface="宋体"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𝑋</m:t>
                    </m:r>
                    <m:r>
                      <a:rPr lang="en-US" altLang="zh-CN" sz="2400" i="1" kern="100">
                        <a:solidFill>
                          <a:srgbClr val="000000"/>
                        </a:solidFill>
                        <a:effectLst/>
                        <a:latin typeface="Cambria Math" panose="02040503050406030204" pitchFamily="18" charset="0"/>
                        <a:ea typeface="宋体" panose="02010600030101010101" pitchFamily="2" charset="-122"/>
                      </a:rPr>
                      <m:t>)</m:t>
                    </m:r>
                  </m:oMath>
                </a14:m>
                <a:r>
                  <a:rPr lang="en-US" altLang="zh-CN" sz="2400" kern="100" dirty="0">
                    <a:solidFill>
                      <a:srgbClr val="000000"/>
                    </a:solidFill>
                    <a:effectLst/>
                    <a:latin typeface="Times New Roman" panose="02020603050405020304" pitchFamily="18" charset="0"/>
                    <a:ea typeface="宋体" panose="02010600030101010101" pitchFamily="2" charset="-122"/>
                  </a:rPr>
                  <a:t> is the mean of </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𝜎</m:t>
                    </m:r>
                  </m:oMath>
                </a14:m>
                <a:r>
                  <a:rPr lang="en-US" altLang="zh-CN" sz="2400" kern="100" dirty="0">
                    <a:solidFill>
                      <a:srgbClr val="000000"/>
                    </a:solidFill>
                    <a:effectLst/>
                    <a:latin typeface="Times New Roman" panose="02020603050405020304" pitchFamily="18" charset="0"/>
                    <a:ea typeface="宋体" panose="02010600030101010101" pitchFamily="2" charset="-122"/>
                  </a:rPr>
                  <a:t> is referred to as the </a:t>
                </a:r>
                <a:r>
                  <a:rPr lang="en-US" altLang="zh-CN" sz="2400" b="1" kern="100" dirty="0">
                    <a:solidFill>
                      <a:srgbClr val="0000FF"/>
                    </a:solidFill>
                    <a:effectLst/>
                    <a:latin typeface="Times New Roman" panose="02020603050405020304" pitchFamily="18" charset="0"/>
                    <a:ea typeface="宋体" panose="02010600030101010101" pitchFamily="2" charset="-122"/>
                  </a:rPr>
                  <a:t>standard deviation</a:t>
                </a:r>
                <a:r>
                  <a:rPr lang="en-US" altLang="zh-CN" sz="2400" kern="100" dirty="0">
                    <a:solidFill>
                      <a:srgbClr val="000000"/>
                    </a:solidFill>
                    <a:effectLst/>
                    <a:latin typeface="Times New Roman" panose="02020603050405020304" pitchFamily="18" charset="0"/>
                    <a:ea typeface="宋体" panose="02010600030101010101" pitchFamily="2" charset="-122"/>
                  </a:rPr>
                  <a:t>. We easily get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98D47256-2DF1-DC01-C61F-53767B20B480}"/>
                  </a:ext>
                </a:extLst>
              </p:cNvPr>
              <p:cNvSpPr txBox="1">
                <a:spLocks noRot="1" noChangeAspect="1" noMove="1" noResize="1" noEditPoints="1" noAdjustHandles="1" noChangeArrowheads="1" noChangeShapeType="1" noTextEdit="1"/>
              </p:cNvSpPr>
              <p:nvPr/>
            </p:nvSpPr>
            <p:spPr>
              <a:xfrm>
                <a:off x="136380" y="2276872"/>
                <a:ext cx="9007620" cy="830997"/>
              </a:xfrm>
              <a:prstGeom prst="rect">
                <a:avLst/>
              </a:prstGeom>
              <a:blipFill>
                <a:blip r:embed="rId3"/>
                <a:stretch>
                  <a:fillRect l="-1015" t="-5882" r="-1015"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866B351-FAA2-2652-CBE5-BC036544B03B}"/>
                  </a:ext>
                </a:extLst>
              </p:cNvPr>
              <p:cNvSpPr txBox="1"/>
              <p:nvPr/>
            </p:nvSpPr>
            <p:spPr>
              <a:xfrm>
                <a:off x="2286000" y="3203589"/>
                <a:ext cx="5958408" cy="560346"/>
              </a:xfrm>
              <a:prstGeom prst="rect">
                <a:avLst/>
              </a:prstGeom>
              <a:noFill/>
            </p:spPr>
            <p:txBody>
              <a:bodyPr wrap="square">
                <a:spAutoFit/>
              </a:bodyPr>
              <a:lstStyle/>
              <a:p>
                <a14:m>
                  <m:oMath xmlns:m="http://schemas.openxmlformats.org/officeDocument/2006/math">
                    <m:sSup>
                      <m:sSupPr>
                        <m:ctrlPr>
                          <a:rPr lang="zh-CN" altLang="zh-CN" sz="2400" i="1" smtClean="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𝜎</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𝑥</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𝑓</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𝑑𝑥</m:t>
                        </m:r>
                      </m:e>
                    </m:nary>
                    <m:r>
                      <a:rPr lang="en-US" altLang="zh-CN" sz="2400" i="1" kern="100">
                        <a:effectLst/>
                        <a:latin typeface="Cambria Math" panose="020405030504060302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𝜇</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     (4.1.5). </a:t>
                </a:r>
                <a:endParaRPr lang="zh-CN" altLang="en-US" sz="2400" dirty="0"/>
              </a:p>
            </p:txBody>
          </p:sp>
        </mc:Choice>
        <mc:Fallback>
          <p:sp>
            <p:nvSpPr>
              <p:cNvPr id="11" name="文本框 10">
                <a:extLst>
                  <a:ext uri="{FF2B5EF4-FFF2-40B4-BE49-F238E27FC236}">
                    <a16:creationId xmlns:a16="http://schemas.microsoft.com/office/drawing/2014/main" id="{D866B351-FAA2-2652-CBE5-BC036544B03B}"/>
                  </a:ext>
                </a:extLst>
              </p:cNvPr>
              <p:cNvSpPr txBox="1">
                <a:spLocks noRot="1" noChangeAspect="1" noMove="1" noResize="1" noEditPoints="1" noAdjustHandles="1" noChangeArrowheads="1" noChangeShapeType="1" noTextEdit="1"/>
              </p:cNvSpPr>
              <p:nvPr/>
            </p:nvSpPr>
            <p:spPr>
              <a:xfrm>
                <a:off x="2286000" y="3203589"/>
                <a:ext cx="5958408" cy="560346"/>
              </a:xfrm>
              <a:prstGeom prst="rect">
                <a:avLst/>
              </a:prstGeom>
              <a:blipFill>
                <a:blip r:embed="rId4"/>
                <a:stretch>
                  <a:fillRect t="-1099"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9E75F10A-A7A7-643F-3FA5-5287B67D604B}"/>
                  </a:ext>
                </a:extLst>
              </p:cNvPr>
              <p:cNvSpPr>
                <a:spLocks noChangeArrowheads="1"/>
              </p:cNvSpPr>
              <p:nvPr/>
            </p:nvSpPr>
            <p:spPr bwMode="auto">
              <a:xfrm>
                <a:off x="0" y="-4576"/>
                <a:ext cx="9144000" cy="23934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4.1.5    </a:t>
                </a:r>
                <a:r>
                  <a:rPr lang="en-US" altLang="zh-CN" sz="2400" kern="100" dirty="0">
                    <a:effectLst/>
                    <a:latin typeface="Times New Roman" panose="02020603050405020304" pitchFamily="18" charset="0"/>
                  </a:rPr>
                  <a:t>Determining the mean and variance using the probability density function With  reference to the example 4.1.3: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𝑓</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𝑥</m:t>
                    </m:r>
                    <m:r>
                      <a:rPr lang="en-US" altLang="zh-CN" sz="2400" i="1" kern="100" smtClean="0">
                        <a:effectLst/>
                        <a:latin typeface="Cambria Math" panose="02040503050406030204" pitchFamily="18" charset="0"/>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eqArr>
                          <m:eqArrPr>
                            <m:ctrlPr>
                              <a:rPr lang="zh-CN" altLang="zh-CN" sz="2400" i="1">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cs typeface="Times New Roman" panose="02020603050405020304" pitchFamily="18" charset="0"/>
                              </a:rPr>
                              <m:t>&amp;3</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𝑒</m:t>
                                </m:r>
                              </m:e>
                              <m: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3</m:t>
                                </m:r>
                                <m:r>
                                  <a:rPr lang="en-US" altLang="zh-CN" sz="2400" i="1" kern="100">
                                    <a:effectLst/>
                                    <a:latin typeface="Cambria Math" panose="02040503050406030204" pitchFamily="18" charset="0"/>
                                    <a:cs typeface="Times New Roman" panose="02020603050405020304" pitchFamily="18" charset="0"/>
                                  </a:rPr>
                                  <m:t>𝑥</m:t>
                                </m:r>
                              </m:sup>
                            </m:sSup>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for</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𝑥</m:t>
                            </m:r>
                            <m:r>
                              <a:rPr lang="en-US" altLang="zh-CN" sz="2400" kern="100">
                                <a:effectLst/>
                                <a:latin typeface="Cambria Math" panose="02040503050406030204" pitchFamily="18" charset="0"/>
                                <a:cs typeface="Times New Roman" panose="02020603050405020304" pitchFamily="18" charset="0"/>
                              </a:rPr>
                              <m:t>&gt;0</m:t>
                            </m:r>
                          </m:e>
                          <m:e>
                            <m:r>
                              <a:rPr lang="en-US" altLang="zh-CN" sz="2400" i="1" kern="100">
                                <a:effectLst/>
                                <a:latin typeface="Cambria Math" panose="02040503050406030204" pitchFamily="18" charset="0"/>
                                <a:cs typeface="Times New Roman" panose="02020603050405020304" pitchFamily="18" charset="0"/>
                              </a:rPr>
                              <m:t>&amp;0</m:t>
                            </m:r>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for</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𝑥</m:t>
                            </m:r>
                            <m:r>
                              <a:rPr lang="en-US" altLang="zh-CN" sz="2400" kern="100">
                                <a:effectLst/>
                                <a:latin typeface="Cambria Math" panose="02040503050406030204" pitchFamily="18" charset="0"/>
                              </a:rPr>
                              <m:t>≤</m:t>
                            </m:r>
                            <m:r>
                              <a:rPr lang="en-US" altLang="zh-CN" sz="2400" kern="100">
                                <a:effectLst/>
                                <a:latin typeface="Cambria Math" panose="02040503050406030204" pitchFamily="18" charset="0"/>
                                <a:cs typeface="Times New Roman" panose="02020603050405020304" pitchFamily="18" charset="0"/>
                              </a:rPr>
                              <m:t>0</m:t>
                            </m:r>
                          </m:e>
                        </m:eqArr>
                      </m:e>
                    </m:d>
                  </m:oMath>
                </a14:m>
                <a:r>
                  <a:rPr lang="en-US" altLang="zh-CN" sz="2400" kern="100" dirty="0">
                    <a:effectLst/>
                    <a:latin typeface="Times New Roman" panose="02020603050405020304" pitchFamily="18" charset="0"/>
                  </a:rPr>
                  <a:t>, </a:t>
                </a:r>
                <a:r>
                  <a:rPr lang="en-US" altLang="zh-CN" sz="2400" dirty="0"/>
                  <a:t>find the mean and variance of the given probability density.</a:t>
                </a:r>
                <a:endParaRPr lang="zh-CN" altLang="zh-CN" sz="2400" kern="100" dirty="0">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rPr>
                  <a:t>  </a:t>
                </a:r>
              </a:p>
            </p:txBody>
          </p:sp>
        </mc:Choice>
        <mc:Fallback>
          <p:sp>
            <p:nvSpPr>
              <p:cNvPr id="3" name="Rectangle 2">
                <a:extLst>
                  <a:ext uri="{FF2B5EF4-FFF2-40B4-BE49-F238E27FC236}">
                    <a16:creationId xmlns:a16="http://schemas.microsoft.com/office/drawing/2014/main" id="{9E75F10A-A7A7-643F-3FA5-5287B67D604B}"/>
                  </a:ext>
                </a:extLst>
              </p:cNvPr>
              <p:cNvSpPr>
                <a:spLocks noRot="1" noChangeAspect="1" noMove="1" noResize="1" noEditPoints="1" noAdjustHandles="1" noChangeArrowheads="1" noChangeShapeType="1" noTextEdit="1"/>
              </p:cNvSpPr>
              <p:nvPr/>
            </p:nvSpPr>
            <p:spPr bwMode="auto">
              <a:xfrm>
                <a:off x="0" y="-4576"/>
                <a:ext cx="9144000" cy="2393476"/>
              </a:xfrm>
              <a:prstGeom prst="rect">
                <a:avLst/>
              </a:prstGeom>
              <a:blipFill>
                <a:blip r:embed="rId2"/>
                <a:stretch>
                  <a:fillRect l="-1000" t="-15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05D6D44-8CE3-2D0F-B748-4EDD60ACF1ED}"/>
              </a:ext>
            </a:extLst>
          </p:cNvPr>
          <p:cNvSpPr txBox="1"/>
          <p:nvPr/>
        </p:nvSpPr>
        <p:spPr>
          <a:xfrm>
            <a:off x="179512" y="2033477"/>
            <a:ext cx="7704856"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Performing the necessary integrations, we get</a:t>
            </a:r>
            <a:endParaRPr lang="zh-CN" altLang="en-US" sz="2400"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B0EFB055-91AC-3A08-7A52-D151C845E5C9}"/>
                  </a:ext>
                </a:extLst>
              </p:cNvPr>
              <p:cNvSpPr txBox="1"/>
              <p:nvPr/>
            </p:nvSpPr>
            <p:spPr>
              <a:xfrm>
                <a:off x="1475656" y="2765823"/>
                <a:ext cx="6408712"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𝜇</m:t>
                      </m:r>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0">
                              <a:latin typeface="Cambria Math" panose="02040503050406030204" pitchFamily="18" charset="0"/>
                            </a:rPr>
                            <m:t>∞</m:t>
                          </m:r>
                        </m:sup>
                        <m:e>
                          <m:r>
                            <a:rPr lang="zh-CN" altLang="en-US" sz="2400" i="1">
                              <a:latin typeface="Cambria Math" panose="02040503050406030204" pitchFamily="18" charset="0"/>
                            </a:rPr>
                            <m:t>𝑥𝑓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r>
                            <a:rPr lang="zh-CN" altLang="en-US" sz="2400" i="1">
                              <a:latin typeface="Cambria Math" panose="02040503050406030204" pitchFamily="18" charset="0"/>
                            </a:rPr>
                            <m:t>𝑑𝑥</m:t>
                          </m:r>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0</m:t>
                              </m:r>
                            </m:sub>
                            <m:sup>
                              <m:r>
                                <a:rPr lang="zh-CN" altLang="en-US" sz="2400" i="0">
                                  <a:latin typeface="Cambria Math" panose="02040503050406030204" pitchFamily="18" charset="0"/>
                                </a:rPr>
                                <m:t>∞</m:t>
                              </m:r>
                            </m:sup>
                            <m:e>
                              <m:r>
                                <a:rPr lang="zh-CN" altLang="en-US" sz="2400" i="1">
                                  <a:latin typeface="Cambria Math" panose="02040503050406030204" pitchFamily="18" charset="0"/>
                                </a:rPr>
                                <m:t>𝑥</m:t>
                              </m:r>
                              <m:r>
                                <a:rPr lang="zh-CN" altLang="en-US" sz="2400" i="0">
                                  <a:latin typeface="Cambria Math" panose="02040503050406030204" pitchFamily="18" charset="0"/>
                                </a:rPr>
                                <m:t>⋅3</m:t>
                              </m:r>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−3</m:t>
                                  </m:r>
                                  <m:r>
                                    <a:rPr lang="zh-CN" altLang="en-US" sz="2400" i="1">
                                      <a:latin typeface="Cambria Math" panose="02040503050406030204" pitchFamily="18" charset="0"/>
                                    </a:rPr>
                                    <m:t>𝑥</m:t>
                                  </m:r>
                                </m:sup>
                              </m:sSup>
                            </m:e>
                          </m:nary>
                          <m:r>
                            <a:rPr lang="zh-CN" altLang="en-US" sz="2400" i="1">
                              <a:latin typeface="Cambria Math" panose="02040503050406030204" pitchFamily="18" charset="0"/>
                            </a:rPr>
                            <m:t>𝑑𝑥</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3</m:t>
                              </m:r>
                            </m:den>
                          </m:f>
                        </m:e>
                      </m:nary>
                    </m:oMath>
                  </m:oMathPara>
                </a14:m>
                <a:endParaRPr lang="zh-CN" altLang="en-US" sz="2400" dirty="0"/>
              </a:p>
            </p:txBody>
          </p:sp>
        </mc:Choice>
        <mc:Fallback>
          <p:sp>
            <p:nvSpPr>
              <p:cNvPr id="13" name="文本框 12">
                <a:extLst>
                  <a:ext uri="{FF2B5EF4-FFF2-40B4-BE49-F238E27FC236}">
                    <a16:creationId xmlns:a16="http://schemas.microsoft.com/office/drawing/2014/main" id="{B0EFB055-91AC-3A08-7A52-D151C845E5C9}"/>
                  </a:ext>
                </a:extLst>
              </p:cNvPr>
              <p:cNvSpPr txBox="1">
                <a:spLocks noRot="1" noChangeAspect="1" noMove="1" noResize="1" noEditPoints="1" noAdjustHandles="1" noChangeArrowheads="1" noChangeShapeType="1" noTextEdit="1"/>
              </p:cNvSpPr>
              <p:nvPr/>
            </p:nvSpPr>
            <p:spPr>
              <a:xfrm>
                <a:off x="1475656" y="2765823"/>
                <a:ext cx="6408712" cy="89146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7C1F6B3-EA4B-05B5-B63B-76C5C85AC4FE}"/>
                  </a:ext>
                </a:extLst>
              </p:cNvPr>
              <p:cNvSpPr txBox="1"/>
              <p:nvPr/>
            </p:nvSpPr>
            <p:spPr>
              <a:xfrm>
                <a:off x="198825" y="3870288"/>
                <a:ext cx="7848872" cy="985141"/>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and</a:t>
                </a:r>
                <a:endParaRPr lang="zh-CN" altLang="zh-CN" sz="2400" kern="100" dirty="0">
                  <a:effectLst/>
                  <a:latin typeface="Times New Roman" panose="02020603050405020304" pitchFamily="18" charset="0"/>
                  <a:ea typeface="宋体" panose="02010600030101010101" pitchFamily="2" charset="-122"/>
                </a:endParaRPr>
              </a:p>
              <a:p>
                <a:pPr algn="ct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𝜎</m:t>
                        </m:r>
                      </m:e>
                      <m:sup>
                        <m:r>
                          <a:rPr lang="en-US" altLang="zh-CN" sz="2400" i="1" kern="100">
                            <a:effectLst/>
                            <a:latin typeface="Cambria Math" panose="02040503050406030204" pitchFamily="18" charset="0"/>
                            <a:ea typeface="宋体" panose="02010600030101010101" pitchFamily="2" charset="-122"/>
                          </a:rPr>
                          <m:t>2</m:t>
                        </m:r>
                      </m:sup>
                    </m:sSup>
                    <m:r>
                      <a:rPr lang="en-US" altLang="zh-CN" sz="2400" i="1" kern="100">
                        <a:effectLst/>
                        <a:latin typeface="Cambria Math" panose="02040503050406030204" pitchFamily="18" charset="0"/>
                        <a:ea typeface="宋体" panose="02010600030101010101" pitchFamily="2" charset="-122"/>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m:t>
                        </m:r>
                      </m:sub>
                      <m:sup>
                        <m:r>
                          <a:rPr lang="en-US" altLang="zh-CN" sz="2400" i="1" kern="100">
                            <a:effectLst/>
                            <a:latin typeface="Cambria Math" panose="02040503050406030204" pitchFamily="18" charset="0"/>
                            <a:ea typeface="宋体" panose="02010600030101010101" pitchFamily="2" charset="-122"/>
                          </a:rPr>
                          <m:t>∞</m:t>
                        </m:r>
                      </m:sup>
                      <m:e>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m:t>
                            </m:r>
                          </m:e>
                          <m:sup>
                            <m:r>
                              <a:rPr lang="en-US" altLang="zh-CN" sz="2400" i="1" kern="100">
                                <a:effectLst/>
                                <a:latin typeface="Cambria Math" panose="02040503050406030204" pitchFamily="18" charset="0"/>
                                <a:ea typeface="宋体" panose="02010600030101010101" pitchFamily="2" charset="-122"/>
                              </a:rPr>
                              <m:t>2</m:t>
                            </m:r>
                          </m:sup>
                        </m:sSup>
                        <m:r>
                          <a:rPr lang="en-US" altLang="zh-CN" sz="2400" i="1" kern="100">
                            <a:effectLst/>
                            <a:latin typeface="Cambria Math" panose="02040503050406030204" pitchFamily="18" charset="0"/>
                            <a:ea typeface="宋体" panose="02010600030101010101" pitchFamily="2" charset="-122"/>
                          </a:rPr>
                          <m:t>𝑓</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𝑑𝑥</m:t>
                        </m:r>
                      </m:e>
                    </m:nary>
                    <m:r>
                      <a:rPr lang="en-US" altLang="zh-CN" sz="2400" i="1" kern="100">
                        <a:effectLst/>
                        <a:latin typeface="Cambria Math" panose="02040503050406030204" pitchFamily="18" charset="0"/>
                        <a:ea typeface="宋体" panose="02010600030101010101" pitchFamily="2" charset="-122"/>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0</m:t>
                        </m:r>
                      </m:sub>
                      <m:sup>
                        <m:r>
                          <a:rPr lang="en-US" altLang="zh-CN" sz="2400" i="1" kern="100">
                            <a:effectLst/>
                            <a:latin typeface="Cambria Math" panose="02040503050406030204" pitchFamily="18" charset="0"/>
                            <a:ea typeface="宋体" panose="02010600030101010101" pitchFamily="2" charset="-122"/>
                          </a:rPr>
                          <m:t>∞</m:t>
                        </m:r>
                      </m:sup>
                      <m:e>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m:t>
                            </m:r>
                          </m:num>
                          <m:den>
                            <m:r>
                              <a:rPr lang="en-US" altLang="zh-CN" sz="2400" i="1" kern="100">
                                <a:effectLst/>
                                <a:latin typeface="Cambria Math" panose="02040503050406030204" pitchFamily="18" charset="0"/>
                                <a:ea typeface="宋体" panose="02010600030101010101" pitchFamily="2" charset="-122"/>
                              </a:rPr>
                              <m:t>3</m:t>
                            </m:r>
                          </m:den>
                        </m:f>
                        <m:r>
                          <a:rPr lang="en-US" altLang="zh-CN" sz="2400" i="1" kern="100">
                            <a:effectLst/>
                            <a:latin typeface="Cambria Math" panose="02040503050406030204" pitchFamily="18" charset="0"/>
                            <a:ea typeface="宋体" panose="02010600030101010101" pitchFamily="2" charset="-122"/>
                          </a:rPr>
                          <m:t>)3</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𝑒</m:t>
                            </m:r>
                          </m:e>
                          <m:sup>
                            <m:r>
                              <a:rPr lang="en-US" altLang="zh-CN" sz="2400" i="1" kern="100">
                                <a:effectLst/>
                                <a:latin typeface="Cambria Math" panose="02040503050406030204" pitchFamily="18" charset="0"/>
                                <a:ea typeface="宋体" panose="02010600030101010101" pitchFamily="2" charset="-122"/>
                              </a:rPr>
                              <m:t>−3</m:t>
                            </m:r>
                            <m:r>
                              <a:rPr lang="en-US" altLang="zh-CN" sz="2400" i="1" kern="100">
                                <a:effectLst/>
                                <a:latin typeface="Cambria Math" panose="02040503050406030204" pitchFamily="18" charset="0"/>
                                <a:ea typeface="宋体" panose="02010600030101010101" pitchFamily="2" charset="-122"/>
                              </a:rPr>
                              <m:t>𝑥</m:t>
                            </m:r>
                          </m:sup>
                        </m:sSup>
                        <m:r>
                          <a:rPr lang="en-US" altLang="zh-CN" sz="2400" i="1" kern="100">
                            <a:effectLst/>
                            <a:latin typeface="Cambria Math" panose="02040503050406030204" pitchFamily="18" charset="0"/>
                            <a:ea typeface="宋体" panose="02010600030101010101" pitchFamily="2" charset="-122"/>
                          </a:rPr>
                          <m:t>𝑑𝑥</m:t>
                        </m:r>
                      </m:e>
                    </m:nary>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m:t>
                        </m:r>
                      </m:num>
                      <m:den>
                        <m:r>
                          <a:rPr lang="en-US" altLang="zh-CN" sz="2400" i="1" kern="100">
                            <a:effectLst/>
                            <a:latin typeface="Cambria Math" panose="02040503050406030204" pitchFamily="18" charset="0"/>
                            <a:ea typeface="宋体" panose="02010600030101010101" pitchFamily="2" charset="-122"/>
                          </a:rPr>
                          <m:t>9</m:t>
                        </m:r>
                      </m:den>
                    </m:f>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5" name="文本框 14">
                <a:extLst>
                  <a:ext uri="{FF2B5EF4-FFF2-40B4-BE49-F238E27FC236}">
                    <a16:creationId xmlns:a16="http://schemas.microsoft.com/office/drawing/2014/main" id="{87C1F6B3-EA4B-05B5-B63B-76C5C85AC4FE}"/>
                  </a:ext>
                </a:extLst>
              </p:cNvPr>
              <p:cNvSpPr txBox="1">
                <a:spLocks noRot="1" noChangeAspect="1" noMove="1" noResize="1" noEditPoints="1" noAdjustHandles="1" noChangeArrowheads="1" noChangeShapeType="1" noTextEdit="1"/>
              </p:cNvSpPr>
              <p:nvPr/>
            </p:nvSpPr>
            <p:spPr>
              <a:xfrm>
                <a:off x="198825" y="3870288"/>
                <a:ext cx="7848872" cy="985141"/>
              </a:xfrm>
              <a:prstGeom prst="rect">
                <a:avLst/>
              </a:prstGeom>
              <a:blipFill>
                <a:blip r:embed="rId4"/>
                <a:stretch>
                  <a:fillRect l="-1243" t="-4969" b="-5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448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D4C26EE-FF9F-7925-6197-9A08DE4357F9}"/>
              </a:ext>
            </a:extLst>
          </p:cNvPr>
          <p:cNvSpPr txBox="1"/>
          <p:nvPr/>
        </p:nvSpPr>
        <p:spPr>
          <a:xfrm>
            <a:off x="107504" y="116632"/>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4.2 Uniform Distribution</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E747463-35AF-C76C-6EA3-B6FBBB1397AD}"/>
                  </a:ext>
                </a:extLst>
              </p:cNvPr>
              <p:cNvSpPr txBox="1"/>
              <p:nvPr/>
            </p:nvSpPr>
            <p:spPr>
              <a:xfrm>
                <a:off x="140150" y="764704"/>
                <a:ext cx="8392289" cy="2010102"/>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The uniform distribution, with the parameters</a:t>
                </a:r>
                <a:r>
                  <a:rPr lang="en-US" altLang="zh-CN" sz="2400" i="1" kern="100" dirty="0">
                    <a:effectLst/>
                    <a:latin typeface="Times New Roman" panose="02020603050405020304" pitchFamily="18" charset="0"/>
                  </a:rPr>
                  <a:t> a a</a:t>
                </a:r>
                <a:r>
                  <a:rPr lang="en-US" altLang="zh-CN" sz="2400" kern="100" dirty="0">
                    <a:effectLst/>
                    <a:latin typeface="Times New Roman" panose="02020603050405020304" pitchFamily="18" charset="0"/>
                  </a:rPr>
                  <a:t>nd </a:t>
                </a:r>
                <a:r>
                  <a:rPr lang="en-US" altLang="zh-CN" sz="2400" i="1" kern="100" dirty="0">
                    <a:effectLst/>
                    <a:latin typeface="Times New Roman" panose="02020603050405020304" pitchFamily="18" charset="0"/>
                  </a:rPr>
                  <a:t>b</a:t>
                </a:r>
                <a:r>
                  <a:rPr lang="en-US" altLang="zh-CN" sz="2400" kern="100" dirty="0">
                    <a:effectLst/>
                    <a:latin typeface="Times New Roman" panose="02020603050405020304" pitchFamily="18" charset="0"/>
                  </a:rPr>
                  <a:t>, has probability density function </a:t>
                </a:r>
              </a:p>
              <a:p>
                <a:pPr indent="266700" algn="just"/>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rPr>
                        <m:t>𝑓</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𝑥</m:t>
                      </m:r>
                      <m:r>
                        <a:rPr lang="en-US" altLang="zh-CN" sz="2400" i="1" kern="100" smtClean="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rPr>
                                <m:t>&amp;</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1</m:t>
                                  </m:r>
                                </m:num>
                                <m:den>
                                  <m:r>
                                    <a:rPr lang="en-US" altLang="zh-CN" sz="2400" i="1" kern="100">
                                      <a:effectLst/>
                                      <a:latin typeface="Cambria Math" panose="02040503050406030204" pitchFamily="18" charset="0"/>
                                    </a:rPr>
                                    <m:t>𝑏</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𝑎</m:t>
                                  </m:r>
                                </m:den>
                              </m:f>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𝑎</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𝑏</m:t>
                              </m:r>
                              <m:r>
                                <a:rPr lang="en-US" altLang="zh-CN" sz="2400" kern="100">
                                  <a:effectLst/>
                                  <a:latin typeface="Cambria Math" panose="02040503050406030204" pitchFamily="18" charset="0"/>
                                </a:rPr>
                                <m:t>,</m:t>
                              </m:r>
                            </m:e>
                            <m:e>
                              <m:r>
                                <a:rPr lang="en-US" altLang="zh-CN" sz="2400" i="1" kern="100">
                                  <a:effectLst/>
                                  <a:latin typeface="Cambria Math" panose="02040503050406030204" pitchFamily="18" charset="0"/>
                                </a:rPr>
                                <m:t>&amp;0</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elsewhere</m:t>
                              </m:r>
                              <m:r>
                                <m:rPr>
                                  <m:nor/>
                                </m:rPr>
                                <a:rPr lang="en-US" altLang="zh-CN" sz="2400" kern="100">
                                  <a:effectLst/>
                                  <a:latin typeface="Cambria Math" panose="02040503050406030204" pitchFamily="18" charset="0"/>
                                </a:rPr>
                                <m:t>,</m:t>
                              </m:r>
                            </m:e>
                          </m:eqArr>
                        </m:e>
                      </m:d>
                    </m:oMath>
                  </m:oMathPara>
                </a14:m>
                <a:endParaRPr lang="zh-CN" altLang="zh-CN" sz="2400" kern="100" dirty="0">
                  <a:effectLst/>
                  <a:latin typeface="Times New Roman" panose="02020603050405020304" pitchFamily="18" charset="0"/>
                </a:endParaRPr>
              </a:p>
            </p:txBody>
          </p:sp>
        </mc:Choice>
        <mc:Fallback>
          <p:sp>
            <p:nvSpPr>
              <p:cNvPr id="5" name="文本框 4">
                <a:extLst>
                  <a:ext uri="{FF2B5EF4-FFF2-40B4-BE49-F238E27FC236}">
                    <a16:creationId xmlns:a16="http://schemas.microsoft.com/office/drawing/2014/main" id="{9E747463-35AF-C76C-6EA3-B6FBBB1397AD}"/>
                  </a:ext>
                </a:extLst>
              </p:cNvPr>
              <p:cNvSpPr txBox="1">
                <a:spLocks noRot="1" noChangeAspect="1" noMove="1" noResize="1" noEditPoints="1" noAdjustHandles="1" noChangeArrowheads="1" noChangeShapeType="1" noTextEdit="1"/>
              </p:cNvSpPr>
              <p:nvPr/>
            </p:nvSpPr>
            <p:spPr>
              <a:xfrm>
                <a:off x="140150" y="764704"/>
                <a:ext cx="8392289" cy="2010102"/>
              </a:xfrm>
              <a:prstGeom prst="rect">
                <a:avLst/>
              </a:prstGeom>
              <a:blipFill>
                <a:blip r:embed="rId2"/>
                <a:stretch>
                  <a:fillRect l="-1162" t="-2424" r="-1089"/>
                </a:stretch>
              </a:blipFill>
            </p:spPr>
            <p:txBody>
              <a:bodyPr/>
              <a:lstStyle/>
              <a:p>
                <a:r>
                  <a:rPr lang="zh-CN" altLang="en-US">
                    <a:noFill/>
                  </a:rPr>
                  <a:t> </a:t>
                </a:r>
              </a:p>
            </p:txBody>
          </p:sp>
        </mc:Fallback>
      </mc:AlternateContent>
      <p:sp>
        <p:nvSpPr>
          <p:cNvPr id="8" name="Rectangle 1">
            <a:extLst>
              <a:ext uri="{FF2B5EF4-FFF2-40B4-BE49-F238E27FC236}">
                <a16:creationId xmlns:a16="http://schemas.microsoft.com/office/drawing/2014/main" id="{CA7DDC89-A581-4F33-81D6-386FD0B09203}"/>
              </a:ext>
            </a:extLst>
          </p:cNvPr>
          <p:cNvSpPr>
            <a:spLocks noChangeArrowheads="1"/>
          </p:cNvSpPr>
          <p:nvPr/>
        </p:nvSpPr>
        <p:spPr bwMode="auto">
          <a:xfrm>
            <a:off x="0" y="2774806"/>
            <a:ext cx="4878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whose graph is shown in Figure 4.2.1.</a:t>
            </a:r>
            <a:endParaRPr kumimoji="0" lang="en-US" altLang="zh-CN" sz="2400" b="0" i="0" u="none" strike="noStrike" cap="none" normalizeH="0" baseline="0" dirty="0">
              <a:ln>
                <a:noFill/>
              </a:ln>
              <a:solidFill>
                <a:schemeClr val="tx1"/>
              </a:solidFill>
              <a:effectLst/>
            </a:endParaRPr>
          </a:p>
        </p:txBody>
      </p:sp>
      <p:pic>
        <p:nvPicPr>
          <p:cNvPr id="10" name="图片 9">
            <a:extLst>
              <a:ext uri="{FF2B5EF4-FFF2-40B4-BE49-F238E27FC236}">
                <a16:creationId xmlns:a16="http://schemas.microsoft.com/office/drawing/2014/main" id="{041C999F-64CA-99F2-3D29-E34A95366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331" y="3236472"/>
            <a:ext cx="3814513" cy="2395160"/>
          </a:xfrm>
          <a:prstGeom prst="rect">
            <a:avLst/>
          </a:prstGeom>
        </p:spPr>
      </p:pic>
      <p:sp>
        <p:nvSpPr>
          <p:cNvPr id="11" name="Rectangle 2">
            <a:extLst>
              <a:ext uri="{FF2B5EF4-FFF2-40B4-BE49-F238E27FC236}">
                <a16:creationId xmlns:a16="http://schemas.microsoft.com/office/drawing/2014/main" id="{61821866-8300-A37A-4AE6-AD7EB56B06A2}"/>
              </a:ext>
            </a:extLst>
          </p:cNvPr>
          <p:cNvSpPr>
            <a:spLocks noChangeArrowheads="1"/>
          </p:cNvSpPr>
          <p:nvPr/>
        </p:nvSpPr>
        <p:spPr bwMode="auto">
          <a:xfrm>
            <a:off x="341276" y="5482210"/>
            <a:ext cx="8676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Figure 4.2.1 The uniform probability density in the interval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2ED9677D-0758-E8BE-2A5A-B301F2AB5E69}"/>
                  </a:ext>
                </a:extLst>
              </p:cNvPr>
              <p:cNvSpPr txBox="1"/>
              <p:nvPr/>
            </p:nvSpPr>
            <p:spPr>
              <a:xfrm>
                <a:off x="1710446" y="5949290"/>
                <a:ext cx="4646950" cy="9087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zh-CN" altLang="en-US" sz="2400" i="1" smtClean="0">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0">
                              <a:latin typeface="Cambria Math" panose="02040503050406030204" pitchFamily="18" charset="0"/>
                            </a:rPr>
                            <m:t>+∞</m:t>
                          </m:r>
                        </m:sup>
                        <m:e>
                          <m:r>
                            <a:rPr lang="zh-CN" altLang="en-US" sz="2400" b="1" i="1">
                              <a:latin typeface="Cambria Math" panose="02040503050406030204" pitchFamily="18" charset="0"/>
                            </a:rPr>
                            <m:t>𝒇</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𝒙</m:t>
                              </m:r>
                            </m:e>
                          </m:d>
                          <m:r>
                            <a:rPr lang="zh-CN" altLang="en-US" sz="2400" b="1" i="1">
                              <a:latin typeface="Cambria Math" panose="02040503050406030204" pitchFamily="18" charset="0"/>
                            </a:rPr>
                            <m:t>𝒅𝒙</m:t>
                          </m:r>
                          <m:r>
                            <a:rPr lang="zh-CN" altLang="en-US" sz="2400" b="0" i="0">
                              <a:latin typeface="Cambria Math" panose="02040503050406030204" pitchFamily="18" charset="0"/>
                            </a:rPr>
                            <m:t>=1</m:t>
                          </m:r>
                        </m:e>
                      </m:nary>
                    </m:oMath>
                  </m:oMathPara>
                </a14:m>
                <a:endParaRPr lang="zh-CN" altLang="en-US" sz="2400" dirty="0"/>
              </a:p>
            </p:txBody>
          </p:sp>
        </mc:Choice>
        <mc:Fallback>
          <p:sp>
            <p:nvSpPr>
              <p:cNvPr id="13" name="文本框 12">
                <a:extLst>
                  <a:ext uri="{FF2B5EF4-FFF2-40B4-BE49-F238E27FC236}">
                    <a16:creationId xmlns:a16="http://schemas.microsoft.com/office/drawing/2014/main" id="{2ED9677D-0758-E8BE-2A5A-B301F2AB5E69}"/>
                  </a:ext>
                </a:extLst>
              </p:cNvPr>
              <p:cNvSpPr txBox="1">
                <a:spLocks noRot="1" noChangeAspect="1" noMove="1" noResize="1" noEditPoints="1" noAdjustHandles="1" noChangeArrowheads="1" noChangeShapeType="1" noTextEdit="1"/>
              </p:cNvSpPr>
              <p:nvPr/>
            </p:nvSpPr>
            <p:spPr>
              <a:xfrm>
                <a:off x="1710446" y="5949290"/>
                <a:ext cx="4646950" cy="90871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967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454E9D1-2C26-7FA2-F109-C32D3539DEA3}"/>
                  </a:ext>
                </a:extLst>
              </p:cNvPr>
              <p:cNvSpPr txBox="1"/>
              <p:nvPr/>
            </p:nvSpPr>
            <p:spPr>
              <a:xfrm>
                <a:off x="323528" y="476672"/>
                <a:ext cx="6840760" cy="2582374"/>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The distribution function of the uniform distribution is  </a:t>
                </a:r>
                <a:endParaRPr lang="en-US" altLang="zh-CN" sz="2400" i="1" kern="100" dirty="0">
                  <a:effectLst/>
                  <a:latin typeface="Cambria Math" panose="02040503050406030204" pitchFamily="18" charset="0"/>
                </a:endParaRPr>
              </a:p>
              <a:p>
                <a:pPr indent="266700" algn="just"/>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rPr>
                        <m:t>𝐹</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𝑥</m:t>
                      </m:r>
                      <m:r>
                        <a:rPr lang="en-US" altLang="zh-CN" sz="2400" i="1" kern="100" smtClean="0">
                          <a:effectLst/>
                          <a:latin typeface="Cambria Math" panose="020405030504060302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rPr>
                                <m:t>&amp;0</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𝑎</m:t>
                              </m:r>
                              <m:r>
                                <a:rPr lang="en-US" altLang="zh-CN" sz="2400" kern="100">
                                  <a:effectLst/>
                                  <a:latin typeface="Cambria Math" panose="02040503050406030204" pitchFamily="18" charset="0"/>
                                </a:rPr>
                                <m:t>,</m:t>
                              </m:r>
                            </m:e>
                            <m:e>
                              <m:r>
                                <a:rPr lang="en-US" altLang="zh-CN" sz="2400" i="1" kern="100">
                                  <a:effectLst/>
                                  <a:latin typeface="Cambria Math" panose="02040503050406030204" pitchFamily="18" charset="0"/>
                                </a:rPr>
                                <m:t>&amp;</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𝑎</m:t>
                                  </m:r>
                                </m:num>
                                <m:den>
                                  <m:r>
                                    <a:rPr lang="en-US" altLang="zh-CN" sz="2400" i="1" kern="100">
                                      <a:effectLst/>
                                      <a:latin typeface="Cambria Math" panose="02040503050406030204" pitchFamily="18" charset="0"/>
                                    </a:rPr>
                                    <m:t>𝑏</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𝑎</m:t>
                                  </m:r>
                                </m:den>
                              </m:f>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𝑎</m:t>
                              </m:r>
                              <m:r>
                                <a:rPr lang="en-US" altLang="zh-CN" sz="2400"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𝑏</m:t>
                              </m:r>
                              <m:r>
                                <a:rPr lang="en-US" altLang="zh-CN" sz="2400" kern="100">
                                  <a:effectLst/>
                                  <a:latin typeface="Cambria Math" panose="02040503050406030204" pitchFamily="18" charset="0"/>
                                </a:rPr>
                                <m:t>,</m:t>
                              </m:r>
                            </m:e>
                            <m:e>
                              <m:r>
                                <a:rPr lang="en-US" altLang="zh-CN" sz="2400" i="1" kern="100">
                                  <a:effectLst/>
                                  <a:latin typeface="Cambria Math" panose="02040503050406030204" pitchFamily="18" charset="0"/>
                                </a:rPr>
                                <m:t>&amp;1</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for</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m:t>
                              </m:r>
                              <m:r>
                                <a:rPr lang="en-US" altLang="zh-CN" sz="2400" i="1" kern="100">
                                  <a:effectLst/>
                                  <a:latin typeface="Cambria Math" panose="02040503050406030204" pitchFamily="18" charset="0"/>
                                </a:rPr>
                                <m:t>𝑏</m:t>
                              </m:r>
                              <m:r>
                                <a:rPr lang="en-US" altLang="zh-CN" sz="2400" kern="100">
                                  <a:effectLst/>
                                  <a:latin typeface="Cambria Math" panose="02040503050406030204" pitchFamily="18" charset="0"/>
                                </a:rPr>
                                <m:t>.</m:t>
                              </m:r>
                            </m:e>
                          </m:eqArr>
                        </m:e>
                      </m:d>
                    </m:oMath>
                  </m:oMathPara>
                </a14:m>
                <a:endParaRPr lang="zh-CN" altLang="zh-CN" sz="2400" kern="100" dirty="0">
                  <a:effectLst/>
                  <a:latin typeface="Times New Roman" panose="02020603050405020304" pitchFamily="18" charset="0"/>
                </a:endParaRPr>
              </a:p>
              <a:p>
                <a:pPr indent="266700" algn="just"/>
                <a:endParaRPr lang="zh-CN" altLang="zh-CN" sz="2400" kern="100" dirty="0">
                  <a:effectLst/>
                  <a:latin typeface="Times New Roman" panose="02020603050405020304" pitchFamily="18" charset="0"/>
                </a:endParaRPr>
              </a:p>
            </p:txBody>
          </p:sp>
        </mc:Choice>
        <mc:Fallback>
          <p:sp>
            <p:nvSpPr>
              <p:cNvPr id="3" name="文本框 2">
                <a:extLst>
                  <a:ext uri="{FF2B5EF4-FFF2-40B4-BE49-F238E27FC236}">
                    <a16:creationId xmlns:a16="http://schemas.microsoft.com/office/drawing/2014/main" id="{0454E9D1-2C26-7FA2-F109-C32D3539DEA3}"/>
                  </a:ext>
                </a:extLst>
              </p:cNvPr>
              <p:cNvSpPr txBox="1">
                <a:spLocks noRot="1" noChangeAspect="1" noMove="1" noResize="1" noEditPoints="1" noAdjustHandles="1" noChangeArrowheads="1" noChangeShapeType="1" noTextEdit="1"/>
              </p:cNvSpPr>
              <p:nvPr/>
            </p:nvSpPr>
            <p:spPr>
              <a:xfrm>
                <a:off x="323528" y="476672"/>
                <a:ext cx="6840760" cy="2582374"/>
              </a:xfrm>
              <a:prstGeom prst="rect">
                <a:avLst/>
              </a:prstGeom>
              <a:blipFill>
                <a:blip r:embed="rId2"/>
                <a:stretch>
                  <a:fillRect l="-1337" t="-1887" r="-14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75E36F6-0960-59C9-62C3-6A3A4E534B0A}"/>
                  </a:ext>
                </a:extLst>
              </p:cNvPr>
              <p:cNvSpPr txBox="1"/>
              <p:nvPr/>
            </p:nvSpPr>
            <p:spPr>
              <a:xfrm>
                <a:off x="755576" y="3053184"/>
                <a:ext cx="6858000" cy="1938992"/>
              </a:xfrm>
              <a:prstGeom prst="rect">
                <a:avLst/>
              </a:prstGeom>
              <a:noFill/>
            </p:spPr>
            <p:txBody>
              <a:bodyPr wrap="square">
                <a:spAutoFit/>
              </a:bodyPr>
              <a:lstStyle/>
              <a:p>
                <a:pPr algn="just"/>
                <a:r>
                  <a:rPr lang="en-US" altLang="zh-CN" sz="2400" kern="100" dirty="0">
                    <a:solidFill>
                      <a:srgbClr val="FF0000"/>
                    </a:solidFill>
                    <a:effectLst/>
                    <a:latin typeface="Times New Roman" panose="02020603050405020304" pitchFamily="18" charset="0"/>
                    <a:ea typeface="宋体" panose="02010600030101010101" pitchFamily="2" charset="-122"/>
                  </a:rPr>
                  <a:t>Note that</a:t>
                </a:r>
                <a:r>
                  <a:rPr lang="en-US" altLang="zh-CN" sz="2400" kern="100" dirty="0">
                    <a:effectLst/>
                    <a:latin typeface="Times New Roman" panose="02020603050405020304" pitchFamily="18" charset="0"/>
                    <a:ea typeface="宋体" panose="02010600030101010101" pitchFamily="2" charset="-122"/>
                  </a:rPr>
                  <a:t> all values of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from </a:t>
                </a:r>
                <a:r>
                  <a:rPr lang="en-US" altLang="zh-CN" sz="2400" i="1" kern="100" dirty="0">
                    <a:effectLst/>
                    <a:latin typeface="Times New Roman" panose="02020603050405020304" pitchFamily="18" charset="0"/>
                    <a:ea typeface="宋体" panose="02010600030101010101" pitchFamily="2" charset="-122"/>
                  </a:rPr>
                  <a:t>a</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b</a:t>
                </a:r>
                <a:r>
                  <a:rPr lang="en-US" altLang="zh-CN" sz="2400" kern="100" dirty="0">
                    <a:effectLst/>
                    <a:latin typeface="Times New Roman" panose="02020603050405020304" pitchFamily="18" charset="0"/>
                    <a:ea typeface="宋体" panose="02010600030101010101" pitchFamily="2" charset="-122"/>
                  </a:rPr>
                  <a:t> are “equally likely”, in the sense that the probability that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lies in an interval of width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𝛥</m:t>
                    </m:r>
                    <m:r>
                      <a:rPr lang="en-US" altLang="zh-CN" sz="2400" i="1" kern="100">
                        <a:effectLst/>
                        <a:latin typeface="Cambria Math" panose="02040503050406030204" pitchFamily="18" charset="0"/>
                        <a:ea typeface="宋体" panose="02010600030101010101" pitchFamily="2" charset="-122"/>
                      </a:rPr>
                      <m:t>𝑥</m:t>
                    </m:r>
                  </m:oMath>
                </a14:m>
                <a:r>
                  <a:rPr lang="en-US" altLang="zh-CN" sz="2400" kern="100" dirty="0">
                    <a:effectLst/>
                    <a:latin typeface="Times New Roman" panose="02020603050405020304" pitchFamily="18" charset="0"/>
                    <a:ea typeface="宋体" panose="02010600030101010101" pitchFamily="2" charset="-122"/>
                  </a:rPr>
                  <a:t>entirely contained in the interval from </a:t>
                </a:r>
                <a:r>
                  <a:rPr lang="en-US" altLang="zh-CN" sz="2400" i="1" kern="100" dirty="0">
                    <a:effectLst/>
                    <a:latin typeface="Times New Roman" panose="02020603050405020304" pitchFamily="18" charset="0"/>
                    <a:ea typeface="宋体" panose="02010600030101010101" pitchFamily="2" charset="-122"/>
                  </a:rPr>
                  <a:t>a</a:t>
                </a:r>
                <a:r>
                  <a:rPr lang="en-US" altLang="zh-CN" sz="2400" kern="100" dirty="0">
                    <a:effectLst/>
                    <a:latin typeface="Times New Roman" panose="02020603050405020304" pitchFamily="18" charset="0"/>
                    <a:ea typeface="宋体" panose="02010600030101010101" pitchFamily="2" charset="-122"/>
                  </a:rPr>
                  <a:t> to </a:t>
                </a:r>
                <a:r>
                  <a:rPr lang="en-US" altLang="zh-CN" sz="2400" i="1" kern="100" dirty="0">
                    <a:effectLst/>
                    <a:latin typeface="Times New Roman" panose="02020603050405020304" pitchFamily="18" charset="0"/>
                    <a:ea typeface="宋体" panose="02010600030101010101" pitchFamily="2" charset="-122"/>
                  </a:rPr>
                  <a:t>b</a:t>
                </a:r>
                <a:r>
                  <a:rPr lang="en-US" altLang="zh-CN" sz="2400" kern="100" dirty="0">
                    <a:effectLst/>
                    <a:latin typeface="Times New Roman" panose="02020603050405020304" pitchFamily="18" charset="0"/>
                    <a:ea typeface="宋体" panose="02010600030101010101" pitchFamily="2" charset="-122"/>
                  </a:rPr>
                  <a:t> is equal to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𝛥</m:t>
                    </m:r>
                    <m:r>
                      <a:rPr lang="en-US" altLang="zh-CN" sz="2400" i="1" kern="100">
                        <a:effectLst/>
                        <a:latin typeface="Cambria Math" panose="02040503050406030204" pitchFamily="18" charset="0"/>
                        <a:ea typeface="宋体" panose="02010600030101010101" pitchFamily="2" charset="-122"/>
                      </a:rPr>
                      <m:t>𝑥</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𝑏</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𝑎</m:t>
                    </m:r>
                    <m:r>
                      <a:rPr lang="en-US" altLang="zh-CN" sz="2400" i="1"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regardless of the exact location of the interval.</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7" name="文本框 6">
                <a:extLst>
                  <a:ext uri="{FF2B5EF4-FFF2-40B4-BE49-F238E27FC236}">
                    <a16:creationId xmlns:a16="http://schemas.microsoft.com/office/drawing/2014/main" id="{C75E36F6-0960-59C9-62C3-6A3A4E534B0A}"/>
                  </a:ext>
                </a:extLst>
              </p:cNvPr>
              <p:cNvSpPr txBox="1">
                <a:spLocks noRot="1" noChangeAspect="1" noMove="1" noResize="1" noEditPoints="1" noAdjustHandles="1" noChangeArrowheads="1" noChangeShapeType="1" noTextEdit="1"/>
              </p:cNvSpPr>
              <p:nvPr/>
            </p:nvSpPr>
            <p:spPr>
              <a:xfrm>
                <a:off x="755576" y="3053184"/>
                <a:ext cx="6858000" cy="1938992"/>
              </a:xfrm>
              <a:prstGeom prst="rect">
                <a:avLst/>
              </a:prstGeom>
              <a:blipFill>
                <a:blip r:embed="rId3"/>
                <a:stretch>
                  <a:fillRect l="-1422" t="-2516" r="-1333" b="-6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87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9BF9F6F-C807-22A2-6118-77ECBA246A2D}"/>
              </a:ext>
            </a:extLst>
          </p:cNvPr>
          <p:cNvSpPr txBox="1"/>
          <p:nvPr/>
        </p:nvSpPr>
        <p:spPr>
          <a:xfrm>
            <a:off x="107504" y="260648"/>
            <a:ext cx="8496944"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To find the mean and variance </a:t>
            </a:r>
            <a:r>
              <a:rPr lang="en-US" altLang="zh-CN" sz="2400" kern="100" dirty="0">
                <a:effectLst/>
                <a:latin typeface="Times New Roman" panose="02020603050405020304" pitchFamily="18" charset="0"/>
                <a:ea typeface="宋体" panose="02010600030101010101" pitchFamily="2" charset="-122"/>
              </a:rPr>
              <a:t>of the uniform distribution</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121C666-D0C8-75BA-5B46-7E47717945A4}"/>
                  </a:ext>
                </a:extLst>
              </p:cNvPr>
              <p:cNvSpPr txBox="1"/>
              <p:nvPr/>
            </p:nvSpPr>
            <p:spPr>
              <a:xfrm>
                <a:off x="1691680" y="1052736"/>
                <a:ext cx="4572000" cy="9300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𝜇</m:t>
                      </m:r>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𝑎</m:t>
                          </m:r>
                        </m:sub>
                        <m:sup>
                          <m:r>
                            <a:rPr lang="zh-CN" altLang="en-US" sz="2400" i="1">
                              <a:latin typeface="Cambria Math" panose="02040503050406030204" pitchFamily="18" charset="0"/>
                            </a:rPr>
                            <m:t>𝑏</m:t>
                          </m:r>
                        </m:sup>
                        <m:e>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𝑏</m:t>
                              </m:r>
                              <m:r>
                                <a:rPr lang="zh-CN" altLang="en-US" sz="2400" i="0">
                                  <a:latin typeface="Cambria Math" panose="02040503050406030204" pitchFamily="18" charset="0"/>
                                </a:rPr>
                                <m:t>−</m:t>
                              </m:r>
                              <m:r>
                                <a:rPr lang="zh-CN" altLang="en-US" sz="2400" i="1">
                                  <a:latin typeface="Cambria Math" panose="02040503050406030204" pitchFamily="18" charset="0"/>
                                </a:rPr>
                                <m:t>𝑎</m:t>
                              </m:r>
                            </m:den>
                          </m:f>
                        </m:e>
                      </m:nary>
                      <m:r>
                        <a:rPr lang="zh-CN" altLang="en-US" sz="2400" i="1">
                          <a:latin typeface="Cambria Math" panose="02040503050406030204" pitchFamily="18" charset="0"/>
                        </a:rPr>
                        <m:t>𝑑𝑥</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𝑎</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0">
                              <a:latin typeface="Cambria Math" panose="02040503050406030204" pitchFamily="18" charset="0"/>
                            </a:rPr>
                            <m:t>2</m:t>
                          </m:r>
                        </m:den>
                      </m:f>
                    </m:oMath>
                  </m:oMathPara>
                </a14:m>
                <a:endParaRPr lang="zh-CN" altLang="en-US" sz="2400" dirty="0"/>
              </a:p>
            </p:txBody>
          </p:sp>
        </mc:Choice>
        <mc:Fallback>
          <p:sp>
            <p:nvSpPr>
              <p:cNvPr id="5" name="文本框 4">
                <a:extLst>
                  <a:ext uri="{FF2B5EF4-FFF2-40B4-BE49-F238E27FC236}">
                    <a16:creationId xmlns:a16="http://schemas.microsoft.com/office/drawing/2014/main" id="{5121C666-D0C8-75BA-5B46-7E47717945A4}"/>
                  </a:ext>
                </a:extLst>
              </p:cNvPr>
              <p:cNvSpPr txBox="1">
                <a:spLocks noRot="1" noChangeAspect="1" noMove="1" noResize="1" noEditPoints="1" noAdjustHandles="1" noChangeArrowheads="1" noChangeShapeType="1" noTextEdit="1"/>
              </p:cNvSpPr>
              <p:nvPr/>
            </p:nvSpPr>
            <p:spPr>
              <a:xfrm>
                <a:off x="1691680" y="1052736"/>
                <a:ext cx="4572000" cy="93006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9ECF7B1-ECF8-B89A-1E3E-AA519C73A407}"/>
                  </a:ext>
                </a:extLst>
              </p:cNvPr>
              <p:cNvSpPr txBox="1"/>
              <p:nvPr/>
            </p:nvSpPr>
            <p:spPr>
              <a:xfrm>
                <a:off x="2286000" y="2348880"/>
                <a:ext cx="4572000" cy="668388"/>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 E</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baseline="30000" dirty="0">
                    <a:effectLst/>
                    <a:latin typeface="Times New Roman" panose="02020603050405020304" pitchFamily="18" charset="0"/>
                    <a:ea typeface="宋体" panose="02010600030101010101" pitchFamily="2" charset="-122"/>
                  </a:rPr>
                  <a:t>2 </a:t>
                </a:r>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𝑎</m:t>
                        </m:r>
                      </m:sub>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sup>
                      <m:e>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zh-CN" altLang="zh-CN" sz="2400" i="1" kern="100">
                            <a:effectLst/>
                            <a:latin typeface="Cambria Math" panose="02040503050406030204" pitchFamily="18" charset="0"/>
                            <a:ea typeface="MS Gothic" panose="020B0609070205080204" pitchFamily="49" charset="-128"/>
                            <a:cs typeface="MS Gothic" panose="020B0609070205080204" pitchFamily="49" charset="-128"/>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𝑎</m:t>
                            </m:r>
                          </m:den>
                        </m:f>
                      </m:e>
                    </m:nary>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𝑑𝑥</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𝑎𝑏</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3</m:t>
                        </m:r>
                      </m:den>
                    </m:f>
                  </m:oMath>
                </a14:m>
                <a:endParaRPr lang="zh-CN" altLang="en-US" sz="2400" dirty="0"/>
              </a:p>
            </p:txBody>
          </p:sp>
        </mc:Choice>
        <mc:Fallback>
          <p:sp>
            <p:nvSpPr>
              <p:cNvPr id="7" name="文本框 6">
                <a:extLst>
                  <a:ext uri="{FF2B5EF4-FFF2-40B4-BE49-F238E27FC236}">
                    <a16:creationId xmlns:a16="http://schemas.microsoft.com/office/drawing/2014/main" id="{69ECF7B1-ECF8-B89A-1E3E-AA519C73A407}"/>
                  </a:ext>
                </a:extLst>
              </p:cNvPr>
              <p:cNvSpPr txBox="1">
                <a:spLocks noRot="1" noChangeAspect="1" noMove="1" noResize="1" noEditPoints="1" noAdjustHandles="1" noChangeArrowheads="1" noChangeShapeType="1" noTextEdit="1"/>
              </p:cNvSpPr>
              <p:nvPr/>
            </p:nvSpPr>
            <p:spPr>
              <a:xfrm>
                <a:off x="2286000" y="2348880"/>
                <a:ext cx="4572000" cy="668388"/>
              </a:xfrm>
              <a:prstGeom prst="rect">
                <a:avLst/>
              </a:prstGeom>
              <a:blipFill>
                <a:blip r:embed="rId3"/>
                <a:stretch>
                  <a:fillRect l="-400" b="-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C3C88E0-BDDF-EA52-5B7B-4EC5B6741ED4}"/>
                  </a:ext>
                </a:extLst>
              </p:cNvPr>
              <p:cNvSpPr txBox="1"/>
              <p:nvPr/>
            </p:nvSpPr>
            <p:spPr>
              <a:xfrm>
                <a:off x="1331640" y="3840733"/>
                <a:ext cx="6480720" cy="1087349"/>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Thus, </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𝜎</m:t>
                        </m:r>
                      </m:e>
                      <m:sup>
                        <m:r>
                          <a:rPr lang="en-US" altLang="zh-CN" sz="2400" i="1" kern="100">
                            <a:effectLst/>
                            <a:latin typeface="Cambria Math" panose="02040503050406030204" pitchFamily="18" charset="0"/>
                            <a:ea typeface="宋体" panose="02010600030101010101" pitchFamily="2" charset="-122"/>
                          </a:rPr>
                          <m:t>2</m:t>
                        </m:r>
                      </m:sup>
                    </m:sSup>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𝑎</m:t>
                            </m:r>
                          </m:e>
                          <m:sup>
                            <m:r>
                              <a:rPr lang="en-US" altLang="zh-CN" sz="2400" i="1" kern="100">
                                <a:effectLst/>
                                <a:latin typeface="Cambria Math" panose="02040503050406030204" pitchFamily="18" charset="0"/>
                                <a:ea typeface="宋体" panose="02010600030101010101" pitchFamily="2" charset="-122"/>
                              </a:rPr>
                              <m:t>2</m:t>
                            </m:r>
                          </m:sup>
                        </m:sSup>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𝑎𝑏</m:t>
                        </m:r>
                        <m:r>
                          <a:rPr lang="en-US" altLang="zh-CN" sz="2400" i="1" kern="100">
                            <a:effectLst/>
                            <a:latin typeface="Cambria Math" panose="02040503050406030204" pitchFamily="18" charset="0"/>
                            <a:ea typeface="宋体" panose="02010600030101010101" pitchFamily="2" charset="-122"/>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𝑏</m:t>
                            </m:r>
                          </m:e>
                          <m:sup>
                            <m:r>
                              <a:rPr lang="en-US" altLang="zh-CN" sz="2400" i="1" kern="100">
                                <a:effectLst/>
                                <a:latin typeface="Cambria Math" panose="02040503050406030204" pitchFamily="18" charset="0"/>
                                <a:ea typeface="宋体" panose="02010600030101010101" pitchFamily="2" charset="-122"/>
                              </a:rPr>
                              <m:t>2</m:t>
                            </m:r>
                          </m:sup>
                        </m:sSup>
                      </m:num>
                      <m:den>
                        <m:r>
                          <a:rPr lang="en-US" altLang="zh-CN" sz="2400" i="1" kern="100">
                            <a:effectLst/>
                            <a:latin typeface="Cambria Math" panose="02040503050406030204" pitchFamily="18" charset="0"/>
                            <a:ea typeface="宋体" panose="02010600030101010101" pitchFamily="2" charset="-122"/>
                          </a:rPr>
                          <m:t>3</m:t>
                        </m:r>
                      </m:den>
                    </m:f>
                    <m:r>
                      <a:rPr lang="en-US" altLang="zh-CN" sz="2400" i="1" kern="100">
                        <a:effectLst/>
                        <a:latin typeface="Cambria Math" panose="02040503050406030204" pitchFamily="18" charset="0"/>
                        <a:ea typeface="宋体" panose="02010600030101010101" pitchFamily="2" charset="-122"/>
                      </a:rPr>
                      <m:t>−</m:t>
                    </m:r>
                    <m:sSup>
                      <m:sSupPr>
                        <m:ctrlPr>
                          <a:rPr lang="zh-CN" altLang="zh-CN" sz="2400" i="1" kern="100">
                            <a:effectLst/>
                            <a:latin typeface="Cambria Math" panose="02040503050406030204" pitchFamily="18" charset="0"/>
                            <a:ea typeface="Cambria Math" panose="02040503050406030204" pitchFamily="18" charset="0"/>
                          </a:rPr>
                        </m:ctrlPr>
                      </m:sSupPr>
                      <m:e>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𝑎</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𝑏</m:t>
                                </m:r>
                              </m:num>
                              <m:den>
                                <m:r>
                                  <a:rPr lang="en-US" altLang="zh-CN" sz="2400" i="1" kern="100">
                                    <a:effectLst/>
                                    <a:latin typeface="Cambria Math" panose="02040503050406030204" pitchFamily="18" charset="0"/>
                                    <a:ea typeface="宋体" panose="02010600030101010101" pitchFamily="2" charset="-122"/>
                                  </a:rPr>
                                  <m:t>2</m:t>
                                </m:r>
                              </m:den>
                            </m:f>
                          </m:e>
                        </m:d>
                      </m:e>
                      <m:sup>
                        <m:r>
                          <a:rPr lang="en-US" altLang="zh-CN" sz="2400" i="1" kern="100">
                            <a:effectLst/>
                            <a:latin typeface="Cambria Math" panose="02040503050406030204" pitchFamily="18" charset="0"/>
                            <a:ea typeface="宋体" panose="02010600030101010101" pitchFamily="2" charset="-122"/>
                          </a:rPr>
                          <m:t>2</m:t>
                        </m:r>
                      </m:sup>
                    </m:sSup>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𝑏</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𝑎</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m:t>
                            </m:r>
                          </m:e>
                          <m:sup>
                            <m:r>
                              <a:rPr lang="en-US" altLang="zh-CN" sz="2400" i="1" kern="100">
                                <a:effectLst/>
                                <a:latin typeface="Cambria Math" panose="02040503050406030204" pitchFamily="18" charset="0"/>
                                <a:ea typeface="宋体" panose="02010600030101010101" pitchFamily="2" charset="-122"/>
                              </a:rPr>
                              <m:t>2</m:t>
                            </m:r>
                          </m:sup>
                        </m:sSup>
                      </m:num>
                      <m:den>
                        <m:r>
                          <a:rPr lang="en-US" altLang="zh-CN" sz="2400" i="1" kern="100">
                            <a:effectLst/>
                            <a:latin typeface="Cambria Math" panose="02040503050406030204" pitchFamily="18" charset="0"/>
                            <a:ea typeface="宋体" panose="02010600030101010101" pitchFamily="2" charset="-122"/>
                          </a:rPr>
                          <m:t>12</m:t>
                        </m:r>
                      </m:den>
                    </m:f>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1C3C88E0-BDDF-EA52-5B7B-4EC5B6741ED4}"/>
                  </a:ext>
                </a:extLst>
              </p:cNvPr>
              <p:cNvSpPr txBox="1">
                <a:spLocks noRot="1" noChangeAspect="1" noMove="1" noResize="1" noEditPoints="1" noAdjustHandles="1" noChangeArrowheads="1" noChangeShapeType="1" noTextEdit="1"/>
              </p:cNvSpPr>
              <p:nvPr/>
            </p:nvSpPr>
            <p:spPr>
              <a:xfrm>
                <a:off x="1331640" y="3840733"/>
                <a:ext cx="6480720" cy="1087349"/>
              </a:xfrm>
              <a:prstGeom prst="rect">
                <a:avLst/>
              </a:prstGeom>
              <a:blipFill>
                <a:blip r:embed="rId4"/>
                <a:stretch>
                  <a:fillRect l="-1410" t="-4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89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6217680-2BF6-CBD5-188C-BCB952EE718A}"/>
              </a:ext>
            </a:extLst>
          </p:cNvPr>
          <p:cNvSpPr txBox="1"/>
          <p:nvPr/>
        </p:nvSpPr>
        <p:spPr>
          <a:xfrm>
            <a:off x="251520" y="188640"/>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4.3 Normal Distribution</a:t>
            </a:r>
            <a:endParaRPr lang="zh-CN" altLang="en-US" sz="2400" dirty="0"/>
          </a:p>
        </p:txBody>
      </p:sp>
      <p:sp>
        <p:nvSpPr>
          <p:cNvPr id="5" name="文本框 4">
            <a:extLst>
              <a:ext uri="{FF2B5EF4-FFF2-40B4-BE49-F238E27FC236}">
                <a16:creationId xmlns:a16="http://schemas.microsoft.com/office/drawing/2014/main" id="{59C26CD5-F77C-87F3-7ACB-CAEC1D80AE60}"/>
              </a:ext>
            </a:extLst>
          </p:cNvPr>
          <p:cNvSpPr txBox="1"/>
          <p:nvPr/>
        </p:nvSpPr>
        <p:spPr>
          <a:xfrm>
            <a:off x="269776" y="908720"/>
            <a:ext cx="8604448" cy="3416320"/>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 normal probability density usually referred to simply as the </a:t>
            </a:r>
            <a:r>
              <a:rPr lang="en-US" altLang="zh-CN" sz="2400" b="1" kern="100" dirty="0">
                <a:effectLst/>
                <a:latin typeface="Times New Roman" panose="02020603050405020304" pitchFamily="18" charset="0"/>
                <a:ea typeface="宋体" panose="02010600030101010101" pitchFamily="2" charset="-122"/>
              </a:rPr>
              <a:t>normal distribution</a:t>
            </a:r>
            <a:r>
              <a:rPr lang="en-US" altLang="zh-CN" sz="2400" kern="100" dirty="0">
                <a:effectLst/>
                <a:latin typeface="Times New Roman" panose="02020603050405020304" pitchFamily="18" charset="0"/>
                <a:ea typeface="宋体" panose="02010600030101010101" pitchFamily="2" charset="-122"/>
              </a:rPr>
              <a:t>, is by far the most important. It was studied first in the eighteenth century when scientists observed an astonishing degree of regularity in errors of measurement. They found that the patterns (distributions) they observed were closely approximated by a continuous distribution which they referred to as the “normal curve of errors” and attributed to the laws of chance. The normal distribution is one of the frequently used distributions in both applied and theoretical probability.</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6450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0206BF-C42B-FF7D-F141-B41A8049787B}"/>
              </a:ext>
            </a:extLst>
          </p:cNvPr>
          <p:cNvSpPr txBox="1"/>
          <p:nvPr/>
        </p:nvSpPr>
        <p:spPr>
          <a:xfrm>
            <a:off x="36230" y="116632"/>
            <a:ext cx="2162355"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Definition</a:t>
            </a:r>
            <a:endParaRPr lang="zh-CN" altLang="en-US" sz="2400" dirty="0"/>
          </a:p>
        </p:txBody>
      </p:sp>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A329C1AE-1684-2A2D-E60F-E4818E681634}"/>
                  </a:ext>
                </a:extLst>
              </p:cNvPr>
              <p:cNvSpPr>
                <a:spLocks noChangeArrowheads="1"/>
              </p:cNvSpPr>
              <p:nvPr/>
            </p:nvSpPr>
            <p:spPr bwMode="auto">
              <a:xfrm>
                <a:off x="179512" y="578297"/>
                <a:ext cx="8784976" cy="174541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266700"/>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equation of the normal probability density, whose graph is shown in Figure 4.3.1, is       </a:t>
                </a:r>
              </a:p>
              <a:p>
                <a:pPr indent="266700"/>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kern="100" smtClean="0">
                        <a:effectLst/>
                        <a:latin typeface="Cambria Math" panose="02040503050406030204" pitchFamily="18" charset="0"/>
                      </a:rPr>
                      <m:t>𝑓</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𝑥</m:t>
                    </m:r>
                    <m:r>
                      <a:rPr lang="en-US" altLang="zh-CN" sz="2400" i="1" kern="100" smtClean="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1</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𝜋</m:t>
                            </m:r>
                          </m:e>
                        </m:rad>
                        <m:r>
                          <a:rPr lang="en-US" altLang="zh-CN" sz="2400" i="1" kern="100">
                            <a:effectLst/>
                            <a:latin typeface="Cambria Math" panose="02040503050406030204" pitchFamily="18" charset="0"/>
                          </a:rPr>
                          <m:t>𝜎</m:t>
                        </m:r>
                      </m:den>
                    </m:f>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/2</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sup>
                    </m:sSup>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m:t>
                    </m:r>
                  </m:oMath>
                </a14:m>
                <a:endParaRPr lang="zh-CN" altLang="zh-CN" sz="2400" kern="100" dirty="0">
                  <a:effectLst/>
                  <a:latin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endParaRPr>
              </a:p>
            </p:txBody>
          </p:sp>
        </mc:Choice>
        <mc:Fallback>
          <p:sp>
            <p:nvSpPr>
              <p:cNvPr id="4" name="Rectangle 1">
                <a:extLst>
                  <a:ext uri="{FF2B5EF4-FFF2-40B4-BE49-F238E27FC236}">
                    <a16:creationId xmlns:a16="http://schemas.microsoft.com/office/drawing/2014/main" id="{A329C1AE-1684-2A2D-E60F-E4818E681634}"/>
                  </a:ext>
                </a:extLst>
              </p:cNvPr>
              <p:cNvSpPr>
                <a:spLocks noRot="1" noChangeAspect="1" noMove="1" noResize="1" noEditPoints="1" noAdjustHandles="1" noChangeArrowheads="1" noChangeShapeType="1" noTextEdit="1"/>
              </p:cNvSpPr>
              <p:nvPr/>
            </p:nvSpPr>
            <p:spPr bwMode="auto">
              <a:xfrm>
                <a:off x="179512" y="578297"/>
                <a:ext cx="8784976" cy="1745414"/>
              </a:xfrm>
              <a:prstGeom prst="rect">
                <a:avLst/>
              </a:prstGeom>
              <a:blipFill>
                <a:blip r:embed="rId2"/>
                <a:stretch>
                  <a:fillRect l="-1040" t="-244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0242" name="Picture 2">
            <a:extLst>
              <a:ext uri="{FF2B5EF4-FFF2-40B4-BE49-F238E27FC236}">
                <a16:creationId xmlns:a16="http://schemas.microsoft.com/office/drawing/2014/main" id="{88CB2AAA-6DC7-7AF0-1946-2E9CFEBDE3F3}"/>
              </a:ext>
            </a:extLst>
          </p:cNvPr>
          <p:cNvPicPr>
            <a:picLocks noChangeAspect="1" noChangeArrowheads="1"/>
          </p:cNvPicPr>
          <p:nvPr/>
        </p:nvPicPr>
        <p:blipFill>
          <a:blip r:embed="rId3">
            <a:lum bright="12000" contrast="36000"/>
            <a:extLst>
              <a:ext uri="{28A0092B-C50C-407E-A947-70E740481C1C}">
                <a14:useLocalDpi xmlns:a14="http://schemas.microsoft.com/office/drawing/2010/main" val="0"/>
              </a:ext>
            </a:extLst>
          </a:blip>
          <a:srcRect/>
          <a:stretch>
            <a:fillRect/>
          </a:stretch>
        </p:blipFill>
        <p:spPr bwMode="auto">
          <a:xfrm>
            <a:off x="1619672" y="1974583"/>
            <a:ext cx="5544616" cy="2066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5AFB9BF5-940C-3C8C-1C09-70FCF7B949F4}"/>
              </a:ext>
            </a:extLst>
          </p:cNvPr>
          <p:cNvSpPr>
            <a:spLocks noChangeArrowheads="1"/>
          </p:cNvSpPr>
          <p:nvPr/>
        </p:nvSpPr>
        <p:spPr bwMode="auto">
          <a:xfrm>
            <a:off x="1796197" y="4091134"/>
            <a:ext cx="61566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Figure 4.3.1 The normal probability density</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8E40BAB-2D9B-F3E4-0400-12B0B36B3367}"/>
                  </a:ext>
                </a:extLst>
              </p:cNvPr>
              <p:cNvSpPr txBox="1"/>
              <p:nvPr/>
            </p:nvSpPr>
            <p:spPr>
              <a:xfrm>
                <a:off x="395536" y="4632648"/>
                <a:ext cx="8748464" cy="830997"/>
              </a:xfrm>
              <a:prstGeom prst="rect">
                <a:avLst/>
              </a:prstGeom>
              <a:noFill/>
            </p:spPr>
            <p:txBody>
              <a:bodyPr wrap="square">
                <a:spAutoFit/>
              </a:bodyPr>
              <a:lstStyle/>
              <a:p>
                <a:r>
                  <a:rPr lang="en-US" altLang="zh-CN" sz="2400" kern="100" dirty="0">
                    <a:effectLst/>
                    <a:latin typeface="Times New Roman" panose="02020603050405020304" pitchFamily="18" charset="0"/>
                  </a:rPr>
                  <a:t>The distribution is characterized by two parameters, traditionally designated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oMath>
                </a14:m>
                <a:r>
                  <a:rPr lang="en-US" altLang="zh-CN" sz="2400" kern="100" dirty="0">
                    <a:effectLst/>
                    <a:latin typeface="Times New Roman" panose="02020603050405020304" pitchFamily="18" charset="0"/>
                  </a:rPr>
                  <a:t> and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oMath>
                </a14:m>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&gt;0</m:t>
                    </m:r>
                  </m:oMath>
                </a14:m>
                <a:r>
                  <a:rPr lang="en-US" altLang="zh-CN" sz="2400" kern="100" dirty="0">
                    <a:effectLst/>
                    <a:latin typeface="Times New Roman" panose="02020603050405020304" pitchFamily="18" charset="0"/>
                  </a:rPr>
                  <a:t>.)</a:t>
                </a:r>
                <a:endParaRPr lang="zh-CN" altLang="en-US" sz="2400" dirty="0"/>
              </a:p>
            </p:txBody>
          </p:sp>
        </mc:Choice>
        <mc:Fallback>
          <p:sp>
            <p:nvSpPr>
              <p:cNvPr id="6" name="文本框 5">
                <a:extLst>
                  <a:ext uri="{FF2B5EF4-FFF2-40B4-BE49-F238E27FC236}">
                    <a16:creationId xmlns:a16="http://schemas.microsoft.com/office/drawing/2014/main" id="{B8E40BAB-2D9B-F3E4-0400-12B0B36B3367}"/>
                  </a:ext>
                </a:extLst>
              </p:cNvPr>
              <p:cNvSpPr txBox="1">
                <a:spLocks noRot="1" noChangeAspect="1" noMove="1" noResize="1" noEditPoints="1" noAdjustHandles="1" noChangeArrowheads="1" noChangeShapeType="1" noTextEdit="1"/>
              </p:cNvSpPr>
              <p:nvPr/>
            </p:nvSpPr>
            <p:spPr>
              <a:xfrm>
                <a:off x="395536" y="4632648"/>
                <a:ext cx="8748464" cy="830997"/>
              </a:xfrm>
              <a:prstGeom prst="rect">
                <a:avLst/>
              </a:prstGeom>
              <a:blipFill>
                <a:blip r:embed="rId4"/>
                <a:stretch>
                  <a:fillRect l="-1115" t="-5882"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979C07C-98C3-38AA-8B7D-4ED595C19ABD}"/>
                  </a:ext>
                </a:extLst>
              </p:cNvPr>
              <p:cNvSpPr txBox="1"/>
              <p:nvPr/>
            </p:nvSpPr>
            <p:spPr>
              <a:xfrm>
                <a:off x="272558" y="5593367"/>
                <a:ext cx="8331889"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It is often convenient to designate the face that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is normal with parameters </a:t>
                </a:r>
                <a14:m>
                  <m:oMath xmlns:m="http://schemas.openxmlformats.org/officeDocument/2006/math">
                    <m:r>
                      <a:rPr lang="en-US" altLang="zh-CN" sz="2400" i="1" kern="100">
                        <a:effectLst/>
                        <a:latin typeface="Cambria Math" panose="02040503050406030204" pitchFamily="18" charset="0"/>
                      </a:rPr>
                      <m:t>𝜇</m:t>
                    </m:r>
                  </m:oMath>
                </a14:m>
                <a:r>
                  <a:rPr lang="en-US" altLang="zh-CN" sz="2400" kern="100" dirty="0">
                    <a:effectLst/>
                    <a:latin typeface="Times New Roman" panose="02020603050405020304" pitchFamily="18" charset="0"/>
                  </a:rPr>
                  <a:t> and </a:t>
                </a:r>
                <a14:m>
                  <m:oMath xmlns:m="http://schemas.openxmlformats.org/officeDocument/2006/math">
                    <m:r>
                      <a:rPr lang="en-US" altLang="zh-CN" sz="2400" i="1" kern="100">
                        <a:effectLst/>
                        <a:latin typeface="Cambria Math" panose="02040503050406030204" pitchFamily="18" charset="0"/>
                      </a:rPr>
                      <m:t>𝜎</m:t>
                    </m:r>
                  </m:oMath>
                </a14:m>
                <a:r>
                  <a:rPr lang="en-US" altLang="zh-CN" sz="2400" kern="100" dirty="0">
                    <a:effectLst/>
                    <a:latin typeface="Times New Roman" panose="02020603050405020304" pitchFamily="18" charset="0"/>
                  </a:rPr>
                  <a:t> by the notation </a:t>
                </a:r>
                <a14:m>
                  <m:oMath xmlns:m="http://schemas.openxmlformats.org/officeDocument/2006/math">
                    <m:r>
                      <a:rPr lang="en-US" altLang="zh-CN" sz="2400" i="1" kern="100">
                        <a:effectLst/>
                        <a:latin typeface="Cambria Math" panose="020405030504060302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𝑁</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𝜎</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p:sp>
            <p:nvSpPr>
              <p:cNvPr id="8" name="文本框 7">
                <a:extLst>
                  <a:ext uri="{FF2B5EF4-FFF2-40B4-BE49-F238E27FC236}">
                    <a16:creationId xmlns:a16="http://schemas.microsoft.com/office/drawing/2014/main" id="{6979C07C-98C3-38AA-8B7D-4ED595C19ABD}"/>
                  </a:ext>
                </a:extLst>
              </p:cNvPr>
              <p:cNvSpPr txBox="1">
                <a:spLocks noRot="1" noChangeAspect="1" noMove="1" noResize="1" noEditPoints="1" noAdjustHandles="1" noChangeArrowheads="1" noChangeShapeType="1" noTextEdit="1"/>
              </p:cNvSpPr>
              <p:nvPr/>
            </p:nvSpPr>
            <p:spPr>
              <a:xfrm>
                <a:off x="272558" y="5593367"/>
                <a:ext cx="8331889" cy="830997"/>
              </a:xfrm>
              <a:prstGeom prst="rect">
                <a:avLst/>
              </a:prstGeom>
              <a:blipFill>
                <a:blip r:embed="rId5"/>
                <a:stretch>
                  <a:fillRect l="-1171" t="-5882" r="-1171"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242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A41A972-3AF3-600A-A956-7655A5568329}"/>
              </a:ext>
            </a:extLst>
          </p:cNvPr>
          <p:cNvSpPr txBox="1"/>
          <p:nvPr/>
        </p:nvSpPr>
        <p:spPr>
          <a:xfrm>
            <a:off x="32647" y="0"/>
            <a:ext cx="648072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the property of the normal probability density</a:t>
            </a:r>
            <a:endParaRPr lang="zh-CN" altLang="en-US" sz="24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397F375-C144-B1F7-76E0-CB7B99E80F85}"/>
                  </a:ext>
                </a:extLst>
              </p:cNvPr>
              <p:cNvSpPr txBox="1"/>
              <p:nvPr/>
            </p:nvSpPr>
            <p:spPr>
              <a:xfrm>
                <a:off x="37980" y="548680"/>
                <a:ext cx="8566467" cy="1200329"/>
              </a:xfrm>
              <a:prstGeom prst="rect">
                <a:avLst/>
              </a:prstGeom>
              <a:noFill/>
            </p:spPr>
            <p:txBody>
              <a:bodyPr wrap="square">
                <a:spAutoFit/>
              </a:bodyPr>
              <a:lstStyle/>
              <a:p>
                <a:pPr indent="266700" algn="just"/>
                <a:r>
                  <a:rPr lang="en-US" altLang="zh-CN" sz="2400" kern="100" dirty="0">
                    <a:solidFill>
                      <a:srgbClr val="0000FF"/>
                    </a:solidFill>
                    <a:effectLst/>
                    <a:latin typeface="Times New Roman" panose="02020603050405020304" pitchFamily="18" charset="0"/>
                    <a:ea typeface="宋体" panose="02010600030101010101" pitchFamily="2" charset="-122"/>
                  </a:rPr>
                  <a:t>(1)</a:t>
                </a:r>
                <a:r>
                  <a:rPr lang="en-US" altLang="zh-CN" sz="2400" kern="100" dirty="0">
                    <a:effectLst/>
                    <a:latin typeface="Times New Roman" panose="02020603050405020304" pitchFamily="18" charset="0"/>
                    <a:ea typeface="宋体" panose="02010600030101010101" pitchFamily="2" charset="-122"/>
                  </a:rPr>
                  <a:t>The probability mass is distributed symmetrically about the point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oMath>
                </a14:m>
                <a:r>
                  <a:rPr lang="en-US" altLang="zh-CN" sz="2400" kern="100" dirty="0">
                    <a:effectLst/>
                    <a:latin typeface="Times New Roman" panose="02020603050405020304" pitchFamily="18" charset="0"/>
                    <a:ea typeface="宋体" panose="02010600030101010101" pitchFamily="2" charset="-122"/>
                  </a:rPr>
                  <a:t>. The parameter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𝜇</m:t>
                    </m:r>
                  </m:oMath>
                </a14:m>
                <a:r>
                  <a:rPr lang="en-US" altLang="zh-CN" sz="2400" kern="100" dirty="0">
                    <a:effectLst/>
                    <a:latin typeface="Times New Roman" panose="02020603050405020304" pitchFamily="18" charset="0"/>
                    <a:ea typeface="宋体" panose="02010600030101010101" pitchFamily="2" charset="-122"/>
                  </a:rPr>
                  <a:t>, which can be any real number, thus determines the center of the distribution.</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7" name="文本框 6">
                <a:extLst>
                  <a:ext uri="{FF2B5EF4-FFF2-40B4-BE49-F238E27FC236}">
                    <a16:creationId xmlns:a16="http://schemas.microsoft.com/office/drawing/2014/main" id="{3397F375-C144-B1F7-76E0-CB7B99E80F85}"/>
                  </a:ext>
                </a:extLst>
              </p:cNvPr>
              <p:cNvSpPr txBox="1">
                <a:spLocks noRot="1" noChangeAspect="1" noMove="1" noResize="1" noEditPoints="1" noAdjustHandles="1" noChangeArrowheads="1" noChangeShapeType="1" noTextEdit="1"/>
              </p:cNvSpPr>
              <p:nvPr/>
            </p:nvSpPr>
            <p:spPr>
              <a:xfrm>
                <a:off x="37980" y="548680"/>
                <a:ext cx="8566467" cy="1200329"/>
              </a:xfrm>
              <a:prstGeom prst="rect">
                <a:avLst/>
              </a:prstGeom>
              <a:blipFill>
                <a:blip r:embed="rId2"/>
                <a:stretch>
                  <a:fillRect l="-1068" t="-4061" r="-1139" b="-106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22524C3-B8FB-5785-1E1F-3134B469EE2C}"/>
                  </a:ext>
                </a:extLst>
              </p:cNvPr>
              <p:cNvSpPr txBox="1"/>
              <p:nvPr/>
            </p:nvSpPr>
            <p:spPr>
              <a:xfrm>
                <a:off x="249634" y="1768486"/>
                <a:ext cx="8424936" cy="830997"/>
              </a:xfrm>
              <a:prstGeom prst="rect">
                <a:avLst/>
              </a:prstGeom>
              <a:noFill/>
            </p:spPr>
            <p:txBody>
              <a:bodyPr wrap="square">
                <a:spAutoFit/>
              </a:bodyPr>
              <a:lstStyle/>
              <a:p>
                <a:r>
                  <a:rPr lang="en-US" altLang="zh-CN" sz="2400" kern="100" dirty="0">
                    <a:effectLst/>
                    <a:latin typeface="Times New Roman" panose="02020603050405020304" pitchFamily="18" charset="0"/>
                  </a:rPr>
                  <a:t>(2)The parameter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oMath>
                </a14:m>
                <a:r>
                  <a:rPr lang="en-US" altLang="zh-CN" sz="2400" kern="100" dirty="0">
                    <a:effectLst/>
                    <a:latin typeface="Times New Roman" panose="02020603050405020304" pitchFamily="18" charset="0"/>
                  </a:rPr>
                  <a:t> gives an indication of how the probability is spread around the center of the distribution.</a:t>
                </a:r>
                <a:endParaRPr lang="zh-CN" altLang="en-US" sz="2400" dirty="0"/>
              </a:p>
            </p:txBody>
          </p:sp>
        </mc:Choice>
        <mc:Fallback>
          <p:sp>
            <p:nvSpPr>
              <p:cNvPr id="9" name="文本框 8">
                <a:extLst>
                  <a:ext uri="{FF2B5EF4-FFF2-40B4-BE49-F238E27FC236}">
                    <a16:creationId xmlns:a16="http://schemas.microsoft.com/office/drawing/2014/main" id="{922524C3-B8FB-5785-1E1F-3134B469EE2C}"/>
                  </a:ext>
                </a:extLst>
              </p:cNvPr>
              <p:cNvSpPr txBox="1">
                <a:spLocks noRot="1" noChangeAspect="1" noMove="1" noResize="1" noEditPoints="1" noAdjustHandles="1" noChangeArrowheads="1" noChangeShapeType="1" noTextEdit="1"/>
              </p:cNvSpPr>
              <p:nvPr/>
            </p:nvSpPr>
            <p:spPr>
              <a:xfrm>
                <a:off x="249634" y="1768486"/>
                <a:ext cx="8424936" cy="830997"/>
              </a:xfrm>
              <a:prstGeom prst="rect">
                <a:avLst/>
              </a:prstGeom>
              <a:blipFill>
                <a:blip r:embed="rId3"/>
                <a:stretch>
                  <a:fillRect l="-1158" t="-5882"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58E895F-DE5D-A2A0-5F70-C3908883A542}"/>
                  </a:ext>
                </a:extLst>
              </p:cNvPr>
              <p:cNvSpPr txBox="1"/>
              <p:nvPr/>
            </p:nvSpPr>
            <p:spPr>
              <a:xfrm>
                <a:off x="319757" y="2708920"/>
                <a:ext cx="8284690" cy="1208664"/>
              </a:xfrm>
              <a:prstGeom prst="rect">
                <a:avLst/>
              </a:prstGeom>
              <a:noFill/>
            </p:spPr>
            <p:txBody>
              <a:bodyPr wrap="square">
                <a:spAutoFit/>
              </a:bodyPr>
              <a:lstStyle/>
              <a:p>
                <a:pPr indent="266700" algn="just"/>
                <a:r>
                  <a:rPr lang="en-US" altLang="zh-CN" sz="2400" b="1" kern="100" dirty="0">
                    <a:solidFill>
                      <a:srgbClr val="0000FF"/>
                    </a:solidFill>
                    <a:effectLst/>
                    <a:latin typeface="Times New Roman" panose="02020603050405020304" pitchFamily="18" charset="0"/>
                  </a:rPr>
                  <a:t> The parameters </a:t>
                </a:r>
                <a14:m>
                  <m:oMath xmlns:m="http://schemas.openxmlformats.org/officeDocument/2006/math">
                    <m:r>
                      <a:rPr lang="en-US" altLang="zh-CN" sz="2400" b="1" i="1" kern="100">
                        <a:solidFill>
                          <a:srgbClr val="0000FF"/>
                        </a:solidFill>
                        <a:effectLst/>
                        <a:latin typeface="Cambria Math" panose="02040503050406030204" pitchFamily="18" charset="0"/>
                      </a:rPr>
                      <m:t>𝝁</m:t>
                    </m:r>
                  </m:oMath>
                </a14:m>
                <a:r>
                  <a:rPr lang="en-US" altLang="zh-CN" sz="2400" b="1" kern="100" dirty="0">
                    <a:solidFill>
                      <a:srgbClr val="0000FF"/>
                    </a:solidFill>
                    <a:effectLst/>
                    <a:latin typeface="Times New Roman" panose="02020603050405020304" pitchFamily="18" charset="0"/>
                  </a:rPr>
                  <a:t> and </a:t>
                </a:r>
                <a14:m>
                  <m:oMath xmlns:m="http://schemas.openxmlformats.org/officeDocument/2006/math">
                    <m:r>
                      <a:rPr lang="en-US" altLang="zh-CN" sz="2400" b="1" i="1" kern="100">
                        <a:solidFill>
                          <a:srgbClr val="0000FF"/>
                        </a:solidFill>
                        <a:effectLst/>
                        <a:latin typeface="Cambria Math" panose="02040503050406030204" pitchFamily="18" charset="0"/>
                      </a:rPr>
                      <m:t>𝝈</m:t>
                    </m:r>
                  </m:oMath>
                </a14:m>
                <a:r>
                  <a:rPr lang="en-US" altLang="zh-CN" sz="2400" b="1" kern="100" dirty="0">
                    <a:solidFill>
                      <a:srgbClr val="0000FF"/>
                    </a:solidFill>
                    <a:effectLst/>
                    <a:latin typeface="Times New Roman" panose="02020603050405020304" pitchFamily="18" charset="0"/>
                  </a:rPr>
                  <a:t> are indeed its mean and its standard deviation.</a:t>
                </a:r>
                <a:endParaRPr lang="zh-CN" altLang="zh-CN" sz="2400" kern="100" dirty="0">
                  <a:effectLst/>
                  <a:latin typeface="Times New Roman" panose="02020603050405020304" pitchFamily="18" charset="0"/>
                </a:endParaRPr>
              </a:p>
              <a:p>
                <a:pPr indent="266700" algn="ctr"/>
                <a:r>
                  <a:rPr lang="en-US" altLang="zh-CN" sz="2400" b="1" kern="100" dirty="0">
                    <a:solidFill>
                      <a:srgbClr val="0000FF"/>
                    </a:solidFill>
                    <a:effectLst/>
                    <a:latin typeface="Times New Roman" panose="02020603050405020304" pitchFamily="18" charset="0"/>
                  </a:rPr>
                  <a:t>EX=</a:t>
                </a:r>
                <a14:m>
                  <m:oMath xmlns:m="http://schemas.openxmlformats.org/officeDocument/2006/math">
                    <m:r>
                      <a:rPr lang="en-US" altLang="zh-CN" sz="2400" b="1" i="1" kern="100">
                        <a:solidFill>
                          <a:srgbClr val="0000FF"/>
                        </a:solidFill>
                        <a:effectLst/>
                        <a:latin typeface="Cambria Math" panose="02040503050406030204" pitchFamily="18" charset="0"/>
                      </a:rPr>
                      <m:t>𝝁</m:t>
                    </m:r>
                  </m:oMath>
                </a14:m>
                <a:r>
                  <a:rPr lang="en-US" altLang="zh-CN" sz="2400" b="1" kern="100" dirty="0">
                    <a:solidFill>
                      <a:srgbClr val="0000FF"/>
                    </a:solidFill>
                    <a:effectLst/>
                    <a:latin typeface="Times New Roman" panose="02020603050405020304" pitchFamily="18" charset="0"/>
                  </a:rPr>
                  <a:t>,   DX= </a:t>
                </a:r>
                <a14:m>
                  <m:oMath xmlns:m="http://schemas.openxmlformats.org/officeDocument/2006/math">
                    <m:sSup>
                      <m:sSupPr>
                        <m:ctrlPr>
                          <a:rPr lang="zh-CN" altLang="zh-CN" sz="2400" b="1" i="1" kern="100">
                            <a:solidFill>
                              <a:srgbClr val="0000FF"/>
                            </a:solidFill>
                            <a:effectLst/>
                            <a:latin typeface="Cambria Math" panose="02040503050406030204" pitchFamily="18" charset="0"/>
                            <a:ea typeface="Cambria Math" panose="02040503050406030204" pitchFamily="18" charset="0"/>
                          </a:rPr>
                        </m:ctrlPr>
                      </m:sSupPr>
                      <m:e>
                        <m:r>
                          <a:rPr lang="en-US" altLang="zh-CN" sz="2400" b="1" i="1" kern="100">
                            <a:solidFill>
                              <a:srgbClr val="0000FF"/>
                            </a:solidFill>
                            <a:effectLst/>
                            <a:latin typeface="Cambria Math" panose="02040503050406030204" pitchFamily="18" charset="0"/>
                          </a:rPr>
                          <m:t>𝝈</m:t>
                        </m:r>
                      </m:e>
                      <m:sup>
                        <m:r>
                          <a:rPr lang="en-US" altLang="zh-CN" sz="2400" b="1" i="1" kern="100">
                            <a:solidFill>
                              <a:srgbClr val="0000FF"/>
                            </a:solidFill>
                            <a:effectLst/>
                            <a:latin typeface="Cambria Math" panose="02040503050406030204" pitchFamily="18" charset="0"/>
                          </a:rPr>
                          <m:t>𝟐</m:t>
                        </m:r>
                      </m:sup>
                    </m:sSup>
                  </m:oMath>
                </a14:m>
                <a:r>
                  <a:rPr lang="en-US" altLang="zh-CN" sz="2400" b="1" kern="100" dirty="0">
                    <a:solidFill>
                      <a:srgbClr val="0000FF"/>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1" name="文本框 10">
                <a:extLst>
                  <a:ext uri="{FF2B5EF4-FFF2-40B4-BE49-F238E27FC236}">
                    <a16:creationId xmlns:a16="http://schemas.microsoft.com/office/drawing/2014/main" id="{058E895F-DE5D-A2A0-5F70-C3908883A542}"/>
                  </a:ext>
                </a:extLst>
              </p:cNvPr>
              <p:cNvSpPr txBox="1">
                <a:spLocks noRot="1" noChangeAspect="1" noMove="1" noResize="1" noEditPoints="1" noAdjustHandles="1" noChangeArrowheads="1" noChangeShapeType="1" noTextEdit="1"/>
              </p:cNvSpPr>
              <p:nvPr/>
            </p:nvSpPr>
            <p:spPr>
              <a:xfrm>
                <a:off x="319757" y="2708920"/>
                <a:ext cx="8284690" cy="1208664"/>
              </a:xfrm>
              <a:prstGeom prst="rect">
                <a:avLst/>
              </a:prstGeom>
              <a:blipFill>
                <a:blip r:embed="rId4"/>
                <a:stretch>
                  <a:fillRect l="-1104" t="-4020" r="-1177" b="-105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A8758EB9-10FD-7DE2-032E-B1FBAA5C83C4}"/>
                  </a:ext>
                </a:extLst>
              </p:cNvPr>
              <p:cNvSpPr txBox="1"/>
              <p:nvPr/>
            </p:nvSpPr>
            <p:spPr>
              <a:xfrm>
                <a:off x="319756" y="3954014"/>
                <a:ext cx="7852643" cy="1200329"/>
              </a:xfrm>
              <a:prstGeom prst="rect">
                <a:avLst/>
              </a:prstGeom>
              <a:noFill/>
            </p:spPr>
            <p:txBody>
              <a:bodyPr wrap="square">
                <a:spAutoFit/>
              </a:bodyPr>
              <a:lstStyle/>
              <a:p>
                <a:pPr indent="266700" algn="just"/>
                <a:r>
                  <a:rPr lang="en-US" altLang="zh-CN" sz="2400" b="1" kern="100" dirty="0">
                    <a:solidFill>
                      <a:srgbClr val="0000FF"/>
                    </a:solidFill>
                    <a:effectLst/>
                    <a:latin typeface="Times New Roman" panose="02020603050405020304" pitchFamily="18" charset="0"/>
                  </a:rPr>
                  <a:t>standard normal distribution</a:t>
                </a:r>
                <a:endParaRPr lang="zh-CN" altLang="zh-CN" sz="2400" kern="100" dirty="0">
                  <a:effectLst/>
                  <a:latin typeface="Times New Roman" panose="02020603050405020304" pitchFamily="18" charset="0"/>
                </a:endParaRPr>
              </a:p>
              <a:p>
                <a:pPr indent="266700" algn="just"/>
                <a:r>
                  <a:rPr lang="en-US" altLang="zh-CN" sz="2400" b="1" kern="100" dirty="0">
                    <a:solidFill>
                      <a:srgbClr val="FF6600"/>
                    </a:solidFill>
                    <a:effectLst/>
                    <a:latin typeface="Times New Roman" panose="02020603050405020304" pitchFamily="18" charset="0"/>
                  </a:rPr>
                  <a:t>the normal distribution with  </a:t>
                </a:r>
                <a14:m>
                  <m:oMath xmlns:m="http://schemas.openxmlformats.org/officeDocument/2006/math">
                    <m:r>
                      <a:rPr lang="en-US" altLang="zh-CN" sz="2400" b="1" i="1" kern="100">
                        <a:solidFill>
                          <a:srgbClr val="FF6600"/>
                        </a:solidFill>
                        <a:effectLst/>
                        <a:latin typeface="Cambria Math" panose="02040503050406030204" pitchFamily="18" charset="0"/>
                      </a:rPr>
                      <m:t>𝝁</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𝟎</m:t>
                    </m:r>
                  </m:oMath>
                </a14:m>
                <a:r>
                  <a:rPr lang="en-US" altLang="zh-CN" sz="2400" b="1" kern="100" dirty="0">
                    <a:solidFill>
                      <a:srgbClr val="FF6600"/>
                    </a:solidFill>
                    <a:effectLst/>
                    <a:latin typeface="Times New Roman" panose="02020603050405020304" pitchFamily="18" charset="0"/>
                  </a:rPr>
                  <a:t> and </a:t>
                </a:r>
                <a14:m>
                  <m:oMath xmlns:m="http://schemas.openxmlformats.org/officeDocument/2006/math">
                    <m:r>
                      <a:rPr lang="en-US" altLang="zh-CN" sz="2400" b="1" i="1" kern="100">
                        <a:solidFill>
                          <a:srgbClr val="FF6600"/>
                        </a:solidFill>
                        <a:effectLst/>
                        <a:latin typeface="Cambria Math" panose="02040503050406030204" pitchFamily="18" charset="0"/>
                      </a:rPr>
                      <m:t>𝝈</m:t>
                    </m:r>
                    <m:r>
                      <a:rPr lang="en-US" altLang="zh-CN" sz="2400" b="1" i="1" kern="100">
                        <a:solidFill>
                          <a:srgbClr val="FF6600"/>
                        </a:solidFill>
                        <a:effectLst/>
                        <a:latin typeface="Cambria Math" panose="02040503050406030204" pitchFamily="18" charset="0"/>
                      </a:rPr>
                      <m:t>=</m:t>
                    </m:r>
                    <m:r>
                      <a:rPr lang="en-US" altLang="zh-CN" sz="2400" b="1" i="1" kern="100">
                        <a:solidFill>
                          <a:srgbClr val="FF6600"/>
                        </a:solidFill>
                        <a:effectLst/>
                        <a:latin typeface="Cambria Math" panose="02040503050406030204" pitchFamily="18" charset="0"/>
                      </a:rPr>
                      <m:t>𝟏</m:t>
                    </m:r>
                  </m:oMath>
                </a14:m>
                <a:r>
                  <a:rPr lang="en-US" altLang="zh-CN" sz="2400" b="1" kern="100" dirty="0">
                    <a:solidFill>
                      <a:srgbClr val="FF6600"/>
                    </a:solidFill>
                    <a:effectLst/>
                    <a:latin typeface="Times New Roman" panose="02020603050405020304" pitchFamily="18" charset="0"/>
                  </a:rPr>
                  <a:t>, </a:t>
                </a:r>
                <a:endParaRPr lang="zh-CN" altLang="zh-CN" sz="2400" kern="100" dirty="0">
                  <a:effectLst/>
                  <a:latin typeface="Times New Roman" panose="02020603050405020304" pitchFamily="18" charset="0"/>
                </a:endParaRPr>
              </a:p>
              <a:p>
                <a:r>
                  <a:rPr lang="en-US" altLang="zh-CN" sz="2400" b="1" kern="100" dirty="0">
                    <a:solidFill>
                      <a:srgbClr val="FF6600"/>
                    </a:solidFill>
                    <a:effectLst/>
                    <a:latin typeface="Times New Roman" panose="02020603050405020304" pitchFamily="18" charset="0"/>
                  </a:rPr>
                  <a:t>the normal probability density is </a:t>
                </a:r>
                <a:endParaRPr lang="zh-CN" altLang="en-US" sz="2400" dirty="0"/>
              </a:p>
            </p:txBody>
          </p:sp>
        </mc:Choice>
        <mc:Fallback>
          <p:sp>
            <p:nvSpPr>
              <p:cNvPr id="13" name="文本框 12">
                <a:extLst>
                  <a:ext uri="{FF2B5EF4-FFF2-40B4-BE49-F238E27FC236}">
                    <a16:creationId xmlns:a16="http://schemas.microsoft.com/office/drawing/2014/main" id="{A8758EB9-10FD-7DE2-032E-B1FBAA5C83C4}"/>
                  </a:ext>
                </a:extLst>
              </p:cNvPr>
              <p:cNvSpPr txBox="1">
                <a:spLocks noRot="1" noChangeAspect="1" noMove="1" noResize="1" noEditPoints="1" noAdjustHandles="1" noChangeArrowheads="1" noChangeShapeType="1" noTextEdit="1"/>
              </p:cNvSpPr>
              <p:nvPr/>
            </p:nvSpPr>
            <p:spPr>
              <a:xfrm>
                <a:off x="319756" y="3954014"/>
                <a:ext cx="7852643" cy="1200329"/>
              </a:xfrm>
              <a:prstGeom prst="rect">
                <a:avLst/>
              </a:prstGeom>
              <a:blipFill>
                <a:blip r:embed="rId5"/>
                <a:stretch>
                  <a:fillRect l="-1164" t="-4061" b="-1066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20733135-D4C7-A724-A6AD-4C83D404D54D}"/>
                  </a:ext>
                </a:extLst>
              </p:cNvPr>
              <p:cNvSpPr txBox="1"/>
              <p:nvPr/>
            </p:nvSpPr>
            <p:spPr>
              <a:xfrm>
                <a:off x="1763688" y="5373216"/>
                <a:ext cx="4579494" cy="8888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𝝓</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𝒙</m:t>
                          </m:r>
                        </m:e>
                      </m:d>
                      <m:r>
                        <a:rPr lang="zh-CN" altLang="en-US" sz="2400" b="0" i="0">
                          <a:latin typeface="Cambria Math" panose="02040503050406030204" pitchFamily="18" charset="0"/>
                        </a:rPr>
                        <m:t>=</m:t>
                      </m:r>
                      <m:f>
                        <m:fPr>
                          <m:ctrlPr>
                            <a:rPr lang="zh-CN" altLang="en-US" sz="2400" b="0" i="1">
                              <a:solidFill>
                                <a:srgbClr val="836967"/>
                              </a:solidFill>
                              <a:latin typeface="Cambria Math" panose="02040503050406030204" pitchFamily="18" charset="0"/>
                            </a:rPr>
                          </m:ctrlPr>
                        </m:fPr>
                        <m:num>
                          <m:r>
                            <a:rPr lang="zh-CN" altLang="en-US" sz="2400" b="0" i="0">
                              <a:latin typeface="Cambria Math" panose="02040503050406030204" pitchFamily="18" charset="0"/>
                            </a:rPr>
                            <m:t>1</m:t>
                          </m:r>
                        </m:num>
                        <m:den>
                          <m:rad>
                            <m:radPr>
                              <m:degHide m:val="on"/>
                              <m:ctrlPr>
                                <a:rPr lang="zh-CN" altLang="en-US" sz="2400" b="0" i="1">
                                  <a:solidFill>
                                    <a:srgbClr val="836967"/>
                                  </a:solidFill>
                                  <a:latin typeface="Cambria Math" panose="02040503050406030204" pitchFamily="18" charset="0"/>
                                </a:rPr>
                              </m:ctrlPr>
                            </m:radPr>
                            <m:deg/>
                            <m:e>
                              <m:r>
                                <a:rPr lang="zh-CN" altLang="en-US" sz="2400" b="0" i="0">
                                  <a:latin typeface="Cambria Math" panose="02040503050406030204" pitchFamily="18" charset="0"/>
                                </a:rPr>
                                <m:t>2</m:t>
                              </m:r>
                              <m:r>
                                <a:rPr lang="zh-CN" altLang="en-US" sz="2400" b="1" i="1">
                                  <a:latin typeface="Cambria Math" panose="02040503050406030204" pitchFamily="18" charset="0"/>
                                </a:rPr>
                                <m:t>𝝅</m:t>
                              </m:r>
                            </m:e>
                          </m:rad>
                        </m:den>
                      </m:f>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𝒆</m:t>
                          </m:r>
                        </m:e>
                        <m:sup>
                          <m:r>
                            <a:rPr lang="zh-CN" altLang="en-US" sz="2400" b="0" i="0">
                              <a:latin typeface="Cambria Math" panose="02040503050406030204" pitchFamily="18" charset="0"/>
                            </a:rPr>
                            <m:t>−</m:t>
                          </m:r>
                          <m:f>
                            <m:fPr>
                              <m:ctrlPr>
                                <a:rPr lang="zh-CN" altLang="en-US" sz="2400" b="0" i="1">
                                  <a:solidFill>
                                    <a:srgbClr val="836967"/>
                                  </a:solidFill>
                                  <a:latin typeface="Cambria Math" panose="02040503050406030204" pitchFamily="18" charset="0"/>
                                </a:rPr>
                              </m:ctrlPr>
                            </m:fPr>
                            <m:num>
                              <m:sSup>
                                <m:sSupPr>
                                  <m:ctrlPr>
                                    <a:rPr lang="zh-CN" altLang="en-US" sz="2400" b="0" i="1">
                                      <a:solidFill>
                                        <a:srgbClr val="836967"/>
                                      </a:solidFill>
                                      <a:latin typeface="Cambria Math" panose="02040503050406030204" pitchFamily="18" charset="0"/>
                                    </a:rPr>
                                  </m:ctrlPr>
                                </m:sSupPr>
                                <m:e>
                                  <m:r>
                                    <a:rPr lang="zh-CN" altLang="en-US" sz="2400" b="1" i="1">
                                      <a:latin typeface="Cambria Math" panose="02040503050406030204" pitchFamily="18" charset="0"/>
                                    </a:rPr>
                                    <m:t>𝒙</m:t>
                                  </m:r>
                                </m:e>
                                <m:sup>
                                  <m:r>
                                    <a:rPr lang="zh-CN" altLang="en-US" sz="2400" b="0" i="0">
                                      <a:latin typeface="Cambria Math" panose="02040503050406030204" pitchFamily="18" charset="0"/>
                                    </a:rPr>
                                    <m:t>2</m:t>
                                  </m:r>
                                </m:sup>
                              </m:sSup>
                            </m:num>
                            <m:den>
                              <m:r>
                                <a:rPr lang="zh-CN" altLang="en-US" sz="2400" b="0" i="0">
                                  <a:latin typeface="Cambria Math" panose="02040503050406030204" pitchFamily="18" charset="0"/>
                                </a:rPr>
                                <m:t>2</m:t>
                              </m:r>
                            </m:den>
                          </m:f>
                        </m:sup>
                      </m:sSup>
                    </m:oMath>
                  </m:oMathPara>
                </a14:m>
                <a:endParaRPr lang="zh-CN" altLang="en-US" sz="2400" dirty="0"/>
              </a:p>
            </p:txBody>
          </p:sp>
        </mc:Choice>
        <mc:Fallback>
          <p:sp>
            <p:nvSpPr>
              <p:cNvPr id="15" name="文本框 14">
                <a:extLst>
                  <a:ext uri="{FF2B5EF4-FFF2-40B4-BE49-F238E27FC236}">
                    <a16:creationId xmlns:a16="http://schemas.microsoft.com/office/drawing/2014/main" id="{20733135-D4C7-A724-A6AD-4C83D404D54D}"/>
                  </a:ext>
                </a:extLst>
              </p:cNvPr>
              <p:cNvSpPr txBox="1">
                <a:spLocks noRot="1" noChangeAspect="1" noMove="1" noResize="1" noEditPoints="1" noAdjustHandles="1" noChangeArrowheads="1" noChangeShapeType="1" noTextEdit="1"/>
              </p:cNvSpPr>
              <p:nvPr/>
            </p:nvSpPr>
            <p:spPr>
              <a:xfrm>
                <a:off x="1763688" y="5373216"/>
                <a:ext cx="4579494" cy="88889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82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circle(in)">
                                      <p:cBhvr>
                                        <p:cTn id="2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122EB-882E-1475-323F-A6102EB2E4A9}"/>
              </a:ext>
            </a:extLst>
          </p:cNvPr>
          <p:cNvSpPr txBox="1"/>
          <p:nvPr/>
        </p:nvSpPr>
        <p:spPr>
          <a:xfrm>
            <a:off x="683568" y="404664"/>
            <a:ext cx="5976664" cy="461665"/>
          </a:xfrm>
          <a:prstGeom prst="rect">
            <a:avLst/>
          </a:prstGeom>
          <a:noFill/>
        </p:spPr>
        <p:txBody>
          <a:bodyPr wrap="square">
            <a:spAutoFit/>
          </a:bodyPr>
          <a:lstStyle/>
          <a:p>
            <a:r>
              <a:rPr lang="en-US" altLang="zh-CN" sz="2400" b="1" kern="100" dirty="0">
                <a:solidFill>
                  <a:srgbClr val="FF6600"/>
                </a:solidFill>
                <a:effectLst/>
                <a:latin typeface="Times New Roman" panose="02020603050405020304" pitchFamily="18" charset="0"/>
              </a:rPr>
              <a:t>the normal distribution function is</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24CFB6E-1BAB-A7E1-909E-A4D3A0E48D54}"/>
                  </a:ext>
                </a:extLst>
              </p:cNvPr>
              <p:cNvSpPr txBox="1"/>
              <p:nvPr/>
            </p:nvSpPr>
            <p:spPr>
              <a:xfrm>
                <a:off x="712996" y="908720"/>
                <a:ext cx="6667316" cy="8880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𝑧</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𝑍</m:t>
                          </m:r>
                          <m:r>
                            <a:rPr lang="zh-CN" altLang="en-US" sz="2400" i="0">
                              <a:latin typeface="Cambria Math" panose="02040503050406030204" pitchFamily="18" charset="0"/>
                            </a:rPr>
                            <m:t>≤</m:t>
                          </m:r>
                          <m:r>
                            <a:rPr lang="zh-CN" altLang="en-US" sz="2400" i="1">
                              <a:latin typeface="Cambria Math" panose="02040503050406030204" pitchFamily="18" charset="0"/>
                            </a:rPr>
                            <m:t>𝑧</m:t>
                          </m:r>
                        </m:e>
                      </m:d>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1">
                              <a:latin typeface="Cambria Math" panose="02040503050406030204" pitchFamily="18" charset="0"/>
                            </a:rPr>
                            <m:t>𝑧</m:t>
                          </m:r>
                        </m:sup>
                        <m:e>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ad>
                                <m:radPr>
                                  <m:degHide m:val="on"/>
                                  <m:ctrlPr>
                                    <a:rPr lang="zh-CN" altLang="en-US" sz="2400" i="1">
                                      <a:solidFill>
                                        <a:srgbClr val="836967"/>
                                      </a:solidFill>
                                      <a:latin typeface="Cambria Math" panose="02040503050406030204" pitchFamily="18" charset="0"/>
                                    </a:rPr>
                                  </m:ctrlPr>
                                </m:radPr>
                                <m:deg/>
                                <m:e>
                                  <m:r>
                                    <a:rPr lang="zh-CN" altLang="en-US" sz="2400" i="0">
                                      <a:latin typeface="Cambria Math" panose="02040503050406030204" pitchFamily="18" charset="0"/>
                                    </a:rPr>
                                    <m:t>2</m:t>
                                  </m:r>
                                  <m:r>
                                    <a:rPr lang="zh-CN" altLang="en-US" sz="2400" i="1">
                                      <a:latin typeface="Cambria Math" panose="02040503050406030204" pitchFamily="18" charset="0"/>
                                    </a:rPr>
                                    <m:t>𝜋</m:t>
                                  </m:r>
                                </m:e>
                              </m:rad>
                            </m:den>
                          </m:f>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f>
                                <m:fPr>
                                  <m:type m:val="lin"/>
                                  <m:ctrlPr>
                                    <a:rPr lang="zh-CN" altLang="en-US" sz="2400" i="1">
                                      <a:latin typeface="Cambria Math" panose="02040503050406030204" pitchFamily="18" charset="0"/>
                                    </a:rPr>
                                  </m:ctrlPr>
                                </m:fPr>
                                <m:num>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2</m:t>
                                  </m:r>
                                </m:den>
                              </m:f>
                            </m:sup>
                          </m:sSup>
                          <m:r>
                            <a:rPr lang="zh-CN" altLang="en-US" sz="2400" i="1">
                              <a:latin typeface="Cambria Math" panose="02040503050406030204" pitchFamily="18" charset="0"/>
                            </a:rPr>
                            <m:t>𝑑𝑥</m:t>
                          </m:r>
                          <m:r>
                            <a:rPr lang="zh-CN" altLang="en-US" sz="2400" i="0">
                              <a:latin typeface="Cambria Math" panose="02040503050406030204" pitchFamily="18" charset="0"/>
                            </a:rPr>
                            <m:t>=</m:t>
                          </m:r>
                        </m:e>
                      </m:nary>
                    </m:oMath>
                  </m:oMathPara>
                </a14:m>
                <a:endParaRPr lang="zh-CN" altLang="en-US" sz="2400" dirty="0"/>
              </a:p>
            </p:txBody>
          </p:sp>
        </mc:Choice>
        <mc:Fallback>
          <p:sp>
            <p:nvSpPr>
              <p:cNvPr id="5" name="文本框 4">
                <a:extLst>
                  <a:ext uri="{FF2B5EF4-FFF2-40B4-BE49-F238E27FC236}">
                    <a16:creationId xmlns:a16="http://schemas.microsoft.com/office/drawing/2014/main" id="{824CFB6E-1BAB-A7E1-909E-A4D3A0E48D54}"/>
                  </a:ext>
                </a:extLst>
              </p:cNvPr>
              <p:cNvSpPr txBox="1">
                <a:spLocks noRot="1" noChangeAspect="1" noMove="1" noResize="1" noEditPoints="1" noAdjustHandles="1" noChangeArrowheads="1" noChangeShapeType="1" noTextEdit="1"/>
              </p:cNvSpPr>
              <p:nvPr/>
            </p:nvSpPr>
            <p:spPr>
              <a:xfrm>
                <a:off x="712996" y="908720"/>
                <a:ext cx="6667316" cy="888064"/>
              </a:xfrm>
              <a:prstGeom prst="rect">
                <a:avLst/>
              </a:prstGeom>
              <a:blipFill>
                <a:blip r:embed="rId2"/>
                <a:stretch>
                  <a:fillRect/>
                </a:stretch>
              </a:blipFill>
            </p:spPr>
            <p:txBody>
              <a:bodyPr/>
              <a:lstStyle/>
              <a:p>
                <a:r>
                  <a:rPr lang="zh-CN" altLang="en-US">
                    <a:noFill/>
                  </a:rPr>
                  <a:t> </a:t>
                </a:r>
              </a:p>
            </p:txBody>
          </p:sp>
        </mc:Fallback>
      </mc:AlternateContent>
      <p:pic>
        <p:nvPicPr>
          <p:cNvPr id="11266" name="Picture 2">
            <a:extLst>
              <a:ext uri="{FF2B5EF4-FFF2-40B4-BE49-F238E27FC236}">
                <a16:creationId xmlns:a16="http://schemas.microsoft.com/office/drawing/2014/main" id="{D060A4AF-86CF-4BD5-E046-05FC3F996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998463"/>
            <a:ext cx="3678997" cy="286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7858DE9-7DDF-BD79-DB21-DDDF9C410BB5}"/>
                  </a:ext>
                </a:extLst>
              </p:cNvPr>
              <p:cNvSpPr txBox="1"/>
              <p:nvPr/>
            </p:nvSpPr>
            <p:spPr>
              <a:xfrm>
                <a:off x="827584" y="5181483"/>
                <a:ext cx="6120680"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𝜙</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𝑥</m:t>
                    </m:r>
                    <m:r>
                      <a:rPr lang="en-US" altLang="zh-CN" sz="2400" i="1" kern="100" smtClean="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is an even function: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𝜙</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𝜙</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a:t>
                </a:r>
                <a:endParaRPr lang="zh-CN" altLang="en-US" sz="2400" dirty="0"/>
              </a:p>
            </p:txBody>
          </p:sp>
        </mc:Choice>
        <mc:Fallback>
          <p:sp>
            <p:nvSpPr>
              <p:cNvPr id="7" name="文本框 6">
                <a:extLst>
                  <a:ext uri="{FF2B5EF4-FFF2-40B4-BE49-F238E27FC236}">
                    <a16:creationId xmlns:a16="http://schemas.microsoft.com/office/drawing/2014/main" id="{57858DE9-7DDF-BD79-DB21-DDDF9C410BB5}"/>
                  </a:ext>
                </a:extLst>
              </p:cNvPr>
              <p:cNvSpPr txBox="1">
                <a:spLocks noRot="1" noChangeAspect="1" noMove="1" noResize="1" noEditPoints="1" noAdjustHandles="1" noChangeArrowheads="1" noChangeShapeType="1" noTextEdit="1"/>
              </p:cNvSpPr>
              <p:nvPr/>
            </p:nvSpPr>
            <p:spPr>
              <a:xfrm>
                <a:off x="827584" y="5181483"/>
                <a:ext cx="6120680" cy="461665"/>
              </a:xfrm>
              <a:prstGeom prst="rect">
                <a:avLst/>
              </a:prstGeom>
              <a:blipFill>
                <a:blip r:embed="rId4"/>
                <a:stretch>
                  <a:fillRect l="-797"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8E9E2AF-9833-5DD2-794A-AF0B36099CA0}"/>
                  </a:ext>
                </a:extLst>
              </p:cNvPr>
              <p:cNvSpPr txBox="1"/>
              <p:nvPr/>
            </p:nvSpPr>
            <p:spPr>
              <a:xfrm>
                <a:off x="1547664" y="5949280"/>
                <a:ext cx="4572000" cy="461665"/>
              </a:xfrm>
              <a:prstGeom prst="rect">
                <a:avLst/>
              </a:prstGeom>
              <a:noFill/>
            </p:spPr>
            <p:txBody>
              <a:bodyPr wrap="square">
                <a:spAutoFit/>
              </a:bodyPr>
              <a:lstStyle/>
              <a:p>
                <a:r>
                  <a:rPr lang="en-US" altLang="zh-CN" sz="2400" kern="100" dirty="0">
                    <a:effectLst/>
                    <a:latin typeface="Times New Roman" panose="02020603050405020304" pitchFamily="18" charset="0"/>
                  </a:rPr>
                  <a:t> and   </a:t>
                </a:r>
                <a14:m>
                  <m:oMath xmlns:m="http://schemas.openxmlformats.org/officeDocument/2006/math">
                    <m:r>
                      <a:rPr lang="en-US" altLang="zh-CN" sz="2400" i="1" kern="100">
                        <a:effectLst/>
                        <a:latin typeface="Cambria Math" panose="02040503050406030204" pitchFamily="18" charset="0"/>
                      </a:rPr>
                      <m:t>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𝑧</m:t>
                    </m:r>
                    <m:r>
                      <a:rPr lang="en-US" altLang="zh-CN" sz="2400" i="1" kern="100">
                        <a:effectLst/>
                        <a:latin typeface="Cambria Math" panose="02040503050406030204" pitchFamily="18" charset="0"/>
                        <a:cs typeface="Times New Roman" panose="02020603050405020304" pitchFamily="18" charset="0"/>
                      </a:rPr>
                      <m:t>)=1−</m:t>
                    </m:r>
                    <m:r>
                      <a:rPr lang="en-US" altLang="zh-CN" sz="2400" i="1" kern="100">
                        <a:effectLst/>
                        <a:latin typeface="Cambria Math" panose="02040503050406030204" pitchFamily="18" charset="0"/>
                      </a:rPr>
                      <m:t>𝛷</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𝑧</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a:t>
                </a:r>
                <a:endParaRPr lang="zh-CN" altLang="en-US" sz="2400" dirty="0"/>
              </a:p>
            </p:txBody>
          </p:sp>
        </mc:Choice>
        <mc:Fallback>
          <p:sp>
            <p:nvSpPr>
              <p:cNvPr id="9" name="文本框 8">
                <a:extLst>
                  <a:ext uri="{FF2B5EF4-FFF2-40B4-BE49-F238E27FC236}">
                    <a16:creationId xmlns:a16="http://schemas.microsoft.com/office/drawing/2014/main" id="{58E9E2AF-9833-5DD2-794A-AF0B36099CA0}"/>
                  </a:ext>
                </a:extLst>
              </p:cNvPr>
              <p:cNvSpPr txBox="1">
                <a:spLocks noRot="1" noChangeAspect="1" noMove="1" noResize="1" noEditPoints="1" noAdjustHandles="1" noChangeArrowheads="1" noChangeShapeType="1" noTextEdit="1"/>
              </p:cNvSpPr>
              <p:nvPr/>
            </p:nvSpPr>
            <p:spPr>
              <a:xfrm>
                <a:off x="1547664" y="5949280"/>
                <a:ext cx="4572000" cy="461665"/>
              </a:xfrm>
              <a:prstGeom prst="rect">
                <a:avLst/>
              </a:prstGeom>
              <a:blipFill>
                <a:blip r:embed="rId5"/>
                <a:stretch>
                  <a:fillRect l="-533"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233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animEffect transition="in" filter="fade">
                                      <p:cBhvr>
                                        <p:cTn id="11" dur="1000"/>
                                        <p:tgtEl>
                                          <p:spTgt spid="11266"/>
                                        </p:tgtEl>
                                      </p:cBhvr>
                                    </p:animEffect>
                                    <p:anim calcmode="lin" valueType="num">
                                      <p:cBhvr>
                                        <p:cTn id="12" dur="1000" fill="hold"/>
                                        <p:tgtEl>
                                          <p:spTgt spid="11266"/>
                                        </p:tgtEl>
                                        <p:attrNameLst>
                                          <p:attrName>ppt_x</p:attrName>
                                        </p:attrNameLst>
                                      </p:cBhvr>
                                      <p:tavLst>
                                        <p:tav tm="0">
                                          <p:val>
                                            <p:strVal val="#ppt_x"/>
                                          </p:val>
                                        </p:tav>
                                        <p:tav tm="100000">
                                          <p:val>
                                            <p:strVal val="#ppt_x"/>
                                          </p:val>
                                        </p:tav>
                                      </p:tavLst>
                                    </p:anim>
                                    <p:anim calcmode="lin" valueType="num">
                                      <p:cBhvr>
                                        <p:cTn id="13"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71D416B-08B3-DADD-7A2F-DC071DC0CA13}"/>
              </a:ext>
            </a:extLst>
          </p:cNvPr>
          <p:cNvSpPr txBox="1"/>
          <p:nvPr/>
        </p:nvSpPr>
        <p:spPr>
          <a:xfrm>
            <a:off x="503548" y="980728"/>
            <a:ext cx="8136904" cy="1569660"/>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Continuous random variables appear when we deal will quantities that are measured on a continuous scale. For instance, when we measure the speed of a car, the amount of alcohol in a person's blood, the tensile strength of new alloy.</a:t>
            </a:r>
            <a:endParaRPr lang="zh-CN" altLang="en-US" sz="2400" dirty="0"/>
          </a:p>
        </p:txBody>
      </p:sp>
      <p:sp>
        <p:nvSpPr>
          <p:cNvPr id="7" name="文本框 6">
            <a:extLst>
              <a:ext uri="{FF2B5EF4-FFF2-40B4-BE49-F238E27FC236}">
                <a16:creationId xmlns:a16="http://schemas.microsoft.com/office/drawing/2014/main" id="{B8A768BE-0300-C824-558B-8E3030B0121D}"/>
              </a:ext>
            </a:extLst>
          </p:cNvPr>
          <p:cNvSpPr txBox="1"/>
          <p:nvPr/>
        </p:nvSpPr>
        <p:spPr>
          <a:xfrm>
            <a:off x="503548" y="2737953"/>
            <a:ext cx="8028892" cy="1200329"/>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We shall learn how to determine and work with probabilities relating to continuous random variables in this chapter. We shall introduce to the concept of the probability density function. </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88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945D23D-A119-F944-E69F-6B0961C68411}"/>
              </a:ext>
            </a:extLst>
          </p:cNvPr>
          <p:cNvSpPr txBox="1"/>
          <p:nvPr/>
        </p:nvSpPr>
        <p:spPr>
          <a:xfrm>
            <a:off x="17656" y="188640"/>
            <a:ext cx="8802816" cy="1200329"/>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To find the probability</a:t>
            </a:r>
            <a:r>
              <a:rPr lang="en-US" altLang="zh-CN" sz="2400" kern="100" dirty="0">
                <a:effectLst/>
                <a:latin typeface="Times New Roman" panose="02020603050405020304" pitchFamily="18" charset="0"/>
              </a:rPr>
              <a:t> that a random variable having the standard normal distribution will take on a value between </a:t>
            </a:r>
            <a:r>
              <a:rPr lang="en-US" altLang="zh-CN" sz="2400" i="1" kern="100" dirty="0">
                <a:effectLst/>
                <a:latin typeface="Times New Roman" panose="02020603050405020304" pitchFamily="18" charset="0"/>
              </a:rPr>
              <a:t>a</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b</a:t>
            </a:r>
            <a:r>
              <a:rPr lang="en-US" altLang="zh-CN" sz="2400" kern="100" dirty="0">
                <a:effectLst/>
                <a:latin typeface="Times New Roman" panose="02020603050405020304" pitchFamily="18" charset="0"/>
              </a:rPr>
              <a:t>, we use the equation</a:t>
            </a:r>
            <a:endParaRPr lang="zh-CN" altLang="en-US" sz="2400"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2C16B39-7681-59AD-4735-99CA382E90B9}"/>
                  </a:ext>
                </a:extLst>
              </p:cNvPr>
              <p:cNvSpPr txBox="1"/>
              <p:nvPr/>
            </p:nvSpPr>
            <p:spPr>
              <a:xfrm>
                <a:off x="1547664" y="1581709"/>
                <a:ext cx="458699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m:t>
                          </m:r>
                          <m:r>
                            <a:rPr lang="zh-CN" altLang="en-US" sz="2400" i="0">
                              <a:latin typeface="Cambria Math" panose="02040503050406030204" pitchFamily="18" charset="0"/>
                            </a:rPr>
                            <m:t>&lt;</m:t>
                          </m:r>
                          <m:r>
                            <a:rPr lang="zh-CN" altLang="en-US" sz="2400" i="1">
                              <a:latin typeface="Cambria Math" panose="02040503050406030204" pitchFamily="18" charset="0"/>
                            </a:rPr>
                            <m:t>𝑍</m:t>
                          </m:r>
                          <m:r>
                            <a:rPr lang="zh-CN" altLang="en-US" sz="2400" i="0">
                              <a:latin typeface="Cambria Math" panose="02040503050406030204" pitchFamily="18" charset="0"/>
                            </a:rPr>
                            <m:t>≤</m:t>
                          </m:r>
                          <m:r>
                            <a:rPr lang="zh-CN" altLang="en-US" sz="2400" i="1">
                              <a:latin typeface="Cambria Math" panose="02040503050406030204" pitchFamily="18" charset="0"/>
                            </a:rPr>
                            <m:t>𝑏</m:t>
                          </m:r>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𝑏</m:t>
                          </m:r>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m:t>
                          </m:r>
                        </m:e>
                      </m:d>
                    </m:oMath>
                  </m:oMathPara>
                </a14:m>
                <a:endParaRPr lang="zh-CN" altLang="en-US" sz="2400" dirty="0"/>
              </a:p>
            </p:txBody>
          </p:sp>
        </mc:Choice>
        <mc:Fallback>
          <p:sp>
            <p:nvSpPr>
              <p:cNvPr id="5" name="文本框 4">
                <a:extLst>
                  <a:ext uri="{FF2B5EF4-FFF2-40B4-BE49-F238E27FC236}">
                    <a16:creationId xmlns:a16="http://schemas.microsoft.com/office/drawing/2014/main" id="{22C16B39-7681-59AD-4735-99CA382E90B9}"/>
                  </a:ext>
                </a:extLst>
              </p:cNvPr>
              <p:cNvSpPr txBox="1">
                <a:spLocks noRot="1" noChangeAspect="1" noMove="1" noResize="1" noEditPoints="1" noAdjustHandles="1" noChangeArrowheads="1" noChangeShapeType="1" noTextEdit="1"/>
              </p:cNvSpPr>
              <p:nvPr/>
            </p:nvSpPr>
            <p:spPr>
              <a:xfrm>
                <a:off x="1547664" y="1581709"/>
                <a:ext cx="4586990" cy="461665"/>
              </a:xfrm>
              <a:prstGeom prst="rect">
                <a:avLst/>
              </a:prstGeom>
              <a:blipFill>
                <a:blip r:embed="rId2"/>
                <a:stretch>
                  <a:fillRect b="-1316"/>
                </a:stretch>
              </a:blipFill>
            </p:spPr>
            <p:txBody>
              <a:bodyPr/>
              <a:lstStyle/>
              <a:p>
                <a:r>
                  <a:rPr lang="zh-CN" altLang="en-US">
                    <a:noFill/>
                  </a:rPr>
                  <a:t> </a:t>
                </a:r>
              </a:p>
            </p:txBody>
          </p:sp>
        </mc:Fallback>
      </mc:AlternateContent>
      <p:sp>
        <p:nvSpPr>
          <p:cNvPr id="6" name="Rectangle 1">
            <a:extLst>
              <a:ext uri="{FF2B5EF4-FFF2-40B4-BE49-F238E27FC236}">
                <a16:creationId xmlns:a16="http://schemas.microsoft.com/office/drawing/2014/main" id="{9ED6F666-D361-51A0-E0A6-4E8B2F3A07C4}"/>
              </a:ext>
            </a:extLst>
          </p:cNvPr>
          <p:cNvSpPr>
            <a:spLocks noChangeArrowheads="1"/>
          </p:cNvSpPr>
          <p:nvPr/>
        </p:nvSpPr>
        <p:spPr bwMode="auto">
          <a:xfrm>
            <a:off x="22161" y="2552238"/>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shown by the shaded are in Figure 4.3.3.</a:t>
            </a:r>
            <a:endParaRPr kumimoji="0" lang="en-US" altLang="zh-CN" sz="2400" b="0" i="0" u="none" strike="noStrike" cap="none" normalizeH="0" baseline="0" dirty="0">
              <a:ln>
                <a:noFill/>
              </a:ln>
              <a:solidFill>
                <a:schemeClr val="tx1"/>
              </a:solidFill>
              <a:effectLst/>
            </a:endParaRPr>
          </a:p>
        </p:txBody>
      </p:sp>
      <p:pic>
        <p:nvPicPr>
          <p:cNvPr id="12290" name="Picture 2">
            <a:extLst>
              <a:ext uri="{FF2B5EF4-FFF2-40B4-BE49-F238E27FC236}">
                <a16:creationId xmlns:a16="http://schemas.microsoft.com/office/drawing/2014/main" id="{F591CD2A-A615-C248-EDD3-EF7547409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042" y="3861048"/>
            <a:ext cx="2946234" cy="215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20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2290"/>
                                        </p:tgtEl>
                                        <p:attrNameLst>
                                          <p:attrName>style.visibility</p:attrName>
                                        </p:attrNameLst>
                                      </p:cBhvr>
                                      <p:to>
                                        <p:strVal val="visible"/>
                                      </p:to>
                                    </p:set>
                                    <p:animEffect transition="in" filter="circle(in)">
                                      <p:cBhvr>
                                        <p:cTn id="18"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3FC005-B56C-FA1F-8513-64CD5AA54CC6}"/>
              </a:ext>
            </a:extLst>
          </p:cNvPr>
          <p:cNvSpPr>
            <a:spLocks noChangeArrowheads="1"/>
          </p:cNvSpPr>
          <p:nvPr/>
        </p:nvSpPr>
        <p:spPr bwMode="auto">
          <a:xfrm>
            <a:off x="15266" y="80918"/>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4.3.1</a:t>
            </a:r>
            <a:r>
              <a:rPr kumimoji="0" lang="en-US" altLang="zh-CN"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Calculating some standard normal distribution</a:t>
            </a:r>
            <a:r>
              <a:rPr kumimoji="0" lang="en-US" altLang="zh-CN" sz="2400" b="0" i="0" u="none" strike="noStrike" cap="none" normalizeH="0" baseline="0">
                <a:ln>
                  <a:noFill/>
                </a:ln>
                <a:solidFill>
                  <a:schemeClr val="tx1"/>
                </a:solidFill>
                <a:effectLst/>
              </a:rPr>
              <a:t>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2A61CB9D-B5A5-D4C6-1667-97E7CED1F95C}"/>
                  </a:ext>
                </a:extLst>
              </p:cNvPr>
              <p:cNvSpPr txBox="1"/>
              <p:nvPr/>
            </p:nvSpPr>
            <p:spPr>
              <a:xfrm>
                <a:off x="179512" y="620688"/>
                <a:ext cx="4579494"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Let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𝑍</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𝑁</m:t>
                    </m:r>
                    <m:r>
                      <a:rPr lang="en-US" altLang="zh-CN" sz="2400" i="1" kern="100">
                        <a:effectLst/>
                        <a:latin typeface="Cambria Math" panose="02040503050406030204" pitchFamily="18" charset="0"/>
                        <a:ea typeface="宋体" panose="02010600030101010101" pitchFamily="2" charset="-122"/>
                      </a:rPr>
                      <m:t>(0,1)</m:t>
                    </m:r>
                  </m:oMath>
                </a14:m>
                <a:r>
                  <a:rPr lang="en-US" altLang="zh-CN" sz="2400" kern="100" dirty="0">
                    <a:effectLst/>
                    <a:latin typeface="Times New Roman" panose="02020603050405020304" pitchFamily="18" charset="0"/>
                    <a:ea typeface="宋体" panose="02010600030101010101" pitchFamily="2" charset="-122"/>
                  </a:rPr>
                  <a:t>, take on a value</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2A61CB9D-B5A5-D4C6-1667-97E7CED1F95C}"/>
                  </a:ext>
                </a:extLst>
              </p:cNvPr>
              <p:cNvSpPr txBox="1">
                <a:spLocks noRot="1" noChangeAspect="1" noMove="1" noResize="1" noEditPoints="1" noAdjustHandles="1" noChangeArrowheads="1" noChangeShapeType="1" noTextEdit="1"/>
              </p:cNvSpPr>
              <p:nvPr/>
            </p:nvSpPr>
            <p:spPr>
              <a:xfrm>
                <a:off x="179512" y="620688"/>
                <a:ext cx="4579494" cy="461665"/>
              </a:xfrm>
              <a:prstGeom prst="rect">
                <a:avLst/>
              </a:prstGeom>
              <a:blipFill>
                <a:blip r:embed="rId2"/>
                <a:stretch>
                  <a:fillRect t="-10526" b="-289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DBF6B3C-1E63-8A1C-3765-D908DAC403D2}"/>
              </a:ext>
            </a:extLst>
          </p:cNvPr>
          <p:cNvSpPr txBox="1"/>
          <p:nvPr/>
        </p:nvSpPr>
        <p:spPr>
          <a:xfrm>
            <a:off x="179512" y="1198861"/>
            <a:ext cx="4579494"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(a) between </a:t>
            </a:r>
            <a:r>
              <a:rPr lang="zh-CN" altLang="zh-CN" sz="2400" kern="100" dirty="0">
                <a:effectLst/>
                <a:latin typeface="Times New Roman" panose="02020603050405020304" pitchFamily="18" charset="0"/>
              </a:rPr>
              <a:t>－</a:t>
            </a:r>
            <a:r>
              <a:rPr lang="en-US" altLang="zh-CN" sz="2400" kern="100" dirty="0">
                <a:effectLst/>
                <a:latin typeface="Times New Roman" panose="02020603050405020304" pitchFamily="18" charset="0"/>
              </a:rPr>
              <a:t>0.34 and 0.62;  </a:t>
            </a:r>
            <a:endParaRPr lang="zh-CN" altLang="zh-CN" sz="2400" kern="100" dirty="0">
              <a:effectLst/>
              <a:latin typeface="Times New Roman" panose="02020603050405020304" pitchFamily="18" charset="0"/>
            </a:endParaRPr>
          </a:p>
          <a:p>
            <a:r>
              <a:rPr lang="en-US" altLang="zh-CN" sz="2400" kern="100" dirty="0">
                <a:effectLst/>
                <a:latin typeface="Times New Roman" panose="02020603050405020304" pitchFamily="18" charset="0"/>
              </a:rPr>
              <a:t>    (b) greater than </a:t>
            </a:r>
            <a:r>
              <a:rPr lang="zh-CN" altLang="zh-CN" sz="2400" kern="100" dirty="0">
                <a:effectLst/>
                <a:cs typeface="Arial" panose="020B0604020202020204" pitchFamily="34" charset="0"/>
              </a:rPr>
              <a:t>－</a:t>
            </a:r>
            <a:r>
              <a:rPr lang="en-US" altLang="zh-CN" sz="2400" kern="100" dirty="0">
                <a:effectLst/>
                <a:latin typeface="Times New Roman" panose="02020603050405020304" pitchFamily="18" charset="0"/>
              </a:rPr>
              <a:t>0.65</a:t>
            </a:r>
            <a:endParaRPr lang="zh-CN" altLang="en-US" sz="2400" dirty="0"/>
          </a:p>
        </p:txBody>
      </p:sp>
      <p:sp>
        <p:nvSpPr>
          <p:cNvPr id="8" name="文本框 7">
            <a:extLst>
              <a:ext uri="{FF2B5EF4-FFF2-40B4-BE49-F238E27FC236}">
                <a16:creationId xmlns:a16="http://schemas.microsoft.com/office/drawing/2014/main" id="{FAE7309F-933D-0D50-F200-20EF8C488A38}"/>
              </a:ext>
            </a:extLst>
          </p:cNvPr>
          <p:cNvSpPr txBox="1"/>
          <p:nvPr/>
        </p:nvSpPr>
        <p:spPr>
          <a:xfrm>
            <a:off x="323528" y="2054033"/>
            <a:ext cx="4579494"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Solution </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 (a)</a:t>
            </a:r>
            <a:endParaRPr lang="zh-CN" altLang="zh-CN" sz="24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CB9F40F4-09EC-8D03-5787-1A1296B6B475}"/>
              </a:ext>
            </a:extLst>
          </p:cNvPr>
          <p:cNvSpPr txBox="1"/>
          <p:nvPr/>
        </p:nvSpPr>
        <p:spPr>
          <a:xfrm>
            <a:off x="2282253" y="2066113"/>
            <a:ext cx="4579494" cy="461665"/>
          </a:xfrm>
          <a:prstGeom prst="rect">
            <a:avLst/>
          </a:prstGeom>
          <a:noFill/>
        </p:spPr>
        <p:txBody>
          <a:bodyPr wrap="square">
            <a:spAutoFit/>
          </a:bodyPr>
          <a:lstStyle/>
          <a:p>
            <a:r>
              <a:rPr lang="en-US" altLang="zh-CN" sz="2400" kern="100" dirty="0">
                <a:effectLst/>
                <a:latin typeface="Times New Roman" panose="02020603050405020304" pitchFamily="18" charset="0"/>
              </a:rPr>
              <a:t>From the Appendix B</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06F1696-A390-F422-78A2-1E0AED83D8CC}"/>
                  </a:ext>
                </a:extLst>
              </p:cNvPr>
              <p:cNvSpPr txBox="1"/>
              <p:nvPr/>
            </p:nvSpPr>
            <p:spPr>
              <a:xfrm>
                <a:off x="971600" y="2758508"/>
                <a:ext cx="65527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−0.34&lt;</m:t>
                          </m:r>
                          <m:r>
                            <a:rPr lang="zh-CN" altLang="en-US" sz="2400" i="1">
                              <a:latin typeface="Cambria Math" panose="02040503050406030204" pitchFamily="18" charset="0"/>
                            </a:rPr>
                            <m:t>𝑍</m:t>
                          </m:r>
                          <m:r>
                            <a:rPr lang="zh-CN" altLang="en-US" sz="2400" i="0">
                              <a:latin typeface="Cambria Math" panose="02040503050406030204" pitchFamily="18" charset="0"/>
                            </a:rPr>
                            <m:t>≤0.62</m:t>
                          </m:r>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0.62</m:t>
                          </m:r>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−0.34</m:t>
                          </m:r>
                        </m:e>
                      </m:d>
                    </m:oMath>
                  </m:oMathPara>
                </a14:m>
                <a:endParaRPr lang="zh-CN" altLang="en-US" sz="2400" dirty="0"/>
              </a:p>
            </p:txBody>
          </p:sp>
        </mc:Choice>
        <mc:Fallback>
          <p:sp>
            <p:nvSpPr>
              <p:cNvPr id="12" name="文本框 11">
                <a:extLst>
                  <a:ext uri="{FF2B5EF4-FFF2-40B4-BE49-F238E27FC236}">
                    <a16:creationId xmlns:a16="http://schemas.microsoft.com/office/drawing/2014/main" id="{806F1696-A390-F422-78A2-1E0AED83D8CC}"/>
                  </a:ext>
                </a:extLst>
              </p:cNvPr>
              <p:cNvSpPr txBox="1">
                <a:spLocks noRot="1" noChangeAspect="1" noMove="1" noResize="1" noEditPoints="1" noAdjustHandles="1" noChangeArrowheads="1" noChangeShapeType="1" noTextEdit="1"/>
              </p:cNvSpPr>
              <p:nvPr/>
            </p:nvSpPr>
            <p:spPr>
              <a:xfrm>
                <a:off x="971600" y="2758508"/>
                <a:ext cx="6552728" cy="461665"/>
              </a:xfrm>
              <a:prstGeom prst="rect">
                <a:avLst/>
              </a:prstGeom>
              <a:blipFill>
                <a:blip r:embed="rId3"/>
                <a:stretch>
                  <a:fillRect b="-2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1E2D23FC-A45D-1DE1-9EB1-DA6E8EB634BF}"/>
                  </a:ext>
                </a:extLst>
              </p:cNvPr>
              <p:cNvSpPr txBox="1"/>
              <p:nvPr/>
            </p:nvSpPr>
            <p:spPr>
              <a:xfrm>
                <a:off x="1547664" y="3244334"/>
                <a:ext cx="457949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0.62</m:t>
                          </m:r>
                        </m:e>
                      </m:d>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0.34</m:t>
                              </m:r>
                            </m:e>
                          </m:d>
                        </m:e>
                      </m:d>
                    </m:oMath>
                  </m:oMathPara>
                </a14:m>
                <a:endParaRPr lang="zh-CN" altLang="en-US" sz="2400" dirty="0"/>
              </a:p>
            </p:txBody>
          </p:sp>
        </mc:Choice>
        <mc:Fallback>
          <p:sp>
            <p:nvSpPr>
              <p:cNvPr id="14" name="文本框 13">
                <a:extLst>
                  <a:ext uri="{FF2B5EF4-FFF2-40B4-BE49-F238E27FC236}">
                    <a16:creationId xmlns:a16="http://schemas.microsoft.com/office/drawing/2014/main" id="{1E2D23FC-A45D-1DE1-9EB1-DA6E8EB634BF}"/>
                  </a:ext>
                </a:extLst>
              </p:cNvPr>
              <p:cNvSpPr txBox="1">
                <a:spLocks noRot="1" noChangeAspect="1" noMove="1" noResize="1" noEditPoints="1" noAdjustHandles="1" noChangeArrowheads="1" noChangeShapeType="1" noTextEdit="1"/>
              </p:cNvSpPr>
              <p:nvPr/>
            </p:nvSpPr>
            <p:spPr>
              <a:xfrm>
                <a:off x="1547664" y="3244334"/>
                <a:ext cx="4579494"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113DB24E-28F0-7FA6-D80F-AA866883CDAB}"/>
                  </a:ext>
                </a:extLst>
              </p:cNvPr>
              <p:cNvSpPr txBox="1"/>
              <p:nvPr/>
            </p:nvSpPr>
            <p:spPr>
              <a:xfrm>
                <a:off x="1958217" y="3701216"/>
                <a:ext cx="457949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0">
                          <a:latin typeface="Cambria Math" panose="02040503050406030204" pitchFamily="18" charset="0"/>
                        </a:rPr>
                        <m:t>0.7324−1+0.6331=0.3655.</m:t>
                      </m:r>
                    </m:oMath>
                  </m:oMathPara>
                </a14:m>
                <a:endParaRPr lang="zh-CN" altLang="en-US" sz="2400" dirty="0"/>
              </a:p>
            </p:txBody>
          </p:sp>
        </mc:Choice>
        <mc:Fallback>
          <p:sp>
            <p:nvSpPr>
              <p:cNvPr id="16" name="文本框 15">
                <a:extLst>
                  <a:ext uri="{FF2B5EF4-FFF2-40B4-BE49-F238E27FC236}">
                    <a16:creationId xmlns:a16="http://schemas.microsoft.com/office/drawing/2014/main" id="{113DB24E-28F0-7FA6-D80F-AA866883CDAB}"/>
                  </a:ext>
                </a:extLst>
              </p:cNvPr>
              <p:cNvSpPr txBox="1">
                <a:spLocks noRot="1" noChangeAspect="1" noMove="1" noResize="1" noEditPoints="1" noAdjustHandles="1" noChangeArrowheads="1" noChangeShapeType="1" noTextEdit="1"/>
              </p:cNvSpPr>
              <p:nvPr/>
            </p:nvSpPr>
            <p:spPr>
              <a:xfrm>
                <a:off x="1958217" y="3701216"/>
                <a:ext cx="4579494"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9CE7375-E1D7-3C02-66BD-20208316836A}"/>
                  </a:ext>
                </a:extLst>
              </p:cNvPr>
              <p:cNvSpPr txBox="1"/>
              <p:nvPr/>
            </p:nvSpPr>
            <p:spPr>
              <a:xfrm>
                <a:off x="0" y="4828143"/>
                <a:ext cx="8604448" cy="461665"/>
              </a:xfrm>
              <a:prstGeom prst="rect">
                <a:avLst/>
              </a:prstGeom>
              <a:noFill/>
            </p:spPr>
            <p:txBody>
              <a:bodyPr wrap="square">
                <a:spAutoFit/>
              </a:bodyPr>
              <a:lstStyle/>
              <a:p>
                <a:pPr indent="666750" algn="just"/>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(b)</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𝑍</m:t>
                    </m:r>
                    <m:r>
                      <a:rPr lang="en-US" altLang="zh-CN" sz="2400" i="1" kern="100">
                        <a:effectLst/>
                        <a:latin typeface="Cambria Math" panose="02040503050406030204" pitchFamily="18" charset="0"/>
                        <a:ea typeface="宋体" panose="02010600030101010101" pitchFamily="2" charset="-122"/>
                      </a:rPr>
                      <m:t>&gt;−0.65)=1−</m:t>
                    </m:r>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(−0,65)=</m:t>
                    </m:r>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(0.65)=0.7422.</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8" name="文本框 17">
                <a:extLst>
                  <a:ext uri="{FF2B5EF4-FFF2-40B4-BE49-F238E27FC236}">
                    <a16:creationId xmlns:a16="http://schemas.microsoft.com/office/drawing/2014/main" id="{69CE7375-E1D7-3C02-66BD-20208316836A}"/>
                  </a:ext>
                </a:extLst>
              </p:cNvPr>
              <p:cNvSpPr txBox="1">
                <a:spLocks noRot="1" noChangeAspect="1" noMove="1" noResize="1" noEditPoints="1" noAdjustHandles="1" noChangeArrowheads="1" noChangeShapeType="1" noTextEdit="1"/>
              </p:cNvSpPr>
              <p:nvPr/>
            </p:nvSpPr>
            <p:spPr>
              <a:xfrm>
                <a:off x="0" y="4828143"/>
                <a:ext cx="8604448" cy="461665"/>
              </a:xfrm>
              <a:prstGeom prst="rect">
                <a:avLst/>
              </a:prstGeom>
              <a:blipFill>
                <a:blip r:embed="rId6"/>
                <a:stretch>
                  <a:fillRect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473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3F0DE2C-C817-D3C8-9DDC-C83B3A24012A}"/>
                  </a:ext>
                </a:extLst>
              </p:cNvPr>
              <p:cNvSpPr txBox="1"/>
              <p:nvPr/>
            </p:nvSpPr>
            <p:spPr>
              <a:xfrm>
                <a:off x="395535" y="476672"/>
                <a:ext cx="2116517"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Choice>
        <mc:Fallback>
          <p:sp>
            <p:nvSpPr>
              <p:cNvPr id="3" name="文本框 2">
                <a:extLst>
                  <a:ext uri="{FF2B5EF4-FFF2-40B4-BE49-F238E27FC236}">
                    <a16:creationId xmlns:a16="http://schemas.microsoft.com/office/drawing/2014/main" id="{A3F0DE2C-C817-D3C8-9DDC-C83B3A24012A}"/>
                  </a:ext>
                </a:extLst>
              </p:cNvPr>
              <p:cNvSpPr txBox="1">
                <a:spLocks noRot="1" noChangeAspect="1" noMove="1" noResize="1" noEditPoints="1" noAdjustHandles="1" noChangeArrowheads="1" noChangeShapeType="1" noTextEdit="1"/>
              </p:cNvSpPr>
              <p:nvPr/>
            </p:nvSpPr>
            <p:spPr>
              <a:xfrm>
                <a:off x="395535" y="476672"/>
                <a:ext cx="2116517" cy="461665"/>
              </a:xfrm>
              <a:prstGeom prst="rect">
                <a:avLst/>
              </a:prstGeom>
              <a:blipFill>
                <a:blip r:embed="rId2"/>
                <a:stretch>
                  <a:fillRect l="-865" t="-10526" b="-2894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8FD882B-60C3-780D-7DA8-AC10828C93A1}"/>
              </a:ext>
            </a:extLst>
          </p:cNvPr>
          <p:cNvSpPr txBox="1"/>
          <p:nvPr/>
        </p:nvSpPr>
        <p:spPr>
          <a:xfrm>
            <a:off x="683568" y="980728"/>
            <a:ext cx="8460432" cy="461665"/>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we refer to the corresponding</a:t>
            </a:r>
            <a:r>
              <a:rPr lang="en-US" altLang="zh-CN" sz="2400" b="1" kern="100" dirty="0">
                <a:effectLst/>
                <a:latin typeface="Times New Roman" panose="02020603050405020304" pitchFamily="18" charset="0"/>
                <a:ea typeface="宋体" panose="02010600030101010101" pitchFamily="2" charset="-122"/>
              </a:rPr>
              <a:t> </a:t>
            </a:r>
            <a:r>
              <a:rPr lang="en-US" altLang="zh-CN" sz="2400" b="1" kern="100" dirty="0">
                <a:solidFill>
                  <a:srgbClr val="FF0000"/>
                </a:solidFill>
                <a:effectLst/>
                <a:latin typeface="Times New Roman" panose="02020603050405020304" pitchFamily="18" charset="0"/>
                <a:ea typeface="宋体" panose="02010600030101010101" pitchFamily="2" charset="-122"/>
              </a:rPr>
              <a:t>standardized random variable</a:t>
            </a:r>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994F9826-3021-45C6-6FB2-60D7C885C449}"/>
                  </a:ext>
                </a:extLst>
              </p:cNvPr>
              <p:cNvSpPr txBox="1"/>
              <p:nvPr/>
            </p:nvSpPr>
            <p:spPr>
              <a:xfrm>
                <a:off x="107504" y="1660960"/>
                <a:ext cx="3275857" cy="7837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𝜇</m:t>
                          </m:r>
                        </m:num>
                        <m:den>
                          <m:r>
                            <a:rPr lang="zh-CN" altLang="en-US" sz="2400" i="1">
                              <a:latin typeface="Cambria Math" panose="02040503050406030204" pitchFamily="18" charset="0"/>
                            </a:rPr>
                            <m:t>𝜎</m:t>
                          </m:r>
                        </m:den>
                      </m:f>
                    </m:oMath>
                  </m:oMathPara>
                </a14:m>
                <a:endParaRPr lang="zh-CN" altLang="en-US" sz="2400" dirty="0"/>
              </a:p>
            </p:txBody>
          </p:sp>
        </mc:Choice>
        <mc:Fallback>
          <p:sp>
            <p:nvSpPr>
              <p:cNvPr id="7" name="文本框 6">
                <a:extLst>
                  <a:ext uri="{FF2B5EF4-FFF2-40B4-BE49-F238E27FC236}">
                    <a16:creationId xmlns:a16="http://schemas.microsoft.com/office/drawing/2014/main" id="{994F9826-3021-45C6-6FB2-60D7C885C449}"/>
                  </a:ext>
                </a:extLst>
              </p:cNvPr>
              <p:cNvSpPr txBox="1">
                <a:spLocks noRot="1" noChangeAspect="1" noMove="1" noResize="1" noEditPoints="1" noAdjustHandles="1" noChangeArrowheads="1" noChangeShapeType="1" noTextEdit="1"/>
              </p:cNvSpPr>
              <p:nvPr/>
            </p:nvSpPr>
            <p:spPr>
              <a:xfrm>
                <a:off x="107504" y="1660960"/>
                <a:ext cx="3275857" cy="78374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B41CBFB-36BA-7FB8-B9D4-4B93E7889F97}"/>
                  </a:ext>
                </a:extLst>
              </p:cNvPr>
              <p:cNvSpPr txBox="1"/>
              <p:nvPr/>
            </p:nvSpPr>
            <p:spPr>
              <a:xfrm>
                <a:off x="2512053" y="1754090"/>
                <a:ext cx="4292195" cy="616836"/>
              </a:xfrm>
              <a:prstGeom prst="rect">
                <a:avLst/>
              </a:prstGeom>
              <a:noFill/>
            </p:spPr>
            <p:txBody>
              <a:bodyPr wrap="square">
                <a:spAutoFit/>
              </a:bodyPr>
              <a:lstStyle/>
              <a:p>
                <a:pPr indent="333375" algn="just"/>
                <a:r>
                  <a:rPr lang="en-US" altLang="zh-CN" sz="2400" kern="100" dirty="0">
                    <a:solidFill>
                      <a:srgbClr val="000000"/>
                    </a:solidFill>
                    <a:effectLst/>
                    <a:latin typeface="Times New Roman" panose="02020603050405020304" pitchFamily="18" charset="0"/>
                    <a:ea typeface="宋体" panose="02010600030101010101" pitchFamily="2" charset="-122"/>
                  </a:rPr>
                  <a:t>then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𝑍</m:t>
                    </m:r>
                    <m:r>
                      <a:rPr lang="en-US" altLang="zh-CN" sz="2400" i="1" kern="100">
                        <a:solidFill>
                          <a:srgbClr val="000000"/>
                        </a:solidFill>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solidFill>
                              <a:srgbClr val="000000"/>
                            </a:solidFill>
                            <a:effectLst/>
                            <a:latin typeface="Cambria Math" panose="02040503050406030204" pitchFamily="18" charset="0"/>
                            <a:ea typeface="宋体" panose="02010600030101010101" pitchFamily="2" charset="-122"/>
                          </a:rPr>
                          <m:t>𝑋</m:t>
                        </m:r>
                        <m:r>
                          <a:rPr lang="en-US" altLang="zh-CN" sz="2400" i="1" kern="100">
                            <a:solidFill>
                              <a:srgbClr val="000000"/>
                            </a:solidFill>
                            <a:effectLst/>
                            <a:latin typeface="Cambria Math" panose="02040503050406030204" pitchFamily="18" charset="0"/>
                            <a:ea typeface="宋体"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𝜇</m:t>
                        </m:r>
                      </m:num>
                      <m:den>
                        <m:r>
                          <a:rPr lang="en-US" altLang="zh-CN" sz="2400" i="1" kern="100">
                            <a:solidFill>
                              <a:srgbClr val="000000"/>
                            </a:solidFill>
                            <a:effectLst/>
                            <a:latin typeface="Cambria Math" panose="02040503050406030204" pitchFamily="18" charset="0"/>
                            <a:ea typeface="宋体" panose="02010600030101010101" pitchFamily="2" charset="-122"/>
                          </a:rPr>
                          <m:t>𝜎</m:t>
                        </m:r>
                      </m:den>
                    </m:f>
                    <m:r>
                      <a:rPr lang="en-US" altLang="zh-CN" sz="2400" i="1" kern="100">
                        <a:solidFill>
                          <a:srgbClr val="000000"/>
                        </a:solidFill>
                        <a:effectLst/>
                        <a:latin typeface="Cambria Math" panose="02040503050406030204" pitchFamily="18" charset="0"/>
                        <a:ea typeface="宋体"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𝑁</m:t>
                    </m:r>
                    <m:r>
                      <a:rPr lang="en-US" altLang="zh-CN" sz="2400" i="1" kern="100">
                        <a:solidFill>
                          <a:srgbClr val="000000"/>
                        </a:solidFill>
                        <a:effectLst/>
                        <a:latin typeface="Cambria Math" panose="02040503050406030204" pitchFamily="18" charset="0"/>
                        <a:ea typeface="宋体" panose="02010600030101010101" pitchFamily="2" charset="-122"/>
                      </a:rPr>
                      <m:t>(0, 1)</m:t>
                    </m:r>
                  </m:oMath>
                </a14:m>
                <a:r>
                  <a:rPr lang="en-US" altLang="zh-CN" sz="2400" kern="100" dirty="0">
                    <a:solidFill>
                      <a:srgbClr val="00000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9B41CBFB-36BA-7FB8-B9D4-4B93E7889F97}"/>
                  </a:ext>
                </a:extLst>
              </p:cNvPr>
              <p:cNvSpPr txBox="1">
                <a:spLocks noRot="1" noChangeAspect="1" noMove="1" noResize="1" noEditPoints="1" noAdjustHandles="1" noChangeArrowheads="1" noChangeShapeType="1" noTextEdit="1"/>
              </p:cNvSpPr>
              <p:nvPr/>
            </p:nvSpPr>
            <p:spPr>
              <a:xfrm>
                <a:off x="2512053" y="1754090"/>
                <a:ext cx="4292195" cy="616836"/>
              </a:xfrm>
              <a:prstGeom prst="rect">
                <a:avLst/>
              </a:prstGeom>
              <a:blipFill>
                <a:blip r:embed="rId4"/>
                <a:stretch>
                  <a:fillRect b="-89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1DAAE7A-1614-47FC-91EC-3EB65B0EF3FD}"/>
                  </a:ext>
                </a:extLst>
              </p:cNvPr>
              <p:cNvSpPr txBox="1"/>
              <p:nvPr/>
            </p:nvSpPr>
            <p:spPr>
              <a:xfrm>
                <a:off x="672254" y="2518476"/>
                <a:ext cx="8004201" cy="2742546"/>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since </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𝐹</m:t>
                        </m:r>
                      </m:e>
                      <m:sub>
                        <m:r>
                          <a:rPr lang="en-US" altLang="zh-CN" sz="2400" i="1" kern="100">
                            <a:effectLst/>
                            <a:latin typeface="Cambria Math" panose="02040503050406030204" pitchFamily="18" charset="0"/>
                            <a:ea typeface="宋体" panose="02010600030101010101" pitchFamily="2" charset="-122"/>
                          </a:rPr>
                          <m:t>𝑧</m:t>
                        </m:r>
                      </m:sub>
                    </m:sSub>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𝑧</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𝑍</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𝑧</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num>
                      <m:den>
                        <m:r>
                          <a:rPr lang="en-US" altLang="zh-CN" sz="2400" i="1" kern="100">
                            <a:effectLst/>
                            <a:latin typeface="Cambria Math" panose="02040503050406030204" pitchFamily="18" charset="0"/>
                            <a:ea typeface="宋体" panose="02010600030101010101" pitchFamily="2" charset="-122"/>
                          </a:rPr>
                          <m:t>𝜎</m:t>
                        </m:r>
                      </m:den>
                    </m:f>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𝑧</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𝜎</m:t>
                    </m:r>
                    <m:r>
                      <a:rPr lang="en-US" altLang="zh-CN" sz="2400" i="1" kern="100">
                        <a:effectLst/>
                        <a:latin typeface="Cambria Math" panose="02040503050406030204" pitchFamily="18" charset="0"/>
                        <a:ea typeface="宋体" panose="02010600030101010101" pitchFamily="2" charset="-122"/>
                      </a:rPr>
                      <m:t>𝑧</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r>
                      <a:rPr lang="en-US" altLang="zh-CN" sz="2400" i="1"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400050" algn="just"/>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m:t>
                        </m:r>
                      </m:sub>
                      <m:sup>
                        <m:r>
                          <a:rPr lang="en-US" altLang="zh-CN" sz="2400" i="1" kern="100">
                            <a:effectLst/>
                            <a:latin typeface="Cambria Math" panose="02040503050406030204" pitchFamily="18" charset="0"/>
                            <a:ea typeface="宋体" panose="02010600030101010101" pitchFamily="2" charset="-122"/>
                          </a:rPr>
                          <m:t>𝜎</m:t>
                        </m:r>
                        <m:r>
                          <a:rPr lang="en-US" altLang="zh-CN" sz="2400" i="1" kern="100">
                            <a:effectLst/>
                            <a:latin typeface="Cambria Math" panose="02040503050406030204" pitchFamily="18" charset="0"/>
                            <a:ea typeface="宋体" panose="02010600030101010101" pitchFamily="2" charset="-122"/>
                          </a:rPr>
                          <m:t>𝑧</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sup>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2</m:t>
                                </m:r>
                                <m:r>
                                  <a:rPr lang="en-US" altLang="zh-CN" sz="2400" i="1" kern="100">
                                    <a:effectLst/>
                                    <a:latin typeface="Cambria Math" panose="02040503050406030204" pitchFamily="18" charset="0"/>
                                    <a:ea typeface="宋体" panose="02010600030101010101" pitchFamily="2" charset="-122"/>
                                  </a:rPr>
                                  <m:t>𝜋</m:t>
                                </m:r>
                              </m:e>
                            </m:rad>
                            <m:r>
                              <a:rPr lang="en-US" altLang="zh-CN" sz="2400" i="1" kern="100">
                                <a:effectLst/>
                                <a:latin typeface="Cambria Math" panose="02040503050406030204" pitchFamily="18" charset="0"/>
                                <a:ea typeface="宋体" panose="02010600030101010101" pitchFamily="2" charset="-122"/>
                              </a:rPr>
                              <m:t>𝜎</m:t>
                            </m:r>
                          </m:den>
                        </m:f>
                      </m:e>
                    </m:nary>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𝑒</m:t>
                        </m:r>
                      </m:e>
                      <m:sup>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m:t>
                                </m:r>
                              </m:e>
                              <m:sup>
                                <m:r>
                                  <a:rPr lang="en-US" altLang="zh-CN" sz="2400" i="1" kern="100">
                                    <a:effectLst/>
                                    <a:latin typeface="Cambria Math" panose="02040503050406030204" pitchFamily="18" charset="0"/>
                                    <a:ea typeface="宋体" panose="02010600030101010101" pitchFamily="2" charset="-122"/>
                                  </a:rPr>
                                  <m:t>2</m:t>
                                </m:r>
                              </m:sup>
                            </m:sSup>
                          </m:num>
                          <m:den>
                            <m:r>
                              <a:rPr lang="en-US" altLang="zh-CN" sz="2400" i="1" kern="100">
                                <a:effectLst/>
                                <a:latin typeface="Cambria Math" panose="02040503050406030204" pitchFamily="18" charset="0"/>
                                <a:ea typeface="宋体" panose="02010600030101010101" pitchFamily="2" charset="-122"/>
                              </a:rPr>
                              <m:t>2</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𝜎</m:t>
                                </m:r>
                              </m:e>
                              <m:sup>
                                <m:r>
                                  <a:rPr lang="en-US" altLang="zh-CN" sz="2400" i="1" kern="100">
                                    <a:effectLst/>
                                    <a:latin typeface="Cambria Math" panose="02040503050406030204" pitchFamily="18" charset="0"/>
                                    <a:ea typeface="宋体" panose="02010600030101010101" pitchFamily="2" charset="-122"/>
                                  </a:rPr>
                                  <m:t>2</m:t>
                                </m:r>
                              </m:sup>
                            </m:sSup>
                          </m:den>
                        </m:f>
                      </m:sup>
                    </m:sSup>
                    <m:r>
                      <a:rPr lang="en-US" altLang="zh-CN" sz="2400" i="1" kern="100">
                        <a:effectLst/>
                        <a:latin typeface="Cambria Math" panose="02040503050406030204" pitchFamily="18" charset="0"/>
                        <a:ea typeface="宋体" panose="02010600030101010101" pitchFamily="2" charset="-122"/>
                      </a:rPr>
                      <m:t>𝑑𝑡</m:t>
                    </m:r>
                  </m:oMath>
                </a14:m>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𝑡</m:t>
                        </m:r>
                      </m:e>
                      <m:sub>
                        <m:r>
                          <a:rPr lang="en-US" altLang="zh-CN" sz="2400" i="1" kern="100">
                            <a:effectLst/>
                            <a:latin typeface="Cambria Math" panose="02040503050406030204" pitchFamily="18" charset="0"/>
                            <a:ea typeface="宋体" panose="02010600030101010101" pitchFamily="2" charset="-122"/>
                          </a:rPr>
                          <m:t>1</m:t>
                        </m:r>
                      </m:sub>
                    </m:sSub>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num>
                      <m:den>
                        <m:r>
                          <a:rPr lang="en-US" altLang="zh-CN" sz="2400" i="1" kern="100">
                            <a:effectLst/>
                            <a:latin typeface="Cambria Math" panose="02040503050406030204" pitchFamily="18" charset="0"/>
                            <a:ea typeface="宋体" panose="02010600030101010101" pitchFamily="2" charset="-122"/>
                          </a:rPr>
                          <m:t>𝜎</m:t>
                        </m:r>
                      </m:den>
                    </m:f>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400050" algn="just"/>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ea typeface="宋体" panose="02010600030101010101" pitchFamily="2" charset="-122"/>
                          </a:rPr>
                          <m:t>−∞</m:t>
                        </m:r>
                      </m:sub>
                      <m:sup>
                        <m:r>
                          <a:rPr lang="en-US" altLang="zh-CN" sz="2400" i="1" kern="100">
                            <a:effectLst/>
                            <a:latin typeface="Cambria Math" panose="02040503050406030204" pitchFamily="18" charset="0"/>
                            <a:ea typeface="宋体" panose="02010600030101010101" pitchFamily="2" charset="-122"/>
                          </a:rPr>
                          <m:t>𝑧</m:t>
                        </m:r>
                      </m:sup>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ea typeface="宋体" panose="02010600030101010101" pitchFamily="2" charset="-122"/>
                                  </a:rPr>
                                  <m:t>2</m:t>
                                </m:r>
                                <m:r>
                                  <a:rPr lang="en-US" altLang="zh-CN" sz="2400" i="1" kern="100">
                                    <a:effectLst/>
                                    <a:latin typeface="Cambria Math" panose="02040503050406030204" pitchFamily="18" charset="0"/>
                                    <a:ea typeface="宋体" panose="02010600030101010101" pitchFamily="2" charset="-122"/>
                                  </a:rPr>
                                  <m:t>𝜋</m:t>
                                </m:r>
                              </m:e>
                            </m:rad>
                          </m:den>
                        </m:f>
                      </m:e>
                    </m:nary>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𝑒</m:t>
                        </m:r>
                      </m:e>
                      <m:sup>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sSup>
                              <m:sSupPr>
                                <m:ctrlPr>
                                  <a:rPr lang="zh-CN" altLang="zh-CN" sz="2400" i="1" kern="100">
                                    <a:effectLst/>
                                    <a:latin typeface="Cambria Math" panose="02040503050406030204" pitchFamily="18" charset="0"/>
                                    <a:ea typeface="Cambria Math" panose="02040503050406030204" pitchFamily="18" charset="0"/>
                                  </a:rPr>
                                </m:ctrlPr>
                              </m:sSupPr>
                              <m:e>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𝑡</m:t>
                                    </m:r>
                                  </m:e>
                                  <m:sub>
                                    <m:r>
                                      <a:rPr lang="en-US" altLang="zh-CN" sz="2400" i="1" kern="100">
                                        <a:effectLst/>
                                        <a:latin typeface="Cambria Math" panose="02040503050406030204" pitchFamily="18" charset="0"/>
                                        <a:ea typeface="宋体" panose="02010600030101010101" pitchFamily="2" charset="-122"/>
                                      </a:rPr>
                                      <m:t>1</m:t>
                                    </m:r>
                                  </m:sub>
                                </m:sSub>
                              </m:e>
                              <m:sup>
                                <m:r>
                                  <a:rPr lang="en-US" altLang="zh-CN" sz="2400" i="1" kern="100">
                                    <a:effectLst/>
                                    <a:latin typeface="Cambria Math" panose="02040503050406030204" pitchFamily="18" charset="0"/>
                                    <a:ea typeface="宋体" panose="02010600030101010101" pitchFamily="2" charset="-122"/>
                                  </a:rPr>
                                  <m:t>2</m:t>
                                </m:r>
                              </m:sup>
                            </m:sSup>
                          </m:num>
                          <m:den>
                            <m:r>
                              <a:rPr lang="en-US" altLang="zh-CN" sz="2400" i="1" kern="100">
                                <a:effectLst/>
                                <a:latin typeface="Cambria Math" panose="02040503050406030204" pitchFamily="18" charset="0"/>
                                <a:ea typeface="宋体" panose="02010600030101010101" pitchFamily="2" charset="-122"/>
                              </a:rPr>
                              <m:t>2</m:t>
                            </m:r>
                          </m:den>
                        </m:f>
                      </m:sup>
                    </m:sSup>
                    <m:r>
                      <a:rPr lang="en-US" altLang="zh-CN" sz="2400" i="1" kern="100">
                        <a:effectLst/>
                        <a:latin typeface="Cambria Math" panose="02040503050406030204" pitchFamily="18" charset="0"/>
                        <a:ea typeface="宋体" panose="02010600030101010101" pitchFamily="2" charset="-122"/>
                      </a:rPr>
                      <m:t>𝑑</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𝑡</m:t>
                        </m:r>
                      </m:e>
                      <m:sub>
                        <m:r>
                          <a:rPr lang="en-US" altLang="zh-CN" sz="2400" i="1" kern="100">
                            <a:effectLst/>
                            <a:latin typeface="Cambria Math" panose="02040503050406030204" pitchFamily="18" charset="0"/>
                            <a:ea typeface="宋体" panose="02010600030101010101" pitchFamily="2" charset="-122"/>
                          </a:rPr>
                          <m:t>1</m:t>
                        </m:r>
                      </m:sub>
                    </m:sSub>
                  </m:oMath>
                </a14:m>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𝑡</m:t>
                        </m:r>
                      </m:e>
                      <m:sub>
                        <m:r>
                          <a:rPr lang="en-US" altLang="zh-CN" sz="2400" i="1" kern="100">
                            <a:effectLst/>
                            <a:latin typeface="Cambria Math" panose="02040503050406030204" pitchFamily="18" charset="0"/>
                            <a:ea typeface="宋体" panose="02010600030101010101" pitchFamily="2" charset="-122"/>
                          </a:rPr>
                          <m:t>1</m:t>
                        </m:r>
                      </m:sub>
                    </m:sSub>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𝑡</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num>
                      <m:den>
                        <m:r>
                          <a:rPr lang="en-US" altLang="zh-CN" sz="2400" i="1" kern="100">
                            <a:effectLst/>
                            <a:latin typeface="Cambria Math" panose="02040503050406030204" pitchFamily="18" charset="0"/>
                            <a:ea typeface="宋体" panose="02010600030101010101" pitchFamily="2" charset="-122"/>
                          </a:rPr>
                          <m:t>𝜎</m:t>
                        </m:r>
                      </m:den>
                    </m:f>
                    <m:r>
                      <a:rPr lang="en-US" altLang="zh-CN" sz="2400" i="1"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𝑑</m:t>
                    </m:r>
                    <m:sSub>
                      <m:sSubPr>
                        <m:ctrlPr>
                          <a:rPr lang="zh-CN" altLang="zh-CN" sz="2400" i="1" kern="10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𝑡</m:t>
                        </m:r>
                      </m:e>
                      <m:sub>
                        <m:r>
                          <a:rPr lang="en-US" altLang="zh-CN" sz="2400" i="1" kern="100">
                            <a:effectLst/>
                            <a:latin typeface="Cambria Math" panose="02040503050406030204" pitchFamily="18" charset="0"/>
                            <a:ea typeface="宋体" panose="02010600030101010101" pitchFamily="2" charset="-122"/>
                          </a:rPr>
                          <m:t>1</m:t>
                        </m:r>
                      </m:sub>
                    </m:sSub>
                    <m:r>
                      <a:rPr lang="en-US" altLang="zh-CN" sz="2400" i="1" kern="100">
                        <a:effectLst/>
                        <a:latin typeface="Cambria Math" panose="02040503050406030204" pitchFamily="18" charset="0"/>
                        <a:ea typeface="宋体" panose="02010600030101010101" pitchFamily="2" charset="-122"/>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1</m:t>
                        </m:r>
                      </m:num>
                      <m:den>
                        <m:r>
                          <a:rPr lang="en-US" altLang="zh-CN" sz="2400" i="1" kern="100">
                            <a:effectLst/>
                            <a:latin typeface="Cambria Math" panose="02040503050406030204" pitchFamily="18" charset="0"/>
                            <a:ea typeface="宋体" panose="02010600030101010101" pitchFamily="2" charset="-122"/>
                          </a:rPr>
                          <m:t>𝜎</m:t>
                        </m:r>
                      </m:den>
                    </m:f>
                    <m:r>
                      <a:rPr lang="en-US" altLang="zh-CN" sz="2400" i="1" kern="100">
                        <a:effectLst/>
                        <a:latin typeface="Cambria Math" panose="02040503050406030204" pitchFamily="18" charset="0"/>
                        <a:ea typeface="宋体" panose="02010600030101010101" pitchFamily="2" charset="-122"/>
                      </a:rPr>
                      <m:t>𝑑𝑡</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400050" algn="just"/>
                <a:r>
                  <a:rPr lang="en-US" altLang="zh-CN" sz="24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𝑧</m:t>
                    </m:r>
                    <m:r>
                      <a:rPr lang="en-US" altLang="zh-CN" sz="2400" i="1" kern="100">
                        <a:effectLst/>
                        <a:latin typeface="Cambria Math" panose="02040503050406030204" pitchFamily="18" charset="0"/>
                        <a:ea typeface="宋体" panose="02010600030101010101" pitchFamily="2" charset="-122"/>
                      </a:rPr>
                      <m:t>)</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1" name="文本框 10">
                <a:extLst>
                  <a:ext uri="{FF2B5EF4-FFF2-40B4-BE49-F238E27FC236}">
                    <a16:creationId xmlns:a16="http://schemas.microsoft.com/office/drawing/2014/main" id="{C1DAAE7A-1614-47FC-91EC-3EB65B0EF3FD}"/>
                  </a:ext>
                </a:extLst>
              </p:cNvPr>
              <p:cNvSpPr txBox="1">
                <a:spLocks noRot="1" noChangeAspect="1" noMove="1" noResize="1" noEditPoints="1" noAdjustHandles="1" noChangeArrowheads="1" noChangeShapeType="1" noTextEdit="1"/>
              </p:cNvSpPr>
              <p:nvPr/>
            </p:nvSpPr>
            <p:spPr>
              <a:xfrm>
                <a:off x="672254" y="2518476"/>
                <a:ext cx="8004201" cy="2742546"/>
              </a:xfrm>
              <a:prstGeom prst="rect">
                <a:avLst/>
              </a:prstGeom>
              <a:blipFill>
                <a:blip r:embed="rId5"/>
                <a:stretch>
                  <a:fillRect l="-1142" t="-1778" b="-4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8A61AAEA-B39E-00AA-DE4D-B13AE8F4D2CB}"/>
                  </a:ext>
                </a:extLst>
              </p:cNvPr>
              <p:cNvSpPr txBox="1"/>
              <p:nvPr/>
            </p:nvSpPr>
            <p:spPr>
              <a:xfrm>
                <a:off x="1454803" y="5634449"/>
                <a:ext cx="5021704" cy="616836"/>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hence  </a:t>
                </a:r>
                <a14:m>
                  <m:oMath xmlns:m="http://schemas.openxmlformats.org/officeDocument/2006/math">
                    <m:r>
                      <a:rPr lang="en-US" altLang="zh-CN" sz="2400" i="1" kern="100">
                        <a:effectLst/>
                        <a:latin typeface="Cambria Math" panose="02040503050406030204" pitchFamily="18" charset="0"/>
                      </a:rPr>
                      <m:t>𝑍</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num>
                      <m:den>
                        <m:r>
                          <a:rPr lang="en-US" altLang="zh-CN" sz="2400" i="1" kern="100">
                            <a:effectLst/>
                            <a:latin typeface="Cambria Math" panose="02040503050406030204" pitchFamily="18" charset="0"/>
                          </a:rPr>
                          <m:t>𝜎</m:t>
                        </m:r>
                      </m:den>
                    </m:f>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𝑁</m:t>
                    </m:r>
                    <m:r>
                      <a:rPr lang="en-US" altLang="zh-CN" sz="2400" i="1" kern="100">
                        <a:effectLst/>
                        <a:latin typeface="Cambria Math" panose="02040503050406030204" pitchFamily="18" charset="0"/>
                      </a:rPr>
                      <m:t>(0, 1)</m:t>
                    </m:r>
                  </m:oMath>
                </a14:m>
                <a:endParaRPr lang="zh-CN" altLang="zh-CN" sz="2400" kern="100" dirty="0">
                  <a:effectLst/>
                  <a:latin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8A61AAEA-B39E-00AA-DE4D-B13AE8F4D2CB}"/>
                  </a:ext>
                </a:extLst>
              </p:cNvPr>
              <p:cNvSpPr txBox="1">
                <a:spLocks noRot="1" noChangeAspect="1" noMove="1" noResize="1" noEditPoints="1" noAdjustHandles="1" noChangeArrowheads="1" noChangeShapeType="1" noTextEdit="1"/>
              </p:cNvSpPr>
              <p:nvPr/>
            </p:nvSpPr>
            <p:spPr>
              <a:xfrm>
                <a:off x="1454803" y="5634449"/>
                <a:ext cx="5021704" cy="616836"/>
              </a:xfrm>
              <a:prstGeom prst="rect">
                <a:avLst/>
              </a:prstGeom>
              <a:blipFill>
                <a:blip r:embed="rId6"/>
                <a:stretch>
                  <a:fillRect l="-1944" b="-89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00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ircle(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D01FFCB9-C76D-AA0C-4E05-27103801CE88}"/>
                  </a:ext>
                </a:extLst>
              </p:cNvPr>
              <p:cNvSpPr txBox="1"/>
              <p:nvPr/>
            </p:nvSpPr>
            <p:spPr>
              <a:xfrm>
                <a:off x="179512" y="260648"/>
                <a:ext cx="8496944"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𝑥</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𝜇</m:t>
                              </m:r>
                            </m:num>
                            <m:den>
                              <m:r>
                                <a:rPr lang="zh-CN" altLang="en-US" sz="2400" i="1">
                                  <a:latin typeface="Cambria Math" panose="02040503050406030204" pitchFamily="18" charset="0"/>
                                </a:rPr>
                                <m:t>𝜎</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𝜇</m:t>
                              </m:r>
                            </m:num>
                            <m:den>
                              <m:r>
                                <a:rPr lang="zh-CN" altLang="en-US" sz="2400" i="1">
                                  <a:latin typeface="Cambria Math" panose="02040503050406030204" pitchFamily="18" charset="0"/>
                                </a:rPr>
                                <m:t>𝜎</m:t>
                              </m:r>
                            </m:den>
                          </m:f>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𝜇</m:t>
                              </m:r>
                            </m:num>
                            <m:den>
                              <m:r>
                                <a:rPr lang="zh-CN" altLang="en-US" sz="2400" i="1">
                                  <a:latin typeface="Cambria Math" panose="02040503050406030204" pitchFamily="18" charset="0"/>
                                </a:rPr>
                                <m:t>𝜎</m:t>
                              </m:r>
                            </m:den>
                          </m:f>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𝜇</m:t>
                              </m:r>
                            </m:num>
                            <m:den>
                              <m:r>
                                <a:rPr lang="zh-CN" altLang="en-US" sz="2400" i="1">
                                  <a:latin typeface="Cambria Math" panose="02040503050406030204" pitchFamily="18" charset="0"/>
                                </a:rPr>
                                <m:t>𝜎</m:t>
                              </m:r>
                            </m:den>
                          </m:f>
                        </m:e>
                      </m:d>
                    </m:oMath>
                  </m:oMathPara>
                </a14:m>
                <a:endParaRPr lang="zh-CN" altLang="en-US" sz="2400" dirty="0"/>
              </a:p>
            </p:txBody>
          </p:sp>
        </mc:Choice>
        <mc:Fallback>
          <p:sp>
            <p:nvSpPr>
              <p:cNvPr id="3" name="文本框 2">
                <a:extLst>
                  <a:ext uri="{FF2B5EF4-FFF2-40B4-BE49-F238E27FC236}">
                    <a16:creationId xmlns:a16="http://schemas.microsoft.com/office/drawing/2014/main" id="{D01FFCB9-C76D-AA0C-4E05-27103801CE88}"/>
                  </a:ext>
                </a:extLst>
              </p:cNvPr>
              <p:cNvSpPr txBox="1">
                <a:spLocks noRot="1" noChangeAspect="1" noMove="1" noResize="1" noEditPoints="1" noAdjustHandles="1" noChangeArrowheads="1" noChangeShapeType="1" noTextEdit="1"/>
              </p:cNvSpPr>
              <p:nvPr/>
            </p:nvSpPr>
            <p:spPr>
              <a:xfrm>
                <a:off x="179512" y="260648"/>
                <a:ext cx="8496944" cy="92217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699695C-E0B9-85C1-1C6E-FA035CFC4C39}"/>
                  </a:ext>
                </a:extLst>
              </p:cNvPr>
              <p:cNvSpPr txBox="1"/>
              <p:nvPr/>
            </p:nvSpPr>
            <p:spPr>
              <a:xfrm>
                <a:off x="827584" y="1182824"/>
                <a:ext cx="4736892" cy="461665"/>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rPr>
                  <a:t>Also,    </a:t>
                </a:r>
                <a14:m>
                  <m:oMath xmlns:m="http://schemas.openxmlformats.org/officeDocument/2006/math">
                    <m:r>
                      <a:rPr lang="en-US" altLang="zh-CN" sz="2400" i="1" kern="100">
                        <a:solidFill>
                          <a:srgbClr val="000000"/>
                        </a:solidFill>
                        <a:effectLst/>
                        <a:latin typeface="Cambria Math" panose="02040503050406030204" pitchFamily="18" charset="0"/>
                      </a:rPr>
                      <m:t>𝑋</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𝑁</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𝜇</m:t>
                    </m:r>
                    <m:r>
                      <a:rPr lang="en-US" altLang="zh-CN" sz="2400" i="1" kern="100">
                        <a:solidFill>
                          <a:srgbClr val="000000"/>
                        </a:solidFill>
                        <a:effectLst/>
                        <a:latin typeface="Cambria Math" panose="02040503050406030204" pitchFamily="18" charset="0"/>
                      </a:rPr>
                      <m:t>, </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solidFill>
                              <a:srgbClr val="000000"/>
                            </a:solidFill>
                            <a:effectLst/>
                            <a:latin typeface="Cambria Math" panose="02040503050406030204" pitchFamily="18" charset="0"/>
                          </a:rPr>
                          <m:t>𝜎</m:t>
                        </m:r>
                      </m:e>
                      <m:sup>
                        <m:r>
                          <a:rPr lang="en-US" altLang="zh-CN" sz="2400" i="1" kern="100">
                            <a:solidFill>
                              <a:srgbClr val="000000"/>
                            </a:solidFill>
                            <a:effectLst/>
                            <a:latin typeface="Cambria Math" panose="02040503050406030204" pitchFamily="18" charset="0"/>
                          </a:rPr>
                          <m:t>2</m:t>
                        </m:r>
                      </m:sup>
                    </m:sSup>
                    <m:r>
                      <a:rPr lang="en-US" altLang="zh-CN" sz="2400" i="1" kern="100">
                        <a:solidFill>
                          <a:srgbClr val="000000"/>
                        </a:solidFill>
                        <a:effectLst/>
                        <a:latin typeface="Cambria Math" panose="02040503050406030204" pitchFamily="18" charset="0"/>
                      </a:rPr>
                      <m:t>)</m:t>
                    </m:r>
                  </m:oMath>
                </a14:m>
                <a:r>
                  <a:rPr lang="en-US" altLang="zh-CN" sz="2400" kern="100" dirty="0">
                    <a:solidFill>
                      <a:srgbClr val="000000"/>
                    </a:solidFill>
                    <a:effectLst/>
                    <a:latin typeface="Times New Roman" panose="02020603050405020304" pitchFamily="18" charset="0"/>
                  </a:rPr>
                  <a:t>, the probability </a:t>
                </a:r>
                <a:endParaRPr lang="zh-CN" altLang="zh-CN" sz="2400" kern="100" dirty="0">
                  <a:effectLst/>
                  <a:latin typeface="Times New Roman" panose="02020603050405020304" pitchFamily="18" charset="0"/>
                </a:endParaRPr>
              </a:p>
            </p:txBody>
          </p:sp>
        </mc:Choice>
        <mc:Fallback>
          <p:sp>
            <p:nvSpPr>
              <p:cNvPr id="5" name="文本框 4">
                <a:extLst>
                  <a:ext uri="{FF2B5EF4-FFF2-40B4-BE49-F238E27FC236}">
                    <a16:creationId xmlns:a16="http://schemas.microsoft.com/office/drawing/2014/main" id="{6699695C-E0B9-85C1-1C6E-FA035CFC4C39}"/>
                  </a:ext>
                </a:extLst>
              </p:cNvPr>
              <p:cNvSpPr txBox="1">
                <a:spLocks noRot="1" noChangeAspect="1" noMove="1" noResize="1" noEditPoints="1" noAdjustHandles="1" noChangeArrowheads="1" noChangeShapeType="1" noTextEdit="1"/>
              </p:cNvSpPr>
              <p:nvPr/>
            </p:nvSpPr>
            <p:spPr>
              <a:xfrm>
                <a:off x="827584" y="1182824"/>
                <a:ext cx="4736892" cy="461665"/>
              </a:xfrm>
              <a:prstGeom prst="rect">
                <a:avLst/>
              </a:prstGeom>
              <a:blipFill>
                <a:blip r:embed="rId3"/>
                <a:stretch>
                  <a:fillRect l="-2059"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A8643C3-7C74-B675-0F27-F21A35DFF840}"/>
                  </a:ext>
                </a:extLst>
              </p:cNvPr>
              <p:cNvSpPr txBox="1"/>
              <p:nvPr/>
            </p:nvSpPr>
            <p:spPr>
              <a:xfrm>
                <a:off x="431540" y="1647836"/>
                <a:ext cx="7992888" cy="645048"/>
              </a:xfrm>
              <a:prstGeom prst="rect">
                <a:avLst/>
              </a:prstGeom>
              <a:noFill/>
            </p:spPr>
            <p:txBody>
              <a:bodyPr wrap="square">
                <a:spAutoFit/>
              </a:bodyPr>
              <a:lstStyle/>
              <a:p>
                <a:pPr algn="just"/>
                <a14:m>
                  <m:oMath xmlns:m="http://schemas.openxmlformats.org/officeDocument/2006/math">
                    <m:r>
                      <a:rPr lang="en-US" altLang="zh-CN" sz="2400" i="1" kern="100" smtClean="0">
                        <a:solidFill>
                          <a:srgbClr val="000000"/>
                        </a:solidFill>
                        <a:effectLst/>
                        <a:latin typeface="Cambria Math" panose="02040503050406030204" pitchFamily="18" charset="0"/>
                      </a:rPr>
                      <m:t>𝑃</m:t>
                    </m:r>
                    <m:r>
                      <a:rPr lang="en-US" altLang="zh-CN" sz="2400" i="1" kern="100" smtClean="0">
                        <a:solidFill>
                          <a:srgbClr val="000000"/>
                        </a:solidFill>
                        <a:effectLst/>
                        <a:latin typeface="Cambria Math" panose="02040503050406030204" pitchFamily="18" charset="0"/>
                      </a:rPr>
                      <m:t>(</m:t>
                    </m:r>
                    <m:r>
                      <a:rPr lang="en-US" altLang="zh-CN" sz="2400" i="1" kern="100" smtClean="0">
                        <a:solidFill>
                          <a:srgbClr val="000000"/>
                        </a:solidFill>
                        <a:effectLst/>
                        <a:latin typeface="Cambria Math" panose="02040503050406030204" pitchFamily="18" charset="0"/>
                      </a:rPr>
                      <m:t>𝑎</m:t>
                    </m:r>
                    <m:r>
                      <a:rPr lang="en-US" altLang="zh-CN" sz="2400" i="1" kern="100" smtClean="0">
                        <a:solidFill>
                          <a:srgbClr val="000000"/>
                        </a:solidFill>
                        <a:effectLst/>
                        <a:latin typeface="Cambria Math" panose="02040503050406030204" pitchFamily="18" charset="0"/>
                      </a:rPr>
                      <m:t>&lt;</m:t>
                    </m:r>
                    <m:r>
                      <a:rPr lang="en-US" altLang="zh-CN" sz="2400" i="1" kern="100" smtClean="0">
                        <a:solidFill>
                          <a:srgbClr val="000000"/>
                        </a:solidFill>
                        <a:effectLst/>
                        <a:latin typeface="Cambria Math" panose="02040503050406030204" pitchFamily="18" charset="0"/>
                      </a:rPr>
                      <m:t>𝑋</m:t>
                    </m:r>
                    <m:r>
                      <a:rPr lang="en-US" altLang="zh-CN" sz="2400" i="1" kern="100" smtClean="0">
                        <a:solidFill>
                          <a:srgbClr val="000000"/>
                        </a:solidFill>
                        <a:effectLst/>
                        <a:latin typeface="Cambria Math" panose="02040503050406030204" pitchFamily="18" charset="0"/>
                      </a:rPr>
                      <m:t>≤</m:t>
                    </m:r>
                    <m:r>
                      <a:rPr lang="en-US" altLang="zh-CN" sz="2400" i="1" kern="100" smtClean="0">
                        <a:solidFill>
                          <a:srgbClr val="000000"/>
                        </a:solidFill>
                        <a:effectLst/>
                        <a:latin typeface="Cambria Math" panose="02040503050406030204" pitchFamily="18" charset="0"/>
                      </a:rPr>
                      <m:t>𝑏</m:t>
                    </m:r>
                    <m:r>
                      <a:rPr lang="en-US" altLang="zh-CN" sz="2400" i="1" kern="100" smtClean="0">
                        <a:solidFill>
                          <a:srgbClr val="000000"/>
                        </a:solidFill>
                        <a:effectLst/>
                        <a:latin typeface="Cambria Math" panose="02040503050406030204" pitchFamily="18" charset="0"/>
                      </a:rPr>
                      <m:t>)=</m:t>
                    </m:r>
                    <m:r>
                      <a:rPr lang="en-US" altLang="zh-CN" sz="2400" i="1" kern="100" smtClean="0">
                        <a:solidFill>
                          <a:srgbClr val="000000"/>
                        </a:solidFill>
                        <a:effectLst/>
                        <a:latin typeface="Cambria Math" panose="02040503050406030204" pitchFamily="18" charset="0"/>
                      </a:rPr>
                      <m:t>𝑃</m:t>
                    </m:r>
                    <m:r>
                      <a:rPr lang="en-US" altLang="zh-CN" sz="2400" i="1" kern="100" smtClean="0">
                        <a:solidFill>
                          <a:srgbClr val="000000"/>
                        </a:solidFill>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solidFill>
                              <a:srgbClr val="000000"/>
                            </a:solidFill>
                            <a:effectLst/>
                            <a:latin typeface="Cambria Math" panose="02040503050406030204" pitchFamily="18" charset="0"/>
                          </a:rPr>
                          <m:t>𝑎</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𝜇</m:t>
                        </m:r>
                      </m:num>
                      <m:den>
                        <m:r>
                          <a:rPr lang="en-US" altLang="zh-CN" sz="2400" i="1" kern="100">
                            <a:solidFill>
                              <a:srgbClr val="000000"/>
                            </a:solidFill>
                            <a:effectLst/>
                            <a:latin typeface="Cambria Math" panose="02040503050406030204" pitchFamily="18" charset="0"/>
                          </a:rPr>
                          <m:t>𝜎</m:t>
                        </m:r>
                      </m:den>
                    </m:f>
                    <m:r>
                      <a:rPr lang="en-US" altLang="zh-CN" sz="2400" i="1" kern="100">
                        <a:solidFill>
                          <a:srgbClr val="000000"/>
                        </a:solidFill>
                        <a:effectLst/>
                        <a:latin typeface="Cambria Math" panose="02040503050406030204" pitchFamily="18" charset="0"/>
                      </a:rPr>
                      <m:t>&lt;</m:t>
                    </m:r>
                    <m:r>
                      <a:rPr lang="en-US" altLang="zh-CN" sz="2400" i="1" kern="100">
                        <a:solidFill>
                          <a:srgbClr val="000000"/>
                        </a:solidFill>
                        <a:effectLst/>
                        <a:latin typeface="Cambria Math" panose="02040503050406030204" pitchFamily="18" charset="0"/>
                      </a:rPr>
                      <m:t>𝑍</m:t>
                    </m:r>
                    <m:r>
                      <a:rPr lang="en-US" altLang="zh-CN" sz="2400" i="1" kern="100">
                        <a:solidFill>
                          <a:srgbClr val="000000"/>
                        </a:solidFill>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solidFill>
                              <a:srgbClr val="000000"/>
                            </a:solidFill>
                            <a:effectLst/>
                            <a:latin typeface="Cambria Math" panose="02040503050406030204" pitchFamily="18" charset="0"/>
                          </a:rPr>
                          <m:t>𝑏</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𝜇</m:t>
                        </m:r>
                      </m:num>
                      <m:den>
                        <m:r>
                          <a:rPr lang="en-US" altLang="zh-CN" sz="2400" i="1" kern="100">
                            <a:solidFill>
                              <a:srgbClr val="000000"/>
                            </a:solidFill>
                            <a:effectLst/>
                            <a:latin typeface="Cambria Math" panose="02040503050406030204" pitchFamily="18" charset="0"/>
                          </a:rPr>
                          <m:t>𝜎</m:t>
                        </m:r>
                      </m:den>
                    </m:f>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𝛷</m:t>
                    </m:r>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solidFill>
                                  <a:srgbClr val="000000"/>
                                </a:solidFill>
                                <a:effectLst/>
                                <a:latin typeface="Cambria Math" panose="02040503050406030204" pitchFamily="18" charset="0"/>
                              </a:rPr>
                              <m:t>𝑏</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𝜇</m:t>
                            </m:r>
                          </m:num>
                          <m:den>
                            <m:r>
                              <a:rPr lang="en-US" altLang="zh-CN" sz="2400" i="1" kern="100">
                                <a:solidFill>
                                  <a:srgbClr val="000000"/>
                                </a:solidFill>
                                <a:effectLst/>
                                <a:latin typeface="Cambria Math" panose="02040503050406030204" pitchFamily="18" charset="0"/>
                              </a:rPr>
                              <m:t>𝜎</m:t>
                            </m:r>
                          </m:den>
                        </m:f>
                      </m:e>
                    </m:d>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𝛷</m:t>
                    </m:r>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solidFill>
                                  <a:srgbClr val="000000"/>
                                </a:solidFill>
                                <a:effectLst/>
                                <a:latin typeface="Cambria Math" panose="02040503050406030204" pitchFamily="18" charset="0"/>
                              </a:rPr>
                              <m:t>𝑎</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𝜇</m:t>
                            </m:r>
                          </m:num>
                          <m:den>
                            <m:r>
                              <a:rPr lang="en-US" altLang="zh-CN" sz="2400" i="1" kern="100">
                                <a:solidFill>
                                  <a:srgbClr val="000000"/>
                                </a:solidFill>
                                <a:effectLst/>
                                <a:latin typeface="Cambria Math" panose="02040503050406030204" pitchFamily="18" charset="0"/>
                              </a:rPr>
                              <m:t>𝜎</m:t>
                            </m:r>
                          </m:den>
                        </m:f>
                      </m:e>
                    </m:d>
                  </m:oMath>
                </a14:m>
                <a:r>
                  <a:rPr lang="en-US" altLang="zh-CN" sz="2400" kern="100" dirty="0">
                    <a:solidFill>
                      <a:srgbClr val="0000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7" name="文本框 6">
                <a:extLst>
                  <a:ext uri="{FF2B5EF4-FFF2-40B4-BE49-F238E27FC236}">
                    <a16:creationId xmlns:a16="http://schemas.microsoft.com/office/drawing/2014/main" id="{AA8643C3-7C74-B675-0F27-F21A35DFF840}"/>
                  </a:ext>
                </a:extLst>
              </p:cNvPr>
              <p:cNvSpPr txBox="1">
                <a:spLocks noRot="1" noChangeAspect="1" noMove="1" noResize="1" noEditPoints="1" noAdjustHandles="1" noChangeArrowheads="1" noChangeShapeType="1" noTextEdit="1"/>
              </p:cNvSpPr>
              <p:nvPr/>
            </p:nvSpPr>
            <p:spPr>
              <a:xfrm>
                <a:off x="431540" y="1647836"/>
                <a:ext cx="7992888" cy="645048"/>
              </a:xfrm>
              <a:prstGeom prst="rect">
                <a:avLst/>
              </a:prstGeom>
              <a:blipFill>
                <a:blip r:embed="rId4"/>
                <a:stretch>
                  <a:fillRect b="-6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1B22C15-B789-1669-A4CF-F12889C532DA}"/>
                  </a:ext>
                </a:extLst>
              </p:cNvPr>
              <p:cNvSpPr txBox="1"/>
              <p:nvPr/>
            </p:nvSpPr>
            <p:spPr>
              <a:xfrm>
                <a:off x="179512" y="2557032"/>
                <a:ext cx="5976664"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Example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𝑁</m:t>
                    </m:r>
                    <m:r>
                      <a:rPr lang="en-US" altLang="zh-CN" sz="2400" i="1" kern="100">
                        <a:effectLst/>
                        <a:latin typeface="Cambria Math" panose="02040503050406030204" pitchFamily="18" charset="0"/>
                        <a:ea typeface="宋体" panose="02010600030101010101" pitchFamily="2" charset="-122"/>
                      </a:rPr>
                      <m:t>(1.5,</m:t>
                    </m:r>
                    <m:r>
                      <m:rPr>
                        <m:nor/>
                      </m:rPr>
                      <a:rPr lang="en-US" altLang="zh-CN" sz="2400" kern="100">
                        <a:effectLst/>
                        <a:latin typeface="Cambria Math" panose="02040503050406030204" pitchFamily="18" charset="0"/>
                        <a:ea typeface="宋体" panose="02010600030101010101" pitchFamily="2" charset="-122"/>
                      </a:rPr>
                      <m:t> 4</m:t>
                    </m:r>
                    <m:r>
                      <a:rPr lang="en-US" altLang="zh-CN" sz="2400" kern="10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find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𝑋</m:t>
                        </m:r>
                      </m:e>
                    </m:d>
                    <m:r>
                      <a:rPr lang="en-US" altLang="zh-CN" sz="2400" i="1" kern="100">
                        <a:effectLst/>
                        <a:latin typeface="Cambria Math" panose="02040503050406030204" pitchFamily="18" charset="0"/>
                        <a:ea typeface="宋体" panose="02010600030101010101" pitchFamily="2" charset="-122"/>
                      </a:rPr>
                      <m:t>&lt;3)</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61B22C15-B789-1669-A4CF-F12889C532DA}"/>
                  </a:ext>
                </a:extLst>
              </p:cNvPr>
              <p:cNvSpPr txBox="1">
                <a:spLocks noRot="1" noChangeAspect="1" noMove="1" noResize="1" noEditPoints="1" noAdjustHandles="1" noChangeArrowheads="1" noChangeShapeType="1" noTextEdit="1"/>
              </p:cNvSpPr>
              <p:nvPr/>
            </p:nvSpPr>
            <p:spPr>
              <a:xfrm>
                <a:off x="179512" y="2557032"/>
                <a:ext cx="5976664" cy="461665"/>
              </a:xfrm>
              <a:prstGeom prst="rect">
                <a:avLst/>
              </a:prstGeom>
              <a:blipFill>
                <a:blip r:embed="rId5"/>
                <a:stretch>
                  <a:fillRect l="-1529"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1B44F025-431F-726F-F4C6-7BEECC155785}"/>
                  </a:ext>
                </a:extLst>
              </p:cNvPr>
              <p:cNvSpPr txBox="1"/>
              <p:nvPr/>
            </p:nvSpPr>
            <p:spPr>
              <a:xfrm>
                <a:off x="0" y="3157060"/>
                <a:ext cx="9144000" cy="645048"/>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Solution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𝑋</m:t>
                        </m:r>
                      </m:e>
                    </m:d>
                    <m:r>
                      <a:rPr lang="en-US" altLang="zh-CN" sz="2400" i="1" kern="100">
                        <a:effectLst/>
                        <a:latin typeface="Cambria Math" panose="02040503050406030204" pitchFamily="18" charset="0"/>
                        <a:ea typeface="宋体" panose="02010600030101010101" pitchFamily="2" charset="-122"/>
                      </a:rPr>
                      <m:t>&lt;3)=</m:t>
                    </m:r>
                    <m:r>
                      <a:rPr lang="en-US" altLang="zh-CN" sz="2400" i="1" kern="100">
                        <a:effectLst/>
                        <a:latin typeface="Cambria Math" panose="02040503050406030204" pitchFamily="18" charset="0"/>
                        <a:ea typeface="宋体" panose="02010600030101010101" pitchFamily="2" charset="-122"/>
                      </a:rPr>
                      <m:t>𝑃</m:t>
                    </m:r>
                    <m:r>
                      <a:rPr lang="en-US" altLang="zh-CN" sz="2400" i="1" kern="100">
                        <a:effectLst/>
                        <a:latin typeface="Cambria Math" panose="02040503050406030204" pitchFamily="18" charset="0"/>
                        <a:ea typeface="宋体" panose="02010600030101010101" pitchFamily="2" charset="-122"/>
                      </a:rPr>
                      <m:t>(−3&lt;</m:t>
                    </m:r>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&lt;3)=</m:t>
                    </m:r>
                    <m:r>
                      <a:rPr lang="en-US" altLang="zh-CN" sz="2400" i="1" kern="100">
                        <a:effectLst/>
                        <a:latin typeface="Cambria Math" panose="02040503050406030204" pitchFamily="18" charset="0"/>
                        <a:ea typeface="宋体" panose="02010600030101010101" pitchFamily="2" charset="-122"/>
                      </a:rPr>
                      <m:t>𝑃</m:t>
                    </m:r>
                    <m:d>
                      <m:dPr>
                        <m:ctrlPr>
                          <a:rPr lang="zh-CN" altLang="zh-CN" sz="2400" i="1" kern="100">
                            <a:effectLst/>
                            <a:latin typeface="Cambria Math" panose="02040503050406030204" pitchFamily="18" charset="0"/>
                            <a:ea typeface="Cambria Math" panose="02040503050406030204" pitchFamily="18" charset="0"/>
                          </a:rPr>
                        </m:ctrlPr>
                      </m:dPr>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−3−1.5</m:t>
                            </m:r>
                          </m:num>
                          <m:den>
                            <m:r>
                              <a:rPr lang="en-US" altLang="zh-CN" sz="2400" i="1" kern="100">
                                <a:effectLst/>
                                <a:latin typeface="Cambria Math" panose="02040503050406030204" pitchFamily="18" charset="0"/>
                                <a:ea typeface="宋体" panose="02010600030101010101" pitchFamily="2" charset="-122"/>
                              </a:rPr>
                              <m:t>2</m:t>
                            </m:r>
                          </m:den>
                        </m:f>
                        <m:r>
                          <a:rPr lang="en-US" altLang="zh-CN" sz="2400" i="1" kern="100">
                            <a:effectLst/>
                            <a:latin typeface="Cambria Math" panose="02040503050406030204" pitchFamily="18" charset="0"/>
                            <a:ea typeface="宋体" panose="02010600030101010101" pitchFamily="2" charset="-122"/>
                          </a:rPr>
                          <m:t>&lt;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𝜇</m:t>
                            </m:r>
                          </m:num>
                          <m:den>
                            <m:r>
                              <a:rPr lang="en-US" altLang="zh-CN" sz="2400" i="1" kern="100">
                                <a:effectLst/>
                                <a:latin typeface="Cambria Math" panose="02040503050406030204" pitchFamily="18" charset="0"/>
                                <a:ea typeface="宋体" panose="02010600030101010101" pitchFamily="2" charset="-122"/>
                              </a:rPr>
                              <m:t>𝜎</m:t>
                            </m:r>
                          </m:den>
                        </m:f>
                        <m:r>
                          <a:rPr lang="en-US" altLang="zh-CN" sz="2400" i="1" kern="100">
                            <a:effectLst/>
                            <a:latin typeface="Cambria Math" panose="02040503050406030204" pitchFamily="18" charset="0"/>
                            <a:ea typeface="宋体" panose="02010600030101010101" pitchFamily="2" charset="-122"/>
                          </a:rPr>
                          <m:t>&lt;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3−1.5</m:t>
                            </m:r>
                          </m:num>
                          <m:den>
                            <m:r>
                              <a:rPr lang="en-US" altLang="zh-CN" sz="2400" i="1" kern="100">
                                <a:effectLst/>
                                <a:latin typeface="Cambria Math" panose="02040503050406030204" pitchFamily="18" charset="0"/>
                                <a:ea typeface="宋体" panose="02010600030101010101" pitchFamily="2" charset="-122"/>
                              </a:rPr>
                              <m:t>2</m:t>
                            </m:r>
                          </m:den>
                        </m:f>
                      </m:e>
                    </m:d>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1" name="文本框 10">
                <a:extLst>
                  <a:ext uri="{FF2B5EF4-FFF2-40B4-BE49-F238E27FC236}">
                    <a16:creationId xmlns:a16="http://schemas.microsoft.com/office/drawing/2014/main" id="{1B44F025-431F-726F-F4C6-7BEECC155785}"/>
                  </a:ext>
                </a:extLst>
              </p:cNvPr>
              <p:cNvSpPr txBox="1">
                <a:spLocks noRot="1" noChangeAspect="1" noMove="1" noResize="1" noEditPoints="1" noAdjustHandles="1" noChangeArrowheads="1" noChangeShapeType="1" noTextEdit="1"/>
              </p:cNvSpPr>
              <p:nvPr/>
            </p:nvSpPr>
            <p:spPr>
              <a:xfrm>
                <a:off x="0" y="3157060"/>
                <a:ext cx="9144000" cy="645048"/>
              </a:xfrm>
              <a:prstGeom prst="rect">
                <a:avLst/>
              </a:prstGeom>
              <a:blipFill>
                <a:blip r:embed="rId6"/>
                <a:stretch>
                  <a:fillRect l="-1000" b="-66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C0888E9-6F10-7071-7C2B-43B27CE29DE1}"/>
                  </a:ext>
                </a:extLst>
              </p:cNvPr>
              <p:cNvSpPr txBox="1"/>
              <p:nvPr/>
            </p:nvSpPr>
            <p:spPr>
              <a:xfrm>
                <a:off x="2286000" y="3772992"/>
                <a:ext cx="4572000" cy="619913"/>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3</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1.5</m:t>
                        </m:r>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𝑍</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&lt;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3</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1.5</m:t>
                        </m:r>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en-US" sz="2400" dirty="0"/>
              </a:p>
            </p:txBody>
          </p:sp>
        </mc:Choice>
        <mc:Fallback>
          <p:sp>
            <p:nvSpPr>
              <p:cNvPr id="13" name="文本框 12">
                <a:extLst>
                  <a:ext uri="{FF2B5EF4-FFF2-40B4-BE49-F238E27FC236}">
                    <a16:creationId xmlns:a16="http://schemas.microsoft.com/office/drawing/2014/main" id="{1C0888E9-6F10-7071-7C2B-43B27CE29DE1}"/>
                  </a:ext>
                </a:extLst>
              </p:cNvPr>
              <p:cNvSpPr txBox="1">
                <a:spLocks noRot="1" noChangeAspect="1" noMove="1" noResize="1" noEditPoints="1" noAdjustHandles="1" noChangeArrowheads="1" noChangeShapeType="1" noTextEdit="1"/>
              </p:cNvSpPr>
              <p:nvPr/>
            </p:nvSpPr>
            <p:spPr>
              <a:xfrm>
                <a:off x="2286000" y="3772992"/>
                <a:ext cx="4572000" cy="619913"/>
              </a:xfrm>
              <a:prstGeom prst="rect">
                <a:avLst/>
              </a:prstGeom>
              <a:blipFill>
                <a:blip r:embed="rId7"/>
                <a:stretch>
                  <a:fillRect l="-2000" b="-88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41ECCB7F-E593-70FC-3AC8-0D17BA03C69C}"/>
                  </a:ext>
                </a:extLst>
              </p:cNvPr>
              <p:cNvSpPr txBox="1"/>
              <p:nvPr/>
            </p:nvSpPr>
            <p:spPr>
              <a:xfrm>
                <a:off x="971600" y="4300572"/>
                <a:ext cx="7992888" cy="461665"/>
              </a:xfrm>
              <a:prstGeom prst="rect">
                <a:avLst/>
              </a:prstGeom>
              <a:noFill/>
            </p:spPr>
            <p:txBody>
              <a:bodyPr wrap="square">
                <a:spAutoFit/>
              </a:bodyPr>
              <a:lstStyle/>
              <a:p>
                <a:pPr indent="1200150" algn="just"/>
                <a:r>
                  <a:rPr lang="en-US" altLang="zh-CN" sz="24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(0.75)−</m:t>
                    </m:r>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(−2.25)=</m:t>
                    </m:r>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(0.75)−(1−</m:t>
                    </m:r>
                    <m:r>
                      <a:rPr lang="en-US" altLang="zh-CN" sz="2400" i="1" kern="100">
                        <a:effectLst/>
                        <a:latin typeface="Cambria Math" panose="02040503050406030204" pitchFamily="18" charset="0"/>
                        <a:ea typeface="宋体" panose="02010600030101010101" pitchFamily="2" charset="-122"/>
                      </a:rPr>
                      <m:t>𝛷</m:t>
                    </m:r>
                    <m:r>
                      <a:rPr lang="en-US" altLang="zh-CN" sz="2400" i="1" kern="100">
                        <a:effectLst/>
                        <a:latin typeface="Cambria Math" panose="02040503050406030204" pitchFamily="18" charset="0"/>
                        <a:ea typeface="宋体" panose="02010600030101010101" pitchFamily="2" charset="-122"/>
                      </a:rPr>
                      <m:t>(2.25))</m:t>
                    </m:r>
                  </m:oMath>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5" name="文本框 14">
                <a:extLst>
                  <a:ext uri="{FF2B5EF4-FFF2-40B4-BE49-F238E27FC236}">
                    <a16:creationId xmlns:a16="http://schemas.microsoft.com/office/drawing/2014/main" id="{41ECCB7F-E593-70FC-3AC8-0D17BA03C69C}"/>
                  </a:ext>
                </a:extLst>
              </p:cNvPr>
              <p:cNvSpPr txBox="1">
                <a:spLocks noRot="1" noChangeAspect="1" noMove="1" noResize="1" noEditPoints="1" noAdjustHandles="1" noChangeArrowheads="1" noChangeShapeType="1" noTextEdit="1"/>
              </p:cNvSpPr>
              <p:nvPr/>
            </p:nvSpPr>
            <p:spPr>
              <a:xfrm>
                <a:off x="971600" y="4300572"/>
                <a:ext cx="7992888" cy="461665"/>
              </a:xfrm>
              <a:prstGeom prst="rect">
                <a:avLst/>
              </a:prstGeom>
              <a:blipFill>
                <a:blip r:embed="rId8"/>
                <a:stretch>
                  <a:fillRect t="-10526" b="-2894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D9FE7DD1-8C0D-F380-DDCE-59A30A24C390}"/>
              </a:ext>
            </a:extLst>
          </p:cNvPr>
          <p:cNvSpPr txBox="1"/>
          <p:nvPr/>
        </p:nvSpPr>
        <p:spPr>
          <a:xfrm>
            <a:off x="971600" y="4840832"/>
            <a:ext cx="7452828" cy="461665"/>
          </a:xfrm>
          <a:prstGeom prst="rect">
            <a:avLst/>
          </a:prstGeom>
          <a:noFill/>
        </p:spPr>
        <p:txBody>
          <a:bodyPr wrap="square">
            <a:spAutoFit/>
          </a:bodyPr>
          <a:lstStyle/>
          <a:p>
            <a:pPr indent="1200150" algn="just"/>
            <a:r>
              <a:rPr lang="en-US" altLang="zh-CN" sz="2400" kern="100" dirty="0">
                <a:effectLst/>
                <a:latin typeface="Times New Roman" panose="02020603050405020304" pitchFamily="18" charset="0"/>
                <a:ea typeface="宋体" panose="02010600030101010101" pitchFamily="2" charset="-122"/>
              </a:rPr>
              <a:t>= 0.7734</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(1</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0.9878)=0.7612</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1880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A2D1F-4237-5268-6832-BB635D390D80}"/>
              </a:ext>
            </a:extLst>
          </p:cNvPr>
          <p:cNvSpPr>
            <a:spLocks noChangeArrowheads="1"/>
          </p:cNvSpPr>
          <p:nvPr/>
        </p:nvSpPr>
        <p:spPr bwMode="auto">
          <a:xfrm>
            <a:off x="0" y="132256"/>
            <a:ext cx="23397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4.3.2</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3A40FCB-0B72-78F5-5A67-A4827DF2AB6B}"/>
                  </a:ext>
                </a:extLst>
              </p:cNvPr>
              <p:cNvSpPr txBox="1"/>
              <p:nvPr/>
            </p:nvSpPr>
            <p:spPr>
              <a:xfrm>
                <a:off x="0" y="493671"/>
                <a:ext cx="9036496" cy="1569660"/>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 actual amount of instant coffee that a filling machine puts into “4-ounce” jars may be looked upon as a random variable having a normal distribution with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𝜎</m:t>
                    </m:r>
                    <m:r>
                      <a:rPr lang="en-US" altLang="zh-CN" sz="2400" i="1" kern="100">
                        <a:effectLst/>
                        <a:latin typeface="Cambria Math" panose="02040503050406030204" pitchFamily="18" charset="0"/>
                        <a:ea typeface="宋体" panose="02010600030101010101" pitchFamily="2" charset="-122"/>
                      </a:rPr>
                      <m:t>=0.04</m:t>
                    </m:r>
                  </m:oMath>
                </a14:m>
                <a:r>
                  <a:rPr lang="en-US" altLang="zh-CN" sz="2400" kern="100" dirty="0">
                    <a:effectLst/>
                    <a:latin typeface="Times New Roman" panose="02020603050405020304" pitchFamily="18" charset="0"/>
                    <a:ea typeface="宋体" panose="02010600030101010101" pitchFamily="2" charset="-122"/>
                  </a:rPr>
                  <a:t>ounces. If only 2% of the jars to contain less than 4 ounces, what should be the mean fill of these jars?</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13A40FCB-0B72-78F5-5A67-A4827DF2AB6B}"/>
                  </a:ext>
                </a:extLst>
              </p:cNvPr>
              <p:cNvSpPr txBox="1">
                <a:spLocks noRot="1" noChangeAspect="1" noMove="1" noResize="1" noEditPoints="1" noAdjustHandles="1" noChangeArrowheads="1" noChangeShapeType="1" noTextEdit="1"/>
              </p:cNvSpPr>
              <p:nvPr/>
            </p:nvSpPr>
            <p:spPr>
              <a:xfrm>
                <a:off x="0" y="493671"/>
                <a:ext cx="9036496" cy="1569660"/>
              </a:xfrm>
              <a:prstGeom prst="rect">
                <a:avLst/>
              </a:prstGeom>
              <a:blipFill>
                <a:blip r:embed="rId2"/>
                <a:stretch>
                  <a:fillRect l="-1012" t="-3113" r="-1012" b="-81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E547DFE9-D1DE-7E20-37F6-D20B47F267D9}"/>
                  </a:ext>
                </a:extLst>
              </p:cNvPr>
              <p:cNvSpPr txBox="1"/>
              <p:nvPr/>
            </p:nvSpPr>
            <p:spPr>
              <a:xfrm>
                <a:off x="42510" y="2104093"/>
                <a:ext cx="4594484"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Solution</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To find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𝜇</m:t>
                    </m:r>
                  </m:oMath>
                </a14:m>
                <a:r>
                  <a:rPr lang="en-US" altLang="zh-CN" sz="2400" kern="100" dirty="0">
                    <a:effectLst/>
                    <a:latin typeface="Times New Roman" panose="02020603050405020304" pitchFamily="18" charset="0"/>
                    <a:ea typeface="宋体" panose="02010600030101010101" pitchFamily="2" charset="-122"/>
                  </a:rPr>
                  <a:t> such that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6" name="文本框 5">
                <a:extLst>
                  <a:ext uri="{FF2B5EF4-FFF2-40B4-BE49-F238E27FC236}">
                    <a16:creationId xmlns:a16="http://schemas.microsoft.com/office/drawing/2014/main" id="{E547DFE9-D1DE-7E20-37F6-D20B47F267D9}"/>
                  </a:ext>
                </a:extLst>
              </p:cNvPr>
              <p:cNvSpPr txBox="1">
                <a:spLocks noRot="1" noChangeAspect="1" noMove="1" noResize="1" noEditPoints="1" noAdjustHandles="1" noChangeArrowheads="1" noChangeShapeType="1" noTextEdit="1"/>
              </p:cNvSpPr>
              <p:nvPr/>
            </p:nvSpPr>
            <p:spPr>
              <a:xfrm>
                <a:off x="42510" y="2104093"/>
                <a:ext cx="4594484" cy="461665"/>
              </a:xfrm>
              <a:prstGeom prst="rect">
                <a:avLst/>
              </a:prstGeom>
              <a:blipFill>
                <a:blip r:embed="rId3"/>
                <a:stretch>
                  <a:fillRect l="-2122"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F75D5EF-AD85-7598-948C-12A52700A9C6}"/>
                  </a:ext>
                </a:extLst>
              </p:cNvPr>
              <p:cNvSpPr txBox="1"/>
              <p:nvPr/>
            </p:nvSpPr>
            <p:spPr>
              <a:xfrm>
                <a:off x="1272367" y="2696931"/>
                <a:ext cx="5713002" cy="615425"/>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𝑋</m:t>
                    </m:r>
                    <m:r>
                      <a:rPr lang="en-US" altLang="zh-CN" sz="2400" i="1" kern="100" smtClean="0">
                        <a:effectLst/>
                        <a:latin typeface="Cambria Math" panose="02040503050406030204" pitchFamily="18" charset="0"/>
                      </a:rPr>
                      <m:t>&lt;4)=</m:t>
                    </m:r>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𝑍</m:t>
                    </m:r>
                    <m:r>
                      <a:rPr lang="en-US" altLang="zh-CN" sz="2400" i="1" kern="100" smtClean="0">
                        <a:effectLst/>
                        <a:latin typeface="Cambria Math" panose="02040503050406030204" pitchFamily="18" charset="0"/>
                      </a:rPr>
                      <m:t>&lt;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4−</m:t>
                        </m:r>
                        <m:r>
                          <a:rPr lang="en-US" altLang="zh-CN" sz="2400" i="1" kern="100">
                            <a:effectLst/>
                            <a:latin typeface="Cambria Math" panose="02040503050406030204" pitchFamily="18" charset="0"/>
                          </a:rPr>
                          <m:t>𝜇</m:t>
                        </m:r>
                      </m:num>
                      <m:den>
                        <m:r>
                          <a:rPr lang="en-US" altLang="zh-CN" sz="2400" i="1" kern="100">
                            <a:effectLst/>
                            <a:latin typeface="Cambria Math" panose="02040503050406030204" pitchFamily="18" charset="0"/>
                          </a:rPr>
                          <m:t>0.04</m:t>
                        </m:r>
                      </m:den>
                    </m:f>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𝛷</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4−</m:t>
                        </m:r>
                        <m:r>
                          <a:rPr lang="en-US" altLang="zh-CN" sz="2400" i="1" kern="100">
                            <a:effectLst/>
                            <a:latin typeface="Cambria Math" panose="02040503050406030204" pitchFamily="18" charset="0"/>
                          </a:rPr>
                          <m:t>𝜇</m:t>
                        </m:r>
                      </m:num>
                      <m:den>
                        <m:r>
                          <a:rPr lang="en-US" altLang="zh-CN" sz="2400" i="1" kern="100">
                            <a:effectLst/>
                            <a:latin typeface="Cambria Math" panose="02040503050406030204" pitchFamily="18" charset="0"/>
                          </a:rPr>
                          <m:t>0.04</m:t>
                        </m:r>
                      </m:den>
                    </m:f>
                    <m:r>
                      <a:rPr lang="en-US" altLang="zh-CN" sz="2400" i="1" kern="100">
                        <a:effectLst/>
                        <a:latin typeface="Cambria Math" panose="02040503050406030204" pitchFamily="18" charset="0"/>
                      </a:rPr>
                      <m:t>)=0.02</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8" name="文本框 7">
                <a:extLst>
                  <a:ext uri="{FF2B5EF4-FFF2-40B4-BE49-F238E27FC236}">
                    <a16:creationId xmlns:a16="http://schemas.microsoft.com/office/drawing/2014/main" id="{DF75D5EF-AD85-7598-948C-12A52700A9C6}"/>
                  </a:ext>
                </a:extLst>
              </p:cNvPr>
              <p:cNvSpPr txBox="1">
                <a:spLocks noRot="1" noChangeAspect="1" noMove="1" noResize="1" noEditPoints="1" noAdjustHandles="1" noChangeArrowheads="1" noChangeShapeType="1" noTextEdit="1"/>
              </p:cNvSpPr>
              <p:nvPr/>
            </p:nvSpPr>
            <p:spPr>
              <a:xfrm>
                <a:off x="1272367" y="2696931"/>
                <a:ext cx="5713002" cy="615425"/>
              </a:xfrm>
              <a:prstGeom prst="rect">
                <a:avLst/>
              </a:prstGeom>
              <a:blipFill>
                <a:blip r:embed="rId4"/>
                <a:stretch>
                  <a:fillRect r="-961" b="-7921"/>
                </a:stretch>
              </a:blipFill>
            </p:spPr>
            <p:txBody>
              <a:bodyPr/>
              <a:lstStyle/>
              <a:p>
                <a:r>
                  <a:rPr lang="zh-CN" altLang="en-US">
                    <a:noFill/>
                  </a:rPr>
                  <a:t> </a:t>
                </a:r>
              </a:p>
            </p:txBody>
          </p:sp>
        </mc:Fallback>
      </mc:AlternateContent>
      <p:sp>
        <p:nvSpPr>
          <p:cNvPr id="9" name="Rectangle 2">
            <a:extLst>
              <a:ext uri="{FF2B5EF4-FFF2-40B4-BE49-F238E27FC236}">
                <a16:creationId xmlns:a16="http://schemas.microsoft.com/office/drawing/2014/main" id="{897A87BE-ACEB-D5F0-DB14-CF379E3697F9}"/>
              </a:ext>
            </a:extLst>
          </p:cNvPr>
          <p:cNvSpPr>
            <a:spLocks noChangeArrowheads="1"/>
          </p:cNvSpPr>
          <p:nvPr/>
        </p:nvSpPr>
        <p:spPr bwMode="auto">
          <a:xfrm>
            <a:off x="-828" y="3341937"/>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look for the entry in Appendix closest to 0.02 and get 0.0202 corresponding to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cs typeface="Arial" panose="020B0604020202020204" pitchFamily="34" charset="0"/>
              </a:rPr>
              <a:t>-</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2.05. As indicated in Figure 4.3.4.</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9F99EC4E-B624-8601-73F8-FB1AF5522E30}"/>
                  </a:ext>
                </a:extLst>
              </p:cNvPr>
              <p:cNvSpPr txBox="1"/>
              <p:nvPr/>
            </p:nvSpPr>
            <p:spPr>
              <a:xfrm>
                <a:off x="1493024" y="4255937"/>
                <a:ext cx="4594484" cy="784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2400" i="1" smtClean="0">
                              <a:solidFill>
                                <a:srgbClr val="836967"/>
                              </a:solidFill>
                              <a:latin typeface="Cambria Math" panose="02040503050406030204" pitchFamily="18" charset="0"/>
                            </a:rPr>
                          </m:ctrlPr>
                        </m:fPr>
                        <m:num>
                          <m:r>
                            <a:rPr lang="zh-CN" altLang="en-US" sz="2400">
                              <a:latin typeface="Cambria Math" panose="02040503050406030204" pitchFamily="18" charset="0"/>
                            </a:rPr>
                            <m:t>4</m:t>
                          </m:r>
                          <m:r>
                            <a:rPr lang="zh-CN" altLang="en-US" sz="2400" i="0">
                              <a:latin typeface="Cambria Math" panose="02040503050406030204" pitchFamily="18" charset="0"/>
                            </a:rPr>
                            <m:t>−</m:t>
                          </m:r>
                          <m:r>
                            <a:rPr lang="zh-CN" altLang="en-US" sz="2400" i="1">
                              <a:latin typeface="Cambria Math" panose="02040503050406030204" pitchFamily="18" charset="0"/>
                            </a:rPr>
                            <m:t>𝜇</m:t>
                          </m:r>
                        </m:num>
                        <m:den>
                          <m:r>
                            <a:rPr lang="zh-CN" altLang="en-US" sz="2400" i="0">
                              <a:latin typeface="Cambria Math" panose="02040503050406030204" pitchFamily="18" charset="0"/>
                            </a:rPr>
                            <m:t>0.04</m:t>
                          </m:r>
                        </m:den>
                      </m:f>
                      <m:r>
                        <a:rPr lang="zh-CN" altLang="en-US" sz="2400" i="0">
                          <a:latin typeface="Cambria Math" panose="02040503050406030204" pitchFamily="18" charset="0"/>
                        </a:rPr>
                        <m:t>=−2.05</m:t>
                      </m:r>
                    </m:oMath>
                  </m:oMathPara>
                </a14:m>
                <a:endParaRPr lang="zh-CN" altLang="en-US" sz="2400" dirty="0"/>
              </a:p>
            </p:txBody>
          </p:sp>
        </mc:Choice>
        <mc:Fallback>
          <p:sp>
            <p:nvSpPr>
              <p:cNvPr id="11" name="文本框 10">
                <a:extLst>
                  <a:ext uri="{FF2B5EF4-FFF2-40B4-BE49-F238E27FC236}">
                    <a16:creationId xmlns:a16="http://schemas.microsoft.com/office/drawing/2014/main" id="{9F99EC4E-B624-8601-73F8-FB1AF5522E30}"/>
                  </a:ext>
                </a:extLst>
              </p:cNvPr>
              <p:cNvSpPr txBox="1">
                <a:spLocks noRot="1" noChangeAspect="1" noMove="1" noResize="1" noEditPoints="1" noAdjustHandles="1" noChangeArrowheads="1" noChangeShapeType="1" noTextEdit="1"/>
              </p:cNvSpPr>
              <p:nvPr/>
            </p:nvSpPr>
            <p:spPr>
              <a:xfrm>
                <a:off x="1493024" y="4255937"/>
                <a:ext cx="4594484" cy="78483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7513210C-B829-BD0C-B3CE-30186F7BC6D3}"/>
                  </a:ext>
                </a:extLst>
              </p:cNvPr>
              <p:cNvSpPr txBox="1"/>
              <p:nvPr/>
            </p:nvSpPr>
            <p:spPr>
              <a:xfrm>
                <a:off x="579346" y="5229200"/>
                <a:ext cx="6421841"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solving for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𝜇</m:t>
                    </m:r>
                  </m:oMath>
                </a14:m>
                <a:r>
                  <a:rPr lang="en-US" altLang="zh-CN" sz="2400" kern="100" dirty="0">
                    <a:effectLst/>
                    <a:latin typeface="Times New Roman" panose="02020603050405020304" pitchFamily="18" charset="0"/>
                    <a:ea typeface="宋体" panose="02010600030101010101" pitchFamily="2" charset="-122"/>
                  </a:rPr>
                  <a:t>, we find that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𝜇</m:t>
                    </m:r>
                    <m:r>
                      <a:rPr lang="en-US" altLang="zh-CN" sz="2400" i="1" kern="100">
                        <a:effectLst/>
                        <a:latin typeface="Cambria Math" panose="02040503050406030204" pitchFamily="18" charset="0"/>
                        <a:ea typeface="宋体" panose="02010600030101010101" pitchFamily="2" charset="-122"/>
                      </a:rPr>
                      <m:t>=4.082</m:t>
                    </m:r>
                  </m:oMath>
                </a14:m>
                <a:r>
                  <a:rPr lang="en-US" altLang="zh-CN" sz="2400" kern="100" dirty="0">
                    <a:effectLst/>
                    <a:latin typeface="Times New Roman" panose="02020603050405020304" pitchFamily="18" charset="0"/>
                    <a:ea typeface="宋体" panose="02010600030101010101" pitchFamily="2" charset="-122"/>
                  </a:rPr>
                  <a:t> ounces.</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3" name="文本框 12">
                <a:extLst>
                  <a:ext uri="{FF2B5EF4-FFF2-40B4-BE49-F238E27FC236}">
                    <a16:creationId xmlns:a16="http://schemas.microsoft.com/office/drawing/2014/main" id="{7513210C-B829-BD0C-B3CE-30186F7BC6D3}"/>
                  </a:ext>
                </a:extLst>
              </p:cNvPr>
              <p:cNvSpPr txBox="1">
                <a:spLocks noRot="1" noChangeAspect="1" noMove="1" noResize="1" noEditPoints="1" noAdjustHandles="1" noChangeArrowheads="1" noChangeShapeType="1" noTextEdit="1"/>
              </p:cNvSpPr>
              <p:nvPr/>
            </p:nvSpPr>
            <p:spPr>
              <a:xfrm>
                <a:off x="579346" y="5229200"/>
                <a:ext cx="6421841" cy="461665"/>
              </a:xfrm>
              <a:prstGeom prst="rect">
                <a:avLst/>
              </a:prstGeom>
              <a:blipFill>
                <a:blip r:embed="rId6"/>
                <a:stretch>
                  <a:fillRect l="-1425"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862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39E8595A-773A-083F-260C-6A27DDBA00FC}"/>
              </a:ext>
            </a:extLst>
          </p:cNvPr>
          <p:cNvPicPr>
            <a:picLocks noChangeAspect="1" noChangeArrowheads="1"/>
          </p:cNvPicPr>
          <p:nvPr/>
        </p:nvPicPr>
        <p:blipFill>
          <a:blip r:embed="rId2">
            <a:lum bright="12000" contrast="12000"/>
            <a:extLst>
              <a:ext uri="{28A0092B-C50C-407E-A947-70E740481C1C}">
                <a14:useLocalDpi xmlns:a14="http://schemas.microsoft.com/office/drawing/2010/main" val="0"/>
              </a:ext>
            </a:extLst>
          </a:blip>
          <a:srcRect/>
          <a:stretch>
            <a:fillRect/>
          </a:stretch>
        </p:blipFill>
        <p:spPr bwMode="auto">
          <a:xfrm>
            <a:off x="576247" y="-21128"/>
            <a:ext cx="3488705" cy="268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a:extLst>
              <a:ext uri="{FF2B5EF4-FFF2-40B4-BE49-F238E27FC236}">
                <a16:creationId xmlns:a16="http://schemas.microsoft.com/office/drawing/2014/main" id="{54CF78CD-7796-327A-5C57-4BE3D6BB4E92}"/>
              </a:ext>
            </a:extLst>
          </p:cNvPr>
          <p:cNvSpPr>
            <a:spLocks noChangeArrowheads="1"/>
          </p:cNvSpPr>
          <p:nvPr/>
        </p:nvSpPr>
        <p:spPr bwMode="auto">
          <a:xfrm>
            <a:off x="-8552" y="3072983"/>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Figure 4.3.4 </a:t>
            </a:r>
            <a:endParaRPr kumimoji="0" lang="en-US" altLang="zh-CN" sz="2400" b="0" i="0" u="none" strike="noStrike" cap="none" normalizeH="0" baseline="0" dirty="0">
              <a:ln>
                <a:noFill/>
              </a:ln>
              <a:solidFill>
                <a:schemeClr val="tx1"/>
              </a:solidFill>
              <a:effectLst/>
            </a:endParaRPr>
          </a:p>
        </p:txBody>
      </p:sp>
      <p:graphicFrame>
        <p:nvGraphicFramePr>
          <p:cNvPr id="3" name="对象 2">
            <a:extLst>
              <a:ext uri="{FF2B5EF4-FFF2-40B4-BE49-F238E27FC236}">
                <a16:creationId xmlns:a16="http://schemas.microsoft.com/office/drawing/2014/main" id="{2748711F-FBC5-FA52-C457-13DBF79BC05D}"/>
              </a:ext>
            </a:extLst>
          </p:cNvPr>
          <p:cNvGraphicFramePr>
            <a:graphicFrameLocks noChangeAspect="1"/>
          </p:cNvGraphicFramePr>
          <p:nvPr>
            <p:extLst>
              <p:ext uri="{D42A27DB-BD31-4B8C-83A1-F6EECF244321}">
                <p14:modId xmlns:p14="http://schemas.microsoft.com/office/powerpoint/2010/main" val="2878064191"/>
              </p:ext>
            </p:extLst>
          </p:nvPr>
        </p:nvGraphicFramePr>
        <p:xfrm>
          <a:off x="1728375" y="3121674"/>
          <a:ext cx="2185321" cy="412974"/>
        </p:xfrm>
        <a:graphic>
          <a:graphicData uri="http://schemas.openxmlformats.org/presentationml/2006/ole">
            <mc:AlternateContent xmlns:mc="http://schemas.openxmlformats.org/markup-compatibility/2006">
              <mc:Choice xmlns:v="urn:schemas-microsoft-com:vml" Requires="v">
                <p:oleObj name="Equation" r:id="rId3" imgW="863225" imgH="203112" progId="Equation.DSMT4">
                  <p:embed/>
                </p:oleObj>
              </mc:Choice>
              <mc:Fallback>
                <p:oleObj name="Equation" r:id="rId3" imgW="863225" imgH="20311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375" y="3121674"/>
                        <a:ext cx="2185321" cy="412974"/>
                      </a:xfrm>
                      <a:prstGeom prst="rect">
                        <a:avLst/>
                      </a:prstGeom>
                      <a:noFill/>
                    </p:spPr>
                  </p:pic>
                </p:oleObj>
              </mc:Fallback>
            </mc:AlternateContent>
          </a:graphicData>
        </a:graphic>
      </p:graphicFrame>
      <p:pic>
        <p:nvPicPr>
          <p:cNvPr id="15365" name="Picture 5">
            <a:extLst>
              <a:ext uri="{FF2B5EF4-FFF2-40B4-BE49-F238E27FC236}">
                <a16:creationId xmlns:a16="http://schemas.microsoft.com/office/drawing/2014/main" id="{197A34B9-7A5A-673D-CA75-77CA981C8B15}"/>
              </a:ext>
            </a:extLst>
          </p:cNvPr>
          <p:cNvPicPr>
            <a:picLocks noChangeAspect="1" noChangeArrowheads="1"/>
          </p:cNvPicPr>
          <p:nvPr/>
        </p:nvPicPr>
        <p:blipFill>
          <a:blip r:embed="rId5">
            <a:lum bright="12000" contrast="24000"/>
            <a:extLst>
              <a:ext uri="{28A0092B-C50C-407E-A947-70E740481C1C}">
                <a14:useLocalDpi xmlns:a14="http://schemas.microsoft.com/office/drawing/2010/main" val="0"/>
              </a:ext>
            </a:extLst>
          </a:blip>
          <a:srcRect/>
          <a:stretch>
            <a:fillRect/>
          </a:stretch>
        </p:blipFill>
        <p:spPr bwMode="auto">
          <a:xfrm>
            <a:off x="4895345" y="56431"/>
            <a:ext cx="3672408" cy="253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 name="Rectangle 6">
                <a:extLst>
                  <a:ext uri="{FF2B5EF4-FFF2-40B4-BE49-F238E27FC236}">
                    <a16:creationId xmlns:a16="http://schemas.microsoft.com/office/drawing/2014/main" id="{D2E27DB8-8082-B63A-847F-5BB930E9C57D}"/>
                  </a:ext>
                </a:extLst>
              </p:cNvPr>
              <p:cNvSpPr>
                <a:spLocks noChangeArrowheads="1"/>
              </p:cNvSpPr>
              <p:nvPr/>
            </p:nvSpPr>
            <p:spPr bwMode="auto">
              <a:xfrm>
                <a:off x="4643317" y="2708221"/>
                <a:ext cx="4176464"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Figure 4.3.5 The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𝑧</m:t>
                        </m:r>
                      </m:e>
                      <m:sub>
                        <m:r>
                          <a:rPr lang="en-US" altLang="zh-CN" sz="2400" i="1" kern="100">
                            <a:effectLst/>
                            <a:latin typeface="Cambria Math" panose="02040503050406030204" pitchFamily="18" charset="0"/>
                            <a:cs typeface="Times New Roman" panose="02020603050405020304" pitchFamily="18" charset="0"/>
                          </a:rPr>
                          <m:t>𝛼</m:t>
                        </m:r>
                      </m:sub>
                    </m:sSub>
                  </m:oMath>
                </a14:m>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notation for a standard normal distribution</a:t>
                </a:r>
                <a:endParaRPr kumimoji="0" lang="en-US" altLang="zh-CN" sz="2400" b="0" i="0" u="none" strike="noStrike" cap="none" normalizeH="0" baseline="0" dirty="0">
                  <a:ln>
                    <a:noFill/>
                  </a:ln>
                  <a:solidFill>
                    <a:schemeClr val="tx1"/>
                  </a:solidFill>
                  <a:effectLst/>
                </a:endParaRPr>
              </a:p>
            </p:txBody>
          </p:sp>
        </mc:Choice>
        <mc:Fallback>
          <p:sp>
            <p:nvSpPr>
              <p:cNvPr id="4" name="Rectangle 6">
                <a:extLst>
                  <a:ext uri="{FF2B5EF4-FFF2-40B4-BE49-F238E27FC236}">
                    <a16:creationId xmlns:a16="http://schemas.microsoft.com/office/drawing/2014/main" id="{D2E27DB8-8082-B63A-847F-5BB930E9C57D}"/>
                  </a:ext>
                </a:extLst>
              </p:cNvPr>
              <p:cNvSpPr>
                <a:spLocks noRot="1" noChangeAspect="1" noMove="1" noResize="1" noEditPoints="1" noAdjustHandles="1" noChangeArrowheads="1" noChangeShapeType="1" noTextEdit="1"/>
              </p:cNvSpPr>
              <p:nvPr/>
            </p:nvSpPr>
            <p:spPr bwMode="auto">
              <a:xfrm>
                <a:off x="4643317" y="2708221"/>
                <a:ext cx="4176464" cy="830997"/>
              </a:xfrm>
              <a:prstGeom prst="rect">
                <a:avLst/>
              </a:prstGeom>
              <a:blipFill>
                <a:blip r:embed="rId6"/>
                <a:stretch>
                  <a:fillRect l="-2336" t="-5109" r="-2044" b="-160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3BD5260-E7AD-66BA-59C6-635AADB56297}"/>
              </a:ext>
            </a:extLst>
          </p:cNvPr>
          <p:cNvSpPr txBox="1"/>
          <p:nvPr/>
        </p:nvSpPr>
        <p:spPr>
          <a:xfrm>
            <a:off x="39796" y="3571867"/>
            <a:ext cx="8661013" cy="1200329"/>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There are also problems in which we are given probabilities relating to standard normal distributions and asked to find the corresponding values of </a:t>
            </a:r>
            <a:r>
              <a:rPr lang="en-US" altLang="zh-CN" sz="2400" i="1" kern="100" dirty="0">
                <a:effectLst/>
                <a:latin typeface="Times New Roman" panose="02020603050405020304" pitchFamily="18" charset="0"/>
                <a:ea typeface="宋体" panose="02010600030101010101" pitchFamily="2" charset="-122"/>
              </a:rPr>
              <a:t>z</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Rectangle 7">
                <a:extLst>
                  <a:ext uri="{FF2B5EF4-FFF2-40B4-BE49-F238E27FC236}">
                    <a16:creationId xmlns:a16="http://schemas.microsoft.com/office/drawing/2014/main" id="{2D2AAF22-D6AE-6063-5145-4400209A191A}"/>
                  </a:ext>
                </a:extLst>
              </p:cNvPr>
              <p:cNvSpPr>
                <a:spLocks noChangeArrowheads="1"/>
              </p:cNvSpPr>
              <p:nvPr/>
            </p:nvSpPr>
            <p:spPr bwMode="auto">
              <a:xfrm>
                <a:off x="71317" y="4812422"/>
                <a:ext cx="8748464" cy="1200329"/>
              </a:xfrm>
              <a:prstGeom prst="rect">
                <a:avLst/>
              </a:prstGeom>
              <a:solidFill>
                <a:srgbClr val="CC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66700"/>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Let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𝑧</m:t>
                        </m:r>
                      </m:e>
                      <m:sub>
                        <m:r>
                          <a:rPr lang="en-US" altLang="zh-CN" sz="2400" i="1" kern="100">
                            <a:effectLst/>
                            <a:latin typeface="Cambria Math" panose="02040503050406030204" pitchFamily="18" charset="0"/>
                            <a:cs typeface="Times New Roman" panose="02020603050405020304" pitchFamily="18" charset="0"/>
                          </a:rPr>
                          <m:t>𝛼</m:t>
                        </m:r>
                      </m:sub>
                    </m:sSub>
                  </m:oMath>
                </a14:m>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 such that the probability is a that it will be exceeded by a random variable having the standard normal distribution. That is, </a:t>
                </a:r>
                <a14:m>
                  <m:oMath xmlns:m="http://schemas.openxmlformats.org/officeDocument/2006/math">
                    <m:r>
                      <a:rPr lang="en-US" altLang="zh-CN" sz="2400" i="1"/>
                      <m:t>𝑃</m:t>
                    </m:r>
                    <m:r>
                      <a:rPr lang="en-US" altLang="zh-CN" sz="2400" i="1"/>
                      <m:t>(</m:t>
                    </m:r>
                    <m:r>
                      <a:rPr lang="en-US" altLang="zh-CN" sz="2400" i="1"/>
                      <m:t>𝑍</m:t>
                    </m:r>
                    <m:r>
                      <a:rPr lang="en-US" altLang="zh-CN" sz="2400" i="1"/>
                      <m:t>&gt;</m:t>
                    </m:r>
                    <m:sSub>
                      <m:sSubPr>
                        <m:ctrlPr>
                          <a:rPr lang="zh-CN" altLang="zh-CN" sz="2400" i="1"/>
                        </m:ctrlPr>
                      </m:sSubPr>
                      <m:e>
                        <m:r>
                          <a:rPr lang="en-US" altLang="zh-CN" sz="2400" i="1"/>
                          <m:t>𝑧</m:t>
                        </m:r>
                      </m:e>
                      <m:sub>
                        <m:r>
                          <a:rPr lang="en-US" altLang="zh-CN" sz="2400" i="1"/>
                          <m:t>𝛼</m:t>
                        </m:r>
                      </m:sub>
                    </m:sSub>
                    <m:r>
                      <a:rPr lang="en-US" altLang="zh-CN" sz="2400" i="1"/>
                      <m:t>)=</m:t>
                    </m:r>
                    <m:r>
                      <a:rPr lang="en-US" altLang="zh-CN" sz="2400" i="1"/>
                      <m:t>𝛼</m:t>
                    </m:r>
                  </m:oMath>
                </a14:m>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illustrated in Figure 4.3.5.</a:t>
                </a:r>
                <a:endParaRPr kumimoji="0" lang="en-US" altLang="zh-CN" sz="2400" b="0" i="0" u="none" strike="noStrike" cap="none" normalizeH="0" baseline="0" dirty="0">
                  <a:ln>
                    <a:noFill/>
                  </a:ln>
                  <a:solidFill>
                    <a:schemeClr val="tx1"/>
                  </a:solidFill>
                  <a:effectLst/>
                </a:endParaRPr>
              </a:p>
            </p:txBody>
          </p:sp>
        </mc:Choice>
        <mc:Fallback>
          <p:sp>
            <p:nvSpPr>
              <p:cNvPr id="7" name="Rectangle 7">
                <a:extLst>
                  <a:ext uri="{FF2B5EF4-FFF2-40B4-BE49-F238E27FC236}">
                    <a16:creationId xmlns:a16="http://schemas.microsoft.com/office/drawing/2014/main" id="{2D2AAF22-D6AE-6063-5145-4400209A191A}"/>
                  </a:ext>
                </a:extLst>
              </p:cNvPr>
              <p:cNvSpPr>
                <a:spLocks noRot="1" noChangeAspect="1" noMove="1" noResize="1" noEditPoints="1" noAdjustHandles="1" noChangeArrowheads="1" noChangeShapeType="1" noTextEdit="1"/>
              </p:cNvSpPr>
              <p:nvPr/>
            </p:nvSpPr>
            <p:spPr bwMode="auto">
              <a:xfrm>
                <a:off x="71317" y="4812422"/>
                <a:ext cx="8748464" cy="1200329"/>
              </a:xfrm>
              <a:prstGeom prst="rect">
                <a:avLst/>
              </a:prstGeom>
              <a:blipFill>
                <a:blip r:embed="rId7"/>
                <a:stretch>
                  <a:fillRect l="-1115" t="-3553" r="-279" b="-1116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D3C4086-21C8-FAD7-DC55-E00DFF2A0932}"/>
              </a:ext>
            </a:extLst>
          </p:cNvPr>
          <p:cNvSpPr txBox="1"/>
          <p:nvPr/>
        </p:nvSpPr>
        <p:spPr>
          <a:xfrm>
            <a:off x="389831" y="6027003"/>
            <a:ext cx="8310978"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The results of the example that follows will be used extensively in subsequent chapters</a:t>
            </a:r>
            <a:endParaRPr lang="zh-CN" altLang="en-US" sz="2400" dirty="0"/>
          </a:p>
        </p:txBody>
      </p:sp>
    </p:spTree>
    <p:extLst>
      <p:ext uri="{BB962C8B-B14F-4D97-AF65-F5344CB8AC3E}">
        <p14:creationId xmlns:p14="http://schemas.microsoft.com/office/powerpoint/2010/main" val="264618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365"/>
                                        </p:tgtEl>
                                        <p:attrNameLst>
                                          <p:attrName>style.visibility</p:attrName>
                                        </p:attrNameLst>
                                      </p:cBhvr>
                                      <p:to>
                                        <p:strVal val="visible"/>
                                      </p:to>
                                    </p:set>
                                    <p:animEffect transition="in" filter="fade">
                                      <p:cBhvr>
                                        <p:cTn id="26" dur="500"/>
                                        <p:tgtEl>
                                          <p:spTgt spid="1536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5F0C3ABC-49EB-E11A-995A-F37588FBFE40}"/>
                  </a:ext>
                </a:extLst>
              </p:cNvPr>
              <p:cNvSpPr>
                <a:spLocks noChangeArrowheads="1"/>
              </p:cNvSpPr>
              <p:nvPr/>
            </p:nvSpPr>
            <p:spPr bwMode="auto">
              <a:xfrm>
                <a:off x="0" y="-2233"/>
                <a:ext cx="9144000"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4.3.3</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 important values for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𝑧</m:t>
                        </m:r>
                      </m:e>
                      <m:sub>
                        <m:r>
                          <a:rPr lang="en-US" altLang="zh-CN" sz="2400" i="1" kern="100">
                            <a:effectLst/>
                            <a:latin typeface="Cambria Math" panose="02040503050406030204" pitchFamily="18" charset="0"/>
                            <a:cs typeface="Times New Roman" panose="02020603050405020304" pitchFamily="18" charset="0"/>
                          </a:rPr>
                          <m:t>𝛼</m:t>
                        </m:r>
                      </m:sub>
                    </m:sSub>
                  </m:oMath>
                </a14:m>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mc:Choice>
        <mc:Fallback>
          <p:sp>
            <p:nvSpPr>
              <p:cNvPr id="2" name="Rectangle 1">
                <a:extLst>
                  <a:ext uri="{FF2B5EF4-FFF2-40B4-BE49-F238E27FC236}">
                    <a16:creationId xmlns:a16="http://schemas.microsoft.com/office/drawing/2014/main" id="{5F0C3ABC-49EB-E11A-995A-F37588FBFE40}"/>
                  </a:ext>
                </a:extLst>
              </p:cNvPr>
              <p:cNvSpPr>
                <a:spLocks noRot="1" noChangeAspect="1" noMove="1" noResize="1" noEditPoints="1" noAdjustHandles="1" noChangeArrowheads="1" noChangeShapeType="1" noTextEdit="1"/>
              </p:cNvSpPr>
              <p:nvPr/>
            </p:nvSpPr>
            <p:spPr bwMode="auto">
              <a:xfrm>
                <a:off x="0" y="-2233"/>
                <a:ext cx="9144000" cy="461665"/>
              </a:xfrm>
              <a:prstGeom prst="rect">
                <a:avLst/>
              </a:prstGeom>
              <a:blipFill>
                <a:blip r:embed="rId2"/>
                <a:stretch>
                  <a:fillRect l="-1000" t="-10667" b="-30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E41CD2F7-428A-86CB-E29D-6C534B08EC93}"/>
              </a:ext>
            </a:extLst>
          </p:cNvPr>
          <p:cNvSpPr txBox="1"/>
          <p:nvPr/>
        </p:nvSpPr>
        <p:spPr>
          <a:xfrm>
            <a:off x="5580112" y="6091"/>
            <a:ext cx="4616970" cy="46166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Find (a) </a:t>
            </a:r>
            <a:r>
              <a:rPr lang="en-US" altLang="zh-CN" sz="2400" i="1" kern="100" dirty="0">
                <a:effectLst/>
                <a:latin typeface="Times New Roman" panose="02020603050405020304" pitchFamily="18" charset="0"/>
                <a:ea typeface="宋体" panose="02010600030101010101" pitchFamily="2" charset="-122"/>
              </a:rPr>
              <a:t>z</a:t>
            </a:r>
            <a:r>
              <a:rPr lang="en-US" altLang="zh-CN" sz="2400" kern="100" baseline="-25000" dirty="0">
                <a:effectLst/>
                <a:latin typeface="Times New Roman" panose="02020603050405020304" pitchFamily="18" charset="0"/>
                <a:ea typeface="宋体" panose="02010600030101010101" pitchFamily="2" charset="-122"/>
              </a:rPr>
              <a:t>0.01</a:t>
            </a:r>
            <a:r>
              <a:rPr lang="en-US" altLang="zh-CN" sz="2400" kern="100" dirty="0">
                <a:effectLst/>
                <a:latin typeface="Times New Roman" panose="02020603050405020304" pitchFamily="18" charset="0"/>
                <a:ea typeface="宋体" panose="02010600030101010101" pitchFamily="2" charset="-122"/>
              </a:rPr>
              <a:t>; (b) </a:t>
            </a:r>
            <a:r>
              <a:rPr lang="en-US" altLang="zh-CN" sz="2400" i="1" kern="100" dirty="0">
                <a:effectLst/>
                <a:latin typeface="Times New Roman" panose="02020603050405020304" pitchFamily="18" charset="0"/>
                <a:ea typeface="宋体" panose="02010600030101010101" pitchFamily="2" charset="-122"/>
              </a:rPr>
              <a:t>z</a:t>
            </a:r>
            <a:r>
              <a:rPr lang="en-US" altLang="zh-CN" sz="2400" kern="100" baseline="-25000" dirty="0">
                <a:effectLst/>
                <a:latin typeface="Times New Roman" panose="02020603050405020304" pitchFamily="18" charset="0"/>
                <a:ea typeface="宋体" panose="02010600030101010101" pitchFamily="2" charset="-122"/>
              </a:rPr>
              <a:t>0.05</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E367E457-0710-CB03-D60F-8591DC5FF157}"/>
              </a:ext>
            </a:extLst>
          </p:cNvPr>
          <p:cNvSpPr txBox="1"/>
          <p:nvPr/>
        </p:nvSpPr>
        <p:spPr>
          <a:xfrm>
            <a:off x="251520" y="908720"/>
            <a:ext cx="1368152"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p:sp>
        <p:nvSpPr>
          <p:cNvPr id="9" name="文本框 8">
            <a:extLst>
              <a:ext uri="{FF2B5EF4-FFF2-40B4-BE49-F238E27FC236}">
                <a16:creationId xmlns:a16="http://schemas.microsoft.com/office/drawing/2014/main" id="{85867568-F217-1E5C-A540-B8278A0F01DA}"/>
              </a:ext>
            </a:extLst>
          </p:cNvPr>
          <p:cNvSpPr txBox="1"/>
          <p:nvPr/>
        </p:nvSpPr>
        <p:spPr>
          <a:xfrm>
            <a:off x="1763688" y="908720"/>
            <a:ext cx="5141626" cy="461665"/>
          </a:xfrm>
          <a:prstGeom prst="rect">
            <a:avLst/>
          </a:prstGeom>
          <a:noFill/>
        </p:spPr>
        <p:txBody>
          <a:bodyPr wrap="square">
            <a:spAutoFit/>
          </a:bodyPr>
          <a:lstStyle/>
          <a:p>
            <a:r>
              <a:rPr lang="en-US" altLang="zh-CN" sz="2400" kern="100" dirty="0">
                <a:effectLst/>
                <a:latin typeface="Times New Roman" panose="02020603050405020304" pitchFamily="18" charset="0"/>
              </a:rPr>
              <a:t>(a) Since Ф(</a:t>
            </a:r>
            <a:r>
              <a:rPr lang="en-US" altLang="zh-CN" sz="2400" i="1" kern="100" dirty="0">
                <a:effectLst/>
                <a:latin typeface="Times New Roman" panose="02020603050405020304" pitchFamily="18" charset="0"/>
              </a:rPr>
              <a:t>z</a:t>
            </a:r>
            <a:r>
              <a:rPr lang="en-US" altLang="zh-CN" sz="2400" kern="100" baseline="-25000" dirty="0">
                <a:effectLst/>
                <a:latin typeface="Times New Roman" panose="02020603050405020304" pitchFamily="18" charset="0"/>
              </a:rPr>
              <a:t>0.01</a:t>
            </a:r>
            <a:r>
              <a:rPr lang="en-US" altLang="zh-CN" sz="2400" kern="100" dirty="0">
                <a:effectLst/>
                <a:latin typeface="Times New Roman" panose="02020603050405020304" pitchFamily="18" charset="0"/>
              </a:rPr>
              <a:t>)=1</a:t>
            </a:r>
            <a:r>
              <a:rPr lang="en-US" altLang="zh-CN" sz="2400" kern="100" dirty="0">
                <a:effectLst/>
              </a:rPr>
              <a:t>-</a:t>
            </a:r>
            <a:r>
              <a:rPr lang="en-US" altLang="zh-CN" sz="2400" kern="100" dirty="0">
                <a:effectLst/>
                <a:latin typeface="Times New Roman" panose="02020603050405020304" pitchFamily="18" charset="0"/>
              </a:rPr>
              <a:t>0.01=0.99,</a:t>
            </a:r>
            <a:endParaRPr lang="zh-CN" altLang="en-US" sz="2400" dirty="0"/>
          </a:p>
        </p:txBody>
      </p:sp>
      <p:sp>
        <p:nvSpPr>
          <p:cNvPr id="11" name="文本框 10">
            <a:extLst>
              <a:ext uri="{FF2B5EF4-FFF2-40B4-BE49-F238E27FC236}">
                <a16:creationId xmlns:a16="http://schemas.microsoft.com/office/drawing/2014/main" id="{A0645C40-5BDB-6959-5A60-29C036B516AF}"/>
              </a:ext>
            </a:extLst>
          </p:cNvPr>
          <p:cNvSpPr txBox="1"/>
          <p:nvPr/>
        </p:nvSpPr>
        <p:spPr>
          <a:xfrm>
            <a:off x="1403648" y="1556792"/>
            <a:ext cx="7416824" cy="830997"/>
          </a:xfrm>
          <a:prstGeom prst="rect">
            <a:avLst/>
          </a:prstGeom>
          <a:noFill/>
        </p:spPr>
        <p:txBody>
          <a:bodyPr wrap="square">
            <a:spAutoFit/>
          </a:bodyPr>
          <a:lstStyle/>
          <a:p>
            <a:r>
              <a:rPr lang="en-US" altLang="zh-CN" sz="2400" kern="100" dirty="0">
                <a:effectLst/>
                <a:latin typeface="Times New Roman" panose="02020603050405020304" pitchFamily="18" charset="0"/>
              </a:rPr>
              <a:t> we look for the entry in appendix which is closest to 0.99 and get 0.9901 corresponding to </a:t>
            </a:r>
            <a:r>
              <a:rPr lang="en-US" altLang="zh-CN" sz="2400" i="1" kern="100" dirty="0">
                <a:effectLst/>
                <a:latin typeface="Times New Roman" panose="02020603050405020304" pitchFamily="18" charset="0"/>
              </a:rPr>
              <a:t>z</a:t>
            </a:r>
            <a:r>
              <a:rPr lang="en-US" altLang="zh-CN" sz="2400" kern="100" dirty="0">
                <a:effectLst/>
                <a:latin typeface="Times New Roman" panose="02020603050405020304" pitchFamily="18" charset="0"/>
              </a:rPr>
              <a:t>=2.33.</a:t>
            </a:r>
            <a:endParaRPr lang="zh-CN" altLang="en-US" sz="2400" dirty="0"/>
          </a:p>
        </p:txBody>
      </p:sp>
      <p:sp>
        <p:nvSpPr>
          <p:cNvPr id="13" name="文本框 12">
            <a:extLst>
              <a:ext uri="{FF2B5EF4-FFF2-40B4-BE49-F238E27FC236}">
                <a16:creationId xmlns:a16="http://schemas.microsoft.com/office/drawing/2014/main" id="{B8893BD3-1BBC-27F7-48FB-D6C46E11C5DE}"/>
              </a:ext>
            </a:extLst>
          </p:cNvPr>
          <p:cNvSpPr txBox="1"/>
          <p:nvPr/>
        </p:nvSpPr>
        <p:spPr>
          <a:xfrm>
            <a:off x="2123728" y="2574451"/>
            <a:ext cx="5141626" cy="461665"/>
          </a:xfrm>
          <a:prstGeom prst="rect">
            <a:avLst/>
          </a:prstGeom>
          <a:noFill/>
        </p:spPr>
        <p:txBody>
          <a:bodyPr wrap="square">
            <a:spAutoFit/>
          </a:bodyPr>
          <a:lstStyle/>
          <a:p>
            <a:r>
              <a:rPr lang="en-US" altLang="zh-CN" sz="2400" kern="100" dirty="0">
                <a:effectLst/>
                <a:latin typeface="Times New Roman" panose="02020603050405020304" pitchFamily="18" charset="0"/>
              </a:rPr>
              <a:t>Thus </a:t>
            </a:r>
            <a:r>
              <a:rPr lang="en-US" altLang="zh-CN" sz="2400" i="1" kern="100" dirty="0">
                <a:effectLst/>
                <a:latin typeface="Times New Roman" panose="02020603050405020304" pitchFamily="18" charset="0"/>
              </a:rPr>
              <a:t>z</a:t>
            </a:r>
            <a:r>
              <a:rPr lang="en-US" altLang="zh-CN" sz="2400" kern="100" baseline="-25000" dirty="0">
                <a:effectLst/>
                <a:latin typeface="Times New Roman" panose="02020603050405020304" pitchFamily="18" charset="0"/>
              </a:rPr>
              <a:t>0.01</a:t>
            </a:r>
            <a:r>
              <a:rPr lang="en-US" altLang="zh-CN" sz="2400" kern="100" dirty="0">
                <a:effectLst/>
                <a:latin typeface="Times New Roman" panose="02020603050405020304" pitchFamily="18" charset="0"/>
              </a:rPr>
              <a:t>=2.33.</a:t>
            </a:r>
            <a:endParaRPr lang="zh-CN" altLang="en-US" sz="2400" dirty="0"/>
          </a:p>
        </p:txBody>
      </p:sp>
      <p:sp>
        <p:nvSpPr>
          <p:cNvPr id="15" name="文本框 14">
            <a:extLst>
              <a:ext uri="{FF2B5EF4-FFF2-40B4-BE49-F238E27FC236}">
                <a16:creationId xmlns:a16="http://schemas.microsoft.com/office/drawing/2014/main" id="{50E7F106-49F2-4990-5B66-F12FDF9F713D}"/>
              </a:ext>
            </a:extLst>
          </p:cNvPr>
          <p:cNvSpPr txBox="1"/>
          <p:nvPr/>
        </p:nvSpPr>
        <p:spPr>
          <a:xfrm>
            <a:off x="935596" y="3324515"/>
            <a:ext cx="5141626" cy="461665"/>
          </a:xfrm>
          <a:prstGeom prst="rect">
            <a:avLst/>
          </a:prstGeom>
          <a:noFill/>
        </p:spPr>
        <p:txBody>
          <a:bodyPr wrap="square">
            <a:spAutoFit/>
          </a:bodyPr>
          <a:lstStyle/>
          <a:p>
            <a:r>
              <a:rPr lang="en-US" altLang="zh-CN" sz="2400" kern="100" dirty="0">
                <a:effectLst/>
                <a:latin typeface="Times New Roman" panose="02020603050405020304" pitchFamily="18" charset="0"/>
              </a:rPr>
              <a:t>(b) Since Ф(</a:t>
            </a:r>
            <a:r>
              <a:rPr lang="en-US" altLang="zh-CN" sz="2400" i="1" kern="100" dirty="0">
                <a:effectLst/>
                <a:latin typeface="Times New Roman" panose="02020603050405020304" pitchFamily="18" charset="0"/>
              </a:rPr>
              <a:t>z</a:t>
            </a:r>
            <a:r>
              <a:rPr lang="en-US" altLang="zh-CN" sz="2400" kern="100" baseline="-25000" dirty="0">
                <a:effectLst/>
                <a:latin typeface="Times New Roman" panose="02020603050405020304" pitchFamily="18" charset="0"/>
              </a:rPr>
              <a:t>0.05</a:t>
            </a:r>
            <a:r>
              <a:rPr lang="en-US" altLang="zh-CN" sz="2400" kern="100" dirty="0">
                <a:effectLst/>
                <a:latin typeface="Times New Roman" panose="02020603050405020304" pitchFamily="18" charset="0"/>
              </a:rPr>
              <a:t>)=1</a:t>
            </a:r>
            <a:r>
              <a:rPr lang="en-US" altLang="zh-CN" sz="2400" kern="100" dirty="0">
                <a:effectLst/>
              </a:rPr>
              <a:t>-</a:t>
            </a:r>
            <a:r>
              <a:rPr lang="en-US" altLang="zh-CN" sz="2400" kern="100" dirty="0">
                <a:effectLst/>
                <a:latin typeface="Times New Roman" panose="02020603050405020304" pitchFamily="18" charset="0"/>
              </a:rPr>
              <a:t>0.05=0.95,</a:t>
            </a:r>
            <a:endParaRPr lang="zh-CN" altLang="en-US" sz="2400" dirty="0"/>
          </a:p>
        </p:txBody>
      </p:sp>
      <p:sp>
        <p:nvSpPr>
          <p:cNvPr id="17" name="文本框 16">
            <a:extLst>
              <a:ext uri="{FF2B5EF4-FFF2-40B4-BE49-F238E27FC236}">
                <a16:creationId xmlns:a16="http://schemas.microsoft.com/office/drawing/2014/main" id="{93DD16DA-8006-B8CD-1179-478EAD14574E}"/>
              </a:ext>
            </a:extLst>
          </p:cNvPr>
          <p:cNvSpPr txBox="1"/>
          <p:nvPr/>
        </p:nvSpPr>
        <p:spPr>
          <a:xfrm>
            <a:off x="899592" y="3889366"/>
            <a:ext cx="7920880" cy="830997"/>
          </a:xfrm>
          <a:prstGeom prst="rect">
            <a:avLst/>
          </a:prstGeom>
          <a:noFill/>
        </p:spPr>
        <p:txBody>
          <a:bodyPr wrap="square">
            <a:spAutoFit/>
          </a:bodyPr>
          <a:lstStyle/>
          <a:p>
            <a:r>
              <a:rPr lang="en-US" altLang="zh-CN" sz="2400" kern="100" dirty="0">
                <a:effectLst/>
                <a:latin typeface="Times New Roman" panose="02020603050405020304" pitchFamily="18" charset="0"/>
              </a:rPr>
              <a:t>we look for the entry in Appendix which is closest to 0.95 and get 0.9495 and 0.9505 corresponding to </a:t>
            </a:r>
            <a:r>
              <a:rPr lang="en-US" altLang="zh-CN" sz="2400" i="1" kern="100" dirty="0">
                <a:effectLst/>
                <a:latin typeface="Times New Roman" panose="02020603050405020304" pitchFamily="18" charset="0"/>
              </a:rPr>
              <a:t>z</a:t>
            </a:r>
            <a:r>
              <a:rPr lang="en-US" altLang="zh-CN" sz="2400" kern="100" dirty="0">
                <a:effectLst/>
                <a:latin typeface="Times New Roman" panose="02020603050405020304" pitchFamily="18" charset="0"/>
              </a:rPr>
              <a:t>=1.64 and </a:t>
            </a:r>
            <a:r>
              <a:rPr lang="en-US" altLang="zh-CN" sz="2400" i="1" kern="100" dirty="0">
                <a:effectLst/>
                <a:latin typeface="Times New Roman" panose="02020603050405020304" pitchFamily="18" charset="0"/>
              </a:rPr>
              <a:t>z</a:t>
            </a:r>
            <a:r>
              <a:rPr lang="en-US" altLang="zh-CN" sz="2400" kern="100" dirty="0">
                <a:effectLst/>
                <a:latin typeface="Times New Roman" panose="02020603050405020304" pitchFamily="18" charset="0"/>
              </a:rPr>
              <a:t>=1.65.</a:t>
            </a:r>
            <a:endParaRPr lang="zh-CN" altLang="en-US" sz="2400" dirty="0"/>
          </a:p>
        </p:txBody>
      </p:sp>
      <p:sp>
        <p:nvSpPr>
          <p:cNvPr id="19" name="文本框 18">
            <a:extLst>
              <a:ext uri="{FF2B5EF4-FFF2-40B4-BE49-F238E27FC236}">
                <a16:creationId xmlns:a16="http://schemas.microsoft.com/office/drawing/2014/main" id="{632743E6-C794-885E-978C-A13C0FDFCD4A}"/>
              </a:ext>
            </a:extLst>
          </p:cNvPr>
          <p:cNvSpPr txBox="1"/>
          <p:nvPr/>
        </p:nvSpPr>
        <p:spPr>
          <a:xfrm>
            <a:off x="1490229" y="5272254"/>
            <a:ext cx="5141626" cy="461665"/>
          </a:xfrm>
          <a:prstGeom prst="rect">
            <a:avLst/>
          </a:prstGeom>
          <a:noFill/>
        </p:spPr>
        <p:txBody>
          <a:bodyPr wrap="square">
            <a:spAutoFit/>
          </a:bodyPr>
          <a:lstStyle/>
          <a:p>
            <a:r>
              <a:rPr lang="en-US" altLang="zh-CN" sz="2400" kern="100" dirty="0">
                <a:effectLst/>
                <a:latin typeface="Times New Roman" panose="02020603050405020304" pitchFamily="18" charset="0"/>
              </a:rPr>
              <a:t>Thus, by interpolation, </a:t>
            </a:r>
            <a:r>
              <a:rPr lang="en-US" altLang="zh-CN" sz="2400" i="1" kern="100" dirty="0">
                <a:effectLst/>
                <a:latin typeface="Times New Roman" panose="02020603050405020304" pitchFamily="18" charset="0"/>
              </a:rPr>
              <a:t>z</a:t>
            </a:r>
            <a:r>
              <a:rPr lang="en-US" altLang="zh-CN" sz="2400" kern="100" baseline="-25000" dirty="0">
                <a:effectLst/>
                <a:latin typeface="Times New Roman" panose="02020603050405020304" pitchFamily="18" charset="0"/>
              </a:rPr>
              <a:t>0.05</a:t>
            </a:r>
            <a:r>
              <a:rPr lang="en-US" altLang="zh-CN" sz="2400" kern="100" dirty="0">
                <a:effectLst/>
                <a:latin typeface="Times New Roman" panose="02020603050405020304" pitchFamily="18" charset="0"/>
              </a:rPr>
              <a:t>=1.645.</a:t>
            </a:r>
            <a:endParaRPr lang="zh-CN" altLang="en-US" sz="2400" dirty="0"/>
          </a:p>
        </p:txBody>
      </p:sp>
    </p:spTree>
    <p:extLst>
      <p:ext uri="{BB962C8B-B14F-4D97-AF65-F5344CB8AC3E}">
        <p14:creationId xmlns:p14="http://schemas.microsoft.com/office/powerpoint/2010/main" val="38852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E0419BC-50F5-48F0-7F1D-946D91AC2426}"/>
                  </a:ext>
                </a:extLst>
              </p:cNvPr>
              <p:cNvSpPr txBox="1"/>
              <p:nvPr/>
            </p:nvSpPr>
            <p:spPr>
              <a:xfrm>
                <a:off x="467544" y="332656"/>
                <a:ext cx="4572000"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3</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𝜎</m:t>
                    </m:r>
                  </m:oMath>
                </a14:m>
                <a:r>
                  <a:rPr lang="en-US" altLang="zh-CN" sz="2400" kern="100" dirty="0">
                    <a:effectLst/>
                    <a:latin typeface="Times New Roman" panose="02020603050405020304" pitchFamily="18" charset="0"/>
                    <a:ea typeface="宋体" panose="02010600030101010101" pitchFamily="2" charset="-122"/>
                  </a:rPr>
                  <a:t> Theory</a:t>
                </a:r>
                <a:endParaRPr lang="zh-CN" altLang="en-US" sz="2400" dirty="0"/>
              </a:p>
            </p:txBody>
          </p:sp>
        </mc:Choice>
        <mc:Fallback>
          <p:sp>
            <p:nvSpPr>
              <p:cNvPr id="3" name="文本框 2">
                <a:extLst>
                  <a:ext uri="{FF2B5EF4-FFF2-40B4-BE49-F238E27FC236}">
                    <a16:creationId xmlns:a16="http://schemas.microsoft.com/office/drawing/2014/main" id="{AE0419BC-50F5-48F0-7F1D-946D91AC2426}"/>
                  </a:ext>
                </a:extLst>
              </p:cNvPr>
              <p:cNvSpPr txBox="1">
                <a:spLocks noRot="1" noChangeAspect="1" noMove="1" noResize="1" noEditPoints="1" noAdjustHandles="1" noChangeArrowheads="1" noChangeShapeType="1" noTextEdit="1"/>
              </p:cNvSpPr>
              <p:nvPr/>
            </p:nvSpPr>
            <p:spPr>
              <a:xfrm>
                <a:off x="467544" y="332656"/>
                <a:ext cx="4572000" cy="461665"/>
              </a:xfrm>
              <a:prstGeom prst="rect">
                <a:avLst/>
              </a:prstGeom>
              <a:blipFill>
                <a:blip r:embed="rId2"/>
                <a:stretch>
                  <a:fillRect l="-400"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BBFAE35-A364-9064-AC93-7309AD944059}"/>
                  </a:ext>
                </a:extLst>
              </p:cNvPr>
              <p:cNvSpPr txBox="1"/>
              <p:nvPr/>
            </p:nvSpPr>
            <p:spPr>
              <a:xfrm>
                <a:off x="683568" y="980728"/>
                <a:ext cx="5976664" cy="461665"/>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kern="100" smtClean="0">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kern="100" dirty="0">
                    <a:effectLst/>
                    <a:latin typeface="Times New Roman" panose="02020603050405020304" pitchFamily="18" charset="0"/>
                    <a:ea typeface="宋体" panose="02010600030101010101" pitchFamily="2" charset="-122"/>
                  </a:rPr>
                  <a:t>, find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Choice>
        <mc:Fallback>
          <p:sp>
            <p:nvSpPr>
              <p:cNvPr id="5" name="文本框 4">
                <a:extLst>
                  <a:ext uri="{FF2B5EF4-FFF2-40B4-BE49-F238E27FC236}">
                    <a16:creationId xmlns:a16="http://schemas.microsoft.com/office/drawing/2014/main" id="{3BBFAE35-A364-9064-AC93-7309AD944059}"/>
                  </a:ext>
                </a:extLst>
              </p:cNvPr>
              <p:cNvSpPr txBox="1">
                <a:spLocks noRot="1" noChangeAspect="1" noMove="1" noResize="1" noEditPoints="1" noAdjustHandles="1" noChangeArrowheads="1" noChangeShapeType="1" noTextEdit="1"/>
              </p:cNvSpPr>
              <p:nvPr/>
            </p:nvSpPr>
            <p:spPr>
              <a:xfrm>
                <a:off x="683568" y="980728"/>
                <a:ext cx="5976664" cy="461665"/>
              </a:xfrm>
              <a:prstGeom prst="rect">
                <a:avLst/>
              </a:prstGeom>
              <a:blipFill>
                <a:blip r:embed="rId3"/>
                <a:stretch>
                  <a:fillRect l="-204"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DCFD4F8-86E1-2D34-470A-E9A003F06AAF}"/>
                  </a:ext>
                </a:extLst>
              </p:cNvPr>
              <p:cNvSpPr txBox="1"/>
              <p:nvPr/>
            </p:nvSpPr>
            <p:spPr>
              <a:xfrm>
                <a:off x="2286000" y="1628800"/>
                <a:ext cx="4572000" cy="461665"/>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𝑃</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kern="100" dirty="0">
                    <a:effectLst/>
                    <a:latin typeface="Times New Roman" panose="02020603050405020304" pitchFamily="18" charset="0"/>
                    <a:ea typeface="宋体" panose="02010600030101010101" pitchFamily="2" charset="-122"/>
                  </a:rPr>
                  <a:t>,</a:t>
                </a:r>
                <a:endParaRPr lang="zh-CN" altLang="en-US" sz="2400" dirty="0"/>
              </a:p>
            </p:txBody>
          </p:sp>
        </mc:Choice>
        <mc:Fallback>
          <p:sp>
            <p:nvSpPr>
              <p:cNvPr id="7" name="文本框 6">
                <a:extLst>
                  <a:ext uri="{FF2B5EF4-FFF2-40B4-BE49-F238E27FC236}">
                    <a16:creationId xmlns:a16="http://schemas.microsoft.com/office/drawing/2014/main" id="{6DCFD4F8-86E1-2D34-470A-E9A003F06AAF}"/>
                  </a:ext>
                </a:extLst>
              </p:cNvPr>
              <p:cNvSpPr txBox="1">
                <a:spLocks noRot="1" noChangeAspect="1" noMove="1" noResize="1" noEditPoints="1" noAdjustHandles="1" noChangeArrowheads="1" noChangeShapeType="1" noTextEdit="1"/>
              </p:cNvSpPr>
              <p:nvPr/>
            </p:nvSpPr>
            <p:spPr>
              <a:xfrm>
                <a:off x="2286000" y="1628800"/>
                <a:ext cx="4572000" cy="461665"/>
              </a:xfrm>
              <a:prstGeom prst="rect">
                <a:avLst/>
              </a:prstGeom>
              <a:blipFill>
                <a:blip r:embed="rId4"/>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1AA56164-34B8-80FA-F442-75A8FCD709C2}"/>
                  </a:ext>
                </a:extLst>
              </p:cNvPr>
              <p:cNvSpPr txBox="1"/>
              <p:nvPr/>
            </p:nvSpPr>
            <p:spPr>
              <a:xfrm>
                <a:off x="1691680" y="2276872"/>
                <a:ext cx="4572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𝜇</m:t>
                          </m:r>
                          <m:r>
                            <a:rPr lang="zh-CN" altLang="en-US" sz="2400" i="0">
                              <a:latin typeface="Cambria Math" panose="02040503050406030204" pitchFamily="18" charset="0"/>
                            </a:rPr>
                            <m:t>−3</m:t>
                          </m:r>
                          <m:r>
                            <a:rPr lang="zh-CN" altLang="en-US" sz="2400" i="1">
                              <a:latin typeface="Cambria Math" panose="02040503050406030204" pitchFamily="18" charset="0"/>
                            </a:rPr>
                            <m:t>𝜎</m:t>
                          </m:r>
                          <m:r>
                            <a:rPr lang="zh-CN" altLang="en-US" sz="2400" i="0">
                              <a:latin typeface="Cambria Math" panose="02040503050406030204" pitchFamily="18" charset="0"/>
                            </a:rPr>
                            <m:t>&lt;</m:t>
                          </m:r>
                          <m:r>
                            <a:rPr lang="zh-CN" altLang="en-US" sz="2400" i="1">
                              <a:latin typeface="Cambria Math" panose="02040503050406030204" pitchFamily="18" charset="0"/>
                            </a:rPr>
                            <m:t>𝑋</m:t>
                          </m:r>
                          <m:r>
                            <a:rPr lang="zh-CN" altLang="en-US" sz="2400" i="0">
                              <a:latin typeface="Cambria Math" panose="02040503050406030204" pitchFamily="18" charset="0"/>
                            </a:rPr>
                            <m:t>&lt;</m:t>
                          </m:r>
                          <m:r>
                            <a:rPr lang="zh-CN" altLang="en-US" sz="2400" i="1">
                              <a:latin typeface="Cambria Math" panose="02040503050406030204" pitchFamily="18" charset="0"/>
                            </a:rPr>
                            <m:t>𝜇</m:t>
                          </m:r>
                          <m:r>
                            <a:rPr lang="zh-CN" altLang="en-US" sz="2400" i="0">
                              <a:latin typeface="Cambria Math" panose="02040503050406030204" pitchFamily="18" charset="0"/>
                            </a:rPr>
                            <m:t>+3</m:t>
                          </m:r>
                          <m:r>
                            <a:rPr lang="zh-CN" altLang="en-US" sz="2400" i="1">
                              <a:latin typeface="Cambria Math" panose="02040503050406030204" pitchFamily="18" charset="0"/>
                            </a:rPr>
                            <m:t>𝜎</m:t>
                          </m:r>
                        </m:e>
                      </m:d>
                    </m:oMath>
                  </m:oMathPara>
                </a14:m>
                <a:endParaRPr lang="zh-CN" altLang="en-US" sz="2400" dirty="0"/>
              </a:p>
            </p:txBody>
          </p:sp>
        </mc:Choice>
        <mc:Fallback>
          <p:sp>
            <p:nvSpPr>
              <p:cNvPr id="9" name="文本框 8">
                <a:extLst>
                  <a:ext uri="{FF2B5EF4-FFF2-40B4-BE49-F238E27FC236}">
                    <a16:creationId xmlns:a16="http://schemas.microsoft.com/office/drawing/2014/main" id="{1AA56164-34B8-80FA-F442-75A8FCD709C2}"/>
                  </a:ext>
                </a:extLst>
              </p:cNvPr>
              <p:cNvSpPr txBox="1">
                <a:spLocks noRot="1" noChangeAspect="1" noMove="1" noResize="1" noEditPoints="1" noAdjustHandles="1" noChangeArrowheads="1" noChangeShapeType="1" noTextEdit="1"/>
              </p:cNvSpPr>
              <p:nvPr/>
            </p:nvSpPr>
            <p:spPr>
              <a:xfrm>
                <a:off x="1691680" y="2276872"/>
                <a:ext cx="4572000" cy="461665"/>
              </a:xfrm>
              <a:prstGeom prst="rect">
                <a:avLst/>
              </a:prstGeom>
              <a:blipFill>
                <a:blip r:embed="rId5"/>
                <a:stretch>
                  <a:fillRect b="-120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DC19EBF-AE55-853B-0901-D0DA500FC706}"/>
              </a:ext>
            </a:extLst>
          </p:cNvPr>
          <p:cNvSpPr txBox="1"/>
          <p:nvPr/>
        </p:nvSpPr>
        <p:spPr>
          <a:xfrm>
            <a:off x="1547664" y="3244334"/>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 P=0.6826,  P=0.9544,   P=0.9974</a:t>
            </a:r>
            <a:endParaRPr lang="zh-CN" altLang="en-US" sz="2400" dirty="0"/>
          </a:p>
        </p:txBody>
      </p:sp>
    </p:spTree>
    <p:extLst>
      <p:ext uri="{BB962C8B-B14F-4D97-AF65-F5344CB8AC3E}">
        <p14:creationId xmlns:p14="http://schemas.microsoft.com/office/powerpoint/2010/main" val="30741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6199D7-1FEE-93A0-2742-E9F4167FDCBA}"/>
              </a:ext>
            </a:extLst>
          </p:cNvPr>
          <p:cNvSpPr txBox="1"/>
          <p:nvPr/>
        </p:nvSpPr>
        <p:spPr>
          <a:xfrm>
            <a:off x="23542" y="0"/>
            <a:ext cx="8076849"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4.4 Normal Approximation to the Binomial Distribution</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6DB1F31-80A5-E5A1-5C56-4F764BFF45A4}"/>
                  </a:ext>
                </a:extLst>
              </p:cNvPr>
              <p:cNvSpPr txBox="1"/>
              <p:nvPr/>
            </p:nvSpPr>
            <p:spPr>
              <a:xfrm>
                <a:off x="845887" y="548680"/>
                <a:ext cx="6480720" cy="830997"/>
              </a:xfrm>
              <a:prstGeom prst="rect">
                <a:avLst/>
              </a:prstGeom>
              <a:noFill/>
            </p:spPr>
            <p:txBody>
              <a:bodyPr wrap="square">
                <a:spAutoFit/>
              </a:bodyPr>
              <a:lstStyle/>
              <a:p>
                <a:pPr indent="266700" algn="ctr"/>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𝑋</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𝐵</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𝑛</m:t>
                    </m:r>
                    <m:r>
                      <a:rPr lang="en-US" altLang="zh-CN" sz="2400" i="1" kern="100" smtClean="0">
                        <a:effectLst/>
                        <a:latin typeface="Cambria Math" panose="02040503050406030204" pitchFamily="18" charset="0"/>
                        <a:ea typeface="宋体" panose="02010600030101010101" pitchFamily="2" charset="-122"/>
                      </a:rPr>
                      <m:t>, </m:t>
                    </m:r>
                    <m:r>
                      <a:rPr lang="en-US" altLang="zh-CN" sz="2400" i="1" kern="100" smtClean="0">
                        <a:effectLst/>
                        <a:latin typeface="Cambria Math" panose="02040503050406030204" pitchFamily="18" charset="0"/>
                        <a:ea typeface="宋体" panose="02010600030101010101" pitchFamily="2" charset="-122"/>
                      </a:rPr>
                      <m:t>𝑝</m:t>
                    </m:r>
                    <m:r>
                      <a:rPr lang="en-US" altLang="zh-CN" sz="2400" i="1" kern="100" smtClean="0">
                        <a:effectLst/>
                        <a:latin typeface="Cambria Math" panose="02040503050406030204" pitchFamily="18" charset="0"/>
                        <a:ea typeface="宋体" panose="02010600030101010101" pitchFamily="2" charset="-122"/>
                      </a:rPr>
                      <m:t>)</m:t>
                    </m:r>
                  </m:oMath>
                </a14:m>
                <a:r>
                  <a:rPr lang="en-US" altLang="zh-CN" sz="2400" kern="100" dirty="0">
                    <a:effectLst/>
                    <a:latin typeface="Times New Roman" panose="02020603050405020304" pitchFamily="18" charset="0"/>
                    <a:ea typeface="宋体" panose="02010600030101010101" pitchFamily="2" charset="-122"/>
                  </a:rPr>
                  <a:t>,  </a:t>
                </a:r>
                <a:r>
                  <a:rPr lang="en-US" altLang="zh-CN" sz="2400" i="1" kern="100" dirty="0">
                    <a:effectLst/>
                    <a:latin typeface="Times New Roman" panose="02020603050405020304" pitchFamily="18" charset="0"/>
                    <a:ea typeface="宋体" panose="02010600030101010101" pitchFamily="2" charset="-122"/>
                  </a:rPr>
                  <a:t>n </a:t>
                </a:r>
                <a:r>
                  <a:rPr lang="en-US" altLang="zh-CN" sz="2400" kern="100" dirty="0">
                    <a:effectLst/>
                    <a:latin typeface="Times New Roman" panose="02020603050405020304" pitchFamily="18" charset="0"/>
                    <a:ea typeface="宋体" panose="02010600030101010101" pitchFamily="2" charset="-122"/>
                  </a:rPr>
                  <a:t>is large (n&gt;30),  p is close to 0.50,</a:t>
                </a:r>
                <a:endParaRPr lang="zh-CN" altLang="zh-CN" sz="2400" kern="100" dirty="0">
                  <a:effectLst/>
                  <a:latin typeface="Times New Roman" panose="02020603050405020304" pitchFamily="18" charset="0"/>
                  <a:ea typeface="宋体" panose="02010600030101010101" pitchFamily="2" charset="-122"/>
                </a:endParaRPr>
              </a:p>
              <a:p>
                <a:pPr indent="266700" algn="ctr"/>
                <a14:m>
                  <m:oMathPara xmlns:m="http://schemas.openxmlformats.org/officeDocument/2006/math">
                    <m:oMathParaPr>
                      <m:jc m:val="centerGroup"/>
                    </m:oMathParaPr>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𝑋</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𝐵</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𝑛</m:t>
                      </m:r>
                      <m:r>
                        <a:rPr lang="en-US" altLang="zh-CN" sz="2400" i="1"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𝑝</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𝑁</m:t>
                      </m:r>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𝑛𝑝</m:t>
                      </m:r>
                      <m:r>
                        <a:rPr lang="en-US" altLang="zh-CN" sz="2400" i="1"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𝑛𝑝𝑞</m:t>
                      </m:r>
                      <m:r>
                        <a:rPr lang="en-US" altLang="zh-CN" sz="2400" i="1" kern="100">
                          <a:effectLst/>
                          <a:latin typeface="Cambria Math" panose="02040503050406030204" pitchFamily="18" charset="0"/>
                          <a:ea typeface="宋体" panose="02010600030101010101" pitchFamily="2" charset="-122"/>
                        </a:rPr>
                        <m:t>)</m:t>
                      </m:r>
                    </m:oMath>
                  </m:oMathPara>
                </a14:m>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06DB1F31-80A5-E5A1-5C56-4F764BFF45A4}"/>
                  </a:ext>
                </a:extLst>
              </p:cNvPr>
              <p:cNvSpPr txBox="1">
                <a:spLocks noRot="1" noChangeAspect="1" noMove="1" noResize="1" noEditPoints="1" noAdjustHandles="1" noChangeArrowheads="1" noChangeShapeType="1" noTextEdit="1"/>
              </p:cNvSpPr>
              <p:nvPr/>
            </p:nvSpPr>
            <p:spPr>
              <a:xfrm>
                <a:off x="845887" y="548680"/>
                <a:ext cx="6480720" cy="830997"/>
              </a:xfrm>
              <a:prstGeom prst="rect">
                <a:avLst/>
              </a:prstGeom>
              <a:blipFill>
                <a:blip r:embed="rId2"/>
                <a:stretch>
                  <a:fillRect t="-5882" r="-847" b="-102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3">
                <a:extLst>
                  <a:ext uri="{FF2B5EF4-FFF2-40B4-BE49-F238E27FC236}">
                    <a16:creationId xmlns:a16="http://schemas.microsoft.com/office/drawing/2014/main" id="{681282B0-ADE1-D3FC-AC38-279B5F9C43CB}"/>
                  </a:ext>
                </a:extLst>
              </p:cNvPr>
              <p:cNvSpPr>
                <a:spLocks noChangeArrowheads="1"/>
              </p:cNvSpPr>
              <p:nvPr/>
            </p:nvSpPr>
            <p:spPr bwMode="auto">
              <a:xfrm>
                <a:off x="0" y="1333511"/>
                <a:ext cx="9144000" cy="12003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4.4.1  </a:t>
                </a:r>
                <a:r>
                  <a:rPr lang="en-US" altLang="zh-CN" sz="2400" kern="100" dirty="0">
                    <a:effectLst/>
                    <a:latin typeface="Times New Roman" panose="02020603050405020304" pitchFamily="18" charset="0"/>
                  </a:rPr>
                  <a:t>If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is a random variable having the binomial distribution with the parameters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 and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 i.e.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𝐵</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𝑝</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the limiting form of the distribution function of the standardized random variable</a:t>
                </a:r>
                <a:r>
                  <a:rPr kumimoji="0" lang="en-US" altLang="zh-CN" sz="2400" b="0" i="0" u="none" strike="noStrike" cap="none" normalizeH="0" baseline="0" dirty="0">
                    <a:ln>
                      <a:noFill/>
                    </a:ln>
                    <a:solidFill>
                      <a:schemeClr val="tx1"/>
                    </a:solidFill>
                    <a:effectLst/>
                  </a:rPr>
                  <a:t> </a:t>
                </a:r>
              </a:p>
            </p:txBody>
          </p:sp>
        </mc:Choice>
        <mc:Fallback>
          <p:sp>
            <p:nvSpPr>
              <p:cNvPr id="8" name="Rectangle 3">
                <a:extLst>
                  <a:ext uri="{FF2B5EF4-FFF2-40B4-BE49-F238E27FC236}">
                    <a16:creationId xmlns:a16="http://schemas.microsoft.com/office/drawing/2014/main" id="{681282B0-ADE1-D3FC-AC38-279B5F9C43CB}"/>
                  </a:ext>
                </a:extLst>
              </p:cNvPr>
              <p:cNvSpPr>
                <a:spLocks noRot="1" noChangeAspect="1" noMove="1" noResize="1" noEditPoints="1" noAdjustHandles="1" noChangeArrowheads="1" noChangeShapeType="1" noTextEdit="1"/>
              </p:cNvSpPr>
              <p:nvPr/>
            </p:nvSpPr>
            <p:spPr bwMode="auto">
              <a:xfrm>
                <a:off x="0" y="1333511"/>
                <a:ext cx="9144000" cy="1200329"/>
              </a:xfrm>
              <a:prstGeom prst="rect">
                <a:avLst/>
              </a:prstGeom>
              <a:blipFill>
                <a:blip r:embed="rId3"/>
                <a:stretch>
                  <a:fillRect l="-1000" t="-3553" r="-1733" b="-111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7AC7C03-C913-EF55-3E2F-7C8465A05BF2}"/>
                  </a:ext>
                </a:extLst>
              </p:cNvPr>
              <p:cNvSpPr txBox="1"/>
              <p:nvPr/>
            </p:nvSpPr>
            <p:spPr>
              <a:xfrm>
                <a:off x="1777762" y="2879610"/>
                <a:ext cx="4616970" cy="9387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𝑍</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𝑛𝑝</m:t>
                          </m:r>
                        </m:num>
                        <m:den>
                          <m:rad>
                            <m:radPr>
                              <m:degHide m:val="on"/>
                              <m:ctrlPr>
                                <a:rPr lang="zh-CN" altLang="en-US" sz="2400" i="1">
                                  <a:solidFill>
                                    <a:srgbClr val="836967"/>
                                  </a:solidFill>
                                  <a:latin typeface="Cambria Math" panose="02040503050406030204" pitchFamily="18" charset="0"/>
                                </a:rPr>
                              </m:ctrlPr>
                            </m:radPr>
                            <m:deg/>
                            <m:e>
                              <m:r>
                                <a:rPr lang="zh-CN" altLang="en-US" sz="2400" i="1">
                                  <a:latin typeface="Cambria Math" panose="02040503050406030204" pitchFamily="18" charset="0"/>
                                </a:rPr>
                                <m:t>𝑛𝑝</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
                                    <a:rPr lang="zh-CN" altLang="en-US" sz="2400" i="1">
                                      <a:latin typeface="Cambria Math" panose="02040503050406030204" pitchFamily="18" charset="0"/>
                                    </a:rPr>
                                    <m:t>𝑝</m:t>
                                  </m:r>
                                </m:e>
                              </m:d>
                            </m:e>
                          </m:rad>
                        </m:den>
                      </m:f>
                    </m:oMath>
                  </m:oMathPara>
                </a14:m>
                <a:endParaRPr lang="zh-CN" altLang="en-US" sz="2400" dirty="0"/>
              </a:p>
            </p:txBody>
          </p:sp>
        </mc:Choice>
        <mc:Fallback>
          <p:sp>
            <p:nvSpPr>
              <p:cNvPr id="10" name="文本框 9">
                <a:extLst>
                  <a:ext uri="{FF2B5EF4-FFF2-40B4-BE49-F238E27FC236}">
                    <a16:creationId xmlns:a16="http://schemas.microsoft.com/office/drawing/2014/main" id="{D7AC7C03-C913-EF55-3E2F-7C8465A05BF2}"/>
                  </a:ext>
                </a:extLst>
              </p:cNvPr>
              <p:cNvSpPr txBox="1">
                <a:spLocks noRot="1" noChangeAspect="1" noMove="1" noResize="1" noEditPoints="1" noAdjustHandles="1" noChangeArrowheads="1" noChangeShapeType="1" noTextEdit="1"/>
              </p:cNvSpPr>
              <p:nvPr/>
            </p:nvSpPr>
            <p:spPr>
              <a:xfrm>
                <a:off x="1777762" y="2879610"/>
                <a:ext cx="4616970" cy="9387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E157F56-E5AE-DE42-4FDC-EC8A6B0A035B}"/>
                  </a:ext>
                </a:extLst>
              </p:cNvPr>
              <p:cNvSpPr txBox="1"/>
              <p:nvPr/>
            </p:nvSpPr>
            <p:spPr>
              <a:xfrm>
                <a:off x="524422" y="4164164"/>
                <a:ext cx="7075087" cy="1626727"/>
              </a:xfrm>
              <a:prstGeom prst="rect">
                <a:avLst/>
              </a:prstGeom>
              <a:noFill/>
            </p:spPr>
            <p:txBody>
              <a:bodyPr wrap="square">
                <a:spAutoFit/>
              </a:bodyPr>
              <a:lstStyle/>
              <a:p>
                <a:r>
                  <a:rPr lang="en-US" altLang="zh-CN" sz="2400" kern="100" dirty="0">
                    <a:effectLst/>
                    <a:latin typeface="Times New Roman" panose="02020603050405020304" pitchFamily="18" charset="0"/>
                  </a:rPr>
                  <a:t>as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𝑛</m:t>
                    </m:r>
                    <m:r>
                      <a:rPr lang="en-US" altLang="zh-CN" sz="2400" i="1" kern="100">
                        <a:effectLst/>
                        <a:latin typeface="Cambria Math" panose="02040503050406030204" pitchFamily="18" charset="0"/>
                      </a:rPr>
                      <m:t>→∞</m:t>
                    </m:r>
                  </m:oMath>
                </a14:m>
                <a:r>
                  <a:rPr lang="en-US" altLang="zh-CN" sz="2400" kern="100" dirty="0">
                    <a:effectLst/>
                    <a:latin typeface="Times New Roman" panose="02020603050405020304" pitchFamily="18" charset="0"/>
                  </a:rPr>
                  <a:t>, is given by the standard normal distribution</a:t>
                </a:r>
              </a:p>
              <a:p>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rPr>
                        <m:t>𝛷</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𝑧</m:t>
                      </m:r>
                      <m:r>
                        <a:rPr lang="en-US" altLang="zh-CN" sz="2400" i="1" kern="100" smtClean="0">
                          <a:effectLst/>
                          <a:latin typeface="Cambria Math" panose="02040503050406030204" pitchFamily="18" charset="0"/>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𝑧</m:t>
                          </m:r>
                        </m:sup>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1</m:t>
                              </m:r>
                            </m:num>
                            <m:den>
                              <m:rad>
                                <m:radPr>
                                  <m:degHide m:val="on"/>
                                  <m:ctrlPr>
                                    <a:rPr lang="zh-CN" altLang="zh-CN" sz="2400" i="1" kern="100">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rPr>
                                    <m:t>2</m:t>
                                  </m:r>
                                  <m:r>
                                    <a:rPr lang="en-US" altLang="zh-CN" sz="2400" i="1" kern="100">
                                      <a:effectLst/>
                                      <a:latin typeface="Cambria Math" panose="02040503050406030204" pitchFamily="18" charset="0"/>
                                    </a:rPr>
                                    <m:t>𝜋</m:t>
                                  </m:r>
                                </m:e>
                              </m:rad>
                            </m:den>
                          </m:f>
                        </m:e>
                      </m:nary>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𝑡</m:t>
                              </m:r>
                            </m:e>
                            <m: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/2</m:t>
                          </m:r>
                        </m:sup>
                      </m:sSup>
                      <m:r>
                        <a:rPr lang="en-US" altLang="zh-CN" sz="2400" i="1" kern="100">
                          <a:effectLst/>
                          <a:latin typeface="Cambria Math" panose="02040503050406030204" pitchFamily="18" charset="0"/>
                        </a:rPr>
                        <m:t>𝑑𝑡</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𝑧</m:t>
                      </m:r>
                      <m:r>
                        <a:rPr lang="en-US" altLang="zh-CN" sz="2400" kern="100">
                          <a:effectLst/>
                          <a:latin typeface="Cambria Math" panose="02040503050406030204" pitchFamily="18" charset="0"/>
                        </a:rPr>
                        <m:t>&lt;∞</m:t>
                      </m:r>
                    </m:oMath>
                  </m:oMathPara>
                </a14:m>
                <a:endParaRPr lang="zh-CN" altLang="zh-CN" sz="2400" kern="100" dirty="0">
                  <a:effectLst/>
                  <a:latin typeface="Times New Roman" panose="02020603050405020304" pitchFamily="18" charset="0"/>
                </a:endParaRPr>
              </a:p>
              <a:p>
                <a:endParaRPr lang="zh-CN" altLang="en-US" sz="2400" dirty="0"/>
              </a:p>
            </p:txBody>
          </p:sp>
        </mc:Choice>
        <mc:Fallback>
          <p:sp>
            <p:nvSpPr>
              <p:cNvPr id="12" name="文本框 11">
                <a:extLst>
                  <a:ext uri="{FF2B5EF4-FFF2-40B4-BE49-F238E27FC236}">
                    <a16:creationId xmlns:a16="http://schemas.microsoft.com/office/drawing/2014/main" id="{0E157F56-E5AE-DE42-4FDC-EC8A6B0A035B}"/>
                  </a:ext>
                </a:extLst>
              </p:cNvPr>
              <p:cNvSpPr txBox="1">
                <a:spLocks noRot="1" noChangeAspect="1" noMove="1" noResize="1" noEditPoints="1" noAdjustHandles="1" noChangeArrowheads="1" noChangeShapeType="1" noTextEdit="1"/>
              </p:cNvSpPr>
              <p:nvPr/>
            </p:nvSpPr>
            <p:spPr>
              <a:xfrm>
                <a:off x="524422" y="4164164"/>
                <a:ext cx="7075087" cy="1626727"/>
              </a:xfrm>
              <a:prstGeom prst="rect">
                <a:avLst/>
              </a:prstGeom>
              <a:blipFill>
                <a:blip r:embed="rId5"/>
                <a:stretch>
                  <a:fillRect l="-1292" t="-29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299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ircle(in)">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24DB0DC-A7A3-18E5-A46E-0E804A4560F4}"/>
              </a:ext>
            </a:extLst>
          </p:cNvPr>
          <p:cNvSpPr txBox="1"/>
          <p:nvPr/>
        </p:nvSpPr>
        <p:spPr>
          <a:xfrm>
            <a:off x="174084" y="174813"/>
            <a:ext cx="8681795"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Example4.4.2  </a:t>
            </a:r>
            <a:r>
              <a:rPr lang="en-US" altLang="zh-CN" sz="2400" b="1" kern="100" dirty="0">
                <a:effectLst/>
                <a:latin typeface="Times New Roman" panose="02020603050405020304" pitchFamily="18" charset="0"/>
              </a:rPr>
              <a:t>A normal approximation to binomial probabilities</a:t>
            </a:r>
            <a:endParaRPr lang="zh-CN" altLang="en-US" sz="2400" dirty="0"/>
          </a:p>
        </p:txBody>
      </p:sp>
      <p:sp>
        <p:nvSpPr>
          <p:cNvPr id="5" name="文本框 4">
            <a:extLst>
              <a:ext uri="{FF2B5EF4-FFF2-40B4-BE49-F238E27FC236}">
                <a16:creationId xmlns:a16="http://schemas.microsoft.com/office/drawing/2014/main" id="{8BEA9E47-B3E6-04C2-E6D5-B088483B7468}"/>
              </a:ext>
            </a:extLst>
          </p:cNvPr>
          <p:cNvSpPr txBox="1"/>
          <p:nvPr/>
        </p:nvSpPr>
        <p:spPr>
          <a:xfrm>
            <a:off x="0" y="713000"/>
            <a:ext cx="9143999" cy="1569660"/>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If 20% of the memory chips made in a certain plant are defective, what are the probabilities that in a lot of l00 randomly chosen for inspection</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(a) at most 15 will be defective; </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(b) exactly 15 will be defective?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02C3F43-5AB3-E478-0144-CCAFC9725F35}"/>
                  </a:ext>
                </a:extLst>
              </p:cNvPr>
              <p:cNvSpPr txBox="1"/>
              <p:nvPr/>
            </p:nvSpPr>
            <p:spPr>
              <a:xfrm>
                <a:off x="1" y="2327300"/>
                <a:ext cx="9143998" cy="496483"/>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r>
                  <a:rPr lang="en-US" altLang="zh-CN" sz="2400" kern="100" dirty="0">
                    <a:effectLst/>
                    <a:latin typeface="Times New Roman" panose="02020603050405020304" pitchFamily="18" charset="0"/>
                  </a:rPr>
                  <a:t> Since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=100×0.20=20</m:t>
                    </m:r>
                  </m:oMath>
                </a14:m>
                <a:r>
                  <a:rPr lang="en-US" altLang="zh-CN" sz="2400" kern="100" dirty="0">
                    <a:effectLst/>
                    <a:latin typeface="Times New Roman" panose="02020603050405020304" pitchFamily="18" charset="0"/>
                  </a:rPr>
                  <a:t>and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100×0.20×0.80</m:t>
                        </m:r>
                      </m:e>
                    </m:rad>
                    <m:r>
                      <a:rPr lang="en-US" altLang="zh-CN" sz="2400" i="1" kern="100">
                        <a:effectLst/>
                        <a:latin typeface="Cambria Math" panose="02040503050406030204" pitchFamily="18" charset="0"/>
                        <a:cs typeface="Times New Roman" panose="02020603050405020304" pitchFamily="18" charset="0"/>
                      </a:rPr>
                      <m:t>=4</m:t>
                    </m:r>
                  </m:oMath>
                </a14:m>
                <a:endParaRPr lang="zh-CN" altLang="en-US" sz="2400" dirty="0"/>
              </a:p>
            </p:txBody>
          </p:sp>
        </mc:Choice>
        <mc:Fallback>
          <p:sp>
            <p:nvSpPr>
              <p:cNvPr id="7" name="文本框 6">
                <a:extLst>
                  <a:ext uri="{FF2B5EF4-FFF2-40B4-BE49-F238E27FC236}">
                    <a16:creationId xmlns:a16="http://schemas.microsoft.com/office/drawing/2014/main" id="{C02C3F43-5AB3-E478-0144-CCAFC9725F35}"/>
                  </a:ext>
                </a:extLst>
              </p:cNvPr>
              <p:cNvSpPr txBox="1">
                <a:spLocks noRot="1" noChangeAspect="1" noMove="1" noResize="1" noEditPoints="1" noAdjustHandles="1" noChangeArrowheads="1" noChangeShapeType="1" noTextEdit="1"/>
              </p:cNvSpPr>
              <p:nvPr/>
            </p:nvSpPr>
            <p:spPr>
              <a:xfrm>
                <a:off x="1" y="2327300"/>
                <a:ext cx="9143998" cy="496483"/>
              </a:xfrm>
              <a:prstGeom prst="rect">
                <a:avLst/>
              </a:prstGeom>
              <a:blipFill>
                <a:blip r:embed="rId2"/>
                <a:stretch>
                  <a:fillRect l="-1000" t="-2469" b="-2839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6A0A9F4F-EFB0-48FF-0F50-09528B8D7A32}"/>
              </a:ext>
            </a:extLst>
          </p:cNvPr>
          <p:cNvSpPr txBox="1"/>
          <p:nvPr/>
        </p:nvSpPr>
        <p:spPr>
          <a:xfrm>
            <a:off x="0" y="2876445"/>
            <a:ext cx="6849888" cy="461665"/>
          </a:xfrm>
          <a:prstGeom prst="rect">
            <a:avLst/>
          </a:prstGeom>
          <a:noFill/>
        </p:spPr>
        <p:txBody>
          <a:bodyPr wrap="square">
            <a:spAutoFit/>
          </a:bodyPr>
          <a:lstStyle/>
          <a:p>
            <a:r>
              <a:rPr lang="en-US" altLang="zh-CN" sz="2400" kern="100" dirty="0">
                <a:effectLst/>
                <a:latin typeface="Times New Roman" panose="02020603050405020304" pitchFamily="18" charset="0"/>
              </a:rPr>
              <a:t>for the binomial distribution with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=100 and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=0.20,</a:t>
            </a:r>
            <a:endParaRPr lang="zh-CN" altLang="en-US" sz="2400"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1B92721-8C22-FD64-8DAF-66E810E72D61}"/>
                  </a:ext>
                </a:extLst>
              </p:cNvPr>
              <p:cNvSpPr txBox="1"/>
              <p:nvPr/>
            </p:nvSpPr>
            <p:spPr>
              <a:xfrm>
                <a:off x="6444208" y="2899976"/>
                <a:ext cx="2808312" cy="430887"/>
              </a:xfrm>
              <a:prstGeom prst="rect">
                <a:avLst/>
              </a:prstGeom>
              <a:noFill/>
            </p:spPr>
            <p:txBody>
              <a:bodyPr wrap="square">
                <a:spAutoFit/>
              </a:bodyPr>
              <a:lstStyle/>
              <a:p>
                <a:r>
                  <a:rPr lang="en-US" altLang="zh-CN" sz="2200" kern="100" dirty="0">
                    <a:effectLst/>
                    <a:latin typeface="Times New Roman" panose="02020603050405020304" pitchFamily="18" charset="0"/>
                  </a:rPr>
                  <a:t>i.e. </a:t>
                </a:r>
                <a14:m>
                  <m:oMath xmlns:m="http://schemas.openxmlformats.org/officeDocument/2006/math">
                    <m:r>
                      <a:rPr lang="en-US" altLang="zh-CN" sz="2200" i="1" kern="100">
                        <a:effectLst/>
                        <a:latin typeface="Cambria Math" panose="02040503050406030204" pitchFamily="18" charset="0"/>
                        <a:cs typeface="Times New Roman" panose="02020603050405020304" pitchFamily="18" charset="0"/>
                      </a:rPr>
                      <m:t>𝑋</m:t>
                    </m:r>
                    <m:r>
                      <a:rPr lang="en-US" altLang="zh-CN" sz="2200" i="1" kern="100">
                        <a:effectLst/>
                        <a:latin typeface="Cambria Math" panose="02040503050406030204" pitchFamily="18" charset="0"/>
                        <a:cs typeface="Times New Roman" panose="02020603050405020304" pitchFamily="18" charset="0"/>
                      </a:rPr>
                      <m:t>~</m:t>
                    </m:r>
                    <m:r>
                      <a:rPr lang="en-US" altLang="zh-CN" sz="2200" i="1" kern="100">
                        <a:effectLst/>
                        <a:latin typeface="Cambria Math" panose="02040503050406030204" pitchFamily="18" charset="0"/>
                        <a:cs typeface="Times New Roman" panose="02020603050405020304" pitchFamily="18" charset="0"/>
                      </a:rPr>
                      <m:t>𝐵</m:t>
                    </m:r>
                    <m:r>
                      <a:rPr lang="en-US" altLang="zh-CN" sz="2200" i="1" kern="100">
                        <a:effectLst/>
                        <a:latin typeface="Cambria Math" panose="02040503050406030204" pitchFamily="18" charset="0"/>
                        <a:cs typeface="Times New Roman" panose="02020603050405020304" pitchFamily="18" charset="0"/>
                      </a:rPr>
                      <m:t>(100, 0.20)</m:t>
                    </m:r>
                  </m:oMath>
                </a14:m>
                <a:r>
                  <a:rPr lang="en-US" altLang="zh-CN" sz="2200" kern="100" dirty="0">
                    <a:effectLst/>
                    <a:latin typeface="Times New Roman" panose="02020603050405020304" pitchFamily="18" charset="0"/>
                  </a:rPr>
                  <a:t>, </a:t>
                </a:r>
                <a:endParaRPr lang="zh-CN" altLang="en-US" sz="2200" dirty="0"/>
              </a:p>
            </p:txBody>
          </p:sp>
        </mc:Choice>
        <mc:Fallback>
          <p:sp>
            <p:nvSpPr>
              <p:cNvPr id="11" name="文本框 10">
                <a:extLst>
                  <a:ext uri="{FF2B5EF4-FFF2-40B4-BE49-F238E27FC236}">
                    <a16:creationId xmlns:a16="http://schemas.microsoft.com/office/drawing/2014/main" id="{31B92721-8C22-FD64-8DAF-66E810E72D61}"/>
                  </a:ext>
                </a:extLst>
              </p:cNvPr>
              <p:cNvSpPr txBox="1">
                <a:spLocks noRot="1" noChangeAspect="1" noMove="1" noResize="1" noEditPoints="1" noAdjustHandles="1" noChangeArrowheads="1" noChangeShapeType="1" noTextEdit="1"/>
              </p:cNvSpPr>
              <p:nvPr/>
            </p:nvSpPr>
            <p:spPr>
              <a:xfrm>
                <a:off x="6444208" y="2899976"/>
                <a:ext cx="2808312" cy="430887"/>
              </a:xfrm>
              <a:prstGeom prst="rect">
                <a:avLst/>
              </a:prstGeom>
              <a:blipFill>
                <a:blip r:embed="rId3"/>
                <a:stretch>
                  <a:fillRect l="-2820" t="-10000" b="-2857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F9011A6A-53E6-7490-5AEB-DE5B07C5D4F8}"/>
              </a:ext>
            </a:extLst>
          </p:cNvPr>
          <p:cNvSpPr txBox="1"/>
          <p:nvPr/>
        </p:nvSpPr>
        <p:spPr>
          <a:xfrm>
            <a:off x="-34303" y="3389540"/>
            <a:ext cx="9143998" cy="461665"/>
          </a:xfrm>
          <a:prstGeom prst="rect">
            <a:avLst/>
          </a:prstGeom>
          <a:noFill/>
        </p:spPr>
        <p:txBody>
          <a:bodyPr wrap="square">
            <a:spAutoFit/>
          </a:bodyPr>
          <a:lstStyle/>
          <a:p>
            <a:r>
              <a:rPr lang="en-US" altLang="zh-CN" sz="2400" kern="100" dirty="0">
                <a:effectLst/>
                <a:latin typeface="Times New Roman" panose="02020603050405020304" pitchFamily="18" charset="0"/>
              </a:rPr>
              <a:t>we find that the normal approximation to the binomial distribution yields</a:t>
            </a:r>
            <a:endParaRPr lang="zh-CN" altLang="en-US" sz="2400" dirty="0"/>
          </a:p>
        </p:txBody>
      </p:sp>
      <p:sp>
        <p:nvSpPr>
          <p:cNvPr id="15" name="文本框 14">
            <a:extLst>
              <a:ext uri="{FF2B5EF4-FFF2-40B4-BE49-F238E27FC236}">
                <a16:creationId xmlns:a16="http://schemas.microsoft.com/office/drawing/2014/main" id="{E953BAC1-63E6-1A75-78D6-592DCCE86EE7}"/>
              </a:ext>
            </a:extLst>
          </p:cNvPr>
          <p:cNvSpPr txBox="1"/>
          <p:nvPr/>
        </p:nvSpPr>
        <p:spPr>
          <a:xfrm>
            <a:off x="198637" y="4038971"/>
            <a:ext cx="2021652"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Fo</a:t>
            </a:r>
            <a:r>
              <a:rPr lang="en-US" altLang="zh-CN" sz="2400" kern="100" dirty="0">
                <a:solidFill>
                  <a:srgbClr val="FF6600"/>
                </a:solidFill>
                <a:effectLst/>
                <a:latin typeface="Times New Roman" panose="02020603050405020304" pitchFamily="18" charset="0"/>
                <a:ea typeface="宋体" panose="02010600030101010101" pitchFamily="2" charset="-122"/>
              </a:rPr>
              <a:t>r</a:t>
            </a:r>
            <a:r>
              <a:rPr lang="en-US" altLang="zh-CN" sz="2400" kern="100" dirty="0">
                <a:effectLst/>
                <a:latin typeface="Times New Roman" panose="02020603050405020304" pitchFamily="18" charset="0"/>
                <a:ea typeface="宋体" panose="02010600030101010101" pitchFamily="2" charset="-122"/>
              </a:rPr>
              <a:t> part (a),</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33D93D8C-9E01-0C2C-0EB2-C1A2A1098D85}"/>
                  </a:ext>
                </a:extLst>
              </p:cNvPr>
              <p:cNvSpPr txBox="1"/>
              <p:nvPr/>
            </p:nvSpPr>
            <p:spPr>
              <a:xfrm>
                <a:off x="1796720" y="3963294"/>
                <a:ext cx="7200800" cy="989245"/>
              </a:xfrm>
              <a:prstGeom prst="rect">
                <a:avLst/>
              </a:prstGeom>
              <a:noFill/>
            </p:spPr>
            <p:txBody>
              <a:bodyPr wrap="square">
                <a:spAutoFit/>
              </a:bodyPr>
              <a:lstStyle/>
              <a:p>
                <a:pPr algn="ctr"/>
                <a14:m>
                  <m:oMath xmlns:m="http://schemas.openxmlformats.org/officeDocument/2006/math">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𝑋</m:t>
                    </m:r>
                    <m:r>
                      <a:rPr lang="en-US" altLang="zh-CN" sz="2400" i="1" kern="100" smtClean="0">
                        <a:effectLst/>
                        <a:latin typeface="Cambria Math" panose="02040503050406030204" pitchFamily="18" charset="0"/>
                      </a:rPr>
                      <m:t>≤15)=</m:t>
                    </m:r>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𝑋</m:t>
                    </m:r>
                    <m:r>
                      <a:rPr lang="en-US" altLang="zh-CN" sz="2400" i="1" kern="100" smtClean="0">
                        <a:effectLst/>
                        <a:latin typeface="Cambria Math" panose="02040503050406030204" pitchFamily="18" charset="0"/>
                      </a:rPr>
                      <m:t>&lt;15.5)=</m:t>
                    </m:r>
                    <m:r>
                      <a:rPr lang="en-US" altLang="zh-CN" sz="2400" i="1" kern="100" smtClean="0">
                        <a:effectLst/>
                        <a:latin typeface="Cambria Math" panose="02040503050406030204" pitchFamily="18" charset="0"/>
                      </a:rPr>
                      <m:t>𝑃</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𝑍</m:t>
                    </m:r>
                    <m:r>
                      <a:rPr lang="en-US" altLang="zh-CN" sz="2400" i="1" kern="100" smtClean="0">
                        <a:effectLst/>
                        <a:latin typeface="Cambria Math" panose="02040503050406030204" pitchFamily="18" charset="0"/>
                      </a:rPr>
                      <m:t>&lt;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15.5−20</m:t>
                        </m:r>
                      </m:num>
                      <m:den>
                        <m:r>
                          <a:rPr lang="en-US" altLang="zh-CN" sz="2400" i="1" kern="100">
                            <a:effectLst/>
                            <a:latin typeface="Cambria Math" panose="02040503050406030204" pitchFamily="18" charset="0"/>
                          </a:rPr>
                          <m:t>4</m:t>
                        </m:r>
                      </m:den>
                    </m:f>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𝛷</m:t>
                    </m:r>
                    <m:r>
                      <a:rPr lang="en-US" altLang="zh-CN" sz="2400" i="1" kern="100">
                        <a:effectLst/>
                        <a:latin typeface="Cambria Math" panose="02040503050406030204" pitchFamily="18" charset="0"/>
                      </a:rPr>
                      <m:t>(−1.13)=0.1292</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7" name="文本框 16">
                <a:extLst>
                  <a:ext uri="{FF2B5EF4-FFF2-40B4-BE49-F238E27FC236}">
                    <a16:creationId xmlns:a16="http://schemas.microsoft.com/office/drawing/2014/main" id="{33D93D8C-9E01-0C2C-0EB2-C1A2A1098D85}"/>
                  </a:ext>
                </a:extLst>
              </p:cNvPr>
              <p:cNvSpPr txBox="1">
                <a:spLocks noRot="1" noChangeAspect="1" noMove="1" noResize="1" noEditPoints="1" noAdjustHandles="1" noChangeArrowheads="1" noChangeShapeType="1" noTextEdit="1"/>
              </p:cNvSpPr>
              <p:nvPr/>
            </p:nvSpPr>
            <p:spPr>
              <a:xfrm>
                <a:off x="1796720" y="3963294"/>
                <a:ext cx="7200800" cy="989245"/>
              </a:xfrm>
              <a:prstGeom prst="rect">
                <a:avLst/>
              </a:prstGeom>
              <a:blipFill>
                <a:blip r:embed="rId4"/>
                <a:stretch>
                  <a:fillRect b="-1358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80FA82E0-3FFB-2440-BB0F-9D5F9B2B165C}"/>
              </a:ext>
            </a:extLst>
          </p:cNvPr>
          <p:cNvSpPr txBox="1"/>
          <p:nvPr/>
        </p:nvSpPr>
        <p:spPr>
          <a:xfrm>
            <a:off x="184751" y="5079023"/>
            <a:ext cx="1666669"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Fo</a:t>
            </a:r>
            <a:r>
              <a:rPr lang="en-US" altLang="zh-CN" sz="2400" kern="100" dirty="0">
                <a:solidFill>
                  <a:srgbClr val="FF6600"/>
                </a:solidFill>
                <a:effectLst/>
                <a:latin typeface="Times New Roman" panose="02020603050405020304" pitchFamily="18" charset="0"/>
                <a:ea typeface="宋体" panose="02010600030101010101" pitchFamily="2" charset="-122"/>
              </a:rPr>
              <a:t>r</a:t>
            </a:r>
            <a:r>
              <a:rPr lang="en-US" altLang="zh-CN" sz="2400" kern="100" dirty="0">
                <a:effectLst/>
                <a:latin typeface="Times New Roman" panose="02020603050405020304" pitchFamily="18" charset="0"/>
                <a:ea typeface="宋体" panose="02010600030101010101" pitchFamily="2" charset="-122"/>
              </a:rPr>
              <a:t> part (b),</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E16CED80-F4E6-BAAD-EC9A-74C2C8241B1F}"/>
                  </a:ext>
                </a:extLst>
              </p:cNvPr>
              <p:cNvSpPr txBox="1"/>
              <p:nvPr/>
            </p:nvSpPr>
            <p:spPr>
              <a:xfrm>
                <a:off x="1575028" y="5119642"/>
                <a:ext cx="7884280" cy="1652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=15</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14.5&lt;</m:t>
                          </m:r>
                          <m:r>
                            <a:rPr lang="zh-CN" altLang="en-US" sz="2400" i="1">
                              <a:latin typeface="Cambria Math" panose="02040503050406030204" pitchFamily="18" charset="0"/>
                            </a:rPr>
                            <m:t>𝑋</m:t>
                          </m:r>
                          <m:r>
                            <a:rPr lang="zh-CN" altLang="en-US" sz="2400" i="0">
                              <a:latin typeface="Cambria Math" panose="02040503050406030204" pitchFamily="18" charset="0"/>
                            </a:rPr>
                            <m:t>&lt;15.5</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14.5−20</m:t>
                              </m:r>
                            </m:num>
                            <m:den>
                              <m:r>
                                <a:rPr lang="zh-CN" altLang="en-US" sz="2400" i="0">
                                  <a:latin typeface="Cambria Math" panose="02040503050406030204" pitchFamily="18" charset="0"/>
                                </a:rPr>
                                <m:t>4</m:t>
                              </m:r>
                            </m:den>
                          </m:f>
                          <m:r>
                            <a:rPr lang="zh-CN" altLang="en-US" sz="2400" i="0">
                              <a:latin typeface="Cambria Math" panose="02040503050406030204" pitchFamily="18" charset="0"/>
                            </a:rPr>
                            <m:t>&lt;</m:t>
                          </m:r>
                          <m:r>
                            <a:rPr lang="zh-CN" altLang="en-US" sz="2400" i="1">
                              <a:latin typeface="Cambria Math" panose="02040503050406030204" pitchFamily="18" charset="0"/>
                            </a:rPr>
                            <m:t>𝑍</m:t>
                          </m:r>
                          <m:r>
                            <a:rPr lang="zh-CN" altLang="en-US" sz="2400" i="0">
                              <a:latin typeface="Cambria Math" panose="02040503050406030204" pitchFamily="18" charset="0"/>
                            </a:rPr>
                            <m:t>&lt;</m:t>
                          </m:r>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15.5−20</m:t>
                              </m:r>
                            </m:num>
                            <m:den>
                              <m:r>
                                <a:rPr lang="zh-CN" altLang="en-US" sz="2400" i="0">
                                  <a:latin typeface="Cambria Math" panose="02040503050406030204" pitchFamily="18" charset="0"/>
                                </a:rPr>
                                <m:t>4</m:t>
                              </m:r>
                            </m:den>
                          </m:f>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−1.13</m:t>
                          </m:r>
                        </m:e>
                      </m:d>
                      <m:r>
                        <a:rPr lang="zh-CN" altLang="en-US" sz="2400" i="0">
                          <a:latin typeface="Cambria Math" panose="02040503050406030204" pitchFamily="18" charset="0"/>
                        </a:rPr>
                        <m:t>−</m:t>
                      </m:r>
                      <m:r>
                        <a:rPr lang="zh-CN" altLang="en-US" sz="2400" i="1">
                          <a:latin typeface="Cambria Math" panose="02040503050406030204" pitchFamily="18" charset="0"/>
                        </a:rPr>
                        <m:t>𝛷</m:t>
                      </m:r>
                      <m:d>
                        <m:dPr>
                          <m:ctrlPr>
                            <a:rPr lang="zh-CN" altLang="en-US" sz="2400" i="1">
                              <a:latin typeface="Cambria Math" panose="02040503050406030204" pitchFamily="18" charset="0"/>
                            </a:rPr>
                          </m:ctrlPr>
                        </m:dPr>
                        <m:e>
                          <m:r>
                            <a:rPr lang="zh-CN" altLang="en-US" sz="2400" i="0">
                              <a:latin typeface="Cambria Math" panose="02040503050406030204" pitchFamily="18" charset="0"/>
                            </a:rPr>
                            <m:t>−1.38</m:t>
                          </m:r>
                        </m:e>
                      </m:d>
                      <m:r>
                        <a:rPr lang="zh-CN" altLang="en-US" sz="2400" i="0">
                          <a:latin typeface="Cambria Math" panose="02040503050406030204" pitchFamily="18" charset="0"/>
                        </a:rPr>
                        <m:t>=0.1292−0.0838=0.0454.</m:t>
                      </m:r>
                    </m:oMath>
                  </m:oMathPara>
                </a14:m>
                <a:endParaRPr lang="zh-CN" altLang="en-US" sz="2400" dirty="0"/>
              </a:p>
            </p:txBody>
          </p:sp>
        </mc:Choice>
        <mc:Fallback>
          <p:sp>
            <p:nvSpPr>
              <p:cNvPr id="21" name="文本框 20">
                <a:extLst>
                  <a:ext uri="{FF2B5EF4-FFF2-40B4-BE49-F238E27FC236}">
                    <a16:creationId xmlns:a16="http://schemas.microsoft.com/office/drawing/2014/main" id="{E16CED80-F4E6-BAAD-EC9A-74C2C8241B1F}"/>
                  </a:ext>
                </a:extLst>
              </p:cNvPr>
              <p:cNvSpPr txBox="1">
                <a:spLocks noRot="1" noChangeAspect="1" noMove="1" noResize="1" noEditPoints="1" noAdjustHandles="1" noChangeArrowheads="1" noChangeShapeType="1" noTextEdit="1"/>
              </p:cNvSpPr>
              <p:nvPr/>
            </p:nvSpPr>
            <p:spPr>
              <a:xfrm>
                <a:off x="1575028" y="5119642"/>
                <a:ext cx="7884280" cy="165231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091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22FBD05-AE35-54D1-E244-9EBF5D92163D}"/>
              </a:ext>
            </a:extLst>
          </p:cNvPr>
          <p:cNvSpPr txBox="1"/>
          <p:nvPr/>
        </p:nvSpPr>
        <p:spPr>
          <a:xfrm>
            <a:off x="179512" y="116632"/>
            <a:ext cx="4572000" cy="461665"/>
          </a:xfrm>
          <a:prstGeom prst="rect">
            <a:avLst/>
          </a:prstGeom>
          <a:noFill/>
        </p:spPr>
        <p:txBody>
          <a:bodyPr wrap="square">
            <a:spAutoFit/>
          </a:bodyPr>
          <a:lstStyle/>
          <a:p>
            <a:pPr algn="just"/>
            <a:r>
              <a:rPr lang="en-US" altLang="zh-CN" sz="2400" b="1" kern="100" dirty="0">
                <a:solidFill>
                  <a:srgbClr val="000080"/>
                </a:solidFill>
                <a:effectLst/>
                <a:latin typeface="Times New Roman" panose="02020603050405020304" pitchFamily="18" charset="0"/>
                <a:ea typeface="宋体" panose="02010600030101010101" pitchFamily="2" charset="-122"/>
              </a:rPr>
              <a:t>4.1 Continuous Random Variable</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C0E187D3-8725-7676-5759-4A485AF811C4}"/>
              </a:ext>
            </a:extLst>
          </p:cNvPr>
          <p:cNvSpPr txBox="1"/>
          <p:nvPr/>
        </p:nvSpPr>
        <p:spPr>
          <a:xfrm>
            <a:off x="196298" y="620688"/>
            <a:ext cx="1999438"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Definition</a:t>
            </a:r>
            <a:endParaRPr lang="zh-CN" altLang="en-US" sz="2400" dirty="0"/>
          </a:p>
        </p:txBody>
      </p:sp>
      <mc:AlternateContent xmlns:mc="http://schemas.openxmlformats.org/markup-compatibility/2006">
        <mc:Choice xmlns:a14="http://schemas.microsoft.com/office/drawing/2010/main" Requires="a14">
          <p:sp>
            <p:nvSpPr>
              <p:cNvPr id="6" name="Rectangle 1">
                <a:extLst>
                  <a:ext uri="{FF2B5EF4-FFF2-40B4-BE49-F238E27FC236}">
                    <a16:creationId xmlns:a16="http://schemas.microsoft.com/office/drawing/2014/main" id="{9206F678-3C0C-2DB7-5EAC-102855034796}"/>
                  </a:ext>
                </a:extLst>
              </p:cNvPr>
              <p:cNvSpPr>
                <a:spLocks noChangeArrowheads="1"/>
              </p:cNvSpPr>
              <p:nvPr/>
            </p:nvSpPr>
            <p:spPr bwMode="auto">
              <a:xfrm>
                <a:off x="0" y="1015484"/>
                <a:ext cx="9069049"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4.1.1  </a:t>
                </a:r>
                <a:r>
                  <a:rPr lang="en-US" altLang="zh-CN" sz="2400" kern="100" dirty="0">
                    <a:effectLst/>
                    <a:latin typeface="Times New Roman" panose="02020603050405020304" pitchFamily="18" charset="0"/>
                  </a:rPr>
                  <a:t>A function </a:t>
                </a:r>
                <a:r>
                  <a:rPr lang="en-US" altLang="zh-CN" sz="2400" i="1" kern="100" dirty="0">
                    <a:effectLst/>
                    <a:latin typeface="Times New Roman" panose="02020603050405020304" pitchFamily="18" charset="0"/>
                  </a:rPr>
                  <a:t>f</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defined on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is called a </a:t>
                </a:r>
                <a:r>
                  <a:rPr lang="en-US" altLang="zh-CN" sz="2400" b="1" kern="100" dirty="0">
                    <a:solidFill>
                      <a:srgbClr val="0000FF"/>
                    </a:solidFill>
                    <a:effectLst/>
                    <a:latin typeface="Times New Roman" panose="02020603050405020304" pitchFamily="18" charset="0"/>
                  </a:rPr>
                  <a:t>probability density function</a:t>
                </a:r>
                <a:r>
                  <a:rPr lang="en-US" altLang="zh-CN" sz="2400" kern="100" dirty="0">
                    <a:solidFill>
                      <a:srgbClr val="0000FF"/>
                    </a:solidFill>
                    <a:effectLst/>
                    <a:latin typeface="Times New Roman" panose="02020603050405020304" pitchFamily="18" charset="0"/>
                  </a:rPr>
                  <a:t> </a:t>
                </a:r>
                <a:r>
                  <a:rPr lang="en-US" altLang="zh-CN" sz="2400" kern="100" dirty="0">
                    <a:effectLst/>
                    <a:latin typeface="Times New Roman" panose="02020603050405020304" pitchFamily="18" charset="0"/>
                  </a:rPr>
                  <a:t>if:</a:t>
                </a:r>
                <a:r>
                  <a:rPr kumimoji="0" lang="en-US" altLang="zh-CN" sz="2400" b="0" i="0" u="none" strike="noStrike" cap="none" normalizeH="0" baseline="0" dirty="0">
                    <a:ln>
                      <a:noFill/>
                    </a:ln>
                    <a:solidFill>
                      <a:schemeClr val="tx1"/>
                    </a:solidFill>
                    <a:effectLst/>
                  </a:rPr>
                  <a:t> </a:t>
                </a:r>
              </a:p>
            </p:txBody>
          </p:sp>
        </mc:Choice>
        <mc:Fallback>
          <p:sp>
            <p:nvSpPr>
              <p:cNvPr id="6" name="Rectangle 1">
                <a:extLst>
                  <a:ext uri="{FF2B5EF4-FFF2-40B4-BE49-F238E27FC236}">
                    <a16:creationId xmlns:a16="http://schemas.microsoft.com/office/drawing/2014/main" id="{9206F678-3C0C-2DB7-5EAC-102855034796}"/>
                  </a:ext>
                </a:extLst>
              </p:cNvPr>
              <p:cNvSpPr>
                <a:spLocks noRot="1" noChangeAspect="1" noMove="1" noResize="1" noEditPoints="1" noAdjustHandles="1" noChangeArrowheads="1" noChangeShapeType="1" noTextEdit="1"/>
              </p:cNvSpPr>
              <p:nvPr/>
            </p:nvSpPr>
            <p:spPr bwMode="auto">
              <a:xfrm>
                <a:off x="0" y="1015484"/>
                <a:ext cx="9069049" cy="830997"/>
              </a:xfrm>
              <a:prstGeom prst="rect">
                <a:avLst/>
              </a:prstGeom>
              <a:blipFill>
                <a:blip r:embed="rId2"/>
                <a:stretch>
                  <a:fillRect l="-1008" t="-5882"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C75829BB-48FE-FD0E-D26B-D2C72A1BAA61}"/>
                  </a:ext>
                </a:extLst>
              </p:cNvPr>
              <p:cNvSpPr txBox="1"/>
              <p:nvPr/>
            </p:nvSpPr>
            <p:spPr>
              <a:xfrm>
                <a:off x="323528" y="1846481"/>
                <a:ext cx="4594484" cy="461665"/>
              </a:xfrm>
              <a:prstGeom prst="rect">
                <a:avLst/>
              </a:prstGeom>
              <a:noFill/>
            </p:spPr>
            <p:txBody>
              <a:bodyPr wrap="square">
                <a:spAutoFit/>
              </a:bodyPr>
              <a:lstStyle/>
              <a:p>
                <a:pPr indent="266700" algn="just"/>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err="1">
                    <a:solidFill>
                      <a:srgbClr val="000000"/>
                    </a:solidFill>
                    <a:effectLst/>
                    <a:latin typeface="Times New Roman" panose="02020603050405020304" pitchFamily="18" charset="0"/>
                    <a:ea typeface="宋体" panose="02010600030101010101" pitchFamily="2" charset="-122"/>
                  </a:rPr>
                  <a:t>i</a:t>
                </a:r>
                <a:r>
                  <a:rPr lang="en-US" altLang="zh-CN" sz="2400" kern="100" dirty="0">
                    <a:solidFill>
                      <a:srgbClr val="000000"/>
                    </a:solidFill>
                    <a:effectLst/>
                    <a:latin typeface="Times New Roman" panose="02020603050405020304" pitchFamily="18" charset="0"/>
                    <a:ea typeface="宋体" panose="02010600030101010101" pitchFamily="2" charset="-122"/>
                  </a:rPr>
                  <a:t>) </a:t>
                </a:r>
                <a14:m>
                  <m:oMath xmlns:m="http://schemas.openxmlformats.org/officeDocument/2006/math">
                    <m:r>
                      <a:rPr lang="en-US" altLang="zh-CN" sz="2400" i="1" kern="100">
                        <a:solidFill>
                          <a:srgbClr val="000000"/>
                        </a:solidFill>
                        <a:effectLst/>
                        <a:latin typeface="Cambria Math" panose="02040503050406030204" pitchFamily="18" charset="0"/>
                        <a:ea typeface="宋体" panose="02010600030101010101" pitchFamily="2" charset="-122"/>
                      </a:rPr>
                      <m:t>𝑓</m:t>
                    </m:r>
                    <m:r>
                      <a:rPr lang="en-US" altLang="zh-CN" sz="2400" i="1" kern="100">
                        <a:solidFill>
                          <a:srgbClr val="000000"/>
                        </a:solidFill>
                        <a:effectLst/>
                        <a:latin typeface="Cambria Math" panose="02040503050406030204" pitchFamily="18" charset="0"/>
                        <a:ea typeface="宋体"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𝑥</m:t>
                    </m:r>
                    <m:r>
                      <a:rPr lang="en-US" altLang="zh-CN" sz="2400" i="1" kern="100">
                        <a:solidFill>
                          <a:srgbClr val="000000"/>
                        </a:solidFill>
                        <a:effectLst/>
                        <a:latin typeface="Cambria Math" panose="02040503050406030204" pitchFamily="18" charset="0"/>
                        <a:ea typeface="宋体" panose="02010600030101010101" pitchFamily="2" charset="-122"/>
                      </a:rPr>
                      <m:t>)≥0</m:t>
                    </m:r>
                    <m:r>
                      <m:rPr>
                        <m:nor/>
                      </m:rPr>
                      <a:rPr lang="en-US" altLang="zh-CN" sz="2400" kern="100">
                        <a:solidFill>
                          <a:srgbClr val="000000"/>
                        </a:solidFill>
                        <a:effectLst/>
                        <a:latin typeface="Cambria Math" panose="02040503050406030204" pitchFamily="18" charset="0"/>
                        <a:ea typeface="宋体" panose="02010600030101010101" pitchFamily="2" charset="-122"/>
                      </a:rPr>
                      <m:t>  </m:t>
                    </m:r>
                    <m:r>
                      <m:rPr>
                        <m:nor/>
                      </m:rPr>
                      <a:rPr lang="en-US" altLang="zh-CN" sz="2400" kern="100">
                        <a:solidFill>
                          <a:srgbClr val="000000"/>
                        </a:solidFill>
                        <a:effectLst/>
                        <a:latin typeface="Cambria Math" panose="02040503050406030204" pitchFamily="18" charset="0"/>
                        <a:ea typeface="宋体" panose="02010600030101010101" pitchFamily="2" charset="-122"/>
                      </a:rPr>
                      <m:t>for</m:t>
                    </m:r>
                    <m:r>
                      <m:rPr>
                        <m:nor/>
                      </m:rPr>
                      <a:rPr lang="en-US" altLang="zh-CN" sz="2400" kern="100">
                        <a:solidFill>
                          <a:srgbClr val="000000"/>
                        </a:solidFill>
                        <a:effectLst/>
                        <a:latin typeface="Cambria Math" panose="02040503050406030204" pitchFamily="18" charset="0"/>
                        <a:ea typeface="宋体" panose="02010600030101010101" pitchFamily="2" charset="-122"/>
                      </a:rPr>
                      <m:t>  </m:t>
                    </m:r>
                    <m:r>
                      <m:rPr>
                        <m:nor/>
                      </m:rPr>
                      <a:rPr lang="en-US" altLang="zh-CN" sz="2400" kern="100">
                        <a:solidFill>
                          <a:srgbClr val="000000"/>
                        </a:solidFill>
                        <a:effectLst/>
                        <a:latin typeface="Cambria Math" panose="02040503050406030204" pitchFamily="18" charset="0"/>
                        <a:ea typeface="宋体" panose="02010600030101010101" pitchFamily="2" charset="-122"/>
                      </a:rPr>
                      <m:t>any</m:t>
                    </m:r>
                    <m:r>
                      <m:rPr>
                        <m:nor/>
                      </m:rPr>
                      <a:rPr lang="en-US" altLang="zh-CN" sz="2400" kern="100">
                        <a:solidFill>
                          <a:srgbClr val="000000"/>
                        </a:solidFill>
                        <a:effectLst/>
                        <a:latin typeface="Cambria Math" panose="02040503050406030204" pitchFamily="18" charset="0"/>
                        <a:ea typeface="宋体" panose="02010600030101010101" pitchFamily="2" charset="-122"/>
                      </a:rPr>
                      <m:t>  </m:t>
                    </m:r>
                    <m:r>
                      <a:rPr lang="en-US" altLang="zh-CN" sz="2400" i="1" kern="100">
                        <a:solidFill>
                          <a:srgbClr val="000000"/>
                        </a:solidFill>
                        <a:effectLst/>
                        <a:latin typeface="Cambria Math" panose="02040503050406030204" pitchFamily="18" charset="0"/>
                        <a:ea typeface="宋体" panose="02010600030101010101" pitchFamily="2" charset="-122"/>
                      </a:rPr>
                      <m:t>𝑥</m:t>
                    </m:r>
                    <m:r>
                      <a:rPr lang="zh-CN" altLang="zh-CN" sz="2400" kern="10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2400" i="1" kern="100">
                        <a:solidFill>
                          <a:srgbClr val="000000"/>
                        </a:solidFill>
                        <a:effectLst/>
                        <a:latin typeface="Cambria Math" panose="02040503050406030204" pitchFamily="18" charset="0"/>
                        <a:ea typeface="宋体" panose="02010600030101010101" pitchFamily="2" charset="-122"/>
                      </a:rPr>
                      <m:t>𝑅</m:t>
                    </m:r>
                  </m:oMath>
                </a14:m>
                <a:r>
                  <a:rPr lang="en-US" altLang="zh-CN" sz="2400" kern="100" dirty="0">
                    <a:solidFill>
                      <a:srgbClr val="00000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1" name="文本框 10">
                <a:extLst>
                  <a:ext uri="{FF2B5EF4-FFF2-40B4-BE49-F238E27FC236}">
                    <a16:creationId xmlns:a16="http://schemas.microsoft.com/office/drawing/2014/main" id="{C75829BB-48FE-FD0E-D26B-D2C72A1BAA61}"/>
                  </a:ext>
                </a:extLst>
              </p:cNvPr>
              <p:cNvSpPr txBox="1">
                <a:spLocks noRot="1" noChangeAspect="1" noMove="1" noResize="1" noEditPoints="1" noAdjustHandles="1" noChangeArrowheads="1" noChangeShapeType="1" noTextEdit="1"/>
              </p:cNvSpPr>
              <p:nvPr/>
            </p:nvSpPr>
            <p:spPr>
              <a:xfrm>
                <a:off x="323528" y="1846481"/>
                <a:ext cx="4594484" cy="461665"/>
              </a:xfrm>
              <a:prstGeom prst="rect">
                <a:avLst/>
              </a:prstGeom>
              <a:blipFill>
                <a:blip r:embed="rId3"/>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B66C440F-3227-D89C-5C42-548738897744}"/>
                  </a:ext>
                </a:extLst>
              </p:cNvPr>
              <p:cNvSpPr txBox="1"/>
              <p:nvPr/>
            </p:nvSpPr>
            <p:spPr>
              <a:xfrm>
                <a:off x="323528" y="2348880"/>
                <a:ext cx="7992888" cy="560346"/>
              </a:xfrm>
              <a:prstGeom prst="rect">
                <a:avLst/>
              </a:prstGeom>
              <a:noFill/>
            </p:spPr>
            <p:txBody>
              <a:bodyPr wrap="square">
                <a:spAutoFit/>
              </a:bodyPr>
              <a:lstStyle/>
              <a:p>
                <a:pPr indent="266700" algn="just"/>
                <a:r>
                  <a:rPr lang="en-US" altLang="zh-CN" sz="2400" kern="100" dirty="0">
                    <a:solidFill>
                      <a:srgbClr val="000000"/>
                    </a:solidFill>
                    <a:effectLst/>
                    <a:latin typeface="Times New Roman" panose="02020603050405020304" pitchFamily="18" charset="0"/>
                  </a:rPr>
                  <a:t>(ii) </a:t>
                </a:r>
                <a:r>
                  <a:rPr lang="en-US" altLang="zh-CN" sz="2400" i="1" kern="100" dirty="0">
                    <a:solidFill>
                      <a:srgbClr val="000000"/>
                    </a:solidFill>
                    <a:effectLst/>
                    <a:latin typeface="Times New Roman" panose="02020603050405020304" pitchFamily="18" charset="0"/>
                  </a:rPr>
                  <a:t>f</a:t>
                </a:r>
                <a:r>
                  <a:rPr lang="en-US" altLang="zh-CN" sz="2400" kern="100" dirty="0">
                    <a:solidFill>
                      <a:srgbClr val="000000"/>
                    </a:solidFill>
                    <a:effectLst/>
                    <a:latin typeface="Times New Roman" panose="02020603050405020304" pitchFamily="18" charset="0"/>
                  </a:rPr>
                  <a:t>(</a:t>
                </a:r>
                <a:r>
                  <a:rPr lang="en-US" altLang="zh-CN" sz="2400" i="1" kern="100" dirty="0">
                    <a:solidFill>
                      <a:srgbClr val="000000"/>
                    </a:solidFill>
                    <a:effectLst/>
                    <a:latin typeface="Times New Roman" panose="02020603050405020304" pitchFamily="18" charset="0"/>
                  </a:rPr>
                  <a:t>x</a:t>
                </a:r>
                <a:r>
                  <a:rPr lang="en-US" altLang="zh-CN" sz="2400" kern="100" dirty="0">
                    <a:solidFill>
                      <a:srgbClr val="000000"/>
                    </a:solidFill>
                    <a:effectLst/>
                    <a:latin typeface="Times New Roman" panose="02020603050405020304" pitchFamily="18" charset="0"/>
                  </a:rPr>
                  <a:t>) is </a:t>
                </a:r>
                <a:r>
                  <a:rPr lang="en-US" altLang="zh-CN" sz="2400" kern="100" dirty="0" err="1">
                    <a:solidFill>
                      <a:srgbClr val="000000"/>
                    </a:solidFill>
                    <a:effectLst/>
                    <a:latin typeface="Times New Roman" panose="02020603050405020304" pitchFamily="18" charset="0"/>
                  </a:rPr>
                  <a:t>intergrable</a:t>
                </a:r>
                <a:r>
                  <a:rPr lang="en-US" altLang="zh-CN" sz="2400" kern="100" dirty="0">
                    <a:solidFill>
                      <a:srgbClr val="000000"/>
                    </a:solidFill>
                    <a:effectLst/>
                    <a:latin typeface="Times New Roman" panose="02020603050405020304" pitchFamily="18" charset="0"/>
                  </a:rPr>
                  <a:t>   on </a:t>
                </a:r>
                <a14:m>
                  <m:oMath xmlns:m="http://schemas.openxmlformats.org/officeDocument/2006/math">
                    <m:r>
                      <a:rPr lang="en-US" altLang="zh-CN" sz="2400" i="1" kern="100">
                        <a:solidFill>
                          <a:srgbClr val="000000"/>
                        </a:solidFill>
                        <a:effectLst/>
                        <a:latin typeface="Cambria Math" panose="02040503050406030204" pitchFamily="18" charset="0"/>
                      </a:rPr>
                      <m:t>(−∞, ∞)</m:t>
                    </m:r>
                  </m:oMath>
                </a14:m>
                <a:r>
                  <a:rPr lang="en-US" altLang="zh-CN" sz="2400" kern="100" dirty="0">
                    <a:solidFill>
                      <a:srgbClr val="000000"/>
                    </a:solidFill>
                    <a:effectLst/>
                    <a:latin typeface="Times New Roman" panose="02020603050405020304" pitchFamily="18" charset="0"/>
                  </a:rPr>
                  <a:t> and </a:t>
                </a:r>
                <a14:m>
                  <m:oMath xmlns:m="http://schemas.openxmlformats.org/officeDocument/2006/math">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solidFill>
                              <a:srgbClr val="000000"/>
                            </a:solidFill>
                            <a:effectLst/>
                            <a:latin typeface="Cambria Math" panose="02040503050406030204" pitchFamily="18" charset="0"/>
                          </a:rPr>
                          <m:t>−∞</m:t>
                        </m:r>
                      </m:sub>
                      <m:sup>
                        <m:r>
                          <a:rPr lang="en-US" altLang="zh-CN" sz="2400" i="1" kern="100">
                            <a:solidFill>
                              <a:srgbClr val="000000"/>
                            </a:solidFill>
                            <a:effectLst/>
                            <a:latin typeface="Cambria Math" panose="02040503050406030204" pitchFamily="18" charset="0"/>
                          </a:rPr>
                          <m:t>∞</m:t>
                        </m:r>
                      </m:sup>
                      <m:e>
                        <m:r>
                          <a:rPr lang="en-US" altLang="zh-CN" sz="2400" i="1" kern="100">
                            <a:solidFill>
                              <a:srgbClr val="000000"/>
                            </a:solidFill>
                            <a:effectLst/>
                            <a:latin typeface="Cambria Math" panose="02040503050406030204" pitchFamily="18" charset="0"/>
                          </a:rPr>
                          <m:t>𝑓</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𝑥</m:t>
                        </m:r>
                        <m:r>
                          <a:rPr lang="en-US" altLang="zh-CN" sz="2400" i="1" kern="100">
                            <a:solidFill>
                              <a:srgbClr val="000000"/>
                            </a:solidFill>
                            <a:effectLst/>
                            <a:latin typeface="Cambria Math" panose="02040503050406030204" pitchFamily="18" charset="0"/>
                          </a:rPr>
                          <m:t>)</m:t>
                        </m:r>
                        <m:r>
                          <a:rPr lang="en-US" altLang="zh-CN" sz="2400" i="1" kern="100">
                            <a:solidFill>
                              <a:srgbClr val="000000"/>
                            </a:solidFill>
                            <a:effectLst/>
                            <a:latin typeface="Cambria Math" panose="02040503050406030204" pitchFamily="18" charset="0"/>
                          </a:rPr>
                          <m:t>𝑑𝑥</m:t>
                        </m:r>
                      </m:e>
                    </m:nary>
                    <m:r>
                      <a:rPr lang="en-US" altLang="zh-CN" sz="2400" i="1" kern="100">
                        <a:solidFill>
                          <a:srgbClr val="000000"/>
                        </a:solidFill>
                        <a:effectLst/>
                        <a:latin typeface="Cambria Math" panose="02040503050406030204" pitchFamily="18" charset="0"/>
                      </a:rPr>
                      <m:t>=1</m:t>
                    </m:r>
                  </m:oMath>
                </a14:m>
                <a:r>
                  <a:rPr lang="en-US" altLang="zh-CN" sz="2400" kern="100" dirty="0">
                    <a:solidFill>
                      <a:srgbClr val="000000"/>
                    </a:solidFill>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B66C440F-3227-D89C-5C42-548738897744}"/>
                  </a:ext>
                </a:extLst>
              </p:cNvPr>
              <p:cNvSpPr txBox="1">
                <a:spLocks noRot="1" noChangeAspect="1" noMove="1" noResize="1" noEditPoints="1" noAdjustHandles="1" noChangeArrowheads="1" noChangeShapeType="1" noTextEdit="1"/>
              </p:cNvSpPr>
              <p:nvPr/>
            </p:nvSpPr>
            <p:spPr>
              <a:xfrm>
                <a:off x="323528" y="2348880"/>
                <a:ext cx="7992888" cy="560346"/>
              </a:xfrm>
              <a:prstGeom prst="rect">
                <a:avLst/>
              </a:prstGeom>
              <a:blipFill>
                <a:blip r:embed="rId4"/>
                <a:stretch>
                  <a:fillRect t="-1087" b="-14130"/>
                </a:stretch>
              </a:blipFill>
            </p:spPr>
            <p:txBody>
              <a:bodyPr/>
              <a:lstStyle/>
              <a:p>
                <a:r>
                  <a:rPr lang="zh-CN" altLang="en-US">
                    <a:noFill/>
                  </a:rPr>
                  <a:t> </a:t>
                </a:r>
              </a:p>
            </p:txBody>
          </p:sp>
        </mc:Fallback>
      </mc:AlternateContent>
      <p:sp>
        <p:nvSpPr>
          <p:cNvPr id="14" name="Rectangle 5">
            <a:extLst>
              <a:ext uri="{FF2B5EF4-FFF2-40B4-BE49-F238E27FC236}">
                <a16:creationId xmlns:a16="http://schemas.microsoft.com/office/drawing/2014/main" id="{5DB8266E-00C0-65A8-4212-F69C1E4719A8}"/>
              </a:ext>
            </a:extLst>
          </p:cNvPr>
          <p:cNvSpPr>
            <a:spLocks noChangeArrowheads="1"/>
          </p:cNvSpPr>
          <p:nvPr/>
        </p:nvSpPr>
        <p:spPr bwMode="auto">
          <a:xfrm>
            <a:off x="54903" y="3059667"/>
            <a:ext cx="87655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4.1.2 </a:t>
            </a:r>
            <a:r>
              <a:rPr lang="en-US" altLang="zh-CN" sz="2400" kern="100" dirty="0">
                <a:effectLst/>
                <a:latin typeface="Times New Roman" panose="02020603050405020304" pitchFamily="18" charset="0"/>
              </a:rPr>
              <a:t>Let </a:t>
            </a:r>
            <a:r>
              <a:rPr lang="en-US" altLang="zh-CN" sz="2400" i="1" kern="100" dirty="0">
                <a:effectLst/>
                <a:latin typeface="Times New Roman" panose="02020603050405020304" pitchFamily="18" charset="0"/>
              </a:rPr>
              <a:t>f</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be a probability density function. If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is a random variable having distribution function</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4A5EB40-B466-51A8-B62F-C27A3DD966E7}"/>
                  </a:ext>
                </a:extLst>
              </p:cNvPr>
              <p:cNvSpPr txBox="1"/>
              <p:nvPr/>
            </p:nvSpPr>
            <p:spPr>
              <a:xfrm>
                <a:off x="2063447" y="4124008"/>
                <a:ext cx="5584849" cy="561564"/>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𝐹</m:t>
                    </m:r>
                    <m:d>
                      <m:dPr>
                        <m:ctrlPr>
                          <a:rPr lang="en-US" altLang="zh-CN" sz="2400" i="1" kern="100" smtClean="0">
                            <a:effectLst/>
                            <a:latin typeface="Cambria Math" panose="02040503050406030204" pitchFamily="18" charset="0"/>
                            <a:cs typeface="Times New Roman" panose="02020603050405020304" pitchFamily="18" charset="0"/>
                          </a:rPr>
                        </m:ctrlPr>
                      </m:dPr>
                      <m:e>
                        <m:r>
                          <a:rPr lang="en-US" altLang="zh-CN" sz="2400" i="1" kern="100" smtClean="0">
                            <a:effectLst/>
                            <a:latin typeface="Cambria Math" panose="02040503050406030204" pitchFamily="18" charset="0"/>
                            <a:cs typeface="Times New Roman" panose="02020603050405020304" pitchFamily="18" charset="0"/>
                          </a:rPr>
                          <m:t>𝑥</m:t>
                        </m:r>
                      </m:e>
                    </m:d>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𝑃</m:t>
                    </m:r>
                    <m:d>
                      <m:dPr>
                        <m:ctrlPr>
                          <a:rPr lang="en-US" altLang="zh-CN" sz="2400" i="1" kern="100" smtClean="0">
                            <a:effectLst/>
                            <a:latin typeface="Cambria Math" panose="02040503050406030204" pitchFamily="18" charset="0"/>
                            <a:cs typeface="Times New Roman" panose="02020603050405020304" pitchFamily="18" charset="0"/>
                          </a:rPr>
                        </m:ctrlPr>
                      </m:dPr>
                      <m:e>
                        <m:r>
                          <a:rPr lang="en-US" altLang="zh-CN" sz="2400" i="1" kern="100" smtClean="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𝑥</m:t>
                        </m:r>
                      </m:e>
                    </m:d>
                    <m:r>
                      <a:rPr lang="en-US" altLang="zh-CN" sz="2400" i="1" kern="100">
                        <a:effectLst/>
                        <a:latin typeface="Cambria Math" panose="02040503050406030204" pitchFamily="18" charset="0"/>
                        <a:cs typeface="Times New Roman" panose="02020603050405020304" pitchFamily="18" charset="0"/>
                      </a:rPr>
                      <m:t>=</m:t>
                    </m:r>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cs typeface="Times New Roman" panose="02020603050405020304" pitchFamily="18" charset="0"/>
                          </a:rPr>
                          <m:t>𝑥</m:t>
                        </m:r>
                      </m:sup>
                      <m:e>
                        <m:r>
                          <a:rPr lang="en-US" altLang="zh-CN" sz="2400" i="1" kern="100">
                            <a:effectLst/>
                            <a:latin typeface="Cambria Math" panose="02040503050406030204" pitchFamily="18" charset="0"/>
                            <a:cs typeface="Times New Roman" panose="02020603050405020304" pitchFamily="18" charset="0"/>
                          </a:rPr>
                          <m:t>𝑓</m:t>
                        </m:r>
                        <m:d>
                          <m:dPr>
                            <m:ctrlPr>
                              <a:rPr lang="en-US" altLang="zh-CN" sz="2400" i="1" kern="100">
                                <a:effectLst/>
                                <a:latin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cs typeface="Times New Roman" panose="02020603050405020304" pitchFamily="18" charset="0"/>
                              </a:rPr>
                              <m:t>𝑡</m:t>
                            </m:r>
                          </m:e>
                        </m:d>
                        <m:r>
                          <a:rPr lang="en-US" altLang="zh-CN" sz="2400" i="1" kern="100">
                            <a:effectLst/>
                            <a:latin typeface="Cambria Math" panose="02040503050406030204" pitchFamily="18" charset="0"/>
                            <a:cs typeface="Times New Roman" panose="02020603050405020304" pitchFamily="18" charset="0"/>
                          </a:rPr>
                          <m:t>𝑑𝑡</m:t>
                        </m:r>
                      </m:e>
                    </m:nary>
                    <m:r>
                      <a:rPr lang="en-US" altLang="zh-CN" sz="2400" b="0" i="1" kern="100" smtClean="0">
                        <a:effectLst/>
                        <a:latin typeface="Cambria Math" panose="02040503050406030204" pitchFamily="18" charset="0"/>
                        <a:cs typeface="Times New Roman" panose="02020603050405020304" pitchFamily="18" charset="0"/>
                      </a:rPr>
                      <m:t> </m:t>
                    </m:r>
                  </m:oMath>
                </a14:m>
                <a:r>
                  <a:rPr lang="en-US" altLang="zh-CN" sz="2400" kern="100" dirty="0">
                    <a:effectLst/>
                    <a:latin typeface="Times New Roman" panose="02020603050405020304" pitchFamily="18" charset="0"/>
                  </a:rPr>
                  <a:t>,     (4.1.1)</a:t>
                </a:r>
                <a:endParaRPr lang="zh-CN" altLang="en-US" sz="2400" dirty="0"/>
              </a:p>
            </p:txBody>
          </p:sp>
        </mc:Choice>
        <mc:Fallback>
          <p:sp>
            <p:nvSpPr>
              <p:cNvPr id="17" name="文本框 16">
                <a:extLst>
                  <a:ext uri="{FF2B5EF4-FFF2-40B4-BE49-F238E27FC236}">
                    <a16:creationId xmlns:a16="http://schemas.microsoft.com/office/drawing/2014/main" id="{74A5EB40-B466-51A8-B62F-C27A3DD966E7}"/>
                  </a:ext>
                </a:extLst>
              </p:cNvPr>
              <p:cNvSpPr txBox="1">
                <a:spLocks noRot="1" noChangeAspect="1" noMove="1" noResize="1" noEditPoints="1" noAdjustHandles="1" noChangeArrowheads="1" noChangeShapeType="1" noTextEdit="1"/>
              </p:cNvSpPr>
              <p:nvPr/>
            </p:nvSpPr>
            <p:spPr>
              <a:xfrm>
                <a:off x="2063447" y="4124008"/>
                <a:ext cx="5584849" cy="561564"/>
              </a:xfrm>
              <a:prstGeom prst="rect">
                <a:avLst/>
              </a:prstGeom>
              <a:blipFill>
                <a:blip r:embed="rId5"/>
                <a:stretch>
                  <a:fillRect r="-1309" b="-1521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25A08797-E726-2C6F-9CA0-B5D0CA753B25}"/>
              </a:ext>
            </a:extLst>
          </p:cNvPr>
          <p:cNvSpPr txBox="1"/>
          <p:nvPr/>
        </p:nvSpPr>
        <p:spPr>
          <a:xfrm>
            <a:off x="196065" y="4696914"/>
            <a:ext cx="8264134" cy="830997"/>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then </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is called a </a:t>
            </a:r>
            <a:r>
              <a:rPr lang="en-US" altLang="zh-CN" sz="2400" b="1" kern="100" dirty="0">
                <a:solidFill>
                  <a:srgbClr val="0000FF"/>
                </a:solidFill>
                <a:effectLst/>
                <a:latin typeface="Times New Roman" panose="02020603050405020304" pitchFamily="18" charset="0"/>
                <a:ea typeface="宋体" panose="02010600030101010101" pitchFamily="2" charset="-122"/>
              </a:rPr>
              <a:t>continuous random variable</a:t>
            </a:r>
            <a:r>
              <a:rPr lang="en-US" altLang="zh-CN" sz="2400" kern="100" dirty="0">
                <a:solidFill>
                  <a:srgbClr val="000000"/>
                </a:solidFill>
                <a:effectLst/>
                <a:latin typeface="Times New Roman" panose="02020603050405020304" pitchFamily="18" charset="0"/>
                <a:ea typeface="宋体" panose="02010600030101010101" pitchFamily="2" charset="-122"/>
              </a:rPr>
              <a:t> having density function </a:t>
            </a:r>
            <a:r>
              <a:rPr lang="en-US" altLang="zh-CN" sz="2400" i="1" kern="100" dirty="0">
                <a:solidFill>
                  <a:srgbClr val="000000"/>
                </a:solidFill>
                <a:effectLst/>
                <a:latin typeface="Times New Roman" panose="02020603050405020304" pitchFamily="18" charset="0"/>
                <a:ea typeface="宋体" panose="02010600030101010101" pitchFamily="2" charset="-122"/>
              </a:rPr>
              <a:t>f</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In this case,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F6A33E43-F6A5-7C51-DB2D-C976EEA67AB8}"/>
                  </a:ext>
                </a:extLst>
              </p:cNvPr>
              <p:cNvSpPr txBox="1"/>
              <p:nvPr/>
            </p:nvSpPr>
            <p:spPr>
              <a:xfrm>
                <a:off x="1653971" y="5608838"/>
                <a:ext cx="5760640" cy="607346"/>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𝑃</m:t>
                    </m:r>
                    <m:d>
                      <m:dPr>
                        <m:ctrlPr>
                          <a:rPr lang="en-US" altLang="zh-CN" sz="2400" i="1" kern="100" smtClean="0">
                            <a:effectLst/>
                            <a:latin typeface="Cambria Math" panose="02040503050406030204" pitchFamily="18" charset="0"/>
                            <a:cs typeface="Times New Roman" panose="020206030504050203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𝑥</m:t>
                            </m:r>
                          </m:e>
                          <m:sub>
                            <m:r>
                              <a:rPr lang="en-US" altLang="zh-CN" sz="2400" i="1" kern="100">
                                <a:effectLst/>
                                <a:latin typeface="Cambria Math" panose="02040503050406030204" pitchFamily="18" charset="0"/>
                                <a:cs typeface="Times New Roman" panose="02020603050405020304" pitchFamily="18" charset="0"/>
                              </a:rPr>
                              <m:t>1</m:t>
                            </m:r>
                          </m:sub>
                        </m:sSub>
                        <m:r>
                          <a:rPr lang="en-US" altLang="zh-CN" sz="2400" i="1" kern="100">
                            <a:effectLst/>
                            <a:latin typeface="Cambria Math" panose="02040503050406030204" pitchFamily="18" charset="0"/>
                            <a:cs typeface="Times New Roman" panose="02020603050405020304" pitchFamily="18" charset="0"/>
                          </a:rPr>
                          <m:t>&lt;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&lt;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𝑥</m:t>
                            </m:r>
                          </m:e>
                          <m:sub>
                            <m:r>
                              <a:rPr lang="en-US" altLang="zh-CN" sz="2400" i="1" kern="100">
                                <a:effectLst/>
                                <a:latin typeface="Cambria Math" panose="02040503050406030204" pitchFamily="18" charset="0"/>
                                <a:cs typeface="Times New Roman" panose="02020603050405020304" pitchFamily="18" charset="0"/>
                              </a:rPr>
                              <m:t>2</m:t>
                            </m:r>
                          </m:sub>
                        </m:sSub>
                      </m:e>
                    </m:d>
                    <m:r>
                      <a:rPr lang="en-US" altLang="zh-CN" sz="2400" i="1" kern="100">
                        <a:effectLst/>
                        <a:latin typeface="Cambria Math" panose="02040503050406030204" pitchFamily="18" charset="0"/>
                        <a:cs typeface="Times New Roman" panose="02020603050405020304" pitchFamily="18" charset="0"/>
                      </a:rPr>
                      <m:t>=</m:t>
                    </m:r>
                    <m:nary>
                      <m:naryPr>
                        <m:ctrlPr>
                          <a:rPr lang="zh-CN" altLang="zh-CN" sz="2400" i="1">
                            <a:effectLst/>
                            <a:latin typeface="Cambria Math" panose="02040503050406030204" pitchFamily="18" charset="0"/>
                            <a:ea typeface="Cambria Math" panose="02040503050406030204" pitchFamily="18" charset="0"/>
                          </a:rPr>
                        </m:ctrlPr>
                      </m:naryPr>
                      <m:sub>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𝑥</m:t>
                            </m:r>
                          </m:e>
                          <m:sub>
                            <m:r>
                              <a:rPr lang="en-US" altLang="zh-CN" sz="2400" i="1" kern="100">
                                <a:effectLst/>
                                <a:latin typeface="Cambria Math" panose="02040503050406030204" pitchFamily="18" charset="0"/>
                                <a:cs typeface="Times New Roman" panose="02020603050405020304" pitchFamily="18" charset="0"/>
                              </a:rPr>
                              <m:t>1</m:t>
                            </m:r>
                          </m:sub>
                        </m:sSub>
                      </m:sub>
                      <m:sup>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𝑥</m:t>
                            </m:r>
                          </m:e>
                          <m:sub>
                            <m:r>
                              <a:rPr lang="en-US" altLang="zh-CN" sz="2400" i="1" kern="100">
                                <a:effectLst/>
                                <a:latin typeface="Cambria Math" panose="02040503050406030204" pitchFamily="18" charset="0"/>
                                <a:cs typeface="Times New Roman" panose="02020603050405020304" pitchFamily="18" charset="0"/>
                              </a:rPr>
                              <m:t>2</m:t>
                            </m:r>
                          </m:sub>
                        </m:sSub>
                      </m:sup>
                      <m:e>
                        <m:r>
                          <a:rPr lang="en-US" altLang="zh-CN" sz="2400" i="1" kern="100">
                            <a:effectLst/>
                            <a:latin typeface="Cambria Math" panose="02040503050406030204" pitchFamily="18" charset="0"/>
                            <a:cs typeface="Times New Roman" panose="02020603050405020304" pitchFamily="18" charset="0"/>
                          </a:rPr>
                          <m:t>𝑓</m:t>
                        </m:r>
                        <m:d>
                          <m:dPr>
                            <m:ctrlPr>
                              <a:rPr lang="en-US" altLang="zh-CN" sz="2400" i="1" kern="100">
                                <a:effectLst/>
                                <a:latin typeface="Cambria Math" panose="02040503050406030204" pitchFamily="18" charset="0"/>
                                <a:cs typeface="Times New Roman" panose="02020603050405020304" pitchFamily="18" charset="0"/>
                              </a:rPr>
                            </m:ctrlPr>
                          </m:dPr>
                          <m:e>
                            <m:r>
                              <a:rPr lang="en-US" altLang="zh-CN" sz="2400" i="1" kern="100">
                                <a:effectLst/>
                                <a:latin typeface="Cambria Math" panose="02040503050406030204" pitchFamily="18" charset="0"/>
                                <a:cs typeface="Times New Roman" panose="02020603050405020304" pitchFamily="18" charset="0"/>
                              </a:rPr>
                              <m:t>𝑡</m:t>
                            </m:r>
                          </m:e>
                        </m:d>
                        <m:r>
                          <a:rPr lang="en-US" altLang="zh-CN" sz="2400" i="1" kern="100">
                            <a:effectLst/>
                            <a:latin typeface="Cambria Math" panose="02040503050406030204" pitchFamily="18" charset="0"/>
                            <a:cs typeface="Times New Roman" panose="02020603050405020304" pitchFamily="18" charset="0"/>
                          </a:rPr>
                          <m:t>𝑑𝑡</m:t>
                        </m:r>
                      </m:e>
                    </m:nary>
                  </m:oMath>
                </a14:m>
                <a:r>
                  <a:rPr lang="en-US" altLang="zh-CN" sz="2400" kern="100" dirty="0">
                    <a:effectLst/>
                    <a:latin typeface="Times New Roman" panose="02020603050405020304" pitchFamily="18" charset="0"/>
                  </a:rPr>
                  <a:t>.      (4.1.2)</a:t>
                </a:r>
                <a:endParaRPr lang="zh-CN" altLang="en-US" sz="2400" dirty="0"/>
              </a:p>
            </p:txBody>
          </p:sp>
        </mc:Choice>
        <mc:Fallback>
          <p:sp>
            <p:nvSpPr>
              <p:cNvPr id="21" name="文本框 20">
                <a:extLst>
                  <a:ext uri="{FF2B5EF4-FFF2-40B4-BE49-F238E27FC236}">
                    <a16:creationId xmlns:a16="http://schemas.microsoft.com/office/drawing/2014/main" id="{F6A33E43-F6A5-7C51-DB2D-C976EEA67AB8}"/>
                  </a:ext>
                </a:extLst>
              </p:cNvPr>
              <p:cNvSpPr txBox="1">
                <a:spLocks noRot="1" noChangeAspect="1" noMove="1" noResize="1" noEditPoints="1" noAdjustHandles="1" noChangeArrowheads="1" noChangeShapeType="1" noTextEdit="1"/>
              </p:cNvSpPr>
              <p:nvPr/>
            </p:nvSpPr>
            <p:spPr>
              <a:xfrm>
                <a:off x="1653971" y="5608838"/>
                <a:ext cx="5760640" cy="607346"/>
              </a:xfrm>
              <a:prstGeom prst="rect">
                <a:avLst/>
              </a:prstGeom>
              <a:blipFill>
                <a:blip r:embed="rId6"/>
                <a:stretch>
                  <a:fillRect b="-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179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ircle(i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13" grpId="0"/>
      <p:bldP spid="14" grpId="0"/>
      <p:bldP spid="17" grpId="0"/>
      <p:bldP spid="19"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A3F984-E281-99AB-FCC3-E10F14994D92}"/>
              </a:ext>
            </a:extLst>
          </p:cNvPr>
          <p:cNvSpPr txBox="1"/>
          <p:nvPr/>
        </p:nvSpPr>
        <p:spPr>
          <a:xfrm>
            <a:off x="899592" y="1124744"/>
            <a:ext cx="7632848" cy="1938992"/>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If we do the exact binomial calculation on a computer instead of using normal approximation, we would have obtained 0.1285 instead of 0.1292 for part (a) and 0.0481 instead of 0.0454 for part (b). That both approximations are very close.</a:t>
            </a:r>
            <a:endParaRPr lang="zh-CN" altLang="en-US" sz="2400" dirty="0"/>
          </a:p>
        </p:txBody>
      </p:sp>
      <p:sp>
        <p:nvSpPr>
          <p:cNvPr id="5" name="文本框 4">
            <a:extLst>
              <a:ext uri="{FF2B5EF4-FFF2-40B4-BE49-F238E27FC236}">
                <a16:creationId xmlns:a16="http://schemas.microsoft.com/office/drawing/2014/main" id="{06F93AD8-BF17-EF34-3871-F859A3C17DA3}"/>
              </a:ext>
            </a:extLst>
          </p:cNvPr>
          <p:cNvSpPr txBox="1"/>
          <p:nvPr/>
        </p:nvSpPr>
        <p:spPr>
          <a:xfrm>
            <a:off x="1043608" y="3666374"/>
            <a:ext cx="7200800" cy="1200329"/>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Use the normal approximation to the binomial distribution only when </a:t>
            </a:r>
            <a:r>
              <a:rPr lang="en-US" altLang="zh-CN" sz="2400" i="1" kern="100" dirty="0">
                <a:effectLst/>
                <a:latin typeface="Times New Roman" panose="02020603050405020304" pitchFamily="18" charset="0"/>
                <a:ea typeface="宋体" panose="02010600030101010101" pitchFamily="2" charset="-122"/>
              </a:rPr>
              <a:t>np</a:t>
            </a:r>
            <a:r>
              <a:rPr lang="en-US" altLang="zh-CN" sz="2400" kern="100" dirty="0">
                <a:effectLst/>
                <a:latin typeface="Times New Roman" panose="02020603050405020304" pitchFamily="18" charset="0"/>
                <a:ea typeface="宋体" panose="02010600030101010101" pitchFamily="2" charset="-122"/>
              </a:rPr>
              <a:t> and </a:t>
            </a:r>
            <a:r>
              <a:rPr lang="en-US" altLang="zh-CN" sz="2400" i="1" kern="100" dirty="0">
                <a:effectLst/>
                <a:latin typeface="Times New Roman" panose="02020603050405020304" pitchFamily="18" charset="0"/>
                <a:ea typeface="宋体" panose="02010600030101010101" pitchFamily="2" charset="-122"/>
              </a:rPr>
              <a:t>n</a:t>
            </a:r>
            <a:r>
              <a:rPr lang="en-US" altLang="zh-CN" sz="2400" kern="100" dirty="0">
                <a:effectLst/>
                <a:latin typeface="Times New Roman" panose="02020603050405020304" pitchFamily="18" charset="0"/>
                <a:ea typeface="宋体" panose="02010600030101010101" pitchFamily="2" charset="-122"/>
              </a:rPr>
              <a:t>(1</a:t>
            </a:r>
            <a:r>
              <a:rPr lang="en-US" altLang="zh-CN" sz="2400" kern="100" dirty="0">
                <a:effectLst/>
                <a:latin typeface="Arial" panose="020B0604020202020204" pitchFamily="34"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p</a:t>
            </a:r>
            <a:r>
              <a:rPr lang="en-US" altLang="zh-CN" sz="2400" kern="100" dirty="0">
                <a:effectLst/>
                <a:latin typeface="Times New Roman" panose="02020603050405020304" pitchFamily="18" charset="0"/>
                <a:ea typeface="宋体" panose="02010600030101010101" pitchFamily="2" charset="-122"/>
              </a:rPr>
              <a:t>) are both greater than 15.</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1562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A612C0-64EB-3069-FBD6-0A399C8AEF49}"/>
              </a:ext>
            </a:extLst>
          </p:cNvPr>
          <p:cNvSpPr txBox="1"/>
          <p:nvPr/>
        </p:nvSpPr>
        <p:spPr>
          <a:xfrm>
            <a:off x="251520" y="0"/>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4.5 Exponential Distribution</a:t>
            </a:r>
            <a:endParaRPr lang="zh-CN" altLang="en-US" sz="2400" dirty="0"/>
          </a:p>
        </p:txBody>
      </p:sp>
      <p:sp>
        <p:nvSpPr>
          <p:cNvPr id="5" name="文本框 4">
            <a:extLst>
              <a:ext uri="{FF2B5EF4-FFF2-40B4-BE49-F238E27FC236}">
                <a16:creationId xmlns:a16="http://schemas.microsoft.com/office/drawing/2014/main" id="{6B6AFE0F-4DB9-A460-8A24-2CFB84EF5D77}"/>
              </a:ext>
            </a:extLst>
          </p:cNvPr>
          <p:cNvSpPr txBox="1"/>
          <p:nvPr/>
        </p:nvSpPr>
        <p:spPr>
          <a:xfrm>
            <a:off x="251520" y="553045"/>
            <a:ext cx="8496944" cy="1200329"/>
          </a:xfrm>
          <a:prstGeom prst="rect">
            <a:avLst/>
          </a:prstGeom>
          <a:noFill/>
        </p:spPr>
        <p:txBody>
          <a:bodyPr wrap="square">
            <a:spAutoFit/>
          </a:bodyPr>
          <a:lstStyle/>
          <a:p>
            <a:r>
              <a:rPr lang="en-US" altLang="zh-CN" sz="2400" kern="100" dirty="0">
                <a:effectLst/>
                <a:latin typeface="Times New Roman" panose="02020603050405020304" pitchFamily="18" charset="0"/>
              </a:rPr>
              <a:t>Many random variables, such as the life of automotive parts, life of animals, time period between two calls arrives to an office, having a distribution called exponential distribution.</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7FFBEBCB-4E80-93B2-2BAF-19244841ADB9}"/>
                  </a:ext>
                </a:extLst>
              </p:cNvPr>
              <p:cNvSpPr txBox="1"/>
              <p:nvPr/>
            </p:nvSpPr>
            <p:spPr>
              <a:xfrm>
                <a:off x="256416" y="1844754"/>
                <a:ext cx="8636064" cy="2379434"/>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Definition 4.5.1   </a:t>
                </a:r>
                <a:r>
                  <a:rPr lang="en-US" altLang="zh-CN" sz="2400" kern="100" dirty="0">
                    <a:effectLst/>
                    <a:latin typeface="Times New Roman" panose="02020603050405020304" pitchFamily="18" charset="0"/>
                  </a:rPr>
                  <a:t>A continuous variable </a:t>
                </a:r>
                <a:r>
                  <a:rPr lang="en-US" altLang="zh-CN" sz="2400" i="1" kern="100" dirty="0">
                    <a:effectLst/>
                    <a:latin typeface="Times New Roman" panose="02020603050405020304" pitchFamily="18" charset="0"/>
                  </a:rPr>
                  <a:t>X  </a:t>
                </a:r>
                <a:r>
                  <a:rPr lang="en-US" altLang="zh-CN" sz="2400" kern="100" dirty="0">
                    <a:effectLst/>
                    <a:latin typeface="Times New Roman" panose="02020603050405020304" pitchFamily="18" charset="0"/>
                  </a:rPr>
                  <a:t>has an </a:t>
                </a:r>
                <a:r>
                  <a:rPr lang="en-US" altLang="zh-CN" sz="2400" b="1" kern="100" dirty="0">
                    <a:effectLst/>
                    <a:latin typeface="Times New Roman" panose="02020603050405020304" pitchFamily="18" charset="0"/>
                  </a:rPr>
                  <a:t>exponential distribution</a:t>
                </a:r>
                <a:r>
                  <a:rPr lang="en-US" altLang="zh-CN" sz="2400" kern="100" dirty="0">
                    <a:effectLst/>
                    <a:latin typeface="Times New Roman" panose="02020603050405020304" pitchFamily="18" charset="0"/>
                  </a:rPr>
                  <a:t> with parameter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𝜆</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𝜆</m:t>
                    </m:r>
                    <m:r>
                      <a:rPr lang="en-US" altLang="zh-CN" sz="2400" i="1" kern="100" smtClean="0">
                        <a:effectLst/>
                        <a:latin typeface="Cambria Math" panose="02040503050406030204" pitchFamily="18" charset="0"/>
                        <a:cs typeface="Times New Roman" panose="02020603050405020304" pitchFamily="18" charset="0"/>
                      </a:rPr>
                      <m:t>&gt;0)</m:t>
                    </m:r>
                  </m:oMath>
                </a14:m>
                <a:r>
                  <a:rPr lang="zh-CN" altLang="en-US" sz="2400" dirty="0"/>
                  <a:t>，</a:t>
                </a:r>
                <a:r>
                  <a:rPr lang="en-US" altLang="zh-CN" sz="2400" dirty="0"/>
                  <a:t>if its density function is given by </a:t>
                </a:r>
              </a:p>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𝑓</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𝑥</m:t>
                    </m:r>
                    <m:r>
                      <a:rPr lang="en-US" altLang="zh-CN" sz="2400" i="1" kern="100" smtClean="0">
                        <a:effectLst/>
                        <a:latin typeface="Cambria Math" panose="02040503050406030204" pitchFamily="18" charset="0"/>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eqArr>
                          <m:eqArrPr>
                            <m:ctrlPr>
                              <a:rPr lang="zh-CN" altLang="zh-CN" sz="2400" i="1">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cs typeface="Times New Roman" panose="02020603050405020304" pitchFamily="18" charset="0"/>
                              </a:rPr>
                              <m:t>&amp;</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1</m:t>
                                </m:r>
                              </m:num>
                              <m:den>
                                <m:r>
                                  <a:rPr lang="en-US" altLang="zh-CN" sz="2400" i="1" kern="100">
                                    <a:effectLst/>
                                    <a:latin typeface="Cambria Math" panose="02040503050406030204" pitchFamily="18" charset="0"/>
                                    <a:cs typeface="Times New Roman" panose="02020603050405020304" pitchFamily="18" charset="0"/>
                                  </a:rPr>
                                  <m:t>𝜆</m:t>
                                </m:r>
                              </m:den>
                            </m:f>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𝑒</m:t>
                                </m:r>
                              </m:e>
                              <m:sup>
                                <m:r>
                                  <a:rPr lang="en-US" altLang="zh-CN" sz="2400" i="1" kern="100">
                                    <a:effectLst/>
                                    <a:latin typeface="Cambria Math" panose="020405030504060302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𝑥</m:t>
                                    </m:r>
                                  </m:num>
                                  <m:den>
                                    <m:r>
                                      <a:rPr lang="en-US" altLang="zh-CN" sz="2400" i="1" kern="100">
                                        <a:effectLst/>
                                        <a:latin typeface="Cambria Math" panose="02040503050406030204" pitchFamily="18" charset="0"/>
                                        <a:cs typeface="Times New Roman" panose="02020603050405020304" pitchFamily="18" charset="0"/>
                                      </a:rPr>
                                      <m:t>𝜆</m:t>
                                    </m:r>
                                  </m:den>
                                </m:f>
                              </m:sup>
                            </m:sSup>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for</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𝑥</m:t>
                            </m:r>
                            <m:r>
                              <a:rPr lang="en-US" altLang="zh-CN" sz="2400" kern="100">
                                <a:effectLst/>
                                <a:latin typeface="Cambria Math" panose="02040503050406030204" pitchFamily="18" charset="0"/>
                                <a:cs typeface="Times New Roman" panose="02020603050405020304" pitchFamily="18" charset="0"/>
                              </a:rPr>
                              <m:t>&gt;0</m:t>
                            </m:r>
                          </m:e>
                          <m:e>
                            <m:r>
                              <a:rPr lang="en-US" altLang="zh-CN" sz="2400" i="1" kern="100">
                                <a:effectLst/>
                                <a:latin typeface="Cambria Math" panose="02040503050406030204" pitchFamily="18" charset="0"/>
                                <a:cs typeface="Times New Roman" panose="02020603050405020304" pitchFamily="18" charset="0"/>
                              </a:rPr>
                              <m:t>&amp;0</m:t>
                            </m:r>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for</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𝑥</m:t>
                            </m:r>
                            <m:r>
                              <a:rPr lang="en-US" altLang="zh-CN" sz="2400" kern="100">
                                <a:effectLst/>
                                <a:latin typeface="Cambria Math" panose="02040503050406030204" pitchFamily="18" charset="0"/>
                              </a:rPr>
                              <m:t>≤</m:t>
                            </m:r>
                            <m:r>
                              <a:rPr lang="en-US" altLang="zh-CN" sz="2400" kern="100">
                                <a:effectLst/>
                                <a:latin typeface="Cambria Math" panose="02040503050406030204" pitchFamily="18" charset="0"/>
                                <a:cs typeface="Times New Roman" panose="02020603050405020304" pitchFamily="18" charset="0"/>
                              </a:rPr>
                              <m:t>0</m:t>
                            </m:r>
                          </m:e>
                        </m:eqArr>
                      </m:e>
                    </m:d>
                  </m:oMath>
                </a14:m>
                <a:r>
                  <a:rPr lang="en-US" altLang="zh-CN" sz="2400" dirty="0"/>
                  <a:t>      </a:t>
                </a:r>
                <a:r>
                  <a:rPr lang="zh-CN" altLang="en-US" sz="2400" dirty="0"/>
                  <a:t>（</a:t>
                </a:r>
                <a:r>
                  <a:rPr lang="en-US" altLang="zh-CN" sz="2400" dirty="0"/>
                  <a:t>4.5.1</a:t>
                </a:r>
                <a:r>
                  <a:rPr lang="zh-CN" altLang="en-US" sz="2400" dirty="0"/>
                  <a:t>）</a:t>
                </a:r>
              </a:p>
            </p:txBody>
          </p:sp>
        </mc:Choice>
        <mc:Fallback>
          <p:sp>
            <p:nvSpPr>
              <p:cNvPr id="12" name="文本框 11">
                <a:extLst>
                  <a:ext uri="{FF2B5EF4-FFF2-40B4-BE49-F238E27FC236}">
                    <a16:creationId xmlns:a16="http://schemas.microsoft.com/office/drawing/2014/main" id="{7FFBEBCB-4E80-93B2-2BAF-19244841ADB9}"/>
                  </a:ext>
                </a:extLst>
              </p:cNvPr>
              <p:cNvSpPr txBox="1">
                <a:spLocks noRot="1" noChangeAspect="1" noMove="1" noResize="1" noEditPoints="1" noAdjustHandles="1" noChangeArrowheads="1" noChangeShapeType="1" noTextEdit="1"/>
              </p:cNvSpPr>
              <p:nvPr/>
            </p:nvSpPr>
            <p:spPr>
              <a:xfrm>
                <a:off x="256416" y="1844754"/>
                <a:ext cx="8636064" cy="2379434"/>
              </a:xfrm>
              <a:prstGeom prst="rect">
                <a:avLst/>
              </a:prstGeom>
              <a:blipFill>
                <a:blip r:embed="rId2"/>
                <a:stretch>
                  <a:fillRect l="-1059" t="-2051"/>
                </a:stretch>
              </a:blipFill>
            </p:spPr>
            <p:txBody>
              <a:bodyPr/>
              <a:lstStyle/>
              <a:p>
                <a:r>
                  <a:rPr lang="zh-CN" altLang="en-US">
                    <a:noFill/>
                  </a:rPr>
                  <a:t> </a:t>
                </a:r>
              </a:p>
            </p:txBody>
          </p:sp>
        </mc:Fallback>
      </mc:AlternateContent>
      <p:sp>
        <p:nvSpPr>
          <p:cNvPr id="17" name="Rectangle 6">
            <a:extLst>
              <a:ext uri="{FF2B5EF4-FFF2-40B4-BE49-F238E27FC236}">
                <a16:creationId xmlns:a16="http://schemas.microsoft.com/office/drawing/2014/main" id="{488DB2E5-EB65-085A-8153-F002293B6B48}"/>
              </a:ext>
            </a:extLst>
          </p:cNvPr>
          <p:cNvSpPr>
            <a:spLocks noChangeArrowheads="1"/>
          </p:cNvSpPr>
          <p:nvPr/>
        </p:nvSpPr>
        <p:spPr bwMode="auto">
          <a:xfrm>
            <a:off x="251520" y="4457488"/>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Equation (4.5.1) really gives a density function, since</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09DD0DC7-D83B-09A8-5207-F586B8B801F7}"/>
                  </a:ext>
                </a:extLst>
              </p:cNvPr>
              <p:cNvSpPr txBox="1"/>
              <p:nvPr/>
            </p:nvSpPr>
            <p:spPr>
              <a:xfrm>
                <a:off x="1547664" y="5182101"/>
                <a:ext cx="4834328"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ctrlPr>
                            <a:rPr lang="zh-CN" altLang="en-US" sz="2400" i="1" smtClean="0">
                              <a:latin typeface="Cambria Math" panose="02040503050406030204" pitchFamily="18" charset="0"/>
                            </a:rPr>
                          </m:ctrlPr>
                        </m:naryPr>
                        <m:sub>
                          <m:r>
                            <a:rPr lang="zh-CN" altLang="en-US" sz="2400" i="0">
                              <a:latin typeface="Cambria Math" panose="02040503050406030204" pitchFamily="18" charset="0"/>
                            </a:rPr>
                            <m:t>0</m:t>
                          </m:r>
                        </m:sub>
                        <m:sup>
                          <m:r>
                            <a:rPr lang="zh-CN" altLang="en-US" sz="2400" i="0">
                              <a:latin typeface="Cambria Math" panose="02040503050406030204" pitchFamily="18" charset="0"/>
                            </a:rPr>
                            <m:t>∞</m:t>
                          </m:r>
                        </m:sup>
                        <m:e>
                          <m:f>
                            <m:fPr>
                              <m:ctrlPr>
                                <a:rPr lang="zh-CN" altLang="en-US" sz="2400" i="1">
                                  <a:solidFill>
                                    <a:srgbClr val="836967"/>
                                  </a:solidFill>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𝜆</m:t>
                              </m:r>
                            </m:den>
                          </m:f>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𝑒</m:t>
                              </m:r>
                            </m:e>
                            <m:sup>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𝑥</m:t>
                                  </m:r>
                                </m:num>
                                <m:den>
                                  <m:r>
                                    <a:rPr lang="zh-CN" altLang="en-US" sz="2400" i="1">
                                      <a:latin typeface="Cambria Math" panose="02040503050406030204" pitchFamily="18" charset="0"/>
                                    </a:rPr>
                                    <m:t>𝜆</m:t>
                                  </m:r>
                                </m:den>
                              </m:f>
                            </m:sup>
                          </m:sSup>
                          <m:r>
                            <a:rPr lang="zh-CN" altLang="en-US" sz="2400" i="1">
                              <a:latin typeface="Cambria Math" panose="02040503050406030204" pitchFamily="18" charset="0"/>
                            </a:rPr>
                            <m:t>𝑑𝑥</m:t>
                          </m:r>
                          <m:r>
                            <a:rPr lang="zh-CN" altLang="en-US" sz="2400" i="0">
                              <a:latin typeface="Cambria Math" panose="02040503050406030204" pitchFamily="18" charset="0"/>
                            </a:rPr>
                            <m:t>=1.</m:t>
                          </m:r>
                        </m:e>
                      </m:nary>
                    </m:oMath>
                  </m:oMathPara>
                </a14:m>
                <a:endParaRPr lang="zh-CN" altLang="en-US" sz="2400" dirty="0"/>
              </a:p>
            </p:txBody>
          </p:sp>
        </mc:Choice>
        <mc:Fallback>
          <p:sp>
            <p:nvSpPr>
              <p:cNvPr id="19" name="文本框 18">
                <a:extLst>
                  <a:ext uri="{FF2B5EF4-FFF2-40B4-BE49-F238E27FC236}">
                    <a16:creationId xmlns:a16="http://schemas.microsoft.com/office/drawing/2014/main" id="{09DD0DC7-D83B-09A8-5207-F586B8B801F7}"/>
                  </a:ext>
                </a:extLst>
              </p:cNvPr>
              <p:cNvSpPr txBox="1">
                <a:spLocks noRot="1" noChangeAspect="1" noMove="1" noResize="1" noEditPoints="1" noAdjustHandles="1" noChangeArrowheads="1" noChangeShapeType="1" noTextEdit="1"/>
              </p:cNvSpPr>
              <p:nvPr/>
            </p:nvSpPr>
            <p:spPr>
              <a:xfrm>
                <a:off x="1547664" y="5182101"/>
                <a:ext cx="4834328" cy="89146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696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7"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B59589C3-284E-B643-D948-3FB64001D5B9}"/>
                  </a:ext>
                </a:extLst>
              </p:cNvPr>
              <p:cNvSpPr>
                <a:spLocks noChangeArrowheads="1"/>
              </p:cNvSpPr>
              <p:nvPr/>
            </p:nvSpPr>
            <p:spPr bwMode="auto">
              <a:xfrm>
                <a:off x="0" y="-26556"/>
                <a:ext cx="9144000" cy="12086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Theorem 4.5.1  </a:t>
                </a:r>
                <a:r>
                  <a:rPr lang="en-US" altLang="zh-CN" sz="2400" kern="100" dirty="0">
                    <a:effectLst/>
                    <a:latin typeface="Times New Roman" panose="02020603050405020304" pitchFamily="18" charset="0"/>
                  </a:rPr>
                  <a:t>The mean and variance of a continuous random variable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having exponential distribution with parameter</a:t>
                </a:r>
                <a:r>
                  <a:rPr kumimoji="0" lang="en-US" altLang="zh-CN" sz="2400" b="0" i="0" u="none" strike="noStrike" cap="none" normalizeH="0" baseline="0" dirty="0">
                    <a:ln>
                      <a:noFill/>
                    </a:ln>
                    <a:solidFill>
                      <a:schemeClr val="tx1"/>
                    </a:solidFill>
                    <a:effectLst/>
                  </a:rPr>
                  <a:t> </a:t>
                </a:r>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𝜆</m:t>
                    </m:r>
                  </m:oMath>
                </a14:m>
                <a:r>
                  <a:rPr kumimoji="0" lang="en-US" altLang="zh-CN" sz="2400" b="0" i="0" u="none" strike="noStrike" cap="none" normalizeH="0" baseline="0" dirty="0">
                    <a:ln>
                      <a:noFill/>
                    </a:ln>
                    <a:solidFill>
                      <a:schemeClr val="tx1"/>
                    </a:solidFill>
                    <a:effectLst/>
                  </a:rPr>
                  <a:t> </a:t>
                </a:r>
                <a:r>
                  <a:rPr lang="en-US" altLang="zh-CN" sz="2400" dirty="0"/>
                  <a:t>is given by </a:t>
                </a:r>
                <a14:m>
                  <m:oMath xmlns:m="http://schemas.openxmlformats.org/officeDocument/2006/math">
                    <m:r>
                      <a:rPr lang="en-US" altLang="zh-CN" sz="2400" i="1"/>
                      <m:t>𝐸</m:t>
                    </m:r>
                    <m:r>
                      <a:rPr lang="en-US" altLang="zh-CN" sz="2400" i="1"/>
                      <m:t>(</m:t>
                    </m:r>
                    <m:r>
                      <a:rPr lang="en-US" altLang="zh-CN" sz="2400" i="1"/>
                      <m:t>𝑋</m:t>
                    </m:r>
                    <m:r>
                      <a:rPr lang="en-US" altLang="zh-CN" sz="2400" i="1"/>
                      <m:t>)=</m:t>
                    </m:r>
                    <m:r>
                      <a:rPr lang="en-US" altLang="zh-CN" sz="2400" i="1"/>
                      <m:t>𝜆</m:t>
                    </m:r>
                    <m:r>
                      <a:rPr lang="en-US" altLang="zh-CN" sz="2400" i="1"/>
                      <m:t>,</m:t>
                    </m:r>
                    <m:r>
                      <m:rPr>
                        <m:nor/>
                      </m:rPr>
                      <a:rPr lang="en-US" altLang="zh-CN" sz="2400"/>
                      <m:t>  </m:t>
                    </m:r>
                    <m:r>
                      <a:rPr lang="en-US" altLang="zh-CN" sz="2400" i="1"/>
                      <m:t>𝐷</m:t>
                    </m:r>
                    <m:r>
                      <a:rPr lang="en-US" altLang="zh-CN" sz="2400"/>
                      <m:t>(</m:t>
                    </m:r>
                    <m:r>
                      <a:rPr lang="en-US" altLang="zh-CN" sz="2400" i="1"/>
                      <m:t>𝑋</m:t>
                    </m:r>
                    <m:r>
                      <a:rPr lang="en-US" altLang="zh-CN" sz="2400"/>
                      <m:t>)=</m:t>
                    </m:r>
                    <m:sSup>
                      <m:sSupPr>
                        <m:ctrlPr>
                          <a:rPr lang="zh-CN" altLang="zh-CN" sz="2400" i="1"/>
                        </m:ctrlPr>
                      </m:sSupPr>
                      <m:e>
                        <m:r>
                          <a:rPr lang="en-US" altLang="zh-CN" sz="2400" i="1"/>
                          <m:t>𝜆</m:t>
                        </m:r>
                      </m:e>
                      <m:sup>
                        <m:r>
                          <a:rPr lang="en-US" altLang="zh-CN" sz="2400" i="1"/>
                          <m:t>2</m:t>
                        </m:r>
                      </m:sup>
                    </m:sSup>
                  </m:oMath>
                </a14:m>
                <a:r>
                  <a:rPr kumimoji="0" lang="en-US" altLang="zh-CN" sz="2400" b="0" i="0" u="none" strike="noStrike" cap="none" normalizeH="0" baseline="0" dirty="0">
                    <a:ln>
                      <a:noFill/>
                    </a:ln>
                    <a:solidFill>
                      <a:schemeClr val="tx1"/>
                    </a:solidFill>
                    <a:effectLst/>
                  </a:rPr>
                  <a:t>.</a:t>
                </a:r>
              </a:p>
            </p:txBody>
          </p:sp>
        </mc:Choice>
        <mc:Fallback>
          <p:sp>
            <p:nvSpPr>
              <p:cNvPr id="3" name="Rectangle 2">
                <a:extLst>
                  <a:ext uri="{FF2B5EF4-FFF2-40B4-BE49-F238E27FC236}">
                    <a16:creationId xmlns:a16="http://schemas.microsoft.com/office/drawing/2014/main" id="{B59589C3-284E-B643-D948-3FB64001D5B9}"/>
                  </a:ext>
                </a:extLst>
              </p:cNvPr>
              <p:cNvSpPr>
                <a:spLocks noRot="1" noChangeAspect="1" noMove="1" noResize="1" noEditPoints="1" noAdjustHandles="1" noChangeArrowheads="1" noChangeShapeType="1" noTextEdit="1"/>
              </p:cNvSpPr>
              <p:nvPr/>
            </p:nvSpPr>
            <p:spPr bwMode="auto">
              <a:xfrm>
                <a:off x="0" y="-26556"/>
                <a:ext cx="9144000" cy="1208664"/>
              </a:xfrm>
              <a:prstGeom prst="rect">
                <a:avLst/>
              </a:prstGeom>
              <a:blipFill>
                <a:blip r:embed="rId2"/>
                <a:stretch>
                  <a:fillRect l="-1000" t="-3535" r="-800" b="-116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Rectangle 3">
            <a:extLst>
              <a:ext uri="{FF2B5EF4-FFF2-40B4-BE49-F238E27FC236}">
                <a16:creationId xmlns:a16="http://schemas.microsoft.com/office/drawing/2014/main" id="{3BF373DB-CF2F-6754-0F99-5083064367B3}"/>
              </a:ext>
            </a:extLst>
          </p:cNvPr>
          <p:cNvSpPr>
            <a:spLocks noChangeArrowheads="1"/>
          </p:cNvSpPr>
          <p:nvPr/>
        </p:nvSpPr>
        <p:spPr bwMode="auto">
          <a:xfrm>
            <a:off x="0" y="1319233"/>
            <a:ext cx="226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4.5.1</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03B5870-09DD-6E7C-F06F-CBA13B96C1DE}"/>
                  </a:ext>
                </a:extLst>
              </p:cNvPr>
              <p:cNvSpPr txBox="1"/>
              <p:nvPr/>
            </p:nvSpPr>
            <p:spPr>
              <a:xfrm>
                <a:off x="0" y="1759770"/>
                <a:ext cx="8964488" cy="2308324"/>
              </a:xfrm>
              <a:prstGeom prst="rect">
                <a:avLst/>
              </a:prstGeom>
              <a:noFill/>
            </p:spPr>
            <p:txBody>
              <a:bodyPr wrap="square">
                <a:spAutoFit/>
              </a:bodyPr>
              <a:lstStyle/>
              <a:p>
                <a:r>
                  <a:rPr lang="en-US" altLang="zh-CN" sz="2400" kern="100" dirty="0">
                    <a:effectLst/>
                    <a:latin typeface="Times New Roman" panose="02020603050405020304" pitchFamily="18" charset="0"/>
                  </a:rPr>
                  <a:t>Assume that the life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of bulbs produced by company X has exponential distribution with mean </a:t>
                </a:r>
                <a14:m>
                  <m:oMath xmlns:m="http://schemas.openxmlformats.org/officeDocument/2006/math">
                    <m:r>
                      <a:rPr lang="en-US" altLang="zh-CN" sz="2400" i="1" kern="100" smtClean="0">
                        <a:effectLst/>
                        <a:latin typeface="Cambria Math" panose="02040503050406030204" pitchFamily="18" charset="0"/>
                      </a:rPr>
                      <m:t>𝜆</m:t>
                    </m:r>
                    <m:r>
                      <a:rPr lang="en-US" altLang="zh-CN" sz="2400" i="1" kern="100" smtClean="0">
                        <a:effectLst/>
                        <a:latin typeface="Cambria Math" panose="02040503050406030204" pitchFamily="18" charset="0"/>
                      </a:rPr>
                      <m:t>=300(</m:t>
                    </m:r>
                    <m:r>
                      <m:rPr>
                        <m:nor/>
                      </m:rPr>
                      <a:rPr lang="en-US" altLang="zh-CN" sz="2400" kern="100">
                        <a:effectLst/>
                        <a:latin typeface="Cambria Math" panose="02040503050406030204" pitchFamily="18" charset="0"/>
                      </a:rPr>
                      <m:t>hrs</m:t>
                    </m:r>
                    <m:r>
                      <a:rPr lang="en-US" altLang="zh-CN" sz="2400" kern="100">
                        <a:effectLst/>
                        <a:latin typeface="Cambria Math" panose="02040503050406030204" pitchFamily="18" charset="0"/>
                      </a:rPr>
                      <m:t>)</m:t>
                    </m:r>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a:p>
                <a:pPr indent="266700" algn="just"/>
                <a:r>
                  <a:rPr lang="en-US" altLang="zh-CN" sz="2400" kern="100" dirty="0">
                    <a:effectLst/>
                    <a:latin typeface="Times New Roman" panose="02020603050405020304" pitchFamily="18" charset="0"/>
                  </a:rPr>
                  <a:t>(a) Find the probability that a bulb selected at random from the product of company X has life longer than 450 hrs. </a:t>
                </a:r>
                <a:endParaRPr lang="zh-CN" altLang="zh-CN" sz="2400" kern="100" dirty="0">
                  <a:effectLst/>
                  <a:latin typeface="Times New Roman" panose="02020603050405020304" pitchFamily="18" charset="0"/>
                </a:endParaRPr>
              </a:p>
              <a:p>
                <a:r>
                  <a:rPr lang="en-US" altLang="zh-CN" sz="2400" kern="100" dirty="0">
                    <a:effectLst/>
                    <a:latin typeface="Times New Roman" panose="02020603050405020304" pitchFamily="18" charset="0"/>
                  </a:rPr>
                  <a:t>(b) Select 5 bulbs randomly from the product of company X, what is the probability that at le</a:t>
                </a:r>
                <a:r>
                  <a:rPr lang="en-US" altLang="zh-CN" sz="2400" kern="100" dirty="0">
                    <a:solidFill>
                      <a:srgbClr val="FF0000"/>
                    </a:solidFill>
                    <a:effectLst/>
                    <a:latin typeface="Times New Roman" panose="02020603050405020304" pitchFamily="18" charset="0"/>
                  </a:rPr>
                  <a:t>a</a:t>
                </a:r>
                <a:r>
                  <a:rPr lang="en-US" altLang="zh-CN" sz="2400" kern="100" dirty="0">
                    <a:effectLst/>
                    <a:latin typeface="Times New Roman" panose="02020603050405020304" pitchFamily="18" charset="0"/>
                  </a:rPr>
                  <a:t>st 3 of them has life longer than 450 hrs.</a:t>
                </a:r>
                <a:endParaRPr lang="zh-CN" altLang="en-US" sz="2400" dirty="0"/>
              </a:p>
            </p:txBody>
          </p:sp>
        </mc:Choice>
        <mc:Fallback>
          <p:sp>
            <p:nvSpPr>
              <p:cNvPr id="8" name="文本框 7">
                <a:extLst>
                  <a:ext uri="{FF2B5EF4-FFF2-40B4-BE49-F238E27FC236}">
                    <a16:creationId xmlns:a16="http://schemas.microsoft.com/office/drawing/2014/main" id="{D03B5870-09DD-6E7C-F06F-CBA13B96C1DE}"/>
                  </a:ext>
                </a:extLst>
              </p:cNvPr>
              <p:cNvSpPr txBox="1">
                <a:spLocks noRot="1" noChangeAspect="1" noMove="1" noResize="1" noEditPoints="1" noAdjustHandles="1" noChangeArrowheads="1" noChangeShapeType="1" noTextEdit="1"/>
              </p:cNvSpPr>
              <p:nvPr/>
            </p:nvSpPr>
            <p:spPr>
              <a:xfrm>
                <a:off x="0" y="1759770"/>
                <a:ext cx="8964488" cy="2308324"/>
              </a:xfrm>
              <a:prstGeom prst="rect">
                <a:avLst/>
              </a:prstGeom>
              <a:blipFill>
                <a:blip r:embed="rId3"/>
                <a:stretch>
                  <a:fillRect l="-1020" t="-2116" r="-952" b="-529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AE92C66-8219-6286-2E31-0DAA25A7F007}"/>
              </a:ext>
            </a:extLst>
          </p:cNvPr>
          <p:cNvSpPr txBox="1"/>
          <p:nvPr/>
        </p:nvSpPr>
        <p:spPr>
          <a:xfrm>
            <a:off x="323528" y="4276424"/>
            <a:ext cx="4654446" cy="461665"/>
          </a:xfrm>
          <a:prstGeom prst="rect">
            <a:avLst/>
          </a:prstGeom>
          <a:noFill/>
        </p:spPr>
        <p:txBody>
          <a:bodyPr wrap="square">
            <a:spAutoFit/>
          </a:bodyPr>
          <a:lstStyle/>
          <a:p>
            <a:r>
              <a:rPr lang="en-US" altLang="zh-CN" sz="2400" b="1" kern="100" dirty="0">
                <a:effectLst/>
                <a:latin typeface="Times New Roman" panose="02020603050405020304" pitchFamily="18" charset="0"/>
              </a:rPr>
              <a:t>Solution</a:t>
            </a:r>
            <a:r>
              <a:rPr lang="en-US" altLang="zh-CN" sz="2400" kern="100" dirty="0">
                <a:effectLst/>
                <a:latin typeface="Times New Roman" panose="02020603050405020304" pitchFamily="18" charset="0"/>
              </a:rPr>
              <a:t> (a)</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61EFB5E-D008-0DC6-5E18-13E78B40E9AE}"/>
                  </a:ext>
                </a:extLst>
              </p:cNvPr>
              <p:cNvSpPr txBox="1"/>
              <p:nvPr/>
            </p:nvSpPr>
            <p:spPr>
              <a:xfrm>
                <a:off x="1835696" y="4323965"/>
                <a:ext cx="6696744" cy="461665"/>
              </a:xfrm>
              <a:prstGeom prst="rect">
                <a:avLst/>
              </a:prstGeom>
              <a:noFill/>
            </p:spPr>
            <p:txBody>
              <a:bodyPr wrap="square">
                <a:spAutoFit/>
              </a:bodyPr>
              <a:lstStyle/>
              <a:p>
                <a:pPr/>
                <a14:m>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&gt;450</m:t>
                        </m:r>
                      </m:e>
                    </m:d>
                    <m:r>
                      <a:rPr lang="zh-CN" altLang="en-US" sz="2400" i="0">
                        <a:latin typeface="Cambria Math" panose="02040503050406030204" pitchFamily="18" charset="0"/>
                      </a:rPr>
                      <m:t>=1−</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≤450</m:t>
                        </m:r>
                      </m:e>
                    </m:d>
                  </m:oMath>
                </a14:m>
                <a:r>
                  <a:rPr lang="en-US" altLang="zh-CN" sz="2400" dirty="0"/>
                  <a:t>=0.2231</a:t>
                </a:r>
                <a:endParaRPr lang="zh-CN" altLang="en-US" sz="2400" dirty="0"/>
              </a:p>
            </p:txBody>
          </p:sp>
        </mc:Choice>
        <mc:Fallback>
          <p:sp>
            <p:nvSpPr>
              <p:cNvPr id="12" name="文本框 11">
                <a:extLst>
                  <a:ext uri="{FF2B5EF4-FFF2-40B4-BE49-F238E27FC236}">
                    <a16:creationId xmlns:a16="http://schemas.microsoft.com/office/drawing/2014/main" id="{861EFB5E-D008-0DC6-5E18-13E78B40E9AE}"/>
                  </a:ext>
                </a:extLst>
              </p:cNvPr>
              <p:cNvSpPr txBox="1">
                <a:spLocks noRot="1" noChangeAspect="1" noMove="1" noResize="1" noEditPoints="1" noAdjustHandles="1" noChangeArrowheads="1" noChangeShapeType="1" noTextEdit="1"/>
              </p:cNvSpPr>
              <p:nvPr/>
            </p:nvSpPr>
            <p:spPr>
              <a:xfrm>
                <a:off x="1835696" y="4323965"/>
                <a:ext cx="6696744" cy="461665"/>
              </a:xfrm>
              <a:prstGeom prst="rect">
                <a:avLst/>
              </a:prstGeom>
              <a:blipFill>
                <a:blip r:embed="rId4"/>
                <a:stretch>
                  <a:fillRect l="-182" t="-9211" b="-3026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E5937089-8EF9-B68B-BAAB-8BCE7383F8C1}"/>
              </a:ext>
            </a:extLst>
          </p:cNvPr>
          <p:cNvSpPr txBox="1"/>
          <p:nvPr/>
        </p:nvSpPr>
        <p:spPr>
          <a:xfrm>
            <a:off x="323528" y="4823449"/>
            <a:ext cx="8566608" cy="830997"/>
          </a:xfrm>
          <a:prstGeom prst="rect">
            <a:avLst/>
          </a:prstGeom>
          <a:noFill/>
        </p:spPr>
        <p:txBody>
          <a:bodyPr wrap="square">
            <a:spAutoFit/>
          </a:bodyPr>
          <a:lstStyle/>
          <a:p>
            <a:r>
              <a:rPr lang="en-US" altLang="zh-CN" sz="2400" kern="100" dirty="0">
                <a:effectLst/>
                <a:latin typeface="Times New Roman" panose="02020603050405020304" pitchFamily="18" charset="0"/>
              </a:rPr>
              <a:t>(b) The number </a:t>
            </a:r>
            <a:r>
              <a:rPr lang="en-US" altLang="zh-CN" sz="2400" i="1" kern="100" dirty="0">
                <a:effectLst/>
                <a:latin typeface="Times New Roman" panose="02020603050405020304" pitchFamily="18" charset="0"/>
              </a:rPr>
              <a:t>Z</a:t>
            </a:r>
            <a:r>
              <a:rPr lang="en-US" altLang="zh-CN" sz="2400" kern="100" dirty="0">
                <a:effectLst/>
                <a:latin typeface="Times New Roman" panose="02020603050405020304" pitchFamily="18" charset="0"/>
              </a:rPr>
              <a:t> of bulb of bulbs with life longer than 450 </a:t>
            </a:r>
            <a:r>
              <a:rPr lang="en-US" altLang="zh-CN" sz="2400" kern="100" dirty="0" err="1">
                <a:effectLst/>
                <a:latin typeface="Times New Roman" panose="02020603050405020304" pitchFamily="18" charset="0"/>
              </a:rPr>
              <a:t>hrs</a:t>
            </a:r>
            <a:r>
              <a:rPr lang="en-US" altLang="zh-CN" sz="2400" kern="100" dirty="0">
                <a:effectLst/>
                <a:latin typeface="Times New Roman" panose="02020603050405020304" pitchFamily="18" charset="0"/>
              </a:rPr>
              <a:t> has the binomial distribution </a:t>
            </a:r>
            <a:r>
              <a:rPr lang="en-US" altLang="zh-CN" sz="2400" i="1" kern="100" dirty="0">
                <a:effectLst/>
                <a:latin typeface="Times New Roman" panose="02020603050405020304" pitchFamily="18" charset="0"/>
              </a:rPr>
              <a:t>B</a:t>
            </a:r>
            <a:r>
              <a:rPr lang="en-US" altLang="zh-CN" sz="2400" kern="100" dirty="0">
                <a:effectLst/>
                <a:latin typeface="Times New Roman" panose="02020603050405020304" pitchFamily="18" charset="0"/>
              </a:rPr>
              <a:t>(</a:t>
            </a:r>
            <a:r>
              <a:rPr lang="en-US" altLang="zh-CN" sz="2400" i="1" kern="100" dirty="0">
                <a:effectLst/>
                <a:latin typeface="Times New Roman" panose="02020603050405020304" pitchFamily="18" charset="0"/>
              </a:rPr>
              <a:t>n, p</a:t>
            </a:r>
            <a:r>
              <a:rPr lang="en-US" altLang="zh-CN" sz="2400" kern="100" dirty="0">
                <a:effectLst/>
                <a:latin typeface="Times New Roman" panose="02020603050405020304" pitchFamily="18" charset="0"/>
              </a:rPr>
              <a:t>), where </a:t>
            </a:r>
            <a:r>
              <a:rPr lang="en-US" altLang="zh-CN" sz="2400" i="1" kern="100" dirty="0">
                <a:effectLst/>
                <a:latin typeface="Times New Roman" panose="02020603050405020304" pitchFamily="18" charset="0"/>
              </a:rPr>
              <a:t>n</a:t>
            </a:r>
            <a:r>
              <a:rPr lang="en-US" altLang="zh-CN" sz="2400" kern="100" dirty="0">
                <a:effectLst/>
                <a:latin typeface="Times New Roman" panose="02020603050405020304" pitchFamily="18" charset="0"/>
              </a:rPr>
              <a:t>=5, </a:t>
            </a:r>
            <a:r>
              <a:rPr lang="en-US" altLang="zh-CN" sz="2400" i="1" kern="100" dirty="0">
                <a:effectLst/>
                <a:latin typeface="Times New Roman" panose="02020603050405020304" pitchFamily="18" charset="0"/>
              </a:rPr>
              <a:t>p</a:t>
            </a:r>
            <a:r>
              <a:rPr lang="en-US" altLang="zh-CN" sz="2400" kern="100" dirty="0">
                <a:effectLst/>
                <a:latin typeface="Times New Roman" panose="02020603050405020304" pitchFamily="18" charset="0"/>
              </a:rPr>
              <a:t>=0.2231. Thus</a:t>
            </a:r>
            <a:endParaRPr lang="zh-CN" altLang="en-US" sz="2400" dirty="0"/>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3AF68F18-31D0-EA11-1243-2243ACCD55A2}"/>
                  </a:ext>
                </a:extLst>
              </p:cNvPr>
              <p:cNvSpPr txBox="1"/>
              <p:nvPr/>
            </p:nvSpPr>
            <p:spPr>
              <a:xfrm>
                <a:off x="198940" y="5752981"/>
                <a:ext cx="8566608" cy="8454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𝑍</m:t>
                          </m:r>
                          <m:r>
                            <a:rPr lang="zh-CN" altLang="en-US" sz="2400" i="0">
                              <a:latin typeface="Cambria Math" panose="02040503050406030204" pitchFamily="18" charset="0"/>
                            </a:rPr>
                            <m:t>≥3</m:t>
                          </m:r>
                        </m:e>
                      </m:d>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𝐶</m:t>
                          </m:r>
                        </m:e>
                        <m:sub>
                          <m:r>
                            <a:rPr lang="zh-CN" altLang="en-US" sz="2400" i="0">
                              <a:latin typeface="Cambria Math" panose="02040503050406030204" pitchFamily="18" charset="0"/>
                            </a:rPr>
                            <m:t>5</m:t>
                          </m:r>
                        </m:sub>
                        <m:sup>
                          <m:r>
                            <a:rPr lang="zh-CN" altLang="en-US" sz="2400" i="0">
                              <a:latin typeface="Cambria Math" panose="02040503050406030204" pitchFamily="18" charset="0"/>
                            </a:rPr>
                            <m:t>3</m:t>
                          </m:r>
                        </m:sup>
                      </m:sSubSup>
                      <m:r>
                        <a:rPr lang="zh-CN" altLang="en-US" sz="2400" i="0">
                          <a:latin typeface="Cambria Math" panose="02040503050406030204" pitchFamily="18" charset="0"/>
                        </a:rPr>
                        <m:t>0.223</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1</m:t>
                          </m:r>
                        </m:e>
                        <m:sup>
                          <m:r>
                            <a:rPr lang="zh-CN" altLang="en-US" sz="2400" i="0">
                              <a:latin typeface="Cambria Math" panose="02040503050406030204" pitchFamily="18" charset="0"/>
                            </a:rPr>
                            <m:t>3</m:t>
                          </m:r>
                        </m:sup>
                      </m:sSup>
                      <m:r>
                        <a:rPr lang="zh-CN" altLang="en-US" sz="2400" i="0">
                          <a:latin typeface="Cambria Math" panose="02040503050406030204" pitchFamily="18" charset="0"/>
                        </a:rPr>
                        <m:t>0.776</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9</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𝐶</m:t>
                          </m:r>
                        </m:e>
                        <m:sub>
                          <m:r>
                            <a:rPr lang="zh-CN" altLang="en-US" sz="2400" i="0">
                              <a:latin typeface="Cambria Math" panose="02040503050406030204" pitchFamily="18" charset="0"/>
                            </a:rPr>
                            <m:t>5</m:t>
                          </m:r>
                        </m:sub>
                        <m:sup>
                          <m:r>
                            <a:rPr lang="zh-CN" altLang="en-US" sz="2400" i="0">
                              <a:latin typeface="Cambria Math" panose="02040503050406030204" pitchFamily="18" charset="0"/>
                            </a:rPr>
                            <m:t>4</m:t>
                          </m:r>
                        </m:sup>
                      </m:sSubSup>
                      <m:r>
                        <a:rPr lang="zh-CN" altLang="en-US" sz="2400" i="0">
                          <a:latin typeface="Cambria Math" panose="02040503050406030204" pitchFamily="18" charset="0"/>
                        </a:rPr>
                        <m:t>0.223</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1</m:t>
                          </m:r>
                        </m:e>
                        <m:sup>
                          <m:r>
                            <a:rPr lang="zh-CN" altLang="en-US" sz="2400" i="0">
                              <a:latin typeface="Cambria Math" panose="02040503050406030204" pitchFamily="18" charset="0"/>
                            </a:rPr>
                            <m:t>4</m:t>
                          </m:r>
                        </m:sup>
                      </m:sSup>
                      <m:r>
                        <a:rPr lang="zh-CN" altLang="en-US" sz="2400" i="0">
                          <a:latin typeface="Cambria Math" panose="02040503050406030204" pitchFamily="18" charset="0"/>
                        </a:rPr>
                        <m:t>0.7769+0.223</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1</m:t>
                          </m:r>
                        </m:e>
                        <m:sup>
                          <m:r>
                            <a:rPr lang="zh-CN" altLang="en-US" sz="2400" i="0">
                              <a:latin typeface="Cambria Math" panose="02040503050406030204" pitchFamily="18" charset="0"/>
                            </a:rPr>
                            <m:t>5</m:t>
                          </m:r>
                        </m:sup>
                      </m:sSup>
                      <m:r>
                        <a:rPr lang="zh-CN" altLang="en-US" sz="2400" i="0">
                          <a:latin typeface="Cambria Math" panose="02040503050406030204" pitchFamily="18" charset="0"/>
                        </a:rPr>
                        <m:t>=0.0772.</m:t>
                      </m:r>
                    </m:oMath>
                  </m:oMathPara>
                </a14:m>
                <a:endParaRPr lang="zh-CN" altLang="en-US" sz="2400" dirty="0"/>
              </a:p>
            </p:txBody>
          </p:sp>
        </mc:Choice>
        <mc:Fallback>
          <p:sp>
            <p:nvSpPr>
              <p:cNvPr id="18" name="文本框 17">
                <a:extLst>
                  <a:ext uri="{FF2B5EF4-FFF2-40B4-BE49-F238E27FC236}">
                    <a16:creationId xmlns:a16="http://schemas.microsoft.com/office/drawing/2014/main" id="{3AF68F18-31D0-EA11-1243-2243ACCD55A2}"/>
                  </a:ext>
                </a:extLst>
              </p:cNvPr>
              <p:cNvSpPr txBox="1">
                <a:spLocks noRot="1" noChangeAspect="1" noMove="1" noResize="1" noEditPoints="1" noAdjustHandles="1" noChangeArrowheads="1" noChangeShapeType="1" noTextEdit="1"/>
              </p:cNvSpPr>
              <p:nvPr/>
            </p:nvSpPr>
            <p:spPr>
              <a:xfrm>
                <a:off x="198940" y="5752981"/>
                <a:ext cx="8566608" cy="84542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777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in)">
                                      <p:cBhvr>
                                        <p:cTn id="23" dur="2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6"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DA1214A-6777-50F7-AB8A-06CF0549DE47}"/>
              </a:ext>
            </a:extLst>
          </p:cNvPr>
          <p:cNvSpPr txBox="1"/>
          <p:nvPr/>
        </p:nvSpPr>
        <p:spPr>
          <a:xfrm>
            <a:off x="0" y="2393619"/>
            <a:ext cx="6012160"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4.6 Function of Random Variables</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3BDB0CB0-A904-D3C7-E40C-DDF99582C5EB}"/>
              </a:ext>
            </a:extLst>
          </p:cNvPr>
          <p:cNvSpPr txBox="1"/>
          <p:nvPr/>
        </p:nvSpPr>
        <p:spPr>
          <a:xfrm>
            <a:off x="0" y="485964"/>
            <a:ext cx="8712968" cy="1938992"/>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If the value of the random variable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can be observed in a trial, we are interested in a corresponding value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g</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obtained by applying the rule for the function </a:t>
            </a:r>
            <a:r>
              <a:rPr lang="en-US" altLang="zh-CN" sz="2400" i="1" kern="100" dirty="0">
                <a:effectLst/>
                <a:latin typeface="Times New Roman" panose="02020603050405020304" pitchFamily="18" charset="0"/>
                <a:ea typeface="宋体" panose="02010600030101010101" pitchFamily="2" charset="-122"/>
              </a:rPr>
              <a:t>g</a:t>
            </a:r>
            <a:r>
              <a:rPr lang="en-US" altLang="zh-CN" sz="2400" kern="100" dirty="0">
                <a:effectLst/>
                <a:latin typeface="Times New Roman" panose="02020603050405020304" pitchFamily="18" charset="0"/>
                <a:ea typeface="宋体" panose="02010600030101010101" pitchFamily="2" charset="-122"/>
              </a:rPr>
              <a:t> to the observed value. We address the basic problem: Given the distribution for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how can we assign probability to events determined by the new random variable </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p:sp>
        <p:nvSpPr>
          <p:cNvPr id="6" name="Rectangle 1">
            <a:extLst>
              <a:ext uri="{FF2B5EF4-FFF2-40B4-BE49-F238E27FC236}">
                <a16:creationId xmlns:a16="http://schemas.microsoft.com/office/drawing/2014/main" id="{F46C950B-DF1E-C88A-E740-D3C3E0A7D9A0}"/>
              </a:ext>
            </a:extLst>
          </p:cNvPr>
          <p:cNvSpPr>
            <a:spLocks noChangeArrowheads="1"/>
          </p:cNvSpPr>
          <p:nvPr/>
        </p:nvSpPr>
        <p:spPr bwMode="auto">
          <a:xfrm>
            <a:off x="0" y="-2232"/>
            <a:ext cx="78054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4.6.1</a:t>
            </a:r>
            <a:r>
              <a:rPr kumimoji="0" lang="en-US" altLang="zh-CN" sz="24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 </a:t>
            </a: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 The function of a discrete random variable</a:t>
            </a:r>
            <a:endParaRPr kumimoji="0" lang="en-US" altLang="zh-CN" sz="2400" b="0" i="0" u="none" strike="noStrike" cap="none" normalizeH="0" baseline="0">
              <a:ln>
                <a:noFill/>
              </a:ln>
              <a:solidFill>
                <a:schemeClr val="tx1"/>
              </a:solidFill>
              <a:effectLs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9C2B14E-F5BD-F9D5-85C3-31C00BAF2162}"/>
                  </a:ext>
                </a:extLst>
              </p:cNvPr>
              <p:cNvSpPr txBox="1"/>
              <p:nvPr/>
            </p:nvSpPr>
            <p:spPr>
              <a:xfrm>
                <a:off x="1839" y="2909843"/>
                <a:ext cx="8711129" cy="1200329"/>
              </a:xfrm>
              <a:prstGeom prst="rect">
                <a:avLst/>
              </a:prstGeom>
              <a:noFill/>
            </p:spPr>
            <p:txBody>
              <a:bodyPr wrap="square">
                <a:spAutoFit/>
              </a:bodyPr>
              <a:lstStyle/>
              <a:p>
                <a:r>
                  <a:rPr lang="en-US" altLang="zh-CN" sz="2400" kern="100" dirty="0">
                    <a:solidFill>
                      <a:srgbClr val="0000FF"/>
                    </a:solidFill>
                    <a:effectLst/>
                    <a:latin typeface="Times New Roman" panose="02020603050405020304" pitchFamily="18" charset="0"/>
                  </a:rPr>
                  <a:t>Suppose the probability distribution of a discrete random variable</a:t>
                </a:r>
                <a:r>
                  <a:rPr lang="en-US" altLang="zh-CN" sz="2400" i="1" kern="100" dirty="0">
                    <a:solidFill>
                      <a:srgbClr val="0000FF"/>
                    </a:solidFill>
                    <a:effectLst/>
                    <a:latin typeface="Times New Roman" panose="02020603050405020304" pitchFamily="18" charset="0"/>
                  </a:rPr>
                  <a:t> X </a:t>
                </a:r>
                <a:r>
                  <a:rPr lang="en-US" altLang="zh-CN" sz="2400" kern="100" dirty="0">
                    <a:solidFill>
                      <a:srgbClr val="0000FF"/>
                    </a:solidFill>
                    <a:effectLst/>
                    <a:latin typeface="Times New Roman" panose="02020603050405020304" pitchFamily="18" charset="0"/>
                  </a:rPr>
                  <a:t>as in the following table,  and </a:t>
                </a:r>
                <a:r>
                  <a:rPr lang="zh-CN" altLang="zh-CN" sz="2400" kern="100" dirty="0">
                    <a:solidFill>
                      <a:srgbClr val="0000FF"/>
                    </a:solidFill>
                    <a:effectLst/>
                    <a:ea typeface="Times New Roman" panose="02020603050405020304" pitchFamily="18" charset="0"/>
                  </a:rPr>
                  <a:t> </a:t>
                </a:r>
                <a14:m>
                  <m:oMath xmlns:m="http://schemas.openxmlformats.org/officeDocument/2006/math">
                    <m:r>
                      <a:rPr lang="en-US" altLang="zh-CN" sz="2400" i="1" kern="100">
                        <a:solidFill>
                          <a:srgbClr val="0000FF"/>
                        </a:solidFill>
                        <a:effectLst/>
                        <a:latin typeface="Cambria Math" panose="02040503050406030204" pitchFamily="18" charset="0"/>
                        <a:cs typeface="Times New Roman" panose="02020603050405020304" pitchFamily="18" charset="0"/>
                      </a:rPr>
                      <m:t>𝑌</m:t>
                    </m:r>
                    <m:r>
                      <a:rPr lang="en-US" altLang="zh-CN" sz="2400" i="1" kern="100">
                        <a:solidFill>
                          <a:srgbClr val="0000FF"/>
                        </a:solidFill>
                        <a:effectLst/>
                        <a:latin typeface="Cambria Math" panose="02040503050406030204" pitchFamily="18" charset="0"/>
                        <a:cs typeface="Times New Roman" panose="02020603050405020304" pitchFamily="18" charset="0"/>
                      </a:rPr>
                      <m:t>=</m:t>
                    </m:r>
                    <m:sSup>
                      <m:sSupPr>
                        <m:ctrlPr>
                          <a:rPr lang="zh-CN" altLang="zh-CN" sz="2400" i="1">
                            <a:solidFill>
                              <a:srgbClr val="0000FF"/>
                            </a:solidFill>
                            <a:effectLst/>
                            <a:latin typeface="Cambria Math" panose="02040503050406030204" pitchFamily="18" charset="0"/>
                            <a:ea typeface="Cambria Math" panose="02040503050406030204" pitchFamily="18" charset="0"/>
                          </a:rPr>
                        </m:ctrlPr>
                      </m:sSupPr>
                      <m:e>
                        <m:r>
                          <a:rPr lang="en-US" altLang="zh-CN" sz="2400" i="1" kern="100">
                            <a:solidFill>
                              <a:srgbClr val="0000FF"/>
                            </a:solidFill>
                            <a:effectLst/>
                            <a:latin typeface="Cambria Math" panose="02040503050406030204" pitchFamily="18" charset="0"/>
                            <a:cs typeface="Times New Roman" panose="02020603050405020304" pitchFamily="18" charset="0"/>
                          </a:rPr>
                          <m:t>𝑋</m:t>
                        </m:r>
                      </m:e>
                      <m:sup>
                        <m:r>
                          <a:rPr lang="en-US" altLang="zh-CN" sz="2400" i="1" kern="100">
                            <a:solidFill>
                              <a:srgbClr val="0000FF"/>
                            </a:solidFill>
                            <a:effectLst/>
                            <a:latin typeface="Cambria Math" panose="02040503050406030204" pitchFamily="18" charset="0"/>
                            <a:cs typeface="Times New Roman" panose="02020603050405020304" pitchFamily="18" charset="0"/>
                          </a:rPr>
                          <m:t>2</m:t>
                        </m:r>
                      </m:sup>
                    </m:sSup>
                    <m:r>
                      <a:rPr lang="en-US" altLang="zh-CN" sz="2400" i="1" kern="100">
                        <a:solidFill>
                          <a:srgbClr val="0000FF"/>
                        </a:solidFill>
                        <a:effectLst/>
                        <a:latin typeface="Cambria Math" panose="02040503050406030204" pitchFamily="18" charset="0"/>
                        <a:cs typeface="Times New Roman" panose="02020603050405020304" pitchFamily="18" charset="0"/>
                      </a:rPr>
                      <m:t>+3</m:t>
                    </m:r>
                  </m:oMath>
                </a14:m>
                <a:r>
                  <a:rPr lang="en-US" altLang="zh-CN" sz="2400" kern="100" dirty="0">
                    <a:solidFill>
                      <a:srgbClr val="0000FF"/>
                    </a:solidFill>
                    <a:effectLst/>
                    <a:latin typeface="Times New Roman" panose="02020603050405020304" pitchFamily="18" charset="0"/>
                  </a:rPr>
                  <a:t>. </a:t>
                </a:r>
                <a14:m>
                  <m:oMath xmlns:m="http://schemas.openxmlformats.org/officeDocument/2006/math">
                    <m:r>
                      <a:rPr lang="en-US" altLang="zh-CN" sz="2400" kern="100">
                        <a:solidFill>
                          <a:srgbClr val="0000FF"/>
                        </a:solidFill>
                        <a:latin typeface="Times New Roman" panose="02020603050405020304" pitchFamily="18" charset="0"/>
                      </a:rPr>
                      <m:t>𝑍</m:t>
                    </m:r>
                    <m:r>
                      <a:rPr lang="en-US" altLang="zh-CN" sz="2400" kern="100">
                        <a:solidFill>
                          <a:srgbClr val="0000FF"/>
                        </a:solidFill>
                        <a:latin typeface="Times New Roman" panose="02020603050405020304" pitchFamily="18" charset="0"/>
                      </a:rPr>
                      <m:t>=2</m:t>
                    </m:r>
                    <m:r>
                      <a:rPr lang="en-US" altLang="zh-CN" sz="2400" kern="100">
                        <a:solidFill>
                          <a:srgbClr val="0000FF"/>
                        </a:solidFill>
                        <a:latin typeface="Times New Roman" panose="02020603050405020304" pitchFamily="18" charset="0"/>
                      </a:rPr>
                      <m:t>𝑋</m:t>
                    </m:r>
                    <m:r>
                      <a:rPr lang="en-US" altLang="zh-CN" sz="2400" kern="100">
                        <a:solidFill>
                          <a:srgbClr val="0000FF"/>
                        </a:solidFill>
                        <a:latin typeface="Times New Roman" panose="02020603050405020304" pitchFamily="18" charset="0"/>
                      </a:rPr>
                      <m:t>−1</m:t>
                    </m:r>
                  </m:oMath>
                </a14:m>
                <a:r>
                  <a:rPr lang="zh-CN" altLang="en-US" sz="2400" kern="100" dirty="0">
                    <a:solidFill>
                      <a:srgbClr val="0000FF"/>
                    </a:solidFill>
                    <a:latin typeface="Times New Roman" panose="02020603050405020304" pitchFamily="18" charset="0"/>
                  </a:rPr>
                  <a:t> </a:t>
                </a:r>
                <a:r>
                  <a:rPr lang="en-US" altLang="zh-CN" sz="2400" kern="100" dirty="0">
                    <a:solidFill>
                      <a:srgbClr val="0000FF"/>
                    </a:solidFill>
                    <a:latin typeface="Times New Roman" panose="02020603050405020304" pitchFamily="18" charset="0"/>
                  </a:rPr>
                  <a:t>Determine the probability distribution of the random variable Y and Z.</a:t>
                </a:r>
                <a:endParaRPr lang="zh-CN" altLang="en-US" sz="2400" kern="100" dirty="0">
                  <a:solidFill>
                    <a:srgbClr val="0000FF"/>
                  </a:solidFill>
                  <a:latin typeface="Times New Roman" panose="02020603050405020304" pitchFamily="18" charset="0"/>
                </a:endParaRPr>
              </a:p>
            </p:txBody>
          </p:sp>
        </mc:Choice>
        <mc:Fallback>
          <p:sp>
            <p:nvSpPr>
              <p:cNvPr id="8" name="文本框 7">
                <a:extLst>
                  <a:ext uri="{FF2B5EF4-FFF2-40B4-BE49-F238E27FC236}">
                    <a16:creationId xmlns:a16="http://schemas.microsoft.com/office/drawing/2014/main" id="{D9C2B14E-F5BD-F9D5-85C3-31C00BAF2162}"/>
                  </a:ext>
                </a:extLst>
              </p:cNvPr>
              <p:cNvSpPr txBox="1">
                <a:spLocks noRot="1" noChangeAspect="1" noMove="1" noResize="1" noEditPoints="1" noAdjustHandles="1" noChangeArrowheads="1" noChangeShapeType="1" noTextEdit="1"/>
              </p:cNvSpPr>
              <p:nvPr/>
            </p:nvSpPr>
            <p:spPr>
              <a:xfrm>
                <a:off x="1839" y="2909843"/>
                <a:ext cx="8711129" cy="1200329"/>
              </a:xfrm>
              <a:prstGeom prst="rect">
                <a:avLst/>
              </a:prstGeom>
              <a:blipFill>
                <a:blip r:embed="rId2"/>
                <a:stretch>
                  <a:fillRect l="-1050" t="-4061" b="-10660"/>
                </a:stretch>
              </a:blipFill>
            </p:spPr>
            <p:txBody>
              <a:bodyPr/>
              <a:lstStyle/>
              <a:p>
                <a:r>
                  <a:rPr lang="zh-CN" altLang="en-US">
                    <a:noFill/>
                  </a:rPr>
                  <a:t> </a:t>
                </a:r>
              </a:p>
            </p:txBody>
          </p:sp>
        </mc:Fallback>
      </mc:AlternateContent>
      <p:graphicFrame>
        <p:nvGraphicFramePr>
          <p:cNvPr id="9" name="表格 8">
            <a:extLst>
              <a:ext uri="{FF2B5EF4-FFF2-40B4-BE49-F238E27FC236}">
                <a16:creationId xmlns:a16="http://schemas.microsoft.com/office/drawing/2014/main" id="{DEF8FEDB-773A-AF07-744D-4B561549E370}"/>
              </a:ext>
            </a:extLst>
          </p:cNvPr>
          <p:cNvGraphicFramePr>
            <a:graphicFrameLocks noGrp="1"/>
          </p:cNvGraphicFramePr>
          <p:nvPr>
            <p:extLst>
              <p:ext uri="{D42A27DB-BD31-4B8C-83A1-F6EECF244321}">
                <p14:modId xmlns:p14="http://schemas.microsoft.com/office/powerpoint/2010/main" val="780578614"/>
              </p:ext>
            </p:extLst>
          </p:nvPr>
        </p:nvGraphicFramePr>
        <p:xfrm>
          <a:off x="827584" y="4522908"/>
          <a:ext cx="5976664" cy="1200329"/>
        </p:xfrm>
        <a:graphic>
          <a:graphicData uri="http://schemas.openxmlformats.org/drawingml/2006/table">
            <a:tbl>
              <a:tblPr firstRow="1" firstCol="1" lastRow="1" lastCol="1" bandRow="1" bandCol="1">
                <a:tableStyleId>{5C22544A-7EE6-4342-B048-85BDC9FD1C3A}</a:tableStyleId>
              </a:tblPr>
              <a:tblGrid>
                <a:gridCol w="1188056">
                  <a:extLst>
                    <a:ext uri="{9D8B030D-6E8A-4147-A177-3AD203B41FA5}">
                      <a16:colId xmlns:a16="http://schemas.microsoft.com/office/drawing/2014/main" val="2411334410"/>
                    </a:ext>
                  </a:extLst>
                </a:gridCol>
                <a:gridCol w="4788608">
                  <a:extLst>
                    <a:ext uri="{9D8B030D-6E8A-4147-A177-3AD203B41FA5}">
                      <a16:colId xmlns:a16="http://schemas.microsoft.com/office/drawing/2014/main" val="1348816212"/>
                    </a:ext>
                  </a:extLst>
                </a:gridCol>
              </a:tblGrid>
              <a:tr h="400110">
                <a:tc>
                  <a:txBody>
                    <a:bodyPr/>
                    <a:lstStyle/>
                    <a:p>
                      <a:pPr algn="ctr"/>
                      <a:r>
                        <a:rPr lang="en-US" sz="2400" kern="100">
                          <a:solidFill>
                            <a:schemeClr val="tx1"/>
                          </a:solidFill>
                          <a:effectLst/>
                        </a:rPr>
                        <a:t>x</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-2       -1       0         1         2</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4987103"/>
                  </a:ext>
                </a:extLst>
              </a:tr>
              <a:tr h="800219">
                <a:tc>
                  <a:txBody>
                    <a:bodyPr/>
                    <a:lstStyle/>
                    <a:p>
                      <a:pPr algn="just"/>
                      <a:r>
                        <a:rPr lang="en-US" sz="2400" kern="100">
                          <a:solidFill>
                            <a:schemeClr val="tx1"/>
                          </a:solidFill>
                          <a:effectLst/>
                        </a:rPr>
                        <a:t>P(X=x)</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0.15   0.20   0.20   0.25   0.20</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42490419"/>
                  </a:ext>
                </a:extLst>
              </a:tr>
            </a:tbl>
          </a:graphicData>
        </a:graphic>
      </p:graphicFrame>
    </p:spTree>
    <p:extLst>
      <p:ext uri="{BB962C8B-B14F-4D97-AF65-F5344CB8AC3E}">
        <p14:creationId xmlns:p14="http://schemas.microsoft.com/office/powerpoint/2010/main" val="187600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498A4B-F2FF-7880-83FA-D02634E98BC8}"/>
              </a:ext>
            </a:extLst>
          </p:cNvPr>
          <p:cNvSpPr txBox="1"/>
          <p:nvPr/>
        </p:nvSpPr>
        <p:spPr>
          <a:xfrm>
            <a:off x="323528" y="82361"/>
            <a:ext cx="1584176" cy="461665"/>
          </a:xfrm>
          <a:prstGeom prst="rect">
            <a:avLst/>
          </a:prstGeom>
          <a:noFill/>
        </p:spPr>
        <p:txBody>
          <a:bodyPr wrap="square">
            <a:spAutoFit/>
          </a:bodyPr>
          <a:lstStyle/>
          <a:p>
            <a:r>
              <a:rPr lang="en-US" altLang="zh-CN" sz="2400" b="1" kern="100" dirty="0">
                <a:effectLst/>
                <a:latin typeface="Times New Roman" panose="02020603050405020304" pitchFamily="18" charset="0"/>
                <a:ea typeface="宋体" panose="02010600030101010101" pitchFamily="2" charset="-122"/>
              </a:rPr>
              <a:t>Solution</a:t>
            </a:r>
            <a:endParaRPr lang="zh-CN" altLang="en-US" sz="2400" dirty="0"/>
          </a:p>
        </p:txBody>
      </p:sp>
      <mc:AlternateContent xmlns:mc="http://schemas.openxmlformats.org/markup-compatibility/2006">
        <mc:Choice xmlns:a14="http://schemas.microsoft.com/office/drawing/2010/main" Requires="a14">
          <p:graphicFrame>
            <p:nvGraphicFramePr>
              <p:cNvPr id="4" name="表格 3">
                <a:extLst>
                  <a:ext uri="{FF2B5EF4-FFF2-40B4-BE49-F238E27FC236}">
                    <a16:creationId xmlns:a16="http://schemas.microsoft.com/office/drawing/2014/main" id="{7E990808-D8DB-CD9F-EDE8-2D669BE6E3AB}"/>
                  </a:ext>
                </a:extLst>
              </p:cNvPr>
              <p:cNvGraphicFramePr>
                <a:graphicFrameLocks noGrp="1"/>
              </p:cNvGraphicFramePr>
              <p:nvPr>
                <p:extLst>
                  <p:ext uri="{D42A27DB-BD31-4B8C-83A1-F6EECF244321}">
                    <p14:modId xmlns:p14="http://schemas.microsoft.com/office/powerpoint/2010/main" val="22003294"/>
                  </p:ext>
                </p:extLst>
              </p:nvPr>
            </p:nvGraphicFramePr>
            <p:xfrm>
              <a:off x="1547664" y="82361"/>
              <a:ext cx="7416824" cy="2672322"/>
            </p:xfrm>
            <a:graphic>
              <a:graphicData uri="http://schemas.openxmlformats.org/drawingml/2006/table">
                <a:tbl>
                  <a:tblPr firstRow="1" firstCol="1" lastRow="1" lastCol="1" bandRow="1" bandCol="1">
                    <a:tableStyleId>{5C22544A-7EE6-4342-B048-85BDC9FD1C3A}</a:tableStyleId>
                  </a:tblPr>
                  <a:tblGrid>
                    <a:gridCol w="2060055">
                      <a:extLst>
                        <a:ext uri="{9D8B030D-6E8A-4147-A177-3AD203B41FA5}">
                          <a16:colId xmlns:a16="http://schemas.microsoft.com/office/drawing/2014/main" val="2082238065"/>
                        </a:ext>
                      </a:extLst>
                    </a:gridCol>
                    <a:gridCol w="5356769">
                      <a:extLst>
                        <a:ext uri="{9D8B030D-6E8A-4147-A177-3AD203B41FA5}">
                          <a16:colId xmlns:a16="http://schemas.microsoft.com/office/drawing/2014/main" val="52266558"/>
                        </a:ext>
                      </a:extLst>
                    </a:gridCol>
                  </a:tblGrid>
                  <a:tr h="680195">
                    <a:tc>
                      <a:txBody>
                        <a:bodyPr/>
                        <a:lstStyle/>
                        <a:p>
                          <a:pPr algn="just"/>
                          <a:r>
                            <a:rPr lang="en-US" sz="2400" kern="100" dirty="0">
                              <a:solidFill>
                                <a:schemeClr val="tx1"/>
                              </a:solidFill>
                              <a:effectLst/>
                            </a:rPr>
                            <a:t>P(X=x)</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a:solidFill>
                                <a:schemeClr val="tx1"/>
                              </a:solidFill>
                              <a:effectLst/>
                            </a:rPr>
                            <a:t>0.15   0.20   0.20   0.25   0.20</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25144352"/>
                      </a:ext>
                    </a:extLst>
                  </a:tr>
                  <a:tr h="616081">
                    <a:tc>
                      <a:txBody>
                        <a:bodyPr/>
                        <a:lstStyle/>
                        <a:p>
                          <a:pPr algn="just"/>
                          <a:r>
                            <a:rPr lang="en-US" sz="2400" kern="100" dirty="0">
                              <a:solidFill>
                                <a:schemeClr val="tx1"/>
                              </a:solidFill>
                              <a:effectLst/>
                            </a:rPr>
                            <a:t>      X</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-2       -1        0        1         2</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6189454"/>
                      </a:ext>
                    </a:extLst>
                  </a:tr>
                  <a:tr h="695851">
                    <a:tc>
                      <a:txBody>
                        <a:bodyPr/>
                        <a:lstStyle/>
                        <a:p>
                          <a:pPr algn="just"/>
                          <a14:m>
                            <m:oMathPara xmlns:m="http://schemas.openxmlformats.org/officeDocument/2006/math">
                              <m:oMathParaPr>
                                <m:jc m:val="centerGroup"/>
                              </m:oMathParaPr>
                              <m:oMath xmlns:m="http://schemas.openxmlformats.org/officeDocument/2006/math">
                                <m:r>
                                  <a:rPr lang="en-US" sz="2400" kern="100" smtClean="0">
                                    <a:solidFill>
                                      <a:schemeClr val="tx1"/>
                                    </a:solidFill>
                                    <a:effectLst/>
                                    <a:latin typeface="Cambria Math" panose="02040503050406030204" pitchFamily="18" charset="0"/>
                                  </a:rPr>
                                  <m:t>𝑌</m:t>
                                </m:r>
                                <m:r>
                                  <a:rPr lang="en-US" sz="2400" kern="100" smtClean="0">
                                    <a:solidFill>
                                      <a:schemeClr val="tx1"/>
                                    </a:solidFill>
                                    <a:effectLst/>
                                    <a:latin typeface="Cambria Math" panose="02040503050406030204" pitchFamily="18" charset="0"/>
                                  </a:rPr>
                                  <m:t>=</m:t>
                                </m:r>
                                <m:sSup>
                                  <m:sSupPr>
                                    <m:ctrlPr>
                                      <a:rPr lang="zh-CN" sz="2400" i="1" kern="100">
                                        <a:solidFill>
                                          <a:schemeClr val="tx1"/>
                                        </a:solidFill>
                                        <a:effectLst/>
                                        <a:latin typeface="Cambria Math" panose="02040503050406030204" pitchFamily="18" charset="0"/>
                                      </a:rPr>
                                    </m:ctrlPr>
                                  </m:sSupPr>
                                  <m:e>
                                    <m:r>
                                      <a:rPr lang="en-US" sz="2400" kern="100">
                                        <a:solidFill>
                                          <a:schemeClr val="tx1"/>
                                        </a:solidFill>
                                        <a:effectLst/>
                                        <a:latin typeface="Cambria Math" panose="02040503050406030204" pitchFamily="18" charset="0"/>
                                      </a:rPr>
                                      <m:t>𝑋</m:t>
                                    </m:r>
                                  </m:e>
                                  <m:sup>
                                    <m:r>
                                      <a:rPr lang="en-US" sz="2400" kern="100">
                                        <a:solidFill>
                                          <a:schemeClr val="tx1"/>
                                        </a:solidFill>
                                        <a:effectLst/>
                                        <a:latin typeface="Cambria Math" panose="02040503050406030204" pitchFamily="18" charset="0"/>
                                      </a:rPr>
                                      <m:t>2</m:t>
                                    </m:r>
                                  </m:sup>
                                </m:sSup>
                                <m:r>
                                  <a:rPr lang="en-US" sz="2400" kern="100">
                                    <a:solidFill>
                                      <a:schemeClr val="tx1"/>
                                    </a:solidFill>
                                    <a:effectLst/>
                                    <a:latin typeface="Cambria Math" panose="02040503050406030204" pitchFamily="18" charset="0"/>
                                  </a:rPr>
                                  <m:t>+3</m:t>
                                </m:r>
                              </m:oMath>
                            </m:oMathPara>
                          </a14:m>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7        4        3         4         7</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52062426"/>
                      </a:ext>
                    </a:extLst>
                  </a:tr>
                  <a:tr h="680195">
                    <a:tc>
                      <a:txBody>
                        <a:bodyPr/>
                        <a:lstStyle/>
                        <a:p>
                          <a:pPr algn="just"/>
                          <a:r>
                            <a:rPr lang="en-US" sz="2400" kern="100">
                              <a:solidFill>
                                <a:schemeClr val="tx1"/>
                              </a:solidFill>
                              <a:effectLst/>
                            </a:rPr>
                            <a:t>Z=2X</a:t>
                          </a:r>
                          <a:r>
                            <a:rPr lang="zh-CN" sz="2400" kern="100">
                              <a:solidFill>
                                <a:schemeClr val="tx1"/>
                              </a:solidFill>
                              <a:effectLst/>
                            </a:rPr>
                            <a:t>－</a:t>
                          </a:r>
                          <a:r>
                            <a:rPr lang="en-US" sz="2400" kern="100">
                              <a:solidFill>
                                <a:schemeClr val="tx1"/>
                              </a:solidFill>
                              <a:effectLst/>
                            </a:rPr>
                            <a:t>1</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-5       -3       -1         1          3</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77802923"/>
                      </a:ext>
                    </a:extLst>
                  </a:tr>
                </a:tbl>
              </a:graphicData>
            </a:graphic>
          </p:graphicFrame>
        </mc:Choice>
        <mc:Fallback>
          <p:graphicFrame>
            <p:nvGraphicFramePr>
              <p:cNvPr id="4" name="表格 3">
                <a:extLst>
                  <a:ext uri="{FF2B5EF4-FFF2-40B4-BE49-F238E27FC236}">
                    <a16:creationId xmlns:a16="http://schemas.microsoft.com/office/drawing/2014/main" id="{7E990808-D8DB-CD9F-EDE8-2D669BE6E3AB}"/>
                  </a:ext>
                </a:extLst>
              </p:cNvPr>
              <p:cNvGraphicFramePr>
                <a:graphicFrameLocks noGrp="1"/>
              </p:cNvGraphicFramePr>
              <p:nvPr>
                <p:extLst>
                  <p:ext uri="{D42A27DB-BD31-4B8C-83A1-F6EECF244321}">
                    <p14:modId xmlns:p14="http://schemas.microsoft.com/office/powerpoint/2010/main" val="22003294"/>
                  </p:ext>
                </p:extLst>
              </p:nvPr>
            </p:nvGraphicFramePr>
            <p:xfrm>
              <a:off x="1547664" y="82361"/>
              <a:ext cx="7416824" cy="2672322"/>
            </p:xfrm>
            <a:graphic>
              <a:graphicData uri="http://schemas.openxmlformats.org/drawingml/2006/table">
                <a:tbl>
                  <a:tblPr firstRow="1" firstCol="1" lastRow="1" lastCol="1" bandRow="1" bandCol="1">
                    <a:tableStyleId>{5C22544A-7EE6-4342-B048-85BDC9FD1C3A}</a:tableStyleId>
                  </a:tblPr>
                  <a:tblGrid>
                    <a:gridCol w="2060055">
                      <a:extLst>
                        <a:ext uri="{9D8B030D-6E8A-4147-A177-3AD203B41FA5}">
                          <a16:colId xmlns:a16="http://schemas.microsoft.com/office/drawing/2014/main" val="2082238065"/>
                        </a:ext>
                      </a:extLst>
                    </a:gridCol>
                    <a:gridCol w="5356769">
                      <a:extLst>
                        <a:ext uri="{9D8B030D-6E8A-4147-A177-3AD203B41FA5}">
                          <a16:colId xmlns:a16="http://schemas.microsoft.com/office/drawing/2014/main" val="52266558"/>
                        </a:ext>
                      </a:extLst>
                    </a:gridCol>
                  </a:tblGrid>
                  <a:tr h="680195">
                    <a:tc>
                      <a:txBody>
                        <a:bodyPr/>
                        <a:lstStyle/>
                        <a:p>
                          <a:pPr algn="just"/>
                          <a:r>
                            <a:rPr lang="en-US" sz="2400" kern="100" dirty="0">
                              <a:solidFill>
                                <a:schemeClr val="tx1"/>
                              </a:solidFill>
                              <a:effectLst/>
                            </a:rPr>
                            <a:t>P(X=x)</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a:solidFill>
                                <a:schemeClr val="tx1"/>
                              </a:solidFill>
                              <a:effectLst/>
                            </a:rPr>
                            <a:t>0.15   0.20   0.20   0.25   0.20</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25144352"/>
                      </a:ext>
                    </a:extLst>
                  </a:tr>
                  <a:tr h="616081">
                    <a:tc>
                      <a:txBody>
                        <a:bodyPr/>
                        <a:lstStyle/>
                        <a:p>
                          <a:pPr algn="just"/>
                          <a:r>
                            <a:rPr lang="en-US" sz="2400" kern="100" dirty="0">
                              <a:solidFill>
                                <a:schemeClr val="tx1"/>
                              </a:solidFill>
                              <a:effectLst/>
                            </a:rPr>
                            <a:t>      X</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-2       -1        0        1         2</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6189454"/>
                      </a:ext>
                    </a:extLst>
                  </a:tr>
                  <a:tr h="695851">
                    <a:tc>
                      <a:txBody>
                        <a:bodyPr/>
                        <a:lstStyle/>
                        <a:p>
                          <a:endParaRPr lang="zh-CN"/>
                        </a:p>
                      </a:txBody>
                      <a:tcPr marL="68580" marR="68580" marT="0" marB="0">
                        <a:blipFill>
                          <a:blip r:embed="rId2"/>
                          <a:stretch>
                            <a:fillRect l="-296" t="-200000" r="-261538" b="-100000"/>
                          </a:stretch>
                        </a:blipFill>
                      </a:tcPr>
                    </a:tc>
                    <a:tc>
                      <a:txBody>
                        <a:bodyPr/>
                        <a:lstStyle/>
                        <a:p>
                          <a:pPr algn="just"/>
                          <a:r>
                            <a:rPr lang="en-US" sz="2400" kern="100" dirty="0">
                              <a:solidFill>
                                <a:schemeClr val="tx1"/>
                              </a:solidFill>
                              <a:effectLst/>
                            </a:rPr>
                            <a:t>  7        4        3         4         7</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52062426"/>
                      </a:ext>
                    </a:extLst>
                  </a:tr>
                  <a:tr h="680195">
                    <a:tc>
                      <a:txBody>
                        <a:bodyPr/>
                        <a:lstStyle/>
                        <a:p>
                          <a:pPr algn="just"/>
                          <a:r>
                            <a:rPr lang="en-US" sz="2400" kern="100">
                              <a:solidFill>
                                <a:schemeClr val="tx1"/>
                              </a:solidFill>
                              <a:effectLst/>
                            </a:rPr>
                            <a:t>Z=2X</a:t>
                          </a:r>
                          <a:r>
                            <a:rPr lang="zh-CN" sz="2400" kern="100">
                              <a:solidFill>
                                <a:schemeClr val="tx1"/>
                              </a:solidFill>
                              <a:effectLst/>
                            </a:rPr>
                            <a:t>－</a:t>
                          </a:r>
                          <a:r>
                            <a:rPr lang="en-US" sz="2400" kern="100">
                              <a:solidFill>
                                <a:schemeClr val="tx1"/>
                              </a:solidFill>
                              <a:effectLst/>
                            </a:rPr>
                            <a:t>1</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-5       -3       -1         1          3</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77802923"/>
                      </a:ext>
                    </a:extLst>
                  </a:tr>
                </a:tbl>
              </a:graphicData>
            </a:graphic>
          </p:graphicFrame>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8C9CF0C-3E17-0E17-BEBF-AF8BABA3F30A}"/>
                  </a:ext>
                </a:extLst>
              </p:cNvPr>
              <p:cNvSpPr txBox="1"/>
              <p:nvPr/>
            </p:nvSpPr>
            <p:spPr>
              <a:xfrm>
                <a:off x="336310" y="2701759"/>
                <a:ext cx="8807690" cy="1569660"/>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Then,</a:t>
                </a:r>
                <a:endParaRPr lang="zh-CN" altLang="zh-CN" sz="2400" kern="100" dirty="0">
                  <a:effectLst/>
                  <a:latin typeface="Times New Roman" panose="02020603050405020304" pitchFamily="18" charset="0"/>
                  <a:ea typeface="宋体" panose="02010600030101010101" pitchFamily="2" charset="-122"/>
                </a:endParaRPr>
              </a:p>
              <a:p>
                <a:pPr indent="534035" algn="just"/>
                <a14:m>
                  <m:oMath xmlns:m="http://schemas.openxmlformats.org/officeDocument/2006/math">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𝒀</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𝟑</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𝑿</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𝟐𝟎</m:t>
                    </m:r>
                  </m:oMath>
                </a14:m>
                <a:r>
                  <a:rPr lang="en-US"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401320" algn="just"/>
                <a14:m>
                  <m:oMath xmlns:m="http://schemas.openxmlformats.org/officeDocument/2006/math">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𝒀</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𝟒</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𝑿</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𝟏</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𝑿</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𝟏</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𝟐𝟓</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𝟒𝟓</m:t>
                    </m:r>
                  </m:oMath>
                </a14:m>
                <a:r>
                  <a:rPr lang="en-US"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401320" algn="just"/>
                <a14:m>
                  <m:oMath xmlns:m="http://schemas.openxmlformats.org/officeDocument/2006/math">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𝒀</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𝟕</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𝑿</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𝑷</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𝑿</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𝟏𝟓</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𝟐𝟎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𝟎</m:t>
                    </m:r>
                    <m:r>
                      <a:rPr lang="en-US" altLang="zh-CN" sz="2400" b="1" i="1" kern="100">
                        <a:effectLst/>
                        <a:latin typeface="Cambria Math" panose="02040503050406030204" pitchFamily="18" charset="0"/>
                        <a:ea typeface="宋体" panose="02010600030101010101" pitchFamily="2" charset="-122"/>
                      </a:rPr>
                      <m:t>.</m:t>
                    </m:r>
                    <m:r>
                      <a:rPr lang="en-US" altLang="zh-CN" sz="2400" b="1" i="1" kern="100">
                        <a:effectLst/>
                        <a:latin typeface="Cambria Math" panose="02040503050406030204" pitchFamily="18" charset="0"/>
                        <a:ea typeface="宋体" panose="02010600030101010101" pitchFamily="2" charset="-122"/>
                      </a:rPr>
                      <m:t>𝟑𝟓</m:t>
                    </m:r>
                  </m:oMath>
                </a14:m>
                <a:r>
                  <a:rPr lang="en-US"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6" name="文本框 5">
                <a:extLst>
                  <a:ext uri="{FF2B5EF4-FFF2-40B4-BE49-F238E27FC236}">
                    <a16:creationId xmlns:a16="http://schemas.microsoft.com/office/drawing/2014/main" id="{D8C9CF0C-3E17-0E17-BEBF-AF8BABA3F30A}"/>
                  </a:ext>
                </a:extLst>
              </p:cNvPr>
              <p:cNvSpPr txBox="1">
                <a:spLocks noRot="1" noChangeAspect="1" noMove="1" noResize="1" noEditPoints="1" noAdjustHandles="1" noChangeArrowheads="1" noChangeShapeType="1" noTextEdit="1"/>
              </p:cNvSpPr>
              <p:nvPr/>
            </p:nvSpPr>
            <p:spPr>
              <a:xfrm>
                <a:off x="336310" y="2701759"/>
                <a:ext cx="8807690" cy="1569660"/>
              </a:xfrm>
              <a:prstGeom prst="rect">
                <a:avLst/>
              </a:prstGeom>
              <a:blipFill>
                <a:blip r:embed="rId3"/>
                <a:stretch>
                  <a:fillRect l="-1038" t="-3101" b="-775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C876DE5-95A1-B481-2D43-3D8ED93ACFF5}"/>
              </a:ext>
            </a:extLst>
          </p:cNvPr>
          <p:cNvSpPr txBox="1"/>
          <p:nvPr/>
        </p:nvSpPr>
        <p:spPr>
          <a:xfrm>
            <a:off x="311387" y="4250843"/>
            <a:ext cx="4572000"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Thus, we get</a:t>
            </a:r>
            <a:endParaRPr lang="zh-CN" altLang="zh-CN" sz="2400" kern="100" dirty="0">
              <a:effectLst/>
              <a:latin typeface="Times New Roman" panose="02020603050405020304" pitchFamily="18" charset="0"/>
              <a:ea typeface="宋体" panose="02010600030101010101" pitchFamily="2" charset="-122"/>
            </a:endParaRPr>
          </a:p>
        </p:txBody>
      </p:sp>
      <p:graphicFrame>
        <p:nvGraphicFramePr>
          <p:cNvPr id="9" name="表格 8">
            <a:extLst>
              <a:ext uri="{FF2B5EF4-FFF2-40B4-BE49-F238E27FC236}">
                <a16:creationId xmlns:a16="http://schemas.microsoft.com/office/drawing/2014/main" id="{F75DE89F-1FA2-7339-47CD-B8F82AD7152E}"/>
              </a:ext>
            </a:extLst>
          </p:cNvPr>
          <p:cNvGraphicFramePr>
            <a:graphicFrameLocks noGrp="1"/>
          </p:cNvGraphicFramePr>
          <p:nvPr>
            <p:extLst>
              <p:ext uri="{D42A27DB-BD31-4B8C-83A1-F6EECF244321}">
                <p14:modId xmlns:p14="http://schemas.microsoft.com/office/powerpoint/2010/main" val="1299767559"/>
              </p:ext>
            </p:extLst>
          </p:nvPr>
        </p:nvGraphicFramePr>
        <p:xfrm>
          <a:off x="2135551" y="4475813"/>
          <a:ext cx="5209208" cy="989829"/>
        </p:xfrm>
        <a:graphic>
          <a:graphicData uri="http://schemas.openxmlformats.org/drawingml/2006/table">
            <a:tbl>
              <a:tblPr firstRow="1" firstCol="1" lastRow="1" lastCol="1" bandRow="1" bandCol="1">
                <a:tableStyleId>{5C22544A-7EE6-4342-B048-85BDC9FD1C3A}</a:tableStyleId>
              </a:tblPr>
              <a:tblGrid>
                <a:gridCol w="1575006">
                  <a:extLst>
                    <a:ext uri="{9D8B030D-6E8A-4147-A177-3AD203B41FA5}">
                      <a16:colId xmlns:a16="http://schemas.microsoft.com/office/drawing/2014/main" val="1890426835"/>
                    </a:ext>
                  </a:extLst>
                </a:gridCol>
                <a:gridCol w="3634202">
                  <a:extLst>
                    <a:ext uri="{9D8B030D-6E8A-4147-A177-3AD203B41FA5}">
                      <a16:colId xmlns:a16="http://schemas.microsoft.com/office/drawing/2014/main" val="1053155377"/>
                    </a:ext>
                  </a:extLst>
                </a:gridCol>
              </a:tblGrid>
              <a:tr h="312035">
                <a:tc>
                  <a:txBody>
                    <a:bodyPr/>
                    <a:lstStyle/>
                    <a:p>
                      <a:pPr algn="ctr"/>
                      <a:r>
                        <a:rPr lang="en-US" sz="2400" kern="100">
                          <a:solidFill>
                            <a:schemeClr val="tx1"/>
                          </a:solidFill>
                          <a:effectLst/>
                        </a:rPr>
                        <a:t>Y</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3          4        7</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58529021"/>
                  </a:ext>
                </a:extLst>
              </a:tr>
              <a:tr h="624069">
                <a:tc>
                  <a:txBody>
                    <a:bodyPr/>
                    <a:lstStyle/>
                    <a:p>
                      <a:pPr algn="just"/>
                      <a:r>
                        <a:rPr lang="en-US" sz="2400" kern="100">
                          <a:solidFill>
                            <a:schemeClr val="tx1"/>
                          </a:solidFill>
                          <a:effectLst/>
                        </a:rPr>
                        <a:t>P(Y=y)</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0.20   0.45   0.35 </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65932778"/>
                  </a:ext>
                </a:extLst>
              </a:tr>
            </a:tbl>
          </a:graphicData>
        </a:graphic>
      </p:graphicFrame>
      <p:sp>
        <p:nvSpPr>
          <p:cNvPr id="11" name="文本框 10">
            <a:extLst>
              <a:ext uri="{FF2B5EF4-FFF2-40B4-BE49-F238E27FC236}">
                <a16:creationId xmlns:a16="http://schemas.microsoft.com/office/drawing/2014/main" id="{71719B40-922C-2A4F-7BB0-04DF473C7BC3}"/>
              </a:ext>
            </a:extLst>
          </p:cNvPr>
          <p:cNvSpPr txBox="1"/>
          <p:nvPr/>
        </p:nvSpPr>
        <p:spPr>
          <a:xfrm>
            <a:off x="102723" y="5582913"/>
            <a:ext cx="1084901" cy="461665"/>
          </a:xfrm>
          <a:prstGeom prst="rect">
            <a:avLst/>
          </a:prstGeom>
          <a:noFill/>
        </p:spPr>
        <p:txBody>
          <a:bodyPr wrap="square">
            <a:spAutoFit/>
          </a:bodyPr>
          <a:lstStyle/>
          <a:p>
            <a:r>
              <a:rPr lang="en-US" altLang="zh-CN" sz="2400" b="1" kern="100" dirty="0">
                <a:effectLst/>
                <a:latin typeface="Times New Roman" panose="02020603050405020304" pitchFamily="18" charset="0"/>
                <a:ea typeface="宋体" panose="02010600030101010101" pitchFamily="2" charset="-122"/>
              </a:rPr>
              <a:t>And</a:t>
            </a:r>
            <a:endParaRPr lang="zh-CN" altLang="en-US" sz="2400" dirty="0"/>
          </a:p>
        </p:txBody>
      </p:sp>
      <p:graphicFrame>
        <p:nvGraphicFramePr>
          <p:cNvPr id="12" name="表格 11">
            <a:extLst>
              <a:ext uri="{FF2B5EF4-FFF2-40B4-BE49-F238E27FC236}">
                <a16:creationId xmlns:a16="http://schemas.microsoft.com/office/drawing/2014/main" id="{8463B551-0397-0A4E-7286-943B30E656B5}"/>
              </a:ext>
            </a:extLst>
          </p:cNvPr>
          <p:cNvGraphicFramePr>
            <a:graphicFrameLocks noGrp="1"/>
          </p:cNvGraphicFramePr>
          <p:nvPr>
            <p:extLst>
              <p:ext uri="{D42A27DB-BD31-4B8C-83A1-F6EECF244321}">
                <p14:modId xmlns:p14="http://schemas.microsoft.com/office/powerpoint/2010/main" val="458468022"/>
              </p:ext>
            </p:extLst>
          </p:nvPr>
        </p:nvGraphicFramePr>
        <p:xfrm>
          <a:off x="1547664" y="5728607"/>
          <a:ext cx="5616624" cy="1025646"/>
        </p:xfrm>
        <a:graphic>
          <a:graphicData uri="http://schemas.openxmlformats.org/drawingml/2006/table">
            <a:tbl>
              <a:tblPr firstRow="1" firstCol="1" lastRow="1" lastCol="1" bandRow="1" bandCol="1">
                <a:tableStyleId>{5C22544A-7EE6-4342-B048-85BDC9FD1C3A}</a:tableStyleId>
              </a:tblPr>
              <a:tblGrid>
                <a:gridCol w="1116486">
                  <a:extLst>
                    <a:ext uri="{9D8B030D-6E8A-4147-A177-3AD203B41FA5}">
                      <a16:colId xmlns:a16="http://schemas.microsoft.com/office/drawing/2014/main" val="3791956223"/>
                    </a:ext>
                  </a:extLst>
                </a:gridCol>
                <a:gridCol w="4500138">
                  <a:extLst>
                    <a:ext uri="{9D8B030D-6E8A-4147-A177-3AD203B41FA5}">
                      <a16:colId xmlns:a16="http://schemas.microsoft.com/office/drawing/2014/main" val="1789271623"/>
                    </a:ext>
                  </a:extLst>
                </a:gridCol>
              </a:tblGrid>
              <a:tr h="329943">
                <a:tc>
                  <a:txBody>
                    <a:bodyPr/>
                    <a:lstStyle/>
                    <a:p>
                      <a:pPr algn="ctr"/>
                      <a:r>
                        <a:rPr lang="en-US" sz="2400" kern="100">
                          <a:solidFill>
                            <a:schemeClr val="tx1"/>
                          </a:solidFill>
                          <a:effectLst/>
                        </a:rPr>
                        <a:t>Z</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 -5       -3       -1       1        3</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09049415"/>
                  </a:ext>
                </a:extLst>
              </a:tr>
              <a:tr h="659886">
                <a:tc>
                  <a:txBody>
                    <a:bodyPr/>
                    <a:lstStyle/>
                    <a:p>
                      <a:pPr algn="just"/>
                      <a:r>
                        <a:rPr lang="en-US" sz="2400" kern="100">
                          <a:solidFill>
                            <a:schemeClr val="tx1"/>
                          </a:solidFill>
                          <a:effectLst/>
                        </a:rPr>
                        <a:t>P(Z=z)</a:t>
                      </a:r>
                      <a:endParaRPr lang="zh-CN" sz="24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en-US" sz="2400" kern="100" dirty="0">
                          <a:solidFill>
                            <a:schemeClr val="tx1"/>
                          </a:solidFill>
                          <a:effectLst/>
                        </a:rPr>
                        <a:t>0.15   0.20   0.20   0.25   0.20</a:t>
                      </a:r>
                      <a:endParaRPr lang="zh-CN" sz="24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08355447"/>
                  </a:ext>
                </a:extLst>
              </a:tr>
            </a:tbl>
          </a:graphicData>
        </a:graphic>
      </p:graphicFrame>
    </p:spTree>
    <p:extLst>
      <p:ext uri="{BB962C8B-B14F-4D97-AF65-F5344CB8AC3E}">
        <p14:creationId xmlns:p14="http://schemas.microsoft.com/office/powerpoint/2010/main" val="4062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595A4A-2C3D-7DE5-1665-AF99991198AF}"/>
              </a:ext>
            </a:extLst>
          </p:cNvPr>
          <p:cNvSpPr>
            <a:spLocks noChangeArrowheads="1"/>
          </p:cNvSpPr>
          <p:nvPr/>
        </p:nvSpPr>
        <p:spPr bwMode="auto">
          <a:xfrm>
            <a:off x="0" y="96252"/>
            <a:ext cx="226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4.6.2</a:t>
            </a:r>
            <a:r>
              <a:rPr kumimoji="0" lang="en-US" altLang="zh-CN" sz="2400" b="0" i="0" u="none" strike="noStrike" cap="none" normalizeH="0" baseline="0" dirty="0">
                <a:ln>
                  <a:noFill/>
                </a:ln>
                <a:solidFill>
                  <a:schemeClr val="tx1"/>
                </a:solidFill>
                <a:effectLst/>
              </a:rPr>
              <a:t>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B3ACC5F-3B00-FBC2-7333-1DE7B4EFB491}"/>
                  </a:ext>
                </a:extLst>
              </p:cNvPr>
              <p:cNvSpPr txBox="1"/>
              <p:nvPr/>
            </p:nvSpPr>
            <p:spPr>
              <a:xfrm>
                <a:off x="251520" y="573389"/>
                <a:ext cx="8712968"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Suppose the random variable</a:t>
                </a:r>
                <a:r>
                  <a:rPr lang="en-US" altLang="zh-CN" sz="2400" i="1" kern="100" dirty="0">
                    <a:effectLst/>
                    <a:latin typeface="Times New Roman" panose="02020603050405020304" pitchFamily="18" charset="0"/>
                    <a:ea typeface="宋体" panose="02010600030101010101" pitchFamily="2" charset="-122"/>
                  </a:rPr>
                  <a:t> Y</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err="1">
                    <a:effectLst/>
                    <a:latin typeface="Times New Roman" panose="02020603050405020304" pitchFamily="18" charset="0"/>
                    <a:ea typeface="宋体" panose="02010600030101010101" pitchFamily="2" charset="-122"/>
                  </a:rPr>
                  <a:t>aX</a:t>
                </a:r>
                <a:r>
                  <a:rPr lang="en-US" altLang="zh-CN" sz="2400" kern="100" dirty="0" err="1">
                    <a:effectLst/>
                    <a:latin typeface="Times New Roman" panose="02020603050405020304" pitchFamily="18" charset="0"/>
                    <a:ea typeface="宋体" panose="02010600030101010101" pitchFamily="2" charset="-122"/>
                  </a:rPr>
                  <a:t>+</a:t>
                </a:r>
                <a:r>
                  <a:rPr lang="en-US" altLang="zh-CN" sz="2400" i="1" kern="100" dirty="0" err="1">
                    <a:effectLst/>
                    <a:latin typeface="Times New Roman" panose="02020603050405020304" pitchFamily="18" charset="0"/>
                    <a:ea typeface="宋体" panose="02010600030101010101" pitchFamily="2" charset="-122"/>
                  </a:rPr>
                  <a:t>b</a:t>
                </a:r>
                <a:r>
                  <a:rPr lang="en-US" altLang="zh-CN" sz="2400" kern="100" dirty="0">
                    <a:effectLst/>
                    <a:latin typeface="Times New Roman" panose="02020603050405020304" pitchFamily="18" charset="0"/>
                    <a:ea typeface="宋体" panose="02010600030101010101" pitchFamily="2" charset="-122"/>
                  </a:rPr>
                  <a:t>, with </a:t>
                </a:r>
                <a14:m>
                  <m:oMath xmlns:m="http://schemas.openxmlformats.org/officeDocument/2006/math">
                    <m:r>
                      <a:rPr lang="en-US" altLang="zh-CN" sz="2400" i="1" kern="100">
                        <a:effectLst/>
                        <a:latin typeface="Cambria Math" panose="02040503050406030204" pitchFamily="18" charset="0"/>
                        <a:ea typeface="宋体" panose="02010600030101010101" pitchFamily="2" charset="-122"/>
                      </a:rPr>
                      <m:t>𝑎</m:t>
                    </m:r>
                    <m:r>
                      <a:rPr lang="en-US" altLang="zh-CN" sz="2400" i="1" kern="100">
                        <a:effectLst/>
                        <a:latin typeface="Cambria Math" panose="02040503050406030204" pitchFamily="18" charset="0"/>
                        <a:ea typeface="宋体" panose="02010600030101010101" pitchFamily="2" charset="-122"/>
                      </a:rPr>
                      <m:t>≠0</m:t>
                    </m:r>
                  </m:oMath>
                </a14:m>
                <a:r>
                  <a:rPr lang="en-US" altLang="zh-CN" sz="2400" kern="100" dirty="0">
                    <a:effectLst/>
                    <a:latin typeface="Times New Roman" panose="02020603050405020304" pitchFamily="18" charset="0"/>
                    <a:ea typeface="宋体" panose="02010600030101010101" pitchFamily="2" charset="-122"/>
                  </a:rPr>
                  <a:t>. Determine </a:t>
                </a:r>
                <a:r>
                  <a:rPr lang="en-US" altLang="zh-CN" sz="2400" i="1" kern="100" dirty="0">
                    <a:effectLst/>
                    <a:latin typeface="Times New Roman" panose="02020603050405020304" pitchFamily="18" charset="0"/>
                    <a:ea typeface="宋体" panose="02010600030101010101" pitchFamily="2" charset="-122"/>
                  </a:rPr>
                  <a:t>F</a:t>
                </a:r>
                <a:r>
                  <a:rPr lang="en-US" altLang="zh-CN" sz="2400" i="1" kern="100" baseline="-250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y</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6B3ACC5F-3B00-FBC2-7333-1DE7B4EFB491}"/>
                  </a:ext>
                </a:extLst>
              </p:cNvPr>
              <p:cNvSpPr txBox="1">
                <a:spLocks noRot="1" noChangeAspect="1" noMove="1" noResize="1" noEditPoints="1" noAdjustHandles="1" noChangeArrowheads="1" noChangeShapeType="1" noTextEdit="1"/>
              </p:cNvSpPr>
              <p:nvPr/>
            </p:nvSpPr>
            <p:spPr>
              <a:xfrm>
                <a:off x="251520" y="573389"/>
                <a:ext cx="8712968" cy="461665"/>
              </a:xfrm>
              <a:prstGeom prst="rect">
                <a:avLst/>
              </a:prstGeom>
              <a:blipFill>
                <a:blip r:embed="rId2"/>
                <a:stretch>
                  <a:fillRect l="-1049" t="-10526" b="-289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5C094DC-617F-F36D-D169-CDAE5B285388}"/>
              </a:ext>
            </a:extLst>
          </p:cNvPr>
          <p:cNvSpPr txBox="1"/>
          <p:nvPr/>
        </p:nvSpPr>
        <p:spPr>
          <a:xfrm>
            <a:off x="11952" y="1050526"/>
            <a:ext cx="5496151"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ea typeface="宋体" panose="02010600030101010101" pitchFamily="2" charset="-122"/>
              </a:rPr>
              <a:t>Solution  </a:t>
            </a:r>
            <a:r>
              <a:rPr lang="en-US" altLang="zh-CN" sz="2400" kern="100" dirty="0">
                <a:effectLst/>
                <a:latin typeface="Times New Roman" panose="02020603050405020304" pitchFamily="18" charset="0"/>
                <a:ea typeface="宋体" panose="02010600030101010101" pitchFamily="2" charset="-122"/>
              </a:rPr>
              <a:t>We need consider two cases.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3685351-3E9E-0EB6-F010-000143A33516}"/>
                  </a:ext>
                </a:extLst>
              </p:cNvPr>
              <p:cNvSpPr txBox="1"/>
              <p:nvPr/>
            </p:nvSpPr>
            <p:spPr>
              <a:xfrm>
                <a:off x="11953" y="1443354"/>
                <a:ext cx="4616970" cy="624273"/>
              </a:xfrm>
              <a:prstGeom prst="rect">
                <a:avLst/>
              </a:prstGeom>
              <a:noFill/>
            </p:spPr>
            <p:txBody>
              <a:bodyPr wrap="square">
                <a:spAutoFit/>
              </a:bodyPr>
              <a:lstStyle/>
              <a:p>
                <a:r>
                  <a:rPr lang="en-US" altLang="zh-CN" sz="2400" kern="100" dirty="0">
                    <a:effectLst/>
                    <a:latin typeface="Times New Roman" panose="02020603050405020304" pitchFamily="18" charset="0"/>
                  </a:rPr>
                  <a:t>(1)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𝑎</m:t>
                    </m:r>
                    <m:r>
                      <a:rPr lang="en-US" altLang="zh-CN" sz="2400" i="1" kern="100">
                        <a:effectLst/>
                        <a:latin typeface="Cambria Math" panose="02040503050406030204" pitchFamily="18" charset="0"/>
                        <a:cs typeface="Times New Roman" panose="02020603050405020304" pitchFamily="18" charset="0"/>
                      </a:rPr>
                      <m:t>&gt;0:</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rPr>
                      <m:t> </m:t>
                    </m:r>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iff</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cs typeface="Times New Roman" panose="02020603050405020304" pitchFamily="18" charset="0"/>
                      </a:rPr>
                      <m:t>𝑋</m:t>
                    </m:r>
                    <m:r>
                      <a:rPr lang="en-US" altLang="zh-CN" sz="2400" kern="100">
                        <a:effectLst/>
                        <a:latin typeface="Cambria Math" panose="020405030504060302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𝑏</m:t>
                        </m:r>
                      </m:num>
                      <m:den>
                        <m:r>
                          <a:rPr lang="en-US" altLang="zh-CN" sz="2400" i="1" kern="100">
                            <a:effectLst/>
                            <a:latin typeface="Cambria Math" panose="02040503050406030204" pitchFamily="18" charset="0"/>
                            <a:cs typeface="Times New Roman" panose="02020603050405020304" pitchFamily="18" charset="0"/>
                          </a:rPr>
                          <m:t>𝑎</m:t>
                        </m:r>
                      </m:den>
                    </m:f>
                    <m:r>
                      <a:rPr lang="en-US" altLang="zh-CN" sz="2400" i="1" kern="100">
                        <a:effectLst/>
                        <a:latin typeface="Cambria Math" panose="02040503050406030204" pitchFamily="18" charset="0"/>
                        <a:cs typeface="Times New Roman" panose="02020603050405020304" pitchFamily="18" charset="0"/>
                      </a:rPr>
                      <m:t>,</m:t>
                    </m:r>
                  </m:oMath>
                </a14:m>
                <a:endParaRPr lang="zh-CN" altLang="en-US" sz="2400" dirty="0"/>
              </a:p>
            </p:txBody>
          </p:sp>
        </mc:Choice>
        <mc:Fallback>
          <p:sp>
            <p:nvSpPr>
              <p:cNvPr id="8" name="文本框 7">
                <a:extLst>
                  <a:ext uri="{FF2B5EF4-FFF2-40B4-BE49-F238E27FC236}">
                    <a16:creationId xmlns:a16="http://schemas.microsoft.com/office/drawing/2014/main" id="{F3685351-3E9E-0EB6-F010-000143A33516}"/>
                  </a:ext>
                </a:extLst>
              </p:cNvPr>
              <p:cNvSpPr txBox="1">
                <a:spLocks noRot="1" noChangeAspect="1" noMove="1" noResize="1" noEditPoints="1" noAdjustHandles="1" noChangeArrowheads="1" noChangeShapeType="1" noTextEdit="1"/>
              </p:cNvSpPr>
              <p:nvPr/>
            </p:nvSpPr>
            <p:spPr>
              <a:xfrm>
                <a:off x="11953" y="1443354"/>
                <a:ext cx="4616970" cy="624273"/>
              </a:xfrm>
              <a:prstGeom prst="rect">
                <a:avLst/>
              </a:prstGeom>
              <a:blipFill>
                <a:blip r:embed="rId3"/>
                <a:stretch>
                  <a:fillRect l="-2114" b="-882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BD0F395-3AFA-67FB-35FB-C2E789121B66}"/>
              </a:ext>
            </a:extLst>
          </p:cNvPr>
          <p:cNvSpPr txBox="1"/>
          <p:nvPr/>
        </p:nvSpPr>
        <p:spPr>
          <a:xfrm>
            <a:off x="274234" y="2060848"/>
            <a:ext cx="841288" cy="461665"/>
          </a:xfrm>
          <a:prstGeom prst="rect">
            <a:avLst/>
          </a:prstGeom>
          <a:noFill/>
        </p:spPr>
        <p:txBody>
          <a:bodyPr wrap="square">
            <a:spAutoFit/>
          </a:bodyPr>
          <a:lstStyle/>
          <a:p>
            <a:r>
              <a:rPr lang="en-US" altLang="zh-CN" sz="2400" kern="100" dirty="0">
                <a:effectLst/>
                <a:latin typeface="Times New Roman" panose="02020603050405020304" pitchFamily="18" charset="0"/>
              </a:rPr>
              <a:t>then,</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D9F3FC69-1918-C571-ECB7-20F756FA8335}"/>
                  </a:ext>
                </a:extLst>
              </p:cNvPr>
              <p:cNvSpPr txBox="1"/>
              <p:nvPr/>
            </p:nvSpPr>
            <p:spPr>
              <a:xfrm>
                <a:off x="1331640" y="1958138"/>
                <a:ext cx="6840760"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m:t>
                          </m:r>
                          <m:r>
                            <a:rPr lang="zh-CN" altLang="en-US" sz="2400" i="1">
                              <a:latin typeface="Cambria Math" panose="02040503050406030204" pitchFamily="18" charset="0"/>
                            </a:rPr>
                            <m:t>𝑦</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𝑎𝑋</m:t>
                          </m:r>
                          <m:r>
                            <a:rPr lang="zh-CN" altLang="en-US" sz="2400" i="0">
                              <a:latin typeface="Cambria Math" panose="02040503050406030204" pitchFamily="18" charset="0"/>
                            </a:rPr>
                            <m:t>+</m:t>
                          </m:r>
                          <m:r>
                            <a:rPr lang="zh-CN" altLang="en-US" sz="2400" i="1">
                              <a:latin typeface="Cambria Math" panose="02040503050406030204" pitchFamily="18" charset="0"/>
                            </a:rPr>
                            <m:t>𝑏</m:t>
                          </m:r>
                          <m:r>
                            <a:rPr lang="zh-CN" altLang="en-US" sz="2400" i="0">
                              <a:latin typeface="Cambria Math" panose="02040503050406030204" pitchFamily="18" charset="0"/>
                            </a:rPr>
                            <m:t>≤</m:t>
                          </m:r>
                          <m:r>
                            <a:rPr lang="zh-CN" altLang="en-US" sz="2400" i="1">
                              <a:latin typeface="Cambria Math" panose="02040503050406030204" pitchFamily="18" charset="0"/>
                            </a:rPr>
                            <m:t>𝑦</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oMath>
                  </m:oMathPara>
                </a14:m>
                <a:endParaRPr lang="zh-CN" altLang="en-US" sz="2400" dirty="0"/>
              </a:p>
            </p:txBody>
          </p:sp>
        </mc:Choice>
        <mc:Fallback>
          <p:sp>
            <p:nvSpPr>
              <p:cNvPr id="12" name="文本框 11">
                <a:extLst>
                  <a:ext uri="{FF2B5EF4-FFF2-40B4-BE49-F238E27FC236}">
                    <a16:creationId xmlns:a16="http://schemas.microsoft.com/office/drawing/2014/main" id="{D9F3FC69-1918-C571-ECB7-20F756FA8335}"/>
                  </a:ext>
                </a:extLst>
              </p:cNvPr>
              <p:cNvSpPr txBox="1">
                <a:spLocks noRot="1" noChangeAspect="1" noMove="1" noResize="1" noEditPoints="1" noAdjustHandles="1" noChangeArrowheads="1" noChangeShapeType="1" noTextEdit="1"/>
              </p:cNvSpPr>
              <p:nvPr/>
            </p:nvSpPr>
            <p:spPr>
              <a:xfrm>
                <a:off x="1331640" y="1958138"/>
                <a:ext cx="6840760" cy="922176"/>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1F32D3B-9235-3698-3E30-CBB58A4C8CAF}"/>
              </a:ext>
            </a:extLst>
          </p:cNvPr>
          <p:cNvSpPr txBox="1"/>
          <p:nvPr/>
        </p:nvSpPr>
        <p:spPr>
          <a:xfrm>
            <a:off x="63269" y="3198167"/>
            <a:ext cx="1248870" cy="461665"/>
          </a:xfrm>
          <a:prstGeom prst="rect">
            <a:avLst/>
          </a:prstGeom>
          <a:noFill/>
        </p:spPr>
        <p:txBody>
          <a:bodyPr wrap="square">
            <a:spAutoFit/>
          </a:bodyPr>
          <a:lstStyle/>
          <a:p>
            <a:r>
              <a:rPr lang="en-US" altLang="zh-CN" sz="2400" kern="100" dirty="0">
                <a:effectLst/>
                <a:latin typeface="Times New Roman" panose="02020603050405020304" pitchFamily="18" charset="0"/>
              </a:rPr>
              <a:t>implies</a:t>
            </a:r>
            <a:endParaRPr lang="zh-CN" altLang="en-US" sz="2400"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0767F3AE-9310-4942-5549-C5030A8DBEA4}"/>
                  </a:ext>
                </a:extLst>
              </p:cNvPr>
              <p:cNvSpPr txBox="1"/>
              <p:nvPr/>
            </p:nvSpPr>
            <p:spPr>
              <a:xfrm>
                <a:off x="1583118" y="2953993"/>
                <a:ext cx="3240360"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𝑌</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𝑦</m:t>
                          </m:r>
                        </m:e>
                      </m:d>
                      <m:r>
                        <a:rPr lang="zh-CN" altLang="en-US" sz="2400" i="0">
                          <a:latin typeface="Cambria Math" panose="02040503050406030204" pitchFamily="18" charset="0"/>
                        </a:rPr>
                        <m: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𝑋</m:t>
                          </m:r>
                        </m:sub>
                      </m:sSub>
                      <m:d>
                        <m:dPr>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r>
                        <a:rPr lang="zh-CN" altLang="en-US" sz="2400" i="0">
                          <a:latin typeface="Cambria Math" panose="02040503050406030204" pitchFamily="18" charset="0"/>
                        </a:rPr>
                        <m:t>.</m:t>
                      </m:r>
                    </m:oMath>
                  </m:oMathPara>
                </a14:m>
                <a:endParaRPr lang="zh-CN" altLang="en-US" sz="2400" dirty="0"/>
              </a:p>
            </p:txBody>
          </p:sp>
        </mc:Choice>
        <mc:Fallback>
          <p:sp>
            <p:nvSpPr>
              <p:cNvPr id="16" name="文本框 15">
                <a:extLst>
                  <a:ext uri="{FF2B5EF4-FFF2-40B4-BE49-F238E27FC236}">
                    <a16:creationId xmlns:a16="http://schemas.microsoft.com/office/drawing/2014/main" id="{0767F3AE-9310-4942-5549-C5030A8DBEA4}"/>
                  </a:ext>
                </a:extLst>
              </p:cNvPr>
              <p:cNvSpPr txBox="1">
                <a:spLocks noRot="1" noChangeAspect="1" noMove="1" noResize="1" noEditPoints="1" noAdjustHandles="1" noChangeArrowheads="1" noChangeShapeType="1" noTextEdit="1"/>
              </p:cNvSpPr>
              <p:nvPr/>
            </p:nvSpPr>
            <p:spPr>
              <a:xfrm>
                <a:off x="1583118" y="2953993"/>
                <a:ext cx="3240360" cy="92217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9E48A742-CE9D-FBD9-6453-CB874044FBC7}"/>
                  </a:ext>
                </a:extLst>
              </p:cNvPr>
              <p:cNvSpPr txBox="1"/>
              <p:nvPr/>
            </p:nvSpPr>
            <p:spPr>
              <a:xfrm>
                <a:off x="-25198" y="4021590"/>
                <a:ext cx="4616970" cy="624273"/>
              </a:xfrm>
              <a:prstGeom prst="rect">
                <a:avLst/>
              </a:prstGeom>
              <a:noFill/>
            </p:spPr>
            <p:txBody>
              <a:bodyPr wrap="square">
                <a:spAutoFit/>
              </a:bodyPr>
              <a:lstStyle/>
              <a:p>
                <a:pPr algn="just"/>
                <a:r>
                  <a:rPr lang="en-US" altLang="zh-CN" sz="2400" kern="100" dirty="0">
                    <a:effectLst/>
                    <a:latin typeface="Times New Roman" panose="02020603050405020304" pitchFamily="18" charset="0"/>
                  </a:rPr>
                  <a:t>(2) </a:t>
                </a:r>
                <a14:m>
                  <m:oMath xmlns:m="http://schemas.openxmlformats.org/officeDocument/2006/math">
                    <m:r>
                      <a:rPr lang="en-US" altLang="zh-CN" sz="2400" i="1" kern="100">
                        <a:effectLst/>
                        <a:latin typeface="Cambria Math" panose="02040503050406030204" pitchFamily="18" charset="0"/>
                      </a:rPr>
                      <m:t>𝑎</m:t>
                    </m:r>
                    <m:r>
                      <a:rPr lang="en-US" altLang="zh-CN" sz="2400" i="1" kern="100">
                        <a:effectLst/>
                        <a:latin typeface="Cambria Math" panose="02040503050406030204" pitchFamily="18" charset="0"/>
                      </a:rPr>
                      <m:t>&lt;0:</m:t>
                    </m:r>
                    <m:r>
                      <a:rPr lang="en-US" altLang="zh-CN" sz="2400" i="1" kern="100">
                        <a:effectLst/>
                        <a:latin typeface="Cambria Math" panose="02040503050406030204" pitchFamily="18" charset="0"/>
                      </a:rPr>
                      <m:t>𝑌</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𝑦</m:t>
                    </m:r>
                    <m:r>
                      <m:rPr>
                        <m:nor/>
                      </m:rPr>
                      <a:rPr lang="en-US" altLang="zh-CN" sz="2400" kern="100">
                        <a:effectLst/>
                        <a:latin typeface="Cambria Math" panose="02040503050406030204" pitchFamily="18" charset="0"/>
                      </a:rPr>
                      <m:t> </m:t>
                    </m:r>
                    <m:r>
                      <m:rPr>
                        <m:nor/>
                      </m:rPr>
                      <a:rPr lang="en-US" altLang="zh-CN" sz="2400" kern="100">
                        <a:effectLst/>
                        <a:latin typeface="Cambria Math" panose="02040503050406030204" pitchFamily="18" charset="0"/>
                      </a:rPr>
                      <m:t>iff</m:t>
                    </m:r>
                    <m:r>
                      <m:rPr>
                        <m:nor/>
                      </m:rPr>
                      <a:rPr lang="en-US" altLang="zh-CN" sz="2400" kern="100">
                        <a:effectLst/>
                        <a:latin typeface="Cambria Math" panose="02040503050406030204" pitchFamily="18" charset="0"/>
                      </a:rPr>
                      <m:t> </m:t>
                    </m:r>
                    <m:r>
                      <a:rPr lang="en-US" altLang="zh-CN" sz="2400" i="1" kern="100">
                        <a:effectLst/>
                        <a:latin typeface="Cambria Math" panose="02040503050406030204" pitchFamily="18" charset="0"/>
                      </a:rPr>
                      <m:t>𝑋</m:t>
                    </m:r>
                    <m:r>
                      <a:rPr lang="en-US" altLang="zh-CN" sz="2400"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𝑏</m:t>
                        </m:r>
                      </m:num>
                      <m:den>
                        <m:r>
                          <a:rPr lang="en-US" altLang="zh-CN" sz="2400" i="1" kern="100">
                            <a:effectLst/>
                            <a:latin typeface="Cambria Math" panose="02040503050406030204" pitchFamily="18" charset="0"/>
                          </a:rPr>
                          <m:t>𝑎</m:t>
                        </m:r>
                      </m:den>
                    </m:f>
                    <m:r>
                      <a:rPr lang="en-US" altLang="zh-CN" sz="2400" i="1" kern="100">
                        <a:effectLst/>
                        <a:latin typeface="Cambria Math" panose="02040503050406030204" pitchFamily="18" charset="0"/>
                      </a:rPr>
                      <m:t>,</m:t>
                    </m:r>
                  </m:oMath>
                </a14:m>
                <a:endParaRPr lang="zh-CN" altLang="zh-CN" sz="2400" kern="100" dirty="0">
                  <a:effectLst/>
                  <a:latin typeface="Times New Roman" panose="02020603050405020304" pitchFamily="18" charset="0"/>
                </a:endParaRPr>
              </a:p>
            </p:txBody>
          </p:sp>
        </mc:Choice>
        <mc:Fallback>
          <p:sp>
            <p:nvSpPr>
              <p:cNvPr id="18" name="文本框 17">
                <a:extLst>
                  <a:ext uri="{FF2B5EF4-FFF2-40B4-BE49-F238E27FC236}">
                    <a16:creationId xmlns:a16="http://schemas.microsoft.com/office/drawing/2014/main" id="{9E48A742-CE9D-FBD9-6453-CB874044FBC7}"/>
                  </a:ext>
                </a:extLst>
              </p:cNvPr>
              <p:cNvSpPr txBox="1">
                <a:spLocks noRot="1" noChangeAspect="1" noMove="1" noResize="1" noEditPoints="1" noAdjustHandles="1" noChangeArrowheads="1" noChangeShapeType="1" noTextEdit="1"/>
              </p:cNvSpPr>
              <p:nvPr/>
            </p:nvSpPr>
            <p:spPr>
              <a:xfrm>
                <a:off x="-25198" y="4021590"/>
                <a:ext cx="4616970" cy="624273"/>
              </a:xfrm>
              <a:prstGeom prst="rect">
                <a:avLst/>
              </a:prstGeom>
              <a:blipFill>
                <a:blip r:embed="rId6"/>
                <a:stretch>
                  <a:fillRect l="-2114" b="-8824"/>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9BE2470-2065-0FC0-D46E-6BBB5F936E97}"/>
              </a:ext>
            </a:extLst>
          </p:cNvPr>
          <p:cNvSpPr txBox="1"/>
          <p:nvPr/>
        </p:nvSpPr>
        <p:spPr>
          <a:xfrm>
            <a:off x="4208279" y="4139702"/>
            <a:ext cx="841288" cy="461665"/>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thus,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04CE6B5B-8947-2123-3EC4-C1B23C67578B}"/>
                  </a:ext>
                </a:extLst>
              </p:cNvPr>
              <p:cNvSpPr txBox="1"/>
              <p:nvPr/>
            </p:nvSpPr>
            <p:spPr>
              <a:xfrm>
                <a:off x="199144" y="4690360"/>
                <a:ext cx="8894871"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𝑌</m:t>
                          </m:r>
                          <m:r>
                            <a:rPr lang="zh-CN" altLang="en-US" sz="2400" i="0">
                              <a:latin typeface="Cambria Math" panose="02040503050406030204" pitchFamily="18" charset="0"/>
                            </a:rPr>
                            <m:t>≤</m:t>
                          </m:r>
                          <m:r>
                            <a:rPr lang="zh-CN" altLang="en-US" sz="2400" i="1">
                              <a:latin typeface="Cambria Math" panose="02040503050406030204" pitchFamily="18" charset="0"/>
                            </a:rPr>
                            <m:t>𝑦</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𝑎𝑋</m:t>
                          </m:r>
                          <m:r>
                            <a:rPr lang="zh-CN" altLang="en-US" sz="2400" i="0">
                              <a:latin typeface="Cambria Math" panose="02040503050406030204" pitchFamily="18" charset="0"/>
                            </a:rPr>
                            <m:t>+</m:t>
                          </m:r>
                          <m:r>
                            <a:rPr lang="zh-CN" altLang="en-US" sz="2400" i="1">
                              <a:latin typeface="Cambria Math" panose="02040503050406030204" pitchFamily="18" charset="0"/>
                            </a:rPr>
                            <m:t>𝑏</m:t>
                          </m:r>
                          <m:r>
                            <a:rPr lang="zh-CN" altLang="en-US" sz="2400" i="0">
                              <a:latin typeface="Cambria Math" panose="02040503050406030204" pitchFamily="18" charset="0"/>
                            </a:rPr>
                            <m:t>≤</m:t>
                          </m:r>
                          <m:r>
                            <a:rPr lang="zh-CN" altLang="en-US" sz="2400" i="1">
                              <a:latin typeface="Cambria Math" panose="02040503050406030204" pitchFamily="18" charset="0"/>
                            </a:rPr>
                            <m:t>𝑦</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r>
                        <a:rPr lang="zh-CN" altLang="en-US" sz="2400" i="0">
                          <a:latin typeface="Cambria Math" panose="02040503050406030204" pitchFamily="18" charset="0"/>
                        </a:rPr>
                        <m:t>=1−</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&lt;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oMath>
                  </m:oMathPara>
                </a14:m>
                <a:endParaRPr lang="zh-CN" altLang="en-US" sz="2400" dirty="0"/>
              </a:p>
            </p:txBody>
          </p:sp>
        </mc:Choice>
        <mc:Fallback>
          <p:sp>
            <p:nvSpPr>
              <p:cNvPr id="22" name="文本框 21">
                <a:extLst>
                  <a:ext uri="{FF2B5EF4-FFF2-40B4-BE49-F238E27FC236}">
                    <a16:creationId xmlns:a16="http://schemas.microsoft.com/office/drawing/2014/main" id="{04CE6B5B-8947-2123-3EC4-C1B23C67578B}"/>
                  </a:ext>
                </a:extLst>
              </p:cNvPr>
              <p:cNvSpPr txBox="1">
                <a:spLocks noRot="1" noChangeAspect="1" noMove="1" noResize="1" noEditPoints="1" noAdjustHandles="1" noChangeArrowheads="1" noChangeShapeType="1" noTextEdit="1"/>
              </p:cNvSpPr>
              <p:nvPr/>
            </p:nvSpPr>
            <p:spPr>
              <a:xfrm>
                <a:off x="199144" y="4690360"/>
                <a:ext cx="8894871" cy="922176"/>
              </a:xfrm>
              <a:prstGeom prst="rect">
                <a:avLst/>
              </a:prstGeom>
              <a:blipFill>
                <a:blip r:embed="rId7"/>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52EAF3BD-D520-D24B-0263-14EA4BEE53FC}"/>
              </a:ext>
            </a:extLst>
          </p:cNvPr>
          <p:cNvSpPr txBox="1"/>
          <p:nvPr/>
        </p:nvSpPr>
        <p:spPr>
          <a:xfrm>
            <a:off x="273863" y="5907416"/>
            <a:ext cx="1226527" cy="461665"/>
          </a:xfrm>
          <a:prstGeom prst="rect">
            <a:avLst/>
          </a:prstGeom>
          <a:noFill/>
        </p:spPr>
        <p:txBody>
          <a:bodyPr wrap="square">
            <a:spAutoFit/>
          </a:bodyPr>
          <a:lstStyle/>
          <a:p>
            <a:r>
              <a:rPr lang="en-US" altLang="zh-CN" sz="2400" kern="100" dirty="0">
                <a:effectLst/>
                <a:latin typeface="Times New Roman" panose="02020603050405020304" pitchFamily="18" charset="0"/>
              </a:rPr>
              <a:t>implies</a:t>
            </a:r>
            <a:endParaRPr lang="zh-CN" altLang="en-US" sz="2400" dirty="0"/>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6BF8824-9197-F4C2-C3FC-74DE9C36C80B}"/>
                  </a:ext>
                </a:extLst>
              </p:cNvPr>
              <p:cNvSpPr txBox="1"/>
              <p:nvPr/>
            </p:nvSpPr>
            <p:spPr>
              <a:xfrm>
                <a:off x="1563346" y="5677161"/>
                <a:ext cx="5760640"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𝑌</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𝑦</m:t>
                          </m:r>
                        </m:e>
                      </m:d>
                      <m:r>
                        <a:rPr lang="zh-CN" altLang="en-US" sz="2400" i="0">
                          <a:latin typeface="Cambria Math" panose="02040503050406030204" pitchFamily="18" charset="0"/>
                        </a:rPr>
                        <m:t>=1−</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𝑋</m:t>
                          </m:r>
                        </m:sub>
                      </m:sSub>
                      <m:d>
                        <m:dPr>
                          <m:ctrlPr>
                            <a:rPr lang="zh-CN" altLang="en-US" sz="2400" i="1">
                              <a:latin typeface="Cambria Math" panose="02040503050406030204" pitchFamily="18" charset="0"/>
                            </a:rPr>
                          </m:ctrlPr>
                        </m:dPr>
                        <m:e>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𝑏</m:t>
                              </m:r>
                            </m:num>
                            <m:den>
                              <m:r>
                                <a:rPr lang="zh-CN" altLang="en-US" sz="2400" i="1">
                                  <a:latin typeface="Cambria Math" panose="02040503050406030204" pitchFamily="18" charset="0"/>
                                </a:rPr>
                                <m:t>𝑎</m:t>
                              </m:r>
                            </m:den>
                          </m:f>
                        </m:e>
                      </m:d>
                      <m:r>
                        <a:rPr lang="zh-CN" altLang="en-US" sz="2400" i="0">
                          <a:latin typeface="Cambria Math" panose="02040503050406030204" pitchFamily="18" charset="0"/>
                        </a:rPr>
                        <m:t>.</m:t>
                      </m:r>
                    </m:oMath>
                  </m:oMathPara>
                </a14:m>
                <a:endParaRPr lang="zh-CN" altLang="en-US" sz="2400" dirty="0"/>
              </a:p>
            </p:txBody>
          </p:sp>
        </mc:Choice>
        <mc:Fallback>
          <p:sp>
            <p:nvSpPr>
              <p:cNvPr id="26" name="文本框 25">
                <a:extLst>
                  <a:ext uri="{FF2B5EF4-FFF2-40B4-BE49-F238E27FC236}">
                    <a16:creationId xmlns:a16="http://schemas.microsoft.com/office/drawing/2014/main" id="{06BF8824-9197-F4C2-C3FC-74DE9C36C80B}"/>
                  </a:ext>
                </a:extLst>
              </p:cNvPr>
              <p:cNvSpPr txBox="1">
                <a:spLocks noRot="1" noChangeAspect="1" noMove="1" noResize="1" noEditPoints="1" noAdjustHandles="1" noChangeArrowheads="1" noChangeShapeType="1" noTextEdit="1"/>
              </p:cNvSpPr>
              <p:nvPr/>
            </p:nvSpPr>
            <p:spPr>
              <a:xfrm>
                <a:off x="1563346" y="5677161"/>
                <a:ext cx="5760640" cy="922176"/>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998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barn(inVertical)">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P spid="22" grpId="0"/>
      <p:bldP spid="24" grpId="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77731A9-3AD6-E20A-0E4D-C4AD8FF6C1AF}"/>
                  </a:ext>
                </a:extLst>
              </p:cNvPr>
              <p:cNvSpPr txBox="1"/>
              <p:nvPr/>
            </p:nvSpPr>
            <p:spPr>
              <a:xfrm>
                <a:off x="179512" y="20071"/>
                <a:ext cx="8136904" cy="1940083"/>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If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is continuous, so is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 In this case, </a:t>
                </a:r>
                <a14:m>
                  <m:oMath xmlns:m="http://schemas.openxmlformats.org/officeDocument/2006/math">
                    <m:r>
                      <a:rPr lang="en-US" altLang="zh-CN" sz="2400" i="1" kern="100">
                        <a:effectLst/>
                        <a:latin typeface="Cambria Math" panose="02040503050406030204" pitchFamily="18" charset="0"/>
                      </a:rPr>
                      <m:t>𝑃</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𝑋</m:t>
                    </m:r>
                    <m:r>
                      <a:rPr lang="en-US" altLang="zh-CN" sz="2400" i="1" kern="10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𝑦</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𝑏</m:t>
                        </m:r>
                      </m:num>
                      <m:den>
                        <m:r>
                          <a:rPr lang="en-US" altLang="zh-CN" sz="2400" i="1" kern="100">
                            <a:effectLst/>
                            <a:latin typeface="Cambria Math" panose="02040503050406030204" pitchFamily="18" charset="0"/>
                          </a:rPr>
                          <m:t>𝑎</m:t>
                        </m:r>
                      </m:den>
                    </m:f>
                    <m:r>
                      <a:rPr lang="en-US" altLang="zh-CN" sz="2400" i="1" kern="100">
                        <a:effectLst/>
                        <a:latin typeface="Cambria Math" panose="02040503050406030204" pitchFamily="18" charset="0"/>
                      </a:rPr>
                      <m:t>)=0.</m:t>
                    </m:r>
                  </m:oMath>
                </a14:m>
                <a:r>
                  <a:rPr lang="en-US" altLang="zh-CN" sz="2400" kern="100" dirty="0">
                    <a:effectLst/>
                    <a:latin typeface="Times New Roman" panose="02020603050405020304" pitchFamily="18" charset="0"/>
                  </a:rPr>
                  <a:t> Differentiating </a:t>
                </a:r>
                <a:r>
                  <a:rPr lang="en-US" altLang="zh-CN" sz="2400" i="1" kern="100" dirty="0">
                    <a:effectLst/>
                    <a:latin typeface="Times New Roman" panose="02020603050405020304" pitchFamily="18" charset="0"/>
                  </a:rPr>
                  <a:t>F</a:t>
                </a:r>
                <a:r>
                  <a:rPr lang="en-US" altLang="zh-CN" sz="2400" i="1" kern="100" baseline="-25000" dirty="0">
                    <a:effectLst/>
                    <a:latin typeface="Times New Roman" panose="02020603050405020304" pitchFamily="18" charset="0"/>
                  </a:rPr>
                  <a:t>Y</a:t>
                </a:r>
                <a:r>
                  <a:rPr lang="en-US" altLang="zh-CN" sz="2400" kern="100" dirty="0">
                    <a:effectLst/>
                    <a:latin typeface="Times New Roman" panose="02020603050405020304" pitchFamily="18" charset="0"/>
                  </a:rPr>
                  <a:t> to obtain the density yields two cases that can be combined by the use of the absolute value to obtain</a:t>
                </a:r>
                <a:endParaRPr lang="zh-CN" altLang="zh-CN" sz="2400" kern="100" dirty="0">
                  <a:effectLst/>
                  <a:latin typeface="Times New Roman" panose="02020603050405020304" pitchFamily="18" charset="0"/>
                </a:endParaRPr>
              </a:p>
              <a:p>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𝑓</m:t>
                        </m:r>
                      </m:e>
                      <m:sub>
                        <m:r>
                          <a:rPr lang="en-US" altLang="zh-CN" sz="2400" i="1" kern="100">
                            <a:effectLst/>
                            <a:latin typeface="Cambria Math" panose="02040503050406030204" pitchFamily="18" charset="0"/>
                            <a:cs typeface="Times New Roman" panose="02020603050405020304" pitchFamily="18" charset="0"/>
                          </a:rPr>
                          <m:t>𝑌</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1</m:t>
                        </m:r>
                      </m:num>
                      <m:den>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𝑎</m:t>
                        </m:r>
                        <m:r>
                          <a:rPr lang="en-US" altLang="zh-CN" sz="2400" i="1" kern="100">
                            <a:effectLst/>
                            <a:latin typeface="Cambria Math" panose="02040503050406030204" pitchFamily="18" charset="0"/>
                            <a:cs typeface="Times New Roman" panose="02020603050405020304" pitchFamily="18" charset="0"/>
                          </a:rPr>
                          <m:t>|</m:t>
                        </m:r>
                      </m:den>
                    </m:f>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𝑓</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𝑏</m:t>
                        </m:r>
                      </m:num>
                      <m:den>
                        <m:r>
                          <a:rPr lang="en-US" altLang="zh-CN" sz="2400" i="1" kern="100">
                            <a:effectLst/>
                            <a:latin typeface="Cambria Math" panose="02040503050406030204" pitchFamily="18" charset="0"/>
                            <a:cs typeface="Times New Roman" panose="02020603050405020304" pitchFamily="18" charset="0"/>
                          </a:rPr>
                          <m:t>𝑎</m:t>
                        </m:r>
                      </m:den>
                    </m:f>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a:t>
                </a:r>
                <a:endParaRPr lang="zh-CN" altLang="en-US" sz="2400" dirty="0"/>
              </a:p>
            </p:txBody>
          </p:sp>
        </mc:Choice>
        <mc:Fallback>
          <p:sp>
            <p:nvSpPr>
              <p:cNvPr id="3" name="文本框 2">
                <a:extLst>
                  <a:ext uri="{FF2B5EF4-FFF2-40B4-BE49-F238E27FC236}">
                    <a16:creationId xmlns:a16="http://schemas.microsoft.com/office/drawing/2014/main" id="{477731A9-3AD6-E20A-0E4D-C4AD8FF6C1AF}"/>
                  </a:ext>
                </a:extLst>
              </p:cNvPr>
              <p:cNvSpPr txBox="1">
                <a:spLocks noRot="1" noChangeAspect="1" noMove="1" noResize="1" noEditPoints="1" noAdjustHandles="1" noChangeArrowheads="1" noChangeShapeType="1" noTextEdit="1"/>
              </p:cNvSpPr>
              <p:nvPr/>
            </p:nvSpPr>
            <p:spPr>
              <a:xfrm>
                <a:off x="179512" y="20071"/>
                <a:ext cx="8136904" cy="1940083"/>
              </a:xfrm>
              <a:prstGeom prst="rect">
                <a:avLst/>
              </a:prstGeom>
              <a:blipFill>
                <a:blip r:embed="rId3"/>
                <a:stretch>
                  <a:fillRect l="-1124" r="-1199"/>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A24A4925-4B4F-3924-5FB3-A2482B97D3E5}"/>
              </a:ext>
            </a:extLst>
          </p:cNvPr>
          <p:cNvSpPr>
            <a:spLocks noChangeArrowheads="1"/>
          </p:cNvSpPr>
          <p:nvPr/>
        </p:nvSpPr>
        <p:spPr bwMode="auto">
          <a:xfrm>
            <a:off x="0" y="2089069"/>
            <a:ext cx="5220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4.6.3</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Square Root Function</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200C75D-88DB-8D3D-FEDF-349279012CE3}"/>
                  </a:ext>
                </a:extLst>
              </p:cNvPr>
              <p:cNvSpPr txBox="1"/>
              <p:nvPr/>
            </p:nvSpPr>
            <p:spPr>
              <a:xfrm>
                <a:off x="107686" y="2556091"/>
                <a:ext cx="8496944" cy="865750"/>
              </a:xfrm>
              <a:prstGeom prst="rect">
                <a:avLst/>
              </a:prstGeom>
              <a:noFill/>
            </p:spPr>
            <p:txBody>
              <a:bodyPr wrap="square">
                <a:spAutoFit/>
              </a:bodyPr>
              <a:lstStyle/>
              <a:p>
                <a:r>
                  <a:rPr lang="en-US" altLang="zh-CN" sz="2400" kern="100" dirty="0">
                    <a:effectLst/>
                    <a:latin typeface="Times New Roman" panose="02020603050405020304" pitchFamily="18" charset="0"/>
                  </a:rPr>
                  <a:t>Suppose the random variable</a:t>
                </a:r>
                <a:r>
                  <a:rPr lang="en-US" altLang="zh-CN" sz="2400" i="1"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𝑋</m:t>
                        </m:r>
                      </m:e>
                    </m:rad>
                  </m:oMath>
                </a14:m>
                <a:r>
                  <a:rPr lang="en-US" altLang="zh-CN" sz="2400" kern="100" dirty="0">
                    <a:effectLst/>
                    <a:latin typeface="Times New Roman" panose="02020603050405020304" pitchFamily="18" charset="0"/>
                  </a:rPr>
                  <a:t>, and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 Determine the distribution for </a:t>
                </a:r>
                <a:r>
                  <a:rPr lang="en-US" altLang="zh-CN" sz="2400" i="1" kern="100" dirty="0">
                    <a:effectLst/>
                    <a:latin typeface="Times New Roman" panose="02020603050405020304" pitchFamily="18" charset="0"/>
                  </a:rPr>
                  <a:t>Y</a:t>
                </a:r>
                <a:r>
                  <a:rPr lang="en-US" altLang="zh-CN" sz="2400" kern="100" dirty="0">
                    <a:effectLst/>
                    <a:latin typeface="Times New Roman" panose="02020603050405020304" pitchFamily="18" charset="0"/>
                  </a:rPr>
                  <a:t>.</a:t>
                </a:r>
                <a:endParaRPr lang="zh-CN" altLang="en-US" sz="2400" dirty="0"/>
              </a:p>
            </p:txBody>
          </p:sp>
        </mc:Choice>
        <mc:Fallback>
          <p:sp>
            <p:nvSpPr>
              <p:cNvPr id="7" name="文本框 6">
                <a:extLst>
                  <a:ext uri="{FF2B5EF4-FFF2-40B4-BE49-F238E27FC236}">
                    <a16:creationId xmlns:a16="http://schemas.microsoft.com/office/drawing/2014/main" id="{2200C75D-88DB-8D3D-FEDF-349279012CE3}"/>
                  </a:ext>
                </a:extLst>
              </p:cNvPr>
              <p:cNvSpPr txBox="1">
                <a:spLocks noRot="1" noChangeAspect="1" noMove="1" noResize="1" noEditPoints="1" noAdjustHandles="1" noChangeArrowheads="1" noChangeShapeType="1" noTextEdit="1"/>
              </p:cNvSpPr>
              <p:nvPr/>
            </p:nvSpPr>
            <p:spPr>
              <a:xfrm>
                <a:off x="107686" y="2556091"/>
                <a:ext cx="8496944" cy="865750"/>
              </a:xfrm>
              <a:prstGeom prst="rect">
                <a:avLst/>
              </a:prstGeom>
              <a:blipFill>
                <a:blip r:embed="rId4"/>
                <a:stretch>
                  <a:fillRect l="-1148" t="-1408" b="-1549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B4D936BE-0FE5-D5C6-AAC7-4C4C601E78BE}"/>
              </a:ext>
            </a:extLst>
          </p:cNvPr>
          <p:cNvSpPr txBox="1"/>
          <p:nvPr/>
        </p:nvSpPr>
        <p:spPr>
          <a:xfrm>
            <a:off x="139869" y="3425416"/>
            <a:ext cx="1330177" cy="461665"/>
          </a:xfrm>
          <a:prstGeom prst="rect">
            <a:avLst/>
          </a:prstGeom>
          <a:noFill/>
        </p:spPr>
        <p:txBody>
          <a:bodyPr wrap="square">
            <a:spAutoFit/>
          </a:bodyPr>
          <a:lstStyle/>
          <a:p>
            <a:r>
              <a:rPr lang="en-US" altLang="zh-CN" sz="2400" b="1" kern="100" dirty="0">
                <a:effectLst/>
                <a:latin typeface="Times New Roman" panose="02020603050405020304" pitchFamily="18" charset="0"/>
              </a:rPr>
              <a:t>Solution</a:t>
            </a:r>
            <a:endParaRPr lang="zh-CN" altLang="en-US" sz="2400"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75D554E6-8DAA-201B-B8EE-33743EA8D329}"/>
                  </a:ext>
                </a:extLst>
              </p:cNvPr>
              <p:cNvSpPr txBox="1"/>
              <p:nvPr/>
            </p:nvSpPr>
            <p:spPr>
              <a:xfrm>
                <a:off x="1453212" y="3421841"/>
                <a:ext cx="6503164" cy="465769"/>
              </a:xfrm>
              <a:prstGeom prst="rect">
                <a:avLst/>
              </a:prstGeom>
              <a:noFill/>
            </p:spPr>
            <p:txBody>
              <a:bodyPr wrap="square">
                <a:spAutoFit/>
              </a:bodyPr>
              <a:lstStyle/>
              <a:p>
                <a:r>
                  <a:rPr lang="en-US" altLang="zh-CN" sz="2400" kern="100" dirty="0">
                    <a:effectLst/>
                    <a:latin typeface="Times New Roman" panose="02020603050405020304" pitchFamily="18" charset="0"/>
                  </a:rPr>
                  <a:t>The function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𝑔</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𝑥</m:t>
                        </m:r>
                      </m:e>
                    </m:rad>
                  </m:oMath>
                </a14:m>
                <a:r>
                  <a:rPr lang="en-US" altLang="zh-CN" sz="2400" kern="100" dirty="0">
                    <a:effectLst/>
                    <a:latin typeface="Times New Roman" panose="02020603050405020304" pitchFamily="18" charset="0"/>
                  </a:rPr>
                  <a:t> is increasing on</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a:t>
                </a:r>
                <a:endParaRPr lang="zh-CN" altLang="en-US" sz="2400" dirty="0"/>
              </a:p>
            </p:txBody>
          </p:sp>
        </mc:Choice>
        <mc:Fallback>
          <p:sp>
            <p:nvSpPr>
              <p:cNvPr id="11" name="文本框 10">
                <a:extLst>
                  <a:ext uri="{FF2B5EF4-FFF2-40B4-BE49-F238E27FC236}">
                    <a16:creationId xmlns:a16="http://schemas.microsoft.com/office/drawing/2014/main" id="{75D554E6-8DAA-201B-B8EE-33743EA8D329}"/>
                  </a:ext>
                </a:extLst>
              </p:cNvPr>
              <p:cNvSpPr txBox="1">
                <a:spLocks noRot="1" noChangeAspect="1" noMove="1" noResize="1" noEditPoints="1" noAdjustHandles="1" noChangeArrowheads="1" noChangeShapeType="1" noTextEdit="1"/>
              </p:cNvSpPr>
              <p:nvPr/>
            </p:nvSpPr>
            <p:spPr>
              <a:xfrm>
                <a:off x="1453212" y="3421841"/>
                <a:ext cx="6503164" cy="465769"/>
              </a:xfrm>
              <a:prstGeom prst="rect">
                <a:avLst/>
              </a:prstGeom>
              <a:blipFill>
                <a:blip r:embed="rId5"/>
                <a:stretch>
                  <a:fillRect l="-1406" t="-9091" b="-2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BE51CC8B-9D05-61BD-B93F-A41D9D05A9ED}"/>
                  </a:ext>
                </a:extLst>
              </p:cNvPr>
              <p:cNvSpPr txBox="1"/>
              <p:nvPr/>
            </p:nvSpPr>
            <p:spPr>
              <a:xfrm>
                <a:off x="1763688" y="4013398"/>
                <a:ext cx="4616970" cy="496418"/>
              </a:xfrm>
              <a:prstGeom prst="rect">
                <a:avLst/>
              </a:prstGeom>
              <a:noFill/>
            </p:spPr>
            <p:txBody>
              <a:bodyPr wrap="square">
                <a:spAutoFit/>
              </a:bodyPr>
              <a:lstStyle/>
              <a:p>
                <a:r>
                  <a:rPr lang="en-US" altLang="zh-CN" sz="2400" kern="100" dirty="0">
                    <a:effectLst/>
                    <a:latin typeface="Times New Roman" panose="02020603050405020304" pitchFamily="18" charset="0"/>
                  </a:rPr>
                  <a:t>Now </a:t>
                </a:r>
                <a14:m>
                  <m:oMath xmlns:m="http://schemas.openxmlformats.org/officeDocument/2006/math">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𝑋</m:t>
                        </m:r>
                      </m:e>
                    </m:rad>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oMath>
                </a14:m>
                <a:r>
                  <a:rPr lang="en-US" altLang="zh-CN" sz="2400" kern="100" dirty="0">
                    <a:effectLst/>
                    <a:latin typeface="Times New Roman" panose="02020603050405020304" pitchFamily="18" charset="0"/>
                  </a:rPr>
                  <a:t> </a:t>
                </a:r>
                <a:r>
                  <a:rPr lang="en-US" altLang="zh-CN" sz="2400" kern="100" dirty="0" err="1">
                    <a:effectLst/>
                    <a:latin typeface="Times New Roman" panose="02020603050405020304" pitchFamily="18" charset="0"/>
                  </a:rPr>
                  <a:t>iff</a:t>
                </a:r>
                <a:r>
                  <a:rPr lang="en-US" altLang="zh-CN" sz="2400" kern="100" dirty="0">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𝑦</m:t>
                        </m:r>
                      </m:e>
                      <m:sup>
                        <m:r>
                          <a:rPr lang="en-US" altLang="zh-CN" sz="2400" i="1" kern="100">
                            <a:effectLst/>
                            <a:latin typeface="Cambria Math" panose="02040503050406030204" pitchFamily="18" charset="0"/>
                            <a:cs typeface="Times New Roman" panose="02020603050405020304" pitchFamily="18" charset="0"/>
                          </a:rPr>
                          <m:t>2</m:t>
                        </m:r>
                      </m:sup>
                    </m:sSup>
                  </m:oMath>
                </a14:m>
                <a:r>
                  <a:rPr lang="en-US" altLang="zh-CN" sz="2400" kern="100" dirty="0">
                    <a:effectLst/>
                    <a:latin typeface="Times New Roman" panose="02020603050405020304" pitchFamily="18" charset="0"/>
                  </a:rPr>
                  <a:t>.</a:t>
                </a:r>
                <a:endParaRPr lang="zh-CN" altLang="en-US" sz="2400" dirty="0"/>
              </a:p>
            </p:txBody>
          </p:sp>
        </mc:Choice>
        <mc:Fallback>
          <p:sp>
            <p:nvSpPr>
              <p:cNvPr id="13" name="文本框 12">
                <a:extLst>
                  <a:ext uri="{FF2B5EF4-FFF2-40B4-BE49-F238E27FC236}">
                    <a16:creationId xmlns:a16="http://schemas.microsoft.com/office/drawing/2014/main" id="{BE51CC8B-9D05-61BD-B93F-A41D9D05A9ED}"/>
                  </a:ext>
                </a:extLst>
              </p:cNvPr>
              <p:cNvSpPr txBox="1">
                <a:spLocks noRot="1" noChangeAspect="1" noMove="1" noResize="1" noEditPoints="1" noAdjustHandles="1" noChangeArrowheads="1" noChangeShapeType="1" noTextEdit="1"/>
              </p:cNvSpPr>
              <p:nvPr/>
            </p:nvSpPr>
            <p:spPr>
              <a:xfrm>
                <a:off x="1763688" y="4013398"/>
                <a:ext cx="4616970" cy="496418"/>
              </a:xfrm>
              <a:prstGeom prst="rect">
                <a:avLst/>
              </a:prstGeom>
              <a:blipFill>
                <a:blip r:embed="rId6"/>
                <a:stretch>
                  <a:fillRect l="-1979" t="-2439" b="-268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3F0132E-E117-C1F0-A51B-CF66A20B6784}"/>
                  </a:ext>
                </a:extLst>
              </p:cNvPr>
              <p:cNvSpPr txBox="1"/>
              <p:nvPr/>
            </p:nvSpPr>
            <p:spPr>
              <a:xfrm>
                <a:off x="733366" y="4697081"/>
                <a:ext cx="7871264" cy="461665"/>
              </a:xfrm>
              <a:prstGeom prst="rect">
                <a:avLst/>
              </a:prstGeom>
              <a:noFill/>
            </p:spPr>
            <p:txBody>
              <a:bodyPr wrap="square">
                <a:spAutoFit/>
              </a:bodyPr>
              <a:lstStyle/>
              <a:p>
                <a:r>
                  <a:rPr lang="en-US" altLang="zh-CN" sz="2400" kern="100" dirty="0">
                    <a:effectLst/>
                    <a:latin typeface="Times New Roman" panose="02020603050405020304" pitchFamily="18" charset="0"/>
                  </a:rPr>
                  <a:t>Thus for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≥0</m:t>
                    </m:r>
                  </m:oMath>
                </a14:m>
                <a:r>
                  <a:rPr lang="en-US" altLang="zh-CN" sz="2400" kern="100" dirty="0">
                    <a:effectLst/>
                    <a:latin typeface="Times New Roman" panose="02020603050405020304" pitchFamily="18" charset="0"/>
                  </a:rPr>
                  <a:t>, </a:t>
                </a:r>
                <a14:m>
                  <m:oMath xmlns:m="http://schemas.openxmlformats.org/officeDocument/2006/math">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𝐹</m:t>
                        </m:r>
                      </m:e>
                      <m:sub>
                        <m:r>
                          <a:rPr lang="en-US" altLang="zh-CN" sz="2400" i="1" kern="100">
                            <a:effectLst/>
                            <a:latin typeface="Cambria Math" panose="02040503050406030204" pitchFamily="18" charset="0"/>
                            <a:cs typeface="Times New Roman" panose="02020603050405020304" pitchFamily="18" charset="0"/>
                          </a:rPr>
                          <m:t>𝑌</m:t>
                        </m:r>
                      </m:sub>
                    </m:sSub>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𝑌</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𝑦</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𝑦</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cs typeface="Times New Roman" panose="02020603050405020304" pitchFamily="18" charset="0"/>
                          </a:rPr>
                          <m:t>𝐹</m:t>
                        </m:r>
                      </m:e>
                      <m:sub>
                        <m:r>
                          <a:rPr lang="en-US" altLang="zh-CN" sz="2400" i="1" kern="100">
                            <a:effectLst/>
                            <a:latin typeface="Cambria Math" panose="02040503050406030204" pitchFamily="18" charset="0"/>
                            <a:cs typeface="Times New Roman" panose="02020603050405020304" pitchFamily="18" charset="0"/>
                          </a:rPr>
                          <m:t>𝑋</m:t>
                        </m:r>
                      </m:sub>
                    </m:sSub>
                    <m:r>
                      <a:rPr lang="en-US" altLang="zh-CN" sz="2400" i="1" kern="100">
                        <a:effectLst/>
                        <a:latin typeface="Cambria Math" panose="02040503050406030204" pitchFamily="18" charset="0"/>
                        <a:cs typeface="Times New Roman" panose="02020603050405020304" pitchFamily="18" charset="0"/>
                      </a:rPr>
                      <m:t>(</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𝑦</m:t>
                        </m:r>
                      </m:e>
                      <m:sup>
                        <m:r>
                          <a:rPr lang="en-US" altLang="zh-CN" sz="2400" i="1" kern="100">
                            <a:effectLst/>
                            <a:latin typeface="Cambria Math" panose="02040503050406030204" pitchFamily="18" charset="0"/>
                            <a:cs typeface="Times New Roman" panose="02020603050405020304" pitchFamily="18" charset="0"/>
                          </a:rPr>
                          <m:t>2</m:t>
                        </m:r>
                      </m:sup>
                    </m:sSup>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a:t>
                </a:r>
                <a:endParaRPr lang="zh-CN" altLang="en-US" sz="2400" dirty="0"/>
              </a:p>
            </p:txBody>
          </p:sp>
        </mc:Choice>
        <mc:Fallback>
          <p:sp>
            <p:nvSpPr>
              <p:cNvPr id="15" name="文本框 14">
                <a:extLst>
                  <a:ext uri="{FF2B5EF4-FFF2-40B4-BE49-F238E27FC236}">
                    <a16:creationId xmlns:a16="http://schemas.microsoft.com/office/drawing/2014/main" id="{A3F0132E-E117-C1F0-A51B-CF66A20B6784}"/>
                  </a:ext>
                </a:extLst>
              </p:cNvPr>
              <p:cNvSpPr txBox="1">
                <a:spLocks noRot="1" noChangeAspect="1" noMove="1" noResize="1" noEditPoints="1" noAdjustHandles="1" noChangeArrowheads="1" noChangeShapeType="1" noTextEdit="1"/>
              </p:cNvSpPr>
              <p:nvPr/>
            </p:nvSpPr>
            <p:spPr>
              <a:xfrm>
                <a:off x="733366" y="4697081"/>
                <a:ext cx="7871264" cy="461665"/>
              </a:xfrm>
              <a:prstGeom prst="rect">
                <a:avLst/>
              </a:prstGeom>
              <a:blipFill>
                <a:blip r:embed="rId7"/>
                <a:stretch>
                  <a:fillRect l="-1161" t="-10667" b="-3066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794F27A-0B17-1167-5C5C-B41CDD13F9E9}"/>
              </a:ext>
            </a:extLst>
          </p:cNvPr>
          <p:cNvSpPr txBox="1"/>
          <p:nvPr/>
        </p:nvSpPr>
        <p:spPr>
          <a:xfrm>
            <a:off x="395536" y="5314735"/>
            <a:ext cx="4616970" cy="461665"/>
          </a:xfrm>
          <a:prstGeom prst="rect">
            <a:avLst/>
          </a:prstGeom>
          <a:noFill/>
        </p:spPr>
        <p:txBody>
          <a:bodyPr wrap="square">
            <a:spAutoFit/>
          </a:bodyPr>
          <a:lstStyle/>
          <a:p>
            <a:r>
              <a:rPr lang="en-US" altLang="zh-CN" sz="2400" kern="100" dirty="0">
                <a:effectLst/>
                <a:latin typeface="Times New Roman" panose="02020603050405020304" pitchFamily="18" charset="0"/>
              </a:rPr>
              <a:t>and if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is continuous, thus,</a:t>
            </a:r>
            <a:endParaRPr lang="zh-CN" altLang="en-US" sz="2400" dirty="0"/>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7E0ABF3C-8749-2FE6-A8DC-9E1165EB3EC3}"/>
                  </a:ext>
                </a:extLst>
              </p:cNvPr>
              <p:cNvSpPr txBox="1"/>
              <p:nvPr/>
            </p:nvSpPr>
            <p:spPr>
              <a:xfrm>
                <a:off x="1939478" y="5862805"/>
                <a:ext cx="6016897" cy="896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𝑌</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𝑦</m:t>
                          </m:r>
                        </m:e>
                      </m:d>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𝑑</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𝑌</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𝑦</m:t>
                              </m:r>
                            </m:e>
                          </m:d>
                        </m:num>
                        <m:den>
                          <m:r>
                            <a:rPr lang="zh-CN" altLang="en-US" sz="2400" i="1">
                              <a:latin typeface="Cambria Math" panose="02040503050406030204" pitchFamily="18" charset="0"/>
                            </a:rPr>
                            <m:t>𝑑𝑦</m:t>
                          </m:r>
                        </m:den>
                      </m:f>
                      <m:r>
                        <a:rPr lang="zh-CN" altLang="en-US" sz="2400" i="0">
                          <a:latin typeface="Cambria Math" panose="02040503050406030204" pitchFamily="18" charset="0"/>
                        </a:rPr>
                        <m:t>=</m:t>
                      </m:r>
                      <m:f>
                        <m:fPr>
                          <m:ctrlPr>
                            <a:rPr lang="zh-CN" altLang="en-US" sz="2400" i="1">
                              <a:solidFill>
                                <a:srgbClr val="836967"/>
                              </a:solidFill>
                              <a:latin typeface="Cambria Math" panose="02040503050406030204" pitchFamily="18" charset="0"/>
                            </a:rPr>
                          </m:ctrlPr>
                        </m:fPr>
                        <m:num>
                          <m:r>
                            <a:rPr lang="zh-CN" altLang="en-US" sz="2400" i="1">
                              <a:latin typeface="Cambria Math" panose="02040503050406030204" pitchFamily="18" charset="0"/>
                            </a:rPr>
                            <m:t>𝑑</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𝑋</m:t>
                              </m:r>
                            </m:sub>
                          </m:sSub>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𝑦</m:t>
                                  </m:r>
                                </m:e>
                                <m:sup>
                                  <m:r>
                                    <a:rPr lang="zh-CN" altLang="en-US" sz="2400" i="0">
                                      <a:latin typeface="Cambria Math" panose="02040503050406030204" pitchFamily="18" charset="0"/>
                                    </a:rPr>
                                    <m:t>2</m:t>
                                  </m:r>
                                </m:sup>
                              </m:sSup>
                            </m:e>
                          </m:d>
                        </m:num>
                        <m:den>
                          <m:r>
                            <a:rPr lang="zh-CN" altLang="en-US" sz="2400" i="1">
                              <a:latin typeface="Cambria Math" panose="02040503050406030204" pitchFamily="18" charset="0"/>
                            </a:rPr>
                            <m:t>𝑑𝑦</m:t>
                          </m:r>
                        </m:den>
                      </m:f>
                      <m:r>
                        <a:rPr lang="zh-CN" altLang="en-US" sz="2400" i="0">
                          <a:latin typeface="Cambria Math" panose="02040503050406030204" pitchFamily="18" charset="0"/>
                        </a:rPr>
                        <m:t>=2</m:t>
                      </m:r>
                      <m:r>
                        <a:rPr lang="zh-CN" altLang="en-US" sz="2400" i="1">
                          <a:latin typeface="Cambria Math" panose="02040503050406030204" pitchFamily="18" charset="0"/>
                        </a:rPr>
                        <m:t>𝑦</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𝑓</m:t>
                          </m:r>
                        </m:e>
                        <m:sub>
                          <m:r>
                            <a:rPr lang="zh-CN" altLang="en-US" sz="2400" i="1">
                              <a:latin typeface="Cambria Math" panose="02040503050406030204" pitchFamily="18" charset="0"/>
                            </a:rPr>
                            <m:t>𝑋</m:t>
                          </m:r>
                        </m:sub>
                      </m:sSub>
                      <m:d>
                        <m:dPr>
                          <m:ctrlPr>
                            <a:rPr lang="zh-CN" altLang="en-US" sz="2400" i="1">
                              <a:latin typeface="Cambria Math" panose="02040503050406030204" pitchFamily="18" charset="0"/>
                            </a:rPr>
                          </m:ctrlPr>
                        </m:dPr>
                        <m:e>
                          <m:sSup>
                            <m:sSupPr>
                              <m:ctrlPr>
                                <a:rPr lang="zh-CN" altLang="en-US" sz="2400" i="1">
                                  <a:solidFill>
                                    <a:srgbClr val="836967"/>
                                  </a:solidFill>
                                  <a:latin typeface="Cambria Math" panose="02040503050406030204" pitchFamily="18" charset="0"/>
                                </a:rPr>
                              </m:ctrlPr>
                            </m:sSupPr>
                            <m:e>
                              <m:r>
                                <a:rPr lang="zh-CN" altLang="en-US" sz="2400" i="1">
                                  <a:latin typeface="Cambria Math" panose="02040503050406030204" pitchFamily="18" charset="0"/>
                                </a:rPr>
                                <m:t>𝑦</m:t>
                              </m:r>
                            </m:e>
                            <m:sup>
                              <m:r>
                                <a:rPr lang="zh-CN" altLang="en-US" sz="2400" i="0">
                                  <a:latin typeface="Cambria Math" panose="02040503050406030204" pitchFamily="18" charset="0"/>
                                </a:rPr>
                                <m:t>2</m:t>
                              </m:r>
                            </m:sup>
                          </m:sSup>
                        </m:e>
                      </m:d>
                    </m:oMath>
                  </m:oMathPara>
                </a14:m>
                <a:endParaRPr lang="zh-CN" altLang="en-US" sz="2400" dirty="0"/>
              </a:p>
            </p:txBody>
          </p:sp>
        </mc:Choice>
        <mc:Fallback>
          <p:sp>
            <p:nvSpPr>
              <p:cNvPr id="19" name="文本框 18">
                <a:extLst>
                  <a:ext uri="{FF2B5EF4-FFF2-40B4-BE49-F238E27FC236}">
                    <a16:creationId xmlns:a16="http://schemas.microsoft.com/office/drawing/2014/main" id="{7E0ABF3C-8749-2FE6-A8DC-9E1165EB3EC3}"/>
                  </a:ext>
                </a:extLst>
              </p:cNvPr>
              <p:cNvSpPr txBox="1">
                <a:spLocks noRot="1" noChangeAspect="1" noMove="1" noResize="1" noEditPoints="1" noAdjustHandles="1" noChangeArrowheads="1" noChangeShapeType="1" noTextEdit="1"/>
              </p:cNvSpPr>
              <p:nvPr/>
            </p:nvSpPr>
            <p:spPr>
              <a:xfrm>
                <a:off x="1939478" y="5862805"/>
                <a:ext cx="6016897" cy="896592"/>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506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arn(inVertic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ircle(in)">
                                      <p:cBhvr>
                                        <p:cTn id="38" dur="20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D623EE7-D98F-3540-484F-F8F421473F98}"/>
              </a:ext>
            </a:extLst>
          </p:cNvPr>
          <p:cNvSpPr txBox="1"/>
          <p:nvPr/>
        </p:nvSpPr>
        <p:spPr>
          <a:xfrm>
            <a:off x="0" y="116632"/>
            <a:ext cx="4572000" cy="461665"/>
          </a:xfrm>
          <a:prstGeom prst="rect">
            <a:avLst/>
          </a:prstGeom>
          <a:noFill/>
        </p:spPr>
        <p:txBody>
          <a:bodyPr wrap="square">
            <a:spAutoFit/>
          </a:bodyPr>
          <a:lstStyle/>
          <a:p>
            <a:pPr algn="just"/>
            <a:r>
              <a:rPr lang="en-US" altLang="zh-CN" sz="2400" b="1" kern="100" dirty="0">
                <a:solidFill>
                  <a:srgbClr val="0000FF"/>
                </a:solidFill>
                <a:effectLst/>
                <a:latin typeface="Times New Roman" panose="02020603050405020304" pitchFamily="18" charset="0"/>
                <a:ea typeface="宋体" panose="02010600030101010101" pitchFamily="2" charset="-122"/>
              </a:rPr>
              <a:t>4.7 Chebyshev’s Theorem</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3B6BA225-CD04-AED9-448C-C26096F0FFFE}"/>
              </a:ext>
            </a:extLst>
          </p:cNvPr>
          <p:cNvSpPr txBox="1"/>
          <p:nvPr/>
        </p:nvSpPr>
        <p:spPr>
          <a:xfrm>
            <a:off x="264155" y="1628800"/>
            <a:ext cx="8615690" cy="2308324"/>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Earlier in this chapter we used examples to show how the standard measures the variation of a probability distribution, that is, how it reflects the concentration of probability in the neighborhood of the mean.  If </a:t>
            </a:r>
            <a:r>
              <a:rPr lang="en-US" altLang="zh-CN" sz="2400" i="1" kern="100" dirty="0">
                <a:effectLst/>
                <a:latin typeface="Times New Roman" panose="02020603050405020304" pitchFamily="18" charset="0"/>
                <a:ea typeface="宋体" panose="02010600030101010101" pitchFamily="2" charset="-122"/>
              </a:rPr>
              <a:t>σ</a:t>
            </a:r>
            <a:r>
              <a:rPr lang="en-US" altLang="zh-CN" sz="2400" kern="100" dirty="0">
                <a:effectLst/>
                <a:latin typeface="Times New Roman" panose="02020603050405020304" pitchFamily="18" charset="0"/>
                <a:ea typeface="宋体" panose="02010600030101010101" pitchFamily="2" charset="-122"/>
              </a:rPr>
              <a:t> is large there is a correspondingly higher probability of getting values farther away mean. Formally, the idea is expressed by the following theorem.</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69236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F4933AD0-2186-EC5A-7D5A-9F1E3F4E6707}"/>
                  </a:ext>
                </a:extLst>
              </p:cNvPr>
              <p:cNvSpPr>
                <a:spLocks noChangeArrowheads="1"/>
              </p:cNvSpPr>
              <p:nvPr/>
            </p:nvSpPr>
            <p:spPr bwMode="auto">
              <a:xfrm>
                <a:off x="0" y="247814"/>
                <a:ext cx="9144000" cy="13545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Theorem 4.7.1   </a:t>
                </a:r>
                <a:r>
                  <a:rPr lang="en-US" altLang="zh-CN" sz="2400" kern="100" dirty="0">
                    <a:solidFill>
                      <a:srgbClr val="0000FF"/>
                    </a:solidFill>
                    <a:effectLst/>
                    <a:latin typeface="Times New Roman" panose="02020603050405020304" pitchFamily="18" charset="0"/>
                  </a:rPr>
                  <a:t>If a probability distribution has mean </a:t>
                </a:r>
                <a:r>
                  <a:rPr lang="en-US" altLang="zh-CN" sz="2400" i="1" kern="100" dirty="0">
                    <a:solidFill>
                      <a:srgbClr val="0000FF"/>
                    </a:solidFill>
                    <a:effectLst/>
                    <a:latin typeface="Times New Roman" panose="02020603050405020304" pitchFamily="18" charset="0"/>
                  </a:rPr>
                  <a:t>μ</a:t>
                </a:r>
                <a:r>
                  <a:rPr lang="en-US" altLang="zh-CN" sz="2400" kern="100" dirty="0">
                    <a:solidFill>
                      <a:srgbClr val="0000FF"/>
                    </a:solidFill>
                    <a:effectLst/>
                    <a:latin typeface="Times New Roman" panose="02020603050405020304" pitchFamily="18" charset="0"/>
                  </a:rPr>
                  <a:t> and standard deviation </a:t>
                </a:r>
                <a:r>
                  <a:rPr lang="en-US" altLang="zh-CN" sz="2400" i="1" kern="100" dirty="0">
                    <a:solidFill>
                      <a:srgbClr val="0000FF"/>
                    </a:solidFill>
                    <a:effectLst/>
                    <a:latin typeface="Times New Roman" panose="02020603050405020304" pitchFamily="18" charset="0"/>
                  </a:rPr>
                  <a:t>σ</a:t>
                </a:r>
                <a:r>
                  <a:rPr lang="en-US" altLang="zh-CN" sz="2400" kern="100" dirty="0">
                    <a:solidFill>
                      <a:srgbClr val="0000FF"/>
                    </a:solidFill>
                    <a:effectLst/>
                    <a:latin typeface="Times New Roman" panose="02020603050405020304" pitchFamily="18" charset="0"/>
                  </a:rPr>
                  <a:t>, the probability of getting a value which deviates from </a:t>
                </a:r>
                <a:r>
                  <a:rPr lang="en-US" altLang="zh-CN" sz="2400" i="1" kern="100" dirty="0">
                    <a:solidFill>
                      <a:srgbClr val="0000FF"/>
                    </a:solidFill>
                    <a:effectLst/>
                    <a:latin typeface="Times New Roman" panose="02020603050405020304" pitchFamily="18" charset="0"/>
                  </a:rPr>
                  <a:t>μ </a:t>
                </a:r>
                <a:r>
                  <a:rPr lang="en-US" altLang="zh-CN" sz="2400" kern="100" dirty="0">
                    <a:solidFill>
                      <a:srgbClr val="0000FF"/>
                    </a:solidFill>
                    <a:effectLst/>
                    <a:latin typeface="Times New Roman" panose="02020603050405020304" pitchFamily="18" charset="0"/>
                  </a:rPr>
                  <a:t>by at least </a:t>
                </a:r>
                <a:r>
                  <a:rPr lang="en-US" altLang="zh-CN" sz="2400" i="1" kern="100" dirty="0" err="1">
                    <a:solidFill>
                      <a:srgbClr val="0000FF"/>
                    </a:solidFill>
                    <a:effectLst/>
                    <a:latin typeface="Times New Roman" panose="02020603050405020304" pitchFamily="18" charset="0"/>
                  </a:rPr>
                  <a:t>kσ</a:t>
                </a:r>
                <a:r>
                  <a:rPr lang="en-US" altLang="zh-CN" sz="2400" i="1" kern="100" dirty="0">
                    <a:solidFill>
                      <a:srgbClr val="0000FF"/>
                    </a:solidFill>
                    <a:effectLst/>
                    <a:latin typeface="Times New Roman" panose="02020603050405020304" pitchFamily="18" charset="0"/>
                  </a:rPr>
                  <a:t> </a:t>
                </a:r>
                <a:r>
                  <a:rPr lang="en-US" altLang="zh-CN" sz="2400" kern="100" dirty="0">
                    <a:solidFill>
                      <a:srgbClr val="0000FF"/>
                    </a:solidFill>
                    <a:effectLst/>
                    <a:latin typeface="Times New Roman" panose="02020603050405020304" pitchFamily="18" charset="0"/>
                  </a:rPr>
                  <a:t>is at most </a:t>
                </a:r>
                <a14:m>
                  <m:oMath xmlns:m="http://schemas.openxmlformats.org/officeDocument/2006/math">
                    <m:f>
                      <m:fPr>
                        <m:ctrlPr>
                          <a:rPr lang="zh-CN" altLang="zh-CN" sz="2400" i="1">
                            <a:solidFill>
                              <a:srgbClr val="0000FF"/>
                            </a:solidFill>
                            <a:effectLst/>
                            <a:latin typeface="Cambria Math" panose="02040503050406030204" pitchFamily="18" charset="0"/>
                            <a:ea typeface="Cambria Math" panose="02040503050406030204" pitchFamily="18" charset="0"/>
                          </a:rPr>
                        </m:ctrlPr>
                      </m:fPr>
                      <m:num>
                        <m:r>
                          <a:rPr lang="en-US" altLang="zh-CN" sz="2400" i="1" kern="100">
                            <a:solidFill>
                              <a:srgbClr val="0000FF"/>
                            </a:solidFill>
                            <a:effectLst/>
                            <a:latin typeface="Cambria Math" panose="02040503050406030204" pitchFamily="18" charset="0"/>
                            <a:cs typeface="Times New Roman" panose="02020603050405020304" pitchFamily="18" charset="0"/>
                          </a:rPr>
                          <m:t>1</m:t>
                        </m:r>
                      </m:num>
                      <m:den>
                        <m:sSup>
                          <m:sSupPr>
                            <m:ctrlPr>
                              <a:rPr lang="zh-CN" altLang="zh-CN" sz="2400" i="1">
                                <a:solidFill>
                                  <a:srgbClr val="0000FF"/>
                                </a:solidFill>
                                <a:effectLst/>
                                <a:latin typeface="Cambria Math" panose="02040503050406030204" pitchFamily="18" charset="0"/>
                                <a:ea typeface="Cambria Math" panose="02040503050406030204" pitchFamily="18" charset="0"/>
                              </a:rPr>
                            </m:ctrlPr>
                          </m:sSupPr>
                          <m:e>
                            <m:r>
                              <a:rPr lang="en-US" altLang="zh-CN" sz="2400" i="1" kern="100">
                                <a:solidFill>
                                  <a:srgbClr val="0000FF"/>
                                </a:solidFill>
                                <a:effectLst/>
                                <a:latin typeface="Cambria Math" panose="02040503050406030204" pitchFamily="18" charset="0"/>
                                <a:cs typeface="Times New Roman" panose="02020603050405020304" pitchFamily="18" charset="0"/>
                              </a:rPr>
                              <m:t>𝑘</m:t>
                            </m:r>
                          </m:e>
                          <m:sup>
                            <m:r>
                              <a:rPr lang="en-US" altLang="zh-CN" sz="2400" i="1" kern="100">
                                <a:solidFill>
                                  <a:srgbClr val="0000FF"/>
                                </a:solidFill>
                                <a:effectLst/>
                                <a:latin typeface="Cambria Math" panose="02040503050406030204" pitchFamily="18" charset="0"/>
                                <a:cs typeface="Times New Roman" panose="02020603050405020304" pitchFamily="18" charset="0"/>
                              </a:rPr>
                              <m:t>2</m:t>
                            </m:r>
                          </m:sup>
                        </m:sSup>
                      </m:den>
                    </m:f>
                  </m:oMath>
                </a14:m>
                <a:r>
                  <a:rPr lang="en-US" altLang="zh-CN" sz="2400" kern="100" dirty="0">
                    <a:solidFill>
                      <a:srgbClr val="0000FF"/>
                    </a:solidFill>
                    <a:effectLst/>
                    <a:latin typeface="Times New Roman" panose="02020603050405020304" pitchFamily="18" charset="0"/>
                  </a:rPr>
                  <a:t>. Symbolically ,  </a:t>
                </a:r>
                <a14:m>
                  <m:oMath xmlns:m="http://schemas.openxmlformats.org/officeDocument/2006/math">
                    <m:r>
                      <a:rPr lang="en-US" altLang="zh-CN" sz="2400" b="0" i="0" kern="100" smtClean="0">
                        <a:solidFill>
                          <a:srgbClr val="0000FF"/>
                        </a:solidFill>
                        <a:effectLst/>
                        <a:latin typeface="Cambria Math" panose="02040503050406030204" pitchFamily="18" charset="0"/>
                      </a:rPr>
                      <m:t>  </m:t>
                    </m:r>
                    <m:r>
                      <a:rPr lang="en-US" altLang="zh-CN" sz="2400" i="1" kern="100" smtClean="0">
                        <a:solidFill>
                          <a:srgbClr val="0000FF"/>
                        </a:solidFill>
                        <a:effectLst/>
                        <a:latin typeface="Cambria Math" panose="02040503050406030204" pitchFamily="18" charset="0"/>
                      </a:rPr>
                      <m:t>𝑃</m:t>
                    </m:r>
                    <m:r>
                      <a:rPr lang="en-US" altLang="zh-CN" sz="2400" i="1" kern="100" smtClean="0">
                        <a:solidFill>
                          <a:srgbClr val="0000FF"/>
                        </a:solidFill>
                        <a:effectLst/>
                        <a:latin typeface="Cambria Math" panose="02040503050406030204" pitchFamily="18" charset="0"/>
                      </a:rPr>
                      <m:t>(|</m:t>
                    </m:r>
                    <m:r>
                      <a:rPr lang="en-US" altLang="zh-CN" sz="2400" i="1" kern="100" smtClean="0">
                        <a:solidFill>
                          <a:srgbClr val="0000FF"/>
                        </a:solidFill>
                        <a:effectLst/>
                        <a:latin typeface="Cambria Math" panose="02040503050406030204" pitchFamily="18" charset="0"/>
                      </a:rPr>
                      <m:t>𝑋</m:t>
                    </m:r>
                    <m:r>
                      <a:rPr lang="en-US" altLang="zh-CN" sz="2400" i="1" kern="100" smtClean="0">
                        <a:solidFill>
                          <a:srgbClr val="0000FF"/>
                        </a:solidFill>
                        <a:effectLst/>
                        <a:latin typeface="Cambria Math" panose="02040503050406030204" pitchFamily="18" charset="0"/>
                      </a:rPr>
                      <m:t>−</m:t>
                    </m:r>
                    <m:r>
                      <a:rPr lang="en-US" altLang="zh-CN" sz="2400" i="1" kern="100" smtClean="0">
                        <a:solidFill>
                          <a:srgbClr val="0000FF"/>
                        </a:solidFill>
                        <a:effectLst/>
                        <a:latin typeface="Cambria Math" panose="02040503050406030204" pitchFamily="18" charset="0"/>
                      </a:rPr>
                      <m:t>𝜇</m:t>
                    </m:r>
                    <m:r>
                      <a:rPr lang="en-US" altLang="zh-CN" sz="2400" i="1" kern="100" smtClean="0">
                        <a:solidFill>
                          <a:srgbClr val="0000FF"/>
                        </a:solidFill>
                        <a:effectLst/>
                        <a:latin typeface="Cambria Math" panose="02040503050406030204" pitchFamily="18" charset="0"/>
                      </a:rPr>
                      <m:t>|≥</m:t>
                    </m:r>
                    <m:r>
                      <a:rPr lang="en-US" altLang="zh-CN" sz="2400" i="1" kern="100" smtClean="0">
                        <a:solidFill>
                          <a:srgbClr val="0000FF"/>
                        </a:solidFill>
                        <a:effectLst/>
                        <a:latin typeface="Cambria Math" panose="02040503050406030204" pitchFamily="18" charset="0"/>
                      </a:rPr>
                      <m:t>𝑘</m:t>
                    </m:r>
                    <m:r>
                      <a:rPr lang="en-US" altLang="zh-CN" sz="2400" i="1" kern="100" smtClean="0">
                        <a:solidFill>
                          <a:srgbClr val="0000FF"/>
                        </a:solidFill>
                        <a:effectLst/>
                        <a:latin typeface="Cambria Math" panose="02040503050406030204" pitchFamily="18" charset="0"/>
                      </a:rPr>
                      <m:t>𝜎</m:t>
                    </m:r>
                    <m:r>
                      <a:rPr lang="en-US" altLang="zh-CN" sz="2400" i="1" kern="100" smtClean="0">
                        <a:solidFill>
                          <a:srgbClr val="0000FF"/>
                        </a:solidFill>
                        <a:effectLst/>
                        <a:latin typeface="Cambria Math" panose="02040503050406030204" pitchFamily="18" charset="0"/>
                      </a:rPr>
                      <m:t>)≤</m:t>
                    </m:r>
                    <m:f>
                      <m:fPr>
                        <m:ctrlPr>
                          <a:rPr lang="zh-CN" altLang="zh-CN" sz="2400" i="1" kern="100">
                            <a:solidFill>
                              <a:srgbClr val="0000FF"/>
                            </a:solidFill>
                            <a:effectLst/>
                            <a:latin typeface="Cambria Math" panose="02040503050406030204" pitchFamily="18" charset="0"/>
                            <a:ea typeface="Cambria Math" panose="02040503050406030204" pitchFamily="18" charset="0"/>
                          </a:rPr>
                        </m:ctrlPr>
                      </m:fPr>
                      <m:num>
                        <m:r>
                          <a:rPr lang="en-US" altLang="zh-CN" sz="2400" i="1" kern="100">
                            <a:solidFill>
                              <a:srgbClr val="0000FF"/>
                            </a:solidFill>
                            <a:effectLst/>
                            <a:latin typeface="Cambria Math" panose="02040503050406030204" pitchFamily="18" charset="0"/>
                          </a:rPr>
                          <m:t>1</m:t>
                        </m:r>
                      </m:num>
                      <m:den>
                        <m:sSup>
                          <m:sSupPr>
                            <m:ctrlPr>
                              <a:rPr lang="zh-CN" altLang="zh-CN" sz="2400" i="1" kern="100">
                                <a:solidFill>
                                  <a:srgbClr val="0000FF"/>
                                </a:solidFill>
                                <a:effectLst/>
                                <a:latin typeface="Cambria Math" panose="02040503050406030204" pitchFamily="18" charset="0"/>
                                <a:ea typeface="Cambria Math" panose="02040503050406030204" pitchFamily="18" charset="0"/>
                              </a:rPr>
                            </m:ctrlPr>
                          </m:sSupPr>
                          <m:e>
                            <m:r>
                              <a:rPr lang="en-US" altLang="zh-CN" sz="2400" i="1" kern="100">
                                <a:solidFill>
                                  <a:srgbClr val="0000FF"/>
                                </a:solidFill>
                                <a:effectLst/>
                                <a:latin typeface="Cambria Math" panose="02040503050406030204" pitchFamily="18" charset="0"/>
                              </a:rPr>
                              <m:t>𝑘</m:t>
                            </m:r>
                          </m:e>
                          <m:sup>
                            <m:r>
                              <a:rPr lang="en-US" altLang="zh-CN" sz="2400" i="1" kern="100">
                                <a:solidFill>
                                  <a:srgbClr val="0000FF"/>
                                </a:solidFill>
                                <a:effectLst/>
                                <a:latin typeface="Cambria Math" panose="02040503050406030204" pitchFamily="18" charset="0"/>
                              </a:rPr>
                              <m:t>2</m:t>
                            </m:r>
                          </m:sup>
                        </m:sSup>
                      </m:den>
                    </m:f>
                  </m:oMath>
                </a14:m>
                <a:r>
                  <a:rPr lang="en-US" altLang="zh-CN" sz="2400" kern="100" dirty="0">
                    <a:solidFill>
                      <a:srgbClr val="000000"/>
                    </a:solidFill>
                    <a:effectLst/>
                    <a:latin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mc:Choice>
        <mc:Fallback>
          <p:sp>
            <p:nvSpPr>
              <p:cNvPr id="2" name="Rectangle 1">
                <a:extLst>
                  <a:ext uri="{FF2B5EF4-FFF2-40B4-BE49-F238E27FC236}">
                    <a16:creationId xmlns:a16="http://schemas.microsoft.com/office/drawing/2014/main" id="{F4933AD0-2186-EC5A-7D5A-9F1E3F4E6707}"/>
                  </a:ext>
                </a:extLst>
              </p:cNvPr>
              <p:cNvSpPr>
                <a:spLocks noRot="1" noChangeAspect="1" noMove="1" noResize="1" noEditPoints="1" noAdjustHandles="1" noChangeArrowheads="1" noChangeShapeType="1" noTextEdit="1"/>
              </p:cNvSpPr>
              <p:nvPr/>
            </p:nvSpPr>
            <p:spPr bwMode="auto">
              <a:xfrm>
                <a:off x="0" y="247814"/>
                <a:ext cx="9144000" cy="1354538"/>
              </a:xfrm>
              <a:prstGeom prst="rect">
                <a:avLst/>
              </a:prstGeom>
              <a:blipFill>
                <a:blip r:embed="rId2"/>
                <a:stretch>
                  <a:fillRect l="-1000" t="-3153" r="-1733" b="-40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6226C62D-7A2F-8B87-13A9-DFB42388532D}"/>
                  </a:ext>
                </a:extLst>
              </p:cNvPr>
              <p:cNvSpPr txBox="1"/>
              <p:nvPr/>
            </p:nvSpPr>
            <p:spPr>
              <a:xfrm>
                <a:off x="251520" y="1951672"/>
                <a:ext cx="8280920" cy="1200329"/>
              </a:xfrm>
              <a:prstGeom prst="rect">
                <a:avLst/>
              </a:prstGeom>
              <a:noFill/>
            </p:spPr>
            <p:txBody>
              <a:bodyPr wrap="square">
                <a:spAutoFit/>
              </a:bodyPr>
              <a:lstStyle/>
              <a:p>
                <a:r>
                  <a:rPr lang="en-US" altLang="zh-CN" sz="2400" kern="100" dirty="0">
                    <a:effectLst/>
                    <a:latin typeface="Times New Roman" panose="02020603050405020304" pitchFamily="18" charset="0"/>
                  </a:rPr>
                  <a:t>where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oMath>
                </a14:m>
                <a:r>
                  <a:rPr lang="en-US" altLang="zh-CN" sz="2400" kern="100" dirty="0">
                    <a:effectLst/>
                    <a:latin typeface="Times New Roman" panose="02020603050405020304" pitchFamily="18" charset="0"/>
                  </a:rPr>
                  <a:t> is the probability associated with the set of outcomes for which </a:t>
                </a:r>
                <a:r>
                  <a:rPr lang="en-US" altLang="zh-CN" sz="2400" i="1" kern="100" dirty="0">
                    <a:effectLst/>
                    <a:latin typeface="Times New Roman" panose="02020603050405020304" pitchFamily="18" charset="0"/>
                  </a:rPr>
                  <a:t>x</a:t>
                </a:r>
                <a:r>
                  <a:rPr lang="en-US" altLang="zh-CN" sz="2400" kern="100" dirty="0">
                    <a:effectLst/>
                    <a:latin typeface="Times New Roman" panose="02020603050405020304" pitchFamily="18" charset="0"/>
                  </a:rPr>
                  <a:t> ,the value of a random variable having the given probability distribution, is such that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𝜇</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𝜎</m:t>
                    </m:r>
                  </m:oMath>
                </a14:m>
                <a:r>
                  <a:rPr lang="en-US" altLang="zh-CN" sz="2400" kern="100" dirty="0">
                    <a:effectLst/>
                    <a:latin typeface="Times New Roman" panose="02020603050405020304" pitchFamily="18" charset="0"/>
                  </a:rPr>
                  <a:t>.</a:t>
                </a:r>
                <a:endParaRPr lang="zh-CN" altLang="en-US" sz="2400" dirty="0"/>
              </a:p>
            </p:txBody>
          </p:sp>
        </mc:Choice>
        <mc:Fallback>
          <p:sp>
            <p:nvSpPr>
              <p:cNvPr id="4" name="文本框 3">
                <a:extLst>
                  <a:ext uri="{FF2B5EF4-FFF2-40B4-BE49-F238E27FC236}">
                    <a16:creationId xmlns:a16="http://schemas.microsoft.com/office/drawing/2014/main" id="{6226C62D-7A2F-8B87-13A9-DFB42388532D}"/>
                  </a:ext>
                </a:extLst>
              </p:cNvPr>
              <p:cNvSpPr txBox="1">
                <a:spLocks noRot="1" noChangeAspect="1" noMove="1" noResize="1" noEditPoints="1" noAdjustHandles="1" noChangeArrowheads="1" noChangeShapeType="1" noTextEdit="1"/>
              </p:cNvSpPr>
              <p:nvPr/>
            </p:nvSpPr>
            <p:spPr>
              <a:xfrm>
                <a:off x="251520" y="1951672"/>
                <a:ext cx="8280920" cy="1200329"/>
              </a:xfrm>
              <a:prstGeom prst="rect">
                <a:avLst/>
              </a:prstGeom>
              <a:blipFill>
                <a:blip r:embed="rId3"/>
                <a:stretch>
                  <a:fillRect l="-1104" t="-4061" b="-1066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05B4245-F18D-830B-809C-2EC44A945854}"/>
              </a:ext>
            </a:extLst>
          </p:cNvPr>
          <p:cNvSpPr txBox="1"/>
          <p:nvPr/>
        </p:nvSpPr>
        <p:spPr>
          <a:xfrm>
            <a:off x="251520" y="3410262"/>
            <a:ext cx="8280920" cy="1938992"/>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Then, the probability that a random variable will take on a value which deviates from the mean by at least 2 standard deviations is at most 1/4, the probability that it will take on a value which deviates from the mean by at least 6 standard deviations is at most 1/36.</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5D2C289-4534-56E3-FFF6-8A4CD39D0E06}"/>
                  </a:ext>
                </a:extLst>
              </p:cNvPr>
              <p:cNvSpPr txBox="1"/>
              <p:nvPr/>
            </p:nvSpPr>
            <p:spPr>
              <a:xfrm>
                <a:off x="233035" y="5545327"/>
                <a:ext cx="8632408" cy="1354538"/>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To get an alternative form of Chebyshev’s theorem, note that the </a:t>
                </a:r>
                <a14:m>
                  <m:oMath xmlns:m="http://schemas.openxmlformats.org/officeDocument/2006/math">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|&lt;</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𝜎</m:t>
                    </m:r>
                  </m:oMath>
                </a14:m>
                <a:r>
                  <a:rPr lang="en-US" altLang="zh-CN" sz="2400" kern="100" dirty="0">
                    <a:effectLst/>
                    <a:latin typeface="Times New Roman" panose="02020603050405020304" pitchFamily="18" charset="0"/>
                  </a:rPr>
                  <a:t> is the complement of the event </a:t>
                </a:r>
                <a14:m>
                  <m:oMath xmlns:m="http://schemas.openxmlformats.org/officeDocument/2006/math">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𝜎</m:t>
                    </m:r>
                  </m:oMath>
                </a14:m>
                <a:r>
                  <a:rPr lang="en-US" altLang="zh-CN" sz="2400" kern="100" dirty="0">
                    <a:effectLst/>
                    <a:latin typeface="Times New Roman" panose="02020603050405020304" pitchFamily="18" charset="0"/>
                  </a:rPr>
                  <a:t>; thus, </a:t>
                </a:r>
                <a14:m>
                  <m:oMath xmlns:m="http://schemas.openxmlformats.org/officeDocument/2006/math">
                    <m:r>
                      <a:rPr lang="en-US" altLang="zh-CN" sz="2400" i="1" kern="100">
                        <a:effectLst/>
                        <a:latin typeface="Cambria Math" panose="02040503050406030204" pitchFamily="18" charset="0"/>
                      </a:rPr>
                      <m:t>𝑃</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𝜇</m:t>
                    </m:r>
                    <m:r>
                      <a:rPr lang="en-US" altLang="zh-CN" sz="2400" i="1" kern="100">
                        <a:effectLst/>
                        <a:latin typeface="Cambria Math" panose="02040503050406030204" pitchFamily="18" charset="0"/>
                      </a:rPr>
                      <m:t>|&lt;</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𝜎</m:t>
                    </m:r>
                    <m:r>
                      <a:rPr lang="en-US" altLang="zh-CN" sz="2400" i="1" kern="100">
                        <a:effectLst/>
                        <a:latin typeface="Cambria Math" panose="02040503050406030204" pitchFamily="18" charset="0"/>
                      </a:rPr>
                      <m:t>)≥1−</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1</m:t>
                        </m:r>
                      </m:num>
                      <m:den>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𝑘</m:t>
                            </m:r>
                          </m:e>
                          <m:sup>
                            <m:r>
                              <a:rPr lang="en-US" altLang="zh-CN" sz="2400" i="1" kern="100">
                                <a:effectLst/>
                                <a:latin typeface="Cambria Math" panose="02040503050406030204" pitchFamily="18" charset="0"/>
                              </a:rPr>
                              <m:t>2</m:t>
                            </m:r>
                          </m:sup>
                        </m:sSup>
                      </m:den>
                    </m:f>
                  </m:oMath>
                </a14:m>
                <a:r>
                  <a:rPr lang="en-US" altLang="zh-CN" sz="2400"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8" name="文本框 7">
                <a:extLst>
                  <a:ext uri="{FF2B5EF4-FFF2-40B4-BE49-F238E27FC236}">
                    <a16:creationId xmlns:a16="http://schemas.microsoft.com/office/drawing/2014/main" id="{65D2C289-4534-56E3-FFF6-8A4CD39D0E06}"/>
                  </a:ext>
                </a:extLst>
              </p:cNvPr>
              <p:cNvSpPr txBox="1">
                <a:spLocks noRot="1" noChangeAspect="1" noMove="1" noResize="1" noEditPoints="1" noAdjustHandles="1" noChangeArrowheads="1" noChangeShapeType="1" noTextEdit="1"/>
              </p:cNvSpPr>
              <p:nvPr/>
            </p:nvSpPr>
            <p:spPr>
              <a:xfrm>
                <a:off x="233035" y="5545327"/>
                <a:ext cx="8632408" cy="1354538"/>
              </a:xfrm>
              <a:prstGeom prst="rect">
                <a:avLst/>
              </a:prstGeom>
              <a:blipFill>
                <a:blip r:embed="rId4"/>
                <a:stretch>
                  <a:fillRect l="-565" t="-3604" r="-1130" b="-3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149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043C9-0BC6-04E5-57AE-E7B6724E9E18}"/>
              </a:ext>
            </a:extLst>
          </p:cNvPr>
          <p:cNvSpPr>
            <a:spLocks noChangeArrowheads="1"/>
          </p:cNvSpPr>
          <p:nvPr/>
        </p:nvSpPr>
        <p:spPr bwMode="auto">
          <a:xfrm>
            <a:off x="0" y="-2233"/>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4.7.1  </a:t>
            </a:r>
            <a:r>
              <a:rPr kumimoji="0" lang="en-US" altLang="zh-CN" sz="2400" b="1"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rPr>
              <a:t>A probability bound using Chebyshev’s theorem</a:t>
            </a:r>
            <a:endParaRPr kumimoji="0" lang="en-US" altLang="zh-CN" sz="2400" b="0" i="0" u="none" strike="noStrike" cap="none" normalizeH="0" baseline="0">
              <a:ln>
                <a:noFill/>
              </a:ln>
              <a:solidFill>
                <a:schemeClr val="tx1"/>
              </a:solidFill>
              <a:effectLst/>
            </a:endParaRPr>
          </a:p>
        </p:txBody>
      </p:sp>
      <p:sp>
        <p:nvSpPr>
          <p:cNvPr id="4" name="文本框 3">
            <a:extLst>
              <a:ext uri="{FF2B5EF4-FFF2-40B4-BE49-F238E27FC236}">
                <a16:creationId xmlns:a16="http://schemas.microsoft.com/office/drawing/2014/main" id="{E7B77603-80B2-4BD3-01EA-721383815476}"/>
              </a:ext>
            </a:extLst>
          </p:cNvPr>
          <p:cNvSpPr txBox="1"/>
          <p:nvPr/>
        </p:nvSpPr>
        <p:spPr>
          <a:xfrm>
            <a:off x="179512" y="459432"/>
            <a:ext cx="8496944" cy="1569660"/>
          </a:xfrm>
          <a:prstGeom prst="rect">
            <a:avLst/>
          </a:prstGeom>
          <a:noFill/>
        </p:spPr>
        <p:txBody>
          <a:bodyPr wrap="square">
            <a:spAutoFit/>
          </a:bodyPr>
          <a:lstStyle/>
          <a:p>
            <a:pPr indent="266700" algn="just"/>
            <a:r>
              <a:rPr lang="en-US" altLang="zh-CN" sz="2400" kern="100" dirty="0">
                <a:solidFill>
                  <a:srgbClr val="0000FF"/>
                </a:solidFill>
                <a:effectLst/>
                <a:latin typeface="Times New Roman" panose="02020603050405020304" pitchFamily="18" charset="0"/>
                <a:ea typeface="宋体" panose="02010600030101010101" pitchFamily="2" charset="-122"/>
              </a:rPr>
              <a:t>The number of customers who visit a car dealer’s showroom on a Saturday morning is a random variable with </a:t>
            </a:r>
            <a:r>
              <a:rPr lang="en-US" altLang="zh-CN" sz="2400" i="1" kern="100" dirty="0">
                <a:solidFill>
                  <a:srgbClr val="0000FF"/>
                </a:solidFill>
                <a:effectLst/>
                <a:latin typeface="Times New Roman" panose="02020603050405020304" pitchFamily="18" charset="0"/>
                <a:ea typeface="宋体" panose="02010600030101010101" pitchFamily="2" charset="-122"/>
              </a:rPr>
              <a:t>μ </a:t>
            </a:r>
            <a:r>
              <a:rPr lang="en-US" altLang="zh-CN" sz="2400" kern="100" dirty="0">
                <a:solidFill>
                  <a:srgbClr val="0000FF"/>
                </a:solidFill>
                <a:effectLst/>
                <a:latin typeface="Times New Roman" panose="02020603050405020304" pitchFamily="18" charset="0"/>
                <a:ea typeface="宋体" panose="02010600030101010101" pitchFamily="2" charset="-122"/>
              </a:rPr>
              <a:t>=18 and </a:t>
            </a:r>
            <a:r>
              <a:rPr lang="en-US" altLang="zh-CN" sz="2400" i="1" kern="100" dirty="0">
                <a:solidFill>
                  <a:srgbClr val="0000FF"/>
                </a:solidFill>
                <a:effectLst/>
                <a:latin typeface="Times New Roman" panose="02020603050405020304" pitchFamily="18" charset="0"/>
                <a:ea typeface="宋体" panose="02010600030101010101" pitchFamily="2" charset="-122"/>
              </a:rPr>
              <a:t>σ </a:t>
            </a:r>
            <a:r>
              <a:rPr lang="en-US" altLang="zh-CN" sz="2400" kern="100" dirty="0">
                <a:solidFill>
                  <a:srgbClr val="0000FF"/>
                </a:solidFill>
                <a:effectLst/>
                <a:latin typeface="Times New Roman" panose="02020603050405020304" pitchFamily="18" charset="0"/>
                <a:ea typeface="宋体" panose="02010600030101010101" pitchFamily="2" charset="-122"/>
              </a:rPr>
              <a:t>=2.5. With what probability can we assert that there will be more than 8 but fewer than 28 customers?</a:t>
            </a:r>
            <a:endParaRPr lang="zh-CN" altLang="zh-CN" sz="2400" kern="100" dirty="0">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78392558-8BD0-AADE-F9F3-23F4CBF829B8}"/>
              </a:ext>
            </a:extLst>
          </p:cNvPr>
          <p:cNvSpPr txBox="1"/>
          <p:nvPr/>
        </p:nvSpPr>
        <p:spPr>
          <a:xfrm>
            <a:off x="179512" y="2167792"/>
            <a:ext cx="7272808"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ea typeface="宋体" panose="02010600030101010101" pitchFamily="2" charset="-122"/>
              </a:rPr>
              <a:t>Solution </a:t>
            </a:r>
            <a:r>
              <a:rPr lang="en-US" altLang="zh-CN" sz="2400" kern="100" dirty="0">
                <a:effectLst/>
                <a:latin typeface="Times New Roman" panose="02020603050405020304" pitchFamily="18" charset="0"/>
                <a:ea typeface="宋体" panose="02010600030101010101" pitchFamily="2" charset="-122"/>
              </a:rPr>
              <a:t>Let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be the number of customers. Since</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6750841-AD49-AD1A-3C85-650F60E3D8F2}"/>
                  </a:ext>
                </a:extLst>
              </p:cNvPr>
              <p:cNvSpPr txBox="1"/>
              <p:nvPr/>
            </p:nvSpPr>
            <p:spPr>
              <a:xfrm>
                <a:off x="323528" y="2675824"/>
                <a:ext cx="7704856" cy="822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𝑷</m:t>
                      </m:r>
                      <m:d>
                        <m:dPr>
                          <m:ctrlPr>
                            <a:rPr lang="zh-CN" altLang="en-US" sz="2400" b="1" i="1">
                              <a:latin typeface="Cambria Math" panose="02040503050406030204" pitchFamily="18" charset="0"/>
                            </a:rPr>
                          </m:ctrlPr>
                        </m:dPr>
                        <m:e>
                          <m:r>
                            <a:rPr lang="zh-CN" altLang="en-US" sz="2400" b="0" i="0">
                              <a:latin typeface="Cambria Math" panose="02040503050406030204" pitchFamily="18" charset="0"/>
                            </a:rPr>
                            <m:t>8&lt;</m:t>
                          </m:r>
                          <m:r>
                            <a:rPr lang="zh-CN" altLang="en-US" sz="2400" b="1" i="1">
                              <a:latin typeface="Cambria Math" panose="02040503050406030204" pitchFamily="18" charset="0"/>
                            </a:rPr>
                            <m:t>𝑿</m:t>
                          </m:r>
                          <m:r>
                            <a:rPr lang="zh-CN" altLang="en-US" sz="2400" b="0" i="0">
                              <a:latin typeface="Cambria Math" panose="02040503050406030204" pitchFamily="18" charset="0"/>
                            </a:rPr>
                            <m:t>&lt;28</m:t>
                          </m:r>
                        </m:e>
                      </m:d>
                      <m:r>
                        <a:rPr lang="zh-CN" altLang="en-US" sz="2400" b="0" i="0">
                          <a:latin typeface="Cambria Math" panose="02040503050406030204" pitchFamily="18" charset="0"/>
                        </a:rPr>
                        <m:t>=</m:t>
                      </m:r>
                      <m:r>
                        <a:rPr lang="zh-CN" altLang="en-US" sz="2400" b="1" i="1">
                          <a:latin typeface="Cambria Math" panose="02040503050406030204" pitchFamily="18" charset="0"/>
                        </a:rPr>
                        <m:t>𝑷</m:t>
                      </m:r>
                      <m:d>
                        <m:dPr>
                          <m:ctrlPr>
                            <a:rPr lang="zh-CN" altLang="en-US" sz="2400" b="1" i="1">
                              <a:latin typeface="Cambria Math" panose="02040503050406030204" pitchFamily="18" charset="0"/>
                            </a:rPr>
                          </m:ctrlPr>
                        </m:dPr>
                        <m:e>
                          <m:r>
                            <a:rPr lang="zh-CN" altLang="en-US" sz="2400" b="0" i="0">
                              <a:latin typeface="Cambria Math" panose="02040503050406030204" pitchFamily="18" charset="0"/>
                            </a:rPr>
                            <m:t>8−18&lt;</m:t>
                          </m:r>
                          <m:r>
                            <a:rPr lang="zh-CN" altLang="en-US" sz="2400" b="1" i="1">
                              <a:latin typeface="Cambria Math" panose="02040503050406030204" pitchFamily="18" charset="0"/>
                            </a:rPr>
                            <m:t>𝑿</m:t>
                          </m:r>
                          <m:r>
                            <a:rPr lang="zh-CN" altLang="en-US" sz="2400" b="0" i="0">
                              <a:latin typeface="Cambria Math" panose="02040503050406030204" pitchFamily="18" charset="0"/>
                            </a:rPr>
                            <m:t>−</m:t>
                          </m:r>
                          <m:r>
                            <a:rPr lang="zh-CN" altLang="en-US" sz="2400" b="1" i="1">
                              <a:latin typeface="Cambria Math" panose="02040503050406030204" pitchFamily="18" charset="0"/>
                            </a:rPr>
                            <m:t>𝝁</m:t>
                          </m:r>
                          <m:r>
                            <a:rPr lang="zh-CN" altLang="en-US" sz="2400" b="0" i="0">
                              <a:latin typeface="Cambria Math" panose="02040503050406030204" pitchFamily="18" charset="0"/>
                            </a:rPr>
                            <m:t>&lt;28−18</m:t>
                          </m:r>
                        </m:e>
                      </m:d>
                      <m:r>
                        <a:rPr lang="zh-CN" altLang="en-US" sz="2400" b="0" i="0">
                          <a:latin typeface="Cambria Math" panose="02040503050406030204" pitchFamily="18" charset="0"/>
                        </a:rPr>
                        <m:t>=</m:t>
                      </m:r>
                      <m:r>
                        <a:rPr lang="zh-CN" altLang="en-US" sz="2400" b="1" i="1">
                          <a:latin typeface="Cambria Math" panose="02040503050406030204" pitchFamily="18" charset="0"/>
                        </a:rPr>
                        <m:t>𝑷</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𝑿</m:t>
                          </m:r>
                        </m:e>
                        <m:e>
                          <m:r>
                            <a:rPr lang="zh-CN" altLang="en-US" sz="2400" b="0" i="0">
                              <a:latin typeface="Cambria Math" panose="02040503050406030204" pitchFamily="18" charset="0"/>
                            </a:rPr>
                            <m:t>−</m:t>
                          </m:r>
                        </m:e>
                        <m:e>
                          <m:r>
                            <a:rPr lang="zh-CN" altLang="en-US" sz="2400" b="1" i="1">
                              <a:latin typeface="Cambria Math" panose="02040503050406030204" pitchFamily="18" charset="0"/>
                            </a:rPr>
                            <m:t>𝝁</m:t>
                          </m:r>
                          <m:r>
                            <a:rPr lang="zh-CN" altLang="en-US" sz="2400" b="0" i="0">
                              <a:latin typeface="Cambria Math" panose="02040503050406030204" pitchFamily="18" charset="0"/>
                            </a:rPr>
                            <m:t>&lt;10</m:t>
                          </m:r>
                        </m:e>
                      </m:d>
                    </m:oMath>
                  </m:oMathPara>
                </a14:m>
                <a:endParaRPr lang="zh-CN" altLang="en-US" sz="2400" dirty="0"/>
              </a:p>
            </p:txBody>
          </p:sp>
        </mc:Choice>
        <mc:Fallback>
          <p:sp>
            <p:nvSpPr>
              <p:cNvPr id="8" name="文本框 7">
                <a:extLst>
                  <a:ext uri="{FF2B5EF4-FFF2-40B4-BE49-F238E27FC236}">
                    <a16:creationId xmlns:a16="http://schemas.microsoft.com/office/drawing/2014/main" id="{86750841-AD49-AD1A-3C85-650F60E3D8F2}"/>
                  </a:ext>
                </a:extLst>
              </p:cNvPr>
              <p:cNvSpPr txBox="1">
                <a:spLocks noRot="1" noChangeAspect="1" noMove="1" noResize="1" noEditPoints="1" noAdjustHandles="1" noChangeArrowheads="1" noChangeShapeType="1" noTextEdit="1"/>
              </p:cNvSpPr>
              <p:nvPr/>
            </p:nvSpPr>
            <p:spPr>
              <a:xfrm>
                <a:off x="323528" y="2675824"/>
                <a:ext cx="7704856" cy="822469"/>
              </a:xfrm>
              <a:prstGeom prst="rect">
                <a:avLst/>
              </a:prstGeom>
              <a:blipFill>
                <a:blip r:embed="rId2"/>
                <a:stretch>
                  <a:fillRect b="-51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E3EDBDA-0287-62B4-0C29-6C351AF17797}"/>
                  </a:ext>
                </a:extLst>
              </p:cNvPr>
              <p:cNvSpPr txBox="1"/>
              <p:nvPr/>
            </p:nvSpPr>
            <p:spPr>
              <a:xfrm>
                <a:off x="1475656" y="3544660"/>
                <a:ext cx="5976664" cy="461665"/>
              </a:xfrm>
              <a:prstGeom prst="rect">
                <a:avLst/>
              </a:prstGeom>
              <a:noFill/>
            </p:spPr>
            <p:txBody>
              <a:bodyPr wrap="square">
                <a:spAutoFit/>
              </a:bodyPr>
              <a:lstStyle/>
              <a:p>
                <a14:m>
                  <m:oMath xmlns:m="http://schemas.openxmlformats.org/officeDocument/2006/math">
                    <m:r>
                      <a:rPr lang="en-US" altLang="zh-CN" sz="2400" b="1" i="1" kern="100" smtClean="0">
                        <a:solidFill>
                          <a:srgbClr val="FF0000"/>
                        </a:solidFill>
                        <a:effectLst/>
                        <a:latin typeface="Cambria Math" panose="02040503050406030204" pitchFamily="18" charset="0"/>
                        <a:cs typeface="Times New Roman" panose="02020603050405020304" pitchFamily="18" charset="0"/>
                      </a:rPr>
                      <m:t>𝒌</m:t>
                    </m:r>
                    <m:r>
                      <a:rPr lang="en-US" altLang="zh-CN" sz="2400" b="1" i="1" kern="100" smtClean="0">
                        <a:solidFill>
                          <a:srgbClr val="FF0000"/>
                        </a:solidFill>
                        <a:effectLst/>
                        <a:latin typeface="Cambria Math" panose="02040503050406030204" pitchFamily="18" charset="0"/>
                        <a:cs typeface="Times New Roman" panose="02020603050405020304" pitchFamily="18" charset="0"/>
                      </a:rPr>
                      <m:t>𝝈</m:t>
                    </m:r>
                    <m:r>
                      <a:rPr lang="en-US" altLang="zh-CN" sz="2400" b="1" i="1" kern="100" smtClean="0">
                        <a:solidFill>
                          <a:srgbClr val="FF0000"/>
                        </a:solidFill>
                        <a:effectLst/>
                        <a:latin typeface="Cambria Math" panose="02040503050406030204" pitchFamily="18" charset="0"/>
                        <a:cs typeface="Times New Roman" panose="02020603050405020304" pitchFamily="18" charset="0"/>
                      </a:rPr>
                      <m:t>=</m:t>
                    </m:r>
                    <m:r>
                      <a:rPr lang="en-US" altLang="zh-CN" sz="2400" b="1" i="1" kern="100" smtClean="0">
                        <a:solidFill>
                          <a:srgbClr val="FF0000"/>
                        </a:solidFill>
                        <a:effectLst/>
                        <a:latin typeface="Cambria Math" panose="02040503050406030204" pitchFamily="18" charset="0"/>
                        <a:cs typeface="Times New Roman" panose="02020603050405020304" pitchFamily="18" charset="0"/>
                      </a:rPr>
                      <m:t>𝟏𝟎</m:t>
                    </m:r>
                    <m:r>
                      <a:rPr lang="en-US" altLang="zh-CN" sz="2400" b="1" i="1" kern="100" smtClean="0">
                        <a:solidFill>
                          <a:srgbClr val="FF0000"/>
                        </a:solidFill>
                        <a:effectLst/>
                        <a:latin typeface="Cambria Math" panose="02040503050406030204" pitchFamily="18" charset="0"/>
                        <a:cs typeface="Times New Roman" panose="02020603050405020304" pitchFamily="18" charset="0"/>
                      </a:rPr>
                      <m:t>,  </m:t>
                    </m:r>
                    <m:r>
                      <a:rPr lang="en-US" altLang="zh-CN" sz="2400" b="1" i="1" kern="100">
                        <a:solidFill>
                          <a:srgbClr val="FF0000"/>
                        </a:solidFill>
                        <a:effectLst/>
                        <a:latin typeface="Cambria Math" panose="02040503050406030204" pitchFamily="18" charset="0"/>
                        <a:cs typeface="Times New Roman" panose="02020603050405020304" pitchFamily="18" charset="0"/>
                      </a:rPr>
                      <m:t>𝒌</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𝟏𝟎</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𝝈</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𝟏𝟎</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𝟐</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𝟓</m:t>
                    </m:r>
                    <m:r>
                      <a:rPr lang="en-US" altLang="zh-CN" sz="2400" b="1" i="1" kern="100">
                        <a:solidFill>
                          <a:srgbClr val="FF0000"/>
                        </a:solidFill>
                        <a:effectLst/>
                        <a:latin typeface="Cambria Math" panose="02040503050406030204" pitchFamily="18" charset="0"/>
                        <a:cs typeface="Times New Roman" panose="02020603050405020304" pitchFamily="18" charset="0"/>
                      </a:rPr>
                      <m:t>=</m:t>
                    </m:r>
                    <m:r>
                      <a:rPr lang="en-US" altLang="zh-CN" sz="2400" b="1" i="1" kern="100">
                        <a:solidFill>
                          <a:srgbClr val="FF0000"/>
                        </a:solidFill>
                        <a:effectLst/>
                        <a:latin typeface="Cambria Math" panose="02040503050406030204" pitchFamily="18" charset="0"/>
                        <a:cs typeface="Times New Roman" panose="02020603050405020304" pitchFamily="18" charset="0"/>
                      </a:rPr>
                      <m:t>𝟒</m:t>
                    </m:r>
                  </m:oMath>
                </a14:m>
                <a:r>
                  <a:rPr lang="en-US" altLang="zh-CN" sz="2400" b="1" kern="100" dirty="0">
                    <a:effectLst/>
                    <a:latin typeface="Times New Roman" panose="02020603050405020304" pitchFamily="18" charset="0"/>
                  </a:rPr>
                  <a:t>,</a:t>
                </a:r>
                <a:endParaRPr lang="zh-CN" altLang="en-US" sz="2400" dirty="0"/>
              </a:p>
            </p:txBody>
          </p:sp>
        </mc:Choice>
        <mc:Fallback>
          <p:sp>
            <p:nvSpPr>
              <p:cNvPr id="10" name="文本框 9">
                <a:extLst>
                  <a:ext uri="{FF2B5EF4-FFF2-40B4-BE49-F238E27FC236}">
                    <a16:creationId xmlns:a16="http://schemas.microsoft.com/office/drawing/2014/main" id="{CE3EDBDA-0287-62B4-0C29-6C351AF17797}"/>
                  </a:ext>
                </a:extLst>
              </p:cNvPr>
              <p:cNvSpPr txBox="1">
                <a:spLocks noRot="1" noChangeAspect="1" noMove="1" noResize="1" noEditPoints="1" noAdjustHandles="1" noChangeArrowheads="1" noChangeShapeType="1" noTextEdit="1"/>
              </p:cNvSpPr>
              <p:nvPr/>
            </p:nvSpPr>
            <p:spPr>
              <a:xfrm>
                <a:off x="1475656" y="3544660"/>
                <a:ext cx="5976664" cy="461665"/>
              </a:xfrm>
              <a:prstGeom prst="rect">
                <a:avLst/>
              </a:prstGeom>
              <a:blipFill>
                <a:blip r:embed="rId3"/>
                <a:stretch>
                  <a:fillRect l="-306"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3A97A77-4561-9150-3F5D-7BBC9B61D26A}"/>
                  </a:ext>
                </a:extLst>
              </p:cNvPr>
              <p:cNvSpPr txBox="1"/>
              <p:nvPr/>
            </p:nvSpPr>
            <p:spPr>
              <a:xfrm>
                <a:off x="899592" y="4293096"/>
                <a:ext cx="7272808" cy="1164742"/>
              </a:xfrm>
              <a:prstGeom prst="rect">
                <a:avLst/>
              </a:prstGeom>
              <a:noFill/>
            </p:spPr>
            <p:txBody>
              <a:bodyPr wrap="square">
                <a:spAutoFit/>
              </a:bodyPr>
              <a:lstStyle/>
              <a:p>
                <a:pPr algn="ctr"/>
                <a14:m>
                  <m:oMath xmlns:m="http://schemas.openxmlformats.org/officeDocument/2006/math">
                    <m:r>
                      <a:rPr lang="en-US" altLang="zh-CN" sz="2400" b="1" i="1" kern="100" smtClean="0">
                        <a:effectLst/>
                        <a:latin typeface="Cambria Math" panose="02040503050406030204" pitchFamily="18" charset="0"/>
                      </a:rPr>
                      <m:t>𝑷</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𝑿</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𝝁</m:t>
                    </m:r>
                    <m:r>
                      <a:rPr lang="en-US" altLang="zh-CN" sz="2400" b="1" i="1" kern="100" smtClean="0">
                        <a:effectLst/>
                        <a:latin typeface="Cambria Math" panose="02040503050406030204" pitchFamily="18" charset="0"/>
                      </a:rPr>
                      <m:t>|&lt;</m:t>
                    </m:r>
                    <m:r>
                      <a:rPr lang="en-US" altLang="zh-CN" sz="2400" b="1" i="1" kern="100" smtClean="0">
                        <a:effectLst/>
                        <a:latin typeface="Cambria Math" panose="02040503050406030204" pitchFamily="18" charset="0"/>
                      </a:rPr>
                      <m:t>𝒌</m:t>
                    </m:r>
                    <m:r>
                      <a:rPr lang="en-US" altLang="zh-CN" sz="2400" b="1" i="1" kern="100" smtClean="0">
                        <a:effectLst/>
                        <a:latin typeface="Cambria Math" panose="02040503050406030204" pitchFamily="18" charset="0"/>
                      </a:rPr>
                      <m:t>𝝈</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𝟏</m:t>
                    </m:r>
                    <m:r>
                      <a:rPr lang="en-US" altLang="zh-CN" sz="2400" b="1" i="1" kern="100" smtClean="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m:t>
                        </m:r>
                      </m:num>
                      <m:den>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𝒌</m:t>
                            </m:r>
                          </m:e>
                          <m:sup>
                            <m:r>
                              <a:rPr lang="en-US" altLang="zh-CN" sz="2400" b="1" i="1" kern="100">
                                <a:effectLst/>
                                <a:latin typeface="Cambria Math" panose="02040503050406030204" pitchFamily="18" charset="0"/>
                              </a:rPr>
                              <m:t>𝟐</m:t>
                            </m:r>
                          </m:sup>
                        </m:sSup>
                      </m:den>
                    </m:f>
                    <m:r>
                      <m:rPr>
                        <m:nor/>
                      </m:rPr>
                      <a:rPr lang="en-US" altLang="zh-CN" sz="2400" b="1" kern="100">
                        <a:effectLst/>
                        <a:latin typeface="Cambria Math" panose="02040503050406030204" pitchFamily="18" charset="0"/>
                      </a:rPr>
                      <m:t>  </m:t>
                    </m:r>
                    <m:r>
                      <m:rPr>
                        <m:nor/>
                      </m:rPr>
                      <a:rPr lang="en-US" altLang="zh-CN" sz="2400" b="1" kern="100">
                        <a:effectLst/>
                        <a:latin typeface="Cambria Math" panose="02040503050406030204" pitchFamily="18" charset="0"/>
                      </a:rPr>
                      <m:t>and</m:t>
                    </m:r>
                    <m:r>
                      <m:rPr>
                        <m:nor/>
                      </m:rPr>
                      <a:rPr lang="en-US" altLang="zh-CN" sz="2400" b="1" kern="100">
                        <a:effectLst/>
                        <a:latin typeface="Cambria Math" panose="02040503050406030204" pitchFamily="18" charset="0"/>
                      </a:rPr>
                      <m:t>   </m:t>
                    </m:r>
                    <m:r>
                      <a:rPr lang="en-US" altLang="zh-CN" sz="2400" b="1" i="1" kern="100">
                        <a:effectLst/>
                        <a:latin typeface="Cambria Math" panose="02040503050406030204" pitchFamily="18" charset="0"/>
                      </a:rPr>
                      <m:t>𝑷</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𝟖</m:t>
                    </m:r>
                    <m:r>
                      <a:rPr lang="en-US" altLang="zh-CN" sz="2400" b="1" kern="100">
                        <a:effectLst/>
                        <a:latin typeface="Cambria Math" panose="02040503050406030204" pitchFamily="18" charset="0"/>
                      </a:rPr>
                      <m:t>&lt;</m:t>
                    </m:r>
                    <m:r>
                      <a:rPr lang="en-US" altLang="zh-CN" sz="2400" b="1" i="1" kern="100">
                        <a:effectLst/>
                        <a:latin typeface="Cambria Math" panose="02040503050406030204" pitchFamily="18" charset="0"/>
                      </a:rPr>
                      <m:t>𝑿</m:t>
                    </m:r>
                    <m:r>
                      <a:rPr lang="en-US" altLang="zh-CN" sz="2400" b="1" kern="100">
                        <a:effectLst/>
                        <a:latin typeface="Cambria Math" panose="02040503050406030204" pitchFamily="18" charset="0"/>
                      </a:rPr>
                      <m:t>&lt;</m:t>
                    </m:r>
                    <m:r>
                      <a:rPr lang="en-US" altLang="zh-CN" sz="2400" b="1" i="1" kern="100">
                        <a:effectLst/>
                        <a:latin typeface="Cambria Math" panose="02040503050406030204" pitchFamily="18" charset="0"/>
                      </a:rPr>
                      <m:t>𝟐𝟖</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𝟏</m:t>
                    </m:r>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m:t>
                        </m:r>
                      </m:num>
                      <m:den>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𝟒</m:t>
                            </m:r>
                          </m:e>
                          <m:sup>
                            <m:r>
                              <a:rPr lang="en-US" altLang="zh-CN" sz="2400" b="1" i="1" kern="100">
                                <a:effectLst/>
                                <a:latin typeface="Cambria Math" panose="02040503050406030204" pitchFamily="18" charset="0"/>
                              </a:rPr>
                              <m:t>𝟐</m:t>
                            </m:r>
                          </m:sup>
                        </m:sSup>
                      </m:den>
                    </m:f>
                    <m:r>
                      <a:rPr lang="en-US" altLang="zh-CN" sz="2400" b="1" i="1" kern="100">
                        <a:effectLst/>
                        <a:latin typeface="Cambria Math" panose="02040503050406030204" pitchFamily="18" charset="0"/>
                      </a:rPr>
                      <m:t>=</m:t>
                    </m:r>
                    <m:f>
                      <m:fPr>
                        <m:ctrlPr>
                          <a:rPr lang="zh-CN" altLang="zh-CN" sz="2400" b="1" i="1" kern="100">
                            <a:effectLst/>
                            <a:latin typeface="Cambria Math" panose="02040503050406030204" pitchFamily="18" charset="0"/>
                            <a:ea typeface="Cambria Math" panose="02040503050406030204" pitchFamily="18" charset="0"/>
                          </a:rPr>
                        </m:ctrlPr>
                      </m:fPr>
                      <m:num>
                        <m:r>
                          <a:rPr lang="en-US" altLang="zh-CN" sz="2400" b="1" i="1" kern="100">
                            <a:effectLst/>
                            <a:latin typeface="Cambria Math" panose="02040503050406030204" pitchFamily="18" charset="0"/>
                          </a:rPr>
                          <m:t>𝟏𝟓</m:t>
                        </m:r>
                      </m:num>
                      <m:den>
                        <m:r>
                          <a:rPr lang="en-US" altLang="zh-CN" sz="2400" b="1" i="1" kern="100">
                            <a:effectLst/>
                            <a:latin typeface="Cambria Math" panose="02040503050406030204" pitchFamily="18" charset="0"/>
                          </a:rPr>
                          <m:t>𝟏𝟔</m:t>
                        </m:r>
                      </m:den>
                    </m:f>
                  </m:oMath>
                </a14:m>
                <a:r>
                  <a:rPr lang="en-US" altLang="zh-CN" sz="2400" b="1" kern="100" dirty="0">
                    <a:effectLst/>
                    <a:latin typeface="Times New Roman" panose="02020603050405020304" pitchFamily="18" charset="0"/>
                  </a:rPr>
                  <a:t>.</a:t>
                </a:r>
                <a:endParaRPr lang="zh-CN" altLang="zh-CN" sz="2400" kern="100" dirty="0">
                  <a:effectLst/>
                  <a:latin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E3A97A77-4561-9150-3F5D-7BBC9B61D26A}"/>
                  </a:ext>
                </a:extLst>
              </p:cNvPr>
              <p:cNvSpPr txBox="1">
                <a:spLocks noRot="1" noChangeAspect="1" noMove="1" noResize="1" noEditPoints="1" noAdjustHandles="1" noChangeArrowheads="1" noChangeShapeType="1" noTextEdit="1"/>
              </p:cNvSpPr>
              <p:nvPr/>
            </p:nvSpPr>
            <p:spPr>
              <a:xfrm>
                <a:off x="899592" y="4293096"/>
                <a:ext cx="7272808" cy="1164742"/>
              </a:xfrm>
              <a:prstGeom prst="rect">
                <a:avLst/>
              </a:prstGeom>
              <a:blipFill>
                <a:blip r:embed="rId4"/>
                <a:stretch>
                  <a:fillRect b="-4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39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404516E0-F35C-4F8B-7B86-727236F1B83D}"/>
              </a:ext>
            </a:extLst>
          </p:cNvPr>
          <p:cNvGraphicFramePr>
            <a:graphicFrameLocks noChangeAspect="1"/>
          </p:cNvGraphicFramePr>
          <p:nvPr>
            <p:extLst>
              <p:ext uri="{D42A27DB-BD31-4B8C-83A1-F6EECF244321}">
                <p14:modId xmlns:p14="http://schemas.microsoft.com/office/powerpoint/2010/main" val="743513519"/>
              </p:ext>
            </p:extLst>
          </p:nvPr>
        </p:nvGraphicFramePr>
        <p:xfrm>
          <a:off x="1375782" y="0"/>
          <a:ext cx="4132322" cy="2815714"/>
        </p:xfrm>
        <a:graphic>
          <a:graphicData uri="http://schemas.openxmlformats.org/presentationml/2006/ole">
            <mc:AlternateContent xmlns:mc="http://schemas.openxmlformats.org/markup-compatibility/2006">
              <mc:Choice xmlns:v="urn:schemas-microsoft-com:vml" Requires="v">
                <p:oleObj name="BMP 图像" r:id="rId2" imgW="3619048" imgH="2467319" progId="Paint.Picture">
                  <p:embed/>
                </p:oleObj>
              </mc:Choice>
              <mc:Fallback>
                <p:oleObj name="BMP 图像" r:id="rId2" imgW="3619048" imgH="2467319" progId="Paint.Pictur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782" y="0"/>
                        <a:ext cx="4132322" cy="2815714"/>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EB4D686-762A-12A2-B077-F8346FC9E7C8}"/>
                  </a:ext>
                </a:extLst>
              </p:cNvPr>
              <p:cNvSpPr txBox="1"/>
              <p:nvPr/>
            </p:nvSpPr>
            <p:spPr>
              <a:xfrm>
                <a:off x="-27866" y="2590133"/>
                <a:ext cx="8892480" cy="8903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𝐹</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𝑥</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d>
                            <m:dPr>
                              <m:sepChr m:val=","/>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e>
                              <m:r>
                                <a:rPr lang="zh-CN" altLang="en-US" sz="2400" i="1">
                                  <a:latin typeface="Cambria Math" panose="02040503050406030204" pitchFamily="18" charset="0"/>
                                </a:rPr>
                                <m:t>𝑌</m:t>
                              </m:r>
                            </m:e>
                          </m:d>
                        </m:e>
                        <m:e>
                          <m:r>
                            <a:rPr lang="zh-CN" altLang="en-US" sz="2400" i="1">
                              <a:latin typeface="Cambria Math" panose="02040503050406030204" pitchFamily="18" charset="0"/>
                            </a:rPr>
                            <m:t>𝑋</m:t>
                          </m:r>
                        </m:e>
                        <m:e>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 0≤</m:t>
                          </m:r>
                          <m:r>
                            <a:rPr lang="zh-CN" altLang="en-US" sz="2400" i="1">
                              <a:latin typeface="Cambria Math" panose="02040503050406030204" pitchFamily="18" charset="0"/>
                            </a:rPr>
                            <m:t>𝑌</m:t>
                          </m:r>
                          <m:r>
                            <a:rPr lang="zh-CN" altLang="en-US" sz="2400" i="0">
                              <a:latin typeface="Cambria Math" panose="02040503050406030204" pitchFamily="18" charset="0"/>
                            </a:rPr>
                            <m:t>≤</m:t>
                          </m:r>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e>
                      </m:d>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1">
                              <a:latin typeface="Cambria Math" panose="02040503050406030204" pitchFamily="18" charset="0"/>
                            </a:rPr>
                            <m:t>𝑥</m:t>
                          </m:r>
                        </m:sup>
                        <m:e>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i="1">
                              <a:latin typeface="Cambria Math" panose="02040503050406030204" pitchFamily="18" charset="0"/>
                            </a:rPr>
                            <m:t>𝑑𝑡</m:t>
                          </m:r>
                        </m:e>
                      </m:nary>
                    </m:oMath>
                  </m:oMathPara>
                </a14:m>
                <a:endParaRPr lang="zh-CN" altLang="en-US" sz="2400" dirty="0"/>
              </a:p>
            </p:txBody>
          </p:sp>
        </mc:Choice>
        <mc:Fallback>
          <p:sp>
            <p:nvSpPr>
              <p:cNvPr id="5" name="文本框 4">
                <a:extLst>
                  <a:ext uri="{FF2B5EF4-FFF2-40B4-BE49-F238E27FC236}">
                    <a16:creationId xmlns:a16="http://schemas.microsoft.com/office/drawing/2014/main" id="{5EB4D686-762A-12A2-B077-F8346FC9E7C8}"/>
                  </a:ext>
                </a:extLst>
              </p:cNvPr>
              <p:cNvSpPr txBox="1">
                <a:spLocks noRot="1" noChangeAspect="1" noMove="1" noResize="1" noEditPoints="1" noAdjustHandles="1" noChangeArrowheads="1" noChangeShapeType="1" noTextEdit="1"/>
              </p:cNvSpPr>
              <p:nvPr/>
            </p:nvSpPr>
            <p:spPr>
              <a:xfrm>
                <a:off x="-27866" y="2590133"/>
                <a:ext cx="8892480" cy="890372"/>
              </a:xfrm>
              <a:prstGeom prst="rect">
                <a:avLst/>
              </a:prstGeom>
              <a:blipFill>
                <a:blip r:embed="rId4"/>
                <a:stretch>
                  <a:fillRect/>
                </a:stretch>
              </a:blipFill>
            </p:spPr>
            <p:txBody>
              <a:bodyPr/>
              <a:lstStyle/>
              <a:p>
                <a:r>
                  <a:rPr lang="zh-CN" altLang="en-US">
                    <a:noFill/>
                  </a:rPr>
                  <a:t> </a:t>
                </a:r>
              </a:p>
            </p:txBody>
          </p:sp>
        </mc:Fallback>
      </mc:AlternateContent>
      <p:pic>
        <p:nvPicPr>
          <p:cNvPr id="2051" name="Picture 3">
            <a:extLst>
              <a:ext uri="{FF2B5EF4-FFF2-40B4-BE49-F238E27FC236}">
                <a16:creationId xmlns:a16="http://schemas.microsoft.com/office/drawing/2014/main" id="{B19F57B7-B120-6090-0FD9-6EAA86CDA6C8}"/>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a:stretch>
            <a:fillRect/>
          </a:stretch>
        </p:blipFill>
        <p:spPr bwMode="auto">
          <a:xfrm>
            <a:off x="101756" y="3241875"/>
            <a:ext cx="3240360" cy="219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B913BBC-8703-BFA4-31BA-C21C51D19121}"/>
                  </a:ext>
                </a:extLst>
              </p:cNvPr>
              <p:cNvSpPr txBox="1"/>
              <p:nvPr/>
            </p:nvSpPr>
            <p:spPr>
              <a:xfrm>
                <a:off x="3779912" y="3988674"/>
                <a:ext cx="4968552" cy="9361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𝑋</m:t>
                          </m:r>
                          <m:r>
                            <a:rPr lang="zh-CN" altLang="en-US" sz="2400" i="0">
                              <a:latin typeface="Cambria Math" panose="02040503050406030204" pitchFamily="18" charset="0"/>
                            </a:rPr>
                            <m:t>&lt;</m:t>
                          </m:r>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sub>
                        <m:sup>
                          <m:sSub>
                            <m:sSubPr>
                              <m:ctrlPr>
                                <a:rPr lang="zh-CN" altLang="en-US" sz="2400" i="1">
                                  <a:solidFill>
                                    <a:srgbClr val="836967"/>
                                  </a:solidFill>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sup>
                        <m:e>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a:rPr lang="zh-CN" altLang="en-US" sz="2400" i="1">
                              <a:latin typeface="Cambria Math" panose="02040503050406030204" pitchFamily="18" charset="0"/>
                            </a:rPr>
                            <m:t>𝑑𝑡</m:t>
                          </m:r>
                        </m:e>
                      </m:nary>
                    </m:oMath>
                  </m:oMathPara>
                </a14:m>
                <a:endParaRPr lang="zh-CN" altLang="en-US" sz="2400" dirty="0"/>
              </a:p>
            </p:txBody>
          </p:sp>
        </mc:Choice>
        <mc:Fallback>
          <p:sp>
            <p:nvSpPr>
              <p:cNvPr id="7" name="文本框 6">
                <a:extLst>
                  <a:ext uri="{FF2B5EF4-FFF2-40B4-BE49-F238E27FC236}">
                    <a16:creationId xmlns:a16="http://schemas.microsoft.com/office/drawing/2014/main" id="{5B913BBC-8703-BFA4-31BA-C21C51D19121}"/>
                  </a:ext>
                </a:extLst>
              </p:cNvPr>
              <p:cNvSpPr txBox="1">
                <a:spLocks noRot="1" noChangeAspect="1" noMove="1" noResize="1" noEditPoints="1" noAdjustHandles="1" noChangeArrowheads="1" noChangeShapeType="1" noTextEdit="1"/>
              </p:cNvSpPr>
              <p:nvPr/>
            </p:nvSpPr>
            <p:spPr>
              <a:xfrm>
                <a:off x="3779912" y="3988674"/>
                <a:ext cx="4968552" cy="936154"/>
              </a:xfrm>
              <a:prstGeom prst="rect">
                <a:avLst/>
              </a:prstGeom>
              <a:blipFill>
                <a:blip r:embed="rId6"/>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65E7199-9ED0-F839-5C85-E4D2B07FBCBE}"/>
              </a:ext>
            </a:extLst>
          </p:cNvPr>
          <p:cNvSpPr txBox="1"/>
          <p:nvPr/>
        </p:nvSpPr>
        <p:spPr>
          <a:xfrm>
            <a:off x="127733" y="5407523"/>
            <a:ext cx="1224136"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ea typeface="宋体" panose="02010600030101010101" pitchFamily="2" charset="-122"/>
              </a:rPr>
              <a:t>Note</a:t>
            </a:r>
            <a:endParaRPr lang="zh-CN" altLang="en-US" sz="2400" dirty="0"/>
          </a:p>
        </p:txBody>
      </p:sp>
      <p:sp>
        <p:nvSpPr>
          <p:cNvPr id="9" name="文本框 8">
            <a:extLst>
              <a:ext uri="{FF2B5EF4-FFF2-40B4-BE49-F238E27FC236}">
                <a16:creationId xmlns:a16="http://schemas.microsoft.com/office/drawing/2014/main" id="{1DE6CE50-F404-4643-C21D-BB5A3E6A80B0}"/>
              </a:ext>
            </a:extLst>
          </p:cNvPr>
          <p:cNvSpPr txBox="1"/>
          <p:nvPr/>
        </p:nvSpPr>
        <p:spPr>
          <a:xfrm>
            <a:off x="497800" y="5787935"/>
            <a:ext cx="8352928" cy="83099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In most applications, </a:t>
            </a:r>
            <a:r>
              <a:rPr lang="en-US" altLang="zh-CN" sz="2400" i="1" kern="100" dirty="0">
                <a:effectLst/>
                <a:latin typeface="Times New Roman" panose="02020603050405020304" pitchFamily="18" charset="0"/>
                <a:ea typeface="宋体" panose="02010600030101010101" pitchFamily="2" charset="-122"/>
              </a:rPr>
              <a:t>f</a:t>
            </a:r>
            <a:r>
              <a:rPr lang="en-US" altLang="zh-CN" sz="2400" kern="100" dirty="0">
                <a:effectLst/>
                <a:latin typeface="Times New Roman" panose="02020603050405020304" pitchFamily="18" charset="0"/>
                <a:ea typeface="宋体" panose="02010600030101010101" pitchFamily="2" charset="-122"/>
              </a:rPr>
              <a:t>(</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is either continuous or piecewise continuous having at most finitely many discontinuities.</a:t>
            </a:r>
            <a:endParaRPr lang="zh-CN" altLang="en-US" sz="2400" dirty="0"/>
          </a:p>
        </p:txBody>
      </p:sp>
    </p:spTree>
    <p:extLst>
      <p:ext uri="{BB962C8B-B14F-4D97-AF65-F5344CB8AC3E}">
        <p14:creationId xmlns:p14="http://schemas.microsoft.com/office/powerpoint/2010/main" val="337312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D5754A-2B0D-B418-376F-9A21DF985041}"/>
              </a:ext>
            </a:extLst>
          </p:cNvPr>
          <p:cNvSpPr txBox="1"/>
          <p:nvPr/>
        </p:nvSpPr>
        <p:spPr>
          <a:xfrm>
            <a:off x="323528" y="195202"/>
            <a:ext cx="8640960" cy="830997"/>
          </a:xfrm>
          <a:prstGeom prst="rect">
            <a:avLst/>
          </a:prstGeom>
          <a:noFill/>
        </p:spPr>
        <p:txBody>
          <a:bodyPr wrap="square">
            <a:spAutoFit/>
          </a:bodyPr>
          <a:lstStyle/>
          <a:p>
            <a:r>
              <a:rPr lang="en-US" altLang="zh-CN" sz="2400" b="1" kern="100" dirty="0">
                <a:solidFill>
                  <a:srgbClr val="FF6600"/>
                </a:solidFill>
                <a:effectLst/>
                <a:latin typeface="Times New Roman" panose="02020603050405020304" pitchFamily="18" charset="0"/>
              </a:rPr>
              <a:t>The most important feature of </a:t>
            </a:r>
            <a:r>
              <a:rPr lang="en-US" altLang="zh-CN" sz="2400" b="1" kern="100" dirty="0" err="1">
                <a:solidFill>
                  <a:srgbClr val="FF6600"/>
                </a:solidFill>
                <a:effectLst/>
                <a:latin typeface="Times New Roman" panose="02020603050405020304" pitchFamily="18" charset="0"/>
              </a:rPr>
              <a:t>Chebyshe’s</a:t>
            </a:r>
            <a:r>
              <a:rPr lang="en-US" altLang="zh-CN" sz="2400" b="1" kern="100" dirty="0">
                <a:solidFill>
                  <a:srgbClr val="FF6600"/>
                </a:solidFill>
                <a:effectLst/>
                <a:latin typeface="Times New Roman" panose="02020603050405020304" pitchFamily="18" charset="0"/>
              </a:rPr>
              <a:t> theorem is that it applies to any probability distribution for which </a:t>
            </a:r>
            <a:r>
              <a:rPr lang="en-US" altLang="zh-CN" sz="2400" b="1" i="1" kern="100" dirty="0">
                <a:solidFill>
                  <a:srgbClr val="FF6600"/>
                </a:solidFill>
                <a:effectLst/>
                <a:latin typeface="Times New Roman" panose="02020603050405020304" pitchFamily="18" charset="0"/>
              </a:rPr>
              <a:t>μ</a:t>
            </a:r>
            <a:r>
              <a:rPr lang="en-US" altLang="zh-CN" sz="2400" b="1" kern="100" dirty="0">
                <a:solidFill>
                  <a:srgbClr val="FF6600"/>
                </a:solidFill>
                <a:effectLst/>
                <a:latin typeface="Times New Roman" panose="02020603050405020304" pitchFamily="18" charset="0"/>
              </a:rPr>
              <a:t> and </a:t>
            </a:r>
            <a:r>
              <a:rPr lang="en-US" altLang="zh-CN" sz="2400" b="1" i="1" kern="100" dirty="0">
                <a:solidFill>
                  <a:srgbClr val="FF6600"/>
                </a:solidFill>
                <a:effectLst/>
                <a:latin typeface="Times New Roman" panose="02020603050405020304" pitchFamily="18" charset="0"/>
              </a:rPr>
              <a:t>σ </a:t>
            </a:r>
            <a:r>
              <a:rPr lang="en-US" altLang="zh-CN" sz="2400" b="1" kern="100" dirty="0">
                <a:solidFill>
                  <a:srgbClr val="FF6600"/>
                </a:solidFill>
                <a:effectLst/>
                <a:latin typeface="Times New Roman" panose="02020603050405020304" pitchFamily="18" charset="0"/>
              </a:rPr>
              <a:t>exist.</a:t>
            </a:r>
            <a:endParaRPr lang="zh-CN" altLang="en-US" sz="2400" dirty="0"/>
          </a:p>
        </p:txBody>
      </p:sp>
      <p:sp>
        <p:nvSpPr>
          <p:cNvPr id="5" name="文本框 4">
            <a:extLst>
              <a:ext uri="{FF2B5EF4-FFF2-40B4-BE49-F238E27FC236}">
                <a16:creationId xmlns:a16="http://schemas.microsoft.com/office/drawing/2014/main" id="{662AF640-4F5C-05CA-CE5D-3B4900FAF9BC}"/>
              </a:ext>
            </a:extLst>
          </p:cNvPr>
          <p:cNvSpPr txBox="1"/>
          <p:nvPr/>
        </p:nvSpPr>
        <p:spPr>
          <a:xfrm>
            <a:off x="213722" y="1026199"/>
            <a:ext cx="8352928" cy="1569660"/>
          </a:xfrm>
          <a:prstGeom prst="rect">
            <a:avLst/>
          </a:prstGeom>
          <a:noFill/>
        </p:spPr>
        <p:txBody>
          <a:bodyPr wrap="square">
            <a:spAutoFit/>
          </a:bodyPr>
          <a:lstStyle/>
          <a:p>
            <a:pPr indent="266700" algn="just"/>
            <a:r>
              <a:rPr lang="en-US" altLang="zh-CN" sz="2400" b="1" kern="100" dirty="0">
                <a:solidFill>
                  <a:srgbClr val="FF6600"/>
                </a:solidFill>
                <a:effectLst/>
                <a:latin typeface="Times New Roman" panose="02020603050405020304" pitchFamily="18" charset="0"/>
                <a:ea typeface="宋体" panose="02010600030101010101" pitchFamily="2" charset="-122"/>
              </a:rPr>
              <a:t>However, it provides only an upper limit to the probability of getting a value that deviates from the mean by at least</a:t>
            </a:r>
            <a:r>
              <a:rPr lang="en-US" altLang="zh-CN" sz="2400" b="1" i="1" kern="100" dirty="0">
                <a:solidFill>
                  <a:srgbClr val="FF6600"/>
                </a:solidFill>
                <a:effectLst/>
                <a:latin typeface="Times New Roman" panose="02020603050405020304" pitchFamily="18" charset="0"/>
                <a:ea typeface="宋体" panose="02010600030101010101" pitchFamily="2" charset="-122"/>
              </a:rPr>
              <a:t> k</a:t>
            </a:r>
            <a:r>
              <a:rPr lang="en-US" altLang="zh-CN" sz="2400" b="1" kern="100" dirty="0">
                <a:solidFill>
                  <a:srgbClr val="FF6600"/>
                </a:solidFill>
                <a:effectLst/>
                <a:latin typeface="Times New Roman" panose="02020603050405020304" pitchFamily="18" charset="0"/>
                <a:ea typeface="宋体" panose="02010600030101010101" pitchFamily="2" charset="-122"/>
              </a:rPr>
              <a:t> standard deviations. For instance, we can assert in general that the probability </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EF96305C-7935-420D-0ED1-F0FEDB676C6D}"/>
                  </a:ext>
                </a:extLst>
              </p:cNvPr>
              <p:cNvSpPr txBox="1"/>
              <p:nvPr/>
            </p:nvSpPr>
            <p:spPr>
              <a:xfrm>
                <a:off x="2517978" y="2220146"/>
                <a:ext cx="4572000" cy="461665"/>
              </a:xfrm>
              <a:prstGeom prst="rect">
                <a:avLst/>
              </a:prstGeom>
              <a:noFill/>
            </p:spPr>
            <p:txBody>
              <a:bodyPr wrap="square">
                <a:spAutoFit/>
              </a:bodyPr>
              <a:lstStyle/>
              <a:p>
                <a:pPr indent="266700" algn="ctr"/>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𝑃</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𝑋</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𝜇</m:t>
                    </m:r>
                    <m:r>
                      <a:rPr lang="en-US" altLang="zh-CN" sz="2400" i="1" kern="100" smtClean="0">
                        <a:effectLst/>
                        <a:latin typeface="Cambria Math" panose="02040503050406030204" pitchFamily="18" charset="0"/>
                        <a:ea typeface="宋体" panose="02010600030101010101" pitchFamily="2" charset="-122"/>
                      </a:rPr>
                      <m:t>|≥2</m:t>
                    </m:r>
                    <m:r>
                      <a:rPr lang="en-US" altLang="zh-CN" sz="2400" i="1" kern="100" smtClean="0">
                        <a:effectLst/>
                        <a:latin typeface="Cambria Math" panose="02040503050406030204" pitchFamily="18" charset="0"/>
                        <a:ea typeface="宋体" panose="02010600030101010101" pitchFamily="2" charset="-122"/>
                      </a:rPr>
                      <m:t>𝜎</m:t>
                    </m:r>
                    <m:r>
                      <a:rPr lang="en-US" altLang="zh-CN" sz="2400" i="1" kern="100" smtClean="0">
                        <a:effectLst/>
                        <a:latin typeface="Cambria Math" panose="02040503050406030204" pitchFamily="18" charset="0"/>
                        <a:ea typeface="宋体" panose="02010600030101010101" pitchFamily="2" charset="-122"/>
                      </a:rPr>
                      <m:t>)≤0.25</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7" name="文本框 6">
                <a:extLst>
                  <a:ext uri="{FF2B5EF4-FFF2-40B4-BE49-F238E27FC236}">
                    <a16:creationId xmlns:a16="http://schemas.microsoft.com/office/drawing/2014/main" id="{EF96305C-7935-420D-0ED1-F0FEDB676C6D}"/>
                  </a:ext>
                </a:extLst>
              </p:cNvPr>
              <p:cNvSpPr txBox="1">
                <a:spLocks noRot="1" noChangeAspect="1" noMove="1" noResize="1" noEditPoints="1" noAdjustHandles="1" noChangeArrowheads="1" noChangeShapeType="1" noTextEdit="1"/>
              </p:cNvSpPr>
              <p:nvPr/>
            </p:nvSpPr>
            <p:spPr>
              <a:xfrm>
                <a:off x="2517978" y="2220146"/>
                <a:ext cx="4572000"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3CD3B45-BAEC-8FE2-F31D-178AC84C8E9C}"/>
                  </a:ext>
                </a:extLst>
              </p:cNvPr>
              <p:cNvSpPr txBox="1"/>
              <p:nvPr/>
            </p:nvSpPr>
            <p:spPr>
              <a:xfrm>
                <a:off x="339805" y="2728773"/>
                <a:ext cx="5816048" cy="461665"/>
              </a:xfrm>
              <a:prstGeom prst="rect">
                <a:avLst/>
              </a:prstGeom>
              <a:noFill/>
            </p:spPr>
            <p:txBody>
              <a:bodyPr wrap="square">
                <a:spAutoFit/>
              </a:bodyPr>
              <a:lstStyle/>
              <a:p>
                <a:r>
                  <a:rPr lang="en-US" altLang="zh-CN" sz="2400" kern="100" dirty="0">
                    <a:effectLst/>
                    <a:latin typeface="Times New Roman" panose="02020603050405020304" pitchFamily="18" charset="0"/>
                  </a:rPr>
                  <a:t>When a random variable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𝑋</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𝐵</m:t>
                    </m:r>
                    <m:r>
                      <a:rPr lang="en-US" altLang="zh-CN" sz="2400" i="1" kern="100">
                        <a:effectLst/>
                        <a:latin typeface="Cambria Math" panose="02040503050406030204" pitchFamily="18" charset="0"/>
                        <a:cs typeface="Times New Roman" panose="02020603050405020304" pitchFamily="18" charset="0"/>
                      </a:rPr>
                      <m:t>(16,0.50)</m:t>
                    </m:r>
                  </m:oMath>
                </a14:m>
                <a:r>
                  <a:rPr lang="en-US" altLang="zh-CN" sz="2400" kern="100" dirty="0">
                    <a:effectLst/>
                    <a:latin typeface="Times New Roman" panose="02020603050405020304" pitchFamily="18" charset="0"/>
                  </a:rPr>
                  <a:t>,</a:t>
                </a:r>
                <a:endParaRPr lang="zh-CN" altLang="en-US" sz="2400" dirty="0"/>
              </a:p>
            </p:txBody>
          </p:sp>
        </mc:Choice>
        <mc:Fallback>
          <p:sp>
            <p:nvSpPr>
              <p:cNvPr id="9" name="文本框 8">
                <a:extLst>
                  <a:ext uri="{FF2B5EF4-FFF2-40B4-BE49-F238E27FC236}">
                    <a16:creationId xmlns:a16="http://schemas.microsoft.com/office/drawing/2014/main" id="{43CD3B45-BAEC-8FE2-F31D-178AC84C8E9C}"/>
                  </a:ext>
                </a:extLst>
              </p:cNvPr>
              <p:cNvSpPr txBox="1">
                <a:spLocks noRot="1" noChangeAspect="1" noMove="1" noResize="1" noEditPoints="1" noAdjustHandles="1" noChangeArrowheads="1" noChangeShapeType="1" noTextEdit="1"/>
              </p:cNvSpPr>
              <p:nvPr/>
            </p:nvSpPr>
            <p:spPr>
              <a:xfrm>
                <a:off x="339805" y="2728773"/>
                <a:ext cx="5816048" cy="461665"/>
              </a:xfrm>
              <a:prstGeom prst="rect">
                <a:avLst/>
              </a:prstGeom>
              <a:blipFill>
                <a:blip r:embed="rId3"/>
                <a:stretch>
                  <a:fillRect l="-1677" t="-10667" b="-30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06B3CB0-6FFA-062A-FAC0-D363A01F5B58}"/>
                  </a:ext>
                </a:extLst>
              </p:cNvPr>
              <p:cNvSpPr txBox="1"/>
              <p:nvPr/>
            </p:nvSpPr>
            <p:spPr>
              <a:xfrm>
                <a:off x="1007649" y="3203341"/>
                <a:ext cx="6912768" cy="500202"/>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𝜇</m:t>
                    </m:r>
                    <m:r>
                      <a:rPr lang="en-US" altLang="zh-CN" sz="2400" i="1" kern="100" smtClean="0">
                        <a:effectLst/>
                        <a:latin typeface="Cambria Math" panose="02040503050406030204" pitchFamily="18" charset="0"/>
                        <a:cs typeface="Times New Roman" panose="02020603050405020304" pitchFamily="18" charset="0"/>
                      </a:rPr>
                      <m:t>=16×0.50=8</m:t>
                    </m:r>
                  </m:oMath>
                </a14:m>
                <a:r>
                  <a:rPr lang="en-US" altLang="zh-CN" sz="2400" kern="100" dirty="0">
                    <a:effectLst/>
                    <a:latin typeface="Times New Roman" panose="02020603050405020304" pitchFamily="18" charset="0"/>
                  </a:rPr>
                  <a:t>,</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𝜎</m:t>
                    </m:r>
                    <m:r>
                      <a:rPr lang="en-US" altLang="zh-CN" sz="2400" i="1" kern="100">
                        <a:effectLst/>
                        <a:latin typeface="Cambria Math" panose="02040503050406030204" pitchFamily="18" charset="0"/>
                        <a:cs typeface="Times New Roman" panose="02020603050405020304" pitchFamily="18" charset="0"/>
                      </a:rPr>
                      <m:t>=</m:t>
                    </m:r>
                    <m:rad>
                      <m:radPr>
                        <m:degHide m:val="on"/>
                        <m:ctrlPr>
                          <a:rPr lang="zh-CN" altLang="zh-CN" sz="2400" i="1">
                            <a:effectLst/>
                            <a:latin typeface="Cambria Math" panose="02040503050406030204" pitchFamily="18" charset="0"/>
                            <a:ea typeface="Cambria Math" panose="02040503050406030204" pitchFamily="18" charset="0"/>
                          </a:rPr>
                        </m:ctrlPr>
                      </m:radPr>
                      <m:deg/>
                      <m:e>
                        <m:r>
                          <a:rPr lang="en-US" altLang="zh-CN" sz="2400" i="1" kern="100">
                            <a:effectLst/>
                            <a:latin typeface="Cambria Math" panose="02040503050406030204" pitchFamily="18" charset="0"/>
                            <a:cs typeface="Times New Roman" panose="02020603050405020304" pitchFamily="18" charset="0"/>
                          </a:rPr>
                          <m:t>16</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0.50</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0.50</m:t>
                        </m:r>
                      </m:e>
                    </m:rad>
                    <m:r>
                      <a:rPr lang="en-US" altLang="zh-CN" sz="2400" i="1" kern="100">
                        <a:effectLst/>
                        <a:latin typeface="Cambria Math" panose="02040503050406030204" pitchFamily="18" charset="0"/>
                        <a:cs typeface="Times New Roman" panose="02020603050405020304" pitchFamily="18" charset="0"/>
                      </a:rPr>
                      <m:t>=2</m:t>
                    </m:r>
                  </m:oMath>
                </a14:m>
                <a:r>
                  <a:rPr lang="en-US" altLang="zh-CN" sz="2400" kern="100" dirty="0">
                    <a:effectLst/>
                    <a:latin typeface="Times New Roman" panose="02020603050405020304" pitchFamily="18" charset="0"/>
                  </a:rPr>
                  <a:t>,</a:t>
                </a:r>
                <a:endParaRPr lang="zh-CN" altLang="en-US" sz="2400" dirty="0"/>
              </a:p>
            </p:txBody>
          </p:sp>
        </mc:Choice>
        <mc:Fallback>
          <p:sp>
            <p:nvSpPr>
              <p:cNvPr id="11" name="文本框 10">
                <a:extLst>
                  <a:ext uri="{FF2B5EF4-FFF2-40B4-BE49-F238E27FC236}">
                    <a16:creationId xmlns:a16="http://schemas.microsoft.com/office/drawing/2014/main" id="{B06B3CB0-6FFA-062A-FAC0-D363A01F5B58}"/>
                  </a:ext>
                </a:extLst>
              </p:cNvPr>
              <p:cNvSpPr txBox="1">
                <a:spLocks noRot="1" noChangeAspect="1" noMove="1" noResize="1" noEditPoints="1" noAdjustHandles="1" noChangeArrowheads="1" noChangeShapeType="1" noTextEdit="1"/>
              </p:cNvSpPr>
              <p:nvPr/>
            </p:nvSpPr>
            <p:spPr>
              <a:xfrm>
                <a:off x="1007649" y="3203341"/>
                <a:ext cx="6912768" cy="500202"/>
              </a:xfrm>
              <a:prstGeom prst="rect">
                <a:avLst/>
              </a:prstGeom>
              <a:blipFill>
                <a:blip r:embed="rId4"/>
                <a:stretch>
                  <a:fillRect t="-1205" b="-26506"/>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D7C0A67-236C-8459-9DFC-6C7341BA1877}"/>
              </a:ext>
            </a:extLst>
          </p:cNvPr>
          <p:cNvSpPr txBox="1"/>
          <p:nvPr/>
        </p:nvSpPr>
        <p:spPr>
          <a:xfrm>
            <a:off x="215561" y="3755131"/>
            <a:ext cx="8496944" cy="830997"/>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the value of probability which differs from the mean by at least 2 standard deviations is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547BA1F9-4F8B-B87D-5754-F78E080C86C6}"/>
                  </a:ext>
                </a:extLst>
              </p:cNvPr>
              <p:cNvSpPr txBox="1"/>
              <p:nvPr/>
            </p:nvSpPr>
            <p:spPr>
              <a:xfrm>
                <a:off x="575601" y="4600832"/>
                <a:ext cx="792088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e>
                          <m:r>
                            <a:rPr lang="zh-CN" altLang="en-US" sz="2400" i="0">
                              <a:latin typeface="Cambria Math" panose="02040503050406030204" pitchFamily="18" charset="0"/>
                            </a:rPr>
                            <m:t>−</m:t>
                          </m:r>
                        </m:e>
                        <m:e>
                          <m:r>
                            <a:rPr lang="zh-CN" altLang="en-US" sz="2400" i="1">
                              <a:latin typeface="Cambria Math" panose="02040503050406030204" pitchFamily="18" charset="0"/>
                            </a:rPr>
                            <m:t>𝜇</m:t>
                          </m:r>
                          <m:r>
                            <a:rPr lang="zh-CN" altLang="en-US" sz="2400" i="0">
                              <a:latin typeface="Cambria Math" panose="02040503050406030204" pitchFamily="18" charset="0"/>
                            </a:rPr>
                            <m:t>≥2</m:t>
                          </m:r>
                          <m:r>
                            <a:rPr lang="zh-CN" altLang="en-US" sz="2400" i="1">
                              <a:latin typeface="Cambria Math" panose="02040503050406030204" pitchFamily="18" charset="0"/>
                            </a:rPr>
                            <m:t>𝜎</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e>
                          <m:r>
                            <a:rPr lang="zh-CN" altLang="en-US" sz="2400" i="0">
                              <a:latin typeface="Cambria Math" panose="02040503050406030204" pitchFamily="18" charset="0"/>
                            </a:rPr>
                            <m:t>−</m:t>
                          </m:r>
                        </m:e>
                        <m:e>
                          <m:r>
                            <a:rPr lang="zh-CN" altLang="en-US" sz="2400" i="0">
                              <a:latin typeface="Cambria Math" panose="02040503050406030204" pitchFamily="18" charset="0"/>
                            </a:rPr>
                            <m:t>8≥4</m:t>
                          </m:r>
                        </m:e>
                      </m:d>
                      <m:r>
                        <a:rPr lang="zh-CN" altLang="en-US" sz="2400" i="0">
                          <a:latin typeface="Cambria Math" panose="02040503050406030204" pitchFamily="18" charset="0"/>
                        </a:rPr>
                        <m:t>=1−</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e>
                          <m:r>
                            <a:rPr lang="zh-CN" altLang="en-US" sz="2400" i="0">
                              <a:latin typeface="Cambria Math" panose="02040503050406030204" pitchFamily="18" charset="0"/>
                            </a:rPr>
                            <m:t>−</m:t>
                          </m:r>
                        </m:e>
                        <m:e>
                          <m:r>
                            <a:rPr lang="zh-CN" altLang="en-US" sz="2400" i="0">
                              <a:latin typeface="Cambria Math" panose="02040503050406030204" pitchFamily="18" charset="0"/>
                            </a:rPr>
                            <m:t>8&lt;4</m:t>
                          </m:r>
                        </m:e>
                      </m:d>
                    </m:oMath>
                  </m:oMathPara>
                </a14:m>
                <a:endParaRPr lang="zh-CN" altLang="en-US" sz="2400" dirty="0"/>
              </a:p>
            </p:txBody>
          </p:sp>
        </mc:Choice>
        <mc:Fallback>
          <p:sp>
            <p:nvSpPr>
              <p:cNvPr id="15" name="文本框 14">
                <a:extLst>
                  <a:ext uri="{FF2B5EF4-FFF2-40B4-BE49-F238E27FC236}">
                    <a16:creationId xmlns:a16="http://schemas.microsoft.com/office/drawing/2014/main" id="{547BA1F9-4F8B-B87D-5754-F78E080C86C6}"/>
                  </a:ext>
                </a:extLst>
              </p:cNvPr>
              <p:cNvSpPr txBox="1">
                <a:spLocks noRot="1" noChangeAspect="1" noMove="1" noResize="1" noEditPoints="1" noAdjustHandles="1" noChangeArrowheads="1" noChangeShapeType="1" noTextEdit="1"/>
              </p:cNvSpPr>
              <p:nvPr/>
            </p:nvSpPr>
            <p:spPr>
              <a:xfrm>
                <a:off x="575601" y="4600832"/>
                <a:ext cx="7920880" cy="461665"/>
              </a:xfrm>
              <a:prstGeom prst="rect">
                <a:avLst/>
              </a:prstGeom>
              <a:blipFill>
                <a:blip r:embed="rId5"/>
                <a:stretch>
                  <a:fillRect b="-12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902125A9-36A1-3C27-BF0E-E73BF004CA68}"/>
                  </a:ext>
                </a:extLst>
              </p:cNvPr>
              <p:cNvSpPr txBox="1"/>
              <p:nvPr/>
            </p:nvSpPr>
            <p:spPr>
              <a:xfrm>
                <a:off x="647609" y="5127277"/>
                <a:ext cx="6840760" cy="847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smtClean="0">
                          <a:latin typeface="Cambria Math" panose="02040503050406030204" pitchFamily="18" charset="0"/>
                        </a:rPr>
                        <m:t>=</m:t>
                      </m:r>
                      <m:r>
                        <a:rPr lang="zh-CN" altLang="en-US" sz="2400" i="0">
                          <a:latin typeface="Cambria Math" panose="02040503050406030204" pitchFamily="18" charset="0"/>
                        </a:rPr>
                        <m:t>1−</m:t>
                      </m:r>
                      <m:nary>
                        <m:naryPr>
                          <m:chr m:val="∑"/>
                          <m:limLoc m:val="subSup"/>
                          <m:ctrlPr>
                            <a:rPr lang="zh-CN" altLang="en-US" sz="2400" i="1">
                              <a:latin typeface="Cambria Math" panose="02040503050406030204" pitchFamily="18" charset="0"/>
                            </a:rPr>
                          </m:ctrlPr>
                        </m:naryPr>
                        <m:sub>
                          <m:r>
                            <a:rPr lang="zh-CN" altLang="en-US" sz="2400" i="1">
                              <a:latin typeface="Cambria Math" panose="02040503050406030204" pitchFamily="18" charset="0"/>
                            </a:rPr>
                            <m:t>𝑘</m:t>
                          </m:r>
                          <m:r>
                            <a:rPr lang="zh-CN" altLang="en-US" sz="2400" i="0">
                              <a:latin typeface="Cambria Math" panose="02040503050406030204" pitchFamily="18" charset="0"/>
                            </a:rPr>
                            <m:t>=5</m:t>
                          </m:r>
                        </m:sub>
                        <m:sup>
                          <m:r>
                            <a:rPr lang="zh-CN" altLang="en-US" sz="2400" i="0">
                              <a:latin typeface="Cambria Math" panose="02040503050406030204" pitchFamily="18" charset="0"/>
                            </a:rPr>
                            <m:t>11</m:t>
                          </m:r>
                        </m:sup>
                        <m:e>
                          <m:sSubSup>
                            <m:sSubSupPr>
                              <m:ctrlPr>
                                <a:rPr lang="zh-CN" altLang="en-US" sz="2400" i="1">
                                  <a:solidFill>
                                    <a:srgbClr val="836967"/>
                                  </a:solidFill>
                                  <a:latin typeface="Cambria Math" panose="02040503050406030204" pitchFamily="18" charset="0"/>
                                </a:rPr>
                              </m:ctrlPr>
                            </m:sSubSupPr>
                            <m:e>
                              <m:r>
                                <a:rPr lang="zh-CN" altLang="en-US" sz="2400" i="1">
                                  <a:latin typeface="Cambria Math" panose="02040503050406030204" pitchFamily="18" charset="0"/>
                                </a:rPr>
                                <m:t>𝐶</m:t>
                              </m:r>
                            </m:e>
                            <m:sub>
                              <m:r>
                                <a:rPr lang="zh-CN" altLang="en-US" sz="2400" i="0">
                                  <a:latin typeface="Cambria Math" panose="02040503050406030204" pitchFamily="18" charset="0"/>
                                </a:rPr>
                                <m:t>16</m:t>
                              </m:r>
                            </m:sub>
                            <m:sup>
                              <m:r>
                                <a:rPr lang="zh-CN" altLang="en-US" sz="2400" i="1">
                                  <a:latin typeface="Cambria Math" panose="02040503050406030204" pitchFamily="18" charset="0"/>
                                </a:rPr>
                                <m:t>𝑘</m:t>
                              </m:r>
                            </m:sup>
                          </m:sSubSup>
                        </m:e>
                      </m:nary>
                      <m:r>
                        <a:rPr lang="zh-CN" altLang="en-US" sz="2400" i="0">
                          <a:latin typeface="Cambria Math" panose="02040503050406030204" pitchFamily="18" charset="0"/>
                        </a:rPr>
                        <m:t>0.</m:t>
                      </m:r>
                      <m:sSup>
                        <m:sSupPr>
                          <m:ctrlPr>
                            <a:rPr lang="zh-CN" altLang="en-US" sz="2400" i="1">
                              <a:solidFill>
                                <a:srgbClr val="836967"/>
                              </a:solidFill>
                              <a:latin typeface="Cambria Math" panose="02040503050406030204" pitchFamily="18" charset="0"/>
                            </a:rPr>
                          </m:ctrlPr>
                        </m:sSupPr>
                        <m:e>
                          <m:r>
                            <a:rPr lang="zh-CN" altLang="en-US" sz="2400" i="0">
                              <a:latin typeface="Cambria Math" panose="02040503050406030204" pitchFamily="18" charset="0"/>
                            </a:rPr>
                            <m:t>5</m:t>
                          </m:r>
                        </m:e>
                        <m:sup>
                          <m:r>
                            <a:rPr lang="zh-CN" altLang="en-US" sz="2400" i="0">
                              <a:latin typeface="Cambria Math" panose="02040503050406030204" pitchFamily="18" charset="0"/>
                            </a:rPr>
                            <m:t>16</m:t>
                          </m:r>
                        </m:sup>
                      </m:sSup>
                      <m:r>
                        <a:rPr lang="zh-CN" altLang="en-US" sz="2400" i="0">
                          <a:latin typeface="Cambria Math" panose="02040503050406030204" pitchFamily="18" charset="0"/>
                        </a:rPr>
                        <m:t>=1−0.9232=0.0768.</m:t>
                      </m:r>
                    </m:oMath>
                  </m:oMathPara>
                </a14:m>
                <a:endParaRPr lang="zh-CN" altLang="en-US" sz="2400" dirty="0"/>
              </a:p>
            </p:txBody>
          </p:sp>
        </mc:Choice>
        <mc:Fallback>
          <p:sp>
            <p:nvSpPr>
              <p:cNvPr id="17" name="文本框 16">
                <a:extLst>
                  <a:ext uri="{FF2B5EF4-FFF2-40B4-BE49-F238E27FC236}">
                    <a16:creationId xmlns:a16="http://schemas.microsoft.com/office/drawing/2014/main" id="{902125A9-36A1-3C27-BF0E-E73BF004CA68}"/>
                  </a:ext>
                </a:extLst>
              </p:cNvPr>
              <p:cNvSpPr txBox="1">
                <a:spLocks noRot="1" noChangeAspect="1" noMove="1" noResize="1" noEditPoints="1" noAdjustHandles="1" noChangeArrowheads="1" noChangeShapeType="1" noTextEdit="1"/>
              </p:cNvSpPr>
              <p:nvPr/>
            </p:nvSpPr>
            <p:spPr>
              <a:xfrm>
                <a:off x="647609" y="5127277"/>
                <a:ext cx="6840760" cy="847604"/>
              </a:xfrm>
              <a:prstGeom prst="rect">
                <a:avLst/>
              </a:prstGeom>
              <a:blipFill>
                <a:blip r:embed="rId6"/>
                <a:stretch>
                  <a:fillRect/>
                </a:stretch>
              </a:blipFill>
            </p:spPr>
            <p:txBody>
              <a:bodyPr/>
              <a:lstStyle/>
              <a:p>
                <a:r>
                  <a:rPr lang="zh-CN" altLang="en-US">
                    <a:noFill/>
                  </a:rPr>
                  <a:t> </a:t>
                </a:r>
              </a:p>
            </p:txBody>
          </p:sp>
        </mc:Fallback>
      </mc:AlternateContent>
      <p:sp>
        <p:nvSpPr>
          <p:cNvPr id="18" name="Rectangle 1">
            <a:extLst>
              <a:ext uri="{FF2B5EF4-FFF2-40B4-BE49-F238E27FC236}">
                <a16:creationId xmlns:a16="http://schemas.microsoft.com/office/drawing/2014/main" id="{6E04F577-70D1-A962-FA3F-B4C00A8FC02C}"/>
              </a:ext>
            </a:extLst>
          </p:cNvPr>
          <p:cNvSpPr>
            <a:spLocks noChangeArrowheads="1"/>
          </p:cNvSpPr>
          <p:nvPr/>
        </p:nvSpPr>
        <p:spPr bwMode="auto">
          <a:xfrm>
            <a:off x="21153" y="6016976"/>
            <a:ext cx="89660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6600"/>
                </a:solidFill>
                <a:effectLst/>
                <a:latin typeface="Times New Roman" panose="02020603050405020304" pitchFamily="18" charset="0"/>
                <a:cs typeface="Times New Roman" panose="02020603050405020304" pitchFamily="18" charset="0"/>
              </a:rPr>
              <a:t>“At most 0.25” does not tell us that the actual probability may be as small as 0.0768.</a:t>
            </a:r>
            <a:endParaRPr kumimoji="0" lang="en-US" altLang="zh-CN"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565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D3D8D02-60F0-670C-DE21-231C627D60EF}"/>
              </a:ext>
            </a:extLst>
          </p:cNvPr>
          <p:cNvSpPr txBox="1"/>
          <p:nvPr/>
        </p:nvSpPr>
        <p:spPr>
          <a:xfrm>
            <a:off x="251520" y="364717"/>
            <a:ext cx="8784976" cy="1200329"/>
          </a:xfrm>
          <a:prstGeom prst="rect">
            <a:avLst/>
          </a:prstGeom>
          <a:noFill/>
        </p:spPr>
        <p:txBody>
          <a:bodyPr wrap="square">
            <a:spAutoFit/>
          </a:bodyPr>
          <a:lstStyle/>
          <a:p>
            <a:pPr algn="just"/>
            <a:r>
              <a:rPr lang="en-US" altLang="zh-CN" sz="2400" b="1" kern="100" dirty="0">
                <a:solidFill>
                  <a:srgbClr val="FF0000"/>
                </a:solidFill>
                <a:effectLst/>
                <a:latin typeface="Times New Roman" panose="02020603050405020304" pitchFamily="18" charset="0"/>
                <a:ea typeface="宋体" panose="02010600030101010101" pitchFamily="2" charset="-122"/>
              </a:rPr>
              <a:t>Note 1</a:t>
            </a:r>
            <a:r>
              <a:rPr lang="en-US" altLang="zh-CN" sz="2400" kern="100" dirty="0">
                <a:effectLst/>
                <a:latin typeface="Times New Roman" panose="02020603050405020304" pitchFamily="18" charset="0"/>
                <a:ea typeface="宋体" panose="02010600030101010101" pitchFamily="2" charset="-122"/>
              </a:rPr>
              <a:t> For a random variable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we have a </a:t>
            </a:r>
            <a:r>
              <a:rPr lang="en-US" altLang="zh-CN" sz="2400" b="1" kern="100" dirty="0">
                <a:solidFill>
                  <a:srgbClr val="FF0000"/>
                </a:solidFill>
                <a:effectLst/>
                <a:latin typeface="Times New Roman" panose="02020603050405020304" pitchFamily="18" charset="0"/>
                <a:ea typeface="宋体" panose="02010600030101010101" pitchFamily="2" charset="-122"/>
              </a:rPr>
              <a:t>distribution function</a:t>
            </a:r>
            <a:r>
              <a:rPr lang="en-US" altLang="zh-CN" sz="2400" kern="100" dirty="0">
                <a:effectLst/>
                <a:latin typeface="Times New Roman" panose="02020603050405020304" pitchFamily="18" charset="0"/>
                <a:ea typeface="宋体" panose="02010600030101010101" pitchFamily="2" charset="-122"/>
              </a:rPr>
              <a:t>. If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is discrete, it has a </a:t>
            </a:r>
            <a:r>
              <a:rPr lang="en-US" altLang="zh-CN" sz="2400" b="1" kern="100" dirty="0">
                <a:solidFill>
                  <a:srgbClr val="0000FF"/>
                </a:solidFill>
                <a:effectLst/>
                <a:latin typeface="Times New Roman" panose="02020603050405020304" pitchFamily="18" charset="0"/>
                <a:ea typeface="宋体" panose="02010600030101010101" pitchFamily="2" charset="-122"/>
              </a:rPr>
              <a:t>probability distribution</a:t>
            </a:r>
            <a:r>
              <a:rPr lang="en-US" altLang="zh-CN" sz="2400" kern="100" dirty="0">
                <a:effectLst/>
                <a:latin typeface="Times New Roman" panose="02020603050405020304" pitchFamily="18" charset="0"/>
                <a:ea typeface="宋体" panose="02010600030101010101" pitchFamily="2" charset="-122"/>
              </a:rPr>
              <a:t>. If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is continuous, it has a </a:t>
            </a:r>
            <a:r>
              <a:rPr lang="en-US" altLang="zh-CN" sz="2400" b="1" kern="100" dirty="0">
                <a:solidFill>
                  <a:srgbClr val="0000FF"/>
                </a:solidFill>
                <a:effectLst/>
                <a:latin typeface="Times New Roman" panose="02020603050405020304" pitchFamily="18" charset="0"/>
                <a:ea typeface="宋体" panose="02010600030101010101" pitchFamily="2" charset="-122"/>
              </a:rPr>
              <a:t>probability density function.</a:t>
            </a:r>
            <a:r>
              <a:rPr lang="en-US" altLang="zh-CN" sz="2400" b="1" kern="100" dirty="0">
                <a:solidFill>
                  <a:srgbClr val="FF660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05AB9EB3-0A39-C238-5B08-41458D161C99}"/>
              </a:ext>
            </a:extLst>
          </p:cNvPr>
          <p:cNvSpPr txBox="1"/>
          <p:nvPr/>
        </p:nvSpPr>
        <p:spPr>
          <a:xfrm>
            <a:off x="269911" y="1909697"/>
            <a:ext cx="8064896" cy="830997"/>
          </a:xfrm>
          <a:prstGeom prst="rect">
            <a:avLst/>
          </a:prstGeom>
          <a:noFill/>
        </p:spPr>
        <p:txBody>
          <a:bodyPr wrap="square">
            <a:spAutoFit/>
          </a:bodyPr>
          <a:lstStyle/>
          <a:p>
            <a:pPr algn="just"/>
            <a:r>
              <a:rPr lang="en-US" altLang="zh-CN" sz="2400" b="1" kern="100" dirty="0">
                <a:solidFill>
                  <a:srgbClr val="FF0000"/>
                </a:solidFill>
                <a:effectLst/>
                <a:latin typeface="Times New Roman" panose="02020603050405020304" pitchFamily="18" charset="0"/>
                <a:ea typeface="宋体" panose="02010600030101010101" pitchFamily="2" charset="-122"/>
              </a:rPr>
              <a:t>Note 2 </a:t>
            </a:r>
            <a:r>
              <a:rPr lang="en-US" altLang="zh-CN" sz="2400" kern="100" dirty="0">
                <a:effectLst/>
                <a:latin typeface="Times New Roman" panose="02020603050405020304" pitchFamily="18" charset="0"/>
                <a:ea typeface="宋体" panose="02010600030101010101" pitchFamily="2" charset="-122"/>
              </a:rPr>
              <a:t>Let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 be a continuous random variable, then for any real number </a:t>
            </a:r>
            <a:r>
              <a:rPr lang="en-US" altLang="zh-CN" sz="2400" i="1" kern="100" dirty="0">
                <a:effectLst/>
                <a:latin typeface="Times New Roman" panose="02020603050405020304" pitchFamily="18" charset="0"/>
                <a:ea typeface="宋体" panose="02010600030101010101" pitchFamily="2" charset="-122"/>
              </a:rPr>
              <a:t>x</a:t>
            </a:r>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52620E6-AF15-1CD8-64CA-B8E762B99260}"/>
                  </a:ext>
                </a:extLst>
              </p:cNvPr>
              <p:cNvSpPr txBox="1"/>
              <p:nvPr/>
            </p:nvSpPr>
            <p:spPr>
              <a:xfrm>
                <a:off x="1961456" y="2751443"/>
                <a:ext cx="3024336" cy="461665"/>
              </a:xfrm>
              <a:prstGeom prst="rect">
                <a:avLst/>
              </a:prstGeom>
              <a:noFill/>
            </p:spPr>
            <p:txBody>
              <a:bodyPr wrap="square">
                <a:spAutoFit/>
              </a:bodyPr>
              <a:lstStyle/>
              <a:p>
                <a:pPr indent="466725" algn="ctr"/>
                <a14:m>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𝑃</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𝑋</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𝑥</m:t>
                    </m:r>
                    <m:r>
                      <a:rPr lang="en-US" altLang="zh-CN" sz="2400" i="1" kern="100" smtClean="0">
                        <a:effectLst/>
                        <a:latin typeface="Cambria Math" panose="02040503050406030204" pitchFamily="18" charset="0"/>
                        <a:ea typeface="宋体" panose="02010600030101010101" pitchFamily="2" charset="-122"/>
                      </a:rPr>
                      <m:t>)=0</m:t>
                    </m:r>
                  </m:oMath>
                </a14:m>
                <a:r>
                  <a:rPr lang="en-US" altLang="zh-CN" sz="2400"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11" name="文本框 10">
                <a:extLst>
                  <a:ext uri="{FF2B5EF4-FFF2-40B4-BE49-F238E27FC236}">
                    <a16:creationId xmlns:a16="http://schemas.microsoft.com/office/drawing/2014/main" id="{052620E6-AF15-1CD8-64CA-B8E762B99260}"/>
                  </a:ext>
                </a:extLst>
              </p:cNvPr>
              <p:cNvSpPr txBox="1">
                <a:spLocks noRot="1" noChangeAspect="1" noMove="1" noResize="1" noEditPoints="1" noAdjustHandles="1" noChangeArrowheads="1" noChangeShapeType="1" noTextEdit="1"/>
              </p:cNvSpPr>
              <p:nvPr/>
            </p:nvSpPr>
            <p:spPr>
              <a:xfrm>
                <a:off x="1961456" y="2751443"/>
                <a:ext cx="3024336" cy="461665"/>
              </a:xfrm>
              <a:prstGeom prst="rect">
                <a:avLst/>
              </a:prstGeom>
              <a:blipFill>
                <a:blip r:embed="rId2"/>
                <a:stretch>
                  <a:fillRect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B2CE791D-043D-B399-5E34-8304CB9C6F75}"/>
                  </a:ext>
                </a:extLst>
              </p:cNvPr>
              <p:cNvSpPr txBox="1"/>
              <p:nvPr/>
            </p:nvSpPr>
            <p:spPr>
              <a:xfrm>
                <a:off x="1187624" y="3523747"/>
                <a:ext cx="4572000" cy="581634"/>
              </a:xfrm>
              <a:prstGeom prst="rect">
                <a:avLst/>
              </a:prstGeom>
              <a:noFill/>
            </p:spPr>
            <p:txBody>
              <a:bodyPr wrap="square">
                <a:spAutoFit/>
              </a:bodyPr>
              <a:lstStyle/>
              <a:p>
                <a:pPr algn="ctr"/>
                <a14:m>
                  <m:oMath xmlns:m="http://schemas.openxmlformats.org/officeDocument/2006/math">
                    <m:r>
                      <a:rPr lang="en-US" altLang="zh-CN" sz="2400" b="1" i="1" kern="100" smtClean="0">
                        <a:solidFill>
                          <a:srgbClr val="0000FF"/>
                        </a:solidFill>
                        <a:effectLst/>
                        <a:latin typeface="Cambria Math" panose="02040503050406030204" pitchFamily="18" charset="0"/>
                      </a:rPr>
                      <m:t>𝟎</m:t>
                    </m:r>
                    <m:r>
                      <a:rPr lang="en-US" altLang="zh-CN" sz="2400" b="1" i="1" kern="100" smtClean="0">
                        <a:solidFill>
                          <a:srgbClr val="0000FF"/>
                        </a:solidFill>
                        <a:effectLst/>
                        <a:latin typeface="Cambria Math" panose="02040503050406030204" pitchFamily="18" charset="0"/>
                      </a:rPr>
                      <m:t>≤</m:t>
                    </m:r>
                    <m:r>
                      <a:rPr lang="en-US" altLang="zh-CN" sz="2400" b="1" i="1" kern="100" smtClean="0">
                        <a:solidFill>
                          <a:srgbClr val="0000FF"/>
                        </a:solidFill>
                        <a:effectLst/>
                        <a:latin typeface="Cambria Math" panose="02040503050406030204" pitchFamily="18" charset="0"/>
                      </a:rPr>
                      <m:t>𝑷</m:t>
                    </m:r>
                    <m:r>
                      <a:rPr lang="en-US" altLang="zh-CN" sz="2400" b="1" i="1" kern="100" smtClean="0">
                        <a:solidFill>
                          <a:srgbClr val="0000FF"/>
                        </a:solidFill>
                        <a:effectLst/>
                        <a:latin typeface="Cambria Math" panose="02040503050406030204" pitchFamily="18" charset="0"/>
                      </a:rPr>
                      <m:t>(</m:t>
                    </m:r>
                    <m:r>
                      <a:rPr lang="en-US" altLang="zh-CN" sz="2400" b="1" i="1" kern="100" smtClean="0">
                        <a:solidFill>
                          <a:srgbClr val="0000FF"/>
                        </a:solidFill>
                        <a:effectLst/>
                        <a:latin typeface="Cambria Math" panose="02040503050406030204" pitchFamily="18" charset="0"/>
                      </a:rPr>
                      <m:t>𝑿</m:t>
                    </m:r>
                    <m:r>
                      <a:rPr lang="en-US" altLang="zh-CN" sz="2400" b="1" i="1" kern="100" smtClean="0">
                        <a:solidFill>
                          <a:srgbClr val="0000FF"/>
                        </a:solidFill>
                        <a:effectLst/>
                        <a:latin typeface="Cambria Math" panose="02040503050406030204" pitchFamily="18" charset="0"/>
                      </a:rPr>
                      <m:t>=</m:t>
                    </m:r>
                    <m:r>
                      <a:rPr lang="en-US" altLang="zh-CN" sz="2400" b="1" i="1" kern="100" smtClean="0">
                        <a:solidFill>
                          <a:srgbClr val="0000FF"/>
                        </a:solidFill>
                        <a:effectLst/>
                        <a:latin typeface="Cambria Math" panose="02040503050406030204" pitchFamily="18" charset="0"/>
                      </a:rPr>
                      <m:t>𝒙</m:t>
                    </m:r>
                    <m:r>
                      <a:rPr lang="en-US" altLang="zh-CN" sz="2400" b="1" i="1" kern="100" smtClean="0">
                        <a:solidFill>
                          <a:srgbClr val="0000FF"/>
                        </a:solidFill>
                        <a:effectLst/>
                        <a:latin typeface="Cambria Math" panose="02040503050406030204" pitchFamily="18" charset="0"/>
                      </a:rPr>
                      <m:t>)≤</m:t>
                    </m:r>
                    <m:nary>
                      <m:naryPr>
                        <m:ctrlPr>
                          <a:rPr lang="zh-CN" altLang="zh-CN" sz="2400" b="1" i="1" kern="100">
                            <a:solidFill>
                              <a:srgbClr val="0000FF"/>
                            </a:solidFill>
                            <a:effectLst/>
                            <a:latin typeface="Cambria Math" panose="02040503050406030204" pitchFamily="18" charset="0"/>
                            <a:ea typeface="Cambria Math" panose="02040503050406030204" pitchFamily="18" charset="0"/>
                          </a:rPr>
                        </m:ctrlPr>
                      </m:naryPr>
                      <m:sub>
                        <m:r>
                          <a:rPr lang="en-US" altLang="zh-CN" sz="2400" b="1" i="1" kern="100">
                            <a:solidFill>
                              <a:srgbClr val="0000FF"/>
                            </a:solidFill>
                            <a:effectLst/>
                            <a:latin typeface="Cambria Math" panose="02040503050406030204" pitchFamily="18" charset="0"/>
                          </a:rPr>
                          <m:t>𝒙</m:t>
                        </m:r>
                      </m:sub>
                      <m:sup>
                        <m:r>
                          <a:rPr lang="en-US" altLang="zh-CN" sz="2400" b="1" i="1" kern="100">
                            <a:solidFill>
                              <a:srgbClr val="0000FF"/>
                            </a:solidFill>
                            <a:effectLst/>
                            <a:latin typeface="Cambria Math" panose="02040503050406030204" pitchFamily="18" charset="0"/>
                          </a:rPr>
                          <m:t>𝒙</m:t>
                        </m:r>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𝜺</m:t>
                        </m:r>
                      </m:sup>
                      <m:e>
                        <m:r>
                          <a:rPr lang="en-US" altLang="zh-CN" sz="2400" b="1" i="1" kern="100">
                            <a:solidFill>
                              <a:srgbClr val="0000FF"/>
                            </a:solidFill>
                            <a:effectLst/>
                            <a:latin typeface="Cambria Math" panose="02040503050406030204" pitchFamily="18" charset="0"/>
                          </a:rPr>
                          <m:t>𝒇</m:t>
                        </m:r>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𝒙</m:t>
                        </m:r>
                        <m:r>
                          <a:rPr lang="en-US" altLang="zh-CN" sz="2400" b="1" i="1" kern="100">
                            <a:solidFill>
                              <a:srgbClr val="0000FF"/>
                            </a:solidFill>
                            <a:effectLst/>
                            <a:latin typeface="Cambria Math" panose="02040503050406030204" pitchFamily="18" charset="0"/>
                          </a:rPr>
                          <m:t>)</m:t>
                        </m:r>
                        <m:r>
                          <a:rPr lang="en-US" altLang="zh-CN" sz="2400" b="1" i="1" kern="100">
                            <a:solidFill>
                              <a:srgbClr val="0000FF"/>
                            </a:solidFill>
                            <a:effectLst/>
                            <a:latin typeface="Cambria Math" panose="02040503050406030204" pitchFamily="18" charset="0"/>
                          </a:rPr>
                          <m:t>𝒅𝒙</m:t>
                        </m:r>
                      </m:e>
                    </m:nary>
                  </m:oMath>
                </a14:m>
                <a:r>
                  <a:rPr lang="en-US" altLang="zh-CN" sz="2400" b="1" kern="100" dirty="0">
                    <a:solidFill>
                      <a:srgbClr val="0000FF"/>
                    </a:solidFill>
                    <a:effectLst/>
                    <a:latin typeface="Times New Roman" panose="02020603050405020304" pitchFamily="18" charset="0"/>
                  </a:rPr>
                  <a:t> </a:t>
                </a:r>
                <a:endParaRPr lang="zh-CN" altLang="zh-CN" sz="2400" kern="100" dirty="0">
                  <a:effectLst/>
                  <a:latin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B2CE791D-043D-B399-5E34-8304CB9C6F75}"/>
                  </a:ext>
                </a:extLst>
              </p:cNvPr>
              <p:cNvSpPr txBox="1">
                <a:spLocks noRot="1" noChangeAspect="1" noMove="1" noResize="1" noEditPoints="1" noAdjustHandles="1" noChangeArrowheads="1" noChangeShapeType="1" noTextEdit="1"/>
              </p:cNvSpPr>
              <p:nvPr/>
            </p:nvSpPr>
            <p:spPr>
              <a:xfrm>
                <a:off x="1187624" y="3523747"/>
                <a:ext cx="4572000" cy="581634"/>
              </a:xfrm>
              <a:prstGeom prst="rect">
                <a:avLst/>
              </a:prstGeom>
              <a:blipFill>
                <a:blip r:embed="rId3"/>
                <a:stretch>
                  <a:fillRect/>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1B6A4AF6-662E-BD2A-F597-84C2D109ECBD}"/>
              </a:ext>
            </a:extLst>
          </p:cNvPr>
          <p:cNvPicPr>
            <a:picLocks noChangeAspect="1"/>
          </p:cNvPicPr>
          <p:nvPr/>
        </p:nvPicPr>
        <p:blipFill>
          <a:blip r:embed="rId4"/>
          <a:stretch>
            <a:fillRect/>
          </a:stretch>
        </p:blipFill>
        <p:spPr>
          <a:xfrm>
            <a:off x="1507813" y="4236562"/>
            <a:ext cx="5002100" cy="924758"/>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70B7F6A8-8F22-44B3-5516-36080B976C4A}"/>
                  </a:ext>
                </a:extLst>
              </p:cNvPr>
              <p:cNvSpPr txBox="1"/>
              <p:nvPr/>
            </p:nvSpPr>
            <p:spPr>
              <a:xfrm>
                <a:off x="35496" y="5350099"/>
                <a:ext cx="878497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𝑏</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m:t>
                          </m:r>
                          <m:r>
                            <a:rPr lang="zh-CN" altLang="en-US" sz="2400" i="0">
                              <a:latin typeface="Cambria Math" panose="02040503050406030204" pitchFamily="18" charset="0"/>
                            </a:rPr>
                            <m:t>≤</m:t>
                          </m:r>
                          <m:r>
                            <a:rPr lang="zh-CN" altLang="en-US" sz="2400" i="1">
                              <a:latin typeface="Cambria Math" panose="02040503050406030204" pitchFamily="18" charset="0"/>
                            </a:rPr>
                            <m:t>𝑋</m:t>
                          </m:r>
                          <m:r>
                            <a:rPr lang="zh-CN" altLang="en-US" sz="2400" i="0">
                              <a:latin typeface="Cambria Math" panose="02040503050406030204" pitchFamily="18" charset="0"/>
                            </a:rPr>
                            <m:t>&lt;</m:t>
                          </m:r>
                          <m:r>
                            <a:rPr lang="zh-CN" altLang="en-US" sz="2400" i="1">
                              <a:latin typeface="Cambria Math" panose="02040503050406030204" pitchFamily="18" charset="0"/>
                            </a:rPr>
                            <m:t>𝑏</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m:t>
                          </m:r>
                          <m:r>
                            <a:rPr lang="zh-CN" altLang="en-US" sz="2400" i="0">
                              <a:latin typeface="Cambria Math" panose="02040503050406030204" pitchFamily="18" charset="0"/>
                            </a:rPr>
                            <m:t>&lt;</m:t>
                          </m:r>
                          <m:r>
                            <a:rPr lang="zh-CN" altLang="en-US" sz="2400" i="1">
                              <a:latin typeface="Cambria Math" panose="02040503050406030204" pitchFamily="18" charset="0"/>
                            </a:rPr>
                            <m:t>𝑋</m:t>
                          </m:r>
                          <m:r>
                            <a:rPr lang="zh-CN" altLang="en-US" sz="2400" i="0">
                              <a:latin typeface="Cambria Math" panose="02040503050406030204" pitchFamily="18" charset="0"/>
                            </a:rPr>
                            <m:t>≤</m:t>
                          </m:r>
                          <m:r>
                            <a:rPr lang="zh-CN" altLang="en-US" sz="2400" i="1">
                              <a:latin typeface="Cambria Math" panose="02040503050406030204" pitchFamily="18" charset="0"/>
                            </a:rPr>
                            <m:t>𝑏</m:t>
                          </m:r>
                        </m:e>
                      </m:d>
                      <m:r>
                        <a:rPr lang="zh-CN" altLang="en-US" sz="2400" i="0">
                          <a:latin typeface="Cambria Math" panose="02040503050406030204" pitchFamily="18" charset="0"/>
                        </a:rPr>
                        <m:t>=</m:t>
                      </m:r>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𝑎</m:t>
                          </m:r>
                          <m:r>
                            <a:rPr lang="zh-CN" altLang="en-US" sz="2400" i="0">
                              <a:latin typeface="Cambria Math" panose="02040503050406030204" pitchFamily="18" charset="0"/>
                            </a:rPr>
                            <m:t>&lt;</m:t>
                          </m:r>
                          <m:r>
                            <a:rPr lang="zh-CN" altLang="en-US" sz="2400" i="1">
                              <a:latin typeface="Cambria Math" panose="02040503050406030204" pitchFamily="18" charset="0"/>
                            </a:rPr>
                            <m:t>𝑋</m:t>
                          </m:r>
                          <m:r>
                            <a:rPr lang="zh-CN" altLang="en-US" sz="2400" i="0">
                              <a:latin typeface="Cambria Math" panose="02040503050406030204" pitchFamily="18" charset="0"/>
                            </a:rPr>
                            <m:t>&lt;</m:t>
                          </m:r>
                          <m:r>
                            <a:rPr lang="zh-CN" altLang="en-US" sz="2400" i="1">
                              <a:latin typeface="Cambria Math" panose="02040503050406030204" pitchFamily="18" charset="0"/>
                            </a:rPr>
                            <m:t>𝑏</m:t>
                          </m:r>
                        </m:e>
                      </m:d>
                    </m:oMath>
                  </m:oMathPara>
                </a14:m>
                <a:endParaRPr lang="zh-CN" altLang="en-US" sz="2400" dirty="0"/>
              </a:p>
            </p:txBody>
          </p:sp>
        </mc:Choice>
        <mc:Fallback>
          <p:sp>
            <p:nvSpPr>
              <p:cNvPr id="17" name="文本框 16">
                <a:extLst>
                  <a:ext uri="{FF2B5EF4-FFF2-40B4-BE49-F238E27FC236}">
                    <a16:creationId xmlns:a16="http://schemas.microsoft.com/office/drawing/2014/main" id="{70B7F6A8-8F22-44B3-5516-36080B976C4A}"/>
                  </a:ext>
                </a:extLst>
              </p:cNvPr>
              <p:cNvSpPr txBox="1">
                <a:spLocks noRot="1" noChangeAspect="1" noMove="1" noResize="1" noEditPoints="1" noAdjustHandles="1" noChangeArrowheads="1" noChangeShapeType="1" noTextEdit="1"/>
              </p:cNvSpPr>
              <p:nvPr/>
            </p:nvSpPr>
            <p:spPr>
              <a:xfrm>
                <a:off x="35496" y="5350099"/>
                <a:ext cx="8784976" cy="461665"/>
              </a:xfrm>
              <a:prstGeom prst="rect">
                <a:avLst/>
              </a:prstGeom>
              <a:blipFill>
                <a:blip r:embed="rId5"/>
                <a:stretch>
                  <a:fillRect b="-2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2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0EA09C08-75E0-32AC-D622-55C86D991678}"/>
                  </a:ext>
                </a:extLst>
              </p:cNvPr>
              <p:cNvSpPr>
                <a:spLocks noChangeArrowheads="1"/>
              </p:cNvSpPr>
              <p:nvPr/>
            </p:nvSpPr>
            <p:spPr bwMode="auto">
              <a:xfrm>
                <a:off x="0" y="116632"/>
                <a:ext cx="9144000" cy="153843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Example 4.1.2  </a:t>
                </a:r>
                <a:r>
                  <a:rPr lang="en-US" altLang="zh-CN" sz="2400" kern="100" dirty="0">
                    <a:effectLst/>
                    <a:latin typeface="Times New Roman" panose="02020603050405020304" pitchFamily="18" charset="0"/>
                  </a:rPr>
                  <a:t>Find </a:t>
                </a:r>
                <a:r>
                  <a:rPr lang="en-US" altLang="zh-CN" sz="2400" i="1" kern="100" dirty="0">
                    <a:effectLst/>
                    <a:latin typeface="Times New Roman" panose="02020603050405020304" pitchFamily="18" charset="0"/>
                  </a:rPr>
                  <a:t>k</a:t>
                </a:r>
                <a:r>
                  <a:rPr lang="en-US" altLang="zh-CN" sz="2400" kern="100" dirty="0">
                    <a:effectLst/>
                    <a:latin typeface="Times New Roman" panose="02020603050405020304" pitchFamily="18" charset="0"/>
                  </a:rPr>
                  <a:t> so that the following can serve as the probability density of a continuous random variable:</a:t>
                </a:r>
              </a:p>
              <a:p>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rPr>
                        <m:t>𝑓</m:t>
                      </m:r>
                      <m:r>
                        <a:rPr lang="en-US" altLang="zh-CN" sz="2400" i="1" kern="100" smtClean="0">
                          <a:effectLst/>
                          <a:latin typeface="Cambria Math" panose="02040503050406030204" pitchFamily="18" charset="0"/>
                        </a:rPr>
                        <m:t>(</m:t>
                      </m:r>
                      <m:r>
                        <a:rPr lang="en-US" altLang="zh-CN" sz="2400" i="1" kern="100" smtClean="0">
                          <a:effectLst/>
                          <a:latin typeface="Cambria Math" panose="02040503050406030204" pitchFamily="18" charset="0"/>
                        </a:rPr>
                        <m:t>𝑥</m:t>
                      </m:r>
                      <m:r>
                        <a:rPr lang="en-US" altLang="zh-CN" sz="2400" i="1" kern="100" smtClean="0">
                          <a:effectLst/>
                          <a:latin typeface="Cambria Math" panose="02040503050406030204" pitchFamily="18" charset="0"/>
                        </a:rPr>
                        <m:t>)=</m:t>
                      </m:r>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𝑘</m:t>
                          </m:r>
                        </m:num>
                        <m:den>
                          <m:r>
                            <a:rPr lang="en-US" altLang="zh-CN" sz="2400" i="1" kern="100">
                              <a:effectLst/>
                              <a:latin typeface="Cambria Math" panose="02040503050406030204" pitchFamily="18" charset="0"/>
                            </a:rPr>
                            <m:t>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𝑥</m:t>
                              </m:r>
                            </m:e>
                            <m:sup>
                              <m:r>
                                <a:rPr lang="en-US" altLang="zh-CN" sz="2400" i="1" kern="100">
                                  <a:effectLst/>
                                  <a:latin typeface="Cambria Math" panose="02040503050406030204" pitchFamily="18" charset="0"/>
                                </a:rPr>
                                <m:t>2</m:t>
                              </m:r>
                            </m:sup>
                          </m:sSup>
                        </m:den>
                      </m:f>
                      <m:r>
                        <m:rPr>
                          <m:nor/>
                        </m:rPr>
                        <a:rPr lang="en-US" altLang="zh-CN" sz="2400" kern="100">
                          <a:effectLst/>
                          <a:latin typeface="Cambria Math" panose="02040503050406030204" pitchFamily="18" charset="0"/>
                        </a:rPr>
                        <m:t>   </m:t>
                      </m:r>
                      <m:r>
                        <a:rPr lang="en-US" altLang="zh-CN" sz="2400" kern="100">
                          <a:effectLst/>
                          <a:latin typeface="Cambria Math" panose="02040503050406030204" pitchFamily="18" charset="0"/>
                        </a:rPr>
                        <m:t>(</m:t>
                      </m:r>
                      <m:r>
                        <a:rPr lang="en-US" altLang="zh-CN" sz="2400" i="1" kern="100">
                          <a:effectLst/>
                          <a:latin typeface="Cambria Math" panose="02040503050406030204" pitchFamily="18" charset="0"/>
                        </a:rPr>
                        <m:t>−</m:t>
                      </m:r>
                      <m:r>
                        <a:rPr lang="en-US" altLang="zh-CN" sz="2400" kern="100">
                          <a:effectLst/>
                          <a:latin typeface="Cambria Math" panose="02040503050406030204" pitchFamily="18" charset="0"/>
                        </a:rPr>
                        <m:t>∞&lt;</m:t>
                      </m:r>
                      <m:r>
                        <a:rPr lang="en-US" altLang="zh-CN" sz="2400" i="1" kern="100">
                          <a:effectLst/>
                          <a:latin typeface="Cambria Math" panose="02040503050406030204" pitchFamily="18" charset="0"/>
                        </a:rPr>
                        <m:t>𝑥</m:t>
                      </m:r>
                      <m:r>
                        <a:rPr lang="en-US" altLang="zh-CN" sz="2400" kern="100">
                          <a:effectLst/>
                          <a:latin typeface="Cambria Math" panose="02040503050406030204" pitchFamily="18" charset="0"/>
                        </a:rPr>
                        <m:t>&lt;∞)</m:t>
                      </m:r>
                    </m:oMath>
                  </m:oMathPara>
                </a14:m>
                <a:endParaRPr lang="zh-CN" altLang="zh-CN" sz="2400" kern="100" dirty="0">
                  <a:effectLst/>
                  <a:latin typeface="Times New Roman" panose="02020603050405020304" pitchFamily="18" charset="0"/>
                </a:endParaRPr>
              </a:p>
            </p:txBody>
          </p:sp>
        </mc:Choice>
        <mc:Fallback>
          <p:sp>
            <p:nvSpPr>
              <p:cNvPr id="2" name="Rectangle 1">
                <a:extLst>
                  <a:ext uri="{FF2B5EF4-FFF2-40B4-BE49-F238E27FC236}">
                    <a16:creationId xmlns:a16="http://schemas.microsoft.com/office/drawing/2014/main" id="{0EA09C08-75E0-32AC-D622-55C86D991678}"/>
                  </a:ext>
                </a:extLst>
              </p:cNvPr>
              <p:cNvSpPr>
                <a:spLocks noRot="1" noChangeAspect="1" noMove="1" noResize="1" noEditPoints="1" noAdjustHandles="1" noChangeArrowheads="1" noChangeShapeType="1" noTextEdit="1"/>
              </p:cNvSpPr>
              <p:nvPr/>
            </p:nvSpPr>
            <p:spPr bwMode="auto">
              <a:xfrm>
                <a:off x="0" y="116632"/>
                <a:ext cx="9144000" cy="1538434"/>
              </a:xfrm>
              <a:prstGeom prst="rect">
                <a:avLst/>
              </a:prstGeom>
              <a:blipFill>
                <a:blip r:embed="rId2"/>
                <a:stretch>
                  <a:fillRect l="-1000" t="-27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BF366F77-2B0D-5EED-AA9B-838C7B9FF69A}"/>
              </a:ext>
            </a:extLst>
          </p:cNvPr>
          <p:cNvSpPr txBox="1"/>
          <p:nvPr/>
        </p:nvSpPr>
        <p:spPr>
          <a:xfrm>
            <a:off x="107504" y="1690127"/>
            <a:ext cx="1296144"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endParaRPr lang="zh-CN" altLang="en-US" sz="2400" dirty="0"/>
          </a:p>
        </p:txBody>
      </p:sp>
      <mc:AlternateContent xmlns:mc="http://schemas.openxmlformats.org/markup-compatibility/2006">
        <mc:Choice xmlns:a14="http://schemas.microsoft.com/office/drawing/2010/main" Requires="a14">
          <p:sp>
            <p:nvSpPr>
              <p:cNvPr id="9" name="Rectangle 2">
                <a:extLst>
                  <a:ext uri="{FF2B5EF4-FFF2-40B4-BE49-F238E27FC236}">
                    <a16:creationId xmlns:a16="http://schemas.microsoft.com/office/drawing/2014/main" id="{2BA5B405-ED6E-025B-9525-C793EF70F378}"/>
                  </a:ext>
                </a:extLst>
              </p:cNvPr>
              <p:cNvSpPr>
                <a:spLocks noChangeArrowheads="1"/>
              </p:cNvSpPr>
              <p:nvPr/>
            </p:nvSpPr>
            <p:spPr bwMode="auto">
              <a:xfrm>
                <a:off x="107504" y="2430425"/>
                <a:ext cx="9144000" cy="19971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satisfy the conditions (4.1.1), </a:t>
                </a:r>
                <a:r>
                  <a:rPr kumimoji="0" lang="en-US"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must be nonnegative, and to satisfy the condition (4.1.2) we must have </a:t>
                </a:r>
              </a:p>
              <a:p>
                <a14:m>
                  <m:oMathPara xmlns:m="http://schemas.openxmlformats.org/officeDocument/2006/math">
                    <m:oMathParaPr>
                      <m:jc m:val="centerGroup"/>
                    </m:oMathParaPr>
                    <m:oMath xmlns:m="http://schemas.openxmlformats.org/officeDocument/2006/math">
                      <m:nary>
                        <m:naryPr>
                          <m:ctrlPr>
                            <a:rPr lang="zh-CN" altLang="zh-CN" sz="2400" i="1" kern="100" smtClean="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rPr>
                            <m:t>𝑓</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f>
                            <m:fPr>
                              <m:ctrlPr>
                                <a:rPr lang="zh-CN" altLang="zh-CN" sz="2400" i="1" kern="100">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rPr>
                                <m:t>𝑘</m:t>
                              </m:r>
                            </m:num>
                            <m:den>
                              <m:r>
                                <m:rPr>
                                  <m:nor/>
                                </m:rPr>
                                <a:rPr lang="en-US" altLang="zh-CN" sz="2400" kern="100">
                                  <a:effectLst/>
                                  <a:latin typeface="Cambria Math" panose="02040503050406030204" pitchFamily="18" charset="0"/>
                                </a:rPr>
                                <m:t>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𝑥</m:t>
                                  </m:r>
                                </m:e>
                                <m:sup>
                                  <m:r>
                                    <a:rPr lang="en-US" altLang="zh-CN" sz="2400" i="1" kern="100">
                                      <a:effectLst/>
                                      <a:latin typeface="Cambria Math" panose="02040503050406030204" pitchFamily="18" charset="0"/>
                                    </a:rPr>
                                    <m:t>2</m:t>
                                  </m:r>
                                </m:sup>
                              </m:sSup>
                            </m:den>
                          </m:f>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𝑘</m:t>
                      </m:r>
                      <m:r>
                        <a:rPr lang="en-US" altLang="zh-CN" sz="2400" i="1" kern="100">
                          <a:effectLst/>
                          <a:latin typeface="Cambria Math" panose="02040503050406030204" pitchFamily="18" charset="0"/>
                        </a:rPr>
                        <m:t>𝜋</m:t>
                      </m:r>
                      <m:r>
                        <a:rPr lang="en-US" altLang="zh-CN" sz="2400" i="1" kern="100">
                          <a:effectLst/>
                          <a:latin typeface="Cambria Math" panose="02040503050406030204" pitchFamily="18" charset="0"/>
                        </a:rPr>
                        <m:t>=1</m:t>
                      </m:r>
                    </m:oMath>
                  </m:oMathPara>
                </a14:m>
                <a:endParaRPr lang="zh-CN" altLang="zh-CN" sz="2400" kern="100" dirty="0">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endParaRPr>
              </a:p>
            </p:txBody>
          </p:sp>
        </mc:Choice>
        <mc:Fallback>
          <p:sp>
            <p:nvSpPr>
              <p:cNvPr id="9" name="Rectangle 2">
                <a:extLst>
                  <a:ext uri="{FF2B5EF4-FFF2-40B4-BE49-F238E27FC236}">
                    <a16:creationId xmlns:a16="http://schemas.microsoft.com/office/drawing/2014/main" id="{2BA5B405-ED6E-025B-9525-C793EF70F378}"/>
                  </a:ext>
                </a:extLst>
              </p:cNvPr>
              <p:cNvSpPr>
                <a:spLocks noRot="1" noChangeAspect="1" noMove="1" noResize="1" noEditPoints="1" noAdjustHandles="1" noChangeArrowheads="1" noChangeShapeType="1" noTextEdit="1"/>
              </p:cNvSpPr>
              <p:nvPr/>
            </p:nvSpPr>
            <p:spPr bwMode="auto">
              <a:xfrm>
                <a:off x="107504" y="2430425"/>
                <a:ext cx="9144000" cy="1997150"/>
              </a:xfrm>
              <a:prstGeom prst="rect">
                <a:avLst/>
              </a:prstGeom>
              <a:blipFill>
                <a:blip r:embed="rId3"/>
                <a:stretch>
                  <a:fillRect l="-1067" t="-21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EAFBECA-8E8F-2A01-A648-C06C384F8DE1}"/>
                  </a:ext>
                </a:extLst>
              </p:cNvPr>
              <p:cNvSpPr txBox="1"/>
              <p:nvPr/>
            </p:nvSpPr>
            <p:spPr>
              <a:xfrm>
                <a:off x="1547664" y="4896676"/>
                <a:ext cx="4616970" cy="615874"/>
              </a:xfrm>
              <a:prstGeom prst="rect">
                <a:avLst/>
              </a:prstGeom>
              <a:noFill/>
            </p:spPr>
            <p:txBody>
              <a:bodyPr wrap="square">
                <a:spAutoFit/>
              </a:bodyPr>
              <a:lstStyle/>
              <a:p>
                <a:r>
                  <a:rPr lang="en-US" altLang="zh-CN" sz="2400" kern="100" dirty="0">
                    <a:effectLst/>
                    <a:latin typeface="Times New Roman" panose="02020603050405020304" pitchFamily="18" charset="0"/>
                  </a:rPr>
                  <a:t>so that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𝑘</m:t>
                    </m:r>
                    <m:r>
                      <a:rPr lang="en-US" altLang="zh-CN" sz="2400" i="1" kern="100">
                        <a:effectLst/>
                        <a:latin typeface="Cambria Math" panose="02040503050406030204" pitchFamily="18" charset="0"/>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cs typeface="Times New Roman" panose="02020603050405020304" pitchFamily="18" charset="0"/>
                          </a:rPr>
                          <m:t>1</m:t>
                        </m:r>
                      </m:num>
                      <m:den>
                        <m:r>
                          <a:rPr lang="en-US" altLang="zh-CN" sz="2400" i="1" kern="100">
                            <a:effectLst/>
                            <a:latin typeface="Cambria Math" panose="02040503050406030204" pitchFamily="18" charset="0"/>
                            <a:cs typeface="Times New Roman" panose="02020603050405020304" pitchFamily="18" charset="0"/>
                          </a:rPr>
                          <m:t>𝜋</m:t>
                        </m:r>
                      </m:den>
                    </m:f>
                  </m:oMath>
                </a14:m>
                <a:r>
                  <a:rPr lang="en-US" altLang="zh-CN" sz="2400" kern="100" dirty="0">
                    <a:effectLst/>
                    <a:latin typeface="Times New Roman" panose="02020603050405020304" pitchFamily="18" charset="0"/>
                  </a:rPr>
                  <a:t>.</a:t>
                </a:r>
                <a:endParaRPr lang="zh-CN" altLang="en-US" sz="2400" dirty="0"/>
              </a:p>
            </p:txBody>
          </p:sp>
        </mc:Choice>
        <mc:Fallback>
          <p:sp>
            <p:nvSpPr>
              <p:cNvPr id="13" name="文本框 12">
                <a:extLst>
                  <a:ext uri="{FF2B5EF4-FFF2-40B4-BE49-F238E27FC236}">
                    <a16:creationId xmlns:a16="http://schemas.microsoft.com/office/drawing/2014/main" id="{6EAFBECA-8E8F-2A01-A648-C06C384F8DE1}"/>
                  </a:ext>
                </a:extLst>
              </p:cNvPr>
              <p:cNvSpPr txBox="1">
                <a:spLocks noRot="1" noChangeAspect="1" noMove="1" noResize="1" noEditPoints="1" noAdjustHandles="1" noChangeArrowheads="1" noChangeShapeType="1" noTextEdit="1"/>
              </p:cNvSpPr>
              <p:nvPr/>
            </p:nvSpPr>
            <p:spPr>
              <a:xfrm>
                <a:off x="1547664" y="4896676"/>
                <a:ext cx="4616970" cy="615874"/>
              </a:xfrm>
              <a:prstGeom prst="rect">
                <a:avLst/>
              </a:prstGeom>
              <a:blipFill>
                <a:blip r:embed="rId4"/>
                <a:stretch>
                  <a:fillRect l="-2114" b="-89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136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375DF3-29D7-B66D-A54A-2F52337FFC10}"/>
              </a:ext>
            </a:extLst>
          </p:cNvPr>
          <p:cNvSpPr>
            <a:spLocks noChangeArrowheads="1"/>
          </p:cNvSpPr>
          <p:nvPr/>
        </p:nvSpPr>
        <p:spPr bwMode="auto">
          <a:xfrm>
            <a:off x="34486" y="18139"/>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4.1.3 </a:t>
            </a:r>
            <a:r>
              <a:rPr kumimoji="0" lang="en-US" altLang="zh-CN"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2400" b="1"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Calculating probabilities from the probability density function</a:t>
            </a:r>
            <a:r>
              <a:rPr kumimoji="0" lang="en-US" altLang="zh-CN" sz="2400" b="0" i="0" u="none" strike="noStrike" cap="none" normalizeH="0" baseline="0">
                <a:ln>
                  <a:noFill/>
                </a:ln>
                <a:solidFill>
                  <a:schemeClr val="tx1"/>
                </a:solidFill>
                <a:effectLst/>
              </a:rPr>
              <a:t>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0AC7B47-5678-78FF-119A-E6396E220D75}"/>
                  </a:ext>
                </a:extLst>
              </p:cNvPr>
              <p:cNvSpPr txBox="1"/>
              <p:nvPr/>
            </p:nvSpPr>
            <p:spPr>
              <a:xfrm>
                <a:off x="323528" y="849136"/>
                <a:ext cx="6840760" cy="1654812"/>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ea typeface="宋体" panose="02010600030101010101" pitchFamily="2" charset="-122"/>
                  </a:rPr>
                  <a:t>If a random variable has the probability density  </a:t>
                </a:r>
              </a:p>
              <a:p>
                <a:pPr indent="266700" algn="just"/>
                <a14:m>
                  <m:oMathPara xmlns:m="http://schemas.openxmlformats.org/officeDocument/2006/math">
                    <m:oMathParaPr>
                      <m:jc m:val="centerGroup"/>
                    </m:oMathParaPr>
                    <m:oMath xmlns:m="http://schemas.openxmlformats.org/officeDocument/2006/math">
                      <m:r>
                        <a:rPr lang="en-US" altLang="zh-CN" sz="2400" i="1" kern="100" smtClean="0">
                          <a:effectLst/>
                          <a:latin typeface="Cambria Math" panose="02040503050406030204" pitchFamily="18" charset="0"/>
                          <a:ea typeface="宋体" panose="02010600030101010101" pitchFamily="2" charset="-122"/>
                        </a:rPr>
                        <m:t>𝑓</m:t>
                      </m:r>
                      <m:r>
                        <a:rPr lang="en-US" altLang="zh-CN" sz="2400" i="1" kern="100" smtClean="0">
                          <a:effectLst/>
                          <a:latin typeface="Cambria Math" panose="02040503050406030204" pitchFamily="18" charset="0"/>
                          <a:ea typeface="宋体" panose="02010600030101010101" pitchFamily="2" charset="-122"/>
                        </a:rPr>
                        <m:t>(</m:t>
                      </m:r>
                      <m:r>
                        <a:rPr lang="en-US" altLang="zh-CN" sz="2400" i="1" kern="100" smtClean="0">
                          <a:effectLst/>
                          <a:latin typeface="Cambria Math" panose="02040503050406030204" pitchFamily="18" charset="0"/>
                          <a:ea typeface="宋体" panose="02010600030101010101" pitchFamily="2" charset="-122"/>
                        </a:rPr>
                        <m:t>𝑥</m:t>
                      </m:r>
                      <m:r>
                        <a:rPr lang="en-US" altLang="zh-CN" sz="2400" i="1" kern="100" smtClean="0">
                          <a:effectLst/>
                          <a:latin typeface="Cambria Math" panose="02040503050406030204" pitchFamily="18" charset="0"/>
                          <a:ea typeface="宋体" panose="02010600030101010101" pitchFamily="2" charset="-122"/>
                        </a:rPr>
                        <m:t>)=</m:t>
                      </m:r>
                      <m:d>
                        <m:dPr>
                          <m:begChr m:val="{"/>
                          <m:endChr m:val=""/>
                          <m:ctrlPr>
                            <a:rPr lang="zh-CN" altLang="zh-CN" sz="2400" i="1" kern="100">
                              <a:effectLst/>
                              <a:latin typeface="Cambria Math" panose="02040503050406030204" pitchFamily="18" charset="0"/>
                              <a:ea typeface="Cambria Math" panose="02040503050406030204" pitchFamily="18" charset="0"/>
                            </a:rPr>
                          </m:ctrlPr>
                        </m:dPr>
                        <m:e>
                          <m:eqArr>
                            <m:eqArrPr>
                              <m:ctrlPr>
                                <a:rPr lang="zh-CN" altLang="zh-CN" sz="2400" i="1" kern="100">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ea typeface="宋体" panose="02010600030101010101" pitchFamily="2" charset="-122"/>
                                </a:rPr>
                                <m:t>&amp;3</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ea typeface="宋体" panose="02010600030101010101" pitchFamily="2" charset="-122"/>
                                    </a:rPr>
                                    <m:t>𝑒</m:t>
                                  </m:r>
                                </m:e>
                                <m:sup>
                                  <m:r>
                                    <a:rPr lang="en-US" altLang="zh-CN" sz="2400" i="1" kern="100">
                                      <a:effectLst/>
                                      <a:latin typeface="Cambria Math" panose="02040503050406030204" pitchFamily="18" charset="0"/>
                                      <a:ea typeface="宋体" panose="02010600030101010101" pitchFamily="2" charset="-122"/>
                                    </a:rPr>
                                    <m:t>−3</m:t>
                                  </m:r>
                                  <m:r>
                                    <a:rPr lang="en-US" altLang="zh-CN" sz="2400" i="1" kern="100">
                                      <a:effectLst/>
                                      <a:latin typeface="Cambria Math" panose="02040503050406030204" pitchFamily="18" charset="0"/>
                                      <a:ea typeface="宋体" panose="02010600030101010101" pitchFamily="2" charset="-122"/>
                                    </a:rPr>
                                    <m:t>𝑥</m:t>
                                  </m:r>
                                </m:sup>
                              </m:sSup>
                              <m:r>
                                <m:rPr>
                                  <m:nor/>
                                </m:rPr>
                                <a:rPr lang="en-US" altLang="zh-CN" sz="2400" kern="100">
                                  <a:effectLst/>
                                  <a:latin typeface="Cambria Math" panose="02040503050406030204" pitchFamily="18" charset="0"/>
                                  <a:ea typeface="宋体" panose="02010600030101010101" pitchFamily="2" charset="-122"/>
                                </a:rPr>
                                <m:t>  </m:t>
                              </m:r>
                              <m:r>
                                <m:rPr>
                                  <m:nor/>
                                </m:rPr>
                                <a:rPr lang="en-US" altLang="zh-CN" sz="2400" kern="100">
                                  <a:effectLst/>
                                  <a:latin typeface="Cambria Math" panose="02040503050406030204" pitchFamily="18" charset="0"/>
                                  <a:ea typeface="宋体" panose="02010600030101010101" pitchFamily="2" charset="-122"/>
                                </a:rPr>
                                <m:t>for</m:t>
                              </m:r>
                              <m:r>
                                <m:rPr>
                                  <m:nor/>
                                </m:rPr>
                                <a:rPr lang="en-US" altLang="zh-CN" sz="2400"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𝑥</m:t>
                              </m:r>
                              <m:r>
                                <a:rPr lang="en-US" altLang="zh-CN" sz="2400" kern="100">
                                  <a:effectLst/>
                                  <a:latin typeface="Cambria Math" panose="02040503050406030204" pitchFamily="18" charset="0"/>
                                  <a:ea typeface="宋体" panose="02010600030101010101" pitchFamily="2" charset="-122"/>
                                </a:rPr>
                                <m:t>&gt;0</m:t>
                              </m:r>
                            </m:e>
                            <m:e>
                              <m:r>
                                <a:rPr lang="en-US" altLang="zh-CN" sz="2400" i="1" kern="100">
                                  <a:effectLst/>
                                  <a:latin typeface="Cambria Math" panose="02040503050406030204" pitchFamily="18" charset="0"/>
                                  <a:ea typeface="宋体" panose="02010600030101010101" pitchFamily="2" charset="-122"/>
                                </a:rPr>
                                <m:t>&amp;0</m:t>
                              </m:r>
                              <m:r>
                                <m:rPr>
                                  <m:nor/>
                                </m:rPr>
                                <a:rPr lang="en-US" altLang="zh-CN" sz="2400" kern="100">
                                  <a:effectLst/>
                                  <a:latin typeface="Cambria Math" panose="02040503050406030204" pitchFamily="18" charset="0"/>
                                  <a:ea typeface="宋体" panose="02010600030101010101" pitchFamily="2" charset="-122"/>
                                </a:rPr>
                                <m:t>        </m:t>
                              </m:r>
                              <m:r>
                                <m:rPr>
                                  <m:nor/>
                                </m:rPr>
                                <a:rPr lang="en-US" altLang="zh-CN" sz="2400" kern="100">
                                  <a:effectLst/>
                                  <a:latin typeface="Cambria Math" panose="02040503050406030204" pitchFamily="18" charset="0"/>
                                  <a:ea typeface="宋体" panose="02010600030101010101" pitchFamily="2" charset="-122"/>
                                </a:rPr>
                                <m:t>for</m:t>
                              </m:r>
                              <m:r>
                                <m:rPr>
                                  <m:nor/>
                                </m:rPr>
                                <a:rPr lang="en-US" altLang="zh-CN" sz="2400" kern="100">
                                  <a:effectLst/>
                                  <a:latin typeface="Cambria Math" panose="02040503050406030204" pitchFamily="18" charset="0"/>
                                  <a:ea typeface="宋体" panose="02010600030101010101" pitchFamily="2" charset="-122"/>
                                </a:rPr>
                                <m:t> </m:t>
                              </m:r>
                              <m:r>
                                <a:rPr lang="en-US" altLang="zh-CN" sz="2400" i="1" kern="100">
                                  <a:effectLst/>
                                  <a:latin typeface="Cambria Math" panose="02040503050406030204" pitchFamily="18" charset="0"/>
                                  <a:ea typeface="宋体" panose="02010600030101010101" pitchFamily="2" charset="-122"/>
                                </a:rPr>
                                <m:t>𝑥</m:t>
                              </m:r>
                              <m:r>
                                <a:rPr lang="en-US" altLang="zh-CN" sz="2400" kern="100">
                                  <a:effectLst/>
                                  <a:latin typeface="Cambria Math" panose="02040503050406030204" pitchFamily="18" charset="0"/>
                                  <a:ea typeface="宋体" panose="02010600030101010101" pitchFamily="2" charset="-122"/>
                                </a:rPr>
                                <m:t>≤0</m:t>
                              </m:r>
                            </m:e>
                          </m:eqArr>
                        </m:e>
                      </m:d>
                    </m:oMath>
                  </m:oMathPara>
                </a14:m>
                <a:endParaRPr lang="zh-CN" altLang="zh-CN" sz="2400" kern="100" dirty="0">
                  <a:effectLst/>
                  <a:latin typeface="Times New Roman" panose="02020603050405020304" pitchFamily="18" charset="0"/>
                  <a:ea typeface="宋体" panose="02010600030101010101" pitchFamily="2" charset="-122"/>
                </a:endParaRPr>
              </a:p>
              <a:p>
                <a:pPr indent="266700" algn="just"/>
                <a:endParaRPr lang="zh-CN" altLang="zh-CN" sz="2400" kern="100" dirty="0">
                  <a:effectLst/>
                  <a:latin typeface="Times New Roman" panose="02020603050405020304" pitchFamily="18" charset="0"/>
                  <a:ea typeface="宋体" panose="02010600030101010101" pitchFamily="2" charset="-122"/>
                </a:endParaRPr>
              </a:p>
            </p:txBody>
          </p:sp>
        </mc:Choice>
        <mc:Fallback>
          <p:sp>
            <p:nvSpPr>
              <p:cNvPr id="4" name="文本框 3">
                <a:extLst>
                  <a:ext uri="{FF2B5EF4-FFF2-40B4-BE49-F238E27FC236}">
                    <a16:creationId xmlns:a16="http://schemas.microsoft.com/office/drawing/2014/main" id="{30AC7B47-5678-78FF-119A-E6396E220D75}"/>
                  </a:ext>
                </a:extLst>
              </p:cNvPr>
              <p:cNvSpPr txBox="1">
                <a:spLocks noRot="1" noChangeAspect="1" noMove="1" noResize="1" noEditPoints="1" noAdjustHandles="1" noChangeArrowheads="1" noChangeShapeType="1" noTextEdit="1"/>
              </p:cNvSpPr>
              <p:nvPr/>
            </p:nvSpPr>
            <p:spPr>
              <a:xfrm>
                <a:off x="323528" y="849136"/>
                <a:ext cx="6840760" cy="1654812"/>
              </a:xfrm>
              <a:prstGeom prst="rect">
                <a:avLst/>
              </a:prstGeom>
              <a:blipFill>
                <a:blip r:embed="rId2"/>
                <a:stretch>
                  <a:fillRect t="-294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B864E87-FAA1-F12C-EC96-60FDFCCA99A8}"/>
              </a:ext>
            </a:extLst>
          </p:cNvPr>
          <p:cNvSpPr txBox="1"/>
          <p:nvPr/>
        </p:nvSpPr>
        <p:spPr>
          <a:xfrm>
            <a:off x="179512" y="2258123"/>
            <a:ext cx="7776864" cy="1200329"/>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Find the probability from that it will take on value</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(a) between 0 and 2;</a:t>
            </a:r>
            <a:endParaRPr lang="zh-CN" altLang="zh-CN" sz="2400" kern="100" dirty="0">
              <a:effectLst/>
              <a:latin typeface="Times New Roman" panose="02020603050405020304" pitchFamily="18" charset="0"/>
              <a:ea typeface="宋体" panose="02010600030101010101" pitchFamily="2" charset="-122"/>
            </a:endParaRPr>
          </a:p>
          <a:p>
            <a:pPr algn="just"/>
            <a:r>
              <a:rPr lang="en-US" altLang="zh-CN" sz="2400" kern="100" dirty="0">
                <a:effectLst/>
                <a:latin typeface="Times New Roman" panose="02020603050405020304" pitchFamily="18" charset="0"/>
                <a:ea typeface="宋体" panose="02010600030101010101" pitchFamily="2" charset="-122"/>
              </a:rPr>
              <a:t>(b) greater than 1.</a:t>
            </a:r>
            <a:endParaRPr lang="zh-CN" altLang="zh-CN" sz="24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49505C85-7F9E-581A-7E96-BEFAC48BB14A}"/>
              </a:ext>
            </a:extLst>
          </p:cNvPr>
          <p:cNvSpPr txBox="1"/>
          <p:nvPr/>
        </p:nvSpPr>
        <p:spPr>
          <a:xfrm>
            <a:off x="179512" y="3682102"/>
            <a:ext cx="7398615"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a:t>
            </a:r>
            <a:r>
              <a:rPr lang="en-US" altLang="zh-CN" sz="2400" kern="100" dirty="0">
                <a:solidFill>
                  <a:srgbClr val="0000FF"/>
                </a:solidFill>
                <a:effectLst/>
                <a:latin typeface="Times New Roman" panose="02020603050405020304" pitchFamily="18" charset="0"/>
              </a:rPr>
              <a:t> </a:t>
            </a:r>
            <a:r>
              <a:rPr lang="en-US" altLang="zh-CN" sz="2400" kern="100" dirty="0">
                <a:effectLst/>
                <a:latin typeface="Times New Roman" panose="02020603050405020304" pitchFamily="18" charset="0"/>
              </a:rPr>
              <a:t>Evaluating the necessary integrals, we get</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FB9CB6C-803F-E3B6-86DA-7B4CEB489E82}"/>
                  </a:ext>
                </a:extLst>
              </p:cNvPr>
              <p:cNvSpPr txBox="1"/>
              <p:nvPr/>
            </p:nvSpPr>
            <p:spPr>
              <a:xfrm>
                <a:off x="340358" y="4252388"/>
                <a:ext cx="8101866" cy="593945"/>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(a) </a:t>
                </a:r>
                <a14:m>
                  <m:oMath xmlns:m="http://schemas.openxmlformats.org/officeDocument/2006/math">
                    <m:r>
                      <a:rPr lang="en-US" altLang="zh-CN" sz="2400" i="1" kern="100">
                        <a:effectLst/>
                        <a:latin typeface="Cambria Math" panose="02040503050406030204" pitchFamily="18" charset="0"/>
                      </a:rPr>
                      <m:t>𝑃</m:t>
                    </m:r>
                    <m:r>
                      <a:rPr lang="en-US" altLang="zh-CN" sz="2400" i="1" kern="100">
                        <a:effectLst/>
                        <a:latin typeface="Cambria Math" panose="02040503050406030204" pitchFamily="18" charset="0"/>
                      </a:rPr>
                      <m:t>(0≤</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≤2)=</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0</m:t>
                        </m:r>
                      </m:sub>
                      <m:sup>
                        <m:r>
                          <a:rPr lang="en-US" altLang="zh-CN" sz="2400" i="1" kern="100">
                            <a:effectLst/>
                            <a:latin typeface="Cambria Math" panose="02040503050406030204" pitchFamily="18" charset="0"/>
                          </a:rPr>
                          <m:t>2</m:t>
                        </m:r>
                      </m:sup>
                      <m:e>
                        <m:r>
                          <a:rPr lang="en-US" altLang="zh-CN" sz="2400" i="1" kern="100">
                            <a:effectLst/>
                            <a:latin typeface="Cambria Math" panose="02040503050406030204" pitchFamily="18" charset="0"/>
                          </a:rPr>
                          <m:t>3</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−3</m:t>
                            </m:r>
                            <m:r>
                              <a:rPr lang="en-US" altLang="zh-CN" sz="2400" i="1" kern="100">
                                <a:effectLst/>
                                <a:latin typeface="Cambria Math" panose="02040503050406030204" pitchFamily="18" charset="0"/>
                              </a:rPr>
                              <m:t>𝑥</m:t>
                            </m:r>
                          </m:sup>
                        </m:sSup>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=1−</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−6</m:t>
                        </m:r>
                      </m:sup>
                    </m:sSup>
                    <m:r>
                      <a:rPr lang="en-US" altLang="zh-CN" sz="2400" i="1" kern="100">
                        <a:effectLst/>
                        <a:latin typeface="Cambria Math" panose="02040503050406030204" pitchFamily="18" charset="0"/>
                      </a:rPr>
                      <m:t>=0.9975</m:t>
                    </m:r>
                  </m:oMath>
                </a14:m>
                <a:endParaRPr lang="zh-CN" altLang="zh-CN" sz="2400" kern="100" dirty="0">
                  <a:effectLst/>
                  <a:latin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EFB9CB6C-803F-E3B6-86DA-7B4CEB489E82}"/>
                  </a:ext>
                </a:extLst>
              </p:cNvPr>
              <p:cNvSpPr txBox="1">
                <a:spLocks noRot="1" noChangeAspect="1" noMove="1" noResize="1" noEditPoints="1" noAdjustHandles="1" noChangeArrowheads="1" noChangeShapeType="1" noTextEdit="1"/>
              </p:cNvSpPr>
              <p:nvPr/>
            </p:nvSpPr>
            <p:spPr>
              <a:xfrm>
                <a:off x="340358" y="4252388"/>
                <a:ext cx="8101866" cy="593945"/>
              </a:xfrm>
              <a:prstGeom prst="rect">
                <a:avLst/>
              </a:prstGeom>
              <a:blipFill>
                <a:blip r:embed="rId3"/>
                <a:stretch>
                  <a:fillRect b="-144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B34D3C33-FCE8-F3FE-0E93-429CFF6D31AD}"/>
                  </a:ext>
                </a:extLst>
              </p:cNvPr>
              <p:cNvSpPr txBox="1"/>
              <p:nvPr/>
            </p:nvSpPr>
            <p:spPr>
              <a:xfrm>
                <a:off x="305320" y="5089641"/>
                <a:ext cx="8461906" cy="560346"/>
              </a:xfrm>
              <a:prstGeom prst="rect">
                <a:avLst/>
              </a:prstGeom>
              <a:noFill/>
            </p:spPr>
            <p:txBody>
              <a:bodyPr wrap="square">
                <a:spAutoFit/>
              </a:bodyPr>
              <a:lstStyle/>
              <a:p>
                <a:pPr indent="266700" algn="just"/>
                <a:r>
                  <a:rPr lang="en-US" altLang="zh-CN" sz="2400" kern="100" dirty="0">
                    <a:effectLst/>
                    <a:latin typeface="Times New Roman" panose="02020603050405020304" pitchFamily="18" charset="0"/>
                  </a:rPr>
                  <a:t>(b) </a:t>
                </a:r>
                <a14:m>
                  <m:oMath xmlns:m="http://schemas.openxmlformats.org/officeDocument/2006/math">
                    <m:r>
                      <a:rPr lang="en-US" altLang="zh-CN" sz="2400" i="1" kern="100">
                        <a:effectLst/>
                        <a:latin typeface="Cambria Math" panose="02040503050406030204" pitchFamily="18" charset="0"/>
                      </a:rPr>
                      <m:t>𝑃</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rPr>
                      <m:t>𝑥</m:t>
                    </m:r>
                    <m:r>
                      <a:rPr lang="en-US" altLang="zh-CN" sz="2400" i="1" kern="100">
                        <a:effectLst/>
                        <a:latin typeface="Cambria Math" panose="02040503050406030204" pitchFamily="18" charset="0"/>
                      </a:rPr>
                      <m:t>&gt;1)=</m:t>
                    </m:r>
                    <m:nary>
                      <m:naryPr>
                        <m:ctrlPr>
                          <a:rPr lang="zh-CN" altLang="zh-CN" sz="2400" i="1" kern="100">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1</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rPr>
                          <m:t>3</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−3</m:t>
                            </m:r>
                            <m:r>
                              <a:rPr lang="en-US" altLang="zh-CN" sz="2400" i="1" kern="100">
                                <a:effectLst/>
                                <a:latin typeface="Cambria Math" panose="02040503050406030204" pitchFamily="18" charset="0"/>
                              </a:rPr>
                              <m:t>𝑥</m:t>
                            </m:r>
                          </m:sup>
                        </m:sSup>
                        <m:r>
                          <a:rPr lang="en-US" altLang="zh-CN" sz="2400" i="1" kern="100">
                            <a:effectLst/>
                            <a:latin typeface="Cambria Math" panose="02040503050406030204" pitchFamily="18" charset="0"/>
                          </a:rPr>
                          <m:t>𝑑𝑥</m:t>
                        </m:r>
                      </m:e>
                    </m:nary>
                    <m:r>
                      <a:rPr lang="en-US" altLang="zh-CN" sz="2400" i="1" kern="100">
                        <a:effectLst/>
                        <a:latin typeface="Cambria Math" panose="02040503050406030204" pitchFamily="18" charset="0"/>
                      </a:rPr>
                      <m:t>=</m:t>
                    </m:r>
                    <m:sSup>
                      <m:sSupPr>
                        <m:ctrlPr>
                          <a:rPr lang="zh-CN" altLang="zh-CN" sz="2400" i="1" kern="100">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rPr>
                          <m:t>𝑒</m:t>
                        </m:r>
                      </m:e>
                      <m:sup>
                        <m:r>
                          <a:rPr lang="en-US" altLang="zh-CN" sz="2400" i="1" kern="100">
                            <a:effectLst/>
                            <a:latin typeface="Cambria Math" panose="02040503050406030204" pitchFamily="18" charset="0"/>
                          </a:rPr>
                          <m:t>−3</m:t>
                        </m:r>
                      </m:sup>
                    </m:sSup>
                    <m:r>
                      <a:rPr lang="en-US" altLang="zh-CN" sz="2400" i="1" kern="100">
                        <a:effectLst/>
                        <a:latin typeface="Cambria Math" panose="02040503050406030204" pitchFamily="18" charset="0"/>
                      </a:rPr>
                      <m:t>=0.0498</m:t>
                    </m:r>
                  </m:oMath>
                </a14:m>
                <a:endParaRPr lang="zh-CN" altLang="zh-CN" sz="2400" kern="100" dirty="0">
                  <a:effectLst/>
                  <a:latin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B34D3C33-FCE8-F3FE-0E93-429CFF6D31AD}"/>
                  </a:ext>
                </a:extLst>
              </p:cNvPr>
              <p:cNvSpPr txBox="1">
                <a:spLocks noRot="1" noChangeAspect="1" noMove="1" noResize="1" noEditPoints="1" noAdjustHandles="1" noChangeArrowheads="1" noChangeShapeType="1" noTextEdit="1"/>
              </p:cNvSpPr>
              <p:nvPr/>
            </p:nvSpPr>
            <p:spPr>
              <a:xfrm>
                <a:off x="305320" y="5089641"/>
                <a:ext cx="8461906" cy="560346"/>
              </a:xfrm>
              <a:prstGeom prst="rect">
                <a:avLst/>
              </a:prstGeom>
              <a:blipFill>
                <a:blip r:embed="rId4"/>
                <a:stretch>
                  <a:fillRect t="-1087" b="-14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365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AFE0A8-FBCD-AA44-F5B3-76D364C88026}"/>
              </a:ext>
            </a:extLst>
          </p:cNvPr>
          <p:cNvSpPr>
            <a:spLocks noChangeArrowheads="1"/>
          </p:cNvSpPr>
          <p:nvPr/>
        </p:nvSpPr>
        <p:spPr bwMode="auto">
          <a:xfrm>
            <a:off x="0" y="-2233"/>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Example 4.1.4</a:t>
            </a:r>
            <a:r>
              <a:rPr kumimoji="0" lang="en-US" altLang="zh-CN" sz="2400" b="0" i="0" u="none" strike="noStrike" cap="none" normalizeH="0" baseline="0">
                <a:ln>
                  <a:noFill/>
                </a:ln>
                <a:solidFill>
                  <a:schemeClr val="tx1"/>
                </a:solidFill>
                <a:effectLst/>
              </a:rPr>
              <a:t>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BD23CC9-BC3B-B877-ECDA-F2EECCDDE938}"/>
                  </a:ext>
                </a:extLst>
              </p:cNvPr>
              <p:cNvSpPr txBox="1"/>
              <p:nvPr/>
            </p:nvSpPr>
            <p:spPr>
              <a:xfrm>
                <a:off x="1754490" y="-2233"/>
                <a:ext cx="7416824" cy="1285480"/>
              </a:xfrm>
              <a:prstGeom prst="rect">
                <a:avLst/>
              </a:prstGeom>
              <a:noFill/>
            </p:spPr>
            <p:txBody>
              <a:bodyPr wrap="square">
                <a:spAutoFit/>
              </a:bodyPr>
              <a:lstStyle/>
              <a:p>
                <a:pPr indent="266700" algn="just"/>
                <a:r>
                  <a:rPr lang="en-US" altLang="zh-CN" sz="2400" kern="100" dirty="0">
                    <a:solidFill>
                      <a:srgbClr val="000080"/>
                    </a:solidFill>
                    <a:effectLst/>
                    <a:latin typeface="Times New Roman" panose="02020603050405020304" pitchFamily="18" charset="0"/>
                  </a:rPr>
                  <a:t>Determining the distribution function of </a:t>
                </a:r>
                <a:r>
                  <a:rPr lang="en-US" altLang="zh-CN" sz="2400" i="1" kern="100" dirty="0">
                    <a:solidFill>
                      <a:srgbClr val="000080"/>
                    </a:solidFill>
                    <a:effectLst/>
                    <a:latin typeface="Times New Roman" panose="02020603050405020304" pitchFamily="18" charset="0"/>
                  </a:rPr>
                  <a:t>X</a:t>
                </a:r>
                <a:r>
                  <a:rPr lang="en-US" altLang="zh-CN" sz="2400" kern="100" dirty="0">
                    <a:solidFill>
                      <a:srgbClr val="000080"/>
                    </a:solidFill>
                    <a:effectLst/>
                    <a:latin typeface="Times New Roman" panose="02020603050405020304" pitchFamily="18" charset="0"/>
                  </a:rPr>
                  <a:t>, it is known</a:t>
                </a:r>
                <a:endParaRPr lang="zh-CN" altLang="zh-CN" sz="2400" kern="100" dirty="0">
                  <a:effectLst/>
                  <a:latin typeface="Times New Roman" panose="02020603050405020304" pitchFamily="18" charset="0"/>
                </a:endParaRPr>
              </a:p>
              <a:p>
                <a:r>
                  <a:rPr lang="en-US" altLang="zh-CN" sz="2400" kern="100" dirty="0">
                    <a:solidFill>
                      <a:srgbClr val="0000FF"/>
                    </a:solidFill>
                    <a:effectLst/>
                    <a:latin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𝑓</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d>
                      <m:dPr>
                        <m:begChr m:val="{"/>
                        <m:endChr m:val=""/>
                        <m:ctrlPr>
                          <a:rPr lang="zh-CN" altLang="zh-CN" sz="2400" i="1">
                            <a:effectLst/>
                            <a:latin typeface="Cambria Math" panose="02040503050406030204" pitchFamily="18" charset="0"/>
                            <a:ea typeface="Cambria Math" panose="02040503050406030204" pitchFamily="18" charset="0"/>
                          </a:rPr>
                        </m:ctrlPr>
                      </m:dPr>
                      <m:e>
                        <m:eqArr>
                          <m:eqArrPr>
                            <m:ctrlPr>
                              <a:rPr lang="zh-CN" altLang="zh-CN" sz="2400" i="1">
                                <a:effectLst/>
                                <a:latin typeface="Cambria Math" panose="02040503050406030204" pitchFamily="18" charset="0"/>
                                <a:ea typeface="Cambria Math" panose="02040503050406030204" pitchFamily="18" charset="0"/>
                              </a:rPr>
                            </m:ctrlPr>
                          </m:eqArrPr>
                          <m:e>
                            <m:r>
                              <a:rPr lang="en-US" altLang="zh-CN" sz="2400" i="1" kern="100">
                                <a:effectLst/>
                                <a:latin typeface="Cambria Math" panose="02040503050406030204" pitchFamily="18" charset="0"/>
                                <a:cs typeface="Times New Roman" panose="02020603050405020304" pitchFamily="18" charset="0"/>
                              </a:rPr>
                              <m:t>&amp;3</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𝑒</m:t>
                                </m:r>
                              </m:e>
                              <m: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3</m:t>
                                </m:r>
                                <m:r>
                                  <a:rPr lang="en-US" altLang="zh-CN" sz="2400" i="1" kern="100">
                                    <a:effectLst/>
                                    <a:latin typeface="Cambria Math" panose="02040503050406030204" pitchFamily="18" charset="0"/>
                                    <a:cs typeface="Times New Roman" panose="02020603050405020304" pitchFamily="18" charset="0"/>
                                  </a:rPr>
                                  <m:t>𝑥</m:t>
                                </m:r>
                              </m:sup>
                            </m:sSup>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for</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𝑥</m:t>
                            </m:r>
                            <m:r>
                              <a:rPr lang="en-US" altLang="zh-CN" sz="2400" kern="100">
                                <a:effectLst/>
                                <a:latin typeface="Cambria Math" panose="02040503050406030204" pitchFamily="18" charset="0"/>
                                <a:cs typeface="Times New Roman" panose="02020603050405020304" pitchFamily="18" charset="0"/>
                              </a:rPr>
                              <m:t>&gt;0</m:t>
                            </m:r>
                          </m:e>
                          <m:e>
                            <m:r>
                              <a:rPr lang="en-US" altLang="zh-CN" sz="2400" i="1" kern="100">
                                <a:effectLst/>
                                <a:latin typeface="Cambria Math" panose="02040503050406030204" pitchFamily="18" charset="0"/>
                                <a:cs typeface="Times New Roman" panose="02020603050405020304" pitchFamily="18" charset="0"/>
                              </a:rPr>
                              <m:t>&amp;0</m:t>
                            </m:r>
                            <m:r>
                              <m:rPr>
                                <m:nor/>
                              </m:rPr>
                              <a:rPr lang="en-US" altLang="zh-CN" sz="2400" kern="100">
                                <a:effectLst/>
                                <a:latin typeface="Cambria Math" panose="02040503050406030204" pitchFamily="18" charset="0"/>
                                <a:cs typeface="Times New Roman" panose="02020603050405020304" pitchFamily="18" charset="0"/>
                              </a:rPr>
                              <m:t>        </m:t>
                            </m:r>
                            <m:r>
                              <m:rPr>
                                <m:nor/>
                              </m:rPr>
                              <a:rPr lang="en-US" altLang="zh-CN" sz="2400" kern="100">
                                <a:effectLst/>
                                <a:latin typeface="Cambria Math" panose="02040503050406030204" pitchFamily="18" charset="0"/>
                                <a:cs typeface="Times New Roman" panose="02020603050405020304" pitchFamily="18" charset="0"/>
                              </a:rPr>
                              <m:t>for</m:t>
                            </m:r>
                            <m:r>
                              <m:rPr>
                                <m:nor/>
                              </m:rPr>
                              <a:rPr lang="en-US" altLang="zh-CN" sz="2400" kern="100">
                                <a:effectLst/>
                                <a:latin typeface="Cambria Math" panose="02040503050406030204" pitchFamily="18" charset="0"/>
                                <a:cs typeface="Times New Roman" panose="02020603050405020304" pitchFamily="18" charset="0"/>
                              </a:rPr>
                              <m:t> </m:t>
                            </m:r>
                            <m:r>
                              <a:rPr lang="en-US" altLang="zh-CN" sz="2400" i="1" kern="100">
                                <a:effectLst/>
                                <a:latin typeface="Cambria Math" panose="02040503050406030204" pitchFamily="18" charset="0"/>
                                <a:cs typeface="Times New Roman" panose="02020603050405020304" pitchFamily="18" charset="0"/>
                              </a:rPr>
                              <m:t>𝑥</m:t>
                            </m:r>
                            <m:r>
                              <a:rPr lang="en-US" altLang="zh-CN" sz="2400" kern="100">
                                <a:effectLst/>
                                <a:latin typeface="Cambria Math" panose="02040503050406030204" pitchFamily="18" charset="0"/>
                              </a:rPr>
                              <m:t>≤</m:t>
                            </m:r>
                            <m:r>
                              <a:rPr lang="en-US" altLang="zh-CN" sz="2400" kern="100">
                                <a:effectLst/>
                                <a:latin typeface="Cambria Math" panose="02040503050406030204" pitchFamily="18" charset="0"/>
                                <a:cs typeface="Times New Roman" panose="02020603050405020304" pitchFamily="18" charset="0"/>
                              </a:rPr>
                              <m:t>0</m:t>
                            </m:r>
                          </m:e>
                        </m:eqArr>
                      </m:e>
                    </m:d>
                  </m:oMath>
                </a14:m>
                <a:endParaRPr lang="zh-CN" altLang="en-US" sz="2400" dirty="0"/>
              </a:p>
            </p:txBody>
          </p:sp>
        </mc:Choice>
        <mc:Fallback>
          <p:sp>
            <p:nvSpPr>
              <p:cNvPr id="4" name="文本框 3">
                <a:extLst>
                  <a:ext uri="{FF2B5EF4-FFF2-40B4-BE49-F238E27FC236}">
                    <a16:creationId xmlns:a16="http://schemas.microsoft.com/office/drawing/2014/main" id="{3BD23CC9-BC3B-B877-ECDA-F2EECCDDE938}"/>
                  </a:ext>
                </a:extLst>
              </p:cNvPr>
              <p:cNvSpPr txBox="1">
                <a:spLocks noRot="1" noChangeAspect="1" noMove="1" noResize="1" noEditPoints="1" noAdjustHandles="1" noChangeArrowheads="1" noChangeShapeType="1" noTextEdit="1"/>
              </p:cNvSpPr>
              <p:nvPr/>
            </p:nvSpPr>
            <p:spPr>
              <a:xfrm>
                <a:off x="1754490" y="-2233"/>
                <a:ext cx="7416824" cy="1285480"/>
              </a:xfrm>
              <a:prstGeom prst="rect">
                <a:avLst/>
              </a:prstGeom>
              <a:blipFill>
                <a:blip r:embed="rId2"/>
                <a:stretch>
                  <a:fillRect t="-37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7FF69D5-2DFD-AB24-3370-136CA129194F}"/>
                  </a:ext>
                </a:extLst>
              </p:cNvPr>
              <p:cNvSpPr txBox="1"/>
              <p:nvPr/>
            </p:nvSpPr>
            <p:spPr>
              <a:xfrm>
                <a:off x="179512" y="1484784"/>
                <a:ext cx="7272808" cy="1790234"/>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Solution  </a:t>
                </a:r>
                <a:r>
                  <a:rPr lang="en-US" altLang="zh-CN" sz="2400" kern="100" dirty="0">
                    <a:effectLst/>
                    <a:latin typeface="Times New Roman" panose="02020603050405020304" pitchFamily="18" charset="0"/>
                  </a:rPr>
                  <a:t>Performing the necessary integrations, we get</a:t>
                </a:r>
              </a:p>
              <a:p>
                <a:r>
                  <a:rPr lang="en-US" altLang="zh-CN" sz="2400" kern="100" dirty="0">
                    <a:effectLst/>
                    <a:latin typeface="Times New Roman" panose="02020603050405020304" pitchFamily="18" charset="0"/>
                  </a:rPr>
                  <a:t>  </a:t>
                </a:r>
                <a14:m>
                  <m:oMath xmlns:m="http://schemas.openxmlformats.org/officeDocument/2006/math">
                    <m:r>
                      <a:rPr lang="en-US" altLang="zh-CN" sz="2400" b="1" i="1" kern="100" smtClean="0">
                        <a:effectLst/>
                        <a:latin typeface="Cambria Math" panose="02040503050406030204" pitchFamily="18" charset="0"/>
                      </a:rPr>
                      <m:t>𝑭</m:t>
                    </m:r>
                    <m:r>
                      <a:rPr lang="en-US" altLang="zh-CN" sz="2400" b="1" i="1" kern="100" smtClean="0">
                        <a:effectLst/>
                        <a:latin typeface="Cambria Math" panose="02040503050406030204" pitchFamily="18" charset="0"/>
                      </a:rPr>
                      <m:t>(</m:t>
                    </m:r>
                    <m:r>
                      <a:rPr lang="en-US" altLang="zh-CN" sz="2400" b="1" i="1" kern="100" smtClean="0">
                        <a:effectLst/>
                        <a:latin typeface="Cambria Math" panose="02040503050406030204" pitchFamily="18" charset="0"/>
                      </a:rPr>
                      <m:t>𝒙</m:t>
                    </m:r>
                    <m:r>
                      <a:rPr lang="en-US" altLang="zh-CN" sz="2400" b="1" i="1" kern="100" smtClean="0">
                        <a:effectLst/>
                        <a:latin typeface="Cambria Math" panose="02040503050406030204" pitchFamily="18" charset="0"/>
                      </a:rPr>
                      <m:t>)=</m:t>
                    </m:r>
                    <m:d>
                      <m:dPr>
                        <m:begChr m:val="{"/>
                        <m:endChr m:val=""/>
                        <m:ctrlPr>
                          <a:rPr lang="zh-CN" altLang="zh-CN" sz="2400" b="1" i="1" kern="100">
                            <a:effectLst/>
                            <a:latin typeface="Cambria Math" panose="02040503050406030204" pitchFamily="18" charset="0"/>
                            <a:ea typeface="Cambria Math" panose="02040503050406030204" pitchFamily="18" charset="0"/>
                          </a:rPr>
                        </m:ctrlPr>
                      </m:dPr>
                      <m:e>
                        <m:eqArr>
                          <m:eqArrPr>
                            <m:ctrlPr>
                              <a:rPr lang="zh-CN" altLang="zh-CN" sz="2400" b="1" i="1" kern="100">
                                <a:effectLst/>
                                <a:latin typeface="Cambria Math" panose="02040503050406030204" pitchFamily="18" charset="0"/>
                                <a:ea typeface="Cambria Math" panose="02040503050406030204" pitchFamily="18" charset="0"/>
                              </a:rPr>
                            </m:ctrlPr>
                          </m:eqArrPr>
                          <m:e>
                            <m:r>
                              <a:rPr lang="en-US" altLang="zh-CN" sz="2400" b="1" i="1" kern="100">
                                <a:effectLst/>
                                <a:latin typeface="Cambria Math" panose="02040503050406030204" pitchFamily="18" charset="0"/>
                              </a:rPr>
                              <m:t>&amp;</m:t>
                            </m:r>
                            <m:r>
                              <a:rPr lang="en-US" altLang="zh-CN" sz="2400" b="1" i="1" kern="100">
                                <a:effectLst/>
                                <a:latin typeface="Cambria Math" panose="02040503050406030204" pitchFamily="18" charset="0"/>
                              </a:rPr>
                              <m:t>𝟎</m:t>
                            </m:r>
                            <m:r>
                              <m:rPr>
                                <m:nor/>
                              </m:rPr>
                              <a:rPr lang="en-US" altLang="zh-CN" sz="2400" b="1" kern="100">
                                <a:effectLst/>
                                <a:latin typeface="Cambria Math" panose="02040503050406030204" pitchFamily="18" charset="0"/>
                              </a:rPr>
                              <m:t>                          </m:t>
                            </m:r>
                            <m:r>
                              <m:rPr>
                                <m:nor/>
                              </m:rPr>
                              <a:rPr lang="en-US" altLang="zh-CN" sz="2400" b="1" kern="100">
                                <a:effectLst/>
                                <a:latin typeface="Cambria Math" panose="02040503050406030204" pitchFamily="18" charset="0"/>
                              </a:rPr>
                              <m:t>for</m:t>
                            </m:r>
                            <m:r>
                              <m:rPr>
                                <m:nor/>
                              </m:rPr>
                              <a:rPr lang="en-US" altLang="zh-CN" sz="2400" b="1" kern="100">
                                <a:effectLst/>
                                <a:latin typeface="Cambria Math" panose="02040503050406030204" pitchFamily="18" charset="0"/>
                              </a:rPr>
                              <m:t> </m:t>
                            </m:r>
                            <m:r>
                              <a:rPr lang="en-US" altLang="zh-CN" sz="2400" b="1" i="1" kern="100">
                                <a:effectLst/>
                                <a:latin typeface="Cambria Math" panose="02040503050406030204" pitchFamily="18" charset="0"/>
                              </a:rPr>
                              <m:t>𝒙</m:t>
                            </m:r>
                            <m:r>
                              <a:rPr lang="en-US" altLang="zh-CN" sz="2400" b="1" kern="100">
                                <a:effectLst/>
                                <a:latin typeface="Cambria Math" panose="02040503050406030204" pitchFamily="18" charset="0"/>
                              </a:rPr>
                              <m:t>≤</m:t>
                            </m:r>
                            <m:r>
                              <a:rPr lang="en-US" altLang="zh-CN" sz="2400" b="1" i="1" kern="100">
                                <a:effectLst/>
                                <a:latin typeface="Cambria Math" panose="02040503050406030204" pitchFamily="18" charset="0"/>
                              </a:rPr>
                              <m:t>𝟎</m:t>
                            </m:r>
                          </m:e>
                          <m:e>
                            <m:r>
                              <a:rPr lang="en-US" altLang="zh-CN" sz="2400" b="1" i="1" kern="100">
                                <a:effectLst/>
                                <a:latin typeface="Cambria Math" panose="02040503050406030204" pitchFamily="18" charset="0"/>
                              </a:rPr>
                              <m:t>&amp;</m:t>
                            </m:r>
                            <m:nary>
                              <m:naryPr>
                                <m:ctrlPr>
                                  <a:rPr lang="zh-CN" altLang="zh-CN" sz="2400" b="1" i="1" kern="100">
                                    <a:effectLst/>
                                    <a:latin typeface="Cambria Math" panose="02040503050406030204" pitchFamily="18" charset="0"/>
                                    <a:ea typeface="Cambria Math" panose="02040503050406030204" pitchFamily="18" charset="0"/>
                                  </a:rPr>
                                </m:ctrlPr>
                              </m:naryPr>
                              <m:sub>
                                <m:r>
                                  <a:rPr lang="en-US" altLang="zh-CN" sz="2400" b="1" i="1" kern="100">
                                    <a:effectLst/>
                                    <a:latin typeface="Cambria Math" panose="02040503050406030204" pitchFamily="18" charset="0"/>
                                  </a:rPr>
                                  <m:t>𝟎</m:t>
                                </m:r>
                              </m:sub>
                              <m:sup>
                                <m:r>
                                  <a:rPr lang="en-US" altLang="zh-CN" sz="2400" b="1" i="1" kern="100">
                                    <a:effectLst/>
                                    <a:latin typeface="Cambria Math" panose="02040503050406030204" pitchFamily="18" charset="0"/>
                                  </a:rPr>
                                  <m:t>𝒙</m:t>
                                </m:r>
                              </m:sup>
                              <m:e>
                                <m:r>
                                  <a:rPr lang="en-US" altLang="zh-CN" sz="2400" b="1" i="1" kern="100">
                                    <a:effectLst/>
                                    <a:latin typeface="Cambria Math" panose="02040503050406030204" pitchFamily="18" charset="0"/>
                                  </a:rPr>
                                  <m:t>𝟑</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𝒆</m:t>
                                    </m:r>
                                  </m:e>
                                  <m: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𝟑</m:t>
                                    </m:r>
                                    <m:r>
                                      <a:rPr lang="en-US" altLang="zh-CN" sz="2400" b="1" i="1" kern="100">
                                        <a:effectLst/>
                                        <a:latin typeface="Cambria Math" panose="02040503050406030204" pitchFamily="18" charset="0"/>
                                      </a:rPr>
                                      <m:t>𝒕</m:t>
                                    </m:r>
                                  </m:sup>
                                </m:sSup>
                                <m:r>
                                  <a:rPr lang="en-US" altLang="zh-CN" sz="2400" b="1" i="1" kern="100">
                                    <a:effectLst/>
                                    <a:latin typeface="Cambria Math" panose="02040503050406030204" pitchFamily="18" charset="0"/>
                                  </a:rPr>
                                  <m:t>𝒅𝒕</m:t>
                                </m:r>
                              </m:e>
                            </m:nary>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𝟏</m:t>
                            </m:r>
                            <m:r>
                              <a:rPr lang="en-US" altLang="zh-CN" sz="2400" b="1" i="1" kern="100">
                                <a:effectLst/>
                                <a:latin typeface="Cambria Math" panose="02040503050406030204" pitchFamily="18" charset="0"/>
                              </a:rPr>
                              <m:t>−</m:t>
                            </m:r>
                            <m:sSup>
                              <m:sSupPr>
                                <m:ctrlPr>
                                  <a:rPr lang="zh-CN" altLang="zh-CN" sz="2400" b="1" i="1" kern="100">
                                    <a:effectLst/>
                                    <a:latin typeface="Cambria Math" panose="02040503050406030204" pitchFamily="18" charset="0"/>
                                    <a:ea typeface="Cambria Math" panose="02040503050406030204" pitchFamily="18" charset="0"/>
                                  </a:rPr>
                                </m:ctrlPr>
                              </m:sSupPr>
                              <m:e>
                                <m:r>
                                  <a:rPr lang="en-US" altLang="zh-CN" sz="2400" b="1" i="1" kern="100">
                                    <a:effectLst/>
                                    <a:latin typeface="Cambria Math" panose="02040503050406030204" pitchFamily="18" charset="0"/>
                                  </a:rPr>
                                  <m:t>𝒆</m:t>
                                </m:r>
                              </m:e>
                              <m:sup>
                                <m:r>
                                  <a:rPr lang="en-US" altLang="zh-CN" sz="2400" b="1" i="1" kern="100">
                                    <a:effectLst/>
                                    <a:latin typeface="Cambria Math" panose="02040503050406030204" pitchFamily="18" charset="0"/>
                                  </a:rPr>
                                  <m:t>−</m:t>
                                </m:r>
                                <m:r>
                                  <a:rPr lang="en-US" altLang="zh-CN" sz="2400" b="1" i="1" kern="100">
                                    <a:effectLst/>
                                    <a:latin typeface="Cambria Math" panose="02040503050406030204" pitchFamily="18" charset="0"/>
                                  </a:rPr>
                                  <m:t>𝟑</m:t>
                                </m:r>
                                <m:r>
                                  <a:rPr lang="en-US" altLang="zh-CN" sz="2400" b="1" i="1" kern="100">
                                    <a:effectLst/>
                                    <a:latin typeface="Cambria Math" panose="02040503050406030204" pitchFamily="18" charset="0"/>
                                  </a:rPr>
                                  <m:t>𝒙</m:t>
                                </m:r>
                              </m:sup>
                            </m:sSup>
                            <m:r>
                              <m:rPr>
                                <m:nor/>
                              </m:rPr>
                              <a:rPr lang="en-US" altLang="zh-CN" sz="2400" b="1" kern="100">
                                <a:effectLst/>
                                <a:latin typeface="Cambria Math" panose="02040503050406030204" pitchFamily="18" charset="0"/>
                              </a:rPr>
                              <m:t> </m:t>
                            </m:r>
                            <m:r>
                              <m:rPr>
                                <m:nor/>
                              </m:rPr>
                              <a:rPr lang="en-US" altLang="zh-CN" sz="2400" b="1" kern="100">
                                <a:effectLst/>
                                <a:latin typeface="Cambria Math" panose="02040503050406030204" pitchFamily="18" charset="0"/>
                              </a:rPr>
                              <m:t>for</m:t>
                            </m:r>
                            <m:r>
                              <m:rPr>
                                <m:nor/>
                              </m:rPr>
                              <a:rPr lang="en-US" altLang="zh-CN" sz="2400" b="1" kern="100">
                                <a:effectLst/>
                                <a:latin typeface="Cambria Math" panose="02040503050406030204" pitchFamily="18" charset="0"/>
                              </a:rPr>
                              <m:t> </m:t>
                            </m:r>
                            <m:r>
                              <a:rPr lang="en-US" altLang="zh-CN" sz="2400" b="1" i="1" kern="100">
                                <a:effectLst/>
                                <a:latin typeface="Cambria Math" panose="02040503050406030204" pitchFamily="18" charset="0"/>
                              </a:rPr>
                              <m:t>𝒙</m:t>
                            </m:r>
                            <m:r>
                              <a:rPr lang="en-US" altLang="zh-CN" sz="2400" b="1" kern="100">
                                <a:effectLst/>
                                <a:latin typeface="Cambria Math" panose="02040503050406030204" pitchFamily="18" charset="0"/>
                              </a:rPr>
                              <m:t>&gt;</m:t>
                            </m:r>
                            <m:r>
                              <a:rPr lang="en-US" altLang="zh-CN" sz="2400" b="1" i="1" kern="100">
                                <a:effectLst/>
                                <a:latin typeface="Cambria Math" panose="02040503050406030204" pitchFamily="18" charset="0"/>
                              </a:rPr>
                              <m:t>𝟎</m:t>
                            </m:r>
                          </m:e>
                        </m:eqArr>
                      </m:e>
                    </m:d>
                  </m:oMath>
                </a14:m>
                <a:endParaRPr lang="zh-CN" altLang="zh-CN" sz="2400" kern="100" dirty="0">
                  <a:effectLst/>
                  <a:latin typeface="Times New Roman" panose="02020603050405020304" pitchFamily="18" charset="0"/>
                </a:endParaRPr>
              </a:p>
              <a:p>
                <a:endParaRPr lang="zh-CN" altLang="en-US" sz="2400" dirty="0"/>
              </a:p>
            </p:txBody>
          </p:sp>
        </mc:Choice>
        <mc:Fallback>
          <p:sp>
            <p:nvSpPr>
              <p:cNvPr id="6" name="文本框 5">
                <a:extLst>
                  <a:ext uri="{FF2B5EF4-FFF2-40B4-BE49-F238E27FC236}">
                    <a16:creationId xmlns:a16="http://schemas.microsoft.com/office/drawing/2014/main" id="{47FF69D5-2DFD-AB24-3370-136CA129194F}"/>
                  </a:ext>
                </a:extLst>
              </p:cNvPr>
              <p:cNvSpPr txBox="1">
                <a:spLocks noRot="1" noChangeAspect="1" noMove="1" noResize="1" noEditPoints="1" noAdjustHandles="1" noChangeArrowheads="1" noChangeShapeType="1" noTextEdit="1"/>
              </p:cNvSpPr>
              <p:nvPr/>
            </p:nvSpPr>
            <p:spPr>
              <a:xfrm>
                <a:off x="179512" y="1484784"/>
                <a:ext cx="7272808" cy="1790234"/>
              </a:xfrm>
              <a:prstGeom prst="rect">
                <a:avLst/>
              </a:prstGeom>
              <a:blipFill>
                <a:blip r:embed="rId3"/>
                <a:stretch>
                  <a:fillRect l="-1257" t="-27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FECFDBF-E984-92F6-46FB-571167E5DFA5}"/>
                  </a:ext>
                </a:extLst>
              </p:cNvPr>
              <p:cNvSpPr txBox="1"/>
              <p:nvPr/>
            </p:nvSpPr>
            <p:spPr>
              <a:xfrm>
                <a:off x="934812" y="3452208"/>
                <a:ext cx="6511622" cy="461665"/>
              </a:xfrm>
              <a:prstGeom prst="rect">
                <a:avLst/>
              </a:prstGeom>
              <a:noFill/>
            </p:spPr>
            <p:txBody>
              <a:bodyPr wrap="square">
                <a:spAutoFit/>
              </a:bodyPr>
              <a:lstStyle/>
              <a:p>
                <a:r>
                  <a:rPr lang="zh-CN" altLang="zh-CN" sz="2400" kern="100" dirty="0">
                    <a:effectLst/>
                    <a:ea typeface="Times New Roman" panose="02020603050405020304" pitchFamily="18" charset="0"/>
                  </a:rPr>
                  <a:t> </a:t>
                </a:r>
                <a14:m>
                  <m:oMath xmlns:m="http://schemas.openxmlformats.org/officeDocument/2006/math">
                    <m:r>
                      <a:rPr lang="en-US" altLang="zh-CN" sz="2400" i="1" kern="100">
                        <a:effectLst/>
                        <a:latin typeface="Cambria Math" panose="02040503050406030204" pitchFamily="18" charset="0"/>
                        <a:cs typeface="Times New Roman" panose="02020603050405020304" pitchFamily="18" charset="0"/>
                      </a:rPr>
                      <m:t>𝑃</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1)=</m:t>
                    </m:r>
                    <m:r>
                      <a:rPr lang="en-US" altLang="zh-CN" sz="2400" i="1" kern="100">
                        <a:effectLst/>
                        <a:latin typeface="Cambria Math" panose="02040503050406030204" pitchFamily="18" charset="0"/>
                        <a:cs typeface="Times New Roman" panose="02020603050405020304" pitchFamily="18" charset="0"/>
                      </a:rPr>
                      <m:t>𝐹</m:t>
                    </m:r>
                    <m:r>
                      <a:rPr lang="en-US" altLang="zh-CN" sz="2400" i="1" kern="100">
                        <a:effectLst/>
                        <a:latin typeface="Cambria Math" panose="02040503050406030204" pitchFamily="18" charset="0"/>
                        <a:cs typeface="Times New Roman" panose="02020603050405020304" pitchFamily="18" charset="0"/>
                      </a:rPr>
                      <m:t>(1)=1−</m:t>
                    </m:r>
                    <m:sSup>
                      <m:sSupPr>
                        <m:ctrlPr>
                          <a:rPr lang="zh-CN" altLang="zh-CN" sz="2400" i="1">
                            <a:effectLst/>
                            <a:latin typeface="Cambria Math" panose="02040503050406030204" pitchFamily="18" charset="0"/>
                            <a:ea typeface="Cambria Math" panose="02040503050406030204" pitchFamily="18" charset="0"/>
                          </a:rPr>
                        </m:ctrlPr>
                      </m:sSupPr>
                      <m:e>
                        <m:r>
                          <a:rPr lang="en-US" altLang="zh-CN" sz="2400" i="1" kern="100">
                            <a:effectLst/>
                            <a:latin typeface="Cambria Math" panose="02040503050406030204" pitchFamily="18" charset="0"/>
                            <a:cs typeface="Times New Roman" panose="02020603050405020304" pitchFamily="18" charset="0"/>
                          </a:rPr>
                          <m:t>𝑒</m:t>
                        </m:r>
                      </m:e>
                      <m:sup>
                        <m:r>
                          <a:rPr lang="en-US" altLang="zh-CN" sz="2400" i="1" kern="100">
                            <a:effectLst/>
                            <a:latin typeface="Cambria Math" panose="02040503050406030204" pitchFamily="18" charset="0"/>
                          </a:rPr>
                          <m:t>−</m:t>
                        </m:r>
                        <m:r>
                          <a:rPr lang="en-US" altLang="zh-CN" sz="2400" i="1" kern="100">
                            <a:effectLst/>
                            <a:latin typeface="Cambria Math" panose="02040503050406030204" pitchFamily="18" charset="0"/>
                            <a:cs typeface="Times New Roman" panose="02020603050405020304" pitchFamily="18" charset="0"/>
                          </a:rPr>
                          <m:t>3</m:t>
                        </m:r>
                      </m:sup>
                    </m:sSup>
                    <m:r>
                      <a:rPr lang="en-US" altLang="zh-CN" sz="2400" i="1" kern="100">
                        <a:effectLst/>
                        <a:latin typeface="Cambria Math" panose="02040503050406030204" pitchFamily="18" charset="0"/>
                        <a:cs typeface="Times New Roman" panose="02020603050405020304" pitchFamily="18" charset="0"/>
                      </a:rPr>
                      <m:t>=0.9502</m:t>
                    </m:r>
                  </m:oMath>
                </a14:m>
                <a:endParaRPr lang="zh-CN" altLang="en-US" sz="2400" dirty="0"/>
              </a:p>
            </p:txBody>
          </p:sp>
        </mc:Choice>
        <mc:Fallback>
          <p:sp>
            <p:nvSpPr>
              <p:cNvPr id="10" name="文本框 9">
                <a:extLst>
                  <a:ext uri="{FF2B5EF4-FFF2-40B4-BE49-F238E27FC236}">
                    <a16:creationId xmlns:a16="http://schemas.microsoft.com/office/drawing/2014/main" id="{BFECFDBF-E984-92F6-46FB-571167E5DFA5}"/>
                  </a:ext>
                </a:extLst>
              </p:cNvPr>
              <p:cNvSpPr txBox="1">
                <a:spLocks noRot="1" noChangeAspect="1" noMove="1" noResize="1" noEditPoints="1" noAdjustHandles="1" noChangeArrowheads="1" noChangeShapeType="1" noTextEdit="1"/>
              </p:cNvSpPr>
              <p:nvPr/>
            </p:nvSpPr>
            <p:spPr>
              <a:xfrm>
                <a:off x="934812" y="3452208"/>
                <a:ext cx="6511622" cy="461665"/>
              </a:xfrm>
              <a:prstGeom prst="rect">
                <a:avLst/>
              </a:prstGeom>
              <a:blipFill>
                <a:blip r:embed="rId4"/>
                <a:stretch>
                  <a:fillRect b="-19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62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02B65A-3EB8-7697-1093-C8C6223FAEF1}"/>
              </a:ext>
            </a:extLst>
          </p:cNvPr>
          <p:cNvSpPr txBox="1"/>
          <p:nvPr/>
        </p:nvSpPr>
        <p:spPr>
          <a:xfrm>
            <a:off x="137666" y="127559"/>
            <a:ext cx="4572000" cy="461665"/>
          </a:xfrm>
          <a:prstGeom prst="rect">
            <a:avLst/>
          </a:prstGeom>
          <a:noFill/>
        </p:spPr>
        <p:txBody>
          <a:bodyPr wrap="square">
            <a:spAutoFit/>
          </a:bodyPr>
          <a:lstStyle/>
          <a:p>
            <a:r>
              <a:rPr lang="en-US" altLang="zh-CN" sz="2400" b="1" kern="100" dirty="0">
                <a:solidFill>
                  <a:srgbClr val="0000FF"/>
                </a:solidFill>
                <a:effectLst/>
                <a:latin typeface="Times New Roman" panose="02020603050405020304" pitchFamily="18" charset="0"/>
              </a:rPr>
              <a:t> mean</a:t>
            </a:r>
            <a:endParaRPr lang="zh-CN" altLang="en-US" sz="2400" dirty="0"/>
          </a:p>
        </p:txBody>
      </p:sp>
      <p:sp>
        <p:nvSpPr>
          <p:cNvPr id="5" name="Rectangle 2">
            <a:extLst>
              <a:ext uri="{FF2B5EF4-FFF2-40B4-BE49-F238E27FC236}">
                <a16:creationId xmlns:a16="http://schemas.microsoft.com/office/drawing/2014/main" id="{4ADBC549-8D07-CF71-39CC-CAD4EB4D718C}"/>
              </a:ext>
            </a:extLst>
          </p:cNvPr>
          <p:cNvSpPr>
            <a:spLocks noChangeArrowheads="1"/>
          </p:cNvSpPr>
          <p:nvPr/>
        </p:nvSpPr>
        <p:spPr bwMode="auto">
          <a:xfrm>
            <a:off x="107504" y="616332"/>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If the integral (4.1.3) does not </a:t>
            </a:r>
            <a:r>
              <a:rPr kumimoji="0" lang="en-US" altLang="zh-CN"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converges absolutely</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we say the mean of </a:t>
            </a:r>
            <a:r>
              <a:rPr kumimoji="0" lang="en-US" altLang="zh-CN" sz="2400" b="0" i="1"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X</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does </a:t>
            </a:r>
            <a:r>
              <a:rPr kumimoji="0" lang="en-US" altLang="zh-CN"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not exist</a:t>
            </a:r>
            <a:r>
              <a:rPr kumimoji="0" lang="en-US" altLang="zh-CN" sz="2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en-US" altLang="zh-CN" sz="2400" b="0" i="0" u="none" strike="noStrike" cap="none" normalizeH="0" baseline="0" dirty="0">
                <a:ln>
                  <a:noFill/>
                </a:ln>
                <a:solidFill>
                  <a:schemeClr val="tx1"/>
                </a:solidFill>
                <a:effectLst/>
              </a:rPr>
              <a:t> </a:t>
            </a:r>
          </a:p>
        </p:txBody>
      </p:sp>
      <p:sp>
        <p:nvSpPr>
          <p:cNvPr id="6" name="Rectangle 3">
            <a:extLst>
              <a:ext uri="{FF2B5EF4-FFF2-40B4-BE49-F238E27FC236}">
                <a16:creationId xmlns:a16="http://schemas.microsoft.com/office/drawing/2014/main" id="{260184CD-B227-59FB-0291-134BAABD1758}"/>
              </a:ext>
            </a:extLst>
          </p:cNvPr>
          <p:cNvSpPr>
            <a:spLocks noChangeArrowheads="1"/>
          </p:cNvSpPr>
          <p:nvPr/>
        </p:nvSpPr>
        <p:spPr bwMode="auto">
          <a:xfrm>
            <a:off x="0" y="1405697"/>
            <a:ext cx="9144000" cy="120032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Definition 4.1.2</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Let </a:t>
            </a:r>
            <a:r>
              <a:rPr kumimoji="0" lang="en-US" altLang="zh-CN"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be a continuous random variable having probability density function f(x). Then the </a:t>
            </a:r>
            <a:r>
              <a:rPr kumimoji="0" lang="en-US" altLang="zh-CN"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(or expectation) of </a:t>
            </a:r>
            <a:r>
              <a:rPr kumimoji="0" lang="en-US" altLang="zh-CN" sz="2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defined by</a:t>
            </a:r>
            <a:endParaRPr kumimoji="0" lang="en-US" altLang="zh-CN" sz="2400" b="0" i="0" u="none" strike="noStrike" cap="none" normalizeH="0" baseline="0" dirty="0">
              <a:ln>
                <a:noFill/>
              </a:ln>
              <a:solidFill>
                <a:schemeClr val="tx1"/>
              </a:solidFill>
              <a:effectLst/>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1DF3923-F9FD-0B65-C37C-E0F308DE98DE}"/>
                  </a:ext>
                </a:extLst>
              </p:cNvPr>
              <p:cNvSpPr txBox="1"/>
              <p:nvPr/>
            </p:nvSpPr>
            <p:spPr>
              <a:xfrm>
                <a:off x="2259768" y="2587012"/>
                <a:ext cx="6200664" cy="560346"/>
              </a:xfrm>
              <a:prstGeom prst="rect">
                <a:avLst/>
              </a:prstGeom>
              <a:noFill/>
            </p:spPr>
            <p:txBody>
              <a:bodyPr wrap="square">
                <a:spAutoFit/>
              </a:bodyPr>
              <a:lstStyle/>
              <a:p>
                <a14:m>
                  <m:oMath xmlns:m="http://schemas.openxmlformats.org/officeDocument/2006/math">
                    <m:r>
                      <a:rPr lang="en-US" altLang="zh-CN" sz="2400" i="1" kern="100" smtClean="0">
                        <a:effectLst/>
                        <a:latin typeface="Cambria Math" panose="02040503050406030204" pitchFamily="18" charset="0"/>
                        <a:cs typeface="Times New Roman" panose="02020603050405020304" pitchFamily="18" charset="0"/>
                      </a:rPr>
                      <m:t>𝜇</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𝐸</m:t>
                    </m:r>
                    <m:r>
                      <a:rPr lang="en-US" altLang="zh-CN" sz="2400" i="1" kern="100" smtClean="0">
                        <a:effectLst/>
                        <a:latin typeface="Cambria Math" panose="02040503050406030204" pitchFamily="18" charset="0"/>
                        <a:cs typeface="Times New Roman" panose="02020603050405020304" pitchFamily="18" charset="0"/>
                      </a:rPr>
                      <m:t>(</m:t>
                    </m:r>
                    <m:r>
                      <a:rPr lang="en-US" altLang="zh-CN" sz="2400" i="1" kern="100" smtClean="0">
                        <a:effectLst/>
                        <a:latin typeface="Cambria Math" panose="02040503050406030204" pitchFamily="18" charset="0"/>
                        <a:cs typeface="Times New Roman" panose="02020603050405020304" pitchFamily="18" charset="0"/>
                      </a:rPr>
                      <m:t>𝑋</m:t>
                    </m:r>
                    <m:r>
                      <a:rPr lang="en-US" altLang="zh-CN" sz="2400" i="1" kern="100" smtClean="0">
                        <a:effectLst/>
                        <a:latin typeface="Cambria Math" panose="02040503050406030204" pitchFamily="18" charset="0"/>
                        <a:cs typeface="Times New Roman" panose="02020603050405020304" pitchFamily="18" charset="0"/>
                      </a:rPr>
                      <m:t>)=</m:t>
                    </m:r>
                    <m:nary>
                      <m:naryPr>
                        <m:ctrlPr>
                          <a:rPr lang="zh-CN" altLang="zh-CN" sz="2400" i="1">
                            <a:effectLst/>
                            <a:latin typeface="Cambria Math" panose="02040503050406030204" pitchFamily="18" charset="0"/>
                            <a:ea typeface="Cambria Math" panose="02040503050406030204" pitchFamily="18" charset="0"/>
                          </a:rPr>
                        </m:ctrlPr>
                      </m:naryPr>
                      <m:sub>
                        <m:r>
                          <a:rPr lang="en-US" altLang="zh-CN" sz="2400" i="1" kern="100">
                            <a:effectLst/>
                            <a:latin typeface="Cambria Math" panose="02040503050406030204" pitchFamily="18" charset="0"/>
                          </a:rPr>
                          <m:t>−∞</m:t>
                        </m:r>
                      </m:sub>
                      <m:sup>
                        <m:r>
                          <a:rPr lang="en-US" altLang="zh-CN" sz="2400" i="1" kern="100">
                            <a:effectLst/>
                            <a:latin typeface="Cambria Math" panose="02040503050406030204" pitchFamily="18" charset="0"/>
                          </a:rPr>
                          <m:t>∞</m:t>
                        </m:r>
                      </m:sup>
                      <m:e>
                        <m:r>
                          <a:rPr lang="en-US" altLang="zh-CN" sz="2400" i="1" kern="100">
                            <a:effectLst/>
                            <a:latin typeface="Cambria Math" panose="02040503050406030204" pitchFamily="18" charset="0"/>
                            <a:cs typeface="Times New Roman" panose="02020603050405020304" pitchFamily="18" charset="0"/>
                          </a:rPr>
                          <m:t>𝑥𝑓</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𝑥</m:t>
                        </m:r>
                        <m:r>
                          <a:rPr lang="en-US" altLang="zh-CN" sz="2400" i="1" kern="100">
                            <a:effectLst/>
                            <a:latin typeface="Cambria Math" panose="02040503050406030204" pitchFamily="18" charset="0"/>
                            <a:cs typeface="Times New Roman" panose="02020603050405020304" pitchFamily="18" charset="0"/>
                          </a:rPr>
                          <m:t>)</m:t>
                        </m:r>
                        <m:r>
                          <a:rPr lang="en-US" altLang="zh-CN" sz="2400" i="1" kern="100">
                            <a:effectLst/>
                            <a:latin typeface="Cambria Math" panose="02040503050406030204" pitchFamily="18" charset="0"/>
                            <a:cs typeface="Times New Roman" panose="02020603050405020304" pitchFamily="18" charset="0"/>
                          </a:rPr>
                          <m:t>𝑑𝑥</m:t>
                        </m:r>
                      </m:e>
                    </m:nary>
                  </m:oMath>
                </a14:m>
                <a:r>
                  <a:rPr lang="en-US" altLang="zh-CN" sz="2400" kern="100" dirty="0">
                    <a:effectLst/>
                    <a:latin typeface="Times New Roman" panose="02020603050405020304" pitchFamily="18" charset="0"/>
                  </a:rPr>
                  <a:t>,    </a:t>
                </a:r>
                <a:r>
                  <a:rPr lang="zh-CN" altLang="en-US" sz="2400" kern="100" dirty="0">
                    <a:effectLst/>
                    <a:latin typeface="Times New Roman" panose="02020603050405020304" pitchFamily="18" charset="0"/>
                  </a:rPr>
                  <a:t>（</a:t>
                </a:r>
                <a:r>
                  <a:rPr lang="en-US" altLang="zh-CN" sz="2400" kern="100" dirty="0">
                    <a:effectLst/>
                    <a:latin typeface="Times New Roman" panose="02020603050405020304" pitchFamily="18" charset="0"/>
                  </a:rPr>
                  <a:t>4.1.3</a:t>
                </a:r>
                <a:r>
                  <a:rPr lang="zh-CN" altLang="en-US" sz="2400" kern="100" dirty="0">
                    <a:effectLst/>
                    <a:latin typeface="Times New Roman" panose="02020603050405020304" pitchFamily="18" charset="0"/>
                  </a:rPr>
                  <a:t>）</a:t>
                </a:r>
                <a:endParaRPr lang="zh-CN" altLang="en-US" sz="2400" dirty="0"/>
              </a:p>
            </p:txBody>
          </p:sp>
        </mc:Choice>
        <mc:Fallback>
          <p:sp>
            <p:nvSpPr>
              <p:cNvPr id="8" name="文本框 7">
                <a:extLst>
                  <a:ext uri="{FF2B5EF4-FFF2-40B4-BE49-F238E27FC236}">
                    <a16:creationId xmlns:a16="http://schemas.microsoft.com/office/drawing/2014/main" id="{31DF3923-F9FD-0B65-C37C-E0F308DE98DE}"/>
                  </a:ext>
                </a:extLst>
              </p:cNvPr>
              <p:cNvSpPr txBox="1">
                <a:spLocks noRot="1" noChangeAspect="1" noMove="1" noResize="1" noEditPoints="1" noAdjustHandles="1" noChangeArrowheads="1" noChangeShapeType="1" noTextEdit="1"/>
              </p:cNvSpPr>
              <p:nvPr/>
            </p:nvSpPr>
            <p:spPr>
              <a:xfrm>
                <a:off x="2259768" y="2587012"/>
                <a:ext cx="6200664" cy="560346"/>
              </a:xfrm>
              <a:prstGeom prst="rect">
                <a:avLst/>
              </a:prstGeom>
              <a:blipFill>
                <a:blip r:embed="rId2"/>
                <a:stretch>
                  <a:fillRect t="-5435" b="-14130"/>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9418A38-1AB6-2767-26E4-83EAC3F4F322}"/>
              </a:ext>
            </a:extLst>
          </p:cNvPr>
          <p:cNvSpPr txBox="1"/>
          <p:nvPr/>
        </p:nvSpPr>
        <p:spPr>
          <a:xfrm>
            <a:off x="-30809" y="3147358"/>
            <a:ext cx="7056784" cy="461665"/>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provided the integral converges absolutely.</a:t>
            </a:r>
            <a:endParaRPr lang="zh-CN" altLang="zh-CN" sz="2400" kern="100" dirty="0">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0CB05606-B224-FD19-2618-E0B684C69E87}"/>
              </a:ext>
            </a:extLst>
          </p:cNvPr>
          <p:cNvSpPr txBox="1"/>
          <p:nvPr/>
        </p:nvSpPr>
        <p:spPr>
          <a:xfrm>
            <a:off x="643109" y="3584550"/>
            <a:ext cx="8072790" cy="830997"/>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The mean of continuous random variable has the similar properties as discrete random variable.</a:t>
            </a:r>
            <a:endParaRPr lang="zh-CN" altLang="zh-CN" sz="2400" kern="100" dirty="0">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AD1FA1F5-2582-A9CF-B198-35ADC9EBBE56}"/>
              </a:ext>
            </a:extLst>
          </p:cNvPr>
          <p:cNvSpPr txBox="1"/>
          <p:nvPr/>
        </p:nvSpPr>
        <p:spPr>
          <a:xfrm>
            <a:off x="483826" y="4437240"/>
            <a:ext cx="8176347" cy="830997"/>
          </a:xfrm>
          <a:prstGeom prst="rect">
            <a:avLst/>
          </a:prstGeom>
          <a:noFill/>
        </p:spPr>
        <p:txBody>
          <a:bodyPr wrap="square">
            <a:spAutoFit/>
          </a:bodyPr>
          <a:lstStyle/>
          <a:p>
            <a:pPr indent="266700" algn="just"/>
            <a:r>
              <a:rPr lang="en-US" altLang="zh-CN" sz="2400" kern="100" dirty="0">
                <a:solidFill>
                  <a:srgbClr val="000000"/>
                </a:solidFill>
                <a:effectLst/>
                <a:latin typeface="Times New Roman" panose="02020603050405020304" pitchFamily="18" charset="0"/>
                <a:ea typeface="宋体" panose="02010600030101010101" pitchFamily="2" charset="-122"/>
              </a:rPr>
              <a:t>If </a:t>
            </a:r>
            <a:r>
              <a:rPr lang="en-US" altLang="zh-CN" sz="2400" i="1" kern="100" dirty="0">
                <a:solidFill>
                  <a:srgbClr val="000000"/>
                </a:solidFill>
                <a:effectLst/>
                <a:latin typeface="Times New Roman" panose="02020603050405020304" pitchFamily="18" charset="0"/>
                <a:ea typeface="宋体" panose="02010600030101010101" pitchFamily="2" charset="-122"/>
              </a:rPr>
              <a:t>g</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is an integrable function of a continuous random variable </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having density function </a:t>
            </a:r>
            <a:r>
              <a:rPr lang="en-US" altLang="zh-CN" sz="2400" i="1" kern="100" dirty="0">
                <a:solidFill>
                  <a:srgbClr val="000000"/>
                </a:solidFill>
                <a:effectLst/>
                <a:latin typeface="Times New Roman" panose="02020603050405020304" pitchFamily="18" charset="0"/>
                <a:ea typeface="宋体" panose="02010600030101010101" pitchFamily="2" charset="-122"/>
              </a:rPr>
              <a:t>f</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mean of </a:t>
            </a:r>
            <a:r>
              <a:rPr lang="en-US" altLang="zh-CN" sz="2400" i="1" kern="100" dirty="0">
                <a:solidFill>
                  <a:srgbClr val="000000"/>
                </a:solidFill>
                <a:effectLst/>
                <a:latin typeface="Times New Roman" panose="02020603050405020304" pitchFamily="18" charset="0"/>
                <a:ea typeface="宋体" panose="02010600030101010101" pitchFamily="2" charset="-122"/>
              </a:rPr>
              <a:t>g</a:t>
            </a:r>
            <a:r>
              <a:rPr lang="en-US"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i="1" kern="100" dirty="0">
                <a:solidFill>
                  <a:srgbClr val="000000"/>
                </a:solidFill>
                <a:effectLst/>
                <a:latin typeface="Times New Roman" panose="02020603050405020304" pitchFamily="18" charset="0"/>
                <a:ea typeface="宋体" panose="02010600030101010101" pitchFamily="2" charset="-122"/>
              </a:rPr>
              <a:t>X</a:t>
            </a:r>
            <a:r>
              <a:rPr lang="en-US" altLang="zh-CN" sz="2400" kern="100" dirty="0">
                <a:solidFill>
                  <a:srgbClr val="000000"/>
                </a:solidFill>
                <a:effectLst/>
                <a:latin typeface="Times New Roman" panose="02020603050405020304" pitchFamily="18" charset="0"/>
                <a:ea typeface="宋体" panose="02010600030101010101" pitchFamily="2" charset="-122"/>
              </a:rPr>
              <a:t>) is</a:t>
            </a:r>
            <a:endParaRPr lang="zh-CN" altLang="zh-CN" sz="2400"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C7C0DF07-F9E3-9CE2-1458-440F67426A5C}"/>
                  </a:ext>
                </a:extLst>
              </p:cNvPr>
              <p:cNvSpPr txBox="1"/>
              <p:nvPr/>
            </p:nvSpPr>
            <p:spPr>
              <a:xfrm>
                <a:off x="1619672" y="5207300"/>
                <a:ext cx="4684426" cy="8891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𝐸</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𝑔</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𝑋</m:t>
                              </m:r>
                            </m:e>
                          </m:d>
                        </m:e>
                      </m:d>
                      <m:r>
                        <a:rPr lang="zh-CN" altLang="en-US" sz="2400" i="0">
                          <a:latin typeface="Cambria Math" panose="02040503050406030204" pitchFamily="18" charset="0"/>
                        </a:rPr>
                        <m:t>=</m:t>
                      </m:r>
                      <m:nary>
                        <m:naryPr>
                          <m:limLoc m:val="subSup"/>
                          <m:ctrlPr>
                            <a:rPr lang="zh-CN" altLang="en-US" sz="2400" i="1">
                              <a:latin typeface="Cambria Math" panose="02040503050406030204" pitchFamily="18" charset="0"/>
                            </a:rPr>
                          </m:ctrlPr>
                        </m:naryPr>
                        <m:sub>
                          <m:r>
                            <a:rPr lang="zh-CN" altLang="en-US" sz="2400" i="0">
                              <a:latin typeface="Cambria Math" panose="02040503050406030204" pitchFamily="18" charset="0"/>
                            </a:rPr>
                            <m:t>−∞</m:t>
                          </m:r>
                        </m:sub>
                        <m:sup>
                          <m:r>
                            <a:rPr lang="zh-CN" altLang="en-US" sz="2400" i="0">
                              <a:latin typeface="Cambria Math" panose="02040503050406030204" pitchFamily="18" charset="0"/>
                            </a:rPr>
                            <m:t>∞</m:t>
                          </m:r>
                        </m:sup>
                        <m:e>
                          <m:r>
                            <a:rPr lang="zh-CN" altLang="en-US" sz="2400" i="1">
                              <a:latin typeface="Cambria Math" panose="02040503050406030204" pitchFamily="18" charset="0"/>
                            </a:rPr>
                            <m:t>𝑔</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r>
                            <a:rPr lang="zh-CN" altLang="en-US" sz="2400" i="1">
                              <a:latin typeface="Cambria Math" panose="02040503050406030204" pitchFamily="18" charset="0"/>
                            </a:rPr>
                            <m:t>𝑑𝑥</m:t>
                          </m:r>
                        </m:e>
                      </m:nary>
                    </m:oMath>
                  </m:oMathPara>
                </a14:m>
                <a:endParaRPr lang="zh-CN" altLang="en-US" sz="2400" dirty="0"/>
              </a:p>
            </p:txBody>
          </p:sp>
        </mc:Choice>
        <mc:Fallback>
          <p:sp>
            <p:nvSpPr>
              <p:cNvPr id="16" name="文本框 15">
                <a:extLst>
                  <a:ext uri="{FF2B5EF4-FFF2-40B4-BE49-F238E27FC236}">
                    <a16:creationId xmlns:a16="http://schemas.microsoft.com/office/drawing/2014/main" id="{C7C0DF07-F9E3-9CE2-1458-440F67426A5C}"/>
                  </a:ext>
                </a:extLst>
              </p:cNvPr>
              <p:cNvSpPr txBox="1">
                <a:spLocks noRot="1" noChangeAspect="1" noMove="1" noResize="1" noEditPoints="1" noAdjustHandles="1" noChangeArrowheads="1" noChangeShapeType="1" noTextEdit="1"/>
              </p:cNvSpPr>
              <p:nvPr/>
            </p:nvSpPr>
            <p:spPr>
              <a:xfrm>
                <a:off x="1619672" y="5207300"/>
                <a:ext cx="4684426" cy="8891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4391F928-FA11-EC9A-6CD7-5198BDA6B608}"/>
              </a:ext>
            </a:extLst>
          </p:cNvPr>
          <p:cNvSpPr txBox="1"/>
          <p:nvPr/>
        </p:nvSpPr>
        <p:spPr>
          <a:xfrm>
            <a:off x="666430" y="6213983"/>
            <a:ext cx="7342501" cy="461665"/>
          </a:xfrm>
          <a:prstGeom prst="rect">
            <a:avLst/>
          </a:prstGeom>
          <a:noFill/>
        </p:spPr>
        <p:txBody>
          <a:bodyPr wrap="square">
            <a:spAutoFit/>
          </a:bodyPr>
          <a:lstStyle/>
          <a:p>
            <a:pPr algn="just"/>
            <a:r>
              <a:rPr lang="en-US" altLang="zh-CN" sz="2400" kern="100" dirty="0">
                <a:solidFill>
                  <a:srgbClr val="000000"/>
                </a:solidFill>
                <a:effectLst/>
                <a:latin typeface="Times New Roman" panose="02020603050405020304" pitchFamily="18" charset="0"/>
                <a:ea typeface="宋体" panose="02010600030101010101" pitchFamily="2" charset="-122"/>
              </a:rPr>
              <a:t>provided the integral converges absolutely.</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6414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arn(inVertic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in)">
                                      <p:cBhvr>
                                        <p:cTn id="39" dur="2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10" grpId="0"/>
      <p:bldP spid="12" grpId="0"/>
      <p:bldP spid="14" grpId="0"/>
      <p:bldP spid="16" grpId="0"/>
      <p:bldP spid="1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3820</Words>
  <Application>Microsoft Office PowerPoint</Application>
  <PresentationFormat>全屏显示(4:3)</PresentationFormat>
  <Paragraphs>273</Paragraphs>
  <Slides>40</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7" baseType="lpstr">
      <vt:lpstr>等线</vt:lpstr>
      <vt:lpstr>Arial</vt:lpstr>
      <vt:lpstr>Cambria Math</vt:lpstr>
      <vt:lpstr>Times New Roman</vt:lpstr>
      <vt:lpstr>默认设计模板</vt:lpstr>
      <vt:lpstr>MathType 6.0 Equation</vt:lpstr>
      <vt:lpstr>画笔图片</vt:lpstr>
      <vt:lpstr>4. Continuous Random Variable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xu</dc:creator>
  <cp:lastModifiedBy>xu jie</cp:lastModifiedBy>
  <cp:revision>64</cp:revision>
  <dcterms:created xsi:type="dcterms:W3CDTF">2016-12-02T08:56:59Z</dcterms:created>
  <dcterms:modified xsi:type="dcterms:W3CDTF">2023-02-09T14:21:47Z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