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306" r:id="rId11"/>
    <p:sldId id="266" r:id="rId12"/>
    <p:sldId id="267" r:id="rId13"/>
    <p:sldId id="268" r:id="rId14"/>
    <p:sldId id="269" r:id="rId15"/>
    <p:sldId id="270" r:id="rId16"/>
    <p:sldId id="271" r:id="rId17"/>
    <p:sldId id="30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7" autoAdjust="0"/>
    <p:restoredTop sz="94660"/>
  </p:normalViewPr>
  <p:slideViewPr>
    <p:cSldViewPr>
      <p:cViewPr varScale="1">
        <p:scale>
          <a:sx n="60" d="100"/>
          <a:sy n="60" d="100"/>
        </p:scale>
        <p:origin x="1116"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3AFF5-A5E7-412B-8A6E-27F28D981519}" type="datetimeFigureOut">
              <a:rPr lang="zh-CN" altLang="en-US" smtClean="0"/>
              <a:t>2023/3/18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97B5-258D-4875-AA0B-A4C1E034E9D6}" type="slidenum">
              <a:rPr lang="zh-CN" altLang="en-US" smtClean="0"/>
              <a:t>‹#›</a:t>
            </a:fld>
            <a:endParaRPr lang="zh-CN" altLang="en-US"/>
          </a:p>
        </p:txBody>
      </p:sp>
    </p:spTree>
    <p:extLst>
      <p:ext uri="{BB962C8B-B14F-4D97-AF65-F5344CB8AC3E}">
        <p14:creationId xmlns:p14="http://schemas.microsoft.com/office/powerpoint/2010/main" val="322215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37.wmf"/><Relationship Id="rId7" Type="http://schemas.openxmlformats.org/officeDocument/2006/relationships/image" Target="../media/image48.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8.wmf"/><Relationship Id="rId10" Type="http://schemas.openxmlformats.org/officeDocument/2006/relationships/image" Target="../media/image49.png"/><Relationship Id="rId4" Type="http://schemas.openxmlformats.org/officeDocument/2006/relationships/oleObject" Target="../embeddings/oleObject2.bin"/><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0.wmf"/><Relationship Id="rId7" Type="http://schemas.openxmlformats.org/officeDocument/2006/relationships/image" Target="../media/image59.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2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3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p:txBody>
          <a:bodyPr/>
          <a:lstStyle/>
          <a:p>
            <a:pPr algn="ctr"/>
            <a:r>
              <a:rPr lang="en-US" altLang="zh-CN" sz="3600" b="1" kern="100" dirty="0">
                <a:solidFill>
                  <a:srgbClr val="0000FF"/>
                </a:solidFill>
                <a:effectLst/>
                <a:latin typeface="Times New Roman" panose="02020603050405020304" pitchFamily="18" charset="0"/>
                <a:ea typeface="宋体" panose="02010600030101010101" pitchFamily="2" charset="-122"/>
              </a:rPr>
              <a:t>5</a:t>
            </a:r>
            <a:r>
              <a:rPr lang="en-US" altLang="zh-CN" sz="3600" b="1" kern="100" dirty="0">
                <a:solidFill>
                  <a:srgbClr val="0000FF"/>
                </a:solidFill>
                <a:latin typeface="Times New Roman" panose="02020603050405020304" pitchFamily="18" charset="0"/>
                <a:ea typeface="宋体" panose="02010600030101010101" pitchFamily="2" charset="-122"/>
              </a:rPr>
              <a:t>.  Random vectors and Joint Probability Distributions</a:t>
            </a:r>
            <a:endParaRPr lang="zh-CN" altLang="zh-CN" sz="3600" b="1" kern="1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EBEC210-ACA3-BADC-4295-10172C94F88F}"/>
              </a:ext>
            </a:extLst>
          </p:cNvPr>
          <p:cNvSpPr txBox="1"/>
          <p:nvPr/>
        </p:nvSpPr>
        <p:spPr>
          <a:xfrm>
            <a:off x="107504" y="260648"/>
            <a:ext cx="8640960"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Given any two random variables X and Y, the function Z=g(X, Y) is also a random variable.</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37FE577-4DEF-4DDA-0DAC-5F4F03BE8323}"/>
                  </a:ext>
                </a:extLst>
              </p:cNvPr>
              <p:cNvSpPr txBox="1"/>
              <p:nvPr/>
            </p:nvSpPr>
            <p:spPr>
              <a:xfrm>
                <a:off x="0" y="1011595"/>
                <a:ext cx="8615303" cy="461665"/>
              </a:xfrm>
              <a:prstGeom prst="rect">
                <a:avLst/>
              </a:prstGeom>
              <a:noFill/>
            </p:spPr>
            <p:txBody>
              <a:bodyPr wrap="square">
                <a:spAutoFit/>
              </a:bodyPr>
              <a:lstStyle/>
              <a:p>
                <a:r>
                  <a:rPr lang="en-US" altLang="zh-CN" sz="2400" b="1" kern="100" dirty="0">
                    <a:latin typeface="Times New Roman" panose="02020603050405020304" pitchFamily="18" charset="0"/>
                    <a:cs typeface="Times New Roman" panose="02020603050405020304" pitchFamily="18" charset="0"/>
                  </a:rPr>
                  <a:t>Example 5.1.3 </a:t>
                </a:r>
                <a:r>
                  <a:rPr lang="en-US" altLang="zh-CN" sz="2400" b="1"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b="1" i="0" kern="100" smtClean="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𝐋𝐞𝐭</m:t>
                    </m:r>
                    <m:r>
                      <a:rPr lang="en-US" altLang="zh-CN" sz="2400" b="1" i="1" kern="10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kern="10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2400" b="1" i="1" kern="10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kern="10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𝒀</m:t>
                    </m:r>
                    <m:r>
                      <a:rPr lang="en-US" altLang="zh-CN" sz="2400" b="1" i="1" kern="100">
                        <a:solidFill>
                          <a:srgbClr val="9933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have the joint probability distribution</a:t>
                </a:r>
                <a:endParaRPr lang="zh-CN" altLang="en-US" sz="2400" dirty="0"/>
              </a:p>
            </p:txBody>
          </p:sp>
        </mc:Choice>
        <mc:Fallback xmlns="">
          <p:sp>
            <p:nvSpPr>
              <p:cNvPr id="5" name="文本框 4">
                <a:extLst>
                  <a:ext uri="{FF2B5EF4-FFF2-40B4-BE49-F238E27FC236}">
                    <a16:creationId xmlns:a16="http://schemas.microsoft.com/office/drawing/2014/main" id="{337FE577-4DEF-4DDA-0DAC-5F4F03BE8323}"/>
                  </a:ext>
                </a:extLst>
              </p:cNvPr>
              <p:cNvSpPr txBox="1">
                <a:spLocks noRot="1" noChangeAspect="1" noMove="1" noResize="1" noEditPoints="1" noAdjustHandles="1" noChangeArrowheads="1" noChangeShapeType="1" noTextEdit="1"/>
              </p:cNvSpPr>
              <p:nvPr/>
            </p:nvSpPr>
            <p:spPr>
              <a:xfrm>
                <a:off x="0" y="1011595"/>
                <a:ext cx="8615303" cy="461665"/>
              </a:xfrm>
              <a:prstGeom prst="rect">
                <a:avLst/>
              </a:prstGeom>
              <a:blipFill>
                <a:blip r:embed="rId2"/>
                <a:stretch>
                  <a:fillRect l="-1062" t="-10526" b="-2894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0517D448-C103-CB21-5C60-0D50548F8452}"/>
              </a:ext>
            </a:extLst>
          </p:cNvPr>
          <p:cNvPicPr>
            <a:picLocks noChangeAspect="1"/>
          </p:cNvPicPr>
          <p:nvPr/>
        </p:nvPicPr>
        <p:blipFill>
          <a:blip r:embed="rId3"/>
          <a:stretch>
            <a:fillRect/>
          </a:stretch>
        </p:blipFill>
        <p:spPr>
          <a:xfrm>
            <a:off x="395536" y="1393210"/>
            <a:ext cx="2448272" cy="2200346"/>
          </a:xfrm>
          <a:prstGeom prst="rect">
            <a:avLst/>
          </a:prstGeom>
        </p:spPr>
      </p:pic>
      <p:sp>
        <p:nvSpPr>
          <p:cNvPr id="9" name="文本框 8">
            <a:extLst>
              <a:ext uri="{FF2B5EF4-FFF2-40B4-BE49-F238E27FC236}">
                <a16:creationId xmlns:a16="http://schemas.microsoft.com/office/drawing/2014/main" id="{2D423945-5D97-6666-003E-386E18445981}"/>
              </a:ext>
            </a:extLst>
          </p:cNvPr>
          <p:cNvSpPr txBox="1"/>
          <p:nvPr/>
        </p:nvSpPr>
        <p:spPr>
          <a:xfrm>
            <a:off x="3131840" y="2051811"/>
            <a:ext cx="4572000" cy="830997"/>
          </a:xfrm>
          <a:prstGeom prst="rect">
            <a:avLst/>
          </a:prstGeom>
          <a:noFill/>
        </p:spPr>
        <p:txBody>
          <a:bodyPr wrap="square">
            <a:spAutoFit/>
          </a:bodyPr>
          <a:lstStyle/>
          <a:p>
            <a:r>
              <a:rPr lang="en-US" altLang="zh-CN" sz="2400" b="1" kern="100" dirty="0">
                <a:effectLst/>
                <a:latin typeface="Times New Roman" panose="02020603050405020304" pitchFamily="18" charset="0"/>
                <a:ea typeface="宋体" panose="02010600030101010101" pitchFamily="2" charset="-122"/>
              </a:rPr>
              <a:t>Find the probability distribution of X+Y</a:t>
            </a:r>
            <a:r>
              <a:rPr lang="en-US" altLang="zh-CN" sz="2400" b="1" kern="100" dirty="0">
                <a:latin typeface="Times New Roman" panose="02020603050405020304" pitchFamily="18" charset="0"/>
                <a:cs typeface="Times New Roman" panose="02020603050405020304" pitchFamily="18" charset="0"/>
              </a:rPr>
              <a:t> and </a:t>
            </a:r>
            <a:r>
              <a:rPr lang="en-US" altLang="zh-CN" sz="2400" b="1" kern="100" dirty="0">
                <a:effectLst/>
                <a:latin typeface="Times New Roman" panose="02020603050405020304" pitchFamily="18" charset="0"/>
                <a:ea typeface="宋体" panose="02010600030101010101" pitchFamily="2" charset="-122"/>
              </a:rPr>
              <a:t>XY, respectively.</a:t>
            </a:r>
            <a:endParaRPr lang="zh-CN" altLang="en-US" sz="2400" dirty="0"/>
          </a:p>
        </p:txBody>
      </p:sp>
      <p:sp>
        <p:nvSpPr>
          <p:cNvPr id="11" name="文本框 10">
            <a:extLst>
              <a:ext uri="{FF2B5EF4-FFF2-40B4-BE49-F238E27FC236}">
                <a16:creationId xmlns:a16="http://schemas.microsoft.com/office/drawing/2014/main" id="{0AE6A363-5336-7B9B-B93D-5ACCE41B4820}"/>
              </a:ext>
            </a:extLst>
          </p:cNvPr>
          <p:cNvSpPr txBox="1"/>
          <p:nvPr/>
        </p:nvSpPr>
        <p:spPr>
          <a:xfrm>
            <a:off x="251520" y="3710455"/>
            <a:ext cx="1779324" cy="36933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宋体" panose="02010600030101010101" pitchFamily="2" charset="-122"/>
              </a:rPr>
              <a:t>Solution:</a:t>
            </a:r>
          </a:p>
        </p:txBody>
      </p:sp>
      <p:pic>
        <p:nvPicPr>
          <p:cNvPr id="13" name="图片 12">
            <a:extLst>
              <a:ext uri="{FF2B5EF4-FFF2-40B4-BE49-F238E27FC236}">
                <a16:creationId xmlns:a16="http://schemas.microsoft.com/office/drawing/2014/main" id="{5395ACF1-BFB3-676C-2E34-493FE2412EE9}"/>
              </a:ext>
            </a:extLst>
          </p:cNvPr>
          <p:cNvPicPr>
            <a:picLocks noChangeAspect="1"/>
          </p:cNvPicPr>
          <p:nvPr/>
        </p:nvPicPr>
        <p:blipFill>
          <a:blip r:embed="rId4"/>
          <a:stretch>
            <a:fillRect/>
          </a:stretch>
        </p:blipFill>
        <p:spPr>
          <a:xfrm>
            <a:off x="1547663" y="3593556"/>
            <a:ext cx="6336705" cy="1658035"/>
          </a:xfrm>
          <a:prstGeom prst="rect">
            <a:avLst/>
          </a:prstGeom>
        </p:spPr>
      </p:pic>
      <p:pic>
        <p:nvPicPr>
          <p:cNvPr id="15" name="图片 14">
            <a:extLst>
              <a:ext uri="{FF2B5EF4-FFF2-40B4-BE49-F238E27FC236}">
                <a16:creationId xmlns:a16="http://schemas.microsoft.com/office/drawing/2014/main" id="{8A9004F2-C646-CC41-0600-587836F145CC}"/>
              </a:ext>
            </a:extLst>
          </p:cNvPr>
          <p:cNvPicPr>
            <a:picLocks noChangeAspect="1"/>
          </p:cNvPicPr>
          <p:nvPr/>
        </p:nvPicPr>
        <p:blipFill>
          <a:blip r:embed="rId5"/>
          <a:stretch>
            <a:fillRect/>
          </a:stretch>
        </p:blipFill>
        <p:spPr>
          <a:xfrm>
            <a:off x="1286" y="5509383"/>
            <a:ext cx="4593905" cy="943953"/>
          </a:xfrm>
          <a:prstGeom prst="rect">
            <a:avLst/>
          </a:prstGeom>
        </p:spPr>
      </p:pic>
      <p:pic>
        <p:nvPicPr>
          <p:cNvPr id="17" name="图片 16">
            <a:extLst>
              <a:ext uri="{FF2B5EF4-FFF2-40B4-BE49-F238E27FC236}">
                <a16:creationId xmlns:a16="http://schemas.microsoft.com/office/drawing/2014/main" id="{5CAEF355-847C-FD93-C756-B326BF47A555}"/>
              </a:ext>
            </a:extLst>
          </p:cNvPr>
          <p:cNvPicPr>
            <a:picLocks noChangeAspect="1"/>
          </p:cNvPicPr>
          <p:nvPr/>
        </p:nvPicPr>
        <p:blipFill>
          <a:blip r:embed="rId6"/>
          <a:stretch>
            <a:fillRect/>
          </a:stretch>
        </p:blipFill>
        <p:spPr>
          <a:xfrm>
            <a:off x="4716015" y="5509383"/>
            <a:ext cx="4556146" cy="943953"/>
          </a:xfrm>
          <a:prstGeom prst="rect">
            <a:avLst/>
          </a:prstGeom>
        </p:spPr>
      </p:pic>
    </p:spTree>
    <p:extLst>
      <p:ext uri="{BB962C8B-B14F-4D97-AF65-F5344CB8AC3E}">
        <p14:creationId xmlns:p14="http://schemas.microsoft.com/office/powerpoint/2010/main" val="19762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1740FC-6786-338C-9692-65A81697D510}"/>
              </a:ext>
            </a:extLst>
          </p:cNvPr>
          <p:cNvSpPr txBox="1"/>
          <p:nvPr/>
        </p:nvSpPr>
        <p:spPr>
          <a:xfrm>
            <a:off x="27772" y="116632"/>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2 Continuous Variables Case</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F5A43C3-0814-AFBC-B1AF-B4C9C8DCB842}"/>
                  </a:ext>
                </a:extLst>
              </p:cNvPr>
              <p:cNvSpPr txBox="1"/>
              <p:nvPr/>
            </p:nvSpPr>
            <p:spPr>
              <a:xfrm>
                <a:off x="27772" y="516978"/>
                <a:ext cx="9116228" cy="2677656"/>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There are many situations in which we describe an outcome by giving the values of several continuous random variables. For instance, we may measure the weight and the hardness of a rock, the pressure and the temperature of a gas. Suppose that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are two continuous random variables. A function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𝑓</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is called the </a:t>
                </a:r>
                <a:r>
                  <a:rPr lang="en-US" altLang="zh-CN" sz="2400" b="1" kern="100" dirty="0">
                    <a:solidFill>
                      <a:srgbClr val="0000FF"/>
                    </a:solidFill>
                    <a:effectLst/>
                    <a:latin typeface="Times New Roman" panose="02020603050405020304" pitchFamily="18" charset="0"/>
                    <a:ea typeface="宋体" panose="02010600030101010101" pitchFamily="2" charset="-122"/>
                  </a:rPr>
                  <a:t>joint probability density</a:t>
                </a:r>
                <a:r>
                  <a:rPr lang="en-US" altLang="zh-CN" sz="2400" kern="100" dirty="0">
                    <a:effectLst/>
                    <a:latin typeface="Times New Roman" panose="02020603050405020304" pitchFamily="18" charset="0"/>
                    <a:ea typeface="宋体" panose="02010600030101010101" pitchFamily="2" charset="-122"/>
                  </a:rPr>
                  <a:t> of these random variables, if the probability that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𝑎</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𝑏</m:t>
                    </m:r>
                    <m:r>
                      <a:rPr lang="en-US" altLang="zh-CN" sz="2400" i="1"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𝑐</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𝑑</m:t>
                    </m:r>
                  </m:oMath>
                </a14:m>
                <a:r>
                  <a:rPr lang="en-US" altLang="zh-CN" sz="2400" kern="100" dirty="0">
                    <a:effectLst/>
                    <a:latin typeface="Times New Roman" panose="02020603050405020304" pitchFamily="18" charset="0"/>
                    <a:ea typeface="宋体" panose="02010600030101010101" pitchFamily="2" charset="-122"/>
                  </a:rPr>
                  <a:t> is given by the multiple integral</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2F5A43C3-0814-AFBC-B1AF-B4C9C8DCB842}"/>
                  </a:ext>
                </a:extLst>
              </p:cNvPr>
              <p:cNvSpPr txBox="1">
                <a:spLocks noRot="1" noChangeAspect="1" noMove="1" noResize="1" noEditPoints="1" noAdjustHandles="1" noChangeArrowheads="1" noChangeShapeType="1" noTextEdit="1"/>
              </p:cNvSpPr>
              <p:nvPr/>
            </p:nvSpPr>
            <p:spPr>
              <a:xfrm>
                <a:off x="27772" y="516978"/>
                <a:ext cx="9116228" cy="2677656"/>
              </a:xfrm>
              <a:prstGeom prst="rect">
                <a:avLst/>
              </a:prstGeom>
              <a:blipFill>
                <a:blip r:embed="rId2"/>
                <a:stretch>
                  <a:fillRect l="-1070" t="-1822" r="-1003" b="-4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AAB66D-4E38-4C75-C7BD-72BDD6E45023}"/>
                  </a:ext>
                </a:extLst>
              </p:cNvPr>
              <p:cNvSpPr txBox="1"/>
              <p:nvPr/>
            </p:nvSpPr>
            <p:spPr>
              <a:xfrm>
                <a:off x="819352" y="2962239"/>
                <a:ext cx="7560840" cy="9300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𝑎</m:t>
                          </m:r>
                        </m:e>
                        <m:e>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𝑏</m:t>
                          </m:r>
                          <m:r>
                            <a:rPr lang="zh-CN" altLang="en-US" sz="2400" i="0">
                              <a:latin typeface="Cambria Math" panose="02040503050406030204" pitchFamily="18" charset="0"/>
                            </a:rPr>
                            <m:t> </m:t>
                          </m:r>
                          <m:r>
                            <a:rPr lang="zh-CN" altLang="en-US" sz="2400" i="1">
                              <a:latin typeface="Cambria Math" panose="02040503050406030204" pitchFamily="18" charset="0"/>
                            </a:rPr>
                            <m:t>𝑐</m:t>
                          </m:r>
                          <m:r>
                            <a:rPr lang="zh-CN" altLang="en-US" sz="2400" i="0">
                              <a:latin typeface="Cambria Math" panose="02040503050406030204" pitchFamily="18" charset="0"/>
                            </a:rPr>
                            <m:t>≤</m:t>
                          </m:r>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𝑑</m:t>
                          </m:r>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𝑎</m:t>
                          </m:r>
                        </m:sub>
                        <m:sup>
                          <m:r>
                            <a:rPr lang="zh-CN" altLang="en-US" sz="2400" i="1">
                              <a:latin typeface="Cambria Math" panose="02040503050406030204" pitchFamily="18" charset="0"/>
                            </a:rPr>
                            <m:t>𝑏</m:t>
                          </m:r>
                        </m:sup>
                        <m:e>
                          <m:nary>
                            <m:naryPr>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𝑐</m:t>
                              </m:r>
                            </m:sub>
                            <m:sup>
                              <m:r>
                                <a:rPr lang="zh-CN" altLang="en-US" sz="2400" i="1">
                                  <a:latin typeface="Cambria Math" panose="02040503050406030204" pitchFamily="18" charset="0"/>
                                </a:rPr>
                                <m:t>𝑑</m:t>
                              </m:r>
                            </m:sup>
                            <m:e>
                              <m:r>
                                <a:rPr lang="zh-CN" altLang="en-US" sz="2400" i="1">
                                  <a:latin typeface="Cambria Math" panose="02040503050406030204" pitchFamily="18" charset="0"/>
                                </a:rPr>
                                <m:t>𝑓</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e>
                                  <m:r>
                                    <a:rPr lang="zh-CN" altLang="en-US" sz="2400" i="1">
                                      <a:latin typeface="Cambria Math" panose="02040503050406030204" pitchFamily="18" charset="0"/>
                                    </a:rPr>
                                    <m:t>𝑦</m:t>
                                  </m:r>
                                </m:e>
                              </m:d>
                              <m:r>
                                <a:rPr lang="zh-CN" altLang="en-US" sz="2400" i="1">
                                  <a:latin typeface="Cambria Math" panose="02040503050406030204" pitchFamily="18" charset="0"/>
                                </a:rPr>
                                <m:t>𝑑𝑥𝑑𝑦</m:t>
                              </m:r>
                            </m:e>
                          </m:nary>
                        </m:e>
                      </m:nary>
                    </m:oMath>
                  </m:oMathPara>
                </a14:m>
                <a:endParaRPr lang="zh-CN" altLang="en-US" sz="2400" dirty="0"/>
              </a:p>
            </p:txBody>
          </p:sp>
        </mc:Choice>
        <mc:Fallback xmlns="">
          <p:sp>
            <p:nvSpPr>
              <p:cNvPr id="7" name="文本框 6">
                <a:extLst>
                  <a:ext uri="{FF2B5EF4-FFF2-40B4-BE49-F238E27FC236}">
                    <a16:creationId xmlns:a16="http://schemas.microsoft.com/office/drawing/2014/main" id="{10AAB66D-4E38-4C75-C7BD-72BDD6E45023}"/>
                  </a:ext>
                </a:extLst>
              </p:cNvPr>
              <p:cNvSpPr txBox="1">
                <a:spLocks noRot="1" noChangeAspect="1" noMove="1" noResize="1" noEditPoints="1" noAdjustHandles="1" noChangeArrowheads="1" noChangeShapeType="1" noTextEdit="1"/>
              </p:cNvSpPr>
              <p:nvPr/>
            </p:nvSpPr>
            <p:spPr>
              <a:xfrm>
                <a:off x="819352" y="2962239"/>
                <a:ext cx="7560840" cy="93006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CC44D3-6E87-8766-6191-D6A631C5C65F}"/>
                  </a:ext>
                </a:extLst>
              </p:cNvPr>
              <p:cNvSpPr txBox="1"/>
              <p:nvPr/>
            </p:nvSpPr>
            <p:spPr>
              <a:xfrm>
                <a:off x="251520" y="3887708"/>
                <a:ext cx="8424936"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 a function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𝑓</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can serve as a joint probability density if all of the following hold:</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F7CC44D3-6E87-8766-6191-D6A631C5C65F}"/>
                  </a:ext>
                </a:extLst>
              </p:cNvPr>
              <p:cNvSpPr txBox="1">
                <a:spLocks noRot="1" noChangeAspect="1" noMove="1" noResize="1" noEditPoints="1" noAdjustHandles="1" noChangeArrowheads="1" noChangeShapeType="1" noTextEdit="1"/>
              </p:cNvSpPr>
              <p:nvPr/>
            </p:nvSpPr>
            <p:spPr>
              <a:xfrm>
                <a:off x="251520" y="3887708"/>
                <a:ext cx="8424936" cy="830997"/>
              </a:xfrm>
              <a:prstGeom prst="rect">
                <a:avLst/>
              </a:prstGeom>
              <a:blipFill>
                <a:blip r:embed="rId4"/>
                <a:stretch>
                  <a:fillRect l="-1085" t="-5882" r="-1158"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F9321B1-3F00-7C31-7256-2F5D3394236C}"/>
                  </a:ext>
                </a:extLst>
              </p:cNvPr>
              <p:cNvSpPr txBox="1"/>
              <p:nvPr/>
            </p:nvSpPr>
            <p:spPr>
              <a:xfrm>
                <a:off x="2313772" y="4799551"/>
                <a:ext cx="25068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𝑓</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e>
                          <m:r>
                            <a:rPr lang="zh-CN" altLang="en-US" sz="2400" i="1">
                              <a:latin typeface="Cambria Math" panose="02040503050406030204" pitchFamily="18" charset="0"/>
                            </a:rPr>
                            <m:t>𝑦</m:t>
                          </m:r>
                        </m:e>
                      </m:d>
                      <m:r>
                        <a:rPr lang="zh-CN" altLang="en-US" sz="2400" i="0">
                          <a:latin typeface="Cambria Math" panose="02040503050406030204" pitchFamily="18" charset="0"/>
                        </a:rPr>
                        <m:t>≥0</m:t>
                      </m:r>
                    </m:oMath>
                  </m:oMathPara>
                </a14:m>
                <a:endParaRPr lang="zh-CN" altLang="en-US" sz="2400" dirty="0"/>
              </a:p>
            </p:txBody>
          </p:sp>
        </mc:Choice>
        <mc:Fallback xmlns="">
          <p:sp>
            <p:nvSpPr>
              <p:cNvPr id="11" name="文本框 10">
                <a:extLst>
                  <a:ext uri="{FF2B5EF4-FFF2-40B4-BE49-F238E27FC236}">
                    <a16:creationId xmlns:a16="http://schemas.microsoft.com/office/drawing/2014/main" id="{DF9321B1-3F00-7C31-7256-2F5D3394236C}"/>
                  </a:ext>
                </a:extLst>
              </p:cNvPr>
              <p:cNvSpPr txBox="1">
                <a:spLocks noRot="1" noChangeAspect="1" noMove="1" noResize="1" noEditPoints="1" noAdjustHandles="1" noChangeArrowheads="1" noChangeShapeType="1" noTextEdit="1"/>
              </p:cNvSpPr>
              <p:nvPr/>
            </p:nvSpPr>
            <p:spPr>
              <a:xfrm>
                <a:off x="2313772" y="4799551"/>
                <a:ext cx="2506875" cy="461665"/>
              </a:xfrm>
              <a:prstGeom prst="rect">
                <a:avLst/>
              </a:prstGeom>
              <a:blipFill>
                <a:blip r:embed="rId5"/>
                <a:stretch>
                  <a:fillRect b="-1973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9D16C785-4AE3-2974-4620-CBA2802CC8FA}"/>
              </a:ext>
            </a:extLst>
          </p:cNvPr>
          <p:cNvSpPr txBox="1"/>
          <p:nvPr/>
        </p:nvSpPr>
        <p:spPr>
          <a:xfrm>
            <a:off x="759564" y="5381373"/>
            <a:ext cx="6696744" cy="461665"/>
          </a:xfrm>
          <a:prstGeom prst="rect">
            <a:avLst/>
          </a:prstGeom>
          <a:noFill/>
        </p:spPr>
        <p:txBody>
          <a:bodyPr wrap="square">
            <a:spAutoFit/>
          </a:bodyPr>
          <a:lstStyle/>
          <a:p>
            <a:r>
              <a:rPr lang="en-US" altLang="zh-CN" sz="2400" kern="100" dirty="0">
                <a:effectLst/>
                <a:latin typeface="Times New Roman" panose="02020603050405020304" pitchFamily="18" charset="0"/>
              </a:rPr>
              <a:t>for all values of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t>
            </a:r>
            <a:r>
              <a:rPr lang="en-US" altLang="zh-CN" sz="2400" i="1" kern="100" dirty="0">
                <a:effectLst/>
                <a:latin typeface="Times New Roman" panose="02020603050405020304" pitchFamily="18" charset="0"/>
              </a:rPr>
              <a:t>f</a:t>
            </a:r>
            <a:r>
              <a:rPr lang="en-US" altLang="zh-CN" sz="2400" kern="100" dirty="0">
                <a:effectLst/>
                <a:latin typeface="Times New Roman" panose="02020603050405020304" pitchFamily="18" charset="0"/>
              </a:rPr>
              <a:t>  is integrable on </a:t>
            </a:r>
            <a:r>
              <a:rPr lang="en-US" altLang="zh-CN" sz="2400" i="1" kern="100" dirty="0">
                <a:effectLst/>
                <a:latin typeface="Times New Roman" panose="02020603050405020304" pitchFamily="18" charset="0"/>
              </a:rPr>
              <a:t>R</a:t>
            </a:r>
            <a:r>
              <a:rPr lang="en-US" altLang="zh-CN" sz="2400" kern="100" baseline="30000" dirty="0">
                <a:effectLst/>
                <a:latin typeface="Times New Roman" panose="02020603050405020304" pitchFamily="18" charset="0"/>
              </a:rPr>
              <a:t>2</a:t>
            </a:r>
            <a:r>
              <a:rPr lang="en-US" altLang="zh-CN" sz="2400" kern="100" dirty="0">
                <a:effectLst/>
                <a:latin typeface="Times New Roman" panose="02020603050405020304" pitchFamily="18" charset="0"/>
              </a:rPr>
              <a:t> and</a:t>
            </a:r>
            <a:endParaRPr lang="zh-CN" altLang="en-US" sz="24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DF385B1-C54C-CB12-CACC-592DDCEED8D6}"/>
                  </a:ext>
                </a:extLst>
              </p:cNvPr>
              <p:cNvSpPr txBox="1"/>
              <p:nvPr/>
            </p:nvSpPr>
            <p:spPr>
              <a:xfrm>
                <a:off x="1979712" y="6037980"/>
                <a:ext cx="4609474" cy="560346"/>
              </a:xfrm>
              <a:prstGeom prst="rect">
                <a:avLst/>
              </a:prstGeom>
              <a:noFill/>
            </p:spPr>
            <p:txBody>
              <a:bodyPr wrap="square">
                <a:spAutoFit/>
              </a:bodyPr>
              <a:lstStyle/>
              <a:p>
                <a:pPr algn="ctr"/>
                <a14:m>
                  <m:oMath xmlns:m="http://schemas.openxmlformats.org/officeDocument/2006/math">
                    <m:nary>
                      <m:naryPr>
                        <m:ctrlPr>
                          <a:rPr lang="zh-CN" altLang="zh-CN" sz="2400" i="1" kern="100" smtClean="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𝑑𝑥𝑑𝑦</m:t>
                            </m:r>
                          </m:e>
                        </m:nary>
                      </m:e>
                    </m:nary>
                    <m:r>
                      <a:rPr lang="en-US" altLang="zh-CN" sz="2400" i="1" kern="100">
                        <a:effectLst/>
                        <a:latin typeface="Cambria Math" panose="02040503050406030204" pitchFamily="18" charset="0"/>
                      </a:rPr>
                      <m:t>=1</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4DF385B1-C54C-CB12-CACC-592DDCEED8D6}"/>
                  </a:ext>
                </a:extLst>
              </p:cNvPr>
              <p:cNvSpPr txBox="1">
                <a:spLocks noRot="1" noChangeAspect="1" noMove="1" noResize="1" noEditPoints="1" noAdjustHandles="1" noChangeArrowheads="1" noChangeShapeType="1" noTextEdit="1"/>
              </p:cNvSpPr>
              <p:nvPr/>
            </p:nvSpPr>
            <p:spPr>
              <a:xfrm>
                <a:off x="1979712" y="6037980"/>
                <a:ext cx="4609474" cy="560346"/>
              </a:xfrm>
              <a:prstGeom prst="rect">
                <a:avLst/>
              </a:prstGeom>
              <a:blipFill>
                <a:blip r:embed="rId6"/>
                <a:stretch>
                  <a:fillRect t="-1087" b="-14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320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E0CAAE-DE5C-768A-28DB-7F475EDDA70A}"/>
              </a:ext>
            </a:extLst>
          </p:cNvPr>
          <p:cNvSpPr txBox="1"/>
          <p:nvPr/>
        </p:nvSpPr>
        <p:spPr>
          <a:xfrm>
            <a:off x="107504" y="116632"/>
            <a:ext cx="8424936" cy="830997"/>
          </a:xfrm>
          <a:prstGeom prst="rect">
            <a:avLst/>
          </a:prstGeom>
          <a:noFill/>
        </p:spPr>
        <p:txBody>
          <a:bodyPr wrap="square">
            <a:spAutoFit/>
          </a:bodyPr>
          <a:lstStyle/>
          <a:p>
            <a:r>
              <a:rPr lang="en-US" altLang="zh-CN" sz="2400" kern="100" dirty="0">
                <a:effectLst/>
                <a:latin typeface="Times New Roman" panose="02020603050405020304" pitchFamily="18" charset="0"/>
              </a:rPr>
              <a:t>To extend the concept of a cumulative distribution function to the two variables case, we can define </a:t>
            </a:r>
            <a:r>
              <a:rPr lang="en-US" altLang="zh-CN" sz="2400" i="1" kern="100" dirty="0">
                <a:effectLst/>
                <a:latin typeface="Times New Roman" panose="02020603050405020304" pitchFamily="18" charset="0"/>
              </a:rPr>
              <a:t>F</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E74F6AD-A29E-7CFE-F0E3-4697CE4122C1}"/>
                  </a:ext>
                </a:extLst>
              </p:cNvPr>
              <p:cNvSpPr txBox="1"/>
              <p:nvPr/>
            </p:nvSpPr>
            <p:spPr>
              <a:xfrm>
                <a:off x="2033972" y="1052736"/>
                <a:ext cx="4572000"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𝐹</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𝑥</m:t>
                    </m:r>
                    <m:r>
                      <a:rPr lang="en-US" altLang="zh-CN" sz="2400" i="1" kern="100" smtClean="0">
                        <a:effectLst/>
                        <a:latin typeface="Cambria Math" panose="02040503050406030204" pitchFamily="18" charset="0"/>
                        <a:cs typeface="Times New Roman" panose="02020603050405020304" pitchFamily="18" charset="0"/>
                      </a:rPr>
                      <m:t>, </m:t>
                    </m:r>
                    <m:r>
                      <a:rPr lang="en-US" altLang="zh-CN" sz="2400" i="1" kern="100" smtClean="0">
                        <a:effectLst/>
                        <a:latin typeface="Cambria Math" panose="02040503050406030204" pitchFamily="18" charset="0"/>
                        <a:cs typeface="Times New Roman" panose="02020603050405020304" pitchFamily="18" charset="0"/>
                      </a:rPr>
                      <m:t>𝑦</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5" name="文本框 4">
                <a:extLst>
                  <a:ext uri="{FF2B5EF4-FFF2-40B4-BE49-F238E27FC236}">
                    <a16:creationId xmlns:a16="http://schemas.microsoft.com/office/drawing/2014/main" id="{FE74F6AD-A29E-7CFE-F0E3-4697CE4122C1}"/>
                  </a:ext>
                </a:extLst>
              </p:cNvPr>
              <p:cNvSpPr txBox="1">
                <a:spLocks noRot="1" noChangeAspect="1" noMove="1" noResize="1" noEditPoints="1" noAdjustHandles="1" noChangeArrowheads="1" noChangeShapeType="1" noTextEdit="1"/>
              </p:cNvSpPr>
              <p:nvPr/>
            </p:nvSpPr>
            <p:spPr>
              <a:xfrm>
                <a:off x="2033972" y="1052736"/>
                <a:ext cx="4572000" cy="461665"/>
              </a:xfrm>
              <a:prstGeom prst="rect">
                <a:avLst/>
              </a:prstGeom>
              <a:blipFill>
                <a:blip r:embed="rId2"/>
                <a:stretch>
                  <a:fillRect l="-400" t="-10667" b="-30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6253320-DE85-E23A-53C6-256F42D529C0}"/>
              </a:ext>
            </a:extLst>
          </p:cNvPr>
          <p:cNvSpPr txBox="1"/>
          <p:nvPr/>
        </p:nvSpPr>
        <p:spPr>
          <a:xfrm>
            <a:off x="395536" y="1713703"/>
            <a:ext cx="8136904"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and we refer to the corresponding function </a:t>
            </a:r>
            <a:r>
              <a:rPr lang="en-US" altLang="zh-CN" sz="2400" i="1" kern="100" dirty="0">
                <a:effectLst/>
                <a:latin typeface="Times New Roman" panose="02020603050405020304" pitchFamily="18" charset="0"/>
                <a:ea typeface="宋体" panose="02010600030101010101" pitchFamily="2" charset="-122"/>
              </a:rPr>
              <a:t>F</a:t>
            </a:r>
            <a:r>
              <a:rPr lang="en-US" altLang="zh-CN" sz="2400" kern="100" dirty="0">
                <a:effectLst/>
                <a:latin typeface="Times New Roman" panose="02020603050405020304" pitchFamily="18" charset="0"/>
                <a:ea typeface="宋体" panose="02010600030101010101" pitchFamily="2" charset="-122"/>
              </a:rPr>
              <a:t> as the </a:t>
            </a:r>
            <a:r>
              <a:rPr lang="en-US" altLang="zh-CN" sz="2400" b="1" kern="100" dirty="0">
                <a:solidFill>
                  <a:srgbClr val="0000FF"/>
                </a:solidFill>
                <a:effectLst/>
                <a:latin typeface="Times New Roman" panose="02020603050405020304" pitchFamily="18" charset="0"/>
                <a:ea typeface="宋体" panose="02010600030101010101" pitchFamily="2" charset="-122"/>
              </a:rPr>
              <a:t>joint cumulative distribution function</a:t>
            </a:r>
            <a:r>
              <a:rPr lang="en-US" altLang="zh-CN" sz="2400" kern="100" dirty="0">
                <a:effectLst/>
                <a:latin typeface="Times New Roman" panose="02020603050405020304" pitchFamily="18" charset="0"/>
                <a:ea typeface="宋体" panose="02010600030101010101" pitchFamily="2" charset="-122"/>
              </a:rPr>
              <a:t> of the two random variables.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8C809E5-534E-880E-5A8E-0125BBD2C055}"/>
                  </a:ext>
                </a:extLst>
              </p:cNvPr>
              <p:cNvSpPr txBox="1"/>
              <p:nvPr/>
            </p:nvSpPr>
            <p:spPr>
              <a:xfrm>
                <a:off x="107504" y="2772902"/>
                <a:ext cx="8856984" cy="2114233"/>
              </a:xfrm>
              <a:prstGeom prst="rect">
                <a:avLst/>
              </a:prstGeom>
              <a:noFill/>
            </p:spPr>
            <p:txBody>
              <a:bodyPr wrap="square">
                <a:spAutoFit/>
              </a:bodyPr>
              <a:lstStyle/>
              <a:p>
                <a:pPr algn="just"/>
                <a:r>
                  <a:rPr lang="zh-CN" altLang="zh-CN" sz="2400" b="1" kern="100" dirty="0">
                    <a:solidFill>
                      <a:srgbClr val="000000"/>
                    </a:solidFill>
                    <a:effectLst/>
                    <a:latin typeface="Times New Roman" panose="02020603050405020304" pitchFamily="18" charset="0"/>
                  </a:rPr>
                  <a:t>（</a:t>
                </a:r>
                <a:r>
                  <a:rPr lang="en-US" altLang="zh-CN" sz="2400" b="1" kern="100" dirty="0">
                    <a:solidFill>
                      <a:srgbClr val="000000"/>
                    </a:solidFill>
                    <a:effectLst/>
                    <a:latin typeface="Times New Roman" panose="02020603050405020304" pitchFamily="18" charset="0"/>
                  </a:rPr>
                  <a:t>1</a:t>
                </a:r>
                <a:r>
                  <a:rPr lang="zh-CN" altLang="zh-CN" sz="2400" b="1" kern="100" dirty="0">
                    <a:solidFill>
                      <a:srgbClr val="000000"/>
                    </a:solidFill>
                    <a:effectLst/>
                    <a:latin typeface="Times New Roman" panose="02020603050405020304" pitchFamily="18" charset="0"/>
                  </a:rPr>
                  <a:t>）</a:t>
                </a:r>
                <a14:m>
                  <m:oMath xmlns:m="http://schemas.openxmlformats.org/officeDocument/2006/math">
                    <m:r>
                      <a:rPr lang="en-US" altLang="zh-CN" sz="2400" b="1" i="1" kern="100">
                        <a:solidFill>
                          <a:srgbClr val="000000"/>
                        </a:solidFill>
                        <a:effectLst/>
                        <a:latin typeface="Cambria Math" panose="02040503050406030204" pitchFamily="18" charset="0"/>
                      </a:rPr>
                      <m:t>𝒇</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𝒙</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𝒚</m:t>
                    </m:r>
                    <m:r>
                      <a:rPr lang="en-US" altLang="zh-CN" sz="2400" b="1" i="1" kern="100">
                        <a:solidFill>
                          <a:srgbClr val="000000"/>
                        </a:solidFill>
                        <a:effectLst/>
                        <a:latin typeface="Cambria Math" panose="02040503050406030204" pitchFamily="18" charset="0"/>
                      </a:rPr>
                      <m:t>)</m:t>
                    </m:r>
                  </m:oMath>
                </a14:m>
                <a:r>
                  <a:rPr lang="zh-CN" altLang="zh-CN" sz="2400" b="1" kern="100" dirty="0">
                    <a:solidFill>
                      <a:srgbClr val="000000"/>
                    </a:solidFill>
                    <a:effectLst/>
                    <a:latin typeface="Times New Roman" panose="02020603050405020304" pitchFamily="18" charset="0"/>
                  </a:rPr>
                  <a:t>≥</a:t>
                </a:r>
                <a:r>
                  <a:rPr lang="en-US" altLang="zh-CN" sz="2400" b="1" kern="100" dirty="0">
                    <a:solidFill>
                      <a:srgbClr val="000000"/>
                    </a:solidFill>
                    <a:effectLst/>
                    <a:latin typeface="Times New Roman" panose="02020603050405020304" pitchFamily="18" charset="0"/>
                  </a:rPr>
                  <a:t>0</a:t>
                </a:r>
              </a:p>
              <a:p>
                <a:pPr algn="just"/>
                <a:endParaRPr lang="zh-CN" altLang="zh-CN" sz="2400" kern="100" dirty="0">
                  <a:effectLst/>
                  <a:latin typeface="Times New Roman" panose="02020603050405020304" pitchFamily="18" charset="0"/>
                </a:endParaRPr>
              </a:p>
              <a:p>
                <a:pPr algn="just"/>
                <a:r>
                  <a:rPr lang="zh-CN" altLang="zh-CN" sz="2400" b="1" kern="100" dirty="0">
                    <a:solidFill>
                      <a:srgbClr val="000000"/>
                    </a:solidFill>
                    <a:effectLst/>
                    <a:latin typeface="Times New Roman" panose="02020603050405020304" pitchFamily="18" charset="0"/>
                  </a:rPr>
                  <a:t>（</a:t>
                </a:r>
                <a:r>
                  <a:rPr lang="en-US" altLang="zh-CN" sz="2400" b="1" kern="100" dirty="0">
                    <a:solidFill>
                      <a:srgbClr val="000000"/>
                    </a:solidFill>
                    <a:effectLst/>
                    <a:latin typeface="Times New Roman" panose="02020603050405020304" pitchFamily="18" charset="0"/>
                  </a:rPr>
                  <a:t>2</a:t>
                </a:r>
                <a:r>
                  <a:rPr lang="zh-CN" altLang="zh-CN" sz="2400" b="1" kern="100" dirty="0">
                    <a:solidFill>
                      <a:srgbClr val="000000"/>
                    </a:solidFill>
                    <a:effectLst/>
                    <a:latin typeface="Times New Roman" panose="02020603050405020304" pitchFamily="18" charset="0"/>
                  </a:rPr>
                  <a:t>）</a:t>
                </a:r>
                <a14:m>
                  <m:oMath xmlns:m="http://schemas.openxmlformats.org/officeDocument/2006/math">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solidFill>
                              <a:srgbClr val="000000"/>
                            </a:solidFill>
                            <a:effectLst/>
                            <a:latin typeface="Cambria Math" panose="02040503050406030204" pitchFamily="18" charset="0"/>
                          </a:rPr>
                          <m:t>−∞</m:t>
                        </m:r>
                      </m:sub>
                      <m:sup>
                        <m:r>
                          <a:rPr lang="en-US" altLang="zh-CN" sz="2400" b="1" i="1" kern="100">
                            <a:solidFill>
                              <a:srgbClr val="000000"/>
                            </a:solidFill>
                            <a:effectLst/>
                            <a:latin typeface="Cambria Math" panose="02040503050406030204" pitchFamily="18" charset="0"/>
                          </a:rPr>
                          <m:t>+∞</m:t>
                        </m:r>
                      </m:sup>
                      <m:e>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solidFill>
                                  <a:srgbClr val="000000"/>
                                </a:solidFill>
                                <a:effectLst/>
                                <a:latin typeface="Cambria Math" panose="02040503050406030204" pitchFamily="18" charset="0"/>
                              </a:rPr>
                              <m:t>−∞</m:t>
                            </m:r>
                          </m:sub>
                          <m:sup>
                            <m:r>
                              <a:rPr lang="en-US" altLang="zh-CN" sz="2400" b="1" i="1" kern="100">
                                <a:solidFill>
                                  <a:srgbClr val="000000"/>
                                </a:solidFill>
                                <a:effectLst/>
                                <a:latin typeface="Cambria Math" panose="02040503050406030204" pitchFamily="18" charset="0"/>
                              </a:rPr>
                              <m:t>+∞</m:t>
                            </m:r>
                          </m:sup>
                          <m:e>
                            <m:r>
                              <a:rPr lang="en-US" altLang="zh-CN" sz="2400" b="1" i="1" kern="100">
                                <a:solidFill>
                                  <a:srgbClr val="000000"/>
                                </a:solidFill>
                                <a:latin typeface="Cambria Math" panose="02040503050406030204" pitchFamily="18" charset="0"/>
                              </a:rPr>
                              <m:t>𝒇</m:t>
                            </m:r>
                            <m:r>
                              <a:rPr lang="en-US" altLang="zh-CN" sz="2400" b="1" i="1" kern="100">
                                <a:solidFill>
                                  <a:srgbClr val="000000"/>
                                </a:solidFill>
                                <a:latin typeface="Cambria Math" panose="02040503050406030204" pitchFamily="18" charset="0"/>
                              </a:rPr>
                              <m:t>(</m:t>
                            </m:r>
                            <m:r>
                              <a:rPr lang="en-US" altLang="zh-CN" sz="2400" b="1" i="1" kern="100">
                                <a:solidFill>
                                  <a:srgbClr val="000000"/>
                                </a:solidFill>
                                <a:latin typeface="Cambria Math" panose="02040503050406030204" pitchFamily="18" charset="0"/>
                              </a:rPr>
                              <m:t>𝒙</m:t>
                            </m:r>
                            <m:r>
                              <a:rPr lang="en-US" altLang="zh-CN" sz="2400" b="1" i="1" kern="100">
                                <a:solidFill>
                                  <a:srgbClr val="000000"/>
                                </a:solidFill>
                                <a:latin typeface="Cambria Math" panose="02040503050406030204" pitchFamily="18" charset="0"/>
                              </a:rPr>
                              <m:t>,</m:t>
                            </m:r>
                            <m:r>
                              <a:rPr lang="en-US" altLang="zh-CN" sz="2400" b="1" i="1" kern="100">
                                <a:solidFill>
                                  <a:srgbClr val="000000"/>
                                </a:solidFill>
                                <a:latin typeface="Cambria Math" panose="02040503050406030204" pitchFamily="18" charset="0"/>
                              </a:rPr>
                              <m:t>𝒚</m:t>
                            </m:r>
                            <m:r>
                              <a:rPr lang="en-US" altLang="zh-CN" sz="2400" b="1" i="1" kern="100">
                                <a:solidFill>
                                  <a:srgbClr val="000000"/>
                                </a:solidFill>
                                <a:latin typeface="Cambria Math" panose="02040503050406030204" pitchFamily="18" charset="0"/>
                              </a:rPr>
                              <m:t>)</m:t>
                            </m:r>
                          </m:e>
                        </m:nary>
                      </m:e>
                    </m:nary>
                    <m:r>
                      <a:rPr lang="en-US" altLang="zh-CN" sz="2400" b="1" i="1" kern="100">
                        <a:solidFill>
                          <a:srgbClr val="000000"/>
                        </a:solidFill>
                        <a:effectLst/>
                        <a:latin typeface="Cambria Math" panose="02040503050406030204" pitchFamily="18" charset="0"/>
                      </a:rPr>
                      <m:t>𝒅𝒙𝒅𝒚</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𝟏</m:t>
                    </m:r>
                  </m:oMath>
                </a14:m>
                <a:endParaRPr lang="en-US" altLang="zh-CN" sz="2400" kern="100" dirty="0">
                  <a:effectLst/>
                  <a:latin typeface="Times New Roman" panose="02020603050405020304" pitchFamily="18" charset="0"/>
                </a:endParaRPr>
              </a:p>
              <a:p>
                <a:pPr algn="just"/>
                <a:endParaRPr lang="zh-CN" altLang="zh-CN" sz="2400" kern="100" dirty="0">
                  <a:effectLst/>
                  <a:latin typeface="Times New Roman" panose="02020603050405020304" pitchFamily="18" charset="0"/>
                </a:endParaRPr>
              </a:p>
              <a:p>
                <a:pPr algn="just"/>
                <a:r>
                  <a:rPr lang="zh-CN" altLang="zh-CN" sz="2400" b="1" kern="100" dirty="0">
                    <a:solidFill>
                      <a:srgbClr val="000000"/>
                    </a:solidFill>
                    <a:effectLst/>
                    <a:latin typeface="Times New Roman" panose="02020603050405020304" pitchFamily="18" charset="0"/>
                  </a:rPr>
                  <a:t>（</a:t>
                </a:r>
                <a:r>
                  <a:rPr lang="en-US" altLang="zh-CN" sz="2400" b="1" kern="100" dirty="0">
                    <a:solidFill>
                      <a:srgbClr val="000000"/>
                    </a:solidFill>
                    <a:effectLst/>
                    <a:latin typeface="Times New Roman" panose="02020603050405020304" pitchFamily="18" charset="0"/>
                  </a:rPr>
                  <a:t>3</a:t>
                </a:r>
                <a:r>
                  <a:rPr lang="zh-CN" altLang="zh-CN" sz="2400" b="1" kern="100" dirty="0">
                    <a:solidFill>
                      <a:srgbClr val="000000"/>
                    </a:solidFill>
                    <a:effectLst/>
                    <a:latin typeface="Times New Roman" panose="02020603050405020304" pitchFamily="18" charset="0"/>
                  </a:rPr>
                  <a:t>）</a:t>
                </a:r>
                <a:r>
                  <a:rPr lang="en-US" altLang="zh-CN" sz="2400" b="1" kern="100" dirty="0">
                    <a:solidFill>
                      <a:srgbClr val="000000"/>
                    </a:solidFill>
                    <a:effectLst/>
                    <a:latin typeface="Times New Roman" panose="02020603050405020304" pitchFamily="18" charset="0"/>
                  </a:rPr>
                  <a:t>P{</a:t>
                </a:r>
                <a14:m>
                  <m:oMath xmlns:m="http://schemas.openxmlformats.org/officeDocument/2006/math">
                    <m:r>
                      <a:rPr lang="en-US" altLang="zh-CN" sz="2400" b="1" i="1" kern="100">
                        <a:solidFill>
                          <a:srgbClr val="993300"/>
                        </a:solidFill>
                        <a:effectLst/>
                        <a:latin typeface="Cambria Math" panose="02040503050406030204" pitchFamily="18" charset="0"/>
                      </a:rPr>
                      <m:t>(</m:t>
                    </m:r>
                    <m:r>
                      <a:rPr lang="en-US" altLang="zh-CN" sz="2400" b="1" i="1" kern="100">
                        <a:solidFill>
                          <a:srgbClr val="993300"/>
                        </a:solidFill>
                        <a:effectLst/>
                        <a:latin typeface="Cambria Math" panose="02040503050406030204" pitchFamily="18" charset="0"/>
                      </a:rPr>
                      <m:t>𝑿</m:t>
                    </m:r>
                    <m:r>
                      <a:rPr lang="en-US" altLang="zh-CN" sz="2400" b="1" i="1" kern="100">
                        <a:solidFill>
                          <a:srgbClr val="993300"/>
                        </a:solidFill>
                        <a:effectLst/>
                        <a:latin typeface="Cambria Math" panose="02040503050406030204" pitchFamily="18" charset="0"/>
                      </a:rPr>
                      <m:t>, </m:t>
                    </m:r>
                    <m:r>
                      <a:rPr lang="en-US" altLang="zh-CN" sz="2400" b="1" i="1" kern="100">
                        <a:solidFill>
                          <a:srgbClr val="993300"/>
                        </a:solidFill>
                        <a:effectLst/>
                        <a:latin typeface="Cambria Math" panose="02040503050406030204" pitchFamily="18" charset="0"/>
                      </a:rPr>
                      <m:t>𝒀</m:t>
                    </m:r>
                    <m:r>
                      <a:rPr lang="en-US" altLang="zh-CN" sz="2400" b="1" i="1" kern="100">
                        <a:solidFill>
                          <a:srgbClr val="993300"/>
                        </a:solidFill>
                        <a:effectLst/>
                        <a:latin typeface="Cambria Math" panose="02040503050406030204" pitchFamily="18" charset="0"/>
                      </a:rPr>
                      <m:t>)</m:t>
                    </m:r>
                  </m:oMath>
                </a14:m>
                <a:r>
                  <a:rPr lang="zh-CN" altLang="zh-CN" sz="2400" b="1" kern="100" dirty="0">
                    <a:solidFill>
                      <a:srgbClr val="000000"/>
                    </a:solidFill>
                    <a:effectLst/>
                    <a:latin typeface="Times New Roman" panose="02020603050405020304" pitchFamily="18" charset="0"/>
                  </a:rPr>
                  <a:t>∈</a:t>
                </a:r>
                <a:r>
                  <a:rPr lang="en-US" altLang="zh-CN" sz="2400" b="1" i="1" kern="100" dirty="0">
                    <a:solidFill>
                      <a:srgbClr val="000000"/>
                    </a:solidFill>
                    <a:effectLst/>
                    <a:latin typeface="Times New Roman" panose="02020603050405020304" pitchFamily="18" charset="0"/>
                  </a:rPr>
                  <a:t>D</a:t>
                </a:r>
                <a:r>
                  <a:rPr lang="en-US" altLang="zh-CN" sz="2400" b="1" kern="100" dirty="0">
                    <a:solidFill>
                      <a:srgbClr val="000000"/>
                    </a:solidFill>
                    <a:effectLst/>
                    <a:latin typeface="Times New Roman" panose="02020603050405020304" pitchFamily="18" charset="0"/>
                  </a:rPr>
                  <a:t>}=</a:t>
                </a:r>
                <a14:m>
                  <m:oMath xmlns:m="http://schemas.openxmlformats.org/officeDocument/2006/math">
                    <m:nary>
                      <m:naryPr>
                        <m:chr m:val="∬"/>
                        <m:supHide m:val="on"/>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solidFill>
                              <a:srgbClr val="000000"/>
                            </a:solidFill>
                            <a:effectLst/>
                            <a:latin typeface="Cambria Math" panose="02040503050406030204" pitchFamily="18" charset="0"/>
                          </a:rPr>
                          <m:t>𝑫</m:t>
                        </m:r>
                      </m:sub>
                      <m:sup/>
                      <m:e>
                        <m:r>
                          <a:rPr lang="en-US" altLang="zh-CN" sz="2400" b="1" i="1" kern="100">
                            <a:solidFill>
                              <a:srgbClr val="000000"/>
                            </a:solidFill>
                            <a:effectLst/>
                            <a:latin typeface="Cambria Math" panose="02040503050406030204" pitchFamily="18" charset="0"/>
                          </a:rPr>
                          <m:t>𝒇</m:t>
                        </m:r>
                        <m:r>
                          <a:rPr lang="en-US" altLang="zh-CN" sz="2400" b="1" i="1" kern="100">
                            <a:solidFill>
                              <a:srgbClr val="000000"/>
                            </a:solidFill>
                            <a:effectLst/>
                            <a:latin typeface="Cambria Math" panose="02040503050406030204" pitchFamily="18" charset="0"/>
                          </a:rPr>
                          <m:t>(</m:t>
                        </m:r>
                      </m:e>
                    </m:nary>
                    <m:r>
                      <a:rPr lang="en-US" altLang="zh-CN" sz="2400" b="1" i="1" kern="100">
                        <a:solidFill>
                          <a:srgbClr val="000000"/>
                        </a:solidFill>
                        <a:effectLst/>
                        <a:latin typeface="Cambria Math" panose="02040503050406030204" pitchFamily="18" charset="0"/>
                      </a:rPr>
                      <m:t>𝑿</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𝒀</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𝒅</m:t>
                    </m:r>
                    <m:r>
                      <a:rPr lang="en-US" altLang="zh-CN" sz="2400" b="1" i="1" kern="100">
                        <a:solidFill>
                          <a:srgbClr val="000000"/>
                        </a:solidFill>
                        <a:effectLst/>
                        <a:latin typeface="Cambria Math" panose="02040503050406030204" pitchFamily="18" charset="0"/>
                      </a:rPr>
                      <m:t>𝝈</m:t>
                    </m:r>
                  </m:oMath>
                </a14:m>
                <a:r>
                  <a:rPr lang="zh-CN" altLang="zh-CN" sz="2400" b="1"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88C809E5-534E-880E-5A8E-0125BBD2C055}"/>
                  </a:ext>
                </a:extLst>
              </p:cNvPr>
              <p:cNvSpPr txBox="1">
                <a:spLocks noRot="1" noChangeAspect="1" noMove="1" noResize="1" noEditPoints="1" noAdjustHandles="1" noChangeArrowheads="1" noChangeShapeType="1" noTextEdit="1"/>
              </p:cNvSpPr>
              <p:nvPr/>
            </p:nvSpPr>
            <p:spPr>
              <a:xfrm>
                <a:off x="107504" y="2772902"/>
                <a:ext cx="8856984" cy="2114233"/>
              </a:xfrm>
              <a:prstGeom prst="rect">
                <a:avLst/>
              </a:prstGeom>
              <a:blipFill>
                <a:blip r:embed="rId3"/>
                <a:stretch>
                  <a:fillRect l="-1101" t="-3170" b="-49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9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CF578A-93C3-D07A-B21B-20E77F2E3B45}"/>
              </a:ext>
            </a:extLst>
          </p:cNvPr>
          <p:cNvSpPr>
            <a:spLocks noChangeArrowheads="1"/>
          </p:cNvSpPr>
          <p:nvPr/>
        </p:nvSpPr>
        <p:spPr bwMode="auto">
          <a:xfrm>
            <a:off x="0" y="0"/>
            <a:ext cx="226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5.1.4</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F25256C-3371-4F15-C38B-0FB23CB1832F}"/>
                  </a:ext>
                </a:extLst>
              </p:cNvPr>
              <p:cNvSpPr txBox="1"/>
              <p:nvPr/>
            </p:nvSpPr>
            <p:spPr>
              <a:xfrm>
                <a:off x="-25751" y="479069"/>
                <a:ext cx="9144000" cy="2049792"/>
              </a:xfrm>
              <a:prstGeom prst="rect">
                <a:avLst/>
              </a:prstGeom>
              <a:noFill/>
            </p:spPr>
            <p:txBody>
              <a:bodyPr wrap="square">
                <a:spAutoFit/>
              </a:bodyPr>
              <a:lstStyle/>
              <a:p>
                <a:pPr algn="just">
                  <a:spcBef>
                    <a:spcPts val="165"/>
                  </a:spcBef>
                </a:pPr>
                <a:r>
                  <a:rPr lang="en-US" altLang="zh-CN" sz="2400" kern="100" dirty="0">
                    <a:solidFill>
                      <a:srgbClr val="000080"/>
                    </a:solidFill>
                    <a:effectLst/>
                    <a:latin typeface="Times New Roman" panose="02020603050405020304" pitchFamily="18" charset="0"/>
                    <a:ea typeface="宋体" panose="02010600030101010101" pitchFamily="2" charset="-122"/>
                  </a:rPr>
                  <a:t>If the joint probability density of two random variables is given by</a:t>
                </a:r>
              </a:p>
              <a:p>
                <a:pPr algn="just">
                  <a:spcBef>
                    <a:spcPts val="165"/>
                  </a:spcBef>
                </a:pPr>
                <a14:m>
                  <m:oMathPara xmlns:m="http://schemas.openxmlformats.org/officeDocument/2006/math">
                    <m:oMathParaPr>
                      <m:jc m:val="centerGroup"/>
                    </m:oMathParaPr>
                    <m:oMath xmlns:m="http://schemas.openxmlformats.org/officeDocument/2006/math">
                      <m:r>
                        <a:rPr lang="en-US" altLang="zh-CN" sz="2400" i="1" kern="100" smtClean="0">
                          <a:solidFill>
                            <a:srgbClr val="000080"/>
                          </a:solidFill>
                          <a:effectLst/>
                          <a:latin typeface="Cambria Math" panose="02040503050406030204" pitchFamily="18" charset="0"/>
                          <a:ea typeface="宋体" panose="02010600030101010101" pitchFamily="2" charset="-122"/>
                        </a:rPr>
                        <m:t>𝑓</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𝑥</m:t>
                      </m:r>
                      <m:r>
                        <a:rPr lang="en-US" altLang="zh-CN" sz="2400" i="1" kern="100" smtClean="0">
                          <a:solidFill>
                            <a:srgbClr val="000080"/>
                          </a:solidFill>
                          <a:effectLst/>
                          <a:latin typeface="Cambria Math" panose="02040503050406030204" pitchFamily="18" charset="0"/>
                          <a:ea typeface="宋体" panose="02010600030101010101" pitchFamily="2" charset="-122"/>
                        </a:rPr>
                        <m:t>,</m:t>
                      </m:r>
                      <m:r>
                        <a:rPr lang="en-US" altLang="zh-CN" sz="2400" i="1" kern="100" smtClean="0">
                          <a:solidFill>
                            <a:srgbClr val="000080"/>
                          </a:solidFill>
                          <a:effectLst/>
                          <a:latin typeface="Cambria Math" panose="02040503050406030204" pitchFamily="18" charset="0"/>
                          <a:ea typeface="宋体" panose="02010600030101010101" pitchFamily="2" charset="-122"/>
                        </a:rPr>
                        <m:t>𝑦</m:t>
                      </m:r>
                      <m:r>
                        <a:rPr lang="en-US" altLang="zh-CN" sz="2400" i="1" kern="100" smtClean="0">
                          <a:solidFill>
                            <a:srgbClr val="000080"/>
                          </a:solidFill>
                          <a:effectLst/>
                          <a:latin typeface="Cambria Math" panose="02040503050406030204" pitchFamily="18" charset="0"/>
                          <a:ea typeface="宋体" panose="02010600030101010101" pitchFamily="2" charset="-122"/>
                        </a:rPr>
                        <m:t>)=</m:t>
                      </m:r>
                      <m:d>
                        <m:dPr>
                          <m:begChr m:val="{"/>
                          <m:endChr m:val=""/>
                          <m:ctrlPr>
                            <a:rPr lang="zh-CN" altLang="zh-CN" sz="2400" i="1" kern="100">
                              <a:solidFill>
                                <a:srgbClr val="000080"/>
                              </a:solidFill>
                              <a:effectLst/>
                              <a:latin typeface="Cambria Math" panose="02040503050406030204" pitchFamily="18" charset="0"/>
                              <a:ea typeface="Cambria Math" panose="02040503050406030204" pitchFamily="18" charset="0"/>
                            </a:rPr>
                          </m:ctrlPr>
                        </m:dPr>
                        <m:e>
                          <m:eqArr>
                            <m:eqArrPr>
                              <m:ctrlPr>
                                <a:rPr lang="zh-CN" altLang="zh-CN" sz="2400" i="1" kern="100">
                                  <a:solidFill>
                                    <a:srgbClr val="000080"/>
                                  </a:solidFill>
                                  <a:effectLst/>
                                  <a:latin typeface="Cambria Math" panose="02040503050406030204" pitchFamily="18" charset="0"/>
                                  <a:ea typeface="Cambria Math" panose="02040503050406030204" pitchFamily="18" charset="0"/>
                                </a:rPr>
                              </m:ctrlPr>
                            </m:eqArrPr>
                            <m:e>
                              <m:r>
                                <a:rPr lang="en-US" altLang="zh-CN" sz="2400" i="1" kern="100">
                                  <a:solidFill>
                                    <a:srgbClr val="000080"/>
                                  </a:solidFill>
                                  <a:effectLst/>
                                  <a:latin typeface="Cambria Math" panose="02040503050406030204" pitchFamily="18" charset="0"/>
                                  <a:ea typeface="宋体" panose="02010600030101010101" pitchFamily="2" charset="-122"/>
                                </a:rPr>
                                <m:t>&amp;6</m:t>
                              </m:r>
                              <m:sSup>
                                <m:sSupPr>
                                  <m:ctrlPr>
                                    <a:rPr lang="zh-CN" altLang="zh-CN" sz="2400" i="1" kern="100">
                                      <a:solidFill>
                                        <a:srgbClr val="000080"/>
                                      </a:solidFill>
                                      <a:effectLst/>
                                      <a:latin typeface="Cambria Math" panose="02040503050406030204" pitchFamily="18" charset="0"/>
                                      <a:ea typeface="Cambria Math" panose="02040503050406030204" pitchFamily="18" charset="0"/>
                                    </a:rPr>
                                  </m:ctrlPr>
                                </m:sSupPr>
                                <m:e>
                                  <m:r>
                                    <a:rPr lang="en-US" altLang="zh-CN" sz="2400" i="1" kern="100">
                                      <a:solidFill>
                                        <a:srgbClr val="000080"/>
                                      </a:solidFill>
                                      <a:effectLst/>
                                      <a:latin typeface="Cambria Math" panose="02040503050406030204" pitchFamily="18" charset="0"/>
                                      <a:ea typeface="宋体" panose="02010600030101010101" pitchFamily="2" charset="-122"/>
                                    </a:rPr>
                                    <m:t>𝑒</m:t>
                                  </m:r>
                                </m:e>
                                <m:sup>
                                  <m:r>
                                    <a:rPr lang="en-US" altLang="zh-CN" sz="2400" i="1" kern="100">
                                      <a:solidFill>
                                        <a:srgbClr val="000080"/>
                                      </a:solidFill>
                                      <a:effectLst/>
                                      <a:latin typeface="Cambria Math" panose="02040503050406030204" pitchFamily="18" charset="0"/>
                                      <a:ea typeface="宋体" panose="02010600030101010101" pitchFamily="2" charset="-122"/>
                                    </a:rPr>
                                    <m:t>−2</m:t>
                                  </m:r>
                                  <m:r>
                                    <a:rPr lang="en-US" altLang="zh-CN" sz="2400" i="1" kern="100">
                                      <a:solidFill>
                                        <a:srgbClr val="000080"/>
                                      </a:solidFill>
                                      <a:effectLst/>
                                      <a:latin typeface="Cambria Math" panose="02040503050406030204" pitchFamily="18" charset="0"/>
                                      <a:ea typeface="宋体" panose="02010600030101010101" pitchFamily="2" charset="-122"/>
                                    </a:rPr>
                                    <m:t>𝑥</m:t>
                                  </m:r>
                                  <m:r>
                                    <a:rPr lang="en-US" altLang="zh-CN" sz="2400" i="1" kern="100">
                                      <a:solidFill>
                                        <a:srgbClr val="000080"/>
                                      </a:solidFill>
                                      <a:effectLst/>
                                      <a:latin typeface="Cambria Math" panose="02040503050406030204" pitchFamily="18" charset="0"/>
                                      <a:ea typeface="宋体" panose="02010600030101010101" pitchFamily="2" charset="-122"/>
                                    </a:rPr>
                                    <m:t>−3</m:t>
                                  </m:r>
                                  <m:r>
                                    <a:rPr lang="en-US" altLang="zh-CN" sz="2400" i="1" kern="100">
                                      <a:solidFill>
                                        <a:srgbClr val="000080"/>
                                      </a:solidFill>
                                      <a:effectLst/>
                                      <a:latin typeface="Cambria Math" panose="02040503050406030204" pitchFamily="18" charset="0"/>
                                      <a:ea typeface="宋体" panose="02010600030101010101" pitchFamily="2" charset="-122"/>
                                    </a:rPr>
                                    <m:t>𝑦</m:t>
                                  </m:r>
                                </m:sup>
                              </m:sSup>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for</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a:rPr lang="en-US" altLang="zh-CN" sz="2400" i="1" kern="100">
                                  <a:solidFill>
                                    <a:srgbClr val="000080"/>
                                  </a:solidFill>
                                  <a:effectLst/>
                                  <a:latin typeface="Cambria Math" panose="02040503050406030204" pitchFamily="18" charset="0"/>
                                  <a:ea typeface="宋体" panose="02010600030101010101" pitchFamily="2" charset="-122"/>
                                </a:rPr>
                                <m:t>𝑥</m:t>
                              </m:r>
                              <m:r>
                                <a:rPr lang="en-US" altLang="zh-CN" sz="2400" kern="100">
                                  <a:solidFill>
                                    <a:srgbClr val="000080"/>
                                  </a:solidFill>
                                  <a:effectLst/>
                                  <a:latin typeface="Cambria Math" panose="02040503050406030204" pitchFamily="18" charset="0"/>
                                  <a:ea typeface="宋体" panose="02010600030101010101" pitchFamily="2" charset="-122"/>
                                </a:rPr>
                                <m:t>&gt;0,</m:t>
                              </m:r>
                              <m:r>
                                <a:rPr lang="en-US" altLang="zh-CN" sz="2400" i="1" kern="100">
                                  <a:solidFill>
                                    <a:srgbClr val="000080"/>
                                  </a:solidFill>
                                  <a:effectLst/>
                                  <a:latin typeface="Cambria Math" panose="02040503050406030204" pitchFamily="18" charset="0"/>
                                  <a:ea typeface="宋体" panose="02010600030101010101" pitchFamily="2" charset="-122"/>
                                </a:rPr>
                                <m:t>𝑦</m:t>
                              </m:r>
                              <m:r>
                                <a:rPr lang="en-US" altLang="zh-CN" sz="2400" kern="100">
                                  <a:solidFill>
                                    <a:srgbClr val="000080"/>
                                  </a:solidFill>
                                  <a:effectLst/>
                                  <a:latin typeface="Cambria Math" panose="02040503050406030204" pitchFamily="18" charset="0"/>
                                  <a:ea typeface="宋体" panose="02010600030101010101" pitchFamily="2" charset="-122"/>
                                </a:rPr>
                                <m:t>&gt;0</m:t>
                              </m:r>
                            </m:e>
                            <m:e>
                              <m:r>
                                <a:rPr lang="en-US" altLang="zh-CN" sz="2400" i="1" kern="100">
                                  <a:solidFill>
                                    <a:srgbClr val="000080"/>
                                  </a:solidFill>
                                  <a:effectLst/>
                                  <a:latin typeface="Cambria Math" panose="02040503050406030204" pitchFamily="18" charset="0"/>
                                  <a:ea typeface="宋体" panose="02010600030101010101" pitchFamily="2" charset="-122"/>
                                </a:rPr>
                                <m:t>&amp;0</m:t>
                              </m:r>
                              <m:r>
                                <m:rPr>
                                  <m:nor/>
                                </m:rPr>
                                <a:rPr lang="en-US" altLang="zh-CN" sz="2400" kern="100">
                                  <a:solidFill>
                                    <a:srgbClr val="000080"/>
                                  </a:solidFill>
                                  <a:effectLst/>
                                  <a:latin typeface="Cambria Math" panose="02040503050406030204" pitchFamily="18" charset="0"/>
                                  <a:ea typeface="宋体" panose="02010600030101010101" pitchFamily="2" charset="-122"/>
                                </a:rPr>
                                <m:t>            </m:t>
                              </m:r>
                              <m:r>
                                <m:rPr>
                                  <m:nor/>
                                </m:rPr>
                                <a:rPr lang="en-US" altLang="zh-CN" sz="2400" kern="100">
                                  <a:solidFill>
                                    <a:srgbClr val="000080"/>
                                  </a:solidFill>
                                  <a:effectLst/>
                                  <a:latin typeface="Cambria Math" panose="02040503050406030204" pitchFamily="18" charset="0"/>
                                  <a:ea typeface="宋体" panose="02010600030101010101" pitchFamily="2" charset="-122"/>
                                </a:rPr>
                                <m:t>elsewhere</m:t>
                              </m:r>
                            </m:e>
                          </m:eqArr>
                        </m:e>
                      </m:d>
                    </m:oMath>
                  </m:oMathPara>
                </a14:m>
                <a:endParaRPr lang="zh-CN" altLang="zh-CN" sz="2400" kern="100" dirty="0">
                  <a:effectLst/>
                  <a:latin typeface="Times New Roman" panose="02020603050405020304" pitchFamily="18" charset="0"/>
                  <a:ea typeface="宋体" panose="02010600030101010101" pitchFamily="2" charset="-122"/>
                </a:endParaRPr>
              </a:p>
              <a:p>
                <a:pPr algn="just">
                  <a:spcBef>
                    <a:spcPts val="165"/>
                  </a:spcBef>
                </a:pPr>
                <a:r>
                  <a:rPr lang="en-US" altLang="zh-CN" sz="2400" kern="100" dirty="0">
                    <a:solidFill>
                      <a:srgbClr val="000080"/>
                    </a:solidFill>
                    <a:effectLst/>
                    <a:latin typeface="Times New Roman" panose="02020603050405020304" pitchFamily="18" charset="0"/>
                    <a:ea typeface="宋体" panose="02010600030101010101" pitchFamily="2" charset="-122"/>
                  </a:rPr>
                  <a:t>Find the joint distribution function, and use it to find the probability </a:t>
                </a:r>
                <a14:m>
                  <m:oMath xmlns:m="http://schemas.openxmlformats.org/officeDocument/2006/math">
                    <m:r>
                      <a:rPr lang="en-US" altLang="zh-CN" sz="2400" i="1" kern="100">
                        <a:solidFill>
                          <a:srgbClr val="0000FF"/>
                        </a:solidFill>
                        <a:effectLst/>
                        <a:latin typeface="Cambria Math" panose="02040503050406030204" pitchFamily="18" charset="0"/>
                        <a:ea typeface="宋体" panose="02010600030101010101" pitchFamily="2" charset="-122"/>
                      </a:rPr>
                      <m:t>𝑃</m:t>
                    </m:r>
                    <m:r>
                      <a:rPr lang="en-US" altLang="zh-CN" sz="2400" i="1" kern="100">
                        <a:solidFill>
                          <a:srgbClr val="0000FF"/>
                        </a:solidFill>
                        <a:effectLst/>
                        <a:latin typeface="Cambria Math" panose="02040503050406030204" pitchFamily="18" charset="0"/>
                        <a:ea typeface="宋体" panose="02010600030101010101" pitchFamily="2" charset="-122"/>
                      </a:rPr>
                      <m:t>(</m:t>
                    </m:r>
                    <m:r>
                      <a:rPr lang="en-US" altLang="zh-CN" sz="2400" i="1" kern="100">
                        <a:solidFill>
                          <a:srgbClr val="0000FF"/>
                        </a:solidFill>
                        <a:effectLst/>
                        <a:latin typeface="Cambria Math" panose="02040503050406030204" pitchFamily="18" charset="0"/>
                        <a:ea typeface="宋体" panose="02010600030101010101" pitchFamily="2" charset="-122"/>
                      </a:rPr>
                      <m:t>𝑋</m:t>
                    </m:r>
                    <m:r>
                      <a:rPr lang="en-US" altLang="zh-CN" sz="2400" i="1" kern="100">
                        <a:solidFill>
                          <a:srgbClr val="0000FF"/>
                        </a:solidFill>
                        <a:effectLst/>
                        <a:latin typeface="Cambria Math" panose="02040503050406030204" pitchFamily="18" charset="0"/>
                        <a:ea typeface="宋体" panose="02010600030101010101" pitchFamily="2" charset="-122"/>
                      </a:rPr>
                      <m:t>≤2,</m:t>
                    </m:r>
                    <m:r>
                      <a:rPr lang="en-US" altLang="zh-CN" sz="2400" i="1" kern="100">
                        <a:solidFill>
                          <a:srgbClr val="0000FF"/>
                        </a:solidFill>
                        <a:effectLst/>
                        <a:latin typeface="Cambria Math" panose="02040503050406030204" pitchFamily="18" charset="0"/>
                        <a:ea typeface="宋体" panose="02010600030101010101" pitchFamily="2" charset="-122"/>
                      </a:rPr>
                      <m:t>𝑌</m:t>
                    </m:r>
                    <m:r>
                      <a:rPr lang="en-US" altLang="zh-CN" sz="2400" i="1" kern="100">
                        <a:solidFill>
                          <a:srgbClr val="0000FF"/>
                        </a:solidFill>
                        <a:effectLst/>
                        <a:latin typeface="Cambria Math" panose="02040503050406030204" pitchFamily="18" charset="0"/>
                        <a:ea typeface="宋体" panose="02010600030101010101" pitchFamily="2" charset="-122"/>
                      </a:rPr>
                      <m:t>≤4)</m:t>
                    </m:r>
                  </m:oMath>
                </a14:m>
                <a:r>
                  <a:rPr lang="en-US" altLang="zh-CN" sz="2400" kern="100" dirty="0">
                    <a:solidFill>
                      <a:srgbClr val="00008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5F25256C-3371-4F15-C38B-0FB23CB1832F}"/>
                  </a:ext>
                </a:extLst>
              </p:cNvPr>
              <p:cNvSpPr txBox="1">
                <a:spLocks noRot="1" noChangeAspect="1" noMove="1" noResize="1" noEditPoints="1" noAdjustHandles="1" noChangeArrowheads="1" noChangeShapeType="1" noTextEdit="1"/>
              </p:cNvSpPr>
              <p:nvPr/>
            </p:nvSpPr>
            <p:spPr>
              <a:xfrm>
                <a:off x="-25751" y="479069"/>
                <a:ext cx="9144000" cy="2049792"/>
              </a:xfrm>
              <a:prstGeom prst="rect">
                <a:avLst/>
              </a:prstGeom>
              <a:blipFill>
                <a:blip r:embed="rId2"/>
                <a:stretch>
                  <a:fillRect l="-1067" t="-2381" r="-1000" b="-595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701F40A-DD0C-1036-288A-204185DAA419}"/>
              </a:ext>
            </a:extLst>
          </p:cNvPr>
          <p:cNvSpPr txBox="1"/>
          <p:nvPr/>
        </p:nvSpPr>
        <p:spPr>
          <a:xfrm>
            <a:off x="179512" y="2551346"/>
            <a:ext cx="4669436" cy="461665"/>
          </a:xfrm>
          <a:prstGeom prst="rect">
            <a:avLst/>
          </a:prstGeom>
          <a:noFill/>
        </p:spPr>
        <p:txBody>
          <a:bodyPr wrap="square">
            <a:spAutoFit/>
          </a:bodyPr>
          <a:lstStyle/>
          <a:p>
            <a:pPr algn="just">
              <a:spcBef>
                <a:spcPts val="525"/>
              </a:spcBef>
            </a:pPr>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r>
              <a:rPr lang="en-US" altLang="zh-CN" sz="2400" kern="100" dirty="0">
                <a:effectLst/>
                <a:latin typeface="Times New Roman" panose="02020603050405020304" pitchFamily="18" charset="0"/>
                <a:ea typeface="宋体" panose="02010600030101010101" pitchFamily="2" charset="-122"/>
              </a:rPr>
              <a:t>  By definition,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BFCEDF5-8D07-1B47-A3BD-C14BCBD18440}"/>
                  </a:ext>
                </a:extLst>
              </p:cNvPr>
              <p:cNvSpPr txBox="1"/>
              <p:nvPr/>
            </p:nvSpPr>
            <p:spPr>
              <a:xfrm>
                <a:off x="395536" y="3029356"/>
                <a:ext cx="8640960" cy="1929118"/>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𝐹</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e>
                        <m:r>
                          <a:rPr lang="zh-CN" altLang="en-US" sz="2400" i="1">
                            <a:latin typeface="Cambria Math" panose="02040503050406030204" pitchFamily="18" charset="0"/>
                          </a:rPr>
                          <m:t>𝑦</m:t>
                        </m:r>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1">
                            <a:latin typeface="Cambria Math" panose="02040503050406030204" pitchFamily="18" charset="0"/>
                          </a:rPr>
                          <m:t>𝑥</m:t>
                        </m:r>
                      </m:sup>
                      <m:e>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1">
                                <a:latin typeface="Cambria Math" panose="02040503050406030204" pitchFamily="18" charset="0"/>
                              </a:rPr>
                              <m:t>𝑦</m:t>
                            </m:r>
                          </m:sup>
                          <m:e>
                            <m:r>
                              <a:rPr lang="zh-CN" altLang="en-US" sz="2400" i="1">
                                <a:latin typeface="Cambria Math" panose="02040503050406030204" pitchFamily="18" charset="0"/>
                              </a:rPr>
                              <m:t>𝑓</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𝑢</m:t>
                                </m:r>
                              </m:e>
                              <m:e>
                                <m:r>
                                  <a:rPr lang="zh-CN" altLang="en-US" sz="2400" i="1">
                                    <a:latin typeface="Cambria Math" panose="02040503050406030204" pitchFamily="18" charset="0"/>
                                  </a:rPr>
                                  <m:t>𝑣</m:t>
                                </m:r>
                              </m:e>
                            </m:d>
                            <m:r>
                              <a:rPr lang="zh-CN" altLang="en-US" sz="2400" i="1">
                                <a:latin typeface="Cambria Math" panose="02040503050406030204" pitchFamily="18" charset="0"/>
                              </a:rPr>
                              <m:t>𝑑𝑢𝑑𝑣</m:t>
                            </m:r>
                          </m:e>
                        </m:nary>
                      </m:e>
                    </m:nary>
                  </m:oMath>
                </a14:m>
                <a:r>
                  <a:rPr lang="en-US" altLang="zh-CN" sz="2400" dirty="0"/>
                  <a:t> </a:t>
                </a:r>
                <a:endParaRPr lang="en-US" altLang="zh-CN" sz="2400" i="1" dirty="0"/>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eqArr>
                            <m:eqArrPr>
                              <m:ctrlPr>
                                <a:rPr lang="zh-CN" altLang="zh-CN" sz="2400" i="1">
                                  <a:latin typeface="Cambria Math" panose="02040503050406030204" pitchFamily="18" charset="0"/>
                                </a:rPr>
                              </m:ctrlPr>
                            </m:eqArrPr>
                            <m:e>
                              <m:r>
                                <a:rPr lang="en-US" altLang="zh-CN" sz="2400" i="1">
                                  <a:latin typeface="Cambria Math" panose="02040503050406030204" pitchFamily="18" charset="0"/>
                                </a:rPr>
                                <m:t>6</m:t>
                              </m:r>
                              <m:nary>
                                <m:naryPr>
                                  <m:ctrlPr>
                                    <a:rPr lang="zh-CN" altLang="zh-CN" sz="2400" i="1">
                                      <a:latin typeface="Cambria Math" panose="02040503050406030204" pitchFamily="18" charset="0"/>
                                    </a:rPr>
                                  </m:ctrlPr>
                                </m:naryPr>
                                <m:sub>
                                  <m:r>
                                    <a:rPr lang="en-US" altLang="zh-CN" sz="2400" i="1">
                                      <a:latin typeface="Cambria Math" panose="02040503050406030204" pitchFamily="18" charset="0"/>
                                    </a:rPr>
                                    <m:t>0</m:t>
                                  </m:r>
                                </m:sub>
                                <m:sup>
                                  <m:r>
                                    <a:rPr lang="en-US" altLang="zh-CN" sz="2400" i="1">
                                      <a:latin typeface="Cambria Math" panose="02040503050406030204" pitchFamily="18" charset="0"/>
                                    </a:rPr>
                                    <m:t>𝑥</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−2</m:t>
                                      </m:r>
                                      <m:r>
                                        <a:rPr lang="en-US" altLang="zh-CN" sz="2400" i="1">
                                          <a:latin typeface="Cambria Math" panose="02040503050406030204" pitchFamily="18" charset="0"/>
                                        </a:rPr>
                                        <m:t>𝑢</m:t>
                                      </m:r>
                                    </m:sup>
                                  </m:sSup>
                                  <m:r>
                                    <a:rPr lang="en-US" altLang="zh-CN" sz="2400" i="1">
                                      <a:latin typeface="Cambria Math" panose="02040503050406030204" pitchFamily="18" charset="0"/>
                                    </a:rPr>
                                    <m:t>𝑑𝑢</m:t>
                                  </m:r>
                                  <m:nary>
                                    <m:naryPr>
                                      <m:ctrlPr>
                                        <a:rPr lang="zh-CN" altLang="zh-CN" sz="2400" i="1">
                                          <a:latin typeface="Cambria Math" panose="02040503050406030204" pitchFamily="18" charset="0"/>
                                        </a:rPr>
                                      </m:ctrlPr>
                                    </m:naryPr>
                                    <m:sub>
                                      <m:r>
                                        <a:rPr lang="en-US" altLang="zh-CN" sz="2400" i="1">
                                          <a:latin typeface="Cambria Math" panose="02040503050406030204" pitchFamily="18" charset="0"/>
                                        </a:rPr>
                                        <m:t>0</m:t>
                                      </m:r>
                                    </m:sub>
                                    <m:sup>
                                      <m:r>
                                        <a:rPr lang="en-US" altLang="zh-CN" sz="2400" i="1">
                                          <a:latin typeface="Cambria Math" panose="02040503050406030204" pitchFamily="18" charset="0"/>
                                        </a:rPr>
                                        <m:t>𝑦</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−3</m:t>
                                          </m:r>
                                          <m:r>
                                            <a:rPr lang="en-US" altLang="zh-CN" sz="2400" i="1">
                                              <a:latin typeface="Cambria Math" panose="02040503050406030204" pitchFamily="18" charset="0"/>
                                            </a:rPr>
                                            <m:t>𝑣</m:t>
                                          </m:r>
                                        </m:sup>
                                      </m:sSup>
                                      <m:r>
                                        <a:rPr lang="en-US" altLang="zh-CN" sz="2400" i="1">
                                          <a:latin typeface="Cambria Math" panose="02040503050406030204" pitchFamily="18" charset="0"/>
                                        </a:rPr>
                                        <m:t>𝑑𝑣</m:t>
                                      </m:r>
                                    </m:e>
                                  </m:nary>
                                </m:e>
                              </m:nary>
                              <m:r>
                                <m:rPr>
                                  <m:nor/>
                                </m:rPr>
                                <a:rPr lang="en-US" altLang="zh-CN" sz="2400"/>
                                <m:t>   </m:t>
                              </m:r>
                              <m:r>
                                <m:rPr>
                                  <m:nor/>
                                </m:rPr>
                                <a:rPr lang="en-US" altLang="zh-CN" sz="2400"/>
                                <m:t>for</m:t>
                              </m:r>
                              <m:r>
                                <m:rPr>
                                  <m:nor/>
                                </m:rPr>
                                <a:rPr lang="en-US" altLang="zh-CN" sz="2400"/>
                                <m:t>  </m:t>
                              </m:r>
                              <m:r>
                                <a:rPr lang="en-US" altLang="zh-CN" sz="2400" i="1">
                                  <a:latin typeface="Cambria Math" panose="02040503050406030204" pitchFamily="18" charset="0"/>
                                </a:rPr>
                                <m:t>𝑥</m:t>
                              </m:r>
                              <m:r>
                                <a:rPr lang="en-US" altLang="zh-CN" sz="2400">
                                  <a:latin typeface="Cambria Math" panose="02040503050406030204" pitchFamily="18" charset="0"/>
                                </a:rPr>
                                <m:t>&gt;0,</m:t>
                              </m:r>
                              <m:r>
                                <a:rPr lang="en-US" altLang="zh-CN" sz="2400" i="1">
                                  <a:latin typeface="Cambria Math" panose="02040503050406030204" pitchFamily="18" charset="0"/>
                                </a:rPr>
                                <m:t> </m:t>
                              </m:r>
                              <m:r>
                                <a:rPr lang="en-US" altLang="zh-CN" sz="2400" i="1">
                                  <a:latin typeface="Cambria Math" panose="02040503050406030204" pitchFamily="18" charset="0"/>
                                </a:rPr>
                                <m:t>𝑦</m:t>
                              </m:r>
                              <m:r>
                                <a:rPr lang="en-US" altLang="zh-CN" sz="2400" i="1">
                                  <a:latin typeface="Cambria Math" panose="02040503050406030204" pitchFamily="18" charset="0"/>
                                </a:rPr>
                                <m:t>&gt;0</m:t>
                              </m:r>
                            </m:e>
                            <m:e>
                              <m:r>
                                <a:rPr lang="en-US" altLang="zh-CN" sz="2400" i="1">
                                  <a:latin typeface="Cambria Math" panose="02040503050406030204" pitchFamily="18" charset="0"/>
                                </a:rPr>
                                <m:t>0</m:t>
                              </m:r>
                              <m:r>
                                <m:rPr>
                                  <m:nor/>
                                </m:rPr>
                                <a:rPr lang="en-US" altLang="zh-CN" sz="2400"/>
                                <m:t>                            </m:t>
                              </m:r>
                              <m:r>
                                <m:rPr>
                                  <m:nor/>
                                </m:rPr>
                                <a:rPr lang="en-US" altLang="zh-CN" sz="2400"/>
                                <m:t>elsewhere</m:t>
                              </m:r>
                            </m:e>
                          </m:eqArr>
                        </m:e>
                      </m:d>
                    </m:oMath>
                  </m:oMathPara>
                </a14:m>
                <a:endParaRPr lang="zh-CN" altLang="en-US" sz="2400" dirty="0"/>
              </a:p>
            </p:txBody>
          </p:sp>
        </mc:Choice>
        <mc:Fallback xmlns="">
          <p:sp>
            <p:nvSpPr>
              <p:cNvPr id="11" name="文本框 10">
                <a:extLst>
                  <a:ext uri="{FF2B5EF4-FFF2-40B4-BE49-F238E27FC236}">
                    <a16:creationId xmlns:a16="http://schemas.microsoft.com/office/drawing/2014/main" id="{7BFCEDF5-8D07-1B47-A3BD-C14BCBD18440}"/>
                  </a:ext>
                </a:extLst>
              </p:cNvPr>
              <p:cNvSpPr txBox="1">
                <a:spLocks noRot="1" noChangeAspect="1" noMove="1" noResize="1" noEditPoints="1" noAdjustHandles="1" noChangeArrowheads="1" noChangeShapeType="1" noTextEdit="1"/>
              </p:cNvSpPr>
              <p:nvPr/>
            </p:nvSpPr>
            <p:spPr>
              <a:xfrm>
                <a:off x="395536" y="3029356"/>
                <a:ext cx="8640960" cy="192911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A177F90-532F-5AD8-AA25-4D79DBE42AF5}"/>
                  </a:ext>
                </a:extLst>
              </p:cNvPr>
              <p:cNvSpPr txBox="1"/>
              <p:nvPr/>
            </p:nvSpPr>
            <p:spPr>
              <a:xfrm>
                <a:off x="611560" y="5157192"/>
                <a:ext cx="8064896" cy="916148"/>
              </a:xfrm>
              <a:prstGeom prst="rect">
                <a:avLst/>
              </a:prstGeom>
              <a:noFill/>
            </p:spPr>
            <p:txBody>
              <a:bodyPr wrap="square">
                <a:spAutoFit/>
              </a:bodyPr>
              <a:lstStyle/>
              <a:p>
                <a:pPr algn="just">
                  <a:spcBef>
                    <a:spcPts val="525"/>
                  </a:spcBef>
                </a:pPr>
                <a:r>
                  <a:rPr lang="en-US" altLang="zh-CN" sz="2400" kern="100" dirty="0">
                    <a:effectLst/>
                    <a:latin typeface="Times New Roman" panose="02020603050405020304" pitchFamily="18" charset="0"/>
                    <a:ea typeface="宋体" panose="02010600030101010101" pitchFamily="2" charset="-122"/>
                  </a:rPr>
                  <a:t>Thus,</a:t>
                </a:r>
                <a14:m>
                  <m:oMath xmlns:m="http://schemas.openxmlformats.org/officeDocument/2006/math">
                    <m:r>
                      <a:rPr lang="en-US" altLang="zh-CN" sz="2400" b="0" i="0" kern="100" smtClean="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𝐹</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ea typeface="宋体" panose="02010600030101010101" pitchFamily="2" charset="-122"/>
                              </a:rPr>
                              <m:t>&amp;(1−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−2</m:t>
                                </m:r>
                                <m:r>
                                  <a:rPr lang="en-US" altLang="zh-CN" sz="2400" i="1" kern="100">
                                    <a:effectLst/>
                                    <a:latin typeface="Cambria Math" panose="02040503050406030204" pitchFamily="18" charset="0"/>
                                    <a:ea typeface="宋体" panose="02010600030101010101" pitchFamily="2" charset="-122"/>
                                  </a:rPr>
                                  <m:t>𝑥</m:t>
                                </m:r>
                              </m:sup>
                            </m:sSup>
                            <m:r>
                              <a:rPr lang="en-US" altLang="zh-CN" sz="2400" i="1" kern="100">
                                <a:effectLst/>
                                <a:latin typeface="Cambria Math" panose="02040503050406030204" pitchFamily="18" charset="0"/>
                                <a:ea typeface="宋体" panose="02010600030101010101" pitchFamily="2" charset="-122"/>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−3</m:t>
                                </m:r>
                                <m:r>
                                  <a:rPr lang="en-US" altLang="zh-CN" sz="2400" i="1" kern="100">
                                    <a:effectLst/>
                                    <a:latin typeface="Cambria Math" panose="02040503050406030204" pitchFamily="18" charset="0"/>
                                    <a:ea typeface="宋体" panose="02010600030101010101" pitchFamily="2" charset="-122"/>
                                  </a:rPr>
                                  <m:t>𝑦</m:t>
                                </m:r>
                              </m:sup>
                            </m:sSup>
                            <m:r>
                              <a:rPr lang="en-US" altLang="zh-CN" sz="2400" i="1" kern="100">
                                <a:effectLst/>
                                <a:latin typeface="Cambria Math" panose="02040503050406030204" pitchFamily="18" charset="0"/>
                                <a:ea typeface="宋体" panose="02010600030101010101" pitchFamily="2" charset="-122"/>
                              </a:rPr>
                              <m:t>)</m:t>
                            </m:r>
                            <m:r>
                              <m:rPr>
                                <m:nor/>
                              </m:rPr>
                              <a:rPr lang="en-US" altLang="zh-CN" sz="2400" kern="100">
                                <a:effectLst/>
                                <a:latin typeface="Cambria Math" panose="02040503050406030204" pitchFamily="18" charset="0"/>
                                <a:ea typeface="宋体" panose="02010600030101010101" pitchFamily="2" charset="-122"/>
                              </a:rPr>
                              <m:t>   </m:t>
                            </m:r>
                            <m:r>
                              <m:rPr>
                                <m:nor/>
                              </m:rPr>
                              <a:rPr lang="en-US" altLang="zh-CN" sz="2400" kern="100">
                                <a:effectLst/>
                                <a:latin typeface="Cambria Math" panose="02040503050406030204" pitchFamily="18" charset="0"/>
                                <a:ea typeface="宋体" panose="02010600030101010101" pitchFamily="2" charset="-122"/>
                              </a:rPr>
                              <m:t>for</m:t>
                            </m:r>
                            <m:r>
                              <m:rPr>
                                <m:nor/>
                              </m:rPr>
                              <a:rPr lang="en-US" altLang="zh-CN" sz="2400"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𝑥</m:t>
                            </m:r>
                            <m:r>
                              <m:rPr>
                                <m:nor/>
                              </m:rPr>
                              <a:rPr lang="en-US" altLang="zh-CN" sz="2400" kern="100">
                                <a:effectLst/>
                                <a:latin typeface="Cambria Math" panose="02040503050406030204" pitchFamily="18" charset="0"/>
                                <a:ea typeface="宋体" panose="02010600030101010101" pitchFamily="2" charset="-122"/>
                              </a:rPr>
                              <m:t>&gt;0, </m:t>
                            </m:r>
                            <m:r>
                              <a:rPr lang="en-US" altLang="zh-CN" sz="2400" i="1" kern="100">
                                <a:effectLst/>
                                <a:latin typeface="Cambria Math" panose="02040503050406030204" pitchFamily="18" charset="0"/>
                                <a:ea typeface="宋体" panose="02010600030101010101" pitchFamily="2" charset="-122"/>
                              </a:rPr>
                              <m:t>𝑦</m:t>
                            </m:r>
                            <m:r>
                              <m:rPr>
                                <m:nor/>
                              </m:rPr>
                              <a:rPr lang="en-US" altLang="zh-CN" sz="2400" kern="100">
                                <a:effectLst/>
                                <a:latin typeface="Cambria Math" panose="02040503050406030204" pitchFamily="18" charset="0"/>
                                <a:ea typeface="宋体" panose="02010600030101010101" pitchFamily="2" charset="-122"/>
                              </a:rPr>
                              <m:t>&gt;0</m:t>
                            </m:r>
                          </m:e>
                          <m:e>
                            <m:r>
                              <a:rPr lang="en-US" altLang="zh-CN" sz="2400" i="1" kern="100">
                                <a:effectLst/>
                                <a:latin typeface="Cambria Math" panose="02040503050406030204" pitchFamily="18" charset="0"/>
                                <a:ea typeface="宋体" panose="02010600030101010101" pitchFamily="2" charset="-122"/>
                              </a:rPr>
                              <m:t>&amp;0</m:t>
                            </m:r>
                            <m:r>
                              <m:rPr>
                                <m:nor/>
                              </m:rPr>
                              <a:rPr lang="en-US" altLang="zh-CN" sz="2400" kern="100">
                                <a:effectLst/>
                                <a:latin typeface="Cambria Math" panose="02040503050406030204" pitchFamily="18" charset="0"/>
                                <a:ea typeface="宋体" panose="02010600030101010101" pitchFamily="2" charset="-122"/>
                              </a:rPr>
                              <m:t>                       </m:t>
                            </m:r>
                            <m:r>
                              <m:rPr>
                                <m:nor/>
                              </m:rPr>
                              <a:rPr lang="en-US" altLang="zh-CN" sz="2400" kern="100">
                                <a:effectLst/>
                                <a:latin typeface="Cambria Math" panose="02040503050406030204" pitchFamily="18" charset="0"/>
                                <a:ea typeface="宋体" panose="02010600030101010101" pitchFamily="2" charset="-122"/>
                              </a:rPr>
                              <m:t>elsewhere</m:t>
                            </m:r>
                          </m:e>
                        </m:eqArr>
                      </m:e>
                    </m:d>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3A177F90-532F-5AD8-AA25-4D79DBE42AF5}"/>
                  </a:ext>
                </a:extLst>
              </p:cNvPr>
              <p:cNvSpPr txBox="1">
                <a:spLocks noRot="1" noChangeAspect="1" noMove="1" noResize="1" noEditPoints="1" noAdjustHandles="1" noChangeArrowheads="1" noChangeShapeType="1" noTextEdit="1"/>
              </p:cNvSpPr>
              <p:nvPr/>
            </p:nvSpPr>
            <p:spPr>
              <a:xfrm>
                <a:off x="611560" y="5157192"/>
                <a:ext cx="8064896" cy="916148"/>
              </a:xfrm>
              <a:prstGeom prst="rect">
                <a:avLst/>
              </a:prstGeom>
              <a:blipFill>
                <a:blip r:embed="rId4"/>
                <a:stretch>
                  <a:fillRect l="-11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FA673BE-61C4-1E06-5586-2AAE708D4059}"/>
                  </a:ext>
                </a:extLst>
              </p:cNvPr>
              <p:cNvSpPr txBox="1"/>
              <p:nvPr/>
            </p:nvSpPr>
            <p:spPr>
              <a:xfrm>
                <a:off x="0" y="6209620"/>
                <a:ext cx="9036496" cy="461665"/>
              </a:xfrm>
              <a:prstGeom prst="rect">
                <a:avLst/>
              </a:prstGeom>
              <a:noFill/>
            </p:spPr>
            <p:txBody>
              <a:bodyPr wrap="square">
                <a:spAutoFit/>
              </a:bodyPr>
              <a:lstStyle/>
              <a:p>
                <a:pPr algn="just">
                  <a:spcBef>
                    <a:spcPts val="525"/>
                  </a:spcBef>
                </a:pPr>
                <a:r>
                  <a:rPr lang="en-US" altLang="zh-CN" sz="2400" kern="100" dirty="0">
                    <a:effectLst/>
                    <a:latin typeface="Times New Roman" panose="02020603050405020304" pitchFamily="18" charset="0"/>
                    <a:ea typeface="宋体" panose="02010600030101010101" pitchFamily="2" charset="-122"/>
                  </a:rPr>
                  <a:t>Hence,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2, </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4)=</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𝐹</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 4)=(1−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4</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)=0.9817</m:t>
                    </m:r>
                  </m:oMath>
                </a14:m>
                <a:r>
                  <a:rPr lang="en-US" altLang="zh-CN" sz="2400" kern="100" dirty="0">
                    <a:effectLst/>
                    <a:latin typeface="Times New Roman" panose="02020603050405020304" pitchFamily="18" charset="0"/>
                    <a:ea typeface="宋体" panose="02010600030101010101" pitchFamily="2" charset="-122"/>
                  </a:rPr>
                  <a:t>. </a:t>
                </a:r>
                <a:endParaRPr lang="zh-CN" altLang="en-US" sz="2400" dirty="0"/>
              </a:p>
            </p:txBody>
          </p:sp>
        </mc:Choice>
        <mc:Fallback xmlns="">
          <p:sp>
            <p:nvSpPr>
              <p:cNvPr id="17" name="文本框 16">
                <a:extLst>
                  <a:ext uri="{FF2B5EF4-FFF2-40B4-BE49-F238E27FC236}">
                    <a16:creationId xmlns:a16="http://schemas.microsoft.com/office/drawing/2014/main" id="{3FA673BE-61C4-1E06-5586-2AAE708D4059}"/>
                  </a:ext>
                </a:extLst>
              </p:cNvPr>
              <p:cNvSpPr txBox="1">
                <a:spLocks noRot="1" noChangeAspect="1" noMove="1" noResize="1" noEditPoints="1" noAdjustHandles="1" noChangeArrowheads="1" noChangeShapeType="1" noTextEdit="1"/>
              </p:cNvSpPr>
              <p:nvPr/>
            </p:nvSpPr>
            <p:spPr>
              <a:xfrm>
                <a:off x="0" y="6209620"/>
                <a:ext cx="9036496" cy="461665"/>
              </a:xfrm>
              <a:prstGeom prst="rect">
                <a:avLst/>
              </a:prstGeom>
              <a:blipFill>
                <a:blip r:embed="rId5"/>
                <a:stretch>
                  <a:fillRect l="-1012"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4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F788442-D316-2FEA-070D-18FB9AB1820D}"/>
              </a:ext>
            </a:extLst>
          </p:cNvPr>
          <p:cNvSpPr txBox="1"/>
          <p:nvPr/>
        </p:nvSpPr>
        <p:spPr>
          <a:xfrm>
            <a:off x="179512" y="116632"/>
            <a:ext cx="1656184"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宋体" panose="02010600030101010101" pitchFamily="2" charset="-122"/>
              </a:rPr>
              <a:t>Example</a:t>
            </a:r>
            <a:endParaRPr lang="zh-CN" altLang="zh-CN" sz="2400" kern="100" dirty="0">
              <a:effectLst/>
              <a:latin typeface="Times New Roman" panose="02020603050405020304" pitchFamily="18" charset="0"/>
              <a:ea typeface="宋体" panose="02010600030101010101" pitchFamily="2" charset="-122"/>
            </a:endParaRPr>
          </a:p>
        </p:txBody>
      </p:sp>
      <p:sp>
        <p:nvSpPr>
          <p:cNvPr id="4" name="Rectangle 2">
            <a:extLst>
              <a:ext uri="{FF2B5EF4-FFF2-40B4-BE49-F238E27FC236}">
                <a16:creationId xmlns:a16="http://schemas.microsoft.com/office/drawing/2014/main" id="{C5345FDF-910A-F4D5-C405-D7C9F6A0C02E}"/>
              </a:ext>
            </a:extLst>
          </p:cNvPr>
          <p:cNvSpPr>
            <a:spLocks noChangeArrowheads="1"/>
          </p:cNvSpPr>
          <p:nvPr/>
        </p:nvSpPr>
        <p:spPr bwMode="auto">
          <a:xfrm>
            <a:off x="176575" y="498248"/>
            <a:ext cx="837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If the joint probability density of two random variables is given by</a:t>
            </a:r>
            <a:endPar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DA494E9C-8BB9-1A87-BF16-20EA2D10282C}"/>
              </a:ext>
            </a:extLst>
          </p:cNvPr>
          <p:cNvGraphicFramePr>
            <a:graphicFrameLocks noChangeAspect="1"/>
          </p:cNvGraphicFramePr>
          <p:nvPr>
            <p:extLst>
              <p:ext uri="{D42A27DB-BD31-4B8C-83A1-F6EECF244321}">
                <p14:modId xmlns:p14="http://schemas.microsoft.com/office/powerpoint/2010/main" val="549761949"/>
              </p:ext>
            </p:extLst>
          </p:nvPr>
        </p:nvGraphicFramePr>
        <p:xfrm>
          <a:off x="190500" y="974725"/>
          <a:ext cx="3949700" cy="793750"/>
        </p:xfrm>
        <a:graphic>
          <a:graphicData uri="http://schemas.openxmlformats.org/presentationml/2006/ole">
            <mc:AlternateContent xmlns:mc="http://schemas.openxmlformats.org/markup-compatibility/2006">
              <mc:Choice xmlns:v="urn:schemas-microsoft-com:vml" Requires="v">
                <p:oleObj name="Equation" r:id="rId2" imgW="2413000" imgH="482600" progId="Equation.DSMT4">
                  <p:embed/>
                </p:oleObj>
              </mc:Choice>
              <mc:Fallback>
                <p:oleObj name="Equation" r:id="rId2" imgW="2413000" imgH="482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974725"/>
                        <a:ext cx="3949700" cy="7937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178EDDBF-D8C0-AB58-9A18-AE36F17FF34D}"/>
              </a:ext>
            </a:extLst>
          </p:cNvPr>
          <p:cNvSpPr txBox="1"/>
          <p:nvPr/>
        </p:nvSpPr>
        <p:spPr>
          <a:xfrm>
            <a:off x="268218" y="1707486"/>
            <a:ext cx="4646950"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(a)find the k; </a:t>
            </a:r>
            <a:endParaRPr lang="zh-CN" altLang="zh-CN" sz="2400" kern="100" dirty="0">
              <a:effectLst/>
              <a:latin typeface="Times New Roman" panose="02020603050405020304" pitchFamily="18" charset="0"/>
              <a:ea typeface="宋体" panose="02010600030101010101" pitchFamily="2" charset="-122"/>
            </a:endParaRPr>
          </a:p>
        </p:txBody>
      </p:sp>
      <p:sp>
        <p:nvSpPr>
          <p:cNvPr id="10" name="Rectangle 6">
            <a:extLst>
              <a:ext uri="{FF2B5EF4-FFF2-40B4-BE49-F238E27FC236}">
                <a16:creationId xmlns:a16="http://schemas.microsoft.com/office/drawing/2014/main" id="{2482EEED-DAF4-DA3F-4720-30A646C84D63}"/>
              </a:ext>
            </a:extLst>
          </p:cNvPr>
          <p:cNvSpPr>
            <a:spLocks noChangeArrowheads="1"/>
          </p:cNvSpPr>
          <p:nvPr/>
        </p:nvSpPr>
        <p:spPr bwMode="auto">
          <a:xfrm>
            <a:off x="263501" y="2117491"/>
            <a:ext cx="3197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(b)find the probability </a:t>
            </a:r>
            <a:endParaRPr kumimoji="0" lang="en-US" altLang="zh-CN" sz="2400" b="0" i="0" u="none" strike="noStrike" cap="none" normalizeH="0" baseline="0" dirty="0">
              <a:ln>
                <a:noFill/>
              </a:ln>
              <a:solidFill>
                <a:schemeClr val="tx1"/>
              </a:solidFill>
              <a:effectLst/>
            </a:endParaRPr>
          </a:p>
        </p:txBody>
      </p:sp>
      <p:graphicFrame>
        <p:nvGraphicFramePr>
          <p:cNvPr id="11" name="对象 10">
            <a:extLst>
              <a:ext uri="{FF2B5EF4-FFF2-40B4-BE49-F238E27FC236}">
                <a16:creationId xmlns:a16="http://schemas.microsoft.com/office/drawing/2014/main" id="{C19EC057-B7FF-37E9-9176-C3AEE438F757}"/>
              </a:ext>
            </a:extLst>
          </p:cNvPr>
          <p:cNvGraphicFramePr>
            <a:graphicFrameLocks noChangeAspect="1"/>
          </p:cNvGraphicFramePr>
          <p:nvPr>
            <p:extLst>
              <p:ext uri="{D42A27DB-BD31-4B8C-83A1-F6EECF244321}">
                <p14:modId xmlns:p14="http://schemas.microsoft.com/office/powerpoint/2010/main" val="2344775279"/>
              </p:ext>
            </p:extLst>
          </p:nvPr>
        </p:nvGraphicFramePr>
        <p:xfrm>
          <a:off x="3445777" y="2208321"/>
          <a:ext cx="4248150" cy="317500"/>
        </p:xfrm>
        <a:graphic>
          <a:graphicData uri="http://schemas.openxmlformats.org/presentationml/2006/ole">
            <mc:AlternateContent xmlns:mc="http://schemas.openxmlformats.org/markup-compatibility/2006">
              <mc:Choice xmlns:v="urn:schemas-microsoft-com:vml" Requires="v">
                <p:oleObj name="Equation" r:id="rId4" imgW="3060700" imgH="228600" progId="Equation.DSMT4">
                  <p:embed/>
                </p:oleObj>
              </mc:Choice>
              <mc:Fallback>
                <p:oleObj name="Equation" r:id="rId4" imgW="306070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5777" y="2208321"/>
                        <a:ext cx="42481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7">
            <a:extLst>
              <a:ext uri="{FF2B5EF4-FFF2-40B4-BE49-F238E27FC236}">
                <a16:creationId xmlns:a16="http://schemas.microsoft.com/office/drawing/2014/main" id="{2AD60800-DA76-C83C-FEB5-3F3232397727}"/>
              </a:ext>
            </a:extLst>
          </p:cNvPr>
          <p:cNvSpPr>
            <a:spLocks noChangeArrowheads="1"/>
          </p:cNvSpPr>
          <p:nvPr/>
        </p:nvSpPr>
        <p:spPr bwMode="auto">
          <a:xfrm>
            <a:off x="323528" y="292848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400"/>
          </a:p>
        </p:txBody>
      </p:sp>
      <p:sp>
        <p:nvSpPr>
          <p:cNvPr id="14" name="文本框 13">
            <a:extLst>
              <a:ext uri="{FF2B5EF4-FFF2-40B4-BE49-F238E27FC236}">
                <a16:creationId xmlns:a16="http://schemas.microsoft.com/office/drawing/2014/main" id="{440DD757-7F6B-5C5B-8251-DE3675107A41}"/>
              </a:ext>
            </a:extLst>
          </p:cNvPr>
          <p:cNvSpPr txBox="1"/>
          <p:nvPr/>
        </p:nvSpPr>
        <p:spPr>
          <a:xfrm>
            <a:off x="176575" y="2550767"/>
            <a:ext cx="1543461"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16" name="对象 15">
            <a:extLst>
              <a:ext uri="{FF2B5EF4-FFF2-40B4-BE49-F238E27FC236}">
                <a16:creationId xmlns:a16="http://schemas.microsoft.com/office/drawing/2014/main" id="{A27FE109-81F7-8DEC-CDF9-05C3442C6E8A}"/>
              </a:ext>
            </a:extLst>
          </p:cNvPr>
          <p:cNvGraphicFramePr>
            <a:graphicFrameLocks noChangeAspect="1"/>
          </p:cNvGraphicFramePr>
          <p:nvPr>
            <p:extLst>
              <p:ext uri="{D42A27DB-BD31-4B8C-83A1-F6EECF244321}">
                <p14:modId xmlns:p14="http://schemas.microsoft.com/office/powerpoint/2010/main" val="445283985"/>
              </p:ext>
            </p:extLst>
          </p:nvPr>
        </p:nvGraphicFramePr>
        <p:xfrm>
          <a:off x="6406588" y="3142934"/>
          <a:ext cx="2715829" cy="2623163"/>
        </p:xfrm>
        <a:graphic>
          <a:graphicData uri="http://schemas.openxmlformats.org/presentationml/2006/ole">
            <mc:AlternateContent xmlns:mc="http://schemas.openxmlformats.org/markup-compatibility/2006">
              <mc:Choice xmlns:v="urn:schemas-microsoft-com:vml" Requires="v">
                <p:oleObj name="BMP 图像" r:id="rId6" imgW="2419048" imgH="2333333" progId="Paint.Picture">
                  <p:embed/>
                </p:oleObj>
              </mc:Choice>
              <mc:Fallback>
                <p:oleObj name="BMP 图像" r:id="rId6" imgW="2419048" imgH="2333333" progId="Paint.Picture">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6588" y="3142934"/>
                        <a:ext cx="2715829" cy="262316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9C7CA1E-8817-AB42-3E31-072157FB3DBB}"/>
                  </a:ext>
                </a:extLst>
              </p:cNvPr>
              <p:cNvSpPr txBox="1"/>
              <p:nvPr/>
            </p:nvSpPr>
            <p:spPr>
              <a:xfrm>
                <a:off x="1532537" y="2668937"/>
                <a:ext cx="4572000" cy="560346"/>
              </a:xfrm>
              <a:prstGeom prst="rect">
                <a:avLst/>
              </a:prstGeom>
              <a:noFill/>
            </p:spPr>
            <p:txBody>
              <a:bodyPr wrap="square">
                <a:spAutoFit/>
              </a:bodyPr>
              <a:lstStyle/>
              <a:p>
                <a:r>
                  <a:rPr lang="en-US" altLang="zh-CN" sz="2400" kern="100" dirty="0">
                    <a:effectLst/>
                    <a:latin typeface="Times New Roman" panose="02020603050405020304" pitchFamily="18" charset="0"/>
                  </a:rPr>
                  <a:t> since </a:t>
                </a:r>
                <a14:m>
                  <m:oMath xmlns:m="http://schemas.openxmlformats.org/officeDocument/2006/math">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r>
                              <a:rPr lang="en-US" altLang="zh-CN" sz="2400" i="1" kern="100">
                                <a:latin typeface="Cambria Math" panose="02040503050406030204" pitchFamily="18" charset="0"/>
                                <a:cs typeface="Times New Roman" panose="02020603050405020304" pitchFamily="18" charset="0"/>
                              </a:rPr>
                              <m:t>𝑓</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𝑥</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𝑦</m:t>
                            </m:r>
                            <m:r>
                              <a:rPr lang="en-US" altLang="zh-CN" sz="2400" i="1" kern="100">
                                <a:latin typeface="Cambria Math" panose="02040503050406030204" pitchFamily="18" charset="0"/>
                                <a:cs typeface="Times New Roman" panose="02020603050405020304" pitchFamily="18" charset="0"/>
                              </a:rPr>
                              <m:t>)</m:t>
                            </m:r>
                          </m:e>
                        </m:nary>
                        <m:r>
                          <a:rPr lang="en-US" altLang="zh-CN" sz="2400" i="1" kern="100">
                            <a:effectLst/>
                            <a:latin typeface="Cambria Math" panose="02040503050406030204" pitchFamily="18" charset="0"/>
                            <a:cs typeface="Times New Roman" panose="02020603050405020304" pitchFamily="18" charset="0"/>
                          </a:rPr>
                          <m:t>𝑑𝑥𝑑𝑦</m:t>
                        </m:r>
                        <m:r>
                          <a:rPr lang="en-US" altLang="zh-CN" sz="2400" i="1" kern="100">
                            <a:effectLst/>
                            <a:latin typeface="Cambria Math" panose="02040503050406030204" pitchFamily="18" charset="0"/>
                            <a:cs typeface="Times New Roman" panose="02020603050405020304" pitchFamily="18" charset="0"/>
                          </a:rPr>
                          <m:t>=1</m:t>
                        </m:r>
                      </m:e>
                    </m:nary>
                  </m:oMath>
                </a14:m>
                <a:endParaRPr lang="zh-CN" altLang="en-US" sz="2400" dirty="0"/>
              </a:p>
            </p:txBody>
          </p:sp>
        </mc:Choice>
        <mc:Fallback xmlns="">
          <p:sp>
            <p:nvSpPr>
              <p:cNvPr id="18" name="文本框 17">
                <a:extLst>
                  <a:ext uri="{FF2B5EF4-FFF2-40B4-BE49-F238E27FC236}">
                    <a16:creationId xmlns:a16="http://schemas.microsoft.com/office/drawing/2014/main" id="{19C7CA1E-8817-AB42-3E31-072157FB3DBB}"/>
                  </a:ext>
                </a:extLst>
              </p:cNvPr>
              <p:cNvSpPr txBox="1">
                <a:spLocks noRot="1" noChangeAspect="1" noMove="1" noResize="1" noEditPoints="1" noAdjustHandles="1" noChangeArrowheads="1" noChangeShapeType="1" noTextEdit="1"/>
              </p:cNvSpPr>
              <p:nvPr/>
            </p:nvSpPr>
            <p:spPr>
              <a:xfrm>
                <a:off x="1532537" y="2668937"/>
                <a:ext cx="4572000" cy="560346"/>
              </a:xfrm>
              <a:prstGeom prst="rect">
                <a:avLst/>
              </a:prstGeom>
              <a:blipFill>
                <a:blip r:embed="rId8"/>
                <a:stretch>
                  <a:fillRect l="-400" t="-1087" b="-141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2E275FC-42DC-67DF-4273-720752F2982E}"/>
                  </a:ext>
                </a:extLst>
              </p:cNvPr>
              <p:cNvSpPr txBox="1"/>
              <p:nvPr/>
            </p:nvSpPr>
            <p:spPr>
              <a:xfrm>
                <a:off x="-252536" y="3331839"/>
                <a:ext cx="6783769" cy="172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zh-CN" altLang="en-US" sz="2400" i="1" smtClean="0">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0">
                              <a:latin typeface="Cambria Math" panose="02040503050406030204" pitchFamily="18" charset="0"/>
                            </a:rPr>
                            <m:t>∞</m:t>
                          </m:r>
                        </m:sup>
                        <m:e>
                          <m:d>
                            <m:dPr>
                              <m:begChr m:val=""/>
                              <m:ctrlPr>
                                <a:rPr lang="zh-CN" altLang="en-US" sz="2400" i="1">
                                  <a:latin typeface="Cambria Math" panose="02040503050406030204" pitchFamily="18" charset="0"/>
                                </a:rPr>
                              </m:ctrlPr>
                            </m:dPr>
                            <m:e>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0">
                                      <a:latin typeface="Cambria Math" panose="02040503050406030204" pitchFamily="18" charset="0"/>
                                    </a:rPr>
                                    <m:t>∞</m:t>
                                  </m:r>
                                </m:sup>
                                <m:e>
                                  <m:r>
                                    <a:rPr lang="zh-CN" altLang="en-US" sz="2400" i="1">
                                      <a:latin typeface="Cambria Math" panose="02040503050406030204" pitchFamily="18" charset="0"/>
                                    </a:rPr>
                                    <m:t>𝑓</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e>
                                      <m:r>
                                        <a:rPr lang="zh-CN" altLang="en-US" sz="2400" i="1">
                                          <a:latin typeface="Cambria Math" panose="02040503050406030204" pitchFamily="18" charset="0"/>
                                        </a:rPr>
                                        <m:t>𝑦</m:t>
                                      </m:r>
                                    </m:e>
                                  </m:d>
                                </m:e>
                              </m:nary>
                              <m:r>
                                <a:rPr lang="zh-CN" altLang="en-US" sz="2400" i="1">
                                  <a:latin typeface="Cambria Math" panose="02040503050406030204" pitchFamily="18" charset="0"/>
                                </a:rPr>
                                <m:t>𝑑𝑥𝑑𝑦</m:t>
                              </m:r>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0</m:t>
                                  </m:r>
                                </m:sub>
                                <m:sup>
                                  <m:r>
                                    <a:rPr lang="zh-CN" altLang="en-US" sz="2400" i="0">
                                      <a:latin typeface="Cambria Math" panose="02040503050406030204" pitchFamily="18" charset="0"/>
                                    </a:rPr>
                                    <m:t>1</m:t>
                                  </m:r>
                                </m:sup>
                                <m:e>
                                  <m:r>
                                    <a:rPr lang="zh-CN" altLang="en-US" sz="2400" i="1">
                                      <a:latin typeface="Cambria Math" panose="02040503050406030204" pitchFamily="18" charset="0"/>
                                    </a:rPr>
                                    <m:t>𝑑𝑥</m:t>
                                  </m:r>
                                  <m:nary>
                                    <m:naryPr>
                                      <m:limLoc m:val="subSup"/>
                                      <m:ctrlPr>
                                        <a:rPr lang="zh-CN" altLang="en-US" sz="2400" i="1">
                                          <a:latin typeface="Cambria Math" panose="02040503050406030204" pitchFamily="18" charset="0"/>
                                        </a:rPr>
                                      </m:ctrlPr>
                                    </m:naryPr>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sub>
                                    <m:sup>
                                      <m:r>
                                        <a:rPr lang="zh-CN" altLang="en-US" sz="2400" i="0">
                                          <a:latin typeface="Cambria Math" panose="02040503050406030204" pitchFamily="18" charset="0"/>
                                        </a:rPr>
                                        <m:t>1</m:t>
                                      </m:r>
                                    </m:sup>
                                    <m:e>
                                      <m:r>
                                        <a:rPr lang="zh-CN" altLang="en-US" sz="2400" i="1">
                                          <a:latin typeface="Cambria Math" panose="02040503050406030204" pitchFamily="18" charset="0"/>
                                        </a:rPr>
                                        <m:t>𝑘𝑥𝑦𝑑𝑦</m:t>
                                      </m:r>
                                      <m:r>
                                        <a:rPr lang="zh-CN" altLang="en-US" sz="2400" i="0">
                                          <a:latin typeface="Cambria Math" panose="02040503050406030204" pitchFamily="18" charset="0"/>
                                        </a:rPr>
                                        <m:t>=</m:t>
                                      </m:r>
                                      <m:r>
                                        <a:rPr lang="zh-CN" altLang="en-US" sz="2400" i="1">
                                          <a:latin typeface="Cambria Math" panose="02040503050406030204" pitchFamily="18" charset="0"/>
                                        </a:rPr>
                                        <m:t>𝑘</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0</m:t>
                                          </m:r>
                                        </m:sub>
                                        <m:sup>
                                          <m:r>
                                            <a:rPr lang="zh-CN" altLang="en-US" sz="2400" i="0">
                                              <a:latin typeface="Cambria Math" panose="02040503050406030204" pitchFamily="18" charset="0"/>
                                            </a:rPr>
                                            <m:t>1</m:t>
                                          </m:r>
                                        </m:sup>
                                        <m:e>
                                          <m:r>
                                            <a:rPr lang="zh-CN" altLang="en-US" sz="2400" i="1">
                                              <a:latin typeface="Cambria Math" panose="02040503050406030204" pitchFamily="18" charset="0"/>
                                            </a:rPr>
                                            <m:t>𝑥</m:t>
                                          </m:r>
                                          <m:d>
                                            <m:dPr>
                                              <m:endChr m:val=""/>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e>
                                          </m:d>
                                        </m:e>
                                      </m:nary>
                                    </m:e>
                                  </m:nary>
                                </m:e>
                              </m:nary>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4</m:t>
                                      </m:r>
                                    </m:sup>
                                  </m:sSup>
                                </m:num>
                                <m:den>
                                  <m:r>
                                    <a:rPr lang="zh-CN" altLang="en-US" sz="2400" i="0">
                                      <a:latin typeface="Cambria Math" panose="02040503050406030204" pitchFamily="18" charset="0"/>
                                    </a:rPr>
                                    <m:t>2</m:t>
                                  </m:r>
                                </m:den>
                              </m:f>
                            </m:e>
                          </m:d>
                          <m:r>
                            <a:rPr lang="zh-CN" altLang="en-US" sz="2400" i="1">
                              <a:latin typeface="Cambria Math" panose="02040503050406030204" pitchFamily="18" charset="0"/>
                            </a:rPr>
                            <m:t>𝑑𝑥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𝑘</m:t>
                              </m:r>
                            </m:num>
                            <m:den>
                              <m:r>
                                <a:rPr lang="zh-CN" altLang="en-US" sz="2400" i="0">
                                  <a:latin typeface="Cambria Math" panose="02040503050406030204" pitchFamily="18" charset="0"/>
                                </a:rPr>
                                <m:t>6</m:t>
                              </m:r>
                            </m:den>
                          </m:f>
                        </m:e>
                      </m:nary>
                    </m:oMath>
                  </m:oMathPara>
                </a14:m>
                <a:endParaRPr lang="zh-CN" altLang="en-US" sz="2400" dirty="0"/>
              </a:p>
            </p:txBody>
          </p:sp>
        </mc:Choice>
        <mc:Fallback xmlns="">
          <p:sp>
            <p:nvSpPr>
              <p:cNvPr id="20" name="文本框 19">
                <a:extLst>
                  <a:ext uri="{FF2B5EF4-FFF2-40B4-BE49-F238E27FC236}">
                    <a16:creationId xmlns:a16="http://schemas.microsoft.com/office/drawing/2014/main" id="{52E275FC-42DC-67DF-4273-720752F2982E}"/>
                  </a:ext>
                </a:extLst>
              </p:cNvPr>
              <p:cNvSpPr txBox="1">
                <a:spLocks noRot="1" noChangeAspect="1" noMove="1" noResize="1" noEditPoints="1" noAdjustHandles="1" noChangeArrowheads="1" noChangeShapeType="1" noTextEdit="1"/>
              </p:cNvSpPr>
              <p:nvPr/>
            </p:nvSpPr>
            <p:spPr>
              <a:xfrm>
                <a:off x="-252536" y="3331839"/>
                <a:ext cx="6783769" cy="1729833"/>
              </a:xfrm>
              <a:prstGeom prst="rect">
                <a:avLst/>
              </a:prstGeom>
              <a:blipFill>
                <a:blip r:embed="rId9"/>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4B869F00-E570-2CA0-66EC-9F2BE46F934E}"/>
              </a:ext>
            </a:extLst>
          </p:cNvPr>
          <p:cNvSpPr txBox="1"/>
          <p:nvPr/>
        </p:nvSpPr>
        <p:spPr>
          <a:xfrm>
            <a:off x="1103564" y="5141720"/>
            <a:ext cx="4684426"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rPr>
              <a:t>hence</a:t>
            </a:r>
            <a:r>
              <a:rPr lang="en-US" altLang="zh-CN" sz="2400" b="1" kern="100" dirty="0">
                <a:solidFill>
                  <a:srgbClr val="0000FF"/>
                </a:solidFill>
                <a:effectLst/>
                <a:latin typeface="Times New Roman" panose="02020603050405020304" pitchFamily="18" charset="0"/>
              </a:rPr>
              <a:t>  k=6</a:t>
            </a:r>
            <a:r>
              <a:rPr lang="en-US" altLang="zh-CN" sz="2400" b="1" kern="100" dirty="0">
                <a:effectLst/>
                <a:latin typeface="Times New Roman" panose="02020603050405020304" pitchFamily="18" charset="0"/>
              </a:rPr>
              <a:t>.</a:t>
            </a:r>
            <a:endParaRPr lang="zh-CN" altLang="en-US" sz="2400" dirty="0"/>
          </a:p>
        </p:txBody>
      </p:sp>
      <p:pic>
        <p:nvPicPr>
          <p:cNvPr id="24" name="图片 23">
            <a:extLst>
              <a:ext uri="{FF2B5EF4-FFF2-40B4-BE49-F238E27FC236}">
                <a16:creationId xmlns:a16="http://schemas.microsoft.com/office/drawing/2014/main" id="{F0489100-72D2-E95E-F61D-8544B581B4A7}"/>
              </a:ext>
            </a:extLst>
          </p:cNvPr>
          <p:cNvPicPr>
            <a:picLocks noChangeAspect="1"/>
          </p:cNvPicPr>
          <p:nvPr/>
        </p:nvPicPr>
        <p:blipFill>
          <a:blip r:embed="rId10"/>
          <a:stretch>
            <a:fillRect/>
          </a:stretch>
        </p:blipFill>
        <p:spPr>
          <a:xfrm>
            <a:off x="794349" y="6048741"/>
            <a:ext cx="6048375" cy="657225"/>
          </a:xfrm>
          <a:prstGeom prst="rect">
            <a:avLst/>
          </a:prstGeom>
        </p:spPr>
      </p:pic>
    </p:spTree>
    <p:extLst>
      <p:ext uri="{BB962C8B-B14F-4D97-AF65-F5344CB8AC3E}">
        <p14:creationId xmlns:p14="http://schemas.microsoft.com/office/powerpoint/2010/main" val="258717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4" grpId="0"/>
      <p:bldP spid="18"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2203D02-C289-22FA-8907-0EC61CA97459}"/>
              </a:ext>
            </a:extLst>
          </p:cNvPr>
          <p:cNvSpPr txBox="1"/>
          <p:nvPr/>
        </p:nvSpPr>
        <p:spPr>
          <a:xfrm>
            <a:off x="-6714" y="32394"/>
            <a:ext cx="4572000"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ea typeface="宋体" panose="02010600030101010101" pitchFamily="2" charset="-122"/>
              </a:rPr>
              <a:t>joint marginal densities</a:t>
            </a:r>
            <a:endParaRPr lang="zh-CN" altLang="en-US" sz="2400" dirty="0"/>
          </a:p>
        </p:txBody>
      </p:sp>
      <p:sp>
        <p:nvSpPr>
          <p:cNvPr id="5" name="文本框 4">
            <a:extLst>
              <a:ext uri="{FF2B5EF4-FFF2-40B4-BE49-F238E27FC236}">
                <a16:creationId xmlns:a16="http://schemas.microsoft.com/office/drawing/2014/main" id="{64873841-C2C2-DE0B-75F0-43B47E74FA09}"/>
              </a:ext>
            </a:extLst>
          </p:cNvPr>
          <p:cNvSpPr txBox="1"/>
          <p:nvPr/>
        </p:nvSpPr>
        <p:spPr>
          <a:xfrm>
            <a:off x="0" y="401726"/>
            <a:ext cx="8604448" cy="1200329"/>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Given the joint probability density of two random variables, the probability density of the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or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can be obtained by integrating out another variable,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B8BF8B-1FCE-F448-8DED-28C9163F8B04}"/>
                  </a:ext>
                </a:extLst>
              </p:cNvPr>
              <p:cNvSpPr txBox="1"/>
              <p:nvPr/>
            </p:nvSpPr>
            <p:spPr>
              <a:xfrm>
                <a:off x="683568" y="1618079"/>
                <a:ext cx="6912768" cy="560346"/>
              </a:xfrm>
              <a:prstGeom prst="rect">
                <a:avLst/>
              </a:prstGeom>
              <a:noFill/>
            </p:spPr>
            <p:txBody>
              <a:bodyPr wrap="square">
                <a:spAutoFit/>
              </a:bodyPr>
              <a:lstStyle/>
              <a:p>
                <a:pPr algn="ct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𝑓</m:t>
                        </m:r>
                      </m:e>
                      <m:sub>
                        <m:r>
                          <a:rPr lang="en-US" altLang="zh-CN" sz="2400" i="1" kern="100">
                            <a:effectLst/>
                            <a:latin typeface="Cambria Math" panose="02040503050406030204" pitchFamily="18" charset="0"/>
                            <a:ea typeface="宋体" panose="02010600030101010101" pitchFamily="2" charset="-122"/>
                          </a:rPr>
                          <m:t>𝑋</m:t>
                        </m:r>
                      </m:sub>
                    </m:sSub>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m:t>
                        </m:r>
                      </m:sup>
                      <m:e>
                        <m:r>
                          <a:rPr lang="en-US" altLang="zh-CN" sz="2400" i="1" kern="100">
                            <a:effectLst/>
                            <a:latin typeface="Cambria Math" panose="02040503050406030204" pitchFamily="18" charset="0"/>
                            <a:ea typeface="宋体" panose="02010600030101010101" pitchFamily="2" charset="-122"/>
                          </a:rPr>
                          <m:t>𝑓</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𝑑𝑦</m:t>
                        </m:r>
                      </m:e>
                    </m:nary>
                    <m:r>
                      <a:rPr lang="en-US" altLang="zh-CN" sz="2400" i="1" kern="100">
                        <a:effectLst/>
                        <a:latin typeface="Cambria Math" panose="02040503050406030204" pitchFamily="18" charset="0"/>
                        <a:ea typeface="宋体" panose="02010600030101010101" pitchFamily="2" charset="-122"/>
                      </a:rPr>
                      <m:t>,</m:t>
                    </m:r>
                    <m:r>
                      <m:rPr>
                        <m:nor/>
                      </m:rPr>
                      <a:rPr lang="en-US" altLang="zh-CN" sz="2400" kern="100">
                        <a:effectLst/>
                        <a:latin typeface="Cambria Math" panose="02040503050406030204" pitchFamily="18" charset="0"/>
                        <a:ea typeface="宋体" panose="02010600030101010101" pitchFamily="2" charset="-122"/>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𝑓</m:t>
                        </m:r>
                      </m:e>
                      <m:sub>
                        <m:r>
                          <a:rPr lang="en-US" altLang="zh-CN" sz="2400" i="1" kern="100">
                            <a:effectLst/>
                            <a:latin typeface="Cambria Math" panose="02040503050406030204" pitchFamily="18" charset="0"/>
                            <a:ea typeface="宋体" panose="02010600030101010101" pitchFamily="2" charset="-122"/>
                          </a:rPr>
                          <m:t>𝑌</m:t>
                        </m:r>
                      </m:sub>
                    </m:sSub>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m:t>
                        </m:r>
                      </m:sup>
                      <m:e>
                        <m:r>
                          <a:rPr lang="en-US" altLang="zh-CN" sz="2400" i="1" kern="100">
                            <a:effectLst/>
                            <a:latin typeface="Cambria Math" panose="02040503050406030204" pitchFamily="18" charset="0"/>
                            <a:ea typeface="宋体" panose="02010600030101010101" pitchFamily="2" charset="-122"/>
                          </a:rPr>
                          <m:t>𝑓</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𝑑𝑥</m:t>
                        </m:r>
                      </m:e>
                    </m:nary>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16B8BF8B-1FCE-F448-8DED-28C9163F8B04}"/>
                  </a:ext>
                </a:extLst>
              </p:cNvPr>
              <p:cNvSpPr txBox="1">
                <a:spLocks noRot="1" noChangeAspect="1" noMove="1" noResize="1" noEditPoints="1" noAdjustHandles="1" noChangeArrowheads="1" noChangeShapeType="1" noTextEdit="1"/>
              </p:cNvSpPr>
              <p:nvPr/>
            </p:nvSpPr>
            <p:spPr>
              <a:xfrm>
                <a:off x="683568" y="1618079"/>
                <a:ext cx="6912768" cy="560346"/>
              </a:xfrm>
              <a:prstGeom prst="rect">
                <a:avLst/>
              </a:prstGeom>
              <a:blipFill>
                <a:blip r:embed="rId2"/>
                <a:stretch>
                  <a:fillRect t="-1087" b="-1413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FA03A8EA-3453-5189-5AC1-5EDA55134008}"/>
              </a:ext>
            </a:extLst>
          </p:cNvPr>
          <p:cNvSpPr txBox="1"/>
          <p:nvPr/>
        </p:nvSpPr>
        <p:spPr>
          <a:xfrm>
            <a:off x="107504" y="2303722"/>
            <a:ext cx="8604448"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The functions </a:t>
            </a:r>
            <a:r>
              <a:rPr lang="en-US" altLang="zh-CN" sz="2400" i="1" kern="100" dirty="0" err="1">
                <a:effectLst/>
                <a:latin typeface="Times New Roman" panose="02020603050405020304" pitchFamily="18" charset="0"/>
                <a:ea typeface="宋体" panose="02010600030101010101" pitchFamily="2" charset="-122"/>
              </a:rPr>
              <a:t>f</a:t>
            </a:r>
            <a:r>
              <a:rPr lang="en-US" altLang="zh-CN" sz="2400" i="1" kern="100" baseline="-25000" dirty="0" err="1">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err="1">
                <a:effectLst/>
                <a:latin typeface="Times New Roman" panose="02020603050405020304" pitchFamily="18" charset="0"/>
                <a:ea typeface="宋体" panose="02010600030101010101" pitchFamily="2" charset="-122"/>
              </a:rPr>
              <a:t>f</a:t>
            </a:r>
            <a:r>
              <a:rPr lang="en-US" altLang="zh-CN" sz="2400" i="1" kern="100" baseline="-25000" dirty="0" err="1">
                <a:effectLst/>
                <a:latin typeface="Times New Roman" panose="02020603050405020304" pitchFamily="18" charset="0"/>
                <a:ea typeface="宋体" panose="02010600030101010101" pitchFamily="2" charset="-122"/>
              </a:rPr>
              <a:t>Y</a:t>
            </a:r>
            <a:r>
              <a:rPr lang="en-US" altLang="zh-CN" sz="2400" i="1" kern="100" baseline="-250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respectively</a:t>
            </a:r>
            <a:r>
              <a:rPr lang="en-US" altLang="zh-CN" sz="2400" i="1" kern="100" baseline="-250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are called the </a:t>
            </a:r>
            <a:r>
              <a:rPr lang="en-US" altLang="zh-CN" sz="2400" b="1" kern="100" dirty="0">
                <a:solidFill>
                  <a:srgbClr val="0000FF"/>
                </a:solidFill>
                <a:effectLst/>
                <a:latin typeface="Times New Roman" panose="02020603050405020304" pitchFamily="18" charset="0"/>
                <a:ea typeface="宋体" panose="02010600030101010101" pitchFamily="2" charset="-122"/>
              </a:rPr>
              <a:t>marginal density</a:t>
            </a:r>
            <a:r>
              <a:rPr lang="en-US" altLang="zh-CN" sz="2400" kern="100" dirty="0">
                <a:effectLst/>
                <a:latin typeface="Times New Roman" panose="02020603050405020304" pitchFamily="18" charset="0"/>
                <a:ea typeface="宋体" panose="02010600030101010101" pitchFamily="2" charset="-122"/>
              </a:rPr>
              <a:t> of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8144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0996E0-E293-FAFB-820D-56885C280881}"/>
              </a:ext>
            </a:extLst>
          </p:cNvPr>
          <p:cNvSpPr txBox="1"/>
          <p:nvPr/>
        </p:nvSpPr>
        <p:spPr>
          <a:xfrm>
            <a:off x="18761" y="14462"/>
            <a:ext cx="1840389"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Example</a:t>
            </a:r>
            <a:endParaRPr lang="zh-CN" altLang="zh-CN" sz="2400" kern="100" dirty="0">
              <a:effectLst/>
              <a:latin typeface="Times New Roman" panose="02020603050405020304" pitchFamily="18" charset="0"/>
              <a:ea typeface="宋体" panose="02010600030101010101" pitchFamily="2" charset="-122"/>
            </a:endParaRPr>
          </a:p>
        </p:txBody>
      </p:sp>
      <p:sp>
        <p:nvSpPr>
          <p:cNvPr id="3" name="Rectangle 2">
            <a:extLst>
              <a:ext uri="{FF2B5EF4-FFF2-40B4-BE49-F238E27FC236}">
                <a16:creationId xmlns:a16="http://schemas.microsoft.com/office/drawing/2014/main" id="{3F096A32-68B2-D6C7-47B8-8D839CEF3842}"/>
              </a:ext>
            </a:extLst>
          </p:cNvPr>
          <p:cNvSpPr>
            <a:spLocks noChangeArrowheads="1"/>
          </p:cNvSpPr>
          <p:nvPr/>
        </p:nvSpPr>
        <p:spPr bwMode="auto">
          <a:xfrm>
            <a:off x="-9657" y="458169"/>
            <a:ext cx="88924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 joint probability density of two random variables is given by</a:t>
            </a:r>
            <a:endPar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5334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p:txBody>
      </p:sp>
      <p:graphicFrame>
        <p:nvGraphicFramePr>
          <p:cNvPr id="4" name="对象 3">
            <a:extLst>
              <a:ext uri="{FF2B5EF4-FFF2-40B4-BE49-F238E27FC236}">
                <a16:creationId xmlns:a16="http://schemas.microsoft.com/office/drawing/2014/main" id="{BEB79C19-A204-EDE6-7989-8875FC7E0525}"/>
              </a:ext>
            </a:extLst>
          </p:cNvPr>
          <p:cNvGraphicFramePr>
            <a:graphicFrameLocks noChangeAspect="1"/>
          </p:cNvGraphicFramePr>
          <p:nvPr>
            <p:extLst>
              <p:ext uri="{D42A27DB-BD31-4B8C-83A1-F6EECF244321}">
                <p14:modId xmlns:p14="http://schemas.microsoft.com/office/powerpoint/2010/main" val="136393565"/>
              </p:ext>
            </p:extLst>
          </p:nvPr>
        </p:nvGraphicFramePr>
        <p:xfrm>
          <a:off x="122140" y="1034539"/>
          <a:ext cx="4808536" cy="956294"/>
        </p:xfrm>
        <a:graphic>
          <a:graphicData uri="http://schemas.openxmlformats.org/presentationml/2006/ole">
            <mc:AlternateContent xmlns:mc="http://schemas.openxmlformats.org/markup-compatibility/2006">
              <mc:Choice xmlns:v="urn:schemas-microsoft-com:vml" Requires="v">
                <p:oleObj name="Equation" r:id="rId2" imgW="2438400" imgH="482600" progId="Equation.DSMT4">
                  <p:embed/>
                </p:oleObj>
              </mc:Choice>
              <mc:Fallback>
                <p:oleObj name="Equation" r:id="rId2" imgW="2438400" imgH="482600" progId="Equation.DSMT4">
                  <p:embed/>
                  <p:pic>
                    <p:nvPicPr>
                      <p:cNvPr id="13" name="对象 12">
                        <a:extLst>
                          <a:ext uri="{FF2B5EF4-FFF2-40B4-BE49-F238E27FC236}">
                            <a16:creationId xmlns:a16="http://schemas.microsoft.com/office/drawing/2014/main" id="{1ADFEBE5-733E-4877-F077-73076320A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40" y="1034539"/>
                        <a:ext cx="4808536" cy="956294"/>
                      </a:xfrm>
                      <a:prstGeom prst="rect">
                        <a:avLst/>
                      </a:prstGeom>
                      <a:noFill/>
                    </p:spPr>
                  </p:pic>
                </p:oleObj>
              </mc:Fallback>
            </mc:AlternateContent>
          </a:graphicData>
        </a:graphic>
      </p:graphicFrame>
      <p:sp>
        <p:nvSpPr>
          <p:cNvPr id="5" name="文本框 4">
            <a:extLst>
              <a:ext uri="{FF2B5EF4-FFF2-40B4-BE49-F238E27FC236}">
                <a16:creationId xmlns:a16="http://schemas.microsoft.com/office/drawing/2014/main" id="{F4CEBAB4-FA36-224D-05C4-40BA22D1022D}"/>
              </a:ext>
            </a:extLst>
          </p:cNvPr>
          <p:cNvSpPr txBox="1"/>
          <p:nvPr/>
        </p:nvSpPr>
        <p:spPr>
          <a:xfrm>
            <a:off x="276689" y="1939401"/>
            <a:ext cx="7561421" cy="461665"/>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ea typeface="宋体" panose="02010600030101010101" pitchFamily="2" charset="-122"/>
              </a:rPr>
              <a:t>find the</a:t>
            </a:r>
            <a:r>
              <a:rPr lang="en-US" altLang="zh-CN" sz="2400" b="1" kern="100" dirty="0">
                <a:solidFill>
                  <a:srgbClr val="0000FF"/>
                </a:solidFill>
                <a:effectLst/>
                <a:latin typeface="Times New Roman" panose="02020603050405020304" pitchFamily="18" charset="0"/>
                <a:ea typeface="宋体" panose="02010600030101010101" pitchFamily="2" charset="-122"/>
              </a:rPr>
              <a:t> marginal density from the joint density</a:t>
            </a:r>
            <a:endParaRPr lang="zh-CN" altLang="en-US" sz="2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ABD5A51-27A0-4C1F-B61F-5CB63FC73A10}"/>
                  </a:ext>
                </a:extLst>
              </p:cNvPr>
              <p:cNvSpPr txBox="1"/>
              <p:nvPr/>
            </p:nvSpPr>
            <p:spPr>
              <a:xfrm>
                <a:off x="1769176" y="2468067"/>
                <a:ext cx="2870230"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宋体" panose="02010600030101010101" pitchFamily="2" charset="-122"/>
                  </a:rPr>
                  <a:t>when</a:t>
                </a:r>
                <a14:m>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𝒙</m:t>
                    </m:r>
                    <m:r>
                      <a:rPr lang="zh-CN" altLang="zh-CN" sz="2400" b="1" i="1" kern="100">
                        <a:effectLst/>
                        <a:latin typeface="Cambria Math" panose="02040503050406030204" pitchFamily="18" charset="0"/>
                        <a:ea typeface="宋体" panose="02010600030101010101" pitchFamily="2" charset="-122"/>
                        <a:cs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, </m:t>
                    </m:r>
                    <m:r>
                      <a:rPr lang="en-US" altLang="zh-CN" sz="2400" b="1" i="1" kern="100">
                        <a:effectLst/>
                        <a:latin typeface="Cambria Math" panose="02040503050406030204" pitchFamily="18" charset="0"/>
                        <a:ea typeface="宋体" panose="02010600030101010101" pitchFamily="2" charset="-122"/>
                      </a:rPr>
                      <m:t>𝟏</m:t>
                    </m:r>
                    <m:r>
                      <a:rPr lang="en-US" altLang="zh-CN" sz="2400" b="1" i="1" kern="100">
                        <a:effectLst/>
                        <a:latin typeface="Cambria Math" panose="02040503050406030204" pitchFamily="18" charset="0"/>
                        <a:ea typeface="宋体" panose="02010600030101010101" pitchFamily="2" charset="-122"/>
                      </a:rPr>
                      <m:t>]</m:t>
                    </m:r>
                  </m:oMath>
                </a14:m>
                <a:r>
                  <a:rPr lang="zh-CN"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AABD5A51-27A0-4C1F-B61F-5CB63FC73A10}"/>
                  </a:ext>
                </a:extLst>
              </p:cNvPr>
              <p:cNvSpPr txBox="1">
                <a:spLocks noRot="1" noChangeAspect="1" noMove="1" noResize="1" noEditPoints="1" noAdjustHandles="1" noChangeArrowheads="1" noChangeShapeType="1" noTextEdit="1"/>
              </p:cNvSpPr>
              <p:nvPr/>
            </p:nvSpPr>
            <p:spPr>
              <a:xfrm>
                <a:off x="1769176" y="2468067"/>
                <a:ext cx="2870230" cy="461665"/>
              </a:xfrm>
              <a:prstGeom prst="rect">
                <a:avLst/>
              </a:prstGeom>
              <a:blipFill>
                <a:blip r:embed="rId4"/>
                <a:stretch>
                  <a:fillRect l="-3185" t="-14474"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EB71B6-1BC8-3C85-2527-D0E1B91E3C8F}"/>
                  </a:ext>
                </a:extLst>
              </p:cNvPr>
              <p:cNvSpPr txBox="1"/>
              <p:nvPr/>
            </p:nvSpPr>
            <p:spPr>
              <a:xfrm>
                <a:off x="859980" y="2955070"/>
                <a:ext cx="7992888" cy="9214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smtClean="0">
                              <a:solidFill>
                                <a:srgbClr val="836967"/>
                              </a:solidFill>
                              <a:latin typeface="Cambria Math" panose="02040503050406030204" pitchFamily="18" charset="0"/>
                            </a:rPr>
                          </m:ctrlPr>
                        </m:sSubPr>
                        <m:e>
                          <m:r>
                            <a:rPr lang="zh-CN" altLang="en-US" sz="2400" b="1" i="1">
                              <a:latin typeface="Cambria Math" panose="02040503050406030204" pitchFamily="18" charset="0"/>
                            </a:rPr>
                            <m:t>𝒇</m:t>
                          </m:r>
                        </m:e>
                        <m:sub>
                          <m:r>
                            <a:rPr lang="zh-CN" altLang="en-US" sz="2400" b="1" i="1">
                              <a:latin typeface="Cambria Math" panose="02040503050406030204" pitchFamily="18" charset="0"/>
                            </a:rPr>
                            <m:t>𝑿</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d>
                      <m:r>
                        <a:rPr lang="zh-CN" altLang="en-US" sz="2400" b="0" i="0">
                          <a:latin typeface="Cambria Math" panose="02040503050406030204" pitchFamily="18" charset="0"/>
                        </a:rPr>
                        <m:t>=</m:t>
                      </m:r>
                      <m:nary>
                        <m:naryPr>
                          <m:limLoc m:val="subSup"/>
                          <m:ctrlPr>
                            <a:rPr lang="zh-CN" altLang="en-US" sz="2400" b="0" i="1">
                              <a:latin typeface="Cambria Math" panose="02040503050406030204" pitchFamily="18" charset="0"/>
                            </a:rPr>
                          </m:ctrlPr>
                        </m:naryPr>
                        <m:sub>
                          <m:r>
                            <a:rPr lang="zh-CN" altLang="en-US" sz="2400" b="0" i="0">
                              <a:latin typeface="Cambria Math" panose="02040503050406030204" pitchFamily="18" charset="0"/>
                            </a:rPr>
                            <m:t>−∞</m:t>
                          </m:r>
                        </m:sub>
                        <m:sup>
                          <m:r>
                            <a:rPr lang="zh-CN" altLang="en-US" sz="2400" b="0" i="0">
                              <a:latin typeface="Cambria Math" panose="02040503050406030204" pitchFamily="18" charset="0"/>
                            </a:rPr>
                            <m:t>+∞</m:t>
                          </m:r>
                        </m:sup>
                        <m:e>
                          <m:r>
                            <a:rPr lang="zh-CN" altLang="en-US" sz="2400" b="1" i="1">
                              <a:latin typeface="Cambria Math" panose="02040503050406030204" pitchFamily="18" charset="0"/>
                            </a:rPr>
                            <m:t>𝒇</m:t>
                          </m:r>
                          <m:d>
                            <m:dPr>
                              <m:sep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e>
                              <m:r>
                                <a:rPr lang="zh-CN" altLang="en-US" sz="2400" b="1" i="1">
                                  <a:latin typeface="Cambria Math" panose="02040503050406030204" pitchFamily="18" charset="0"/>
                                </a:rPr>
                                <m:t>𝒗</m:t>
                              </m:r>
                            </m:e>
                          </m:d>
                        </m:e>
                      </m:nary>
                      <m:r>
                        <a:rPr lang="zh-CN" altLang="en-US" sz="2400" b="1" i="1">
                          <a:latin typeface="Cambria Math" panose="02040503050406030204" pitchFamily="18" charset="0"/>
                        </a:rPr>
                        <m:t>𝒅𝒗</m:t>
                      </m:r>
                      <m:r>
                        <a:rPr lang="zh-CN" altLang="en-US" sz="2400" b="0" i="0">
                          <a:latin typeface="Cambria Math" panose="02040503050406030204" pitchFamily="18" charset="0"/>
                        </a:rPr>
                        <m:t>=</m:t>
                      </m:r>
                      <m:nary>
                        <m:naryPr>
                          <m:limLoc m:val="subSup"/>
                          <m:ctrlPr>
                            <a:rPr lang="zh-CN" altLang="en-US" sz="2400" b="0" i="1">
                              <a:latin typeface="Cambria Math" panose="02040503050406030204" pitchFamily="18" charset="0"/>
                            </a:rPr>
                          </m:ctrlPr>
                        </m:naryPr>
                        <m:sub>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𝒙</m:t>
                              </m:r>
                            </m:e>
                            <m:sup>
                              <m:r>
                                <a:rPr lang="zh-CN" altLang="en-US" sz="2400" b="0" i="0">
                                  <a:latin typeface="Cambria Math" panose="02040503050406030204" pitchFamily="18" charset="0"/>
                                </a:rPr>
                                <m:t>2</m:t>
                              </m:r>
                            </m:sup>
                          </m:sSup>
                        </m:sub>
                        <m:sup>
                          <m:r>
                            <a:rPr lang="zh-CN" altLang="en-US" sz="2400" b="0" i="0">
                              <a:latin typeface="Cambria Math" panose="02040503050406030204" pitchFamily="18" charset="0"/>
                            </a:rPr>
                            <m:t>1</m:t>
                          </m:r>
                        </m:sup>
                        <m:e>
                          <m:r>
                            <a:rPr lang="zh-CN" altLang="en-US" sz="2400" b="0" i="0">
                              <a:latin typeface="Cambria Math" panose="02040503050406030204" pitchFamily="18" charset="0"/>
                            </a:rPr>
                            <m:t>6</m:t>
                          </m:r>
                          <m:r>
                            <a:rPr lang="zh-CN" altLang="en-US" sz="2400" b="1" i="1">
                              <a:latin typeface="Cambria Math" panose="02040503050406030204" pitchFamily="18" charset="0"/>
                            </a:rPr>
                            <m:t>𝒙𝒚𝒅𝒚</m:t>
                          </m:r>
                          <m:r>
                            <a:rPr lang="zh-CN" altLang="en-US" sz="2400" b="0" i="0">
                              <a:latin typeface="Cambria Math" panose="02040503050406030204" pitchFamily="18" charset="0"/>
                            </a:rPr>
                            <m:t>=3</m:t>
                          </m:r>
                          <m:r>
                            <a:rPr lang="zh-CN" altLang="en-US" sz="2400" b="1" i="1">
                              <a:latin typeface="Cambria Math" panose="02040503050406030204" pitchFamily="18" charset="0"/>
                            </a:rPr>
                            <m:t>𝒙</m:t>
                          </m:r>
                          <m:r>
                            <a:rPr lang="zh-CN" altLang="en-US" sz="2400" b="0" i="0">
                              <a:latin typeface="Cambria Math" panose="02040503050406030204" pitchFamily="18" charset="0"/>
                            </a:rPr>
                            <m:t>−3</m:t>
                          </m:r>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𝒙</m:t>
                              </m:r>
                            </m:e>
                            <m:sup>
                              <m:r>
                                <a:rPr lang="zh-CN" altLang="en-US" sz="2400" b="0" i="0">
                                  <a:latin typeface="Cambria Math" panose="02040503050406030204" pitchFamily="18" charset="0"/>
                                </a:rPr>
                                <m:t>5</m:t>
                              </m:r>
                            </m:sup>
                          </m:sSup>
                        </m:e>
                      </m:nary>
                    </m:oMath>
                  </m:oMathPara>
                </a14:m>
                <a:endParaRPr lang="zh-CN" altLang="en-US" sz="2400" dirty="0"/>
              </a:p>
            </p:txBody>
          </p:sp>
        </mc:Choice>
        <mc:Fallback xmlns="">
          <p:sp>
            <p:nvSpPr>
              <p:cNvPr id="9" name="文本框 8">
                <a:extLst>
                  <a:ext uri="{FF2B5EF4-FFF2-40B4-BE49-F238E27FC236}">
                    <a16:creationId xmlns:a16="http://schemas.microsoft.com/office/drawing/2014/main" id="{A3EB71B6-1BC8-3C85-2527-D0E1B91E3C8F}"/>
                  </a:ext>
                </a:extLst>
              </p:cNvPr>
              <p:cNvSpPr txBox="1">
                <a:spLocks noRot="1" noChangeAspect="1" noMove="1" noResize="1" noEditPoints="1" noAdjustHandles="1" noChangeArrowheads="1" noChangeShapeType="1" noTextEdit="1"/>
              </p:cNvSpPr>
              <p:nvPr/>
            </p:nvSpPr>
            <p:spPr>
              <a:xfrm>
                <a:off x="859980" y="2955070"/>
                <a:ext cx="7992888" cy="92140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A88AB23-C664-F198-7E16-F864FD986164}"/>
                  </a:ext>
                </a:extLst>
              </p:cNvPr>
              <p:cNvSpPr txBox="1"/>
              <p:nvPr/>
            </p:nvSpPr>
            <p:spPr>
              <a:xfrm>
                <a:off x="-7818" y="3876476"/>
                <a:ext cx="4609474" cy="461665"/>
              </a:xfrm>
              <a:prstGeom prst="rect">
                <a:avLst/>
              </a:prstGeom>
              <a:noFill/>
            </p:spPr>
            <p:txBody>
              <a:bodyPr wrap="square">
                <a:spAutoFit/>
              </a:bodyPr>
              <a:lstStyle/>
              <a:p>
                <a:pPr indent="356870" algn="just"/>
                <a14:m>
                  <m:oMath xmlns:m="http://schemas.openxmlformats.org/officeDocument/2006/math">
                    <m:r>
                      <a:rPr lang="en-US" altLang="zh-CN" sz="2400" b="1" i="1" kern="100" smtClean="0">
                        <a:effectLst/>
                        <a:latin typeface="Cambria Math" panose="02040503050406030204" pitchFamily="18" charset="0"/>
                      </a:rPr>
                      <m:t>𝒙</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𝟎</m:t>
                    </m:r>
                    <m:r>
                      <a:rPr lang="en-US" altLang="zh-CN" sz="2400" b="1" i="1" kern="100" smtClean="0">
                        <a:effectLst/>
                        <a:latin typeface="Cambria Math" panose="02040503050406030204" pitchFamily="18" charset="0"/>
                      </a:rPr>
                      <m:t>, </m:t>
                    </m:r>
                    <m:r>
                      <a:rPr lang="en-US" altLang="zh-CN" sz="2400" b="1" i="1" kern="100" smtClean="0">
                        <a:effectLst/>
                        <a:latin typeface="Cambria Math" panose="02040503050406030204" pitchFamily="18" charset="0"/>
                      </a:rPr>
                      <m:t>𝟏</m:t>
                    </m:r>
                    <m:r>
                      <a:rPr lang="en-US" altLang="zh-CN" sz="2400" b="1" i="1" kern="100" smtClean="0">
                        <a:effectLst/>
                        <a:latin typeface="Cambria Math" panose="02040503050406030204" pitchFamily="18" charset="0"/>
                      </a:rPr>
                      <m:t>]</m:t>
                    </m:r>
                  </m:oMath>
                </a14:m>
                <a:r>
                  <a:rPr lang="zh-CN" altLang="zh-CN" sz="2400" b="1" kern="100" dirty="0">
                    <a:effectLst/>
                    <a:latin typeface="Times New Roman" panose="02020603050405020304" pitchFamily="18" charset="0"/>
                  </a:rPr>
                  <a:t>，</a:t>
                </a:r>
                <a14:m>
                  <m:oMath xmlns:m="http://schemas.openxmlformats.org/officeDocument/2006/math">
                    <m:sSub>
                      <m:sSubPr>
                        <m:ctrlPr>
                          <a:rPr lang="zh-CN" altLang="zh-CN" sz="2400" b="1" i="1" kern="10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rPr>
                          <m:t>𝒇</m:t>
                        </m:r>
                      </m:e>
                      <m:sub>
                        <m:r>
                          <a:rPr lang="en-US" altLang="zh-CN" sz="2400" b="1" i="1" kern="100">
                            <a:effectLst/>
                            <a:latin typeface="Cambria Math" panose="02040503050406030204" pitchFamily="18" charset="0"/>
                          </a:rPr>
                          <m:t>𝑿</m:t>
                        </m:r>
                      </m:sub>
                    </m:sSub>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𝟎</m:t>
                    </m:r>
                  </m:oMath>
                </a14:m>
                <a:r>
                  <a:rPr lang="zh-CN"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AA88AB23-C664-F198-7E16-F864FD986164}"/>
                  </a:ext>
                </a:extLst>
              </p:cNvPr>
              <p:cNvSpPr txBox="1">
                <a:spLocks noRot="1" noChangeAspect="1" noMove="1" noResize="1" noEditPoints="1" noAdjustHandles="1" noChangeArrowheads="1" noChangeShapeType="1" noTextEdit="1"/>
              </p:cNvSpPr>
              <p:nvPr/>
            </p:nvSpPr>
            <p:spPr>
              <a:xfrm>
                <a:off x="-7818" y="3876476"/>
                <a:ext cx="4609474" cy="461665"/>
              </a:xfrm>
              <a:prstGeom prst="rect">
                <a:avLst/>
              </a:prstGeom>
              <a:blipFill>
                <a:blip r:embed="rId6"/>
                <a:stretch>
                  <a:fillRect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9699019-FA7F-EE13-0C38-60259B1A594A}"/>
                  </a:ext>
                </a:extLst>
              </p:cNvPr>
              <p:cNvSpPr txBox="1"/>
              <p:nvPr/>
            </p:nvSpPr>
            <p:spPr>
              <a:xfrm>
                <a:off x="286804" y="4490810"/>
                <a:ext cx="5834974" cy="1051570"/>
              </a:xfrm>
              <a:prstGeom prst="rect">
                <a:avLst/>
              </a:prstGeom>
              <a:noFill/>
            </p:spPr>
            <p:txBody>
              <a:bodyPr wrap="square">
                <a:spAutoFit/>
              </a:bodyPr>
              <a:lstStyle/>
              <a:p>
                <a:pPr algn="just"/>
                <a:r>
                  <a:rPr lang="en-US" altLang="zh-CN" sz="2400" b="1" kern="100" dirty="0">
                    <a:effectLst/>
                    <a:latin typeface="Times New Roman" panose="02020603050405020304" pitchFamily="18" charset="0"/>
                  </a:rPr>
                  <a:t>hence   </a:t>
                </a:r>
                <a14:m>
                  <m:oMath xmlns:m="http://schemas.openxmlformats.org/officeDocument/2006/math">
                    <m:sSub>
                      <m:sSubPr>
                        <m:ctrlPr>
                          <a:rPr lang="zh-CN" altLang="zh-CN" sz="2400" b="1" i="1" kern="10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rPr>
                          <m:t>𝒇</m:t>
                        </m:r>
                      </m:e>
                      <m:sub>
                        <m:r>
                          <a:rPr lang="en-US" altLang="zh-CN" sz="2400" b="1" i="1" kern="100">
                            <a:effectLst/>
                            <a:latin typeface="Cambria Math" panose="02040503050406030204" pitchFamily="18" charset="0"/>
                          </a:rPr>
                          <m:t>𝑿</m:t>
                        </m:r>
                      </m:sub>
                    </m:sSub>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d>
                      <m:dPr>
                        <m:begChr m:val="{"/>
                        <m:endChr m:val=""/>
                        <m:ctrlPr>
                          <a:rPr lang="zh-CN" altLang="zh-CN" sz="2400" b="1" i="1" kern="100">
                            <a:effectLst/>
                            <a:latin typeface="Cambria Math" panose="02040503050406030204" pitchFamily="18" charset="0"/>
                            <a:ea typeface="Cambria Math" panose="02040503050406030204" pitchFamily="18" charset="0"/>
                          </a:rPr>
                        </m:ctrlPr>
                      </m:dPr>
                      <m:e>
                        <m:eqArr>
                          <m:eqArrPr>
                            <m:ctrlPr>
                              <a:rPr lang="zh-CN" altLang="zh-CN" sz="2400" b="1" i="1" kern="100">
                                <a:effectLst/>
                                <a:latin typeface="Cambria Math" panose="02040503050406030204" pitchFamily="18" charset="0"/>
                                <a:ea typeface="Cambria Math" panose="02040503050406030204" pitchFamily="18" charset="0"/>
                              </a:rPr>
                            </m:ctrlPr>
                          </m:eqArrPr>
                          <m:e>
                            <m:r>
                              <a:rPr lang="en-US" altLang="zh-CN" sz="2400" b="1" i="1" kern="100">
                                <a:effectLst/>
                                <a:latin typeface="Cambria Math" panose="02040503050406030204" pitchFamily="18" charset="0"/>
                              </a:rPr>
                              <m:t>&amp;</m:t>
                            </m:r>
                            <m:r>
                              <a:rPr lang="en-US" altLang="zh-CN" sz="2400" b="1" i="1" kern="100">
                                <a:effectLst/>
                                <a:latin typeface="Cambria Math" panose="02040503050406030204" pitchFamily="18" charset="0"/>
                              </a:rPr>
                              <m:t>𝟑</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𝟑</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𝟓</m:t>
                                </m:r>
                              </m:sup>
                            </m:sSup>
                            <m:r>
                              <a:rPr lang="en-US" altLang="zh-CN" sz="2400" b="1" i="1" kern="100">
                                <a:effectLst/>
                                <a:latin typeface="Cambria Math" panose="02040503050406030204" pitchFamily="18" charset="0"/>
                              </a:rPr>
                              <m:t>, </m:t>
                            </m:r>
                            <m:r>
                              <a:rPr lang="en-US" altLang="zh-CN" sz="2400" b="1" i="1" kern="100">
                                <a:effectLst/>
                                <a:latin typeface="Cambria Math" panose="02040503050406030204" pitchFamily="18" charset="0"/>
                              </a:rPr>
                              <m:t>𝟎</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𝟏</m:t>
                            </m:r>
                          </m:e>
                          <m:e>
                            <m:r>
                              <a:rPr lang="en-US" altLang="zh-CN" sz="2400" b="1" i="1" kern="100">
                                <a:effectLst/>
                                <a:latin typeface="Cambria Math" panose="02040503050406030204" pitchFamily="18" charset="0"/>
                              </a:rPr>
                              <m:t>&amp;</m:t>
                            </m:r>
                            <m:r>
                              <a:rPr lang="en-US" altLang="zh-CN" sz="2400" b="1" i="1" kern="100">
                                <a:effectLst/>
                                <a:latin typeface="Cambria Math" panose="02040503050406030204" pitchFamily="18" charset="0"/>
                              </a:rPr>
                              <m:t>𝟎</m:t>
                            </m:r>
                            <m:r>
                              <a:rPr lang="en-US" altLang="zh-CN" sz="2400" b="1" i="1" kern="100">
                                <a:effectLst/>
                                <a:latin typeface="Cambria Math" panose="02040503050406030204" pitchFamily="18" charset="0"/>
                              </a:rPr>
                              <m:t>,    </m:t>
                            </m:r>
                            <m:r>
                              <a:rPr lang="en-US" altLang="zh-CN" sz="2400" b="1" i="1" kern="100">
                                <a:effectLst/>
                                <a:latin typeface="Cambria Math" panose="02040503050406030204" pitchFamily="18" charset="0"/>
                              </a:rPr>
                              <m:t>𝒆𝒍𝒔𝒆𝒘𝒉𝒆𝒓𝒆</m:t>
                            </m:r>
                            <m:r>
                              <a:rPr lang="en-US" altLang="zh-CN" sz="2400" b="1" i="1" kern="100">
                                <a:effectLst/>
                                <a:latin typeface="Cambria Math" panose="02040503050406030204" pitchFamily="18" charset="0"/>
                              </a:rPr>
                              <m:t> </m:t>
                            </m:r>
                          </m:e>
                        </m:eqArr>
                      </m:e>
                    </m:d>
                  </m:oMath>
                </a14:m>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9699019-FA7F-EE13-0C38-60259B1A594A}"/>
                  </a:ext>
                </a:extLst>
              </p:cNvPr>
              <p:cNvSpPr txBox="1">
                <a:spLocks noRot="1" noChangeAspect="1" noMove="1" noResize="1" noEditPoints="1" noAdjustHandles="1" noChangeArrowheads="1" noChangeShapeType="1" noTextEdit="1"/>
              </p:cNvSpPr>
              <p:nvPr/>
            </p:nvSpPr>
            <p:spPr>
              <a:xfrm>
                <a:off x="286804" y="4490810"/>
                <a:ext cx="5834974" cy="1051570"/>
              </a:xfrm>
              <a:prstGeom prst="rect">
                <a:avLst/>
              </a:prstGeom>
              <a:blipFill>
                <a:blip r:embed="rId7"/>
                <a:stretch>
                  <a:fillRect l="-15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647AF0B-8C20-EACB-27D3-06F1FB53C0A1}"/>
                  </a:ext>
                </a:extLst>
              </p:cNvPr>
              <p:cNvSpPr txBox="1"/>
              <p:nvPr/>
            </p:nvSpPr>
            <p:spPr>
              <a:xfrm>
                <a:off x="1352642" y="5754275"/>
                <a:ext cx="6438716" cy="1051570"/>
              </a:xfrm>
              <a:prstGeom prst="rect">
                <a:avLst/>
              </a:prstGeom>
              <a:noFill/>
            </p:spPr>
            <p:txBody>
              <a:bodyPr wrap="square">
                <a:spAutoFit/>
              </a:bodyPr>
              <a:lstStyle/>
              <a:p>
                <a:r>
                  <a:rPr lang="zh-CN" altLang="zh-CN" sz="2400" b="1" kern="100" dirty="0">
                    <a:effectLst/>
                    <a:ea typeface="Times New Roman" panose="02020603050405020304" pitchFamily="18" charset="0"/>
                  </a:rPr>
                  <a:t> </a:t>
                </a:r>
                <a14:m>
                  <m:oMath xmlns:m="http://schemas.openxmlformats.org/officeDocument/2006/math">
                    <m:sSub>
                      <m:sSubPr>
                        <m:ctrlPr>
                          <a:rPr lang="zh-CN" altLang="zh-CN" sz="2400" b="1" i="1">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cs typeface="Times New Roman" panose="02020603050405020304" pitchFamily="18" charset="0"/>
                          </a:rPr>
                          <m:t>𝒇</m:t>
                        </m:r>
                      </m:e>
                      <m:sub>
                        <m:r>
                          <a:rPr lang="en-US" altLang="zh-CN" sz="2400" b="1" i="1" kern="100">
                            <a:effectLst/>
                            <a:latin typeface="Cambria Math" panose="02040503050406030204" pitchFamily="18" charset="0"/>
                            <a:cs typeface="Times New Roman" panose="02020603050405020304" pitchFamily="18" charset="0"/>
                          </a:rPr>
                          <m:t>𝒀</m:t>
                        </m:r>
                      </m:sub>
                    </m:sSub>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𝒙</m:t>
                    </m:r>
                    <m:r>
                      <a:rPr lang="en-US" altLang="zh-CN" sz="2400" b="1" i="1" kern="100">
                        <a:effectLst/>
                        <a:latin typeface="Cambria Math" panose="02040503050406030204" pitchFamily="18" charset="0"/>
                        <a:cs typeface="Times New Roman" panose="02020603050405020304" pitchFamily="18" charset="0"/>
                      </a:rPr>
                      <m:t>)=</m:t>
                    </m:r>
                    <m:d>
                      <m:dPr>
                        <m:begChr m:val="{"/>
                        <m:endChr m:val=""/>
                        <m:ctrlPr>
                          <a:rPr lang="zh-CN" altLang="zh-CN" sz="2400" b="1" i="1">
                            <a:effectLst/>
                            <a:latin typeface="Cambria Math" panose="02040503050406030204" pitchFamily="18" charset="0"/>
                            <a:ea typeface="Cambria Math" panose="02040503050406030204" pitchFamily="18" charset="0"/>
                          </a:rPr>
                        </m:ctrlPr>
                      </m:dPr>
                      <m:e>
                        <m:eqArr>
                          <m:eqArrPr>
                            <m:ctrlPr>
                              <a:rPr lang="zh-CN" altLang="zh-CN" sz="2400" b="1" i="1">
                                <a:effectLst/>
                                <a:latin typeface="Cambria Math" panose="02040503050406030204" pitchFamily="18" charset="0"/>
                                <a:ea typeface="Cambria Math" panose="02040503050406030204" pitchFamily="18" charset="0"/>
                              </a:rPr>
                            </m:ctrlPr>
                          </m:eqArrPr>
                          <m:e>
                            <m:r>
                              <a:rPr lang="en-US" altLang="zh-CN" sz="2400" b="1" i="1" kern="100">
                                <a:effectLst/>
                                <a:latin typeface="Cambria Math" panose="02040503050406030204" pitchFamily="18" charset="0"/>
                                <a:cs typeface="Times New Roman" panose="02020603050405020304" pitchFamily="18" charset="0"/>
                              </a:rPr>
                              <m:t>&amp;</m:t>
                            </m:r>
                            <m:r>
                              <a:rPr lang="en-US" altLang="zh-CN" sz="2400" b="1" i="1" kern="100">
                                <a:effectLst/>
                                <a:latin typeface="Cambria Math" panose="02040503050406030204" pitchFamily="18" charset="0"/>
                                <a:cs typeface="Times New Roman" panose="02020603050405020304" pitchFamily="18" charset="0"/>
                              </a:rPr>
                              <m:t>𝟑</m:t>
                            </m:r>
                            <m:sSup>
                              <m:sSupPr>
                                <m:ctrlPr>
                                  <a:rPr lang="zh-CN" altLang="zh-CN" sz="2400" b="1" i="1">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cs typeface="Times New Roman" panose="02020603050405020304" pitchFamily="18" charset="0"/>
                                  </a:rPr>
                                  <m:t>𝒚</m:t>
                                </m:r>
                              </m:e>
                              <m:sup>
                                <m:r>
                                  <a:rPr lang="en-US" altLang="zh-CN" sz="2400" b="1" i="1" kern="100">
                                    <a:effectLst/>
                                    <a:latin typeface="Cambria Math" panose="02040503050406030204" pitchFamily="18" charset="0"/>
                                    <a:cs typeface="Times New Roman" panose="02020603050405020304" pitchFamily="18" charset="0"/>
                                  </a:rPr>
                                  <m:t>𝟐</m:t>
                                </m:r>
                              </m:sup>
                            </m:sSup>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rPr>
                              <m:t> </m:t>
                            </m:r>
                            <m:r>
                              <a:rPr lang="en-US" altLang="zh-CN" sz="2400" b="1" i="1" kern="100">
                                <a:effectLst/>
                                <a:latin typeface="Cambria Math" panose="02040503050406030204" pitchFamily="18" charset="0"/>
                                <a:cs typeface="Times New Roman" panose="02020603050405020304" pitchFamily="18" charset="0"/>
                              </a:rPr>
                              <m:t>𝟎</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cs typeface="Times New Roman" panose="02020603050405020304" pitchFamily="18" charset="0"/>
                              </a:rPr>
                              <m:t>𝒚</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cs typeface="Times New Roman" panose="02020603050405020304" pitchFamily="18" charset="0"/>
                              </a:rPr>
                              <m:t>𝟏</m:t>
                            </m:r>
                          </m:e>
                          <m:e>
                            <m:r>
                              <a:rPr lang="en-US" altLang="zh-CN" sz="2400" b="1" i="1" kern="100">
                                <a:effectLst/>
                                <a:latin typeface="Cambria Math" panose="02040503050406030204" pitchFamily="18" charset="0"/>
                                <a:cs typeface="Times New Roman" panose="02020603050405020304" pitchFamily="18" charset="0"/>
                              </a:rPr>
                              <m:t>&amp;</m:t>
                            </m:r>
                            <m:r>
                              <a:rPr lang="en-US" altLang="zh-CN" sz="2400" b="1" i="1" kern="100">
                                <a:effectLst/>
                                <a:latin typeface="Cambria Math" panose="02040503050406030204" pitchFamily="18" charset="0"/>
                                <a:cs typeface="Times New Roman" panose="02020603050405020304" pitchFamily="18" charset="0"/>
                              </a:rPr>
                              <m:t>𝟎</m:t>
                            </m:r>
                            <m:r>
                              <a:rPr lang="en-US" altLang="zh-CN" sz="2400" b="1" i="1" kern="100">
                                <a:effectLst/>
                                <a:latin typeface="Cambria Math" panose="02040503050406030204" pitchFamily="18" charset="0"/>
                                <a:cs typeface="Times New Roman" panose="02020603050405020304" pitchFamily="18" charset="0"/>
                              </a:rPr>
                              <m:t>,    </m:t>
                            </m:r>
                            <m:r>
                              <a:rPr lang="en-US" altLang="zh-CN" sz="2400" b="1" i="1" kern="100">
                                <a:effectLst/>
                                <a:latin typeface="Cambria Math" panose="02040503050406030204" pitchFamily="18" charset="0"/>
                                <a:cs typeface="Times New Roman" panose="02020603050405020304" pitchFamily="18" charset="0"/>
                              </a:rPr>
                              <m:t>𝒆𝒍𝒔𝒆𝒘𝒉𝒆𝒓𝒆</m:t>
                            </m:r>
                            <m:r>
                              <a:rPr lang="en-US" altLang="zh-CN" sz="2400" b="1" i="1" kern="100">
                                <a:effectLst/>
                                <a:latin typeface="Cambria Math" panose="02040503050406030204" pitchFamily="18" charset="0"/>
                              </a:rPr>
                              <m:t> </m:t>
                            </m:r>
                          </m:e>
                        </m:eqArr>
                      </m:e>
                    </m:d>
                  </m:oMath>
                </a14:m>
                <a:endParaRPr lang="zh-CN" altLang="en-US" sz="2400" dirty="0"/>
              </a:p>
            </p:txBody>
          </p:sp>
        </mc:Choice>
        <mc:Fallback xmlns="">
          <p:sp>
            <p:nvSpPr>
              <p:cNvPr id="15" name="文本框 14">
                <a:extLst>
                  <a:ext uri="{FF2B5EF4-FFF2-40B4-BE49-F238E27FC236}">
                    <a16:creationId xmlns:a16="http://schemas.microsoft.com/office/drawing/2014/main" id="{0647AF0B-8C20-EACB-27D3-06F1FB53C0A1}"/>
                  </a:ext>
                </a:extLst>
              </p:cNvPr>
              <p:cNvSpPr txBox="1">
                <a:spLocks noRot="1" noChangeAspect="1" noMove="1" noResize="1" noEditPoints="1" noAdjustHandles="1" noChangeArrowheads="1" noChangeShapeType="1" noTextEdit="1"/>
              </p:cNvSpPr>
              <p:nvPr/>
            </p:nvSpPr>
            <p:spPr>
              <a:xfrm>
                <a:off x="1352642" y="5754275"/>
                <a:ext cx="6438716" cy="1051570"/>
              </a:xfrm>
              <a:prstGeom prst="rect">
                <a:avLst/>
              </a:prstGeom>
              <a:blipFill>
                <a:blip r:embed="rId8"/>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245AE389-F10E-BBA3-E5E6-F87C4142BF11}"/>
              </a:ext>
            </a:extLst>
          </p:cNvPr>
          <p:cNvSpPr txBox="1"/>
          <p:nvPr/>
        </p:nvSpPr>
        <p:spPr>
          <a:xfrm>
            <a:off x="169282" y="2475911"/>
            <a:ext cx="1543461"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095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4F61D5E-AE45-2D9D-FF63-F264B3281ED5}"/>
              </a:ext>
            </a:extLst>
          </p:cNvPr>
          <p:cNvSpPr txBox="1"/>
          <p:nvPr/>
        </p:nvSpPr>
        <p:spPr>
          <a:xfrm>
            <a:off x="251520" y="332656"/>
            <a:ext cx="2160240" cy="461665"/>
          </a:xfrm>
          <a:prstGeom prst="rect">
            <a:avLst/>
          </a:prstGeom>
          <a:noFill/>
        </p:spPr>
        <p:txBody>
          <a:bodyPr wrap="square">
            <a:spAutoFit/>
          </a:bodyPr>
          <a:lstStyle/>
          <a:p>
            <a:pPr indent="444500" algn="just"/>
            <a:r>
              <a:rPr lang="en-US" altLang="zh-CN" sz="2400" kern="100" dirty="0">
                <a:effectLst/>
                <a:latin typeface="Times New Roman" panose="02020603050405020304" pitchFamily="18" charset="0"/>
                <a:ea typeface="宋体" panose="02010600030101010101" pitchFamily="2" charset="-122"/>
              </a:rPr>
              <a:t>Z=g(X, Y)</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E70650F6-B1FB-610B-2D11-1A40253685F2}"/>
              </a:ext>
            </a:extLst>
          </p:cNvPr>
          <p:cNvSpPr txBox="1"/>
          <p:nvPr/>
        </p:nvSpPr>
        <p:spPr>
          <a:xfrm>
            <a:off x="286100" y="1006552"/>
            <a:ext cx="8136904" cy="830997"/>
          </a:xfrm>
          <a:prstGeom prst="rect">
            <a:avLst/>
          </a:prstGeom>
          <a:noFill/>
        </p:spPr>
        <p:txBody>
          <a:bodyPr wrap="square">
            <a:spAutoFit/>
          </a:bodyPr>
          <a:lstStyle/>
          <a:p>
            <a:pPr indent="342900" algn="just"/>
            <a:r>
              <a:rPr lang="en-US" altLang="zh-CN" sz="2400" kern="100" dirty="0">
                <a:effectLst/>
                <a:latin typeface="Times New Roman" panose="02020603050405020304" pitchFamily="18" charset="0"/>
                <a:ea typeface="宋体" panose="02010600030101010101" pitchFamily="2" charset="-122"/>
              </a:rPr>
              <a:t>The random variable Z has mean or expected value, in the continuous case, given by</a:t>
            </a:r>
            <a:endParaRPr lang="zh-CN" altLang="zh-CN" sz="2400" kern="100" dirty="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2D04AD95-01CD-38FD-8638-17E217D3BA49}"/>
              </a:ext>
            </a:extLst>
          </p:cNvPr>
          <p:cNvSpPr txBox="1"/>
          <p:nvPr/>
        </p:nvSpPr>
        <p:spPr>
          <a:xfrm>
            <a:off x="2175773" y="2094701"/>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 E(Z)=</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g(x, y) f(x, y)</a:t>
            </a:r>
            <a:r>
              <a:rPr lang="en-US" altLang="zh-CN" sz="2400" kern="100" dirty="0" err="1">
                <a:effectLst/>
                <a:latin typeface="Times New Roman" panose="02020603050405020304" pitchFamily="18" charset="0"/>
                <a:ea typeface="宋体" panose="02010600030101010101" pitchFamily="2" charset="-122"/>
              </a:rPr>
              <a:t>dxdy</a:t>
            </a:r>
            <a:endParaRPr lang="zh-CN" altLang="en-US" sz="2400" dirty="0"/>
          </a:p>
        </p:txBody>
      </p:sp>
      <p:sp>
        <p:nvSpPr>
          <p:cNvPr id="11" name="文本框 10">
            <a:extLst>
              <a:ext uri="{FF2B5EF4-FFF2-40B4-BE49-F238E27FC236}">
                <a16:creationId xmlns:a16="http://schemas.microsoft.com/office/drawing/2014/main" id="{E89334D0-D288-0732-F514-A288AA2CFB35}"/>
              </a:ext>
            </a:extLst>
          </p:cNvPr>
          <p:cNvSpPr txBox="1"/>
          <p:nvPr/>
        </p:nvSpPr>
        <p:spPr>
          <a:xfrm>
            <a:off x="395536" y="2693356"/>
            <a:ext cx="4572000" cy="461665"/>
          </a:xfrm>
          <a:prstGeom prst="rect">
            <a:avLst/>
          </a:prstGeom>
          <a:noFill/>
        </p:spPr>
        <p:txBody>
          <a:bodyPr wrap="square">
            <a:spAutoFit/>
          </a:bodyPr>
          <a:lstStyle/>
          <a:p>
            <a:pPr indent="342900" algn="just"/>
            <a:r>
              <a:rPr lang="en-US" altLang="zh-CN" sz="2400" kern="100" dirty="0">
                <a:effectLst/>
                <a:latin typeface="Times New Roman" panose="02020603050405020304" pitchFamily="18" charset="0"/>
                <a:ea typeface="宋体" panose="02010600030101010101" pitchFamily="2" charset="-122"/>
              </a:rPr>
              <a:t>In the discrete case,</a:t>
            </a:r>
            <a:endParaRPr lang="zh-CN" altLang="zh-CN" sz="2400" kern="100" dirty="0">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603F5626-90A2-E781-8793-23173A76F59A}"/>
              </a:ext>
            </a:extLst>
          </p:cNvPr>
          <p:cNvSpPr txBox="1"/>
          <p:nvPr/>
        </p:nvSpPr>
        <p:spPr>
          <a:xfrm>
            <a:off x="2174217" y="3429000"/>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 E(Z)=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rPr>
              <a:t>g(x, y) p(x, y)</a:t>
            </a:r>
            <a:endParaRPr lang="zh-CN" altLang="en-US" sz="2400" dirty="0"/>
          </a:p>
        </p:txBody>
      </p:sp>
    </p:spTree>
    <p:extLst>
      <p:ext uri="{BB962C8B-B14F-4D97-AF65-F5344CB8AC3E}">
        <p14:creationId xmlns:p14="http://schemas.microsoft.com/office/powerpoint/2010/main" val="62705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39460A-27D7-8F56-3332-A6FD90DF7A90}"/>
              </a:ext>
            </a:extLst>
          </p:cNvPr>
          <p:cNvSpPr txBox="1"/>
          <p:nvPr/>
        </p:nvSpPr>
        <p:spPr>
          <a:xfrm>
            <a:off x="107504" y="188640"/>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5.2  Conditional distribution</a:t>
            </a:r>
            <a:endParaRPr lang="zh-CN" altLang="en-US" sz="2400" dirty="0"/>
          </a:p>
        </p:txBody>
      </p:sp>
      <p:sp>
        <p:nvSpPr>
          <p:cNvPr id="5" name="文本框 4">
            <a:extLst>
              <a:ext uri="{FF2B5EF4-FFF2-40B4-BE49-F238E27FC236}">
                <a16:creationId xmlns:a16="http://schemas.microsoft.com/office/drawing/2014/main" id="{0996E8D7-4A49-417F-621A-A50E7344DBD6}"/>
              </a:ext>
            </a:extLst>
          </p:cNvPr>
          <p:cNvSpPr txBox="1"/>
          <p:nvPr/>
        </p:nvSpPr>
        <p:spPr>
          <a:xfrm>
            <a:off x="0" y="583653"/>
            <a:ext cx="8820472" cy="1200329"/>
          </a:xfrm>
          <a:prstGeom prst="rect">
            <a:avLst/>
          </a:prstGeom>
          <a:noFill/>
        </p:spPr>
        <p:txBody>
          <a:bodyPr wrap="square">
            <a:spAutoFit/>
          </a:bodyPr>
          <a:lstStyle/>
          <a:p>
            <a:pPr indent="228600" algn="just"/>
            <a:r>
              <a:rPr lang="en-US" altLang="zh-CN" sz="2400" kern="100" dirty="0">
                <a:effectLst/>
                <a:latin typeface="Times New Roman" panose="02020603050405020304" pitchFamily="18" charset="0"/>
                <a:ea typeface="宋体" panose="02010600030101010101" pitchFamily="2" charset="-122"/>
              </a:rPr>
              <a:t>Consistent with the definition of conditional probability of events when A is the event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B is the event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the conditional probability distribution of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given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is defined as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A2FB410-8233-4EC4-C9A8-5E744BC3B533}"/>
                  </a:ext>
                </a:extLst>
              </p:cNvPr>
              <p:cNvSpPr txBox="1"/>
              <p:nvPr/>
            </p:nvSpPr>
            <p:spPr>
              <a:xfrm>
                <a:off x="1187624" y="1791454"/>
                <a:ext cx="7344816" cy="680699"/>
              </a:xfrm>
              <a:prstGeom prst="rect">
                <a:avLst/>
              </a:prstGeom>
              <a:noFill/>
            </p:spPr>
            <p:txBody>
              <a:bodyPr wrap="square">
                <a:spAutoFit/>
              </a:bodyPr>
              <a:lstStyle/>
              <a:p>
                <a:pPr algn="ct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𝑝</m:t>
                        </m:r>
                      </m:e>
                      <m:sub>
                        <m:r>
                          <a:rPr lang="en-US" altLang="zh-CN" sz="2400" i="1" kern="100">
                            <a:effectLst/>
                            <a:latin typeface="Cambria Math" panose="02040503050406030204" pitchFamily="18" charset="0"/>
                          </a:rPr>
                          <m:t>𝑋</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𝑝</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num>
                      <m:den>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𝑝</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den>
                    </m:f>
                  </m:oMath>
                </a14:m>
                <a:r>
                  <a:rPr lang="en-US" altLang="zh-CN" sz="2400" kern="100" dirty="0">
                    <a:effectLst/>
                    <a:latin typeface="Times New Roman" panose="02020603050405020304" pitchFamily="18" charset="0"/>
                  </a:rPr>
                  <a:t> for all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provided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𝑝</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)≠0</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9A2FB410-8233-4EC4-C9A8-5E744BC3B533}"/>
                  </a:ext>
                </a:extLst>
              </p:cNvPr>
              <p:cNvSpPr txBox="1">
                <a:spLocks noRot="1" noChangeAspect="1" noMove="1" noResize="1" noEditPoints="1" noAdjustHandles="1" noChangeArrowheads="1" noChangeShapeType="1" noTextEdit="1"/>
              </p:cNvSpPr>
              <p:nvPr/>
            </p:nvSpPr>
            <p:spPr>
              <a:xfrm>
                <a:off x="1187624" y="1791454"/>
                <a:ext cx="7344816" cy="680699"/>
              </a:xfrm>
              <a:prstGeom prst="rect">
                <a:avLst/>
              </a:prstGeom>
              <a:blipFill>
                <a:blip r:embed="rId2"/>
                <a:stretch>
                  <a:fillRect/>
                </a:stretch>
              </a:blipFill>
            </p:spPr>
            <p:txBody>
              <a:bodyPr/>
              <a:lstStyle/>
              <a:p>
                <a:r>
                  <a:rPr lang="zh-CN" altLang="en-US">
                    <a:noFill/>
                  </a:rPr>
                  <a:t> </a:t>
                </a:r>
              </a:p>
            </p:txBody>
          </p:sp>
        </mc:Fallback>
      </mc:AlternateContent>
      <p:sp>
        <p:nvSpPr>
          <p:cNvPr id="8" name="Rectangle 1">
            <a:extLst>
              <a:ext uri="{FF2B5EF4-FFF2-40B4-BE49-F238E27FC236}">
                <a16:creationId xmlns:a16="http://schemas.microsoft.com/office/drawing/2014/main" id="{71668A6D-612A-60E3-38CF-5857AB2FA463}"/>
              </a:ext>
            </a:extLst>
          </p:cNvPr>
          <p:cNvSpPr>
            <a:spLocks noChangeArrowheads="1"/>
          </p:cNvSpPr>
          <p:nvPr/>
        </p:nvSpPr>
        <p:spPr bwMode="auto">
          <a:xfrm>
            <a:off x="0" y="2492383"/>
            <a:ext cx="70267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5.2.1 A conditional probability distribution</a:t>
            </a:r>
            <a:endParaRPr kumimoji="0" lang="en-US" altLang="zh-CN" sz="2400" b="0" i="0" u="none" strike="noStrike" cap="none" normalizeH="0" baseline="0" dirty="0">
              <a:ln>
                <a:noFill/>
              </a:ln>
              <a:solidFill>
                <a:schemeClr val="tx1"/>
              </a:solidFill>
              <a:effectLst/>
            </a:endParaRPr>
          </a:p>
        </p:txBody>
      </p:sp>
      <p:sp>
        <p:nvSpPr>
          <p:cNvPr id="9" name="Rectangle 2">
            <a:extLst>
              <a:ext uri="{FF2B5EF4-FFF2-40B4-BE49-F238E27FC236}">
                <a16:creationId xmlns:a16="http://schemas.microsoft.com/office/drawing/2014/main" id="{336B6036-F17B-A797-F0DC-53DD5B052150}"/>
              </a:ext>
            </a:extLst>
          </p:cNvPr>
          <p:cNvSpPr>
            <a:spLocks noChangeArrowheads="1"/>
          </p:cNvSpPr>
          <p:nvPr/>
        </p:nvSpPr>
        <p:spPr bwMode="auto">
          <a:xfrm>
            <a:off x="-14438" y="2985797"/>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reference to the example 5.1.1, find the conditional probability distribution of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given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kumimoji="0" lang="en-US" altLang="zh-CN" sz="2400" b="0" i="0" u="none" strike="noStrike" cap="none" normalizeH="0" baseline="0" dirty="0">
                <a:ln>
                  <a:noFill/>
                </a:ln>
                <a:solidFill>
                  <a:schemeClr val="tx1"/>
                </a:solidFill>
                <a:effectLst/>
              </a:rPr>
              <a:t> </a:t>
            </a:r>
          </a:p>
        </p:txBody>
      </p:sp>
      <p:pic>
        <p:nvPicPr>
          <p:cNvPr id="11" name="图片 10">
            <a:extLst>
              <a:ext uri="{FF2B5EF4-FFF2-40B4-BE49-F238E27FC236}">
                <a16:creationId xmlns:a16="http://schemas.microsoft.com/office/drawing/2014/main" id="{E3D6A556-53C4-0470-EBE9-ADD88E94995C}"/>
              </a:ext>
            </a:extLst>
          </p:cNvPr>
          <p:cNvPicPr>
            <a:picLocks noChangeAspect="1"/>
          </p:cNvPicPr>
          <p:nvPr/>
        </p:nvPicPr>
        <p:blipFill>
          <a:blip r:embed="rId3"/>
          <a:stretch>
            <a:fillRect/>
          </a:stretch>
        </p:blipFill>
        <p:spPr>
          <a:xfrm>
            <a:off x="5724128" y="3626770"/>
            <a:ext cx="3054501" cy="2910421"/>
          </a:xfrm>
          <a:prstGeom prst="rect">
            <a:avLst/>
          </a:prstGeom>
        </p:spPr>
      </p:pic>
      <p:sp>
        <p:nvSpPr>
          <p:cNvPr id="13" name="文本框 12">
            <a:extLst>
              <a:ext uri="{FF2B5EF4-FFF2-40B4-BE49-F238E27FC236}">
                <a16:creationId xmlns:a16="http://schemas.microsoft.com/office/drawing/2014/main" id="{5CEE3368-4BE5-DAAB-893F-97505415549C}"/>
              </a:ext>
            </a:extLst>
          </p:cNvPr>
          <p:cNvSpPr txBox="1"/>
          <p:nvPr/>
        </p:nvSpPr>
        <p:spPr>
          <a:xfrm>
            <a:off x="107504" y="3961106"/>
            <a:ext cx="1440160" cy="461665"/>
          </a:xfrm>
          <a:prstGeom prst="rect">
            <a:avLst/>
          </a:prstGeom>
          <a:noFill/>
        </p:spPr>
        <p:txBody>
          <a:bodyPr wrap="square">
            <a:spAutoFit/>
          </a:bodyPr>
          <a:lstStyle/>
          <a:p>
            <a:r>
              <a:rPr lang="en-US" altLang="zh-CN" sz="2400" b="1" kern="100" dirty="0">
                <a:effectLst/>
                <a:latin typeface="Times New Roman" panose="02020603050405020304" pitchFamily="18" charset="0"/>
                <a:ea typeface="宋体" panose="02010600030101010101" pitchFamily="2" charset="-122"/>
              </a:rPr>
              <a:t>Solution</a:t>
            </a:r>
            <a:endParaRPr lang="zh-CN" altLang="en-US" sz="24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538F8D2-D383-D71E-8747-181BAFE0DC16}"/>
                  </a:ext>
                </a:extLst>
              </p:cNvPr>
              <p:cNvSpPr txBox="1"/>
              <p:nvPr/>
            </p:nvSpPr>
            <p:spPr>
              <a:xfrm>
                <a:off x="1589320" y="3957156"/>
                <a:ext cx="4249745" cy="680699"/>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(0|1)=</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(0,1)</m:t>
                        </m:r>
                      </m:num>
                      <m:den>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0.2</m:t>
                        </m:r>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0.4</m:t>
                        </m:r>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=0.5</m:t>
                    </m:r>
                  </m:oMath>
                </a14:m>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Choice>
        <mc:Fallback xmlns="">
          <p:sp>
            <p:nvSpPr>
              <p:cNvPr id="15" name="文本框 14">
                <a:extLst>
                  <a:ext uri="{FF2B5EF4-FFF2-40B4-BE49-F238E27FC236}">
                    <a16:creationId xmlns:a16="http://schemas.microsoft.com/office/drawing/2014/main" id="{2538F8D2-D383-D71E-8747-181BAFE0DC16}"/>
                  </a:ext>
                </a:extLst>
              </p:cNvPr>
              <p:cNvSpPr txBox="1">
                <a:spLocks noRot="1" noChangeAspect="1" noMove="1" noResize="1" noEditPoints="1" noAdjustHandles="1" noChangeArrowheads="1" noChangeShapeType="1" noTextEdit="1"/>
              </p:cNvSpPr>
              <p:nvPr/>
            </p:nvSpPr>
            <p:spPr>
              <a:xfrm>
                <a:off x="1589320" y="3957156"/>
                <a:ext cx="4249745" cy="6806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4DECC9D-2D0B-2C81-A21A-7AFC2893717A}"/>
                  </a:ext>
                </a:extLst>
              </p:cNvPr>
              <p:cNvSpPr txBox="1"/>
              <p:nvPr/>
            </p:nvSpPr>
            <p:spPr>
              <a:xfrm>
                <a:off x="827584" y="4641061"/>
                <a:ext cx="4624464" cy="871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e>
                        <m:e>
                          <m:r>
                            <a:rPr lang="zh-CN" altLang="en-US" sz="2400" i="0">
                              <a:latin typeface="Cambria Math" panose="02040503050406030204" pitchFamily="18" charset="0"/>
                            </a:rPr>
                            <m:t>1</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1,1</m:t>
                              </m:r>
                            </m:e>
                          </m:d>
                        </m:num>
                        <m:den>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e>
                          </m:d>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0.2</m:t>
                          </m:r>
                        </m:num>
                        <m:den>
                          <m:r>
                            <a:rPr lang="zh-CN" altLang="en-US" sz="2400" i="0">
                              <a:latin typeface="Cambria Math" panose="02040503050406030204" pitchFamily="18" charset="0"/>
                            </a:rPr>
                            <m:t>0.4</m:t>
                          </m:r>
                        </m:den>
                      </m:f>
                      <m:r>
                        <a:rPr lang="zh-CN" altLang="en-US" sz="2400" i="0">
                          <a:latin typeface="Cambria Math" panose="02040503050406030204" pitchFamily="18" charset="0"/>
                        </a:rPr>
                        <m:t>=0.5</m:t>
                      </m:r>
                    </m:oMath>
                  </m:oMathPara>
                </a14:m>
                <a:endParaRPr lang="zh-CN" altLang="en-US" sz="2400" dirty="0"/>
              </a:p>
            </p:txBody>
          </p:sp>
        </mc:Choice>
        <mc:Fallback xmlns="">
          <p:sp>
            <p:nvSpPr>
              <p:cNvPr id="17" name="文本框 16">
                <a:extLst>
                  <a:ext uri="{FF2B5EF4-FFF2-40B4-BE49-F238E27FC236}">
                    <a16:creationId xmlns:a16="http://schemas.microsoft.com/office/drawing/2014/main" id="{84DECC9D-2D0B-2C81-A21A-7AFC2893717A}"/>
                  </a:ext>
                </a:extLst>
              </p:cNvPr>
              <p:cNvSpPr txBox="1">
                <a:spLocks noRot="1" noChangeAspect="1" noMove="1" noResize="1" noEditPoints="1" noAdjustHandles="1" noChangeArrowheads="1" noChangeShapeType="1" noTextEdit="1"/>
              </p:cNvSpPr>
              <p:nvPr/>
            </p:nvSpPr>
            <p:spPr>
              <a:xfrm>
                <a:off x="827584" y="4641061"/>
                <a:ext cx="4624464" cy="8713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0937C6F-B501-0952-3738-24C0ADE0F642}"/>
                  </a:ext>
                </a:extLst>
              </p:cNvPr>
              <p:cNvSpPr txBox="1"/>
              <p:nvPr/>
            </p:nvSpPr>
            <p:spPr>
              <a:xfrm>
                <a:off x="793758" y="5597815"/>
                <a:ext cx="4624464" cy="871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r>
                            <a:rPr lang="zh-CN" altLang="en-US" sz="2400" i="0">
                              <a:latin typeface="Cambria Math" panose="02040503050406030204" pitchFamily="18" charset="0"/>
                            </a:rPr>
                            <m:t>2</m:t>
                          </m:r>
                        </m:e>
                        <m:e>
                          <m:r>
                            <a:rPr lang="zh-CN" altLang="en-US" sz="2400" i="0">
                              <a:latin typeface="Cambria Math" panose="02040503050406030204" pitchFamily="18" charset="0"/>
                            </a:rPr>
                            <m:t>1</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2,1</m:t>
                              </m:r>
                            </m:e>
                          </m:d>
                        </m:num>
                        <m:den>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e>
                          </m:d>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0</m:t>
                          </m:r>
                        </m:num>
                        <m:den>
                          <m:r>
                            <a:rPr lang="zh-CN" altLang="en-US" sz="2400" i="0">
                              <a:latin typeface="Cambria Math" panose="02040503050406030204" pitchFamily="18" charset="0"/>
                            </a:rPr>
                            <m:t>0.4</m:t>
                          </m:r>
                        </m:den>
                      </m:f>
                      <m:r>
                        <a:rPr lang="zh-CN" altLang="en-US" sz="2400" i="0">
                          <a:latin typeface="Cambria Math" panose="02040503050406030204" pitchFamily="18" charset="0"/>
                        </a:rPr>
                        <m:t>=0</m:t>
                      </m:r>
                    </m:oMath>
                  </m:oMathPara>
                </a14:m>
                <a:endParaRPr lang="zh-CN" altLang="en-US" sz="2400" dirty="0"/>
              </a:p>
            </p:txBody>
          </p:sp>
        </mc:Choice>
        <mc:Fallback xmlns="">
          <p:sp>
            <p:nvSpPr>
              <p:cNvPr id="19" name="文本框 18">
                <a:extLst>
                  <a:ext uri="{FF2B5EF4-FFF2-40B4-BE49-F238E27FC236}">
                    <a16:creationId xmlns:a16="http://schemas.microsoft.com/office/drawing/2014/main" id="{B0937C6F-B501-0952-3738-24C0ADE0F642}"/>
                  </a:ext>
                </a:extLst>
              </p:cNvPr>
              <p:cNvSpPr txBox="1">
                <a:spLocks noRot="1" noChangeAspect="1" noMove="1" noResize="1" noEditPoints="1" noAdjustHandles="1" noChangeArrowheads="1" noChangeShapeType="1" noTextEdit="1"/>
              </p:cNvSpPr>
              <p:nvPr/>
            </p:nvSpPr>
            <p:spPr>
              <a:xfrm>
                <a:off x="793758" y="5597815"/>
                <a:ext cx="4624464" cy="87132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0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p:bldP spid="15" grpId="0"/>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AFDCDE2-2FFC-4FDA-6122-3803E578C74F}"/>
              </a:ext>
            </a:extLst>
          </p:cNvPr>
          <p:cNvSpPr txBox="1"/>
          <p:nvPr/>
        </p:nvSpPr>
        <p:spPr>
          <a:xfrm>
            <a:off x="179512" y="0"/>
            <a:ext cx="8640960" cy="1200329"/>
          </a:xfrm>
          <a:prstGeom prst="rect">
            <a:avLst/>
          </a:prstGeom>
          <a:noFill/>
        </p:spPr>
        <p:txBody>
          <a:bodyPr wrap="square">
            <a:spAutoFit/>
          </a:bodyPr>
          <a:lstStyle/>
          <a:p>
            <a:pPr indent="228600" algn="just"/>
            <a:r>
              <a:rPr lang="en-US" altLang="zh-CN" sz="2400" kern="100" dirty="0">
                <a:effectLst/>
                <a:latin typeface="Times New Roman" panose="02020603050405020304" pitchFamily="18" charset="0"/>
                <a:ea typeface="宋体" panose="02010600030101010101" pitchFamily="2" charset="-122"/>
              </a:rPr>
              <a:t>Given two </a:t>
            </a:r>
            <a:r>
              <a:rPr lang="en-US" altLang="zh-CN" sz="2400" kern="100" dirty="0">
                <a:solidFill>
                  <a:srgbClr val="0000FF"/>
                </a:solidFill>
                <a:effectLst/>
                <a:latin typeface="Times New Roman" panose="02020603050405020304" pitchFamily="18" charset="0"/>
                <a:ea typeface="宋体" panose="02010600030101010101" pitchFamily="2" charset="-122"/>
              </a:rPr>
              <a:t>continuous random variables</a:t>
            </a:r>
            <a:r>
              <a:rPr lang="en-US" altLang="zh-CN" sz="2400" kern="100" dirty="0">
                <a:effectLst/>
                <a:latin typeface="Times New Roman" panose="02020603050405020304" pitchFamily="18" charset="0"/>
                <a:ea typeface="宋体" panose="02010600030101010101" pitchFamily="2" charset="-122"/>
              </a:rPr>
              <a: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we shall define the conditional probability density of the ant given that the second takes on the value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as</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5" name="对象 4">
            <a:extLst>
              <a:ext uri="{FF2B5EF4-FFF2-40B4-BE49-F238E27FC236}">
                <a16:creationId xmlns:a16="http://schemas.microsoft.com/office/drawing/2014/main" id="{F1206B90-136C-7B55-1564-17345B938B3D}"/>
              </a:ext>
            </a:extLst>
          </p:cNvPr>
          <p:cNvGraphicFramePr>
            <a:graphicFrameLocks noChangeAspect="1"/>
          </p:cNvGraphicFramePr>
          <p:nvPr>
            <p:extLst>
              <p:ext uri="{D42A27DB-BD31-4B8C-83A1-F6EECF244321}">
                <p14:modId xmlns:p14="http://schemas.microsoft.com/office/powerpoint/2010/main" val="2271330547"/>
              </p:ext>
            </p:extLst>
          </p:nvPr>
        </p:nvGraphicFramePr>
        <p:xfrm>
          <a:off x="2051720" y="1052736"/>
          <a:ext cx="4392613" cy="1009650"/>
        </p:xfrm>
        <a:graphic>
          <a:graphicData uri="http://schemas.openxmlformats.org/presentationml/2006/ole">
            <mc:AlternateContent xmlns:mc="http://schemas.openxmlformats.org/markup-compatibility/2006">
              <mc:Choice xmlns:v="urn:schemas-microsoft-com:vml" Requires="v">
                <p:oleObj name="Equation" r:id="rId2" imgW="1879600" imgH="431800" progId="Equation.DSMT4">
                  <p:embed/>
                </p:oleObj>
              </mc:Choice>
              <mc:Fallback>
                <p:oleObj name="Equation" r:id="rId2" imgW="1879600" imgH="4318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052736"/>
                        <a:ext cx="4392613" cy="1009650"/>
                      </a:xfrm>
                      <a:prstGeom prst="rect">
                        <a:avLst/>
                      </a:prstGeom>
                      <a:noFill/>
                    </p:spPr>
                  </p:pic>
                </p:oleObj>
              </mc:Fallback>
            </mc:AlternateContent>
          </a:graphicData>
        </a:graphic>
      </p:graphicFrame>
      <p:sp>
        <p:nvSpPr>
          <p:cNvPr id="7" name="文本框 6">
            <a:extLst>
              <a:ext uri="{FF2B5EF4-FFF2-40B4-BE49-F238E27FC236}">
                <a16:creationId xmlns:a16="http://schemas.microsoft.com/office/drawing/2014/main" id="{F188E536-CB79-5EE2-08C4-BF2937E8CB39}"/>
              </a:ext>
            </a:extLst>
          </p:cNvPr>
          <p:cNvSpPr txBox="1"/>
          <p:nvPr/>
        </p:nvSpPr>
        <p:spPr>
          <a:xfrm>
            <a:off x="395536" y="2278746"/>
            <a:ext cx="8424936"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as before, where </a:t>
            </a:r>
            <a:r>
              <a:rPr lang="en-US" altLang="zh-CN" sz="2400" i="1" kern="100" dirty="0">
                <a:effectLst/>
                <a:latin typeface="Times New Roman" panose="02020603050405020304" pitchFamily="18" charset="0"/>
                <a:ea typeface="宋体" panose="02010600030101010101" pitchFamily="2" charset="-122"/>
              </a:rPr>
              <a:t>f</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err="1">
                <a:effectLst/>
                <a:latin typeface="Times New Roman" panose="02020603050405020304" pitchFamily="18" charset="0"/>
                <a:ea typeface="宋体" panose="02010600030101010101" pitchFamily="2" charset="-122"/>
              </a:rPr>
              <a:t>x,y</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err="1">
                <a:effectLst/>
                <a:latin typeface="Times New Roman" panose="02020603050405020304" pitchFamily="18" charset="0"/>
                <a:ea typeface="宋体" panose="02010600030101010101" pitchFamily="2" charset="-122"/>
              </a:rPr>
              <a:t>f</a:t>
            </a:r>
            <a:r>
              <a:rPr lang="en-US" altLang="zh-CN" sz="2400" i="1" kern="100" baseline="-25000" dirty="0" err="1">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are the joint density of the two random variables and the marginal density of the second. Note that this definition parallels that of conditional probability.</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247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56489D-020A-AEAA-BA53-DBE64F73EB8D}"/>
              </a:ext>
            </a:extLst>
          </p:cNvPr>
          <p:cNvSpPr txBox="1"/>
          <p:nvPr/>
        </p:nvSpPr>
        <p:spPr>
          <a:xfrm>
            <a:off x="0" y="-26780"/>
            <a:ext cx="6948264"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5.1 Concept of Joint Probability Distributions</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669EFE28-F32E-AE45-84AD-A1D55772BC00}"/>
              </a:ext>
            </a:extLst>
          </p:cNvPr>
          <p:cNvSpPr txBox="1"/>
          <p:nvPr/>
        </p:nvSpPr>
        <p:spPr>
          <a:xfrm>
            <a:off x="19177" y="378223"/>
            <a:ext cx="4599542" cy="461665"/>
          </a:xfrm>
          <a:prstGeom prst="rect">
            <a:avLst/>
          </a:prstGeom>
          <a:noFill/>
        </p:spPr>
        <p:txBody>
          <a:bodyPr wrap="square">
            <a:spAutoFit/>
          </a:bodyPr>
          <a:lstStyle/>
          <a:p>
            <a:r>
              <a:rPr lang="en-US" altLang="zh-CN" sz="2400" b="1" kern="100" dirty="0">
                <a:solidFill>
                  <a:srgbClr val="800080"/>
                </a:solidFill>
                <a:effectLst/>
                <a:latin typeface="Times New Roman" panose="02020603050405020304" pitchFamily="18" charset="0"/>
                <a:ea typeface="宋体" panose="02010600030101010101" pitchFamily="2" charset="-122"/>
              </a:rPr>
              <a:t>(1) Discrete Variables Case</a:t>
            </a:r>
            <a:endParaRPr lang="zh-CN" altLang="en-US" sz="2400" dirty="0"/>
          </a:p>
        </p:txBody>
      </p:sp>
      <p:sp>
        <p:nvSpPr>
          <p:cNvPr id="7" name="文本框 6">
            <a:extLst>
              <a:ext uri="{FF2B5EF4-FFF2-40B4-BE49-F238E27FC236}">
                <a16:creationId xmlns:a16="http://schemas.microsoft.com/office/drawing/2014/main" id="{5328B394-3D1A-5121-E391-E42BF846F795}"/>
              </a:ext>
            </a:extLst>
          </p:cNvPr>
          <p:cNvSpPr txBox="1"/>
          <p:nvPr/>
        </p:nvSpPr>
        <p:spPr>
          <a:xfrm>
            <a:off x="251520" y="783226"/>
            <a:ext cx="8640960" cy="1200329"/>
          </a:xfrm>
          <a:prstGeom prst="rect">
            <a:avLst/>
          </a:prstGeom>
          <a:noFill/>
        </p:spPr>
        <p:txBody>
          <a:bodyPr wrap="square">
            <a:spAutoFit/>
          </a:bodyPr>
          <a:lstStyle/>
          <a:p>
            <a:pPr indent="266700" algn="just"/>
            <a:r>
              <a:rPr lang="en-US" altLang="zh-CN" sz="2400" kern="100" dirty="0">
                <a:solidFill>
                  <a:srgbClr val="FF6600"/>
                </a:solidFill>
                <a:effectLst/>
                <a:latin typeface="Times New Roman" panose="02020603050405020304" pitchFamily="18" charset="0"/>
                <a:ea typeface="宋体" panose="02010600030101010101" pitchFamily="2" charset="-122"/>
              </a:rPr>
              <a:t>Often, trials are conducted where two random variables are observed simultaneously in order to determine not only their individual behavior but also the degree of relationship between them.</a:t>
            </a:r>
            <a:endParaRPr lang="zh-CN" altLang="zh-CN" sz="2400" kern="100" dirty="0">
              <a:effectLst/>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154EF51A-A145-D3AD-4001-5D970FC144C5}"/>
              </a:ext>
            </a:extLst>
          </p:cNvPr>
          <p:cNvSpPr txBox="1"/>
          <p:nvPr/>
        </p:nvSpPr>
        <p:spPr>
          <a:xfrm>
            <a:off x="417625" y="1940781"/>
            <a:ext cx="4599542" cy="461665"/>
          </a:xfrm>
          <a:prstGeom prst="rect">
            <a:avLst/>
          </a:prstGeom>
          <a:noFill/>
        </p:spPr>
        <p:txBody>
          <a:bodyPr wrap="square">
            <a:spAutoFit/>
          </a:bodyPr>
          <a:lstStyle/>
          <a:p>
            <a:pPr indent="266700" algn="just"/>
            <a:r>
              <a:rPr lang="en-US" altLang="zh-CN" sz="2400" kern="100" dirty="0">
                <a:solidFill>
                  <a:srgbClr val="FF6600"/>
                </a:solidFill>
                <a:effectLst/>
                <a:latin typeface="Times New Roman" panose="02020603050405020304" pitchFamily="18" charset="0"/>
                <a:ea typeface="宋体" panose="02010600030101010101" pitchFamily="2" charset="-122"/>
              </a:rPr>
              <a:t>( X, Y)</a:t>
            </a:r>
            <a:endParaRPr lang="zh-CN" altLang="zh-CN" sz="240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E98FF965-7BAA-B74A-3938-18BE47FCA268}"/>
              </a:ext>
            </a:extLst>
          </p:cNvPr>
          <p:cNvSpPr txBox="1"/>
          <p:nvPr/>
        </p:nvSpPr>
        <p:spPr>
          <a:xfrm>
            <a:off x="385179" y="2551240"/>
            <a:ext cx="8208912" cy="1569660"/>
          </a:xfrm>
          <a:prstGeom prst="rect">
            <a:avLst/>
          </a:prstGeom>
          <a:noFill/>
        </p:spPr>
        <p:txBody>
          <a:bodyPr wrap="square">
            <a:spAutoFit/>
          </a:bodyPr>
          <a:lstStyle/>
          <a:p>
            <a:pPr indent="266700" algn="just"/>
            <a:r>
              <a:rPr lang="en-US" altLang="zh-CN" sz="2400" kern="100" dirty="0">
                <a:solidFill>
                  <a:srgbClr val="0000FF"/>
                </a:solidFill>
                <a:effectLst/>
                <a:latin typeface="Times New Roman" panose="02020603050405020304" pitchFamily="18" charset="0"/>
                <a:ea typeface="宋体" panose="02010600030101010101" pitchFamily="2" charset="-122"/>
              </a:rPr>
              <a:t>For two discrete random variables </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and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we write the probability that </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will take the value </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and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will take the value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as </a:t>
            </a:r>
            <a:r>
              <a:rPr lang="en-US" altLang="zh-CN" sz="2400" i="1" kern="100" dirty="0">
                <a:solidFill>
                  <a:srgbClr val="0000FF"/>
                </a:solidFill>
                <a:effectLst/>
                <a:latin typeface="Times New Roman" panose="02020603050405020304" pitchFamily="18" charset="0"/>
                <a:ea typeface="宋体" panose="02010600030101010101" pitchFamily="2" charset="-122"/>
              </a:rPr>
              <a:t>P</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Consequently, </a:t>
            </a:r>
            <a:r>
              <a:rPr lang="en-US" altLang="zh-CN" sz="2400" i="1" kern="100" dirty="0">
                <a:solidFill>
                  <a:srgbClr val="0000FF"/>
                </a:solidFill>
                <a:effectLst/>
                <a:latin typeface="Times New Roman" panose="02020603050405020304" pitchFamily="18" charset="0"/>
                <a:ea typeface="宋体" panose="02010600030101010101" pitchFamily="2" charset="-122"/>
              </a:rPr>
              <a:t>P</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is the probability of the intersection of the events </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and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E0A8221B-3653-F314-56CB-6DA3F9665F37}"/>
              </a:ext>
            </a:extLst>
          </p:cNvPr>
          <p:cNvSpPr txBox="1"/>
          <p:nvPr/>
        </p:nvSpPr>
        <p:spPr>
          <a:xfrm>
            <a:off x="601203" y="4113798"/>
            <a:ext cx="4599542" cy="461665"/>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 </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 ------ (</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x</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zh-CN" altLang="zh-CN" sz="2400"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r>
              <a:rPr lang="en-US" altLang="zh-CN" sz="2400" i="1" kern="100" dirty="0">
                <a:solidFill>
                  <a:srgbClr val="0000FF"/>
                </a:solidFill>
                <a:effectLst/>
                <a:latin typeface="Times New Roman" panose="02020603050405020304" pitchFamily="18" charset="0"/>
                <a:ea typeface="宋体" panose="02010600030101010101" pitchFamily="2" charset="-122"/>
              </a:rPr>
              <a:t>y</a:t>
            </a:r>
            <a:r>
              <a:rPr lang="en-US" altLang="zh-CN" sz="2400" kern="100" dirty="0">
                <a:solidFill>
                  <a:srgbClr val="0000FF"/>
                </a:solidFill>
                <a:effectLst/>
                <a:latin typeface="Times New Roman" panose="02020603050405020304" pitchFamily="18" charset="0"/>
                <a:ea typeface="宋体" panose="02010600030101010101" pitchFamily="2" charset="-122"/>
              </a:rPr>
              <a:t>)</a:t>
            </a:r>
            <a:endParaRPr lang="zh-CN" altLang="en-US" sz="2400" dirty="0"/>
          </a:p>
        </p:txBody>
      </p:sp>
      <p:sp>
        <p:nvSpPr>
          <p:cNvPr id="12" name="文本框 11">
            <a:extLst>
              <a:ext uri="{FF2B5EF4-FFF2-40B4-BE49-F238E27FC236}">
                <a16:creationId xmlns:a16="http://schemas.microsoft.com/office/drawing/2014/main" id="{4FBB9AD3-ECF2-971F-658F-DAC5A0D4FCDD}"/>
              </a:ext>
            </a:extLst>
          </p:cNvPr>
          <p:cNvSpPr txBox="1"/>
          <p:nvPr/>
        </p:nvSpPr>
        <p:spPr>
          <a:xfrm>
            <a:off x="385179" y="4575463"/>
            <a:ext cx="8208912" cy="1938992"/>
          </a:xfrm>
          <a:prstGeom prst="rect">
            <a:avLst/>
          </a:prstGeom>
          <a:noFill/>
        </p:spPr>
        <p:txBody>
          <a:bodyPr wrap="square">
            <a:spAutoFit/>
          </a:bodyPr>
          <a:lstStyle/>
          <a:p>
            <a:pPr indent="266700" algn="just"/>
            <a:r>
              <a:rPr lang="en-US" altLang="zh-CN" sz="2400" kern="100" dirty="0">
                <a:solidFill>
                  <a:srgbClr val="800000"/>
                </a:solidFill>
                <a:effectLst/>
                <a:latin typeface="Times New Roman" panose="02020603050405020304" pitchFamily="18" charset="0"/>
                <a:ea typeface="宋体" panose="02010600030101010101" pitchFamily="2" charset="-122"/>
              </a:rPr>
              <a:t>The distribution of probability is specified by listing the probabilities associated with all possible pairs of values </a:t>
            </a:r>
            <a:r>
              <a:rPr lang="en-US" altLang="zh-CN" sz="2400" i="1" kern="100" dirty="0">
                <a:solidFill>
                  <a:srgbClr val="800000"/>
                </a:solidFill>
                <a:effectLst/>
                <a:latin typeface="Times New Roman" panose="02020603050405020304" pitchFamily="18" charset="0"/>
                <a:ea typeface="宋体" panose="02010600030101010101" pitchFamily="2" charset="-122"/>
              </a:rPr>
              <a:t>x</a:t>
            </a:r>
            <a:r>
              <a:rPr lang="en-US" altLang="zh-CN" sz="2400" kern="100" dirty="0">
                <a:solidFill>
                  <a:srgbClr val="800000"/>
                </a:solidFill>
                <a:effectLst/>
                <a:latin typeface="Times New Roman" panose="02020603050405020304" pitchFamily="18" charset="0"/>
                <a:ea typeface="宋体" panose="02010600030101010101" pitchFamily="2" charset="-122"/>
              </a:rPr>
              <a:t> and </a:t>
            </a:r>
            <a:r>
              <a:rPr lang="en-US" altLang="zh-CN" sz="2400" i="1" kern="100" dirty="0">
                <a:solidFill>
                  <a:srgbClr val="800000"/>
                </a:solidFill>
                <a:effectLst/>
                <a:latin typeface="Times New Roman" panose="02020603050405020304" pitchFamily="18" charset="0"/>
                <a:ea typeface="宋体" panose="02010600030101010101" pitchFamily="2" charset="-122"/>
              </a:rPr>
              <a:t>y</a:t>
            </a:r>
            <a:r>
              <a:rPr lang="en-US" altLang="zh-CN" sz="2400" kern="100" dirty="0">
                <a:solidFill>
                  <a:srgbClr val="800000"/>
                </a:solidFill>
                <a:effectLst/>
                <a:latin typeface="Times New Roman" panose="02020603050405020304" pitchFamily="18" charset="0"/>
                <a:ea typeface="宋体" panose="02010600030101010101" pitchFamily="2" charset="-122"/>
              </a:rPr>
              <a:t>, either by formula or in a table. We refer to the function </a:t>
            </a:r>
            <a:r>
              <a:rPr lang="en-US" altLang="zh-CN" sz="2400" i="1" kern="100" dirty="0">
                <a:solidFill>
                  <a:srgbClr val="800000"/>
                </a:solidFill>
                <a:effectLst/>
                <a:latin typeface="Times New Roman" panose="02020603050405020304" pitchFamily="18" charset="0"/>
                <a:ea typeface="宋体" panose="02010600030101010101" pitchFamily="2" charset="-122"/>
              </a:rPr>
              <a:t>p</a:t>
            </a:r>
            <a:r>
              <a:rPr lang="en-US" altLang="zh-CN" sz="2400" kern="100" dirty="0">
                <a:solidFill>
                  <a:srgbClr val="800000"/>
                </a:solidFill>
                <a:effectLst/>
                <a:latin typeface="Times New Roman" panose="02020603050405020304" pitchFamily="18" charset="0"/>
                <a:ea typeface="宋体" panose="02010600030101010101" pitchFamily="2" charset="-122"/>
              </a:rPr>
              <a:t>(</a:t>
            </a:r>
            <a:r>
              <a:rPr lang="en-US" altLang="zh-CN" sz="2400" i="1" kern="100" dirty="0">
                <a:solidFill>
                  <a:srgbClr val="800000"/>
                </a:solidFill>
                <a:effectLst/>
                <a:latin typeface="Times New Roman" panose="02020603050405020304" pitchFamily="18" charset="0"/>
                <a:ea typeface="宋体" panose="02010600030101010101" pitchFamily="2" charset="-122"/>
              </a:rPr>
              <a:t>x</a:t>
            </a:r>
            <a:r>
              <a:rPr lang="en-US" altLang="zh-CN" sz="2400" kern="100" dirty="0">
                <a:solidFill>
                  <a:srgbClr val="800000"/>
                </a:solidFill>
                <a:effectLst/>
                <a:latin typeface="Times New Roman" panose="02020603050405020304" pitchFamily="18" charset="0"/>
                <a:ea typeface="宋体" panose="02010600030101010101" pitchFamily="2" charset="-122"/>
              </a:rPr>
              <a:t>, </a:t>
            </a:r>
            <a:r>
              <a:rPr lang="en-US" altLang="zh-CN" sz="2400" i="1" kern="100" dirty="0">
                <a:solidFill>
                  <a:srgbClr val="800000"/>
                </a:solidFill>
                <a:effectLst/>
                <a:latin typeface="Times New Roman" panose="02020603050405020304" pitchFamily="18" charset="0"/>
                <a:ea typeface="宋体" panose="02010600030101010101" pitchFamily="2" charset="-122"/>
              </a:rPr>
              <a:t>y</a:t>
            </a:r>
            <a:r>
              <a:rPr lang="en-US" altLang="zh-CN" sz="2400" kern="100" dirty="0">
                <a:solidFill>
                  <a:srgbClr val="800000"/>
                </a:solidFill>
                <a:effectLst/>
                <a:latin typeface="Times New Roman" panose="02020603050405020304" pitchFamily="18" charset="0"/>
                <a:ea typeface="宋体" panose="02010600030101010101" pitchFamily="2" charset="-122"/>
              </a:rPr>
              <a:t>)=</a:t>
            </a:r>
            <a:r>
              <a:rPr lang="en-US" altLang="zh-CN" sz="2400" i="1" kern="100" dirty="0">
                <a:solidFill>
                  <a:srgbClr val="800000"/>
                </a:solidFill>
                <a:effectLst/>
                <a:latin typeface="Times New Roman" panose="02020603050405020304" pitchFamily="18" charset="0"/>
                <a:ea typeface="宋体" panose="02010600030101010101" pitchFamily="2" charset="-122"/>
              </a:rPr>
              <a:t> P</a:t>
            </a:r>
            <a:r>
              <a:rPr lang="en-US" altLang="zh-CN" sz="2400" kern="100" dirty="0">
                <a:solidFill>
                  <a:srgbClr val="800000"/>
                </a:solidFill>
                <a:effectLst/>
                <a:latin typeface="Times New Roman" panose="02020603050405020304" pitchFamily="18" charset="0"/>
                <a:ea typeface="宋体" panose="02010600030101010101" pitchFamily="2" charset="-122"/>
              </a:rPr>
              <a:t>(</a:t>
            </a:r>
            <a:r>
              <a:rPr lang="en-US" altLang="zh-CN" sz="2400" i="1" kern="100" dirty="0">
                <a:solidFill>
                  <a:srgbClr val="800000"/>
                </a:solidFill>
                <a:effectLst/>
                <a:latin typeface="Times New Roman" panose="02020603050405020304" pitchFamily="18" charset="0"/>
                <a:ea typeface="宋体" panose="02010600030101010101" pitchFamily="2" charset="-122"/>
              </a:rPr>
              <a:t>X</a:t>
            </a:r>
            <a:r>
              <a:rPr lang="en-US" altLang="zh-CN" sz="2400" kern="100" dirty="0">
                <a:solidFill>
                  <a:srgbClr val="800000"/>
                </a:solidFill>
                <a:effectLst/>
                <a:latin typeface="Times New Roman" panose="02020603050405020304" pitchFamily="18" charset="0"/>
                <a:ea typeface="宋体" panose="02010600030101010101" pitchFamily="2" charset="-122"/>
              </a:rPr>
              <a:t>=</a:t>
            </a:r>
            <a:r>
              <a:rPr lang="en-US" altLang="zh-CN" sz="2400" i="1" kern="100" dirty="0">
                <a:solidFill>
                  <a:srgbClr val="800000"/>
                </a:solidFill>
                <a:effectLst/>
                <a:latin typeface="Times New Roman" panose="02020603050405020304" pitchFamily="18" charset="0"/>
                <a:ea typeface="宋体" panose="02010600030101010101" pitchFamily="2" charset="-122"/>
              </a:rPr>
              <a:t>x</a:t>
            </a:r>
            <a:r>
              <a:rPr lang="en-US" altLang="zh-CN" sz="2400" kern="100" dirty="0">
                <a:solidFill>
                  <a:srgbClr val="800000"/>
                </a:solidFill>
                <a:effectLst/>
                <a:latin typeface="Times New Roman" panose="02020603050405020304" pitchFamily="18" charset="0"/>
                <a:ea typeface="宋体" panose="02010600030101010101" pitchFamily="2" charset="-122"/>
              </a:rPr>
              <a:t>, </a:t>
            </a:r>
            <a:r>
              <a:rPr lang="en-US" altLang="zh-CN" sz="2400" i="1" kern="100" dirty="0">
                <a:solidFill>
                  <a:srgbClr val="800000"/>
                </a:solidFill>
                <a:effectLst/>
                <a:latin typeface="Times New Roman" panose="02020603050405020304" pitchFamily="18" charset="0"/>
                <a:ea typeface="宋体" panose="02010600030101010101" pitchFamily="2" charset="-122"/>
              </a:rPr>
              <a:t>Y</a:t>
            </a:r>
            <a:r>
              <a:rPr lang="en-US" altLang="zh-CN" sz="2400" kern="100" dirty="0">
                <a:solidFill>
                  <a:srgbClr val="800000"/>
                </a:solidFill>
                <a:effectLst/>
                <a:latin typeface="Times New Roman" panose="02020603050405020304" pitchFamily="18" charset="0"/>
                <a:ea typeface="宋体" panose="02010600030101010101" pitchFamily="2" charset="-122"/>
              </a:rPr>
              <a:t>=</a:t>
            </a:r>
            <a:r>
              <a:rPr lang="en-US" altLang="zh-CN" sz="2400" i="1" kern="100" dirty="0">
                <a:solidFill>
                  <a:srgbClr val="800000"/>
                </a:solidFill>
                <a:effectLst/>
                <a:latin typeface="Times New Roman" panose="02020603050405020304" pitchFamily="18" charset="0"/>
                <a:ea typeface="宋体" panose="02010600030101010101" pitchFamily="2" charset="-122"/>
              </a:rPr>
              <a:t>y</a:t>
            </a:r>
            <a:r>
              <a:rPr lang="en-US" altLang="zh-CN" sz="2400" kern="100" dirty="0">
                <a:solidFill>
                  <a:srgbClr val="800000"/>
                </a:solidFill>
                <a:effectLst/>
                <a:latin typeface="Times New Roman" panose="02020603050405020304" pitchFamily="18" charset="0"/>
                <a:ea typeface="宋体" panose="02010600030101010101" pitchFamily="2" charset="-122"/>
              </a:rPr>
              <a:t>) and the corresponding possible values (</a:t>
            </a:r>
            <a:r>
              <a:rPr lang="en-US" altLang="zh-CN" sz="2400" i="1" kern="100" dirty="0">
                <a:solidFill>
                  <a:srgbClr val="800000"/>
                </a:solidFill>
                <a:effectLst/>
                <a:latin typeface="Times New Roman" panose="02020603050405020304" pitchFamily="18" charset="0"/>
                <a:ea typeface="宋体" panose="02010600030101010101" pitchFamily="2" charset="-122"/>
              </a:rPr>
              <a:t>X</a:t>
            </a:r>
            <a:r>
              <a:rPr lang="en-US" altLang="zh-CN" sz="2400" kern="100" dirty="0">
                <a:solidFill>
                  <a:srgbClr val="800000"/>
                </a:solidFill>
                <a:effectLst/>
                <a:latin typeface="Times New Roman" panose="02020603050405020304" pitchFamily="18" charset="0"/>
                <a:ea typeface="宋体" panose="02010600030101010101" pitchFamily="2" charset="-122"/>
              </a:rPr>
              <a:t>, </a:t>
            </a:r>
            <a:r>
              <a:rPr lang="en-US" altLang="zh-CN" sz="2400" i="1" kern="100" dirty="0">
                <a:solidFill>
                  <a:srgbClr val="800000"/>
                </a:solidFill>
                <a:effectLst/>
                <a:latin typeface="Times New Roman" panose="02020603050405020304" pitchFamily="18" charset="0"/>
                <a:ea typeface="宋体" panose="02010600030101010101" pitchFamily="2" charset="-122"/>
              </a:rPr>
              <a:t>Y</a:t>
            </a:r>
            <a:r>
              <a:rPr lang="en-US" altLang="zh-CN" sz="2400" kern="100" dirty="0">
                <a:solidFill>
                  <a:srgbClr val="800000"/>
                </a:solidFill>
                <a:effectLst/>
                <a:latin typeface="Times New Roman" panose="02020603050405020304" pitchFamily="18" charset="0"/>
                <a:ea typeface="宋体" panose="02010600030101010101" pitchFamily="2" charset="-122"/>
              </a:rPr>
              <a:t>) as the</a:t>
            </a:r>
            <a:r>
              <a:rPr lang="en-US" altLang="zh-CN" sz="2400" kern="100" dirty="0">
                <a:solidFill>
                  <a:srgbClr val="008000"/>
                </a:solidFill>
                <a:effectLst/>
                <a:latin typeface="Times New Roman" panose="02020603050405020304" pitchFamily="18" charset="0"/>
                <a:ea typeface="宋体" panose="02010600030101010101" pitchFamily="2" charset="-122"/>
              </a:rPr>
              <a:t> </a:t>
            </a:r>
            <a:r>
              <a:rPr lang="en-US" altLang="zh-CN" sz="2400" b="1" kern="100" dirty="0">
                <a:solidFill>
                  <a:srgbClr val="008000"/>
                </a:solidFill>
                <a:effectLst/>
                <a:latin typeface="Times New Roman" panose="02020603050405020304" pitchFamily="18" charset="0"/>
                <a:ea typeface="宋体" panose="02010600030101010101" pitchFamily="2" charset="-122"/>
              </a:rPr>
              <a:t>j</a:t>
            </a:r>
            <a:r>
              <a:rPr lang="en-US" altLang="zh-CN" sz="2400" b="1" kern="100" dirty="0">
                <a:solidFill>
                  <a:srgbClr val="0000FF"/>
                </a:solidFill>
                <a:effectLst/>
                <a:latin typeface="Times New Roman" panose="02020603050405020304" pitchFamily="18" charset="0"/>
                <a:ea typeface="宋体" panose="02010600030101010101" pitchFamily="2" charset="-122"/>
              </a:rPr>
              <a:t>oint probability distribution</a:t>
            </a:r>
            <a:r>
              <a:rPr lang="en-US" altLang="zh-CN" sz="2400" kern="100" dirty="0">
                <a:solidFill>
                  <a:srgbClr val="0000FF"/>
                </a:solidFill>
                <a:effectLst/>
                <a:latin typeface="Times New Roman" panose="02020603050405020304" pitchFamily="18" charset="0"/>
                <a:ea typeface="宋体" panose="02010600030101010101" pitchFamily="2" charset="-122"/>
              </a:rPr>
              <a:t> </a:t>
            </a:r>
            <a:r>
              <a:rPr lang="en-US" altLang="zh-CN" sz="2400" kern="100" dirty="0">
                <a:solidFill>
                  <a:srgbClr val="008000"/>
                </a:solidFill>
                <a:effectLst/>
                <a:latin typeface="Times New Roman" panose="02020603050405020304" pitchFamily="18" charset="0"/>
                <a:ea typeface="宋体" panose="02010600030101010101" pitchFamily="2" charset="-122"/>
              </a:rPr>
              <a:t>of </a:t>
            </a:r>
            <a:r>
              <a:rPr lang="en-US" altLang="zh-CN" sz="2400" i="1" kern="100" dirty="0">
                <a:solidFill>
                  <a:srgbClr val="008000"/>
                </a:solidFill>
                <a:effectLst/>
                <a:latin typeface="Times New Roman" panose="02020603050405020304" pitchFamily="18" charset="0"/>
                <a:ea typeface="宋体" panose="02010600030101010101" pitchFamily="2" charset="-122"/>
              </a:rPr>
              <a:t>X</a:t>
            </a:r>
            <a:r>
              <a:rPr lang="en-US" altLang="zh-CN" sz="2400" kern="100" dirty="0">
                <a:solidFill>
                  <a:srgbClr val="008000"/>
                </a:solidFill>
                <a:effectLst/>
                <a:latin typeface="Times New Roman" panose="02020603050405020304" pitchFamily="18" charset="0"/>
                <a:ea typeface="宋体" panose="02010600030101010101" pitchFamily="2" charset="-122"/>
              </a:rPr>
              <a:t> and </a:t>
            </a:r>
            <a:r>
              <a:rPr lang="en-US" altLang="zh-CN" sz="2400" i="1" kern="100" dirty="0">
                <a:solidFill>
                  <a:srgbClr val="008000"/>
                </a:solidFill>
                <a:effectLst/>
                <a:latin typeface="Times New Roman" panose="02020603050405020304" pitchFamily="18" charset="0"/>
                <a:ea typeface="宋体" panose="02010600030101010101" pitchFamily="2" charset="-122"/>
              </a:rPr>
              <a:t>Y</a:t>
            </a:r>
            <a:r>
              <a:rPr lang="en-US" altLang="zh-CN" sz="2400" kern="100" dirty="0">
                <a:solidFill>
                  <a:srgbClr val="0080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612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4" grpId="0"/>
      <p:bldP spid="8"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7B1396-37CA-5A14-FBC6-D26E7E1CCD99}"/>
              </a:ext>
            </a:extLst>
          </p:cNvPr>
          <p:cNvSpPr>
            <a:spLocks noChangeArrowheads="1"/>
          </p:cNvSpPr>
          <p:nvPr/>
        </p:nvSpPr>
        <p:spPr bwMode="auto">
          <a:xfrm>
            <a:off x="0" y="-2232"/>
            <a:ext cx="8110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5.2.2</a:t>
            </a:r>
            <a:r>
              <a:rPr kumimoji="0" lang="en-US" altLang="zh-CN"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Determining a conditional probability density</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2423FE-F36E-6617-5FFD-758AFE74F84A}"/>
                  </a:ext>
                </a:extLst>
              </p:cNvPr>
              <p:cNvSpPr txBox="1"/>
              <p:nvPr/>
            </p:nvSpPr>
            <p:spPr>
              <a:xfrm>
                <a:off x="0" y="459433"/>
                <a:ext cx="8496944" cy="2379434"/>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If two random variables have the joint probability density</a:t>
                </a:r>
                <a:endParaRPr lang="zh-CN" altLang="zh-CN" sz="2400" kern="100" dirty="0">
                  <a:effectLst/>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rPr>
                                <m:t>&amp;</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2</m:t>
                                  </m:r>
                                </m:num>
                                <m:den>
                                  <m:r>
                                    <a:rPr lang="en-US" altLang="zh-CN" sz="2400" i="1" kern="100">
                                      <a:effectLst/>
                                      <a:latin typeface="Cambria Math" panose="02040503050406030204" pitchFamily="18" charset="0"/>
                                    </a:rPr>
                                    <m:t>3</m:t>
                                  </m:r>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kern="100">
                                  <a:effectLst/>
                                  <a:latin typeface="Cambria Math" panose="02040503050406030204" pitchFamily="18" charset="0"/>
                                </a:rPr>
                                <m:t>0&lt;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&lt;1,</m:t>
                              </m:r>
                              <m:r>
                                <a:rPr lang="en-US" altLang="zh-CN" sz="2400" i="1" kern="100">
                                  <a:effectLst/>
                                  <a:latin typeface="Cambria Math" panose="02040503050406030204" pitchFamily="18" charset="0"/>
                                </a:rPr>
                                <m:t> 0&lt;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&lt;1</m:t>
                              </m:r>
                            </m:e>
                            <m:e>
                              <m:r>
                                <a:rPr lang="en-US" altLang="zh-CN" sz="2400" i="1" kern="100">
                                  <a:effectLst/>
                                  <a:latin typeface="Cambria Math" panose="02040503050406030204" pitchFamily="18" charset="0"/>
                                </a:rPr>
                                <m:t>&amp;0</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elsewhere</m:t>
                              </m:r>
                            </m:e>
                          </m:eqArr>
                        </m:e>
                      </m:d>
                    </m:oMath>
                  </m:oMathPara>
                </a14:m>
                <a:endParaRPr lang="zh-CN" altLang="zh-CN" sz="2400" kern="100" dirty="0">
                  <a:effectLst/>
                  <a:latin typeface="Times New Roman" panose="02020603050405020304" pitchFamily="18" charset="0"/>
                </a:endParaRPr>
              </a:p>
              <a:p>
                <a:r>
                  <a:rPr lang="en-US" altLang="zh-CN" sz="2400" kern="100" dirty="0">
                    <a:effectLst/>
                    <a:latin typeface="Times New Roman" panose="02020603050405020304" pitchFamily="18" charset="0"/>
                  </a:rPr>
                  <a:t>find the conditional density of the first given that the second takes on the value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a:t>
                </a:r>
                <a:endParaRPr lang="zh-CN" altLang="en-US" sz="2400" dirty="0"/>
              </a:p>
            </p:txBody>
          </p:sp>
        </mc:Choice>
        <mc:Fallback xmlns="">
          <p:sp>
            <p:nvSpPr>
              <p:cNvPr id="4" name="文本框 3">
                <a:extLst>
                  <a:ext uri="{FF2B5EF4-FFF2-40B4-BE49-F238E27FC236}">
                    <a16:creationId xmlns:a16="http://schemas.microsoft.com/office/drawing/2014/main" id="{EF2423FE-F36E-6617-5FFD-758AFE74F84A}"/>
                  </a:ext>
                </a:extLst>
              </p:cNvPr>
              <p:cNvSpPr txBox="1">
                <a:spLocks noRot="1" noChangeAspect="1" noMove="1" noResize="1" noEditPoints="1" noAdjustHandles="1" noChangeArrowheads="1" noChangeShapeType="1" noTextEdit="1"/>
              </p:cNvSpPr>
              <p:nvPr/>
            </p:nvSpPr>
            <p:spPr>
              <a:xfrm>
                <a:off x="0" y="459433"/>
                <a:ext cx="8496944" cy="2379434"/>
              </a:xfrm>
              <a:prstGeom prst="rect">
                <a:avLst/>
              </a:prstGeom>
              <a:blipFill>
                <a:blip r:embed="rId2"/>
                <a:stretch>
                  <a:fillRect l="-1076" t="-2046" b="-485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1D72C47-AB20-08CE-56D3-8D3AE6AE35DD}"/>
              </a:ext>
            </a:extLst>
          </p:cNvPr>
          <p:cNvSpPr txBox="1"/>
          <p:nvPr/>
        </p:nvSpPr>
        <p:spPr>
          <a:xfrm>
            <a:off x="0" y="2838866"/>
            <a:ext cx="1547664"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AC70EBB-1D6F-D3E5-C852-E95F9EFA1EF3}"/>
                  </a:ext>
                </a:extLst>
              </p:cNvPr>
              <p:cNvSpPr txBox="1"/>
              <p:nvPr/>
            </p:nvSpPr>
            <p:spPr>
              <a:xfrm>
                <a:off x="1158934" y="2821312"/>
                <a:ext cx="8193373" cy="1660647"/>
              </a:xfrm>
              <a:prstGeom prst="rect">
                <a:avLst/>
              </a:prstGeom>
              <a:noFill/>
            </p:spPr>
            <p:txBody>
              <a:bodyPr wrap="square">
                <a:spAutoFit/>
              </a:bodyPr>
              <a:lstStyle/>
              <a:p>
                <a:r>
                  <a:rPr lang="en-US" altLang="zh-CN" sz="2400" kern="100" dirty="0">
                    <a:effectLst/>
                    <a:latin typeface="Times New Roman" panose="02020603050405020304" pitchFamily="18" charset="0"/>
                  </a:rPr>
                  <a:t>First we and the marginal density of the second random variab1e by integrating out </a:t>
                </a:r>
                <a:r>
                  <a:rPr lang="en-US" altLang="zh-CN" sz="2400" i="1" kern="100" dirty="0">
                    <a:effectLst/>
                    <a:latin typeface="Times New Roman" panose="02020603050405020304" pitchFamily="18" charset="0"/>
                  </a:rPr>
                  <a:t>x</a:t>
                </a:r>
                <a:r>
                  <a:rPr lang="en-US" altLang="zh-CN" sz="2400" kern="100" baseline="-25000" dirty="0">
                    <a:effectLst/>
                    <a:latin typeface="Times New Roman" panose="02020603050405020304" pitchFamily="18" charset="0"/>
                  </a:rPr>
                  <a:t>1</a:t>
                </a:r>
                <a:r>
                  <a:rPr lang="en-US" altLang="zh-CN" sz="2400" kern="100" dirty="0">
                    <a:effectLst/>
                    <a:latin typeface="Times New Roman" panose="02020603050405020304" pitchFamily="18" charset="0"/>
                  </a:rPr>
                  <a:t>, and we get</a:t>
                </a:r>
              </a:p>
              <a:p>
                <a:pPr/>
                <a14:m>
                  <m:oMathPara xmlns:m="http://schemas.openxmlformats.org/officeDocument/2006/math">
                    <m:oMathParaPr>
                      <m:jc m:val="centerGroup"/>
                    </m:oMathParaPr>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1</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2</m:t>
                              </m:r>
                            </m:num>
                            <m:den>
                              <m:r>
                                <a:rPr lang="en-US" altLang="zh-CN" sz="2400" i="1" kern="100">
                                  <a:effectLst/>
                                  <a:latin typeface="Cambria Math" panose="02040503050406030204" pitchFamily="18" charset="0"/>
                                </a:rPr>
                                <m:t>3</m:t>
                              </m:r>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m:t>
                          </m:r>
                        </m:num>
                        <m:den>
                          <m:r>
                            <a:rPr lang="en-US" altLang="zh-CN" sz="2400" i="1" kern="100">
                              <a:effectLst/>
                              <a:latin typeface="Cambria Math" panose="02040503050406030204" pitchFamily="18" charset="0"/>
                            </a:rPr>
                            <m:t>3</m:t>
                          </m:r>
                        </m:den>
                      </m:f>
                      <m:r>
                        <a:rPr lang="en-US" altLang="zh-CN" sz="2400" i="1" kern="100">
                          <a:effectLst/>
                          <a:latin typeface="Cambria Math" panose="02040503050406030204" pitchFamily="18" charset="0"/>
                        </a:rPr>
                        <m:t>(1+4</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kern="100">
                          <a:effectLst/>
                          <a:latin typeface="Cambria Math" panose="02040503050406030204" pitchFamily="18" charset="0"/>
                        </a:rPr>
                        <m:t>0&lt;</m:t>
                      </m:r>
                      <m:r>
                        <a:rPr lang="en-US" altLang="zh-CN" sz="2400" i="1" kern="100">
                          <a:effectLst/>
                          <a:latin typeface="Cambria Math" panose="02040503050406030204" pitchFamily="18" charset="0"/>
                        </a:rPr>
                        <m:t>𝑦</m:t>
                      </m:r>
                      <m:r>
                        <a:rPr lang="en-US" altLang="zh-CN" sz="2400" kern="100">
                          <a:effectLst/>
                          <a:latin typeface="Cambria Math" panose="02040503050406030204" pitchFamily="18" charset="0"/>
                        </a:rPr>
                        <m:t>&lt;1</m:t>
                      </m:r>
                    </m:oMath>
                  </m:oMathPara>
                </a14:m>
                <a:endParaRPr lang="zh-CN" altLang="zh-CN" sz="2400" kern="100" dirty="0">
                  <a:effectLst/>
                  <a:latin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3AC70EBB-1D6F-D3E5-C852-E95F9EFA1EF3}"/>
                  </a:ext>
                </a:extLst>
              </p:cNvPr>
              <p:cNvSpPr txBox="1">
                <a:spLocks noRot="1" noChangeAspect="1" noMove="1" noResize="1" noEditPoints="1" noAdjustHandles="1" noChangeArrowheads="1" noChangeShapeType="1" noTextEdit="1"/>
              </p:cNvSpPr>
              <p:nvPr/>
            </p:nvSpPr>
            <p:spPr>
              <a:xfrm>
                <a:off x="1158934" y="2821312"/>
                <a:ext cx="8193373" cy="1660647"/>
              </a:xfrm>
              <a:prstGeom prst="rect">
                <a:avLst/>
              </a:prstGeom>
              <a:blipFill>
                <a:blip r:embed="rId3"/>
                <a:stretch>
                  <a:fillRect l="-1116" t="-2941" r="-6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6DCB61-3152-471B-430D-20091F06C965}"/>
                  </a:ext>
                </a:extLst>
              </p:cNvPr>
              <p:cNvSpPr txBox="1"/>
              <p:nvPr/>
            </p:nvSpPr>
            <p:spPr>
              <a:xfrm>
                <a:off x="344822" y="4365104"/>
                <a:ext cx="8331634" cy="1969322"/>
              </a:xfrm>
              <a:prstGeom prst="rect">
                <a:avLst/>
              </a:prstGeom>
              <a:noFill/>
            </p:spPr>
            <p:txBody>
              <a:bodyPr wrap="square">
                <a:spAutoFit/>
              </a:bodyPr>
              <a:lstStyle/>
              <a:p>
                <a:r>
                  <a:rPr lang="en-US" altLang="zh-CN" sz="2400" kern="100" dirty="0">
                    <a:effectLst/>
                    <a:latin typeface="Times New Roman" panose="02020603050405020304" pitchFamily="18" charset="0"/>
                  </a:rPr>
                  <a:t>and </a:t>
                </a:r>
                <a:r>
                  <a:rPr lang="en-US" altLang="zh-CN" sz="2400" i="1" kern="100" dirty="0" err="1">
                    <a:effectLst/>
                    <a:latin typeface="Times New Roman" panose="02020603050405020304" pitchFamily="18" charset="0"/>
                  </a:rPr>
                  <a:t>f</a:t>
                </a:r>
                <a:r>
                  <a:rPr lang="en-US" altLang="zh-CN" sz="2400" i="1" kern="100" baseline="-25000" dirty="0" err="1">
                    <a:effectLst/>
                    <a:latin typeface="Times New Roman" panose="02020603050405020304" pitchFamily="18" charset="0"/>
                  </a:rPr>
                  <a:t>Y</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)=0 elsewhere. Hence, by definition, the conditional density of the first random variable given that the second takes on the value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is given by</a:t>
                </a:r>
              </a:p>
              <a:p>
                <a:pPr/>
                <a14:m>
                  <m:oMathPara xmlns:m="http://schemas.openxmlformats.org/officeDocument/2006/math">
                    <m:oMathParaPr>
                      <m:jc m:val="centerGroup"/>
                    </m:oMathParaPr>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𝑋</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num>
                        <m:den>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den>
                      </m:f>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+4</m:t>
                          </m:r>
                          <m:r>
                            <a:rPr lang="en-US" altLang="zh-CN" sz="2400" i="1" kern="100">
                              <a:effectLst/>
                              <a:latin typeface="Cambria Math" panose="02040503050406030204" pitchFamily="18" charset="0"/>
                            </a:rPr>
                            <m:t>𝑦</m:t>
                          </m:r>
                        </m:num>
                        <m:den>
                          <m:r>
                            <a:rPr lang="en-US" altLang="zh-CN" sz="2400" i="1" kern="100">
                              <a:effectLst/>
                              <a:latin typeface="Cambria Math" panose="02040503050406030204" pitchFamily="18" charset="0"/>
                            </a:rPr>
                            <m:t>1+4</m:t>
                          </m:r>
                          <m:r>
                            <a:rPr lang="en-US" altLang="zh-CN" sz="2400" i="1" kern="100">
                              <a:effectLst/>
                              <a:latin typeface="Cambria Math" panose="02040503050406030204" pitchFamily="18" charset="0"/>
                            </a:rPr>
                            <m:t>𝑦</m:t>
                          </m:r>
                        </m:den>
                      </m:f>
                      <m:r>
                        <a:rPr lang="en-US" altLang="zh-CN" sz="2400" i="1" kern="100">
                          <a:effectLst/>
                          <a:latin typeface="Cambria Math" panose="02040503050406030204" pitchFamily="18" charset="0"/>
                        </a:rPr>
                        <m:t>,</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kern="100">
                          <a:effectLst/>
                          <a:latin typeface="Cambria Math" panose="02040503050406030204" pitchFamily="18" charset="0"/>
                        </a:rPr>
                        <m:t>0&lt;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&lt;1,0&lt;</m:t>
                      </m:r>
                      <m:r>
                        <a:rPr lang="en-US" altLang="zh-CN" sz="2400" i="1" kern="100">
                          <a:effectLst/>
                          <a:latin typeface="Cambria Math" panose="02040503050406030204" pitchFamily="18" charset="0"/>
                        </a:rPr>
                        <m:t>𝑦</m:t>
                      </m:r>
                      <m:r>
                        <a:rPr lang="en-US" altLang="zh-CN" sz="2400" kern="100">
                          <a:effectLst/>
                          <a:latin typeface="Cambria Math" panose="02040503050406030204" pitchFamily="18" charset="0"/>
                        </a:rPr>
                        <m:t>&lt;1</m:t>
                      </m:r>
                    </m:oMath>
                  </m:oMathPara>
                </a14:m>
                <a:endParaRPr lang="zh-CN" altLang="zh-CN" sz="2400" kern="100" dirty="0">
                  <a:effectLst/>
                  <a:latin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C26DCB61-3152-471B-430D-20091F06C965}"/>
                  </a:ext>
                </a:extLst>
              </p:cNvPr>
              <p:cNvSpPr txBox="1">
                <a:spLocks noRot="1" noChangeAspect="1" noMove="1" noResize="1" noEditPoints="1" noAdjustHandles="1" noChangeArrowheads="1" noChangeShapeType="1" noTextEdit="1"/>
              </p:cNvSpPr>
              <p:nvPr/>
            </p:nvSpPr>
            <p:spPr>
              <a:xfrm>
                <a:off x="344822" y="4365104"/>
                <a:ext cx="8331634" cy="1969322"/>
              </a:xfrm>
              <a:prstGeom prst="rect">
                <a:avLst/>
              </a:prstGeom>
              <a:blipFill>
                <a:blip r:embed="rId4"/>
                <a:stretch>
                  <a:fillRect l="-1171" t="-2477" r="-5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E03B698-BDA7-66D4-AAAC-EEAB19A2D509}"/>
                  </a:ext>
                </a:extLst>
              </p:cNvPr>
              <p:cNvSpPr txBox="1"/>
              <p:nvPr/>
            </p:nvSpPr>
            <p:spPr>
              <a:xfrm>
                <a:off x="979558" y="6334426"/>
                <a:ext cx="6537828" cy="461665"/>
              </a:xfrm>
              <a:prstGeom prst="rect">
                <a:avLst/>
              </a:prstGeom>
              <a:noFill/>
            </p:spPr>
            <p:txBody>
              <a:bodyPr wrap="square">
                <a:spAutoFit/>
              </a:bodyPr>
              <a:lstStyle/>
              <a:p>
                <a:r>
                  <a:rPr lang="en-US" altLang="zh-CN" sz="2400" kern="100" dirty="0">
                    <a:effectLst/>
                    <a:latin typeface="Times New Roman" panose="02020603050405020304" pitchFamily="18" charset="0"/>
                  </a:rPr>
                  <a:t>and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𝑓</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for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or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 and 0 &lt;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&lt;1.</a:t>
                </a:r>
                <a:endParaRPr lang="zh-CN" altLang="en-US" sz="2400" dirty="0"/>
              </a:p>
            </p:txBody>
          </p:sp>
        </mc:Choice>
        <mc:Fallback xmlns="">
          <p:sp>
            <p:nvSpPr>
              <p:cNvPr id="16" name="文本框 15">
                <a:extLst>
                  <a:ext uri="{FF2B5EF4-FFF2-40B4-BE49-F238E27FC236}">
                    <a16:creationId xmlns:a16="http://schemas.microsoft.com/office/drawing/2014/main" id="{0E03B698-BDA7-66D4-AAAC-EEAB19A2D509}"/>
                  </a:ext>
                </a:extLst>
              </p:cNvPr>
              <p:cNvSpPr txBox="1">
                <a:spLocks noRot="1" noChangeAspect="1" noMove="1" noResize="1" noEditPoints="1" noAdjustHandles="1" noChangeArrowheads="1" noChangeShapeType="1" noTextEdit="1"/>
              </p:cNvSpPr>
              <p:nvPr/>
            </p:nvSpPr>
            <p:spPr>
              <a:xfrm>
                <a:off x="979558" y="6334426"/>
                <a:ext cx="6537828" cy="461665"/>
              </a:xfrm>
              <a:prstGeom prst="rect">
                <a:avLst/>
              </a:prstGeom>
              <a:blipFill>
                <a:blip r:embed="rId5"/>
                <a:stretch>
                  <a:fillRect l="-1493"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238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2"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D3DE78-F099-45ED-79E2-3A8022C2C273}"/>
              </a:ext>
            </a:extLst>
          </p:cNvPr>
          <p:cNvSpPr txBox="1"/>
          <p:nvPr/>
        </p:nvSpPr>
        <p:spPr>
          <a:xfrm>
            <a:off x="171142" y="27795"/>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5.3 Statistical independent</a:t>
            </a:r>
            <a:endParaRPr lang="zh-CN" altLang="en-US" sz="2400" dirty="0"/>
          </a:p>
        </p:txBody>
      </p:sp>
      <p:sp>
        <p:nvSpPr>
          <p:cNvPr id="8" name="Rectangle 5">
            <a:extLst>
              <a:ext uri="{FF2B5EF4-FFF2-40B4-BE49-F238E27FC236}">
                <a16:creationId xmlns:a16="http://schemas.microsoft.com/office/drawing/2014/main" id="{787BFDF3-7014-0B44-5A64-3EAB31B76BBA}"/>
              </a:ext>
            </a:extLst>
          </p:cNvPr>
          <p:cNvSpPr>
            <a:spLocks noChangeArrowheads="1"/>
          </p:cNvSpPr>
          <p:nvPr/>
        </p:nvSpPr>
        <p:spPr bwMode="auto">
          <a:xfrm>
            <a:off x="-8370" y="489460"/>
            <a:ext cx="8964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5.3.1   </a:t>
            </a:r>
            <a:r>
              <a:rPr lang="en-US" altLang="zh-CN" sz="2400" kern="100" dirty="0">
                <a:effectLst/>
                <a:latin typeface="Times New Roman" panose="02020603050405020304" pitchFamily="18" charset="0"/>
                <a:ea typeface="宋体" panose="02010600030101010101" pitchFamily="2" charset="-122"/>
              </a:rPr>
              <a:t>Suppose the pair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of real random variables has joint distribution function </a:t>
            </a:r>
            <a:r>
              <a:rPr lang="en-US" altLang="zh-CN" sz="2400" i="1" kern="100" dirty="0">
                <a:effectLst/>
                <a:latin typeface="Times New Roman" panose="02020603050405020304" pitchFamily="18" charset="0"/>
                <a:ea typeface="宋体" panose="02010600030101010101" pitchFamily="2" charset="-122"/>
              </a:rPr>
              <a:t>F</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err="1">
                <a:effectLst/>
                <a:latin typeface="Times New Roman" panose="02020603050405020304" pitchFamily="18" charset="0"/>
                <a:ea typeface="宋体" panose="02010600030101010101" pitchFamily="2" charset="-122"/>
              </a:rPr>
              <a:t>x,y</a:t>
            </a:r>
            <a:r>
              <a:rPr lang="en-US" altLang="zh-CN" sz="2400" kern="100" dirty="0">
                <a:effectLst/>
                <a:latin typeface="Times New Roman" panose="02020603050405020304" pitchFamily="18" charset="0"/>
                <a:ea typeface="宋体" panose="02010600030101010101" pitchFamily="2" charset="-122"/>
              </a:rPr>
              <a:t>). If the </a:t>
            </a:r>
            <a:r>
              <a:rPr lang="en-US" altLang="zh-CN" sz="2400" i="1" kern="100" dirty="0">
                <a:effectLst/>
                <a:latin typeface="Times New Roman" panose="02020603050405020304" pitchFamily="18" charset="0"/>
                <a:ea typeface="宋体" panose="02010600030101010101" pitchFamily="2" charset="-122"/>
              </a:rPr>
              <a:t>F</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err="1">
                <a:effectLst/>
                <a:latin typeface="Times New Roman" panose="02020603050405020304" pitchFamily="18" charset="0"/>
                <a:ea typeface="宋体" panose="02010600030101010101" pitchFamily="2" charset="-122"/>
              </a:rPr>
              <a:t>x,y</a:t>
            </a:r>
            <a:r>
              <a:rPr lang="en-US" altLang="zh-CN" sz="2400" kern="100" dirty="0">
                <a:effectLst/>
                <a:latin typeface="Times New Roman" panose="02020603050405020304" pitchFamily="18" charset="0"/>
                <a:ea typeface="宋体" panose="02010600030101010101" pitchFamily="2" charset="-122"/>
              </a:rPr>
              <a:t>) obey the product rule</a:t>
            </a:r>
            <a:r>
              <a:rPr kumimoji="0" lang="en-US" altLang="zh-CN" sz="2400" b="0" i="0" u="none" strike="noStrike" cap="none" normalizeH="0" baseline="0" dirty="0">
                <a:ln>
                  <a:noFill/>
                </a:ln>
                <a:solidFill>
                  <a:schemeClr val="tx1"/>
                </a:solidFill>
                <a:effectLst/>
              </a:rPr>
              <a:t> </a:t>
            </a:r>
          </a:p>
        </p:txBody>
      </p:sp>
      <p:graphicFrame>
        <p:nvGraphicFramePr>
          <p:cNvPr id="12" name="对象 11">
            <a:extLst>
              <a:ext uri="{FF2B5EF4-FFF2-40B4-BE49-F238E27FC236}">
                <a16:creationId xmlns:a16="http://schemas.microsoft.com/office/drawing/2014/main" id="{2F1B128C-9B0F-1E62-818A-997421F198F5}"/>
              </a:ext>
            </a:extLst>
          </p:cNvPr>
          <p:cNvGraphicFramePr>
            <a:graphicFrameLocks noChangeAspect="1"/>
          </p:cNvGraphicFramePr>
          <p:nvPr>
            <p:extLst>
              <p:ext uri="{D42A27DB-BD31-4B8C-83A1-F6EECF244321}">
                <p14:modId xmlns:p14="http://schemas.microsoft.com/office/powerpoint/2010/main" val="1192285962"/>
              </p:ext>
            </p:extLst>
          </p:nvPr>
        </p:nvGraphicFramePr>
        <p:xfrm>
          <a:off x="2267744" y="1320457"/>
          <a:ext cx="3852428" cy="648072"/>
        </p:xfrm>
        <a:graphic>
          <a:graphicData uri="http://schemas.openxmlformats.org/presentationml/2006/ole">
            <mc:AlternateContent xmlns:mc="http://schemas.openxmlformats.org/markup-compatibility/2006">
              <mc:Choice xmlns:v="urn:schemas-microsoft-com:vml" Requires="v">
                <p:oleObj name="Equation" r:id="rId2" imgW="1358900" imgH="228600" progId="Equation.DSMT4">
                  <p:embed/>
                </p:oleObj>
              </mc:Choice>
              <mc:Fallback>
                <p:oleObj name="Equation" r:id="rId2" imgW="1358900" imgH="2286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320457"/>
                        <a:ext cx="3852428" cy="648072"/>
                      </a:xfrm>
                      <a:prstGeom prst="rect">
                        <a:avLst/>
                      </a:prstGeom>
                      <a:noFill/>
                    </p:spPr>
                  </p:pic>
                </p:oleObj>
              </mc:Fallback>
            </mc:AlternateContent>
          </a:graphicData>
        </a:graphic>
      </p:graphicFrame>
      <p:sp>
        <p:nvSpPr>
          <p:cNvPr id="14" name="文本框 13">
            <a:extLst>
              <a:ext uri="{FF2B5EF4-FFF2-40B4-BE49-F238E27FC236}">
                <a16:creationId xmlns:a16="http://schemas.microsoft.com/office/drawing/2014/main" id="{110B1643-6EEB-4E98-F0CB-A758A8FEC61E}"/>
              </a:ext>
            </a:extLst>
          </p:cNvPr>
          <p:cNvSpPr txBox="1"/>
          <p:nvPr/>
        </p:nvSpPr>
        <p:spPr>
          <a:xfrm>
            <a:off x="0" y="1982928"/>
            <a:ext cx="8733474" cy="830997"/>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the two random variables </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and </a:t>
            </a:r>
            <a:r>
              <a:rPr lang="en-US" altLang="zh-CN" sz="2400" i="1" kern="100" dirty="0">
                <a:solidFill>
                  <a:srgbClr val="000000"/>
                </a:solidFill>
                <a:effectLst/>
                <a:latin typeface="Times New Roman" panose="02020603050405020304" pitchFamily="18" charset="0"/>
                <a:ea typeface="宋体" panose="02010600030101010101" pitchFamily="2" charset="-122"/>
              </a:rPr>
              <a:t>Y </a:t>
            </a:r>
            <a:r>
              <a:rPr lang="en-US" altLang="zh-CN" sz="2400" kern="100" dirty="0">
                <a:solidFill>
                  <a:srgbClr val="000000"/>
                </a:solidFill>
                <a:effectLst/>
                <a:latin typeface="Times New Roman" panose="02020603050405020304" pitchFamily="18" charset="0"/>
                <a:ea typeface="宋体" panose="02010600030101010101" pitchFamily="2" charset="-122"/>
              </a:rPr>
              <a:t>are </a:t>
            </a:r>
            <a:r>
              <a:rPr lang="en-US" altLang="zh-CN" sz="2400" b="1" kern="100" dirty="0">
                <a:solidFill>
                  <a:srgbClr val="0000FF"/>
                </a:solidFill>
                <a:effectLst/>
                <a:latin typeface="Times New Roman" panose="02020603050405020304" pitchFamily="18" charset="0"/>
                <a:ea typeface="宋体" panose="02010600030101010101" pitchFamily="2" charset="-122"/>
              </a:rPr>
              <a:t>independent,</a:t>
            </a:r>
            <a:r>
              <a:rPr lang="en-US" altLang="zh-CN" sz="2400" b="1"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or the pair {</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i="1" kern="100" dirty="0">
                <a:solidFill>
                  <a:srgbClr val="000000"/>
                </a:solidFill>
                <a:effectLst/>
                <a:latin typeface="Times New Roman" panose="02020603050405020304" pitchFamily="18" charset="0"/>
                <a:ea typeface="宋体" panose="02010600030101010101" pitchFamily="2" charset="-122"/>
              </a:rPr>
              <a:t>Y</a:t>
            </a:r>
            <a:r>
              <a:rPr lang="en-US" altLang="zh-CN" sz="2400" kern="100" dirty="0">
                <a:solidFill>
                  <a:srgbClr val="000000"/>
                </a:solidFill>
                <a:effectLst/>
                <a:latin typeface="Times New Roman" panose="02020603050405020304" pitchFamily="18" charset="0"/>
                <a:ea typeface="宋体" panose="02010600030101010101" pitchFamily="2" charset="-122"/>
              </a:rPr>
              <a:t>} is independent.</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Rectangle 10">
                <a:extLst>
                  <a:ext uri="{FF2B5EF4-FFF2-40B4-BE49-F238E27FC236}">
                    <a16:creationId xmlns:a16="http://schemas.microsoft.com/office/drawing/2014/main" id="{4A89FD38-A585-9C12-ECCA-85C8607CEEE9}"/>
                  </a:ext>
                </a:extLst>
              </p:cNvPr>
              <p:cNvSpPr>
                <a:spLocks noChangeArrowheads="1"/>
              </p:cNvSpPr>
              <p:nvPr/>
            </p:nvSpPr>
            <p:spPr bwMode="auto">
              <a:xfrm>
                <a:off x="-23823" y="3413885"/>
                <a:ext cx="9144000" cy="19389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5.3.1</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two discrete random variables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dirty="0">
                    <a:ln>
                      <a:noFill/>
                    </a:ln>
                    <a:solidFill>
                      <a:schemeClr val="tx1"/>
                    </a:solidFill>
                    <a:effectLst/>
                  </a:rPr>
                  <a:t>  </a:t>
                </a:r>
                <a:r>
                  <a:rPr lang="en-US" altLang="zh-CN" sz="2400" kern="100" dirty="0">
                    <a:effectLst/>
                    <a:latin typeface="Times New Roman" panose="02020603050405020304" pitchFamily="18" charset="0"/>
                  </a:rPr>
                  <a:t>and </a:t>
                </a:r>
                <a:r>
                  <a:rPr lang="en-US" altLang="zh-CN" sz="2400" i="1" kern="100" dirty="0">
                    <a:effectLst/>
                    <a:latin typeface="Times New Roman" panose="02020603050405020304" pitchFamily="18" charset="0"/>
                  </a:rPr>
                  <a:t>Y </a:t>
                </a:r>
                <a:r>
                  <a:rPr lang="en-US" altLang="zh-CN" sz="2400" kern="100" dirty="0">
                    <a:effectLst/>
                    <a:latin typeface="Times New Roman" panose="02020603050405020304" pitchFamily="18" charset="0"/>
                  </a:rPr>
                  <a:t>are independent </a:t>
                </a:r>
                <a:r>
                  <a:rPr lang="en-US" altLang="zh-CN" sz="2400" kern="100" dirty="0" err="1">
                    <a:effectLst/>
                    <a:latin typeface="Times New Roman" panose="02020603050405020304" pitchFamily="18" charset="0"/>
                  </a:rPr>
                  <a:t>iff</a:t>
                </a:r>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oMath>
                </a14:m>
                <a:r>
                  <a:rPr kumimoji="0" lang="en-US" altLang="zh-CN" sz="2400" b="0" i="0" u="none" strike="noStrike" cap="none" normalizeH="0" baseline="0" dirty="0">
                    <a:ln>
                      <a:noFill/>
                    </a:ln>
                    <a:solidFill>
                      <a:schemeClr val="tx1"/>
                    </a:solidFill>
                    <a:effectLst/>
                  </a:rPr>
                  <a:t> </a:t>
                </a:r>
                <a:r>
                  <a:rPr lang="en-US" altLang="zh-CN" sz="2400" dirty="0"/>
                  <a:t>for all </a:t>
                </a:r>
                <a:r>
                  <a:rPr lang="en-US" altLang="zh-CN" sz="2400" i="1" dirty="0"/>
                  <a:t>x</a:t>
                </a:r>
                <a:r>
                  <a:rPr lang="en-US" altLang="zh-CN" sz="2400" dirty="0"/>
                  <a:t> and </a:t>
                </a:r>
                <a:r>
                  <a:rPr lang="en-US" altLang="zh-CN" sz="2400" i="1" dirty="0"/>
                  <a:t>y</a:t>
                </a:r>
                <a:r>
                  <a:rPr lang="en-US" altLang="zh-CN" sz="2400" dirty="0"/>
                  <a:t>, so the conduction probability distribution is free of </a:t>
                </a:r>
                <a:r>
                  <a:rPr lang="en-US" altLang="zh-CN" sz="2400" i="1" dirty="0"/>
                  <a:t>y</a:t>
                </a:r>
                <a:r>
                  <a:rPr lang="en-US" altLang="zh-CN" sz="2400" dirty="0"/>
                  <a:t>, or equivalently, </a:t>
                </a:r>
                <a:endParaRPr lang="en-US" altLang="zh-CN" sz="2400" i="1"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oMath>
                  </m:oMathPara>
                </a14:m>
                <a:endParaRPr lang="en-US" altLang="zh-CN" sz="2400" b="0" i="1" dirty="0">
                  <a:latin typeface="Cambria Math" panose="02040503050406030204" pitchFamily="18" charset="0"/>
                </a:endParaRPr>
              </a:p>
              <a:p>
                <a:r>
                  <a:rPr lang="en-US" altLang="zh-CN" sz="2400" dirty="0"/>
                  <a:t>                         </a:t>
                </a: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𝑋</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𝑌</m:t>
                        </m:r>
                      </m:sub>
                    </m:sSub>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oMath>
                </a14:m>
                <a:r>
                  <a:rPr lang="en-US" altLang="zh-CN" sz="2400" dirty="0"/>
                  <a:t> for all </a:t>
                </a:r>
                <a:r>
                  <a:rPr lang="en-US" altLang="zh-CN" sz="2400" i="1" dirty="0"/>
                  <a:t>x</a:t>
                </a:r>
                <a:r>
                  <a:rPr lang="en-US" altLang="zh-CN" sz="2400" dirty="0"/>
                  <a:t>, </a:t>
                </a:r>
                <a:r>
                  <a:rPr lang="en-US" altLang="zh-CN" sz="2400" i="1" dirty="0"/>
                  <a:t>y</a:t>
                </a:r>
                <a:r>
                  <a:rPr lang="en-US" altLang="zh-CN" sz="2400" dirty="0"/>
                  <a:t>.</a:t>
                </a:r>
                <a:endParaRPr lang="zh-CN" altLang="zh-CN" sz="2400" dirty="0"/>
              </a:p>
            </p:txBody>
          </p:sp>
        </mc:Choice>
        <mc:Fallback xmlns="">
          <p:sp>
            <p:nvSpPr>
              <p:cNvPr id="15" name="Rectangle 10">
                <a:extLst>
                  <a:ext uri="{FF2B5EF4-FFF2-40B4-BE49-F238E27FC236}">
                    <a16:creationId xmlns:a16="http://schemas.microsoft.com/office/drawing/2014/main" id="{4A89FD38-A585-9C12-ECCA-85C8607CEEE9}"/>
                  </a:ext>
                </a:extLst>
              </p:cNvPr>
              <p:cNvSpPr>
                <a:spLocks noRot="1" noChangeAspect="1" noMove="1" noResize="1" noEditPoints="1" noAdjustHandles="1" noChangeArrowheads="1" noChangeShapeType="1" noTextEdit="1"/>
              </p:cNvSpPr>
              <p:nvPr/>
            </p:nvSpPr>
            <p:spPr bwMode="auto">
              <a:xfrm>
                <a:off x="-23823" y="3413885"/>
                <a:ext cx="9144000" cy="1938992"/>
              </a:xfrm>
              <a:prstGeom prst="rect">
                <a:avLst/>
              </a:prstGeom>
              <a:blipFill>
                <a:blip r:embed="rId4"/>
                <a:stretch>
                  <a:fillRect l="-1000" t="-1887" b="-7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70639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819E7-65A7-FAA2-82E3-095488106597}"/>
              </a:ext>
            </a:extLst>
          </p:cNvPr>
          <p:cNvSpPr>
            <a:spLocks noChangeArrowheads="1"/>
          </p:cNvSpPr>
          <p:nvPr/>
        </p:nvSpPr>
        <p:spPr bwMode="auto">
          <a:xfrm>
            <a:off x="0" y="15196"/>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5.3.1</a:t>
            </a:r>
            <a:r>
              <a:rPr kumimoji="0" lang="en-US" altLang="zh-CN"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Are discrete random variables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independent in the example 5.1.1?</a:t>
            </a:r>
            <a:endParaRPr kumimoji="0" lang="en-US" altLang="zh-CN" sz="2400" b="0" i="0" u="none" strike="noStrike" cap="none" normalizeH="0" baseline="0">
              <a:ln>
                <a:noFill/>
              </a:ln>
              <a:solidFill>
                <a:schemeClr val="tx1"/>
              </a:solidFill>
              <a:effectLst/>
            </a:endParaRPr>
          </a:p>
        </p:txBody>
      </p:sp>
      <p:sp>
        <p:nvSpPr>
          <p:cNvPr id="4" name="文本框 3">
            <a:extLst>
              <a:ext uri="{FF2B5EF4-FFF2-40B4-BE49-F238E27FC236}">
                <a16:creationId xmlns:a16="http://schemas.microsoft.com/office/drawing/2014/main" id="{FBE06DE1-4C6D-4CC7-DA22-14BE992B7395}"/>
              </a:ext>
            </a:extLst>
          </p:cNvPr>
          <p:cNvSpPr txBox="1"/>
          <p:nvPr/>
        </p:nvSpPr>
        <p:spPr>
          <a:xfrm>
            <a:off x="251520" y="1124744"/>
            <a:ext cx="1406109"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9BEA6DB-3A93-D53E-6F4F-15D340F8C5FD}"/>
                  </a:ext>
                </a:extLst>
              </p:cNvPr>
              <p:cNvSpPr txBox="1"/>
              <p:nvPr/>
            </p:nvSpPr>
            <p:spPr>
              <a:xfrm>
                <a:off x="1547664" y="1124744"/>
                <a:ext cx="7128792"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Since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(0,1)=0.2≠</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𝑌</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(1)=0.3</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0.4=0.12</m:t>
                    </m:r>
                  </m:oMath>
                </a14:m>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Choice>
        <mc:Fallback xmlns="">
          <p:sp>
            <p:nvSpPr>
              <p:cNvPr id="6" name="文本框 5">
                <a:extLst>
                  <a:ext uri="{FF2B5EF4-FFF2-40B4-BE49-F238E27FC236}">
                    <a16:creationId xmlns:a16="http://schemas.microsoft.com/office/drawing/2014/main" id="{B9BEA6DB-3A93-D53E-6F4F-15D340F8C5FD}"/>
                  </a:ext>
                </a:extLst>
              </p:cNvPr>
              <p:cNvSpPr txBox="1">
                <a:spLocks noRot="1" noChangeAspect="1" noMove="1" noResize="1" noEditPoints="1" noAdjustHandles="1" noChangeArrowheads="1" noChangeShapeType="1" noTextEdit="1"/>
              </p:cNvSpPr>
              <p:nvPr/>
            </p:nvSpPr>
            <p:spPr>
              <a:xfrm>
                <a:off x="1547664" y="1124744"/>
                <a:ext cx="7128792" cy="461665"/>
              </a:xfrm>
              <a:prstGeom prst="rect">
                <a:avLst/>
              </a:prstGeom>
              <a:blipFill>
                <a:blip r:embed="rId2"/>
                <a:stretch>
                  <a:fillRect l="-1369" t="-10667" b="-3066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D949210-39CB-01EC-BFBF-FE3F0A110103}"/>
              </a:ext>
            </a:extLst>
          </p:cNvPr>
          <p:cNvSpPr txBox="1"/>
          <p:nvPr/>
        </p:nvSpPr>
        <p:spPr>
          <a:xfrm>
            <a:off x="1657629" y="1772627"/>
            <a:ext cx="4684426"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so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are dependent.</a:t>
            </a:r>
            <a:endParaRPr lang="zh-CN" altLang="en-US" sz="2400" dirty="0"/>
          </a:p>
        </p:txBody>
      </p:sp>
      <p:pic>
        <p:nvPicPr>
          <p:cNvPr id="10" name="图片 9">
            <a:extLst>
              <a:ext uri="{FF2B5EF4-FFF2-40B4-BE49-F238E27FC236}">
                <a16:creationId xmlns:a16="http://schemas.microsoft.com/office/drawing/2014/main" id="{495607B3-A295-FBEF-A888-673D202E7B48}"/>
              </a:ext>
            </a:extLst>
          </p:cNvPr>
          <p:cNvPicPr>
            <a:picLocks noChangeAspect="1"/>
          </p:cNvPicPr>
          <p:nvPr/>
        </p:nvPicPr>
        <p:blipFill>
          <a:blip r:embed="rId3"/>
          <a:stretch>
            <a:fillRect/>
          </a:stretch>
        </p:blipFill>
        <p:spPr>
          <a:xfrm>
            <a:off x="2123728" y="2421086"/>
            <a:ext cx="3759585" cy="3523381"/>
          </a:xfrm>
          <a:prstGeom prst="rect">
            <a:avLst/>
          </a:prstGeom>
        </p:spPr>
      </p:pic>
    </p:spTree>
    <p:extLst>
      <p:ext uri="{BB962C8B-B14F-4D97-AF65-F5344CB8AC3E}">
        <p14:creationId xmlns:p14="http://schemas.microsoft.com/office/powerpoint/2010/main" val="371664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5AF49C-7FC6-A728-EC07-2C8B67FDF308}"/>
              </a:ext>
            </a:extLst>
          </p:cNvPr>
          <p:cNvSpPr>
            <a:spLocks noChangeArrowheads="1"/>
          </p:cNvSpPr>
          <p:nvPr/>
        </p:nvSpPr>
        <p:spPr bwMode="auto">
          <a:xfrm>
            <a:off x="-12599" y="260648"/>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5.3.2</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 random variables have a joint probability density, the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variables are </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independent, </a:t>
            </a:r>
            <a:r>
              <a:rPr kumimoji="0" lang="en-US" altLang="zh-CN"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iff</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their joint probability density equals the product of the corresponding values of the marginal density of the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variables, symbolically,</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AA6EF-0D7F-B2BA-5150-322246062732}"/>
                  </a:ext>
                </a:extLst>
              </p:cNvPr>
              <p:cNvSpPr txBox="1"/>
              <p:nvPr/>
            </p:nvSpPr>
            <p:spPr>
              <a:xfrm>
                <a:off x="33751" y="1853046"/>
                <a:ext cx="8568952" cy="461665"/>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rPr>
                      <m:t>𝑓</m:t>
                    </m:r>
                    <m:r>
                      <a:rPr lang="en-US" altLang="zh-CN" sz="2400" i="1" kern="100" smtClean="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1</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1</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1</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oMath>
                </a14:m>
                <a:r>
                  <a:rPr lang="en-US" altLang="zh-CN" sz="2400" kern="100" dirty="0">
                    <a:effectLst/>
                    <a:latin typeface="Times New Roman" panose="02020603050405020304" pitchFamily="18" charset="0"/>
                  </a:rPr>
                  <a:t> for all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1</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m:t>
                    </m:r>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𝑥</m:t>
                        </m:r>
                      </m:e>
                      <m:sub>
                        <m:r>
                          <a:rPr lang="en-US" altLang="zh-CN" sz="2400" i="1" kern="100">
                            <a:effectLst/>
                            <a:latin typeface="Cambria Math" panose="02040503050406030204" pitchFamily="18" charset="0"/>
                          </a:rPr>
                          <m:t>𝑛</m:t>
                        </m:r>
                      </m:sub>
                    </m:sSub>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39AAA6EF-0D7F-B2BA-5150-322246062732}"/>
                  </a:ext>
                </a:extLst>
              </p:cNvPr>
              <p:cNvSpPr txBox="1">
                <a:spLocks noRot="1" noChangeAspect="1" noMove="1" noResize="1" noEditPoints="1" noAdjustHandles="1" noChangeArrowheads="1" noChangeShapeType="1" noTextEdit="1"/>
              </p:cNvSpPr>
              <p:nvPr/>
            </p:nvSpPr>
            <p:spPr>
              <a:xfrm>
                <a:off x="33751" y="1853046"/>
                <a:ext cx="8568952" cy="461665"/>
              </a:xfrm>
              <a:prstGeom prst="rect">
                <a:avLst/>
              </a:prstGeom>
              <a:blipFill>
                <a:blip r:embed="rId2"/>
                <a:stretch>
                  <a:fillRect t="-10526" b="-28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5CD44CA-97C0-EC03-DCEF-1AE06E80D90D}"/>
              </a:ext>
            </a:extLst>
          </p:cNvPr>
          <p:cNvSpPr txBox="1"/>
          <p:nvPr/>
        </p:nvSpPr>
        <p:spPr>
          <a:xfrm>
            <a:off x="179511" y="2492896"/>
            <a:ext cx="8951890" cy="830997"/>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Example 5.3.2  </a:t>
            </a:r>
            <a:r>
              <a:rPr lang="en-US" altLang="zh-CN" sz="2400" kern="100" dirty="0">
                <a:solidFill>
                  <a:srgbClr val="FF6600"/>
                </a:solidFill>
                <a:effectLst/>
                <a:latin typeface="Times New Roman" panose="02020603050405020304" pitchFamily="18" charset="0"/>
              </a:rPr>
              <a:t>Are continuous random variables </a:t>
            </a:r>
            <a:r>
              <a:rPr lang="en-US" altLang="zh-CN" sz="2400" i="1" kern="100" dirty="0">
                <a:solidFill>
                  <a:srgbClr val="FF6600"/>
                </a:solidFill>
                <a:effectLst/>
                <a:latin typeface="Times New Roman" panose="02020603050405020304" pitchFamily="18" charset="0"/>
              </a:rPr>
              <a:t>X</a:t>
            </a:r>
            <a:r>
              <a:rPr lang="en-US" altLang="zh-CN" sz="2400" kern="100" dirty="0">
                <a:solidFill>
                  <a:srgbClr val="FF6600"/>
                </a:solidFill>
                <a:effectLst/>
                <a:latin typeface="Times New Roman" panose="02020603050405020304" pitchFamily="18" charset="0"/>
              </a:rPr>
              <a:t> and </a:t>
            </a:r>
            <a:r>
              <a:rPr lang="en-US" altLang="zh-CN" sz="2400" i="1" kern="100" dirty="0">
                <a:solidFill>
                  <a:srgbClr val="FF6600"/>
                </a:solidFill>
                <a:effectLst/>
                <a:latin typeface="Times New Roman" panose="02020603050405020304" pitchFamily="18" charset="0"/>
              </a:rPr>
              <a:t>Y</a:t>
            </a:r>
            <a:r>
              <a:rPr lang="en-US" altLang="zh-CN" sz="2400" kern="100" dirty="0">
                <a:solidFill>
                  <a:srgbClr val="FF6600"/>
                </a:solidFill>
                <a:effectLst/>
                <a:latin typeface="Times New Roman" panose="02020603050405020304" pitchFamily="18" charset="0"/>
              </a:rPr>
              <a:t> independent in the example 5.1.4?</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9186CF-55AE-508D-253E-16D4BE42254E}"/>
                  </a:ext>
                </a:extLst>
              </p:cNvPr>
              <p:cNvSpPr txBox="1"/>
              <p:nvPr/>
            </p:nvSpPr>
            <p:spPr>
              <a:xfrm>
                <a:off x="96055" y="3323893"/>
                <a:ext cx="8951890" cy="830997"/>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 </a:t>
                </a:r>
                <a:r>
                  <a:rPr lang="en-US" altLang="zh-CN" sz="2400" kern="100" dirty="0">
                    <a:effectLst/>
                    <a:latin typeface="Times New Roman" panose="02020603050405020304" pitchFamily="18" charset="0"/>
                  </a:rPr>
                  <a:t>Since </a:t>
                </a:r>
              </a:p>
              <a:p>
                <a:r>
                  <a:rPr lang="en-US" altLang="zh-CN" sz="2400" kern="100" dirty="0">
                    <a:latin typeface="Times New Roman" panose="02020603050405020304" pitchFamily="18" charset="0"/>
                    <a:ea typeface="Cambria Math" panose="02040503050406030204" pitchFamily="18" charset="0"/>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𝑋</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)=(2</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𝑥</m:t>
                        </m:r>
                      </m:sup>
                    </m:sSup>
                    <m:r>
                      <a:rPr lang="en-US" altLang="zh-CN" sz="2400" i="1" kern="100">
                        <a:effectLst/>
                        <a:latin typeface="Cambria Math" panose="02040503050406030204" pitchFamily="18" charset="0"/>
                      </a:rPr>
                      <m:t>)(3</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−3</m:t>
                        </m:r>
                        <m:r>
                          <a:rPr lang="en-US" altLang="zh-CN" sz="2400" i="1" kern="100">
                            <a:effectLst/>
                            <a:latin typeface="Cambria Math" panose="02040503050406030204" pitchFamily="18" charset="0"/>
                          </a:rPr>
                          <m:t>𝑦</m:t>
                        </m:r>
                      </m:sup>
                    </m:sSup>
                    <m:r>
                      <a:rPr lang="en-US" altLang="zh-CN" sz="2400" i="1" kern="100">
                        <a:effectLst/>
                        <a:latin typeface="Cambria Math" panose="02040503050406030204" pitchFamily="18" charset="0"/>
                      </a:rPr>
                      <m:t>)=6</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−3</m:t>
                        </m:r>
                        <m:r>
                          <a:rPr lang="en-US" altLang="zh-CN" sz="2400" i="1" kern="100">
                            <a:effectLst/>
                            <a:latin typeface="Cambria Math" panose="02040503050406030204" pitchFamily="18" charset="0"/>
                          </a:rPr>
                          <m:t>𝑦</m:t>
                        </m:r>
                      </m:sup>
                    </m:sSup>
                  </m:oMath>
                </a14:m>
                <a:r>
                  <a:rPr lang="en-US" altLang="zh-CN" sz="2400" kern="100" dirty="0">
                    <a:effectLst/>
                    <a:latin typeface="Times New Roman" panose="02020603050405020304" pitchFamily="18" charset="0"/>
                  </a:rPr>
                  <a:t> for</a:t>
                </a:r>
                <a:r>
                  <a:rPr lang="en-US" altLang="zh-CN" sz="2400" i="1" kern="100" dirty="0">
                    <a:effectLst/>
                    <a:latin typeface="Times New Roman" panose="02020603050405020304" pitchFamily="18" charset="0"/>
                  </a:rPr>
                  <a:t> x</a:t>
                </a:r>
                <a:r>
                  <a:rPr lang="en-US" altLang="zh-CN" sz="2400" kern="100" dirty="0">
                    <a:effectLst/>
                    <a:latin typeface="Times New Roman" panose="02020603050405020304" pitchFamily="18" charset="0"/>
                  </a:rPr>
                  <a:t>&gt;0,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&gt;0,</a:t>
                </a:r>
                <a:endParaRPr lang="zh-CN" altLang="en-US" sz="2400" dirty="0"/>
              </a:p>
            </p:txBody>
          </p:sp>
        </mc:Choice>
        <mc:Fallback xmlns="">
          <p:sp>
            <p:nvSpPr>
              <p:cNvPr id="8" name="文本框 7">
                <a:extLst>
                  <a:ext uri="{FF2B5EF4-FFF2-40B4-BE49-F238E27FC236}">
                    <a16:creationId xmlns:a16="http://schemas.microsoft.com/office/drawing/2014/main" id="{E49186CF-55AE-508D-253E-16D4BE42254E}"/>
                  </a:ext>
                </a:extLst>
              </p:cNvPr>
              <p:cNvSpPr txBox="1">
                <a:spLocks noRot="1" noChangeAspect="1" noMove="1" noResize="1" noEditPoints="1" noAdjustHandles="1" noChangeArrowheads="1" noChangeShapeType="1" noTextEdit="1"/>
              </p:cNvSpPr>
              <p:nvPr/>
            </p:nvSpPr>
            <p:spPr>
              <a:xfrm>
                <a:off x="96055" y="3323893"/>
                <a:ext cx="8951890" cy="830997"/>
              </a:xfrm>
              <a:prstGeom prst="rect">
                <a:avLst/>
              </a:prstGeom>
              <a:blipFill>
                <a:blip r:embed="rId3"/>
                <a:stretch>
                  <a:fillRect l="-1090"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C17AFEE-0A18-7E22-7929-2330EA4AC4C1}"/>
                  </a:ext>
                </a:extLst>
              </p:cNvPr>
              <p:cNvSpPr txBox="1"/>
              <p:nvPr/>
            </p:nvSpPr>
            <p:spPr>
              <a:xfrm>
                <a:off x="2002247" y="4187404"/>
                <a:ext cx="4631960"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𝑓</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𝑓</m:t>
                        </m:r>
                      </m:e>
                      <m:sub>
                        <m:r>
                          <a:rPr lang="en-US" altLang="zh-CN" sz="2400" i="1" kern="100">
                            <a:effectLst/>
                            <a:latin typeface="Cambria Math" panose="02040503050406030204" pitchFamily="18" charset="0"/>
                            <a:cs typeface="Times New Roman" panose="02020603050405020304" pitchFamily="18" charset="0"/>
                          </a:rPr>
                          <m:t>𝑌</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for elsewhere.</a:t>
                </a:r>
                <a:endParaRPr lang="zh-CN" altLang="en-US" sz="2400" dirty="0"/>
              </a:p>
            </p:txBody>
          </p:sp>
        </mc:Choice>
        <mc:Fallback xmlns="">
          <p:sp>
            <p:nvSpPr>
              <p:cNvPr id="10" name="文本框 9">
                <a:extLst>
                  <a:ext uri="{FF2B5EF4-FFF2-40B4-BE49-F238E27FC236}">
                    <a16:creationId xmlns:a16="http://schemas.microsoft.com/office/drawing/2014/main" id="{2C17AFEE-0A18-7E22-7929-2330EA4AC4C1}"/>
                  </a:ext>
                </a:extLst>
              </p:cNvPr>
              <p:cNvSpPr txBox="1">
                <a:spLocks noRot="1" noChangeAspect="1" noMove="1" noResize="1" noEditPoints="1" noAdjustHandles="1" noChangeArrowheads="1" noChangeShapeType="1" noTextEdit="1"/>
              </p:cNvSpPr>
              <p:nvPr/>
            </p:nvSpPr>
            <p:spPr>
              <a:xfrm>
                <a:off x="2002247" y="4187404"/>
                <a:ext cx="4631960" cy="461665"/>
              </a:xfrm>
              <a:prstGeom prst="rect">
                <a:avLst/>
              </a:prstGeom>
              <a:blipFill>
                <a:blip r:embed="rId4"/>
                <a:stretch>
                  <a:fillRect l="-1053" t="-10526" r="-263"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0EBEC47-20D4-84AA-EAB7-AE0B0967658C}"/>
                  </a:ext>
                </a:extLst>
              </p:cNvPr>
              <p:cNvSpPr txBox="1"/>
              <p:nvPr/>
            </p:nvSpPr>
            <p:spPr>
              <a:xfrm>
                <a:off x="827584" y="4803825"/>
                <a:ext cx="7128792"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So it can be seen that </a:t>
                </a:r>
              </a:p>
              <a:p>
                <a:pPr algn="just"/>
                <a:endParaRPr lang="zh-CN" altLang="zh-CN" sz="2400" kern="100" dirty="0">
                  <a:effectLst/>
                  <a:latin typeface="Times New Roman" panose="02020603050405020304" pitchFamily="18" charset="0"/>
                </a:endParaRPr>
              </a:p>
              <a:p>
                <a:pPr algn="ctr"/>
                <a14:m>
                  <m:oMath xmlns:m="http://schemas.openxmlformats.org/officeDocument/2006/math">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𝑋</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𝑓</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oMath>
                </a14:m>
                <a:r>
                  <a:rPr lang="en-US" altLang="zh-CN" sz="2400" kern="100" dirty="0">
                    <a:effectLst/>
                    <a:latin typeface="Times New Roman" panose="02020603050405020304" pitchFamily="18" charset="0"/>
                  </a:rPr>
                  <a:t> for all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0EBEC47-20D4-84AA-EAB7-AE0B0967658C}"/>
                  </a:ext>
                </a:extLst>
              </p:cNvPr>
              <p:cNvSpPr txBox="1">
                <a:spLocks noRot="1" noChangeAspect="1" noMove="1" noResize="1" noEditPoints="1" noAdjustHandles="1" noChangeArrowheads="1" noChangeShapeType="1" noTextEdit="1"/>
              </p:cNvSpPr>
              <p:nvPr/>
            </p:nvSpPr>
            <p:spPr>
              <a:xfrm>
                <a:off x="827584" y="4803825"/>
                <a:ext cx="7128792" cy="1200329"/>
              </a:xfrm>
              <a:prstGeom prst="rect">
                <a:avLst/>
              </a:prstGeom>
              <a:blipFill>
                <a:blip r:embed="rId5"/>
                <a:stretch>
                  <a:fillRect l="-1369" t="-4061" b="-1066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4FCFB871-BB20-C0BA-E0D1-2EC0B2B6C9A3}"/>
              </a:ext>
            </a:extLst>
          </p:cNvPr>
          <p:cNvSpPr txBox="1"/>
          <p:nvPr/>
        </p:nvSpPr>
        <p:spPr>
          <a:xfrm>
            <a:off x="827584" y="6191424"/>
            <a:ext cx="7128792" cy="461665"/>
          </a:xfrm>
          <a:prstGeom prst="rect">
            <a:avLst/>
          </a:prstGeom>
          <a:noFill/>
        </p:spPr>
        <p:txBody>
          <a:bodyPr wrap="square">
            <a:spAutoFit/>
          </a:bodyPr>
          <a:lstStyle/>
          <a:p>
            <a:r>
              <a:rPr lang="en-US" altLang="zh-CN" sz="2400" kern="100" dirty="0">
                <a:effectLst/>
                <a:latin typeface="Times New Roman" panose="02020603050405020304" pitchFamily="18" charset="0"/>
              </a:rPr>
              <a:t>Then the random variables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are independent. </a:t>
            </a:r>
            <a:endParaRPr lang="zh-CN" altLang="en-US" sz="2400" dirty="0"/>
          </a:p>
        </p:txBody>
      </p:sp>
    </p:spTree>
    <p:extLst>
      <p:ext uri="{BB962C8B-B14F-4D97-AF65-F5344CB8AC3E}">
        <p14:creationId xmlns:p14="http://schemas.microsoft.com/office/powerpoint/2010/main" val="45498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7790E3-0DFF-106C-7F99-E102F6952B2A}"/>
              </a:ext>
            </a:extLst>
          </p:cNvPr>
          <p:cNvSpPr txBox="1"/>
          <p:nvPr/>
        </p:nvSpPr>
        <p:spPr>
          <a:xfrm>
            <a:off x="0" y="116632"/>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5.4 Covariance and Correlation</a:t>
            </a:r>
            <a:endParaRPr lang="zh-CN" altLang="en-US" sz="2400" dirty="0"/>
          </a:p>
        </p:txBody>
      </p:sp>
      <p:sp>
        <p:nvSpPr>
          <p:cNvPr id="5" name="文本框 4">
            <a:extLst>
              <a:ext uri="{FF2B5EF4-FFF2-40B4-BE49-F238E27FC236}">
                <a16:creationId xmlns:a16="http://schemas.microsoft.com/office/drawing/2014/main" id="{1D914CFC-623A-C4ED-D5E9-5310EF6EB24A}"/>
              </a:ext>
            </a:extLst>
          </p:cNvPr>
          <p:cNvSpPr txBox="1"/>
          <p:nvPr/>
        </p:nvSpPr>
        <p:spPr>
          <a:xfrm>
            <a:off x="431540" y="606496"/>
            <a:ext cx="8280920" cy="830997"/>
          </a:xfrm>
          <a:prstGeom prst="rect">
            <a:avLst/>
          </a:prstGeom>
          <a:noFill/>
        </p:spPr>
        <p:txBody>
          <a:bodyPr wrap="square">
            <a:spAutoFit/>
          </a:bodyPr>
          <a:lstStyle/>
          <a:p>
            <a:r>
              <a:rPr lang="en-US" altLang="zh-CN" sz="2400" kern="100" dirty="0">
                <a:effectLst/>
                <a:latin typeface="Times New Roman" panose="02020603050405020304" pitchFamily="18" charset="0"/>
              </a:rPr>
              <a:t>We now define two related quantities whose role in characterizing the interdependence of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we want to examine.</a:t>
            </a:r>
            <a:endParaRPr lang="zh-CN" altLang="en-US" sz="2400" dirty="0"/>
          </a:p>
        </p:txBody>
      </p:sp>
      <mc:AlternateContent xmlns:mc="http://schemas.openxmlformats.org/markup-compatibility/2006" xmlns:a14="http://schemas.microsoft.com/office/drawing/2010/main">
        <mc:Choice Requires="a14">
          <p:sp>
            <p:nvSpPr>
              <p:cNvPr id="9" name="Rectangle 4">
                <a:extLst>
                  <a:ext uri="{FF2B5EF4-FFF2-40B4-BE49-F238E27FC236}">
                    <a16:creationId xmlns:a16="http://schemas.microsoft.com/office/drawing/2014/main" id="{B72ED654-1C65-0F87-19EA-637015B148F3}"/>
                  </a:ext>
                </a:extLst>
              </p:cNvPr>
              <p:cNvSpPr>
                <a:spLocks noChangeArrowheads="1"/>
              </p:cNvSpPr>
              <p:nvPr/>
            </p:nvSpPr>
            <p:spPr bwMode="auto">
              <a:xfrm>
                <a:off x="29704" y="1309373"/>
                <a:ext cx="9144000"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5.4.1  </a:t>
                </a:r>
                <a:r>
                  <a:rPr lang="en-US" altLang="zh-CN" sz="2400" kern="100" dirty="0">
                    <a:effectLst/>
                    <a:latin typeface="Times New Roman" panose="02020603050405020304" pitchFamily="18" charset="0"/>
                  </a:rPr>
                  <a:t>Suppose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are random variables. The </a:t>
                </a:r>
                <a:r>
                  <a:rPr lang="en-US" altLang="zh-CN" sz="2400" b="1" kern="100" dirty="0">
                    <a:effectLst/>
                    <a:latin typeface="Times New Roman" panose="02020603050405020304" pitchFamily="18" charset="0"/>
                  </a:rPr>
                  <a:t>covariance</a:t>
                </a:r>
                <a:r>
                  <a:rPr lang="en-US" altLang="zh-CN" sz="2400" kern="100" dirty="0">
                    <a:effectLst/>
                    <a:latin typeface="Times New Roman" panose="02020603050405020304" pitchFamily="18" charset="0"/>
                  </a:rPr>
                  <a:t> of the pair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is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m:rPr>
                          <m:nor/>
                        </m:rPr>
                        <a:rPr lang="en-US" altLang="zh-CN" sz="2400" kern="100" smtClean="0">
                          <a:effectLst/>
                          <a:latin typeface="Cambria Math" panose="02040503050406030204" pitchFamily="18" charset="0"/>
                          <a:cs typeface="Times New Roman" panose="02020603050405020304" pitchFamily="18" charset="0"/>
                        </a:rPr>
                        <m:t>Cov</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𝐸</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𝑌</m:t>
                          </m:r>
                        </m:sub>
                      </m:sSub>
                      <m:r>
                        <a:rPr lang="en-US" altLang="zh-CN" sz="2400" i="1" kern="100">
                          <a:effectLst/>
                          <a:latin typeface="Cambria Math" panose="02040503050406030204" pitchFamily="18" charset="0"/>
                          <a:cs typeface="Times New Roman" panose="02020603050405020304" pitchFamily="18" charset="0"/>
                        </a:rPr>
                        <m:t>)]</m:t>
                      </m:r>
                    </m:oMath>
                  </m:oMathPara>
                </a14:m>
                <a:endParaRPr kumimoji="0" lang="en-US" altLang="zh-CN" sz="2400" b="0" i="0" u="none" strike="noStrike" cap="none" normalizeH="0" baseline="0" dirty="0">
                  <a:ln>
                    <a:noFill/>
                  </a:ln>
                  <a:solidFill>
                    <a:schemeClr val="tx1"/>
                  </a:solidFill>
                  <a:effectLst/>
                </a:endParaRPr>
              </a:p>
            </p:txBody>
          </p:sp>
        </mc:Choice>
        <mc:Fallback xmlns="">
          <p:sp>
            <p:nvSpPr>
              <p:cNvPr id="9" name="Rectangle 4">
                <a:extLst>
                  <a:ext uri="{FF2B5EF4-FFF2-40B4-BE49-F238E27FC236}">
                    <a16:creationId xmlns:a16="http://schemas.microsoft.com/office/drawing/2014/main" id="{B72ED654-1C65-0F87-19EA-637015B148F3}"/>
                  </a:ext>
                </a:extLst>
              </p:cNvPr>
              <p:cNvSpPr>
                <a:spLocks noRot="1" noChangeAspect="1" noMove="1" noResize="1" noEditPoints="1" noAdjustHandles="1" noChangeArrowheads="1" noChangeShapeType="1" noTextEdit="1"/>
              </p:cNvSpPr>
              <p:nvPr/>
            </p:nvSpPr>
            <p:spPr bwMode="auto">
              <a:xfrm>
                <a:off x="29704" y="1309373"/>
                <a:ext cx="9144000" cy="1200329"/>
              </a:xfrm>
              <a:prstGeom prst="rect">
                <a:avLst/>
              </a:prstGeom>
              <a:blipFill>
                <a:blip r:embed="rId2"/>
                <a:stretch>
                  <a:fillRect l="-1067" t="-3553" r="-533" b="-76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CB6DC44-F2BC-6A85-EAF4-61EDFB456789}"/>
                  </a:ext>
                </a:extLst>
              </p:cNvPr>
              <p:cNvSpPr txBox="1"/>
              <p:nvPr/>
            </p:nvSpPr>
            <p:spPr>
              <a:xfrm>
                <a:off x="115228" y="2852936"/>
                <a:ext cx="9036496" cy="1911805"/>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rPr>
                  <a:t>The </a:t>
                </a:r>
                <a:r>
                  <a:rPr lang="en-US" altLang="zh-CN" sz="2400" b="1" kern="100" dirty="0">
                    <a:solidFill>
                      <a:srgbClr val="000000"/>
                    </a:solidFill>
                    <a:effectLst/>
                    <a:latin typeface="Times New Roman" panose="02020603050405020304" pitchFamily="18" charset="0"/>
                  </a:rPr>
                  <a:t>correlation coefficient</a:t>
                </a:r>
                <a:r>
                  <a:rPr lang="en-US" altLang="zh-CN" sz="2400" kern="100" dirty="0">
                    <a:solidFill>
                      <a:srgbClr val="000000"/>
                    </a:solidFill>
                    <a:effectLst/>
                    <a:latin typeface="Times New Roman" panose="02020603050405020304" pitchFamily="18" charset="0"/>
                  </a:rPr>
                  <a:t> of the pair {</a:t>
                </a:r>
                <a:r>
                  <a:rPr lang="en-US" altLang="zh-CN" sz="2400" i="1" kern="100" dirty="0">
                    <a:solidFill>
                      <a:srgbClr val="000000"/>
                    </a:solidFill>
                    <a:effectLst/>
                    <a:latin typeface="Times New Roman" panose="02020603050405020304" pitchFamily="18" charset="0"/>
                  </a:rPr>
                  <a:t>X</a:t>
                </a:r>
                <a:r>
                  <a:rPr lang="en-US" altLang="zh-CN" sz="2400" kern="100" dirty="0">
                    <a:solidFill>
                      <a:srgbClr val="000000"/>
                    </a:solidFill>
                    <a:effectLst/>
                    <a:latin typeface="Times New Roman" panose="02020603050405020304" pitchFamily="18" charset="0"/>
                  </a:rPr>
                  <a:t>, </a:t>
                </a:r>
                <a:r>
                  <a:rPr lang="en-US" altLang="zh-CN" sz="2400" i="1" kern="100" dirty="0">
                    <a:solidFill>
                      <a:srgbClr val="000000"/>
                    </a:solidFill>
                    <a:effectLst/>
                    <a:latin typeface="Times New Roman" panose="02020603050405020304" pitchFamily="18" charset="0"/>
                  </a:rPr>
                  <a:t>Y</a:t>
                </a:r>
                <a:r>
                  <a:rPr lang="en-US" altLang="zh-CN" sz="2400" kern="100" dirty="0">
                    <a:solidFill>
                      <a:srgbClr val="000000"/>
                    </a:solidFill>
                    <a:effectLst/>
                    <a:latin typeface="Times New Roman" panose="02020603050405020304" pitchFamily="18" charset="0"/>
                  </a:rPr>
                  <a:t>} is </a:t>
                </a:r>
              </a:p>
              <a:p>
                <a:pPr algn="just"/>
                <a:r>
                  <a:rPr lang="en-US" altLang="zh-CN" sz="2400" kern="100" dirty="0">
                    <a:solidFill>
                      <a:srgbClr val="000000"/>
                    </a:solidFill>
                    <a:latin typeface="Times New Roman" panose="02020603050405020304" pitchFamily="18" charset="0"/>
                  </a:rPr>
                  <a:t>                     </a:t>
                </a:r>
                <a:r>
                  <a:rPr lang="en-US" altLang="zh-CN" sz="2400" kern="100" dirty="0">
                    <a:solidFill>
                      <a:srgbClr val="000000"/>
                    </a:solidFill>
                    <a:effectLst/>
                    <a:latin typeface="Times New Roman" panose="02020603050405020304" pitchFamily="18" charset="0"/>
                  </a:rPr>
                  <a:t> </a:t>
                </a:r>
                <a14:m>
                  <m:oMath xmlns:m="http://schemas.openxmlformats.org/officeDocument/2006/math">
                    <m:r>
                      <a:rPr lang="en-US" altLang="zh-CN" sz="2400" i="1" kern="100" smtClean="0">
                        <a:solidFill>
                          <a:srgbClr val="000000"/>
                        </a:solidFill>
                        <a:effectLst/>
                        <a:latin typeface="Cambria Math" panose="02040503050406030204" pitchFamily="18" charset="0"/>
                      </a:rPr>
                      <m:t>𝜌</m:t>
                    </m:r>
                    <m:r>
                      <a:rPr lang="en-US" altLang="zh-CN" sz="2400" i="1" kern="100" smtClean="0">
                        <a:solidFill>
                          <a:srgbClr val="000000"/>
                        </a:solidFill>
                        <a:effectLst/>
                        <a:latin typeface="Cambria Math" panose="02040503050406030204" pitchFamily="18" charset="0"/>
                      </a:rPr>
                      <m:t>=</m:t>
                    </m:r>
                    <m:r>
                      <a:rPr lang="en-US" altLang="zh-CN" sz="2400" i="1" kern="100" smtClean="0">
                        <a:solidFill>
                          <a:srgbClr val="000000"/>
                        </a:solidFill>
                        <a:effectLst/>
                        <a:latin typeface="Cambria Math" panose="02040503050406030204" pitchFamily="18" charset="0"/>
                      </a:rPr>
                      <m:t>𝜌</m:t>
                    </m:r>
                    <m:r>
                      <a:rPr lang="en-US" altLang="zh-CN" sz="2400" i="1" kern="100" smtClean="0">
                        <a:solidFill>
                          <a:srgbClr val="000000"/>
                        </a:solidFill>
                        <a:effectLst/>
                        <a:latin typeface="Cambria Math" panose="02040503050406030204" pitchFamily="18" charset="0"/>
                      </a:rPr>
                      <m:t>(</m:t>
                    </m:r>
                    <m:r>
                      <a:rPr lang="en-US" altLang="zh-CN" sz="2400" i="1" kern="100" smtClean="0">
                        <a:solidFill>
                          <a:srgbClr val="000000"/>
                        </a:solidFill>
                        <a:effectLst/>
                        <a:latin typeface="Cambria Math" panose="02040503050406030204" pitchFamily="18" charset="0"/>
                      </a:rPr>
                      <m:t>𝑋</m:t>
                    </m:r>
                    <m:r>
                      <a:rPr lang="en-US" altLang="zh-CN" sz="2400" i="1" kern="100" smtClean="0">
                        <a:solidFill>
                          <a:srgbClr val="000000"/>
                        </a:solidFill>
                        <a:effectLst/>
                        <a:latin typeface="Cambria Math" panose="02040503050406030204" pitchFamily="18" charset="0"/>
                      </a:rPr>
                      <m:t>, </m:t>
                    </m:r>
                    <m:r>
                      <a:rPr lang="en-US" altLang="zh-CN" sz="2400" i="1" kern="100" smtClean="0">
                        <a:solidFill>
                          <a:srgbClr val="000000"/>
                        </a:solidFill>
                        <a:effectLst/>
                        <a:latin typeface="Cambria Math" panose="02040503050406030204" pitchFamily="18" charset="0"/>
                      </a:rPr>
                      <m:t>𝑌</m:t>
                    </m:r>
                    <m:r>
                      <a:rPr lang="en-US" altLang="zh-CN" sz="2400" i="1" kern="100" smtClean="0">
                        <a:solidFill>
                          <a:srgbClr val="000000"/>
                        </a:solidFill>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m:rPr>
                            <m:nor/>
                          </m:rPr>
                          <a:rPr lang="en-US" altLang="zh-CN" sz="2400" kern="100">
                            <a:solidFill>
                              <a:srgbClr val="000000"/>
                            </a:solidFill>
                            <a:effectLst/>
                            <a:latin typeface="Cambria Math" panose="02040503050406030204" pitchFamily="18" charset="0"/>
                          </a:rPr>
                          <m:t>Cov</m:t>
                        </m:r>
                        <m:r>
                          <a:rPr lang="en-US" altLang="zh-CN" sz="2400"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𝑋</m:t>
                        </m:r>
                        <m:r>
                          <a:rPr lang="en-US" altLang="zh-CN" sz="2400"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𝑌</m:t>
                        </m:r>
                        <m:r>
                          <a:rPr lang="en-US" altLang="zh-CN" sz="2400" kern="100">
                            <a:solidFill>
                              <a:srgbClr val="000000"/>
                            </a:solidFill>
                            <a:effectLst/>
                            <a:latin typeface="Cambria Math" panose="02040503050406030204" pitchFamily="18" charset="0"/>
                          </a:rPr>
                          <m:t>)</m:t>
                        </m:r>
                      </m:num>
                      <m:den>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𝜎</m:t>
                            </m:r>
                          </m:e>
                          <m:sub>
                            <m:r>
                              <a:rPr lang="en-US" altLang="zh-CN" sz="2400" i="1" kern="100">
                                <a:solidFill>
                                  <a:srgbClr val="000000"/>
                                </a:solidFill>
                                <a:effectLst/>
                                <a:latin typeface="Cambria Math" panose="02040503050406030204" pitchFamily="18" charset="0"/>
                              </a:rPr>
                              <m:t>𝑋</m:t>
                            </m:r>
                          </m:sub>
                        </m:sSub>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𝜎</m:t>
                            </m:r>
                          </m:e>
                          <m:sub>
                            <m:r>
                              <a:rPr lang="en-US" altLang="zh-CN" sz="2400" i="1" kern="100">
                                <a:solidFill>
                                  <a:srgbClr val="000000"/>
                                </a:solidFill>
                                <a:effectLst/>
                                <a:latin typeface="Cambria Math" panose="02040503050406030204" pitchFamily="18" charset="0"/>
                              </a:rPr>
                              <m:t>𝑌</m:t>
                            </m:r>
                          </m:sub>
                        </m:sSub>
                      </m:den>
                    </m:f>
                  </m:oMath>
                </a14:m>
                <a:r>
                  <a:rPr lang="en-US" altLang="zh-CN" sz="2400"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a:p>
                <a:pPr algn="just"/>
                <a:r>
                  <a:rPr lang="en-US" altLang="zh-CN" sz="2400" kern="100" dirty="0">
                    <a:solidFill>
                      <a:srgbClr val="000000"/>
                    </a:solidFill>
                    <a:effectLst/>
                    <a:latin typeface="Times New Roman" panose="02020603050405020304" pitchFamily="18" charset="0"/>
                  </a:rPr>
                  <a:t>Where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𝜇</m:t>
                        </m:r>
                      </m:e>
                      <m:sub>
                        <m:r>
                          <a:rPr lang="en-US" altLang="zh-CN" sz="2400" i="1" kern="100">
                            <a:solidFill>
                              <a:srgbClr val="000000"/>
                            </a:solidFill>
                            <a:effectLst/>
                            <a:latin typeface="Cambria Math" panose="02040503050406030204" pitchFamily="18" charset="0"/>
                          </a:rPr>
                          <m:t>𝑋</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𝐸</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𝑋</m:t>
                    </m:r>
                    <m:r>
                      <a:rPr lang="en-US" altLang="zh-CN" sz="2400" i="1" kern="100">
                        <a:solidFill>
                          <a:srgbClr val="000000"/>
                        </a:solidFill>
                        <a:effectLst/>
                        <a:latin typeface="Cambria Math" panose="02040503050406030204" pitchFamily="18" charset="0"/>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𝜇</m:t>
                        </m:r>
                      </m:e>
                      <m:sub>
                        <m:r>
                          <a:rPr lang="en-US" altLang="zh-CN" sz="2400" i="1" kern="100">
                            <a:solidFill>
                              <a:srgbClr val="000000"/>
                            </a:solidFill>
                            <a:effectLst/>
                            <a:latin typeface="Cambria Math" panose="02040503050406030204" pitchFamily="18" charset="0"/>
                          </a:rPr>
                          <m:t>𝑌</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𝐸</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𝑌</m:t>
                    </m:r>
                    <m:r>
                      <a:rPr lang="en-US" altLang="zh-CN" sz="2400" i="1" kern="100">
                        <a:solidFill>
                          <a:srgbClr val="000000"/>
                        </a:solidFill>
                        <a:effectLst/>
                        <a:latin typeface="Cambria Math" panose="02040503050406030204" pitchFamily="18" charset="0"/>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𝜎</m:t>
                        </m:r>
                      </m:e>
                      <m:sub>
                        <m:r>
                          <a:rPr lang="en-US" altLang="zh-CN" sz="2400" i="1" kern="100">
                            <a:solidFill>
                              <a:srgbClr val="000000"/>
                            </a:solidFill>
                            <a:effectLst/>
                            <a:latin typeface="Cambria Math" panose="02040503050406030204" pitchFamily="18" charset="0"/>
                          </a:rPr>
                          <m:t>𝑋</m:t>
                        </m:r>
                      </m:sub>
                    </m:sSub>
                    <m:r>
                      <a:rPr lang="en-US" altLang="zh-CN" sz="2400" i="1" kern="100">
                        <a:solidFill>
                          <a:srgbClr val="000000"/>
                        </a:solidFill>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solidFill>
                              <a:srgbClr val="000000"/>
                            </a:solidFill>
                            <a:effectLst/>
                            <a:latin typeface="Cambria Math" panose="02040503050406030204" pitchFamily="18" charset="0"/>
                          </a:rPr>
                          <m:t>𝐷</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𝑋</m:t>
                        </m:r>
                        <m:r>
                          <a:rPr lang="en-US" altLang="zh-CN" sz="2400" i="1" kern="100">
                            <a:solidFill>
                              <a:srgbClr val="000000"/>
                            </a:solidFill>
                            <a:effectLst/>
                            <a:latin typeface="Cambria Math" panose="02040503050406030204" pitchFamily="18" charset="0"/>
                          </a:rPr>
                          <m:t>)</m:t>
                        </m:r>
                      </m:e>
                    </m:rad>
                    <m:r>
                      <a:rPr lang="en-US" altLang="zh-CN" sz="2400" i="1" kern="100">
                        <a:solidFill>
                          <a:srgbClr val="000000"/>
                        </a:solidFill>
                        <a:effectLst/>
                        <a:latin typeface="Cambria Math" panose="02040503050406030204" pitchFamily="18" charset="0"/>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𝜎</m:t>
                        </m:r>
                      </m:e>
                      <m:sub>
                        <m:r>
                          <a:rPr lang="en-US" altLang="zh-CN" sz="2400" i="1" kern="100">
                            <a:solidFill>
                              <a:srgbClr val="000000"/>
                            </a:solidFill>
                            <a:effectLst/>
                            <a:latin typeface="Cambria Math" panose="02040503050406030204" pitchFamily="18" charset="0"/>
                          </a:rPr>
                          <m:t>𝑌</m:t>
                        </m:r>
                      </m:sub>
                    </m:sSub>
                    <m:r>
                      <a:rPr lang="en-US" altLang="zh-CN" sz="2400" i="1" kern="100">
                        <a:solidFill>
                          <a:srgbClr val="000000"/>
                        </a:solidFill>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solidFill>
                              <a:srgbClr val="000000"/>
                            </a:solidFill>
                            <a:effectLst/>
                            <a:latin typeface="Cambria Math" panose="02040503050406030204" pitchFamily="18" charset="0"/>
                          </a:rPr>
                          <m:t>𝐷</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𝑌</m:t>
                        </m:r>
                        <m:r>
                          <a:rPr lang="en-US" altLang="zh-CN" sz="2400" i="1" kern="100">
                            <a:solidFill>
                              <a:srgbClr val="000000"/>
                            </a:solidFill>
                            <a:effectLst/>
                            <a:latin typeface="Cambria Math" panose="02040503050406030204" pitchFamily="18" charset="0"/>
                          </a:rPr>
                          <m:t>)</m:t>
                        </m:r>
                      </m:e>
                    </m:rad>
                    <m:r>
                      <a:rPr lang="en-US" altLang="zh-CN" sz="2400" i="1" kern="100">
                        <a:solidFill>
                          <a:srgbClr val="00000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a:p>
                <a:pPr algn="just"/>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0CB6DC44-F2BC-6A85-EAF4-61EDFB456789}"/>
                  </a:ext>
                </a:extLst>
              </p:cNvPr>
              <p:cNvSpPr txBox="1">
                <a:spLocks noRot="1" noChangeAspect="1" noMove="1" noResize="1" noEditPoints="1" noAdjustHandles="1" noChangeArrowheads="1" noChangeShapeType="1" noTextEdit="1"/>
              </p:cNvSpPr>
              <p:nvPr/>
            </p:nvSpPr>
            <p:spPr>
              <a:xfrm>
                <a:off x="115228" y="2852936"/>
                <a:ext cx="9036496" cy="1911805"/>
              </a:xfrm>
              <a:prstGeom prst="rect">
                <a:avLst/>
              </a:prstGeom>
              <a:blipFill>
                <a:blip r:embed="rId3"/>
                <a:stretch>
                  <a:fillRect l="-1080" t="-25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60FBA3F-E02A-A667-F7AE-683EC787717B}"/>
                  </a:ext>
                </a:extLst>
              </p:cNvPr>
              <p:cNvSpPr txBox="1"/>
              <p:nvPr/>
            </p:nvSpPr>
            <p:spPr>
              <a:xfrm>
                <a:off x="433196" y="4758317"/>
                <a:ext cx="8459284"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Apparently, we have    </a:t>
                </a:r>
                <a14:m>
                  <m:oMath xmlns:m="http://schemas.openxmlformats.org/officeDocument/2006/math">
                    <m:r>
                      <m:rPr>
                        <m:nor/>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Cov</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𝐷</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rPr>
                  <a:t>,</a:t>
                </a:r>
              </a:p>
              <a:p>
                <a:r>
                  <a:rPr lang="en-US" altLang="zh-CN" sz="2400" kern="100" dirty="0">
                    <a:latin typeface="Times New Roman" panose="02020603050405020304" pitchFamily="18" charset="0"/>
                  </a:rPr>
                  <a:t>                                 </a:t>
                </a:r>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b="0" i="0" smtClean="0">
                        <a:latin typeface="Cambria Math" panose="02040503050406030204" pitchFamily="18" charset="0"/>
                      </a:rPr>
                      <m:t>   </m:t>
                    </m:r>
                    <m:r>
                      <m:rPr>
                        <m:nor/>
                      </m:rPr>
                      <a:rPr lang="en-US" altLang="zh-CN" sz="2400"/>
                      <m:t>Cov</m:t>
                    </m:r>
                    <m:r>
                      <a:rPr lang="en-US" altLang="zh-CN" sz="2400">
                        <a:latin typeface="Cambria Math" panose="02040503050406030204" pitchFamily="18" charset="0"/>
                      </a:rPr>
                      <m:t>(</m:t>
                    </m:r>
                    <m:r>
                      <a:rPr lang="en-US" altLang="zh-CN" sz="2400" i="1">
                        <a:latin typeface="Cambria Math" panose="02040503050406030204" pitchFamily="18" charset="0"/>
                      </a:rPr>
                      <m:t>𝑋</m:t>
                    </m:r>
                    <m:r>
                      <a:rPr lang="en-US" altLang="zh-CN" sz="2400">
                        <a:latin typeface="Cambria Math" panose="02040503050406030204" pitchFamily="18" charset="0"/>
                      </a:rPr>
                      <m:t>,</m:t>
                    </m:r>
                    <m:r>
                      <a:rPr lang="en-US" altLang="zh-CN" sz="2400" i="1">
                        <a:latin typeface="Cambria Math" panose="02040503050406030204" pitchFamily="18" charset="0"/>
                      </a:rPr>
                      <m:t>𝑌</m:t>
                    </m:r>
                    <m:r>
                      <a:rPr lang="en-US" altLang="zh-CN" sz="2400">
                        <a:latin typeface="Cambria Math" panose="02040503050406030204" pitchFamily="18" charset="0"/>
                      </a:rPr>
                      <m:t>)=</m:t>
                    </m:r>
                    <m:r>
                      <a:rPr lang="en-US" altLang="zh-CN" sz="2400" i="1">
                        <a:latin typeface="Cambria Math" panose="02040503050406030204" pitchFamily="18" charset="0"/>
                      </a:rPr>
                      <m:t>𝐸</m:t>
                    </m:r>
                    <m:r>
                      <a:rPr lang="en-US" altLang="zh-CN" sz="2400">
                        <a:latin typeface="Cambria Math" panose="02040503050406030204" pitchFamily="18" charset="0"/>
                      </a:rPr>
                      <m:t>(</m:t>
                    </m:r>
                    <m:r>
                      <a:rPr lang="en-US" altLang="zh-CN" sz="2400" i="1">
                        <a:latin typeface="Cambria Math" panose="02040503050406030204" pitchFamily="18" charset="0"/>
                      </a:rPr>
                      <m:t>𝑋𝑌</m:t>
                    </m:r>
                    <m:r>
                      <a:rPr lang="en-US" altLang="zh-CN" sz="2400">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𝐸</m:t>
                    </m:r>
                    <m:r>
                      <a:rPr lang="en-US" altLang="zh-CN" sz="2400">
                        <a:latin typeface="Cambria Math" panose="02040503050406030204" pitchFamily="18" charset="0"/>
                      </a:rPr>
                      <m:t>(</m:t>
                    </m:r>
                    <m:r>
                      <a:rPr lang="en-US" altLang="zh-CN" sz="2400" i="1">
                        <a:latin typeface="Cambria Math" panose="02040503050406030204" pitchFamily="18" charset="0"/>
                      </a:rPr>
                      <m:t>𝑋</m:t>
                    </m:r>
                    <m:r>
                      <a:rPr lang="en-US" altLang="zh-CN" sz="2400">
                        <a:latin typeface="Cambria Math" panose="02040503050406030204" pitchFamily="18" charset="0"/>
                      </a:rPr>
                      <m:t>)</m:t>
                    </m:r>
                    <m:r>
                      <a:rPr lang="en-US" altLang="zh-CN" sz="2400" i="1">
                        <a:latin typeface="Cambria Math" panose="02040503050406030204" pitchFamily="18" charset="0"/>
                      </a:rPr>
                      <m:t>𝐸</m:t>
                    </m:r>
                    <m:r>
                      <a:rPr lang="en-US" altLang="zh-CN" sz="2400">
                        <a:latin typeface="Cambria Math" panose="02040503050406030204" pitchFamily="18" charset="0"/>
                      </a:rPr>
                      <m:t>(</m:t>
                    </m:r>
                    <m:r>
                      <a:rPr lang="en-US" altLang="zh-CN" sz="2400" i="1">
                        <a:latin typeface="Cambria Math" panose="02040503050406030204" pitchFamily="18" charset="0"/>
                      </a:rPr>
                      <m:t>𝑌</m:t>
                    </m:r>
                    <m:r>
                      <a:rPr lang="en-US" altLang="zh-CN" sz="2400">
                        <a:latin typeface="Cambria Math" panose="02040503050406030204" pitchFamily="18" charset="0"/>
                      </a:rPr>
                      <m:t>)</m:t>
                    </m:r>
                  </m:oMath>
                </a14:m>
                <a:endParaRPr lang="zh-CN" altLang="zh-CN" sz="2400" dirty="0"/>
              </a:p>
              <a:p>
                <a:endParaRPr lang="zh-CN" altLang="en-US" sz="2400" dirty="0"/>
              </a:p>
            </p:txBody>
          </p:sp>
        </mc:Choice>
        <mc:Fallback xmlns="">
          <p:sp>
            <p:nvSpPr>
              <p:cNvPr id="15" name="文本框 14">
                <a:extLst>
                  <a:ext uri="{FF2B5EF4-FFF2-40B4-BE49-F238E27FC236}">
                    <a16:creationId xmlns:a16="http://schemas.microsoft.com/office/drawing/2014/main" id="{F60FBA3F-E02A-A667-F7AE-683EC787717B}"/>
                  </a:ext>
                </a:extLst>
              </p:cNvPr>
              <p:cNvSpPr txBox="1">
                <a:spLocks noRot="1" noChangeAspect="1" noMove="1" noResize="1" noEditPoints="1" noAdjustHandles="1" noChangeArrowheads="1" noChangeShapeType="1" noTextEdit="1"/>
              </p:cNvSpPr>
              <p:nvPr/>
            </p:nvSpPr>
            <p:spPr>
              <a:xfrm>
                <a:off x="433196" y="4758317"/>
                <a:ext cx="8459284" cy="1200329"/>
              </a:xfrm>
              <a:prstGeom prst="rect">
                <a:avLst/>
              </a:prstGeom>
              <a:blipFill>
                <a:blip r:embed="rId4"/>
                <a:stretch>
                  <a:fillRect l="-1081" t="-40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FE2773A-626E-D91D-A257-F74892835849}"/>
                  </a:ext>
                </a:extLst>
              </p:cNvPr>
              <p:cNvSpPr txBox="1"/>
              <p:nvPr/>
            </p:nvSpPr>
            <p:spPr>
              <a:xfrm>
                <a:off x="431540" y="5813767"/>
                <a:ext cx="6984776" cy="830997"/>
              </a:xfrm>
              <a:prstGeom prst="rect">
                <a:avLst/>
              </a:prstGeom>
              <a:noFill/>
            </p:spPr>
            <p:txBody>
              <a:bodyPr wrap="square">
                <a:spAutoFit/>
              </a:bodyPr>
              <a:lstStyle/>
              <a:p>
                <a:pPr marL="228600" algn="just"/>
                <a:r>
                  <a:rPr lang="en-US" altLang="zh-CN" sz="2400" kern="100" dirty="0">
                    <a:effectLst/>
                    <a:latin typeface="Times New Roman" panose="02020603050405020304" pitchFamily="18" charset="0"/>
                    <a:ea typeface="宋体" panose="02010600030101010101" pitchFamily="2" charset="-122"/>
                  </a:rPr>
                  <a:t>and </a:t>
                </a:r>
                <a:endParaRPr lang="zh-CN" altLang="zh-CN" sz="2400" kern="100" dirty="0">
                  <a:effectLst/>
                  <a:latin typeface="Times New Roman" panose="02020603050405020304" pitchFamily="18" charset="0"/>
                  <a:ea typeface="宋体" panose="02010600030101010101" pitchFamily="2" charset="-122"/>
                </a:endParaRPr>
              </a:p>
              <a:p>
                <a:pPr marL="228600" algn="ct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𝐷</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𝐷</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𝐷</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)±2</m:t>
                    </m:r>
                    <m:r>
                      <m:rPr>
                        <m:nor/>
                      </m:rPr>
                      <a:rPr lang="en-US" altLang="zh-CN" sz="2400" kern="100">
                        <a:effectLst/>
                        <a:latin typeface="Cambria Math" panose="02040503050406030204" pitchFamily="18" charset="0"/>
                        <a:ea typeface="宋体" panose="02010600030101010101" pitchFamily="2" charset="-122"/>
                      </a:rPr>
                      <m:t>Cov</m:t>
                    </m:r>
                    <m:r>
                      <a:rPr lang="en-US" altLang="zh-CN" sz="2400"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3FE2773A-626E-D91D-A257-F74892835849}"/>
                  </a:ext>
                </a:extLst>
              </p:cNvPr>
              <p:cNvSpPr txBox="1">
                <a:spLocks noRot="1" noChangeAspect="1" noMove="1" noResize="1" noEditPoints="1" noAdjustHandles="1" noChangeArrowheads="1" noChangeShapeType="1" noTextEdit="1"/>
              </p:cNvSpPr>
              <p:nvPr/>
            </p:nvSpPr>
            <p:spPr>
              <a:xfrm>
                <a:off x="431540" y="5813767"/>
                <a:ext cx="6984776" cy="830997"/>
              </a:xfrm>
              <a:prstGeom prst="rect">
                <a:avLst/>
              </a:prstGeom>
              <a:blipFill>
                <a:blip r:embed="rId5"/>
                <a:stretch>
                  <a:fillRect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56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P spid="15"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5AE876D-25DD-E10E-3A4C-7F5CB5F7D50F}"/>
                  </a:ext>
                </a:extLst>
              </p:cNvPr>
              <p:cNvSpPr txBox="1"/>
              <p:nvPr/>
            </p:nvSpPr>
            <p:spPr>
              <a:xfrm>
                <a:off x="0" y="11701"/>
                <a:ext cx="9144000" cy="830997"/>
              </a:xfrm>
              <a:prstGeom prst="rect">
                <a:avLst/>
              </a:prstGeom>
              <a:noFill/>
            </p:spPr>
            <p:txBody>
              <a:bodyPr wrap="square">
                <a:spAutoFit/>
              </a:bodyPr>
              <a:lstStyle/>
              <a:p>
                <a:r>
                  <a:rPr lang="en-US" altLang="zh-CN" sz="2400" kern="100" dirty="0">
                    <a:effectLst/>
                    <a:latin typeface="Times New Roman" panose="02020603050405020304" pitchFamily="18" charset="0"/>
                  </a:rPr>
                  <a:t>When the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are independent,</a:t>
                </a:r>
                <a:r>
                  <a:rPr lang="en-US" altLang="zh-CN" sz="2400" b="1" kern="100" dirty="0">
                    <a:effectLst/>
                    <a:latin typeface="Times New Roman" panose="02020603050405020304" pitchFamily="18" charset="0"/>
                  </a:rPr>
                  <a:t> </a:t>
                </a:r>
                <a14:m>
                  <m:oMath xmlns:m="http://schemas.openxmlformats.org/officeDocument/2006/math">
                    <m:r>
                      <a:rPr lang="en-US" altLang="zh-CN" sz="2400" b="1" i="1" kern="100">
                        <a:effectLst/>
                        <a:latin typeface="Cambria Math" panose="02040503050406030204" pitchFamily="18" charset="0"/>
                        <a:cs typeface="Times New Roman" panose="02020603050405020304" pitchFamily="18" charset="0"/>
                      </a:rPr>
                      <m:t>𝑬</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𝑿𝒀</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𝑬</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𝑿</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𝑬</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𝒀</m:t>
                    </m:r>
                    <m:r>
                      <a:rPr lang="en-US" altLang="zh-CN" sz="2400" b="1"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thus</a:t>
                </a:r>
                <a:r>
                  <a:rPr lang="en-US" altLang="zh-CN" sz="2400" b="1" kern="100" dirty="0">
                    <a:effectLst/>
                    <a:latin typeface="Times New Roman" panose="02020603050405020304" pitchFamily="18" charset="0"/>
                  </a:rPr>
                  <a:t> </a:t>
                </a:r>
                <a14:m>
                  <m:oMath xmlns:m="http://schemas.openxmlformats.org/officeDocument/2006/math">
                    <m:r>
                      <a:rPr lang="en-US" altLang="zh-CN" sz="2400" b="1" i="0" kern="100" smtClean="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Cov</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3" name="文本框 2">
                <a:extLst>
                  <a:ext uri="{FF2B5EF4-FFF2-40B4-BE49-F238E27FC236}">
                    <a16:creationId xmlns:a16="http://schemas.microsoft.com/office/drawing/2014/main" id="{75AE876D-25DD-E10E-3A4C-7F5CB5F7D50F}"/>
                  </a:ext>
                </a:extLst>
              </p:cNvPr>
              <p:cNvSpPr txBox="1">
                <a:spLocks noRot="1" noChangeAspect="1" noMove="1" noResize="1" noEditPoints="1" noAdjustHandles="1" noChangeArrowheads="1" noChangeShapeType="1" noTextEdit="1"/>
              </p:cNvSpPr>
              <p:nvPr/>
            </p:nvSpPr>
            <p:spPr>
              <a:xfrm>
                <a:off x="0" y="11701"/>
                <a:ext cx="9144000" cy="830997"/>
              </a:xfrm>
              <a:prstGeom prst="rect">
                <a:avLst/>
              </a:prstGeom>
              <a:blipFill>
                <a:blip r:embed="rId2"/>
                <a:stretch>
                  <a:fillRect l="-1000"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4">
                <a:extLst>
                  <a:ext uri="{FF2B5EF4-FFF2-40B4-BE49-F238E27FC236}">
                    <a16:creationId xmlns:a16="http://schemas.microsoft.com/office/drawing/2014/main" id="{D4908174-06F0-CC82-C70E-3A8E52CE9F21}"/>
                  </a:ext>
                </a:extLst>
              </p:cNvPr>
              <p:cNvSpPr>
                <a:spLocks noChangeArrowheads="1"/>
              </p:cNvSpPr>
              <p:nvPr/>
            </p:nvSpPr>
            <p:spPr bwMode="auto">
              <a:xfrm>
                <a:off x="0" y="842698"/>
                <a:ext cx="914400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5.4.2  </a:t>
                </a:r>
                <a:r>
                  <a:rPr lang="en-US" altLang="zh-CN" sz="2400" kern="100" dirty="0">
                    <a:effectLst/>
                    <a:latin typeface="Times New Roman" panose="02020603050405020304" pitchFamily="18" charset="0"/>
                  </a:rPr>
                  <a:t>The random variables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are said to be </a:t>
                </a:r>
                <a:r>
                  <a:rPr lang="en-US" altLang="zh-CN" sz="2400" b="1" kern="100" dirty="0">
                    <a:effectLst/>
                    <a:latin typeface="Times New Roman" panose="02020603050405020304" pitchFamily="18" charset="0"/>
                  </a:rPr>
                  <a:t>uncorrelated</a:t>
                </a:r>
                <a:r>
                  <a:rPr lang="en-US" altLang="zh-CN" sz="2400" kern="100" dirty="0">
                    <a:effectLst/>
                    <a:latin typeface="Times New Roman" panose="02020603050405020304" pitchFamily="18" charset="0"/>
                  </a:rPr>
                  <a:t>  </a:t>
                </a:r>
                <a:r>
                  <a:rPr lang="en-US" altLang="zh-CN" sz="2400" kern="100" dirty="0" err="1">
                    <a:effectLst/>
                    <a:latin typeface="Times New Roman" panose="02020603050405020304" pitchFamily="18" charset="0"/>
                  </a:rPr>
                  <a:t>iff</a:t>
                </a:r>
                <a:r>
                  <a:rPr lang="en-US" altLang="zh-CN" sz="2400" kern="100" dirty="0">
                    <a:effectLst/>
                    <a:latin typeface="Times New Roman" panose="02020603050405020304" pitchFamily="18" charset="0"/>
                  </a:rPr>
                  <a:t>  </a:t>
                </a:r>
                <a14:m>
                  <m:oMath xmlns:m="http://schemas.openxmlformats.org/officeDocument/2006/math">
                    <m:r>
                      <m:rPr>
                        <m:nor/>
                      </m:rPr>
                      <a:rPr lang="en-US" altLang="zh-CN" sz="2400" kern="100" smtClean="0">
                        <a:effectLst/>
                        <a:latin typeface="Cambria Math" panose="02040503050406030204" pitchFamily="18" charset="0"/>
                        <a:cs typeface="Times New Roman" panose="02020603050405020304" pitchFamily="18" charset="0"/>
                      </a:rPr>
                      <m:t>Cov</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xmlns="">
          <p:sp>
            <p:nvSpPr>
              <p:cNvPr id="7" name="Rectangle 4">
                <a:extLst>
                  <a:ext uri="{FF2B5EF4-FFF2-40B4-BE49-F238E27FC236}">
                    <a16:creationId xmlns:a16="http://schemas.microsoft.com/office/drawing/2014/main" id="{D4908174-06F0-CC82-C70E-3A8E52CE9F21}"/>
                  </a:ext>
                </a:extLst>
              </p:cNvPr>
              <p:cNvSpPr>
                <a:spLocks noRot="1" noChangeAspect="1" noMove="1" noResize="1" noEditPoints="1" noAdjustHandles="1" noChangeArrowheads="1" noChangeShapeType="1" noTextEdit="1"/>
              </p:cNvSpPr>
              <p:nvPr/>
            </p:nvSpPr>
            <p:spPr bwMode="auto">
              <a:xfrm>
                <a:off x="0" y="842698"/>
                <a:ext cx="9144000" cy="830997"/>
              </a:xfrm>
              <a:prstGeom prst="rect">
                <a:avLst/>
              </a:prstGeom>
              <a:blipFill>
                <a:blip r:embed="rId3"/>
                <a:stretch>
                  <a:fillRect l="-1000" t="-5109" b="-160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Rectangle 8">
            <a:extLst>
              <a:ext uri="{FF2B5EF4-FFF2-40B4-BE49-F238E27FC236}">
                <a16:creationId xmlns:a16="http://schemas.microsoft.com/office/drawing/2014/main" id="{A5D933BD-B87C-5403-A271-349BFECE02D9}"/>
              </a:ext>
            </a:extLst>
          </p:cNvPr>
          <p:cNvSpPr>
            <a:spLocks noChangeArrowheads="1"/>
          </p:cNvSpPr>
          <p:nvPr/>
        </p:nvSpPr>
        <p:spPr bwMode="auto">
          <a:xfrm>
            <a:off x="0" y="1673695"/>
            <a:ext cx="44279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we get the theorem 5.4.1</a:t>
            </a:r>
            <a:r>
              <a:rPr kumimoji="0" lang="en-US" altLang="zh-CN" sz="2400" b="0" i="0" u="none" strike="noStrike" cap="none" normalizeH="0" baseline="0" dirty="0">
                <a:ln>
                  <a:noFill/>
                </a:ln>
                <a:solidFill>
                  <a:schemeClr val="tx1"/>
                </a:solidFill>
                <a:effectLst/>
              </a:rPr>
              <a:t> </a:t>
            </a:r>
          </a:p>
        </p:txBody>
      </p:sp>
      <p:sp>
        <p:nvSpPr>
          <p:cNvPr id="14" name="Rectangle 11">
            <a:extLst>
              <a:ext uri="{FF2B5EF4-FFF2-40B4-BE49-F238E27FC236}">
                <a16:creationId xmlns:a16="http://schemas.microsoft.com/office/drawing/2014/main" id="{6C8BEA37-CB79-6552-3388-4064A98376C5}"/>
              </a:ext>
            </a:extLst>
          </p:cNvPr>
          <p:cNvSpPr>
            <a:spLocks noChangeArrowheads="1"/>
          </p:cNvSpPr>
          <p:nvPr/>
        </p:nvSpPr>
        <p:spPr bwMode="auto">
          <a:xfrm>
            <a:off x="0" y="2276872"/>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5.4.1 </a:t>
            </a:r>
            <a:r>
              <a:rPr lang="en-US" altLang="zh-CN" sz="2400" kern="100" dirty="0">
                <a:effectLst/>
                <a:latin typeface="Times New Roman" panose="02020603050405020304" pitchFamily="18" charset="0"/>
                <a:ea typeface="宋体" panose="02010600030101010101" pitchFamily="2" charset="-122"/>
              </a:rPr>
              <a:t>If random variables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 </a:t>
            </a:r>
            <a:r>
              <a:rPr lang="en-US" altLang="zh-CN" sz="2400" kern="100" dirty="0">
                <a:effectLst/>
                <a:latin typeface="Times New Roman" panose="02020603050405020304" pitchFamily="18" charset="0"/>
                <a:ea typeface="宋体" panose="02010600030101010101" pitchFamily="2" charset="-122"/>
              </a:rPr>
              <a:t>are independent, they are uncorrelated.</a:t>
            </a:r>
            <a:r>
              <a:rPr kumimoji="0" lang="en-US" altLang="zh-CN" sz="2400" b="0" i="0" u="none" strike="noStrike" cap="none" normalizeH="0" baseline="0" dirty="0">
                <a:ln>
                  <a:noFill/>
                </a:ln>
                <a:solidFill>
                  <a:schemeClr val="tx1"/>
                </a:solidFill>
                <a:effectLst/>
              </a:rPr>
              <a:t> </a:t>
            </a:r>
          </a:p>
        </p:txBody>
      </p:sp>
      <p:sp>
        <p:nvSpPr>
          <p:cNvPr id="15" name="Rectangle 12">
            <a:extLst>
              <a:ext uri="{FF2B5EF4-FFF2-40B4-BE49-F238E27FC236}">
                <a16:creationId xmlns:a16="http://schemas.microsoft.com/office/drawing/2014/main" id="{B347D6CC-5425-8953-A0E2-319E5B43B1A0}"/>
              </a:ext>
            </a:extLst>
          </p:cNvPr>
          <p:cNvSpPr>
            <a:spLocks noChangeArrowheads="1"/>
          </p:cNvSpPr>
          <p:nvPr/>
        </p:nvSpPr>
        <p:spPr bwMode="auto">
          <a:xfrm>
            <a:off x="0" y="3288467"/>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5.4.2 </a:t>
            </a:r>
            <a:r>
              <a:rPr lang="en-US" altLang="zh-CN" sz="2400" kern="100" dirty="0">
                <a:effectLst/>
                <a:latin typeface="Times New Roman" panose="02020603050405020304" pitchFamily="18" charset="0"/>
                <a:ea typeface="宋体" panose="02010600030101010101" pitchFamily="2" charset="-122"/>
              </a:rPr>
              <a:t>Let </a:t>
            </a:r>
            <a:r>
              <a:rPr lang="en-US" altLang="zh-CN" sz="2400" i="1" kern="100" dirty="0">
                <a:effectLst/>
                <a:latin typeface="Times New Roman" panose="02020603050405020304" pitchFamily="18" charset="0"/>
                <a:ea typeface="宋体" panose="02010600030101010101" pitchFamily="2" charset="-122"/>
              </a:rPr>
              <a:t>ρ</a:t>
            </a:r>
            <a:r>
              <a:rPr lang="en-US" altLang="zh-CN" sz="2400" kern="100" dirty="0">
                <a:effectLst/>
                <a:latin typeface="Times New Roman" panose="02020603050405020304" pitchFamily="18" charset="0"/>
                <a:ea typeface="宋体" panose="02010600030101010101" pitchFamily="2" charset="-122"/>
              </a:rPr>
              <a:t> is the correlation coefficient of the pair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then</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026EA57-E7AD-A000-678B-C33851CE30E6}"/>
                  </a:ext>
                </a:extLst>
              </p:cNvPr>
              <p:cNvSpPr txBox="1"/>
              <p:nvPr/>
            </p:nvSpPr>
            <p:spPr>
              <a:xfrm>
                <a:off x="0" y="3930730"/>
                <a:ext cx="8388424" cy="839332"/>
              </a:xfrm>
              <a:prstGeom prst="rect">
                <a:avLst/>
              </a:prstGeom>
              <a:noFill/>
            </p:spPr>
            <p:txBody>
              <a:bodyPr wrap="square">
                <a:spAutoFit/>
              </a:bodyPr>
              <a:lstStyle/>
              <a:p>
                <a:pPr marL="228600" algn="just"/>
                <a:r>
                  <a:rPr lang="en-US" altLang="zh-CN" sz="2400" kern="100" dirty="0">
                    <a:solidFill>
                      <a:srgbClr val="000000"/>
                    </a:solidFill>
                    <a:effectLst/>
                    <a:latin typeface="Times New Roman" panose="02020603050405020304" pitchFamily="18" charset="0"/>
                  </a:rPr>
                  <a:t>(1)</a:t>
                </a:r>
                <a:r>
                  <a:rPr lang="en-US" altLang="zh-CN" sz="2400" b="1" kern="100" dirty="0">
                    <a:solidFill>
                      <a:srgbClr val="000000"/>
                    </a:solidFill>
                    <a:effectLst/>
                    <a:latin typeface="Times New Roman" panose="02020603050405020304" pitchFamily="18" charset="0"/>
                  </a:rPr>
                  <a:t> </a:t>
                </a:r>
                <a14:m>
                  <m:oMath xmlns:m="http://schemas.openxmlformats.org/officeDocument/2006/math">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solidFill>
                              <a:srgbClr val="000000"/>
                            </a:solidFill>
                            <a:effectLst/>
                            <a:latin typeface="Cambria Math" panose="02040503050406030204" pitchFamily="18" charset="0"/>
                          </a:rPr>
                          <m:t>𝝆</m:t>
                        </m:r>
                      </m:e>
                      <m:sup>
                        <m:r>
                          <a:rPr lang="en-US" altLang="zh-CN" sz="2400" b="1" i="1" kern="100">
                            <a:solidFill>
                              <a:srgbClr val="000000"/>
                            </a:solidFill>
                            <a:effectLst/>
                            <a:latin typeface="Cambria Math" panose="02040503050406030204" pitchFamily="18" charset="0"/>
                          </a:rPr>
                          <m:t>𝟐</m:t>
                        </m:r>
                      </m:sup>
                    </m:sSup>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𝟏</m:t>
                    </m:r>
                  </m:oMath>
                </a14:m>
                <a:r>
                  <a:rPr lang="en-US" altLang="zh-CN" sz="2400" b="1" kern="100" dirty="0">
                    <a:solidFill>
                      <a:srgbClr val="000000"/>
                    </a:solidFill>
                    <a:effectLst/>
                    <a:latin typeface="Times New Roman" panose="02020603050405020304" pitchFamily="18" charset="0"/>
                  </a:rPr>
                  <a:t>;  </a:t>
                </a:r>
                <a:r>
                  <a:rPr lang="en-US" altLang="zh-CN" sz="2400" kern="100" dirty="0">
                    <a:solidFill>
                      <a:srgbClr val="000000"/>
                    </a:solidFill>
                    <a:effectLst/>
                    <a:latin typeface="Times New Roman" panose="02020603050405020304" pitchFamily="18" charset="0"/>
                  </a:rPr>
                  <a:t>(2)</a:t>
                </a:r>
                <a:r>
                  <a:rPr lang="en-US" altLang="zh-CN" sz="2400" b="1" kern="100" dirty="0">
                    <a:solidFill>
                      <a:srgbClr val="000000"/>
                    </a:solidFill>
                    <a:effectLst/>
                    <a:latin typeface="Times New Roman" panose="02020603050405020304" pitchFamily="18" charset="0"/>
                  </a:rPr>
                  <a:t> </a:t>
                </a:r>
                <a14:m>
                  <m:oMath xmlns:m="http://schemas.openxmlformats.org/officeDocument/2006/math">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solidFill>
                              <a:srgbClr val="000000"/>
                            </a:solidFill>
                            <a:effectLst/>
                            <a:latin typeface="Cambria Math" panose="02040503050406030204" pitchFamily="18" charset="0"/>
                          </a:rPr>
                          <m:t>𝝆</m:t>
                        </m:r>
                      </m:e>
                      <m:sup>
                        <m:r>
                          <a:rPr lang="en-US" altLang="zh-CN" sz="2400" b="1" i="1" kern="100">
                            <a:solidFill>
                              <a:srgbClr val="000000"/>
                            </a:solidFill>
                            <a:effectLst/>
                            <a:latin typeface="Cambria Math" panose="02040503050406030204" pitchFamily="18" charset="0"/>
                          </a:rPr>
                          <m:t>𝟐</m:t>
                        </m:r>
                      </m:sup>
                    </m:sSup>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𝟏</m:t>
                    </m:r>
                  </m:oMath>
                </a14:m>
                <a:r>
                  <a:rPr lang="en-US" altLang="zh-CN" sz="2400" kern="100" dirty="0">
                    <a:solidFill>
                      <a:srgbClr val="000000"/>
                    </a:solidFill>
                    <a:effectLst/>
                    <a:latin typeface="Times New Roman" panose="02020603050405020304" pitchFamily="18" charset="0"/>
                  </a:rPr>
                  <a:t> </a:t>
                </a:r>
                <a:r>
                  <a:rPr lang="en-US" altLang="zh-CN" sz="2400" kern="100" dirty="0" err="1">
                    <a:solidFill>
                      <a:srgbClr val="000000"/>
                    </a:solidFill>
                    <a:effectLst/>
                    <a:latin typeface="Times New Roman" panose="02020603050405020304" pitchFamily="18" charset="0"/>
                  </a:rPr>
                  <a:t>iff</a:t>
                </a:r>
                <a:r>
                  <a:rPr lang="en-US" altLang="zh-CN" sz="2400" b="1" kern="100" dirty="0">
                    <a:solidFill>
                      <a:srgbClr val="000000"/>
                    </a:solidFill>
                    <a:effectLst/>
                    <a:latin typeface="Times New Roman" panose="02020603050405020304" pitchFamily="18" charset="0"/>
                  </a:rPr>
                  <a:t> </a:t>
                </a:r>
                <a:r>
                  <a:rPr lang="en-US" altLang="zh-CN" sz="2400" kern="100" dirty="0">
                    <a:solidFill>
                      <a:srgbClr val="000000"/>
                    </a:solidFill>
                    <a:effectLst/>
                    <a:latin typeface="Times New Roman" panose="02020603050405020304" pitchFamily="18" charset="0"/>
                  </a:rPr>
                  <a:t>there are two constant </a:t>
                </a:r>
                <a:r>
                  <a:rPr lang="en-US" altLang="zh-CN" sz="2400" i="1" kern="100" dirty="0">
                    <a:solidFill>
                      <a:srgbClr val="000000"/>
                    </a:solidFill>
                    <a:effectLst/>
                    <a:latin typeface="Times New Roman" panose="02020603050405020304" pitchFamily="18" charset="0"/>
                  </a:rPr>
                  <a:t>a</a:t>
                </a:r>
                <a:r>
                  <a:rPr lang="en-US" altLang="zh-CN" sz="2400" kern="100" dirty="0">
                    <a:solidFill>
                      <a:srgbClr val="000000"/>
                    </a:solidFill>
                    <a:effectLst/>
                    <a:latin typeface="Times New Roman" panose="02020603050405020304" pitchFamily="18" charset="0"/>
                  </a:rPr>
                  <a:t>, </a:t>
                </a:r>
                <a:r>
                  <a:rPr lang="en-US" altLang="zh-CN" sz="2400" i="1" kern="100" dirty="0">
                    <a:solidFill>
                      <a:srgbClr val="000000"/>
                    </a:solidFill>
                    <a:effectLst/>
                    <a:latin typeface="Times New Roman" panose="02020603050405020304" pitchFamily="18" charset="0"/>
                  </a:rPr>
                  <a:t>b</a:t>
                </a:r>
                <a:r>
                  <a:rPr lang="en-US" altLang="zh-CN" sz="2400" kern="100" dirty="0">
                    <a:solidFill>
                      <a:srgbClr val="000000"/>
                    </a:solidFill>
                    <a:effectLst/>
                    <a:latin typeface="Times New Roman" panose="02020603050405020304" pitchFamily="18" charset="0"/>
                  </a:rPr>
                  <a:t> such that </a:t>
                </a:r>
                <a14:m>
                  <m:oMath xmlns:m="http://schemas.openxmlformats.org/officeDocument/2006/math">
                    <m:r>
                      <a:rPr lang="en-US" altLang="zh-CN" sz="2400" i="1" kern="100">
                        <a:solidFill>
                          <a:srgbClr val="000000"/>
                        </a:solidFill>
                        <a:effectLst/>
                        <a:latin typeface="Cambria Math" panose="02040503050406030204" pitchFamily="18" charset="0"/>
                      </a:rPr>
                      <m:t>𝑌</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𝑎</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𝑏𝑋</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𝑏</m:t>
                    </m:r>
                    <m:r>
                      <a:rPr lang="en-US" altLang="zh-CN" sz="2400" i="1" kern="100">
                        <a:solidFill>
                          <a:srgbClr val="000000"/>
                        </a:solidFill>
                        <a:effectLst/>
                        <a:latin typeface="Cambria Math" panose="02040503050406030204" pitchFamily="18" charset="0"/>
                      </a:rPr>
                      <m:t>≠0)</m:t>
                    </m:r>
                  </m:oMath>
                </a14:m>
                <a:r>
                  <a:rPr lang="en-US" altLang="zh-CN" sz="2400"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4026EA57-E7AD-A000-678B-C33851CE30E6}"/>
                  </a:ext>
                </a:extLst>
              </p:cNvPr>
              <p:cNvSpPr txBox="1">
                <a:spLocks noRot="1" noChangeAspect="1" noMove="1" noResize="1" noEditPoints="1" noAdjustHandles="1" noChangeArrowheads="1" noChangeShapeType="1" noTextEdit="1"/>
              </p:cNvSpPr>
              <p:nvPr/>
            </p:nvSpPr>
            <p:spPr>
              <a:xfrm>
                <a:off x="0" y="3930730"/>
                <a:ext cx="8388424" cy="839332"/>
              </a:xfrm>
              <a:prstGeom prst="rect">
                <a:avLst/>
              </a:prstGeom>
              <a:blipFill>
                <a:blip r:embed="rId4"/>
                <a:stretch>
                  <a:fillRect t="-4380" r="-1090" b="-16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005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5"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C49399E-FD94-F0A6-4795-17680DC44885}"/>
                  </a:ext>
                </a:extLst>
              </p:cNvPr>
              <p:cNvSpPr>
                <a:spLocks noChangeArrowheads="1"/>
              </p:cNvSpPr>
              <p:nvPr/>
            </p:nvSpPr>
            <p:spPr bwMode="auto">
              <a:xfrm>
                <a:off x="0" y="16024"/>
                <a:ext cx="9144000" cy="12854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5.4.1 </a:t>
                </a:r>
                <a:r>
                  <a:rPr lang="en-US" altLang="zh-CN" sz="2400" kern="100" dirty="0">
                    <a:effectLst/>
                    <a:latin typeface="Times New Roman" panose="02020603050405020304" pitchFamily="18" charset="0"/>
                  </a:rPr>
                  <a:t>Suppose</a:t>
                </a:r>
                <a:r>
                  <a:rPr lang="en-US" altLang="zh-CN" sz="2400" b="1" kern="100" dirty="0">
                    <a:effectLst/>
                    <a:latin typeface="Times New Roman" panose="02020603050405020304" pitchFamily="18" charset="0"/>
                  </a:rPr>
                  <a:t> that  </a:t>
                </a:r>
                <a14:m>
                  <m:oMath xmlns:m="http://schemas.openxmlformats.org/officeDocument/2006/math">
                    <m:r>
                      <a:rPr lang="en-US" altLang="zh-CN" sz="2400" b="1" i="1" kern="100" smtClean="0">
                        <a:solidFill>
                          <a:srgbClr val="000000"/>
                        </a:solidFill>
                        <a:effectLst/>
                        <a:latin typeface="Cambria Math" panose="02040503050406030204" pitchFamily="18" charset="0"/>
                      </a:rPr>
                      <m:t>𝒇</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𝒙</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𝒚</m:t>
                    </m:r>
                    <m:r>
                      <a:rPr lang="en-US" altLang="zh-CN" sz="2400" b="1" i="1" kern="100" smtClean="0">
                        <a:solidFill>
                          <a:srgbClr val="000000"/>
                        </a:solidFill>
                        <a:effectLst/>
                        <a:latin typeface="Cambria Math" panose="02040503050406030204" pitchFamily="18" charset="0"/>
                      </a:rPr>
                      <m:t>)=</m:t>
                    </m:r>
                    <m:d>
                      <m:dPr>
                        <m:begChr m:val="{"/>
                        <m:endChr m:val=""/>
                        <m:ctrlPr>
                          <a:rPr lang="zh-CN" altLang="zh-CN" sz="2400" b="1" i="1" kern="100">
                            <a:effectLst/>
                            <a:latin typeface="Cambria Math" panose="02040503050406030204" pitchFamily="18" charset="0"/>
                            <a:ea typeface="Cambria Math" panose="02040503050406030204" pitchFamily="18" charset="0"/>
                          </a:rPr>
                        </m:ctrlPr>
                      </m:dPr>
                      <m:e>
                        <m:eqArr>
                          <m:eqArrPr>
                            <m:ctrlPr>
                              <a:rPr lang="zh-CN" altLang="zh-CN" sz="2400" b="1" i="1" kern="100">
                                <a:effectLst/>
                                <a:latin typeface="Cambria Math" panose="02040503050406030204" pitchFamily="18" charset="0"/>
                                <a:ea typeface="Cambria Math" panose="02040503050406030204" pitchFamily="18" charset="0"/>
                              </a:rPr>
                            </m:ctrlPr>
                          </m:eqArrPr>
                          <m:e>
                            <m:r>
                              <a:rPr lang="en-US" altLang="zh-CN" sz="2400" b="1" i="1" kern="100">
                                <a:solidFill>
                                  <a:srgbClr val="000000"/>
                                </a:solidFill>
                                <a:effectLst/>
                                <a:latin typeface="Cambria Math" panose="02040503050406030204" pitchFamily="18" charset="0"/>
                              </a:rPr>
                              <m:t>&amp;</m:t>
                            </m:r>
                            <m:r>
                              <a:rPr lang="en-US" altLang="zh-CN" sz="2400" b="1" i="1" kern="100">
                                <a:solidFill>
                                  <a:srgbClr val="000000"/>
                                </a:solidFill>
                                <a:effectLst/>
                                <a:latin typeface="Cambria Math" panose="02040503050406030204" pitchFamily="18" charset="0"/>
                              </a:rPr>
                              <m:t>𝟐</m:t>
                            </m:r>
                            <m:r>
                              <m:rPr>
                                <m:nor/>
                              </m:rPr>
                              <a:rPr lang="en-US" altLang="zh-CN" sz="2400" b="1" kern="100">
                                <a:solidFill>
                                  <a:srgbClr val="000000"/>
                                </a:solidFill>
                                <a:effectLst/>
                                <a:latin typeface="Cambria Math" panose="02040503050406030204" pitchFamily="18" charset="0"/>
                              </a:rPr>
                              <m:t>    </m:t>
                            </m:r>
                            <m:r>
                              <m:rPr>
                                <m:nor/>
                              </m:rPr>
                              <a:rPr lang="en-US" altLang="zh-CN" sz="2400" b="1" kern="100">
                                <a:solidFill>
                                  <a:srgbClr val="000000"/>
                                </a:solidFill>
                                <a:effectLst/>
                                <a:latin typeface="Cambria Math" panose="02040503050406030204" pitchFamily="18" charset="0"/>
                              </a:rPr>
                              <m:t>for</m:t>
                            </m:r>
                            <m:r>
                              <m:rPr>
                                <m:nor/>
                              </m:rPr>
                              <a:rPr lang="en-US" altLang="zh-CN" sz="2400" b="1" kern="100">
                                <a:solidFill>
                                  <a:srgbClr val="000000"/>
                                </a:solidFill>
                                <a:effectLst/>
                                <a:latin typeface="Cambria Math" panose="02040503050406030204" pitchFamily="18" charset="0"/>
                              </a:rPr>
                              <m:t> </m:t>
                            </m:r>
                            <m:r>
                              <a:rPr lang="en-US" altLang="zh-CN" sz="2400" b="1" i="1" kern="100">
                                <a:solidFill>
                                  <a:srgbClr val="000000"/>
                                </a:solidFill>
                                <a:effectLst/>
                                <a:latin typeface="Cambria Math" panose="02040503050406030204" pitchFamily="18" charset="0"/>
                              </a:rPr>
                              <m:t>𝟏</m:t>
                            </m:r>
                            <m:r>
                              <a:rPr lang="en-US" altLang="zh-CN" sz="2400" b="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𝒙</m:t>
                            </m:r>
                            <m:r>
                              <a:rPr lang="en-US" altLang="zh-CN" sz="2400" b="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𝒚</m:t>
                            </m:r>
                            <m:r>
                              <a:rPr lang="en-US" altLang="zh-CN" sz="2400" b="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𝟐</m:t>
                            </m:r>
                          </m:e>
                          <m:e>
                            <m:r>
                              <a:rPr lang="en-US" altLang="zh-CN" sz="2400" b="1" i="1" kern="100">
                                <a:solidFill>
                                  <a:srgbClr val="000000"/>
                                </a:solidFill>
                                <a:effectLst/>
                                <a:latin typeface="Cambria Math" panose="02040503050406030204" pitchFamily="18" charset="0"/>
                              </a:rPr>
                              <m:t>&amp;</m:t>
                            </m:r>
                            <m:r>
                              <a:rPr lang="en-US" altLang="zh-CN" sz="2400" b="1" i="1" kern="100">
                                <a:solidFill>
                                  <a:srgbClr val="000000"/>
                                </a:solidFill>
                                <a:effectLst/>
                                <a:latin typeface="Cambria Math" panose="02040503050406030204" pitchFamily="18" charset="0"/>
                              </a:rPr>
                              <m:t>𝟎</m:t>
                            </m:r>
                            <m:r>
                              <m:rPr>
                                <m:nor/>
                              </m:rPr>
                              <a:rPr lang="en-US" altLang="zh-CN" sz="2400" b="1" kern="100">
                                <a:solidFill>
                                  <a:srgbClr val="000000"/>
                                </a:solidFill>
                                <a:effectLst/>
                                <a:latin typeface="Cambria Math" panose="02040503050406030204" pitchFamily="18" charset="0"/>
                              </a:rPr>
                              <m:t>    </m:t>
                            </m:r>
                            <m:r>
                              <m:rPr>
                                <m:nor/>
                              </m:rPr>
                              <a:rPr lang="en-US" altLang="zh-CN" sz="2400" b="1" kern="100">
                                <a:solidFill>
                                  <a:srgbClr val="000000"/>
                                </a:solidFill>
                                <a:effectLst/>
                                <a:latin typeface="Cambria Math" panose="02040503050406030204" pitchFamily="18" charset="0"/>
                              </a:rPr>
                              <m:t>elsewhere</m:t>
                            </m:r>
                          </m:e>
                        </m:eqArr>
                      </m:e>
                    </m:d>
                  </m:oMath>
                </a14:m>
                <a:r>
                  <a:rPr lang="en-US" altLang="zh-CN" sz="2400" b="1" kern="100" dirty="0">
                    <a:solidFill>
                      <a:srgbClr val="000000"/>
                    </a:solidFill>
                    <a:effectLst/>
                    <a:latin typeface="Times New Roman" panose="02020603050405020304" pitchFamily="18" charset="0"/>
                  </a:rPr>
                  <a:t>. </a:t>
                </a:r>
                <a:r>
                  <a:rPr lang="en-US" altLang="zh-CN" sz="2400" dirty="0"/>
                  <a:t>Determine </a:t>
                </a:r>
                <a:r>
                  <a:rPr lang="en-US" altLang="zh-CN" sz="2400" dirty="0" err="1"/>
                  <a:t>Cov</a:t>
                </a:r>
                <a:r>
                  <a:rPr lang="en-US" altLang="zh-CN" sz="2400" dirty="0"/>
                  <a:t>(</a:t>
                </a:r>
                <a:r>
                  <a:rPr lang="en-US" altLang="zh-CN" sz="2400" i="1" dirty="0"/>
                  <a:t>X</a:t>
                </a:r>
                <a:r>
                  <a:rPr lang="en-US" altLang="zh-CN" sz="2400" dirty="0"/>
                  <a:t>, </a:t>
                </a:r>
                <a:r>
                  <a:rPr lang="en-US" altLang="zh-CN" sz="2400" i="1" dirty="0"/>
                  <a:t>Y</a:t>
                </a:r>
                <a:r>
                  <a:rPr lang="en-US" altLang="zh-CN" sz="2400" dirty="0"/>
                  <a:t>) and</a:t>
                </a:r>
                <a:r>
                  <a:rPr lang="en-US" altLang="zh-CN" sz="2400" b="1" dirty="0"/>
                  <a:t>  </a:t>
                </a:r>
                <a:r>
                  <a:rPr lang="en-US" altLang="zh-CN" sz="2400" i="1" dirty="0"/>
                  <a:t>ρ.</a:t>
                </a:r>
                <a:r>
                  <a:rPr kumimoji="0" lang="en-US" altLang="zh-CN" sz="2400" b="0" i="0" u="none" strike="noStrike" cap="none" normalizeH="0" baseline="0" dirty="0">
                    <a:ln>
                      <a:noFill/>
                    </a:ln>
                    <a:solidFill>
                      <a:schemeClr val="tx1"/>
                    </a:solidFill>
                    <a:effectLst/>
                  </a:rPr>
                  <a:t> </a:t>
                </a:r>
              </a:p>
            </p:txBody>
          </p:sp>
        </mc:Choice>
        <mc:Fallback xmlns="">
          <p:sp>
            <p:nvSpPr>
              <p:cNvPr id="5" name="Rectangle 4">
                <a:extLst>
                  <a:ext uri="{FF2B5EF4-FFF2-40B4-BE49-F238E27FC236}">
                    <a16:creationId xmlns:a16="http://schemas.microsoft.com/office/drawing/2014/main" id="{DC49399E-FD94-F0A6-4795-17680DC44885}"/>
                  </a:ext>
                </a:extLst>
              </p:cNvPr>
              <p:cNvSpPr>
                <a:spLocks noRot="1" noChangeAspect="1" noMove="1" noResize="1" noEditPoints="1" noAdjustHandles="1" noChangeArrowheads="1" noChangeShapeType="1" noTextEdit="1"/>
              </p:cNvSpPr>
              <p:nvPr/>
            </p:nvSpPr>
            <p:spPr bwMode="auto">
              <a:xfrm>
                <a:off x="0" y="16024"/>
                <a:ext cx="9144000" cy="1285480"/>
              </a:xfrm>
              <a:prstGeom prst="rect">
                <a:avLst/>
              </a:prstGeom>
              <a:blipFill>
                <a:blip r:embed="rId2"/>
                <a:stretch>
                  <a:fillRect l="-1000" b="-104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F411485-ECC1-3213-50FF-98C279EAC38C}"/>
              </a:ext>
            </a:extLst>
          </p:cNvPr>
          <p:cNvSpPr txBox="1"/>
          <p:nvPr/>
        </p:nvSpPr>
        <p:spPr>
          <a:xfrm>
            <a:off x="0" y="1299435"/>
            <a:ext cx="151216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E2928A5-0062-6057-CDC0-F593CCE0827F}"/>
                  </a:ext>
                </a:extLst>
              </p:cNvPr>
              <p:cNvSpPr txBox="1"/>
              <p:nvPr/>
            </p:nvSpPr>
            <p:spPr>
              <a:xfrm>
                <a:off x="1261471" y="1247695"/>
                <a:ext cx="7128792" cy="630814"/>
              </a:xfrm>
              <a:prstGeom prst="rect">
                <a:avLst/>
              </a:prstGeom>
              <a:noFill/>
            </p:spPr>
            <p:txBody>
              <a:bodyPr wrap="square">
                <a:spAutoFit/>
              </a:bodyPr>
              <a:lstStyle/>
              <a:p>
                <a14:m>
                  <m:oMath xmlns:m="http://schemas.openxmlformats.org/officeDocument/2006/math">
                    <m:r>
                      <a:rPr lang="en-US" altLang="zh-CN" sz="2400" b="1" i="1" kern="100" smtClean="0">
                        <a:effectLst/>
                        <a:latin typeface="Cambria Math" panose="02040503050406030204" pitchFamily="18" charset="0"/>
                        <a:cs typeface="Times New Roman" panose="02020603050405020304" pitchFamily="18" charset="0"/>
                      </a:rPr>
                      <m:t>𝑬</m:t>
                    </m:r>
                    <m:r>
                      <a:rPr lang="en-US" altLang="zh-CN" sz="2400" b="1" i="1" kern="100" smtClean="0">
                        <a:effectLst/>
                        <a:latin typeface="Cambria Math" panose="02040503050406030204" pitchFamily="18" charset="0"/>
                        <a:cs typeface="Times New Roman" panose="02020603050405020304" pitchFamily="18" charset="0"/>
                      </a:rPr>
                      <m:t>(</m:t>
                    </m:r>
                    <m:r>
                      <a:rPr lang="en-US" altLang="zh-CN" sz="2400" b="1" i="1" kern="100" smtClean="0">
                        <a:effectLst/>
                        <a:latin typeface="Cambria Math" panose="02040503050406030204" pitchFamily="18" charset="0"/>
                        <a:cs typeface="Times New Roman" panose="02020603050405020304" pitchFamily="18" charset="0"/>
                      </a:rPr>
                      <m:t>𝑿</m:t>
                    </m:r>
                    <m:r>
                      <a:rPr lang="en-US" altLang="zh-CN" sz="2400" b="1" i="1" kern="100" smtClean="0">
                        <a:effectLst/>
                        <a:latin typeface="Cambria Math" panose="02040503050406030204" pitchFamily="18" charset="0"/>
                        <a:cs typeface="Times New Roman" panose="02020603050405020304" pitchFamily="18" charset="0"/>
                      </a:rPr>
                      <m:t>)=</m:t>
                    </m:r>
                    <m:r>
                      <a:rPr lang="en-US" altLang="zh-CN" sz="2400" b="1" i="1" kern="100" smtClean="0">
                        <a:effectLst/>
                        <a:latin typeface="Cambria Math" panose="02040503050406030204" pitchFamily="18" charset="0"/>
                        <a:cs typeface="Times New Roman" panose="02020603050405020304" pitchFamily="18" charset="0"/>
                      </a:rPr>
                      <m:t>𝟐</m:t>
                    </m:r>
                    <m:nary>
                      <m:naryPr>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cs typeface="Times New Roman" panose="02020603050405020304" pitchFamily="18" charset="0"/>
                          </a:rPr>
                          <m:t>𝟏</m:t>
                        </m:r>
                      </m:sub>
                      <m:sup>
                        <m:r>
                          <a:rPr lang="en-US" altLang="zh-CN" sz="2400" b="1" i="1" kern="100">
                            <a:effectLst/>
                            <a:latin typeface="Cambria Math" panose="02040503050406030204" pitchFamily="18" charset="0"/>
                            <a:cs typeface="Times New Roman" panose="02020603050405020304" pitchFamily="18" charset="0"/>
                          </a:rPr>
                          <m:t>𝟐</m:t>
                        </m:r>
                      </m:sup>
                      <m:e>
                        <m:r>
                          <a:rPr lang="en-US" altLang="zh-CN" sz="2400" b="1" i="1" kern="100">
                            <a:effectLst/>
                            <a:latin typeface="Cambria Math" panose="02040503050406030204" pitchFamily="18" charset="0"/>
                            <a:cs typeface="Times New Roman" panose="02020603050405020304" pitchFamily="18" charset="0"/>
                          </a:rPr>
                          <m:t>𝒙𝒅𝒙</m:t>
                        </m:r>
                        <m:nary>
                          <m:naryPr>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cs typeface="Times New Roman" panose="02020603050405020304" pitchFamily="18" charset="0"/>
                              </a:rPr>
                              <m:t>𝒙</m:t>
                            </m:r>
                          </m:sub>
                          <m:sup>
                            <m:r>
                              <a:rPr lang="en-US" altLang="zh-CN" sz="2400" b="1" i="1" kern="100">
                                <a:effectLst/>
                                <a:latin typeface="Cambria Math" panose="02040503050406030204" pitchFamily="18" charset="0"/>
                                <a:cs typeface="Times New Roman" panose="02020603050405020304" pitchFamily="18" charset="0"/>
                              </a:rPr>
                              <m:t>𝟐</m:t>
                            </m:r>
                          </m:sup>
                          <m:e>
                            <m:r>
                              <a:rPr lang="en-US" altLang="zh-CN" sz="2400" b="1" i="1" kern="100">
                                <a:effectLst/>
                                <a:latin typeface="Cambria Math" panose="02040503050406030204" pitchFamily="18" charset="0"/>
                                <a:cs typeface="Times New Roman" panose="02020603050405020304" pitchFamily="18" charset="0"/>
                              </a:rPr>
                              <m:t>𝒅𝒚</m:t>
                            </m:r>
                          </m:e>
                        </m:nary>
                      </m:e>
                    </m:nary>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𝟐</m:t>
                    </m:r>
                    <m:nary>
                      <m:naryPr>
                        <m:ctrlPr>
                          <a:rPr lang="zh-CN" altLang="zh-CN" sz="2400" b="1" i="1">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cs typeface="Times New Roman" panose="02020603050405020304" pitchFamily="18" charset="0"/>
                          </a:rPr>
                          <m:t>𝟏</m:t>
                        </m:r>
                      </m:sub>
                      <m:sup>
                        <m:r>
                          <a:rPr lang="en-US" altLang="zh-CN" sz="2400" b="1" i="1" kern="100">
                            <a:effectLst/>
                            <a:latin typeface="Cambria Math" panose="02040503050406030204" pitchFamily="18" charset="0"/>
                            <a:cs typeface="Times New Roman" panose="02020603050405020304" pitchFamily="18" charset="0"/>
                          </a:rPr>
                          <m:t>𝟐</m:t>
                        </m:r>
                      </m:sup>
                      <m:e>
                        <m:r>
                          <a:rPr lang="en-US" altLang="zh-CN" sz="2400" b="1" i="1" kern="100">
                            <a:effectLst/>
                            <a:latin typeface="Cambria Math" panose="02040503050406030204" pitchFamily="18" charset="0"/>
                            <a:cs typeface="Times New Roman" panose="02020603050405020304" pitchFamily="18" charset="0"/>
                          </a:rPr>
                          <m:t>𝒙</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𝟐</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cs typeface="Times New Roman" panose="02020603050405020304" pitchFamily="18" charset="0"/>
                          </a:rPr>
                          <m:t>𝒙</m:t>
                        </m:r>
                        <m:r>
                          <a:rPr lang="en-US" altLang="zh-CN" sz="2400" b="1" i="1" kern="100">
                            <a:effectLst/>
                            <a:latin typeface="Cambria Math" panose="02040503050406030204" pitchFamily="18" charset="0"/>
                            <a:cs typeface="Times New Roman" panose="02020603050405020304" pitchFamily="18" charset="0"/>
                          </a:rPr>
                          <m:t>)</m:t>
                        </m:r>
                        <m:r>
                          <a:rPr lang="en-US" altLang="zh-CN" sz="2400" b="1" i="1" kern="100">
                            <a:effectLst/>
                            <a:latin typeface="Cambria Math" panose="02040503050406030204" pitchFamily="18" charset="0"/>
                            <a:cs typeface="Times New Roman" panose="02020603050405020304" pitchFamily="18" charset="0"/>
                          </a:rPr>
                          <m:t>𝒅𝒙</m:t>
                        </m:r>
                      </m:e>
                    </m:nary>
                    <m:r>
                      <a:rPr lang="en-US" altLang="zh-CN" sz="2400" b="1" i="1" kern="100">
                        <a:effectLst/>
                        <a:latin typeface="Cambria Math" panose="02040503050406030204" pitchFamily="18" charset="0"/>
                        <a:cs typeface="Times New Roman" panose="02020603050405020304" pitchFamily="18" charset="0"/>
                      </a:rPr>
                      <m:t>=</m:t>
                    </m:r>
                    <m:f>
                      <m:fPr>
                        <m:ctrlPr>
                          <a:rPr lang="zh-CN" altLang="zh-CN" sz="2400" b="1" i="1">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cs typeface="Times New Roman" panose="02020603050405020304" pitchFamily="18" charset="0"/>
                          </a:rPr>
                          <m:t>𝟒</m:t>
                        </m:r>
                      </m:num>
                      <m:den>
                        <m:r>
                          <a:rPr lang="en-US" altLang="zh-CN" sz="2400" b="1" i="1" kern="100">
                            <a:effectLst/>
                            <a:latin typeface="Cambria Math" panose="02040503050406030204" pitchFamily="18" charset="0"/>
                            <a:cs typeface="Times New Roman" panose="02020603050405020304" pitchFamily="18" charset="0"/>
                          </a:rPr>
                          <m:t>𝟑</m:t>
                        </m:r>
                      </m:den>
                    </m:f>
                  </m:oMath>
                </a14:m>
                <a:r>
                  <a:rPr lang="en-US" altLang="zh-CN" sz="2400" b="1" kern="100" dirty="0">
                    <a:effectLst/>
                    <a:latin typeface="Times New Roman" panose="02020603050405020304" pitchFamily="18" charset="0"/>
                  </a:rPr>
                  <a:t>,</a:t>
                </a:r>
                <a:endParaRPr lang="zh-CN" altLang="en-US" sz="2400" dirty="0"/>
              </a:p>
            </p:txBody>
          </p:sp>
        </mc:Choice>
        <mc:Fallback xmlns="">
          <p:sp>
            <p:nvSpPr>
              <p:cNvPr id="9" name="文本框 8">
                <a:extLst>
                  <a:ext uri="{FF2B5EF4-FFF2-40B4-BE49-F238E27FC236}">
                    <a16:creationId xmlns:a16="http://schemas.microsoft.com/office/drawing/2014/main" id="{5E2928A5-0062-6057-CDC0-F593CCE0827F}"/>
                  </a:ext>
                </a:extLst>
              </p:cNvPr>
              <p:cNvSpPr txBox="1">
                <a:spLocks noRot="1" noChangeAspect="1" noMove="1" noResize="1" noEditPoints="1" noAdjustHandles="1" noChangeArrowheads="1" noChangeShapeType="1" noTextEdit="1"/>
              </p:cNvSpPr>
              <p:nvPr/>
            </p:nvSpPr>
            <p:spPr>
              <a:xfrm>
                <a:off x="1261471" y="1247695"/>
                <a:ext cx="7128792" cy="630814"/>
              </a:xfrm>
              <a:prstGeom prst="rect">
                <a:avLst/>
              </a:prstGeom>
              <a:blipFill>
                <a:blip r:embed="rId3"/>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4DB133C-D649-5CA2-5E8F-5F33CDBE2D20}"/>
                  </a:ext>
                </a:extLst>
              </p:cNvPr>
              <p:cNvSpPr txBox="1"/>
              <p:nvPr/>
            </p:nvSpPr>
            <p:spPr>
              <a:xfrm>
                <a:off x="467544" y="1923893"/>
                <a:ext cx="7632848" cy="631263"/>
              </a:xfrm>
              <a:prstGeom prst="rect">
                <a:avLst/>
              </a:prstGeom>
              <a:noFill/>
            </p:spPr>
            <p:txBody>
              <a:bodyPr wrap="square">
                <a:spAutoFit/>
              </a:bodyPr>
              <a:lstStyle/>
              <a:p>
                <a:pPr marL="227965" indent="612140" algn="just"/>
                <a14:m>
                  <m:oMath xmlns:m="http://schemas.openxmlformats.org/officeDocument/2006/math">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𝒀</m:t>
                    </m:r>
                    <m:r>
                      <a:rPr lang="en-US" altLang="zh-CN" sz="2400" b="1" i="1" kern="100" smtClean="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𝒅𝒙</m:t>
                        </m:r>
                      </m:e>
                    </m:nary>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𝒙</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𝟐</m:t>
                        </m:r>
                        <m:r>
                          <a:rPr lang="en-US" altLang="zh-CN" sz="2400" b="1" i="1" kern="100">
                            <a:effectLst/>
                            <a:latin typeface="Cambria Math" panose="02040503050406030204" pitchFamily="18" charset="0"/>
                          </a:rPr>
                          <m:t>𝒚𝒅𝒚</m:t>
                        </m:r>
                      </m:e>
                    </m:nary>
                    <m:r>
                      <a:rPr lang="en-US" altLang="zh-CN" sz="2400" b="1" i="1" kern="10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𝟒</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𝒅𝒙</m:t>
                        </m:r>
                      </m:e>
                    </m:nary>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𝟓</m:t>
                        </m:r>
                      </m:num>
                      <m:den>
                        <m:r>
                          <a:rPr lang="en-US" altLang="zh-CN" sz="2400" b="1" i="1" kern="100">
                            <a:effectLst/>
                            <a:latin typeface="Cambria Math" panose="02040503050406030204" pitchFamily="18" charset="0"/>
                          </a:rPr>
                          <m:t>𝟑</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4DB133C-D649-5CA2-5E8F-5F33CDBE2D20}"/>
                  </a:ext>
                </a:extLst>
              </p:cNvPr>
              <p:cNvSpPr txBox="1">
                <a:spLocks noRot="1" noChangeAspect="1" noMove="1" noResize="1" noEditPoints="1" noAdjustHandles="1" noChangeArrowheads="1" noChangeShapeType="1" noTextEdit="1"/>
              </p:cNvSpPr>
              <p:nvPr/>
            </p:nvSpPr>
            <p:spPr>
              <a:xfrm>
                <a:off x="467544" y="1923893"/>
                <a:ext cx="7632848" cy="631263"/>
              </a:xfrm>
              <a:prstGeom prst="rect">
                <a:avLst/>
              </a:prstGeom>
              <a:blipFill>
                <a:blip r:embed="rId4"/>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2A8779-63B7-1280-42B9-418C4DC86DA9}"/>
                  </a:ext>
                </a:extLst>
              </p:cNvPr>
              <p:cNvSpPr txBox="1"/>
              <p:nvPr/>
            </p:nvSpPr>
            <p:spPr>
              <a:xfrm>
                <a:off x="1115616" y="2583890"/>
                <a:ext cx="7272808" cy="630814"/>
              </a:xfrm>
              <a:prstGeom prst="rect">
                <a:avLst/>
              </a:prstGeom>
              <a:noFill/>
            </p:spPr>
            <p:txBody>
              <a:bodyPr wrap="square">
                <a:spAutoFit/>
              </a:bodyPr>
              <a:lstStyle/>
              <a:p>
                <a:pPr marL="228600" algn="just"/>
                <a14:m>
                  <m:oMath xmlns:m="http://schemas.openxmlformats.org/officeDocument/2006/math">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𝑿</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𝟐</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𝒅𝒙</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𝒙</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𝒅𝒚</m:t>
                            </m:r>
                          </m:e>
                        </m:nary>
                      </m:e>
                    </m:nary>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𝟐</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𝟐</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𝒅𝒙</m:t>
                        </m:r>
                      </m:e>
                    </m:nary>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𝟏𝟏</m:t>
                        </m:r>
                      </m:num>
                      <m:den>
                        <m:r>
                          <a:rPr lang="en-US" altLang="zh-CN" sz="2400" b="1" i="1" kern="100">
                            <a:effectLst/>
                            <a:latin typeface="Cambria Math" panose="02040503050406030204" pitchFamily="18" charset="0"/>
                          </a:rPr>
                          <m:t>𝟔</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2C2A8779-63B7-1280-42B9-418C4DC86DA9}"/>
                  </a:ext>
                </a:extLst>
              </p:cNvPr>
              <p:cNvSpPr txBox="1">
                <a:spLocks noRot="1" noChangeAspect="1" noMove="1" noResize="1" noEditPoints="1" noAdjustHandles="1" noChangeArrowheads="1" noChangeShapeType="1" noTextEdit="1"/>
              </p:cNvSpPr>
              <p:nvPr/>
            </p:nvSpPr>
            <p:spPr>
              <a:xfrm>
                <a:off x="1115616" y="2583890"/>
                <a:ext cx="7272808" cy="630814"/>
              </a:xfrm>
              <a:prstGeom prst="rect">
                <a:avLst/>
              </a:prstGeom>
              <a:blipFill>
                <a:blip r:embed="rId5"/>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45178FD-B40A-634A-7C67-8E3A263703F4}"/>
                  </a:ext>
                </a:extLst>
              </p:cNvPr>
              <p:cNvSpPr txBox="1"/>
              <p:nvPr/>
            </p:nvSpPr>
            <p:spPr>
              <a:xfrm>
                <a:off x="1115616" y="3286484"/>
                <a:ext cx="7272808" cy="630814"/>
              </a:xfrm>
              <a:prstGeom prst="rect">
                <a:avLst/>
              </a:prstGeom>
              <a:noFill/>
            </p:spPr>
            <p:txBody>
              <a:bodyPr wrap="square">
                <a:spAutoFit/>
              </a:bodyPr>
              <a:lstStyle/>
              <a:p>
                <a:pPr marL="228600" algn="just"/>
                <a14:m>
                  <m:oMath xmlns:m="http://schemas.openxmlformats.org/officeDocument/2006/math">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𝒀</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𝟐</m:t>
                        </m:r>
                        <m:r>
                          <a:rPr lang="en-US" altLang="zh-CN" sz="2400" b="1" i="1" kern="100">
                            <a:effectLst/>
                            <a:latin typeface="Cambria Math" panose="02040503050406030204" pitchFamily="18" charset="0"/>
                          </a:rPr>
                          <m:t>𝒅𝒙</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𝒙</m:t>
                            </m:r>
                          </m:sub>
                          <m:sup>
                            <m:r>
                              <a:rPr lang="en-US" altLang="zh-CN" sz="2400" b="1" i="1" kern="100">
                                <a:effectLst/>
                                <a:latin typeface="Cambria Math" panose="02040503050406030204" pitchFamily="18" charset="0"/>
                              </a:rPr>
                              <m:t>𝟐</m:t>
                            </m:r>
                          </m:sup>
                          <m:e>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𝒚</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𝒅𝒚</m:t>
                            </m:r>
                          </m:e>
                        </m:nary>
                      </m:e>
                    </m:nary>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𝟐</m:t>
                        </m:r>
                      </m:num>
                      <m:den>
                        <m:r>
                          <a:rPr lang="en-US" altLang="zh-CN" sz="2400" b="1" i="1" kern="100">
                            <a:effectLst/>
                            <a:latin typeface="Cambria Math" panose="02040503050406030204" pitchFamily="18" charset="0"/>
                          </a:rPr>
                          <m:t>𝟑</m:t>
                        </m:r>
                      </m:den>
                    </m:f>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𝟖</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𝟑</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𝒅𝒙</m:t>
                        </m:r>
                      </m:e>
                    </m:nary>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𝟏𝟕</m:t>
                        </m:r>
                      </m:num>
                      <m:den>
                        <m:r>
                          <a:rPr lang="en-US" altLang="zh-CN" sz="2400" b="1" i="1" kern="100">
                            <a:effectLst/>
                            <a:latin typeface="Cambria Math" panose="02040503050406030204" pitchFamily="18" charset="0"/>
                          </a:rPr>
                          <m:t>𝟔</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745178FD-B40A-634A-7C67-8E3A263703F4}"/>
                  </a:ext>
                </a:extLst>
              </p:cNvPr>
              <p:cNvSpPr txBox="1">
                <a:spLocks noRot="1" noChangeAspect="1" noMove="1" noResize="1" noEditPoints="1" noAdjustHandles="1" noChangeArrowheads="1" noChangeShapeType="1" noTextEdit="1"/>
              </p:cNvSpPr>
              <p:nvPr/>
            </p:nvSpPr>
            <p:spPr>
              <a:xfrm>
                <a:off x="1115616" y="3286484"/>
                <a:ext cx="7272808" cy="630814"/>
              </a:xfrm>
              <a:prstGeom prst="rect">
                <a:avLst/>
              </a:prstGeom>
              <a:blipFill>
                <a:blip r:embed="rId6"/>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D8442A9-1829-E65C-6E4E-3CB0A98F9AA0}"/>
                  </a:ext>
                </a:extLst>
              </p:cNvPr>
              <p:cNvSpPr txBox="1"/>
              <p:nvPr/>
            </p:nvSpPr>
            <p:spPr>
              <a:xfrm>
                <a:off x="1115616" y="3960556"/>
                <a:ext cx="6912768" cy="625941"/>
              </a:xfrm>
              <a:prstGeom prst="rect">
                <a:avLst/>
              </a:prstGeom>
              <a:noFill/>
            </p:spPr>
            <p:txBody>
              <a:bodyPr wrap="square">
                <a:spAutoFit/>
              </a:bodyPr>
              <a:lstStyle/>
              <a:p>
                <a:pPr marL="228600" algn="just"/>
                <a14:m>
                  <m:oMath xmlns:m="http://schemas.openxmlformats.org/officeDocument/2006/math">
                    <m:r>
                      <a:rPr lang="en-US" altLang="zh-CN" sz="2400" b="1" i="1" kern="100" smtClean="0">
                        <a:effectLst/>
                        <a:latin typeface="Cambria Math" panose="02040503050406030204" pitchFamily="18" charset="0"/>
                      </a:rPr>
                      <m:t>𝑫</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𝑿</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𝑿</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𝑿</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𝟏𝟏</m:t>
                        </m:r>
                      </m:num>
                      <m:den>
                        <m:r>
                          <a:rPr lang="en-US" altLang="zh-CN" sz="2400" b="1" i="1" kern="100">
                            <a:effectLst/>
                            <a:latin typeface="Cambria Math" panose="02040503050406030204" pitchFamily="18" charset="0"/>
                          </a:rPr>
                          <m:t>𝟔</m:t>
                        </m:r>
                      </m:den>
                    </m:f>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𝟒</m:t>
                        </m:r>
                      </m:num>
                      <m:den>
                        <m:r>
                          <a:rPr lang="en-US" altLang="zh-CN" sz="2400" b="1" i="1" kern="100">
                            <a:effectLst/>
                            <a:latin typeface="Cambria Math" panose="02040503050406030204" pitchFamily="18" charset="0"/>
                          </a:rPr>
                          <m:t>𝟑</m:t>
                        </m:r>
                      </m:den>
                    </m:f>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m:t>
                        </m:r>
                      </m:num>
                      <m:den>
                        <m:r>
                          <a:rPr lang="en-US" altLang="zh-CN" sz="2400" b="1" i="1" kern="100">
                            <a:effectLst/>
                            <a:latin typeface="Cambria Math" panose="02040503050406030204" pitchFamily="18" charset="0"/>
                          </a:rPr>
                          <m:t>𝟏𝟖</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8D8442A9-1829-E65C-6E4E-3CB0A98F9AA0}"/>
                  </a:ext>
                </a:extLst>
              </p:cNvPr>
              <p:cNvSpPr txBox="1">
                <a:spLocks noRot="1" noChangeAspect="1" noMove="1" noResize="1" noEditPoints="1" noAdjustHandles="1" noChangeArrowheads="1" noChangeShapeType="1" noTextEdit="1"/>
              </p:cNvSpPr>
              <p:nvPr/>
            </p:nvSpPr>
            <p:spPr>
              <a:xfrm>
                <a:off x="1115616" y="3960556"/>
                <a:ext cx="6912768" cy="625941"/>
              </a:xfrm>
              <a:prstGeom prst="rect">
                <a:avLst/>
              </a:prstGeom>
              <a:blipFill>
                <a:blip r:embed="rId7"/>
                <a:stretch>
                  <a:fillRect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947D10D-7792-15F1-A0ED-044A18F83CA4}"/>
                  </a:ext>
                </a:extLst>
              </p:cNvPr>
              <p:cNvSpPr txBox="1"/>
              <p:nvPr/>
            </p:nvSpPr>
            <p:spPr>
              <a:xfrm>
                <a:off x="1115616" y="4606441"/>
                <a:ext cx="6336704" cy="631391"/>
              </a:xfrm>
              <a:prstGeom prst="rect">
                <a:avLst/>
              </a:prstGeom>
              <a:noFill/>
            </p:spPr>
            <p:txBody>
              <a:bodyPr wrap="square">
                <a:spAutoFit/>
              </a:bodyPr>
              <a:lstStyle/>
              <a:p>
                <a:pPr marL="228600" algn="just"/>
                <a14:m>
                  <m:oMath xmlns:m="http://schemas.openxmlformats.org/officeDocument/2006/math">
                    <m:r>
                      <a:rPr lang="en-US" altLang="zh-CN" sz="2400" b="1" i="1" kern="100" smtClean="0">
                        <a:effectLst/>
                        <a:latin typeface="Cambria Math" panose="02040503050406030204" pitchFamily="18" charset="0"/>
                      </a:rPr>
                      <m:t>𝑫</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𝒀</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𝒀</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𝒀</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𝟏𝟕</m:t>
                        </m:r>
                      </m:num>
                      <m:den>
                        <m:r>
                          <a:rPr lang="en-US" altLang="zh-CN" sz="2400" b="1" i="1" kern="100">
                            <a:effectLst/>
                            <a:latin typeface="Cambria Math" panose="02040503050406030204" pitchFamily="18" charset="0"/>
                          </a:rPr>
                          <m:t>𝟔</m:t>
                        </m:r>
                      </m:den>
                    </m:f>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𝟓</m:t>
                        </m:r>
                      </m:num>
                      <m:den>
                        <m:r>
                          <a:rPr lang="en-US" altLang="zh-CN" sz="2400" b="1" i="1" kern="100">
                            <a:effectLst/>
                            <a:latin typeface="Cambria Math" panose="02040503050406030204" pitchFamily="18" charset="0"/>
                          </a:rPr>
                          <m:t>𝟑</m:t>
                        </m:r>
                      </m:den>
                    </m:f>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m:t>
                        </m:r>
                      </m:num>
                      <m:den>
                        <m:r>
                          <a:rPr lang="en-US" altLang="zh-CN" sz="2400" b="1" i="1" kern="100">
                            <a:effectLst/>
                            <a:latin typeface="Cambria Math" panose="02040503050406030204" pitchFamily="18" charset="0"/>
                          </a:rPr>
                          <m:t>𝟏𝟖</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0947D10D-7792-15F1-A0ED-044A18F83CA4}"/>
                  </a:ext>
                </a:extLst>
              </p:cNvPr>
              <p:cNvSpPr txBox="1">
                <a:spLocks noRot="1" noChangeAspect="1" noMove="1" noResize="1" noEditPoints="1" noAdjustHandles="1" noChangeArrowheads="1" noChangeShapeType="1" noTextEdit="1"/>
              </p:cNvSpPr>
              <p:nvPr/>
            </p:nvSpPr>
            <p:spPr>
              <a:xfrm>
                <a:off x="1115616" y="4606441"/>
                <a:ext cx="6336704" cy="631391"/>
              </a:xfrm>
              <a:prstGeom prst="rect">
                <a:avLst/>
              </a:prstGeom>
              <a:blipFill>
                <a:blip r:embed="rId8"/>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8900200-53A0-ABC8-5B00-4A9D1CB3FD78}"/>
                  </a:ext>
                </a:extLst>
              </p:cNvPr>
              <p:cNvSpPr txBox="1"/>
              <p:nvPr/>
            </p:nvSpPr>
            <p:spPr>
              <a:xfrm>
                <a:off x="1089131" y="5237832"/>
                <a:ext cx="7632848" cy="629083"/>
              </a:xfrm>
              <a:prstGeom prst="rect">
                <a:avLst/>
              </a:prstGeom>
              <a:noFill/>
            </p:spPr>
            <p:txBody>
              <a:bodyPr wrap="square">
                <a:spAutoFit/>
              </a:bodyPr>
              <a:lstStyle/>
              <a:p>
                <a:pPr marL="228600" algn="just"/>
                <a14:m>
                  <m:oMath xmlns:m="http://schemas.openxmlformats.org/officeDocument/2006/math">
                    <m:r>
                      <a:rPr lang="en-US" altLang="zh-CN" sz="2400" b="1" i="1" kern="100" smtClean="0">
                        <a:effectLst/>
                        <a:latin typeface="Cambria Math" panose="02040503050406030204" pitchFamily="18" charset="0"/>
                      </a:rPr>
                      <m:t>𝑬</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𝑿𝒀</m:t>
                    </m:r>
                    <m:r>
                      <a:rPr lang="en-US" altLang="zh-CN" sz="2400" b="1" i="1" kern="100" smtClean="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𝟐</m:t>
                        </m:r>
                        <m:r>
                          <a:rPr lang="en-US" altLang="zh-CN" sz="2400" b="1" i="1" kern="100">
                            <a:effectLst/>
                            <a:latin typeface="Cambria Math" panose="02040503050406030204" pitchFamily="18" charset="0"/>
                          </a:rPr>
                          <m:t>𝒙𝒅𝒙</m:t>
                        </m:r>
                      </m:e>
                    </m:nary>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𝒙</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𝒚𝒅𝒚</m:t>
                        </m:r>
                      </m:e>
                    </m:nary>
                    <m:r>
                      <a:rPr lang="en-US" altLang="zh-CN" sz="2400" b="1" i="1" kern="100">
                        <a:effectLst/>
                        <a:latin typeface="Cambria Math" panose="02040503050406030204" pitchFamily="18" charset="0"/>
                      </a:rPr>
                      <m:t>=</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𝟏</m:t>
                        </m:r>
                      </m:sub>
                      <m:sup>
                        <m:r>
                          <a:rPr lang="en-US" altLang="zh-CN" sz="2400" b="1" i="1" kern="100">
                            <a:effectLst/>
                            <a:latin typeface="Cambria Math" panose="02040503050406030204" pitchFamily="18" charset="0"/>
                          </a:rPr>
                          <m:t>𝟐</m:t>
                        </m:r>
                      </m:sup>
                      <m:e>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𝟒</m:t>
                        </m:r>
                        <m:r>
                          <a:rPr lang="en-US" altLang="zh-CN" sz="2400" b="1" i="1" kern="100">
                            <a:effectLst/>
                            <a:latin typeface="Cambria Math" panose="02040503050406030204" pitchFamily="18" charset="0"/>
                          </a:rPr>
                          <m:t>𝒙</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𝒙</m:t>
                            </m:r>
                          </m:e>
                          <m:sup>
                            <m:r>
                              <a:rPr lang="en-US" altLang="zh-CN" sz="2400" b="1" i="1" kern="100">
                                <a:effectLst/>
                                <a:latin typeface="Cambria Math" panose="02040503050406030204" pitchFamily="18" charset="0"/>
                              </a:rPr>
                              <m:t>𝟑</m:t>
                            </m:r>
                          </m:sup>
                        </m:s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𝒅𝒙</m:t>
                        </m:r>
                      </m:e>
                    </m:nary>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𝟗</m:t>
                        </m:r>
                      </m:num>
                      <m:den>
                        <m:r>
                          <a:rPr lang="en-US" altLang="zh-CN" sz="2400" b="1" i="1" kern="100">
                            <a:effectLst/>
                            <a:latin typeface="Cambria Math" panose="02040503050406030204" pitchFamily="18" charset="0"/>
                          </a:rPr>
                          <m:t>𝟒</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88900200-53A0-ABC8-5B00-4A9D1CB3FD78}"/>
                  </a:ext>
                </a:extLst>
              </p:cNvPr>
              <p:cNvSpPr txBox="1">
                <a:spLocks noRot="1" noChangeAspect="1" noMove="1" noResize="1" noEditPoints="1" noAdjustHandles="1" noChangeArrowheads="1" noChangeShapeType="1" noTextEdit="1"/>
              </p:cNvSpPr>
              <p:nvPr/>
            </p:nvSpPr>
            <p:spPr>
              <a:xfrm>
                <a:off x="1089131" y="5237832"/>
                <a:ext cx="7632848" cy="629083"/>
              </a:xfrm>
              <a:prstGeom prst="rect">
                <a:avLst/>
              </a:prstGeom>
              <a:blipFill>
                <a:blip r:embed="rId9"/>
                <a:stretch>
                  <a:fillRect b="-8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C8EDEFB-43EA-7B00-8FDD-B5B2E524215F}"/>
                  </a:ext>
                </a:extLst>
              </p:cNvPr>
              <p:cNvSpPr txBox="1"/>
              <p:nvPr/>
            </p:nvSpPr>
            <p:spPr>
              <a:xfrm>
                <a:off x="-288032" y="6006222"/>
                <a:ext cx="9144000" cy="593752"/>
              </a:xfrm>
              <a:prstGeom prst="rect">
                <a:avLst/>
              </a:prstGeom>
              <a:noFill/>
            </p:spPr>
            <p:txBody>
              <a:bodyPr wrap="square">
                <a:spAutoFit/>
              </a:bodyPr>
              <a:lstStyle/>
              <a:p>
                <a:pPr marL="228600" algn="just"/>
                <a:r>
                  <a:rPr lang="en-US" altLang="zh-CN" sz="1800" kern="100" dirty="0">
                    <a:effectLst/>
                    <a:latin typeface="Times New Roman" panose="02020603050405020304" pitchFamily="18" charset="0"/>
                    <a:ea typeface="宋体" panose="02010600030101010101" pitchFamily="2" charset="-122"/>
                  </a:rPr>
                  <a:t>then,</a:t>
                </a:r>
                <a14:m>
                  <m:oMath xmlns:m="http://schemas.openxmlformats.org/officeDocument/2006/math">
                    <m:r>
                      <a:rPr lang="en-US" altLang="zh-CN" sz="1800" b="0" i="0" kern="100" smtClean="0">
                        <a:effectLst/>
                        <a:latin typeface="Cambria Math" panose="02040503050406030204" pitchFamily="18" charset="0"/>
                        <a:ea typeface="宋体" panose="02010600030101010101" pitchFamily="2" charset="-122"/>
                      </a:rPr>
                      <m:t>   </m:t>
                    </m:r>
                    <m:r>
                      <m:rPr>
                        <m:nor/>
                      </m:rPr>
                      <a:rPr lang="en-US" altLang="zh-CN" sz="1800" b="1" kern="100">
                        <a:effectLst/>
                        <a:latin typeface="Cambria Math" panose="02040503050406030204" pitchFamily="18" charset="0"/>
                        <a:ea typeface="宋体" panose="02010600030101010101" pitchFamily="2" charset="-122"/>
                      </a:rPr>
                      <m:t>Cov</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𝑿</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𝒀</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𝑬</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𝑿𝒀</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𝑬</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𝑿</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𝑬</m:t>
                    </m:r>
                    <m:r>
                      <a:rPr lang="en-US" altLang="zh-CN" sz="1800" b="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𝒀</m:t>
                    </m:r>
                    <m:r>
                      <a:rPr lang="en-US" altLang="zh-CN" sz="1800" b="1" kern="100">
                        <a:effectLst/>
                        <a:latin typeface="Cambria Math" panose="02040503050406030204" pitchFamily="18" charset="0"/>
                        <a:ea typeface="宋体" panose="02010600030101010101" pitchFamily="2" charset="-122"/>
                      </a:rPr>
                      <m:t>)=</m:t>
                    </m:r>
                    <m:f>
                      <m:fPr>
                        <m:ctrlPr>
                          <a:rPr lang="zh-CN" altLang="zh-CN" sz="1800" b="1" i="1" kern="100">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rPr>
                          <m:t>𝟗</m:t>
                        </m:r>
                      </m:num>
                      <m:den>
                        <m:r>
                          <a:rPr lang="en-US" altLang="zh-CN" sz="1800" b="1" i="1" kern="100">
                            <a:effectLst/>
                            <a:latin typeface="Cambria Math" panose="02040503050406030204" pitchFamily="18" charset="0"/>
                            <a:ea typeface="宋体" panose="02010600030101010101" pitchFamily="2" charset="-122"/>
                          </a:rPr>
                          <m:t>𝟒</m:t>
                        </m:r>
                      </m:den>
                    </m:f>
                    <m:r>
                      <a:rPr lang="en-US" altLang="zh-CN" sz="1800" b="1" i="1" kern="100">
                        <a:effectLst/>
                        <a:latin typeface="Cambria Math" panose="02040503050406030204" pitchFamily="18" charset="0"/>
                        <a:ea typeface="宋体" panose="02010600030101010101" pitchFamily="2" charset="-122"/>
                      </a:rPr>
                      <m:t>−</m:t>
                    </m:r>
                    <m:f>
                      <m:fPr>
                        <m:ctrlPr>
                          <a:rPr lang="zh-CN" altLang="zh-CN" sz="1800" b="1" i="1" kern="100">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rPr>
                          <m:t>𝟒</m:t>
                        </m:r>
                      </m:num>
                      <m:den>
                        <m:r>
                          <a:rPr lang="en-US" altLang="zh-CN" sz="1800" b="1" i="1" kern="100">
                            <a:effectLst/>
                            <a:latin typeface="Cambria Math" panose="02040503050406030204" pitchFamily="18" charset="0"/>
                            <a:ea typeface="宋体" panose="02010600030101010101" pitchFamily="2" charset="-122"/>
                          </a:rPr>
                          <m:t>𝟑</m:t>
                        </m:r>
                      </m:den>
                    </m:f>
                    <m:r>
                      <a:rPr lang="en-US" altLang="zh-CN" sz="1800" b="1" i="1" kern="100">
                        <a:effectLst/>
                        <a:latin typeface="Cambria Math" panose="02040503050406030204" pitchFamily="18" charset="0"/>
                        <a:ea typeface="宋体" panose="02010600030101010101" pitchFamily="2" charset="-122"/>
                      </a:rPr>
                      <m:t>×</m:t>
                    </m:r>
                    <m:f>
                      <m:fPr>
                        <m:ctrlPr>
                          <a:rPr lang="zh-CN" altLang="zh-CN" sz="1800" b="1" i="1" kern="100">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rPr>
                          <m:t>𝟓</m:t>
                        </m:r>
                      </m:num>
                      <m:den>
                        <m:r>
                          <a:rPr lang="en-US" altLang="zh-CN" sz="1800" b="1" i="1" kern="100">
                            <a:effectLst/>
                            <a:latin typeface="Cambria Math" panose="02040503050406030204" pitchFamily="18" charset="0"/>
                            <a:ea typeface="宋体" panose="02010600030101010101" pitchFamily="2" charset="-122"/>
                          </a:rPr>
                          <m:t>𝟑</m:t>
                        </m:r>
                      </m:den>
                    </m:f>
                    <m:r>
                      <a:rPr lang="en-US" altLang="zh-CN" sz="1800" b="1" i="1" kern="100">
                        <a:effectLst/>
                        <a:latin typeface="Cambria Math" panose="02040503050406030204" pitchFamily="18" charset="0"/>
                        <a:ea typeface="宋体" panose="02010600030101010101" pitchFamily="2" charset="-122"/>
                      </a:rPr>
                      <m:t>=</m:t>
                    </m:r>
                    <m:f>
                      <m:fPr>
                        <m:ctrlPr>
                          <a:rPr lang="zh-CN" altLang="zh-CN" sz="1800" b="1" i="1" kern="100">
                            <a:effectLst/>
                            <a:latin typeface="Cambria Math" panose="02040503050406030204" pitchFamily="18" charset="0"/>
                            <a:ea typeface="Cambria Math" panose="02040503050406030204" pitchFamily="18" charset="0"/>
                          </a:rPr>
                        </m:ctrlPr>
                      </m:fPr>
                      <m:num>
                        <m:r>
                          <a:rPr lang="en-US" altLang="zh-CN" sz="1800" b="1" i="1" kern="100">
                            <a:effectLst/>
                            <a:latin typeface="Cambria Math" panose="02040503050406030204" pitchFamily="18" charset="0"/>
                            <a:ea typeface="宋体" panose="02010600030101010101" pitchFamily="2" charset="-122"/>
                          </a:rPr>
                          <m:t>𝟏</m:t>
                        </m:r>
                      </m:num>
                      <m:den>
                        <m:r>
                          <a:rPr lang="en-US" altLang="zh-CN" sz="1800" b="1" i="1" kern="100">
                            <a:effectLst/>
                            <a:latin typeface="Cambria Math" panose="02040503050406030204" pitchFamily="18" charset="0"/>
                            <a:ea typeface="宋体" panose="02010600030101010101" pitchFamily="2" charset="-122"/>
                          </a:rPr>
                          <m:t>𝟑𝟔</m:t>
                        </m:r>
                      </m:den>
                    </m:f>
                  </m:oMath>
                </a14:m>
                <a:r>
                  <a:rPr lang="en-US" altLang="zh-CN" sz="1800" b="1"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𝜌</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m:rPr>
                            <m:nor/>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Cov</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num>
                      <m:den>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sub>
                        </m:s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𝑌</m:t>
                            </m:r>
                          </m:sub>
                        </m:sSub>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1/36</m:t>
                        </m:r>
                      </m:num>
                      <m:den>
                        <m:rad>
                          <m:radPr>
                            <m:degHide m:val="on"/>
                            <m:ctrlPr>
                              <a:rPr lang="zh-CN" altLang="zh-CN" sz="1800" i="1">
                                <a:effectLst/>
                                <a:latin typeface="Cambria Math" panose="02040503050406030204" pitchFamily="18" charset="0"/>
                                <a:ea typeface="Cambria Math" panose="02040503050406030204" pitchFamily="18" charset="0"/>
                              </a:rPr>
                            </m:ctrlPr>
                          </m:radPr>
                          <m:deg/>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1/18</m:t>
                            </m:r>
                          </m:e>
                        </m:rad>
                        <m:rad>
                          <m:radPr>
                            <m:degHide m:val="on"/>
                            <m:ctrlPr>
                              <a:rPr lang="zh-CN" altLang="zh-CN" sz="1800" i="1">
                                <a:effectLst/>
                                <a:latin typeface="Cambria Math" panose="02040503050406030204" pitchFamily="18" charset="0"/>
                                <a:ea typeface="Cambria Math" panose="02040503050406030204" pitchFamily="18" charset="0"/>
                              </a:rPr>
                            </m:ctrlPr>
                          </m:radPr>
                          <m:deg/>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1/18</m:t>
                            </m:r>
                          </m:e>
                        </m:rad>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200" kern="100" dirty="0">
                  <a:effectLst/>
                  <a:latin typeface="Times New Roman" panose="02020603050405020304" pitchFamily="18" charset="0"/>
                  <a:ea typeface="宋体" panose="02010600030101010101" pitchFamily="2" charset="-122"/>
                </a:endParaRPr>
              </a:p>
            </p:txBody>
          </p:sp>
        </mc:Choice>
        <mc:Fallback xmlns="">
          <p:sp>
            <p:nvSpPr>
              <p:cNvPr id="23" name="文本框 22">
                <a:extLst>
                  <a:ext uri="{FF2B5EF4-FFF2-40B4-BE49-F238E27FC236}">
                    <a16:creationId xmlns:a16="http://schemas.microsoft.com/office/drawing/2014/main" id="{9C8EDEFB-43EA-7B00-8FDD-B5B2E524215F}"/>
                  </a:ext>
                </a:extLst>
              </p:cNvPr>
              <p:cNvSpPr txBox="1">
                <a:spLocks noRot="1" noChangeAspect="1" noMove="1" noResize="1" noEditPoints="1" noAdjustHandles="1" noChangeArrowheads="1" noChangeShapeType="1" noTextEdit="1"/>
              </p:cNvSpPr>
              <p:nvPr/>
            </p:nvSpPr>
            <p:spPr>
              <a:xfrm>
                <a:off x="-288032" y="6006222"/>
                <a:ext cx="9144000" cy="59375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550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anim calcmode="lin" valueType="num">
                                      <p:cBhvr>
                                        <p:cTn id="45" dur="1000" fill="hold"/>
                                        <p:tgtEl>
                                          <p:spTgt spid="21"/>
                                        </p:tgtEl>
                                        <p:attrNameLst>
                                          <p:attrName>ppt_x</p:attrName>
                                        </p:attrNameLst>
                                      </p:cBhvr>
                                      <p:tavLst>
                                        <p:tav tm="0">
                                          <p:val>
                                            <p:strVal val="#ppt_x"/>
                                          </p:val>
                                        </p:tav>
                                        <p:tav tm="100000">
                                          <p:val>
                                            <p:strVal val="#ppt_x"/>
                                          </p:val>
                                        </p:tav>
                                      </p:tavLst>
                                    </p:anim>
                                    <p:anim calcmode="lin" valueType="num">
                                      <p:cBhvr>
                                        <p:cTn id="4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19" grpId="0"/>
      <p:bldP spid="21"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F0AA374-21CE-F2E2-CFB4-000FFC8FF9C2}"/>
                  </a:ext>
                </a:extLst>
              </p:cNvPr>
              <p:cNvSpPr>
                <a:spLocks noChangeArrowheads="1"/>
              </p:cNvSpPr>
              <p:nvPr/>
            </p:nvSpPr>
            <p:spPr bwMode="auto">
              <a:xfrm>
                <a:off x="-7207" y="-22705"/>
                <a:ext cx="9144000" cy="15779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5.4.2 </a:t>
                </a:r>
                <a:r>
                  <a:rPr lang="en-US" altLang="zh-CN" sz="2400" b="1" kern="100" dirty="0">
                    <a:solidFill>
                      <a:srgbClr val="000080"/>
                    </a:solidFill>
                    <a:effectLst/>
                    <a:latin typeface="Times New Roman" panose="02020603050405020304" pitchFamily="18" charset="0"/>
                  </a:rPr>
                  <a:t>Suppose two random variables </a:t>
                </a:r>
                <a:r>
                  <a:rPr lang="en-US" altLang="zh-CN" sz="2400" b="1" i="1" kern="100" dirty="0">
                    <a:solidFill>
                      <a:srgbClr val="000080"/>
                    </a:solidFill>
                    <a:effectLst/>
                    <a:latin typeface="Times New Roman" panose="02020603050405020304" pitchFamily="18" charset="0"/>
                  </a:rPr>
                  <a:t>X</a:t>
                </a:r>
                <a:r>
                  <a:rPr lang="en-US" altLang="zh-CN" sz="2400" b="1" kern="100" dirty="0">
                    <a:solidFill>
                      <a:srgbClr val="000080"/>
                    </a:solidFill>
                    <a:effectLst/>
                    <a:latin typeface="Times New Roman" panose="02020603050405020304" pitchFamily="18" charset="0"/>
                  </a:rPr>
                  <a:t> and </a:t>
                </a:r>
                <a:r>
                  <a:rPr lang="en-US" altLang="zh-CN" sz="2400" b="1" i="1" kern="100" dirty="0">
                    <a:solidFill>
                      <a:srgbClr val="000080"/>
                    </a:solidFill>
                    <a:effectLst/>
                    <a:latin typeface="Times New Roman" panose="02020603050405020304" pitchFamily="18" charset="0"/>
                  </a:rPr>
                  <a:t>Y</a:t>
                </a:r>
                <a:r>
                  <a:rPr lang="en-US" altLang="zh-CN" sz="2400" b="1" kern="100" dirty="0">
                    <a:solidFill>
                      <a:srgbClr val="000080"/>
                    </a:solidFill>
                    <a:effectLst/>
                    <a:latin typeface="Times New Roman" panose="02020603050405020304" pitchFamily="18" charset="0"/>
                  </a:rPr>
                  <a:t> are independent, </a:t>
                </a:r>
                <a14:m>
                  <m:oMath xmlns:m="http://schemas.openxmlformats.org/officeDocument/2006/math">
                    <m:r>
                      <a:rPr lang="en-US" altLang="zh-CN" sz="2400" b="1" i="1" kern="100">
                        <a:solidFill>
                          <a:srgbClr val="000080"/>
                        </a:solidFill>
                        <a:effectLst/>
                        <a:latin typeface="Cambria Math" panose="02040503050406030204" pitchFamily="18" charset="0"/>
                      </a:rPr>
                      <m:t>𝑿</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𝑵</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𝟎</m:t>
                    </m:r>
                    <m:r>
                      <a:rPr lang="en-US" altLang="zh-CN" sz="2400" b="1" i="1" kern="100">
                        <a:solidFill>
                          <a:srgbClr val="000080"/>
                        </a:solidFill>
                        <a:effectLst/>
                        <a:latin typeface="Cambria Math" panose="02040503050406030204" pitchFamily="18" charset="0"/>
                      </a:rPr>
                      <m:t>,</m:t>
                    </m:r>
                    <m:sSup>
                      <m:sSupPr>
                        <m:ctrlPr>
                          <a:rPr lang="zh-CN" altLang="zh-CN" sz="2400" b="1" i="1" kern="100">
                            <a:solidFill>
                              <a:srgbClr val="000080"/>
                            </a:solidFill>
                            <a:effectLst/>
                            <a:latin typeface="Cambria Math" panose="02040503050406030204" pitchFamily="18" charset="0"/>
                            <a:ea typeface="Cambria Math" panose="02040503050406030204" pitchFamily="18" charset="0"/>
                          </a:rPr>
                        </m:ctrlPr>
                      </m:sSupPr>
                      <m:e>
                        <m:r>
                          <a:rPr lang="en-US" altLang="zh-CN" sz="2400" b="1" i="1" kern="100">
                            <a:solidFill>
                              <a:srgbClr val="000080"/>
                            </a:solidFill>
                            <a:effectLst/>
                            <a:latin typeface="Cambria Math" panose="02040503050406030204" pitchFamily="18" charset="0"/>
                          </a:rPr>
                          <m:t>𝝈</m:t>
                        </m:r>
                      </m:e>
                      <m:sup>
                        <m:r>
                          <a:rPr lang="en-US" altLang="zh-CN" sz="2400" b="1" i="1" kern="100">
                            <a:solidFill>
                              <a:srgbClr val="000080"/>
                            </a:solidFill>
                            <a:effectLst/>
                            <a:latin typeface="Cambria Math" panose="02040503050406030204" pitchFamily="18" charset="0"/>
                          </a:rPr>
                          <m:t>𝟐</m:t>
                        </m:r>
                      </m:sup>
                    </m:sSup>
                    <m:r>
                      <a:rPr lang="en-US" altLang="zh-CN" sz="2400" b="1" i="1" kern="100">
                        <a:solidFill>
                          <a:srgbClr val="000080"/>
                        </a:solidFill>
                        <a:effectLst/>
                        <a:latin typeface="Cambria Math" panose="02040503050406030204" pitchFamily="18" charset="0"/>
                      </a:rPr>
                      <m:t>), </m:t>
                    </m:r>
                    <m:r>
                      <a:rPr lang="en-US" altLang="zh-CN" sz="2400" b="1" i="1" kern="100">
                        <a:solidFill>
                          <a:srgbClr val="000080"/>
                        </a:solidFill>
                        <a:effectLst/>
                        <a:latin typeface="Cambria Math" panose="02040503050406030204" pitchFamily="18" charset="0"/>
                      </a:rPr>
                      <m:t>𝒀</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𝑵</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𝟎</m:t>
                    </m:r>
                    <m:r>
                      <a:rPr lang="en-US" altLang="zh-CN" sz="2400" b="1" i="1" kern="100">
                        <a:solidFill>
                          <a:srgbClr val="000080"/>
                        </a:solidFill>
                        <a:effectLst/>
                        <a:latin typeface="Cambria Math" panose="02040503050406030204" pitchFamily="18" charset="0"/>
                      </a:rPr>
                      <m:t>,</m:t>
                    </m:r>
                    <m:sSup>
                      <m:sSupPr>
                        <m:ctrlPr>
                          <a:rPr lang="zh-CN" altLang="zh-CN" sz="2400" b="1" i="1" kern="100">
                            <a:solidFill>
                              <a:srgbClr val="000080"/>
                            </a:solidFill>
                            <a:effectLst/>
                            <a:latin typeface="Cambria Math" panose="02040503050406030204" pitchFamily="18" charset="0"/>
                            <a:ea typeface="Cambria Math" panose="02040503050406030204" pitchFamily="18" charset="0"/>
                          </a:rPr>
                        </m:ctrlPr>
                      </m:sSupPr>
                      <m:e>
                        <m:r>
                          <a:rPr lang="en-US" altLang="zh-CN" sz="2400" b="1" i="1" kern="100">
                            <a:solidFill>
                              <a:srgbClr val="000080"/>
                            </a:solidFill>
                            <a:effectLst/>
                            <a:latin typeface="Cambria Math" panose="02040503050406030204" pitchFamily="18" charset="0"/>
                          </a:rPr>
                          <m:t>𝝈</m:t>
                        </m:r>
                      </m:e>
                      <m:sup>
                        <m:r>
                          <a:rPr lang="en-US" altLang="zh-CN" sz="2400" b="1" i="1" kern="100">
                            <a:solidFill>
                              <a:srgbClr val="000080"/>
                            </a:solidFill>
                            <a:effectLst/>
                            <a:latin typeface="Cambria Math" panose="02040503050406030204" pitchFamily="18" charset="0"/>
                          </a:rPr>
                          <m:t>𝟐</m:t>
                        </m:r>
                      </m:sup>
                    </m:sSup>
                    <m:r>
                      <a:rPr lang="en-US" altLang="zh-CN" sz="2400" b="1" i="1" kern="100">
                        <a:solidFill>
                          <a:srgbClr val="000080"/>
                        </a:solidFill>
                        <a:effectLst/>
                        <a:latin typeface="Cambria Math" panose="02040503050406030204" pitchFamily="18" charset="0"/>
                      </a:rPr>
                      <m:t>)</m:t>
                    </m:r>
                  </m:oMath>
                </a14:m>
                <a:r>
                  <a:rPr lang="en-US" altLang="zh-CN" sz="2400" b="1" kern="100" dirty="0">
                    <a:solidFill>
                      <a:srgbClr val="000080"/>
                    </a:solidFill>
                    <a:effectLst/>
                    <a:latin typeface="Times New Roman" panose="02020603050405020304" pitchFamily="18" charset="0"/>
                  </a:rPr>
                  <a:t>. Let</a:t>
                </a:r>
              </a:p>
              <a:p>
                <a:r>
                  <a:rPr lang="en-US" altLang="zh-CN" sz="2400" b="1" kern="100" dirty="0">
                    <a:solidFill>
                      <a:srgbClr val="000080"/>
                    </a:solidFill>
                    <a:effectLst/>
                    <a:latin typeface="Times New Roman" panose="02020603050405020304" pitchFamily="18" charset="0"/>
                  </a:rPr>
                  <a:t>                            </a:t>
                </a:r>
                <a14:m>
                  <m:oMath xmlns:m="http://schemas.openxmlformats.org/officeDocument/2006/math">
                    <m:r>
                      <a:rPr lang="en-US" altLang="zh-CN" sz="2400" b="1" i="1" kern="100">
                        <a:solidFill>
                          <a:srgbClr val="000080"/>
                        </a:solidFill>
                        <a:effectLst/>
                        <a:latin typeface="Cambria Math" panose="02040503050406030204" pitchFamily="18" charset="0"/>
                      </a:rPr>
                      <m:t>𝑼</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𝒂𝑿</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𝒃𝒀</m:t>
                    </m:r>
                    <m:r>
                      <a:rPr lang="en-US" altLang="zh-CN" sz="2400" b="1" i="1" kern="100">
                        <a:solidFill>
                          <a:srgbClr val="000080"/>
                        </a:solidFill>
                        <a:effectLst/>
                        <a:latin typeface="Cambria Math" panose="02040503050406030204" pitchFamily="18" charset="0"/>
                      </a:rPr>
                      <m:t>, </m:t>
                    </m:r>
                    <m:r>
                      <a:rPr lang="en-US" altLang="zh-CN" sz="2400" b="1" i="1" kern="100">
                        <a:solidFill>
                          <a:srgbClr val="000080"/>
                        </a:solidFill>
                        <a:effectLst/>
                        <a:latin typeface="Cambria Math" panose="02040503050406030204" pitchFamily="18" charset="0"/>
                      </a:rPr>
                      <m:t>𝑽</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𝒂𝑿</m:t>
                    </m:r>
                    <m:r>
                      <a:rPr lang="en-US" altLang="zh-CN" sz="2400" b="1" i="1" kern="100">
                        <a:solidFill>
                          <a:srgbClr val="000080"/>
                        </a:solidFill>
                        <a:effectLst/>
                        <a:latin typeface="Cambria Math" panose="02040503050406030204" pitchFamily="18" charset="0"/>
                      </a:rPr>
                      <m:t>−</m:t>
                    </m:r>
                    <m:r>
                      <a:rPr lang="en-US" altLang="zh-CN" sz="2400" b="1" i="1" kern="100">
                        <a:solidFill>
                          <a:srgbClr val="000080"/>
                        </a:solidFill>
                        <a:effectLst/>
                        <a:latin typeface="Cambria Math" panose="02040503050406030204" pitchFamily="18" charset="0"/>
                      </a:rPr>
                      <m:t>𝒃𝒀</m:t>
                    </m:r>
                  </m:oMath>
                </a14:m>
                <a:r>
                  <a:rPr lang="en-US" altLang="zh-CN" sz="2400" b="1" kern="100" dirty="0">
                    <a:solidFill>
                      <a:srgbClr val="000080"/>
                    </a:solidFill>
                    <a:effectLst/>
                    <a:latin typeface="Times New Roman" panose="02020603050405020304" pitchFamily="18" charset="0"/>
                  </a:rPr>
                  <a:t>,</a:t>
                </a:r>
              </a:p>
              <a:p>
                <a:r>
                  <a:rPr lang="en-US" altLang="zh-CN" sz="2400" b="1" kern="100" dirty="0">
                    <a:solidFill>
                      <a:srgbClr val="000080"/>
                    </a:solidFill>
                    <a:effectLst/>
                    <a:latin typeface="Times New Roman" panose="02020603050405020304" pitchFamily="18" charset="0"/>
                  </a:rPr>
                  <a:t> where </a:t>
                </a:r>
                <a:r>
                  <a:rPr lang="en-US" altLang="zh-CN" sz="2400" b="1" i="1" kern="100" dirty="0">
                    <a:solidFill>
                      <a:srgbClr val="000080"/>
                    </a:solidFill>
                    <a:effectLst/>
                    <a:latin typeface="Times New Roman" panose="02020603050405020304" pitchFamily="18" charset="0"/>
                  </a:rPr>
                  <a:t>a</a:t>
                </a:r>
                <a:r>
                  <a:rPr lang="en-US" altLang="zh-CN" sz="2400" b="1" kern="100" dirty="0">
                    <a:solidFill>
                      <a:srgbClr val="000080"/>
                    </a:solidFill>
                    <a:effectLst/>
                    <a:latin typeface="Times New Roman" panose="02020603050405020304" pitchFamily="18" charset="0"/>
                  </a:rPr>
                  <a:t>, </a:t>
                </a:r>
                <a:r>
                  <a:rPr lang="en-US" altLang="zh-CN" sz="2400" b="1" i="1" kern="100" dirty="0">
                    <a:solidFill>
                      <a:srgbClr val="000080"/>
                    </a:solidFill>
                    <a:effectLst/>
                    <a:latin typeface="Times New Roman" panose="02020603050405020304" pitchFamily="18" charset="0"/>
                  </a:rPr>
                  <a:t>b</a:t>
                </a:r>
                <a:r>
                  <a:rPr lang="en-US" altLang="zh-CN" sz="2400" b="1" kern="100" dirty="0">
                    <a:solidFill>
                      <a:srgbClr val="000080"/>
                    </a:solidFill>
                    <a:effectLst/>
                    <a:latin typeface="Times New Roman" panose="02020603050405020304" pitchFamily="18" charset="0"/>
                  </a:rPr>
                  <a:t> are constants. Find the </a:t>
                </a:r>
                <a:r>
                  <a:rPr lang="en-US" altLang="zh-CN" sz="2400" b="1" kern="100" dirty="0" err="1">
                    <a:solidFill>
                      <a:srgbClr val="000080"/>
                    </a:solidFill>
                    <a:effectLst/>
                    <a:latin typeface="Times New Roman" panose="02020603050405020304" pitchFamily="18" charset="0"/>
                  </a:rPr>
                  <a:t>Cov</a:t>
                </a:r>
                <a:r>
                  <a:rPr lang="en-US" altLang="zh-CN" sz="2400" b="1" kern="100" dirty="0">
                    <a:solidFill>
                      <a:srgbClr val="000080"/>
                    </a:solidFill>
                    <a:effectLst/>
                    <a:latin typeface="Times New Roman" panose="02020603050405020304" pitchFamily="18" charset="0"/>
                  </a:rPr>
                  <a:t>(</a:t>
                </a:r>
                <a:r>
                  <a:rPr lang="en-US" altLang="zh-CN" sz="2400" b="1" i="1" kern="100" dirty="0">
                    <a:solidFill>
                      <a:srgbClr val="000080"/>
                    </a:solidFill>
                    <a:effectLst/>
                    <a:latin typeface="Times New Roman" panose="02020603050405020304" pitchFamily="18" charset="0"/>
                  </a:rPr>
                  <a:t>U</a:t>
                </a:r>
                <a:r>
                  <a:rPr lang="en-US" altLang="zh-CN" sz="2400" b="1" kern="100" dirty="0">
                    <a:solidFill>
                      <a:srgbClr val="000080"/>
                    </a:solidFill>
                    <a:effectLst/>
                    <a:latin typeface="Times New Roman" panose="02020603050405020304" pitchFamily="18" charset="0"/>
                  </a:rPr>
                  <a:t>,V) and </a:t>
                </a:r>
                <a:r>
                  <a:rPr lang="en-US" altLang="zh-CN" sz="2400" b="1" i="1" kern="100" dirty="0">
                    <a:solidFill>
                      <a:srgbClr val="000080"/>
                    </a:solidFill>
                    <a:effectLst/>
                    <a:latin typeface="Times New Roman" panose="02020603050405020304" pitchFamily="18" charset="0"/>
                  </a:rPr>
                  <a:t>ρ</a:t>
                </a:r>
                <a:r>
                  <a:rPr lang="en-US" altLang="zh-CN" sz="2400" b="1" kern="100" dirty="0">
                    <a:solidFill>
                      <a:srgbClr val="000080"/>
                    </a:solidFill>
                    <a:effectLst/>
                    <a:latin typeface="Times New Roman" panose="02020603050405020304" pitchFamily="18" charset="0"/>
                  </a:rPr>
                  <a:t>(</a:t>
                </a:r>
                <a:r>
                  <a:rPr lang="en-US" altLang="zh-CN" sz="2400" b="1" i="1" kern="100" dirty="0">
                    <a:solidFill>
                      <a:srgbClr val="000080"/>
                    </a:solidFill>
                    <a:effectLst/>
                    <a:latin typeface="Times New Roman" panose="02020603050405020304" pitchFamily="18" charset="0"/>
                  </a:rPr>
                  <a:t>U</a:t>
                </a:r>
                <a:r>
                  <a:rPr lang="en-US" altLang="zh-CN" sz="2400" b="1" kern="100" dirty="0">
                    <a:solidFill>
                      <a:srgbClr val="000080"/>
                    </a:solidFill>
                    <a:effectLst/>
                    <a:latin typeface="Times New Roman" panose="02020603050405020304" pitchFamily="18" charset="0"/>
                  </a:rPr>
                  <a:t>,</a:t>
                </a:r>
                <a:r>
                  <a:rPr lang="en-US" altLang="zh-CN" sz="2400" b="1" i="1" kern="100" dirty="0">
                    <a:solidFill>
                      <a:srgbClr val="000080"/>
                    </a:solidFill>
                    <a:effectLst/>
                    <a:latin typeface="Times New Roman" panose="02020603050405020304" pitchFamily="18" charset="0"/>
                  </a:rPr>
                  <a:t>V</a:t>
                </a:r>
                <a:r>
                  <a:rPr lang="en-US" altLang="zh-CN" sz="2400" b="1" kern="100" dirty="0">
                    <a:solidFill>
                      <a:srgbClr val="000080"/>
                    </a:solidFill>
                    <a:effectLst/>
                    <a:latin typeface="Times New Roman" panose="02020603050405020304" pitchFamily="18" charset="0"/>
                  </a:rPr>
                  <a:t>)</a:t>
                </a:r>
                <a:r>
                  <a:rPr lang="en-US" altLang="zh-CN" sz="2400" b="1" i="1" kern="100" dirty="0">
                    <a:solidFill>
                      <a:srgbClr val="000080"/>
                    </a:solidFill>
                    <a:effectLst/>
                    <a:latin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xmlns="">
          <p:sp>
            <p:nvSpPr>
              <p:cNvPr id="2" name="Rectangle 1">
                <a:extLst>
                  <a:ext uri="{FF2B5EF4-FFF2-40B4-BE49-F238E27FC236}">
                    <a16:creationId xmlns:a16="http://schemas.microsoft.com/office/drawing/2014/main" id="{AF0AA374-21CE-F2E2-CFB4-000FFC8FF9C2}"/>
                  </a:ext>
                </a:extLst>
              </p:cNvPr>
              <p:cNvSpPr>
                <a:spLocks noRot="1" noChangeAspect="1" noMove="1" noResize="1" noEditPoints="1" noAdjustHandles="1" noChangeArrowheads="1" noChangeShapeType="1" noTextEdit="1"/>
              </p:cNvSpPr>
              <p:nvPr/>
            </p:nvSpPr>
            <p:spPr bwMode="auto">
              <a:xfrm>
                <a:off x="-7207" y="-22705"/>
                <a:ext cx="9144000" cy="1577996"/>
              </a:xfrm>
              <a:prstGeom prst="rect">
                <a:avLst/>
              </a:prstGeom>
              <a:blipFill>
                <a:blip r:embed="rId2"/>
                <a:stretch>
                  <a:fillRect l="-1067" t="-2317" b="-888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8832A53-B633-1610-D064-6FC2B2EE7226}"/>
              </a:ext>
            </a:extLst>
          </p:cNvPr>
          <p:cNvSpPr txBox="1"/>
          <p:nvPr/>
        </p:nvSpPr>
        <p:spPr>
          <a:xfrm>
            <a:off x="-7207" y="1568372"/>
            <a:ext cx="1475656"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263FDBA-44EA-AFC3-987A-812B1A3064F2}"/>
                  </a:ext>
                </a:extLst>
              </p:cNvPr>
              <p:cNvSpPr txBox="1"/>
              <p:nvPr/>
            </p:nvSpPr>
            <p:spPr>
              <a:xfrm>
                <a:off x="1108409" y="1568372"/>
                <a:ext cx="4616970" cy="461665"/>
              </a:xfrm>
              <a:prstGeom prst="rect">
                <a:avLst/>
              </a:prstGeom>
              <a:noFill/>
            </p:spPr>
            <p:txBody>
              <a:bodyPr wrap="square">
                <a:spAutoFit/>
              </a:bodyPr>
              <a:lstStyle/>
              <a:p>
                <a:r>
                  <a:rPr lang="en-US" altLang="zh-CN" sz="2400" kern="100" dirty="0">
                    <a:effectLst/>
                    <a:latin typeface="Times New Roman" panose="02020603050405020304" pitchFamily="18" charset="0"/>
                  </a:rPr>
                  <a:t>Apparently,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)=0</m:t>
                    </m:r>
                  </m:oMath>
                </a14:m>
                <a:endParaRPr lang="zh-CN" altLang="en-US" sz="2400" dirty="0"/>
              </a:p>
            </p:txBody>
          </p:sp>
        </mc:Choice>
        <mc:Fallback xmlns="">
          <p:sp>
            <p:nvSpPr>
              <p:cNvPr id="6" name="文本框 5">
                <a:extLst>
                  <a:ext uri="{FF2B5EF4-FFF2-40B4-BE49-F238E27FC236}">
                    <a16:creationId xmlns:a16="http://schemas.microsoft.com/office/drawing/2014/main" id="{E263FDBA-44EA-AFC3-987A-812B1A3064F2}"/>
                  </a:ext>
                </a:extLst>
              </p:cNvPr>
              <p:cNvSpPr txBox="1">
                <a:spLocks noRot="1" noChangeAspect="1" noMove="1" noResize="1" noEditPoints="1" noAdjustHandles="1" noChangeArrowheads="1" noChangeShapeType="1" noTextEdit="1"/>
              </p:cNvSpPr>
              <p:nvPr/>
            </p:nvSpPr>
            <p:spPr>
              <a:xfrm>
                <a:off x="1108409" y="1568372"/>
                <a:ext cx="4616970" cy="461665"/>
              </a:xfrm>
              <a:prstGeom prst="rect">
                <a:avLst/>
              </a:prstGeom>
              <a:blipFill>
                <a:blip r:embed="rId3"/>
                <a:stretch>
                  <a:fillRect l="-211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A51D3B8-0D28-855D-25C8-EC15D82BB392}"/>
                  </a:ext>
                </a:extLst>
              </p:cNvPr>
              <p:cNvSpPr txBox="1"/>
              <p:nvPr/>
            </p:nvSpPr>
            <p:spPr>
              <a:xfrm>
                <a:off x="1108409" y="1974819"/>
                <a:ext cx="6552728" cy="461665"/>
              </a:xfrm>
              <a:prstGeom prst="rect">
                <a:avLst/>
              </a:prstGeom>
              <a:noFill/>
            </p:spPr>
            <p:txBody>
              <a:bodyPr wrap="square">
                <a:spAutoFit/>
              </a:bodyPr>
              <a:lstStyle/>
              <a:p>
                <a:r>
                  <a:rPr lang="en-US" altLang="zh-CN" sz="2400" kern="100" dirty="0">
                    <a:effectLst/>
                    <a:latin typeface="Times New Roman" panose="02020603050405020304" pitchFamily="18" charset="0"/>
                  </a:rPr>
                  <a:t>so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𝑈</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𝑎𝑋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𝑏𝑌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𝑎𝐸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𝑏𝐸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8" name="文本框 7">
                <a:extLst>
                  <a:ext uri="{FF2B5EF4-FFF2-40B4-BE49-F238E27FC236}">
                    <a16:creationId xmlns:a16="http://schemas.microsoft.com/office/drawing/2014/main" id="{7A51D3B8-0D28-855D-25C8-EC15D82BB392}"/>
                  </a:ext>
                </a:extLst>
              </p:cNvPr>
              <p:cNvSpPr txBox="1">
                <a:spLocks noRot="1" noChangeAspect="1" noMove="1" noResize="1" noEditPoints="1" noAdjustHandles="1" noChangeArrowheads="1" noChangeShapeType="1" noTextEdit="1"/>
              </p:cNvSpPr>
              <p:nvPr/>
            </p:nvSpPr>
            <p:spPr>
              <a:xfrm>
                <a:off x="1108409" y="1974819"/>
                <a:ext cx="6552728" cy="461665"/>
              </a:xfrm>
              <a:prstGeom prst="rect">
                <a:avLst/>
              </a:prstGeom>
              <a:blipFill>
                <a:blip r:embed="rId4"/>
                <a:stretch>
                  <a:fillRect l="-148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F887C9-845E-E28B-58E9-9641244DA4ED}"/>
                  </a:ext>
                </a:extLst>
              </p:cNvPr>
              <p:cNvSpPr txBox="1"/>
              <p:nvPr/>
            </p:nvSpPr>
            <p:spPr>
              <a:xfrm>
                <a:off x="1252425" y="2445053"/>
                <a:ext cx="6840760"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𝐸</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𝑉</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𝐸</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𝑎𝑋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𝑏𝑌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𝑎𝐸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𝑏𝐸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10" name="文本框 9">
                <a:extLst>
                  <a:ext uri="{FF2B5EF4-FFF2-40B4-BE49-F238E27FC236}">
                    <a16:creationId xmlns:a16="http://schemas.microsoft.com/office/drawing/2014/main" id="{EAF887C9-845E-E28B-58E9-9641244DA4ED}"/>
                  </a:ext>
                </a:extLst>
              </p:cNvPr>
              <p:cNvSpPr txBox="1">
                <a:spLocks noRot="1" noChangeAspect="1" noMove="1" noResize="1" noEditPoints="1" noAdjustHandles="1" noChangeArrowheads="1" noChangeShapeType="1" noTextEdit="1"/>
              </p:cNvSpPr>
              <p:nvPr/>
            </p:nvSpPr>
            <p:spPr>
              <a:xfrm>
                <a:off x="1252425" y="2445053"/>
                <a:ext cx="6840760" cy="461665"/>
              </a:xfrm>
              <a:prstGeom prst="rect">
                <a:avLst/>
              </a:prstGeom>
              <a:blipFill>
                <a:blip r:embed="rId5"/>
                <a:stretch>
                  <a:fillRect l="-17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D30D7FB-4C21-8A8F-640F-76767E1DB82B}"/>
                  </a:ext>
                </a:extLst>
              </p:cNvPr>
              <p:cNvSpPr txBox="1"/>
              <p:nvPr/>
            </p:nvSpPr>
            <p:spPr>
              <a:xfrm>
                <a:off x="537725" y="2956818"/>
                <a:ext cx="7110536" cy="461665"/>
              </a:xfrm>
              <a:prstGeom prst="rect">
                <a:avLst/>
              </a:prstGeom>
              <a:noFill/>
            </p:spPr>
            <p:txBody>
              <a:bodyPr wrap="square">
                <a:spAutoFit/>
              </a:bodyPr>
              <a:lstStyle/>
              <a:p>
                <a:r>
                  <a:rPr lang="en-US" altLang="zh-CN" sz="2400" kern="100" dirty="0">
                    <a:effectLst/>
                    <a:latin typeface="Times New Roman" panose="02020603050405020304" pitchFamily="18" charset="0"/>
                  </a:rPr>
                  <a:t>Because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are independent, </a:t>
                </a:r>
                <a14:m>
                  <m:oMath xmlns:m="http://schemas.openxmlformats.org/officeDocument/2006/math">
                    <m:r>
                      <m:rPr>
                        <m:nor/>
                      </m:rPr>
                      <a:rPr lang="en-US" altLang="zh-CN" sz="2400" kern="100" smtClean="0">
                        <a:effectLst/>
                        <a:latin typeface="Cambria Math" panose="02040503050406030204" pitchFamily="18" charset="0"/>
                        <a:cs typeface="Times New Roman" panose="02020603050405020304" pitchFamily="18" charset="0"/>
                      </a:rPr>
                      <m:t>Cov</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kern="100">
                        <a:effectLst/>
                        <a:latin typeface="Cambria Math" panose="02040503050406030204" pitchFamily="18" charset="0"/>
                        <a:cs typeface="Times New Roman" panose="02020603050405020304" pitchFamily="18" charset="0"/>
                      </a:rPr>
                      <m:t>)=0</m:t>
                    </m:r>
                  </m:oMath>
                </a14:m>
                <a:endParaRPr lang="zh-CN" altLang="en-US" sz="2400" dirty="0"/>
              </a:p>
            </p:txBody>
          </p:sp>
        </mc:Choice>
        <mc:Fallback xmlns="">
          <p:sp>
            <p:nvSpPr>
              <p:cNvPr id="12" name="文本框 11">
                <a:extLst>
                  <a:ext uri="{FF2B5EF4-FFF2-40B4-BE49-F238E27FC236}">
                    <a16:creationId xmlns:a16="http://schemas.microsoft.com/office/drawing/2014/main" id="{AD30D7FB-4C21-8A8F-640F-76767E1DB82B}"/>
                  </a:ext>
                </a:extLst>
              </p:cNvPr>
              <p:cNvSpPr txBox="1">
                <a:spLocks noRot="1" noChangeAspect="1" noMove="1" noResize="1" noEditPoints="1" noAdjustHandles="1" noChangeArrowheads="1" noChangeShapeType="1" noTextEdit="1"/>
              </p:cNvSpPr>
              <p:nvPr/>
            </p:nvSpPr>
            <p:spPr>
              <a:xfrm>
                <a:off x="537725" y="2956818"/>
                <a:ext cx="7110536" cy="461665"/>
              </a:xfrm>
              <a:prstGeom prst="rect">
                <a:avLst/>
              </a:prstGeom>
              <a:blipFill>
                <a:blip r:embed="rId6"/>
                <a:stretch>
                  <a:fillRect l="-1285"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2D871A9-BC5F-46E9-7911-1A7FE1562612}"/>
                  </a:ext>
                </a:extLst>
              </p:cNvPr>
              <p:cNvSpPr txBox="1"/>
              <p:nvPr/>
            </p:nvSpPr>
            <p:spPr>
              <a:xfrm>
                <a:off x="313931" y="3395003"/>
                <a:ext cx="8586240" cy="461665"/>
              </a:xfrm>
              <a:prstGeom prst="rect">
                <a:avLst/>
              </a:prstGeom>
              <a:noFill/>
            </p:spPr>
            <p:txBody>
              <a:bodyPr wrap="square">
                <a:spAutoFit/>
              </a:bodyPr>
              <a:lstStyle/>
              <a:p>
                <a:r>
                  <a:rPr lang="en-US" altLang="zh-CN" sz="2400" kern="100" dirty="0">
                    <a:effectLst/>
                    <a:latin typeface="Times New Roman" panose="02020603050405020304" pitchFamily="18" charset="0"/>
                  </a:rPr>
                  <a:t>then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𝑈</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𝑎𝑋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𝑏𝑉</m:t>
                    </m:r>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𝑏</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𝑏</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a:t>
                </a:r>
                <a:endParaRPr lang="zh-CN" altLang="en-US" sz="2400" dirty="0"/>
              </a:p>
            </p:txBody>
          </p:sp>
        </mc:Choice>
        <mc:Fallback xmlns="">
          <p:sp>
            <p:nvSpPr>
              <p:cNvPr id="16" name="文本框 15">
                <a:extLst>
                  <a:ext uri="{FF2B5EF4-FFF2-40B4-BE49-F238E27FC236}">
                    <a16:creationId xmlns:a16="http://schemas.microsoft.com/office/drawing/2014/main" id="{32D871A9-BC5F-46E9-7911-1A7FE1562612}"/>
                  </a:ext>
                </a:extLst>
              </p:cNvPr>
              <p:cNvSpPr txBox="1">
                <a:spLocks noRot="1" noChangeAspect="1" noMove="1" noResize="1" noEditPoints="1" noAdjustHandles="1" noChangeArrowheads="1" noChangeShapeType="1" noTextEdit="1"/>
              </p:cNvSpPr>
              <p:nvPr/>
            </p:nvSpPr>
            <p:spPr>
              <a:xfrm>
                <a:off x="313931" y="3395003"/>
                <a:ext cx="8586240" cy="461665"/>
              </a:xfrm>
              <a:prstGeom prst="rect">
                <a:avLst/>
              </a:prstGeom>
              <a:blipFill>
                <a:blip r:embed="rId7"/>
                <a:stretch>
                  <a:fillRect l="-1065"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CB00490-0D0D-A89A-0C32-F99BA6B24BB5}"/>
                  </a:ext>
                </a:extLst>
              </p:cNvPr>
              <p:cNvSpPr txBox="1"/>
              <p:nvPr/>
            </p:nvSpPr>
            <p:spPr>
              <a:xfrm>
                <a:off x="951518" y="3857767"/>
                <a:ext cx="8216636" cy="461665"/>
              </a:xfrm>
              <a:prstGeom prst="rect">
                <a:avLst/>
              </a:prstGeom>
              <a:noFill/>
            </p:spPr>
            <p:txBody>
              <a:bodyPr wrap="square">
                <a:spAutoFit/>
              </a:bodyPr>
              <a:lstStyle/>
              <a:p>
                <a:pPr algn="just"/>
                <a14:m>
                  <m:oMath xmlns:m="http://schemas.openxmlformats.org/officeDocument/2006/math">
                    <m:r>
                      <a:rPr lang="en-US" altLang="zh-CN" sz="2400" i="1" kern="100" smtClean="0">
                        <a:effectLst/>
                        <a:latin typeface="Cambria Math" panose="02040503050406030204" pitchFamily="18" charset="0"/>
                      </a:rPr>
                      <m:t>𝐷</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𝑉</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𝐷</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𝑎𝑋</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𝑏𝑌</m:t>
                    </m:r>
                    <m:r>
                      <a:rPr lang="en-US" altLang="zh-CN" sz="2400" i="1" kern="100" smtClean="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𝐷</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𝑋</m:t>
                    </m:r>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𝑏</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𝐷</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𝑌</m:t>
                    </m:r>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𝑏</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CB00490-0D0D-A89A-0C32-F99BA6B24BB5}"/>
                  </a:ext>
                </a:extLst>
              </p:cNvPr>
              <p:cNvSpPr txBox="1">
                <a:spLocks noRot="1" noChangeAspect="1" noMove="1" noResize="1" noEditPoints="1" noAdjustHandles="1" noChangeArrowheads="1" noChangeShapeType="1" noTextEdit="1"/>
              </p:cNvSpPr>
              <p:nvPr/>
            </p:nvSpPr>
            <p:spPr>
              <a:xfrm>
                <a:off x="951518" y="3857767"/>
                <a:ext cx="8216636" cy="461665"/>
              </a:xfrm>
              <a:prstGeom prst="rect">
                <a:avLst/>
              </a:prstGeom>
              <a:blipFill>
                <a:blip r:embed="rId8"/>
                <a:stretch>
                  <a:fillRect l="-14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165DA69-3668-6C27-1182-6C96C386BE12}"/>
                  </a:ext>
                </a:extLst>
              </p:cNvPr>
              <p:cNvSpPr txBox="1"/>
              <p:nvPr/>
            </p:nvSpPr>
            <p:spPr>
              <a:xfrm>
                <a:off x="84043" y="4344953"/>
                <a:ext cx="80178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𝑬</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𝑼𝑽</m:t>
                          </m:r>
                        </m:e>
                      </m:d>
                      <m:r>
                        <a:rPr lang="zh-CN" altLang="en-US" sz="2400" b="0" i="0">
                          <a:latin typeface="Cambria Math" panose="02040503050406030204" pitchFamily="18" charset="0"/>
                        </a:rPr>
                        <m:t>=</m:t>
                      </m:r>
                      <m:r>
                        <a:rPr lang="zh-CN" altLang="en-US" sz="2400" b="1" i="1">
                          <a:latin typeface="Cambria Math" panose="02040503050406030204" pitchFamily="18" charset="0"/>
                        </a:rPr>
                        <m:t>𝑬</m:t>
                      </m:r>
                      <m:d>
                        <m:dPr>
                          <m:begChr m:val="["/>
                          <m:endChr m:val="]"/>
                          <m:ctrlPr>
                            <a:rPr lang="zh-CN" altLang="en-US" sz="2400" b="1" i="1">
                              <a:latin typeface="Cambria Math" panose="02040503050406030204" pitchFamily="18" charset="0"/>
                            </a:rPr>
                          </m:ctrlPr>
                        </m:dPr>
                        <m:e>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𝒂𝑿</m:t>
                              </m:r>
                              <m:r>
                                <a:rPr lang="zh-CN" altLang="en-US" sz="2400" b="0" i="0">
                                  <a:latin typeface="Cambria Math" panose="02040503050406030204" pitchFamily="18" charset="0"/>
                                </a:rPr>
                                <m:t>+</m:t>
                              </m:r>
                              <m:r>
                                <a:rPr lang="zh-CN" altLang="en-US" sz="2400" b="1" i="1">
                                  <a:latin typeface="Cambria Math" panose="02040503050406030204" pitchFamily="18" charset="0"/>
                                </a:rPr>
                                <m:t>𝒃𝒀</m:t>
                              </m:r>
                            </m:e>
                          </m:d>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𝒂𝑿</m:t>
                              </m:r>
                              <m:r>
                                <a:rPr lang="zh-CN" altLang="en-US" sz="2400" b="0" i="0">
                                  <a:latin typeface="Cambria Math" panose="02040503050406030204" pitchFamily="18" charset="0"/>
                                </a:rPr>
                                <m:t>−</m:t>
                              </m:r>
                              <m:r>
                                <a:rPr lang="zh-CN" altLang="en-US" sz="2400" b="1" i="1">
                                  <a:latin typeface="Cambria Math" panose="02040503050406030204" pitchFamily="18" charset="0"/>
                                </a:rPr>
                                <m:t>𝒃𝒀</m:t>
                              </m:r>
                            </m:e>
                          </m:d>
                        </m:e>
                      </m:d>
                      <m:r>
                        <a:rPr lang="zh-CN" altLang="en-US" sz="2400" b="0" i="0">
                          <a:latin typeface="Cambria Math" panose="02040503050406030204" pitchFamily="18" charset="0"/>
                        </a:rPr>
                        <m:t>=</m:t>
                      </m:r>
                      <m:r>
                        <a:rPr lang="zh-CN" altLang="en-US" sz="2400" b="1" i="1">
                          <a:latin typeface="Cambria Math" panose="02040503050406030204" pitchFamily="18" charset="0"/>
                        </a:rPr>
                        <m:t>𝑬</m:t>
                      </m:r>
                      <m:d>
                        <m:dPr>
                          <m:ctrlPr>
                            <a:rPr lang="zh-CN" altLang="en-US" sz="2400" b="1" i="1">
                              <a:latin typeface="Cambria Math" panose="02040503050406030204" pitchFamily="18" charset="0"/>
                            </a:rPr>
                          </m:ctrlPr>
                        </m:dPr>
                        <m:e>
                          <m:sSup>
                            <m:sSupPr>
                              <m:ctrlPr>
                                <a:rPr lang="zh-CN" altLang="en-US" sz="2400" b="1" i="1">
                                  <a:solidFill>
                                    <a:srgbClr val="836967"/>
                                  </a:solidFill>
                                  <a:latin typeface="Cambria Math" panose="02040503050406030204" pitchFamily="18" charset="0"/>
                                </a:rPr>
                              </m:ctrlPr>
                            </m:sSupPr>
                            <m:e>
                              <m:r>
                                <a:rPr lang="zh-CN" altLang="en-US" sz="2400" b="1" i="1">
                                  <a:latin typeface="Cambria Math" panose="02040503050406030204" pitchFamily="18" charset="0"/>
                                </a:rPr>
                                <m:t>𝒂</m:t>
                              </m:r>
                            </m:e>
                            <m:sup>
                              <m:r>
                                <a:rPr lang="zh-CN" altLang="en-US" sz="2400" b="0" i="0">
                                  <a:latin typeface="Cambria Math" panose="02040503050406030204" pitchFamily="18" charset="0"/>
                                </a:rPr>
                                <m:t>2</m:t>
                              </m:r>
                            </m:sup>
                          </m:sSup>
                          <m:sSup>
                            <m:sSupPr>
                              <m:ctrlPr>
                                <a:rPr lang="zh-CN" altLang="en-US" sz="2400" b="1" i="1">
                                  <a:solidFill>
                                    <a:srgbClr val="836967"/>
                                  </a:solidFill>
                                  <a:latin typeface="Cambria Math" panose="02040503050406030204" pitchFamily="18" charset="0"/>
                                </a:rPr>
                              </m:ctrlPr>
                            </m:sSupPr>
                            <m:e>
                              <m:r>
                                <a:rPr lang="zh-CN" altLang="en-US" sz="2400" b="1" i="1">
                                  <a:latin typeface="Cambria Math" panose="02040503050406030204" pitchFamily="18" charset="0"/>
                                </a:rPr>
                                <m:t>𝑿</m:t>
                              </m:r>
                            </m:e>
                            <m:sup>
                              <m:r>
                                <a:rPr lang="zh-CN" altLang="en-US" sz="2400" b="0" i="0">
                                  <a:latin typeface="Cambria Math" panose="02040503050406030204" pitchFamily="18" charset="0"/>
                                </a:rPr>
                                <m:t>2</m:t>
                              </m:r>
                            </m:sup>
                          </m:sSup>
                          <m:r>
                            <a:rPr lang="zh-CN" altLang="en-US" sz="2400" b="0" i="0">
                              <a:latin typeface="Cambria Math" panose="02040503050406030204" pitchFamily="18" charset="0"/>
                            </a:rPr>
                            <m:t>−</m:t>
                          </m:r>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𝒃</m:t>
                              </m:r>
                            </m:e>
                            <m:sup>
                              <m:r>
                                <a:rPr lang="zh-CN" altLang="en-US" sz="2400" b="0" i="0">
                                  <a:latin typeface="Cambria Math" panose="02040503050406030204" pitchFamily="18" charset="0"/>
                                </a:rPr>
                                <m:t>2</m:t>
                              </m:r>
                            </m:sup>
                          </m:sSup>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𝒀</m:t>
                              </m:r>
                            </m:e>
                            <m:sup>
                              <m:r>
                                <a:rPr lang="zh-CN" altLang="en-US" sz="2400" b="0" i="0">
                                  <a:latin typeface="Cambria Math" panose="02040503050406030204" pitchFamily="18" charset="0"/>
                                </a:rPr>
                                <m:t>2</m:t>
                              </m:r>
                            </m:sup>
                          </m:sSup>
                        </m:e>
                      </m:d>
                    </m:oMath>
                  </m:oMathPara>
                </a14:m>
                <a:endParaRPr lang="zh-CN" altLang="en-US" sz="2400" dirty="0"/>
              </a:p>
            </p:txBody>
          </p:sp>
        </mc:Choice>
        <mc:Fallback xmlns="">
          <p:sp>
            <p:nvSpPr>
              <p:cNvPr id="20" name="文本框 19">
                <a:extLst>
                  <a:ext uri="{FF2B5EF4-FFF2-40B4-BE49-F238E27FC236}">
                    <a16:creationId xmlns:a16="http://schemas.microsoft.com/office/drawing/2014/main" id="{E165DA69-3668-6C27-1182-6C96C386BE12}"/>
                  </a:ext>
                </a:extLst>
              </p:cNvPr>
              <p:cNvSpPr txBox="1">
                <a:spLocks noRot="1" noChangeAspect="1" noMove="1" noResize="1" noEditPoints="1" noAdjustHandles="1" noChangeArrowheads="1" noChangeShapeType="1" noTextEdit="1"/>
              </p:cNvSpPr>
              <p:nvPr/>
            </p:nvSpPr>
            <p:spPr>
              <a:xfrm>
                <a:off x="84043" y="4344953"/>
                <a:ext cx="8017899"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7606BB5-9E05-2788-099E-9F5125FB1A32}"/>
                  </a:ext>
                </a:extLst>
              </p:cNvPr>
              <p:cNvSpPr txBox="1"/>
              <p:nvPr/>
            </p:nvSpPr>
            <p:spPr>
              <a:xfrm>
                <a:off x="753611" y="4806618"/>
                <a:ext cx="67096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b="1" i="1">
                              <a:latin typeface="Cambria Math" panose="02040503050406030204" pitchFamily="18" charset="0"/>
                            </a:rPr>
                            <m:t>𝒂</m:t>
                          </m:r>
                        </m:e>
                        <m:sup>
                          <m:r>
                            <a:rPr lang="zh-CN" altLang="en-US" sz="2400" b="0" i="0">
                              <a:latin typeface="Cambria Math" panose="02040503050406030204" pitchFamily="18" charset="0"/>
                            </a:rPr>
                            <m:t>2</m:t>
                          </m:r>
                        </m:sup>
                      </m:sSup>
                      <m:r>
                        <a:rPr lang="zh-CN" altLang="en-US" sz="2400" b="1" i="1">
                          <a:latin typeface="Cambria Math" panose="02040503050406030204" pitchFamily="18" charset="0"/>
                        </a:rPr>
                        <m:t>𝑬</m:t>
                      </m:r>
                      <m:d>
                        <m:dPr>
                          <m:ctrlPr>
                            <a:rPr lang="zh-CN" altLang="en-US" sz="2400" b="1" i="1">
                              <a:latin typeface="Cambria Math" panose="02040503050406030204" pitchFamily="18" charset="0"/>
                            </a:rPr>
                          </m:ctrlPr>
                        </m:dPr>
                        <m:e>
                          <m:sSup>
                            <m:sSupPr>
                              <m:ctrlPr>
                                <a:rPr lang="zh-CN" altLang="en-US" sz="2400" b="1" i="1">
                                  <a:solidFill>
                                    <a:srgbClr val="836967"/>
                                  </a:solidFill>
                                  <a:latin typeface="Cambria Math" panose="02040503050406030204" pitchFamily="18" charset="0"/>
                                </a:rPr>
                              </m:ctrlPr>
                            </m:sSupPr>
                            <m:e>
                              <m:r>
                                <a:rPr lang="zh-CN" altLang="en-US" sz="2400" b="1" i="1">
                                  <a:latin typeface="Cambria Math" panose="02040503050406030204" pitchFamily="18" charset="0"/>
                                </a:rPr>
                                <m:t>𝑿</m:t>
                              </m:r>
                            </m:e>
                            <m:sup>
                              <m:r>
                                <a:rPr lang="zh-CN" altLang="en-US" sz="2400" b="0" i="0">
                                  <a:latin typeface="Cambria Math" panose="02040503050406030204" pitchFamily="18" charset="0"/>
                                </a:rPr>
                                <m:t>2</m:t>
                              </m:r>
                            </m:sup>
                          </m:sSup>
                        </m:e>
                      </m:d>
                      <m:r>
                        <a:rPr lang="zh-CN" altLang="en-US" sz="2400" b="0" i="0">
                          <a:latin typeface="Cambria Math" panose="02040503050406030204" pitchFamily="18" charset="0"/>
                        </a:rPr>
                        <m:t>−</m:t>
                      </m:r>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𝒃</m:t>
                          </m:r>
                        </m:e>
                        <m:sup>
                          <m:r>
                            <a:rPr lang="zh-CN" altLang="en-US" sz="2400" b="0" i="0">
                              <a:latin typeface="Cambria Math" panose="02040503050406030204" pitchFamily="18" charset="0"/>
                            </a:rPr>
                            <m:t>2</m:t>
                          </m:r>
                        </m:sup>
                      </m:sSup>
                      <m:r>
                        <a:rPr lang="zh-CN" altLang="en-US" sz="2400" b="1" i="1">
                          <a:latin typeface="Cambria Math" panose="02040503050406030204" pitchFamily="18" charset="0"/>
                        </a:rPr>
                        <m:t>𝑬</m:t>
                      </m:r>
                      <m:d>
                        <m:dPr>
                          <m:ctrlPr>
                            <a:rPr lang="zh-CN" altLang="en-US" sz="2400" b="1" i="1">
                              <a:latin typeface="Cambria Math" panose="02040503050406030204" pitchFamily="18" charset="0"/>
                            </a:rPr>
                          </m:ctrlPr>
                        </m:dPr>
                        <m:e>
                          <m:sSup>
                            <m:sSupPr>
                              <m:ctrlPr>
                                <a:rPr lang="zh-CN" altLang="en-US" sz="2400" b="1" i="1">
                                  <a:solidFill>
                                    <a:srgbClr val="836967"/>
                                  </a:solidFill>
                                  <a:latin typeface="Cambria Math" panose="02040503050406030204" pitchFamily="18" charset="0"/>
                                </a:rPr>
                              </m:ctrlPr>
                            </m:sSupPr>
                            <m:e>
                              <m:r>
                                <a:rPr lang="zh-CN" altLang="en-US" sz="2400" b="1" i="1">
                                  <a:latin typeface="Cambria Math" panose="02040503050406030204" pitchFamily="18" charset="0"/>
                                </a:rPr>
                                <m:t>𝒀</m:t>
                              </m:r>
                            </m:e>
                            <m:sup>
                              <m:r>
                                <a:rPr lang="zh-CN" altLang="en-US" sz="2400" b="0" i="0">
                                  <a:latin typeface="Cambria Math" panose="02040503050406030204" pitchFamily="18" charset="0"/>
                                </a:rPr>
                                <m:t>2</m:t>
                              </m:r>
                            </m:sup>
                          </m:sSup>
                        </m:e>
                      </m:d>
                      <m:r>
                        <a:rPr lang="zh-CN" altLang="en-US" sz="2400" b="0" i="0">
                          <a:latin typeface="Cambria Math" panose="02040503050406030204" pitchFamily="18" charset="0"/>
                        </a:rPr>
                        <m:t>=</m:t>
                      </m:r>
                      <m:d>
                        <m:dPr>
                          <m:ctrlPr>
                            <a:rPr lang="zh-CN" altLang="en-US" sz="2400" b="0" i="1">
                              <a:latin typeface="Cambria Math" panose="02040503050406030204" pitchFamily="18" charset="0"/>
                            </a:rPr>
                          </m:ctrlPr>
                        </m:dPr>
                        <m:e>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𝒂</m:t>
                              </m:r>
                            </m:e>
                            <m:sup>
                              <m:r>
                                <a:rPr lang="zh-CN" altLang="en-US" sz="2400" b="0" i="0">
                                  <a:latin typeface="Cambria Math" panose="02040503050406030204" pitchFamily="18" charset="0"/>
                                </a:rPr>
                                <m:t>2</m:t>
                              </m:r>
                            </m:sup>
                          </m:sSup>
                          <m:r>
                            <a:rPr lang="zh-CN" altLang="en-US" sz="2400" b="0" i="0">
                              <a:latin typeface="Cambria Math" panose="02040503050406030204" pitchFamily="18" charset="0"/>
                            </a:rPr>
                            <m:t>−</m:t>
                          </m:r>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𝒃</m:t>
                              </m:r>
                            </m:e>
                            <m:sup>
                              <m:r>
                                <a:rPr lang="zh-CN" altLang="en-US" sz="2400" b="0" i="0">
                                  <a:latin typeface="Cambria Math" panose="02040503050406030204" pitchFamily="18" charset="0"/>
                                </a:rPr>
                                <m:t>2</m:t>
                              </m:r>
                            </m:sup>
                          </m:sSup>
                        </m:e>
                      </m:d>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𝝈</m:t>
                          </m:r>
                        </m:e>
                        <m:sup>
                          <m:r>
                            <a:rPr lang="zh-CN" altLang="en-US" sz="2400" b="0" i="0">
                              <a:latin typeface="Cambria Math" panose="02040503050406030204" pitchFamily="18" charset="0"/>
                            </a:rPr>
                            <m:t>2</m:t>
                          </m:r>
                        </m:sup>
                      </m:sSup>
                      <m:r>
                        <a:rPr lang="zh-CN" altLang="en-US" sz="2400" b="0" i="0">
                          <a:latin typeface="Cambria Math" panose="02040503050406030204" pitchFamily="18" charset="0"/>
                        </a:rPr>
                        <m:t>.</m:t>
                      </m:r>
                    </m:oMath>
                  </m:oMathPara>
                </a14:m>
                <a:endParaRPr lang="zh-CN" altLang="en-US" sz="2400" dirty="0"/>
              </a:p>
            </p:txBody>
          </p:sp>
        </mc:Choice>
        <mc:Fallback xmlns="">
          <p:sp>
            <p:nvSpPr>
              <p:cNvPr id="24" name="文本框 23">
                <a:extLst>
                  <a:ext uri="{FF2B5EF4-FFF2-40B4-BE49-F238E27FC236}">
                    <a16:creationId xmlns:a16="http://schemas.microsoft.com/office/drawing/2014/main" id="{E7606BB5-9E05-2788-099E-9F5125FB1A32}"/>
                  </a:ext>
                </a:extLst>
              </p:cNvPr>
              <p:cNvSpPr txBox="1">
                <a:spLocks noRot="1" noChangeAspect="1" noMove="1" noResize="1" noEditPoints="1" noAdjustHandles="1" noChangeArrowheads="1" noChangeShapeType="1" noTextEdit="1"/>
              </p:cNvSpPr>
              <p:nvPr/>
            </p:nvSpPr>
            <p:spPr>
              <a:xfrm>
                <a:off x="753611" y="4806618"/>
                <a:ext cx="6709619"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4CADF46-DE98-9F55-31F0-5E95C3662A2E}"/>
                  </a:ext>
                </a:extLst>
              </p:cNvPr>
              <p:cNvSpPr txBox="1"/>
              <p:nvPr/>
            </p:nvSpPr>
            <p:spPr>
              <a:xfrm>
                <a:off x="83215" y="5466720"/>
                <a:ext cx="8729221" cy="1155188"/>
              </a:xfrm>
              <a:prstGeom prst="rect">
                <a:avLst/>
              </a:prstGeom>
              <a:noFill/>
            </p:spPr>
            <p:txBody>
              <a:bodyPr wrap="square">
                <a:spAutoFit/>
              </a:bodyPr>
              <a:lstStyle/>
              <a:p>
                <a:pPr algn="ctr"/>
                <a:r>
                  <a:rPr lang="en-US" altLang="zh-CN" sz="2400" kern="100" dirty="0">
                    <a:effectLst/>
                    <a:latin typeface="Times New Roman" panose="02020603050405020304" pitchFamily="18" charset="0"/>
                  </a:rPr>
                  <a:t>Then   </a:t>
                </a:r>
                <a14:m>
                  <m:oMath xmlns:m="http://schemas.openxmlformats.org/officeDocument/2006/math">
                    <m:r>
                      <m:rPr>
                        <m:nor/>
                      </m:rPr>
                      <a:rPr lang="en-US" altLang="zh-CN" sz="2400" b="1" kern="100">
                        <a:effectLst/>
                        <a:latin typeface="Cambria Math" panose="02040503050406030204" pitchFamily="18" charset="0"/>
                      </a:rPr>
                      <m:t>Cov</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𝑼</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𝑽</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𝑼𝑽</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𝑼</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𝑽</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𝑬</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𝑼𝑽</m:t>
                    </m:r>
                    <m:r>
                      <a:rPr lang="en-US" altLang="zh-CN" sz="2400" b="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𝒂</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𝒃</m:t>
                        </m:r>
                      </m:e>
                      <m:sup>
                        <m:r>
                          <a:rPr lang="en-US" altLang="zh-CN" sz="2400" b="1" i="1" kern="100">
                            <a:effectLst/>
                            <a:latin typeface="Cambria Math" panose="02040503050406030204" pitchFamily="18" charset="0"/>
                          </a:rPr>
                          <m:t>𝟐</m:t>
                        </m:r>
                      </m:sup>
                    </m:sSup>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𝝈</m:t>
                        </m:r>
                      </m:e>
                      <m:sup>
                        <m:r>
                          <a:rPr lang="en-US" altLang="zh-CN" sz="2400" b="1" i="1" kern="100">
                            <a:effectLst/>
                            <a:latin typeface="Cambria Math" panose="02040503050406030204" pitchFamily="18" charset="0"/>
                          </a:rPr>
                          <m:t>𝟐</m:t>
                        </m:r>
                      </m:sup>
                    </m:sSup>
                  </m:oMath>
                </a14:m>
                <a:r>
                  <a:rPr lang="en-US" altLang="zh-CN" sz="2400" b="1" kern="100" dirty="0">
                    <a:effectLst/>
                    <a:latin typeface="Times New Roman" panose="02020603050405020304" pitchFamily="18" charset="0"/>
                  </a:rPr>
                  <a:t>,            </a:t>
                </a:r>
                <a14:m>
                  <m:oMath xmlns:m="http://schemas.openxmlformats.org/officeDocument/2006/math">
                    <m:r>
                      <a:rPr lang="en-US" altLang="zh-CN" sz="2400" b="1" i="1">
                        <a:latin typeface="Cambria Math" panose="02040503050406030204" pitchFamily="18" charset="0"/>
                      </a:rPr>
                      <m:t>𝝆</m:t>
                    </m:r>
                    <m:r>
                      <a:rPr lang="en-US" altLang="zh-CN" sz="2400" b="1" i="1">
                        <a:latin typeface="Cambria Math" panose="02040503050406030204" pitchFamily="18" charset="0"/>
                      </a:rPr>
                      <m:t>(</m:t>
                    </m:r>
                    <m:r>
                      <a:rPr lang="en-US" altLang="zh-CN" sz="2400" b="1" i="1">
                        <a:latin typeface="Cambria Math" panose="02040503050406030204" pitchFamily="18" charset="0"/>
                      </a:rPr>
                      <m:t>𝑼</m:t>
                    </m:r>
                    <m:r>
                      <a:rPr lang="en-US" altLang="zh-CN" sz="2400" b="1" i="1">
                        <a:latin typeface="Cambria Math" panose="02040503050406030204" pitchFamily="18" charset="0"/>
                      </a:rPr>
                      <m:t>,</m:t>
                    </m:r>
                    <m:r>
                      <a:rPr lang="en-US" altLang="zh-CN" sz="2400" b="1" i="1">
                        <a:latin typeface="Cambria Math" panose="02040503050406030204" pitchFamily="18" charset="0"/>
                      </a:rPr>
                      <m:t>𝑽</m:t>
                    </m:r>
                    <m:r>
                      <a:rPr lang="en-US" altLang="zh-CN" sz="2400" b="1" i="1">
                        <a:latin typeface="Cambria Math" panose="02040503050406030204" pitchFamily="18" charset="0"/>
                      </a:rPr>
                      <m:t>)=</m:t>
                    </m:r>
                    <m:f>
                      <m:fPr>
                        <m:ctrlPr>
                          <a:rPr lang="zh-CN" altLang="zh-CN" sz="2400" b="1" i="1">
                            <a:latin typeface="Cambria Math" panose="02040503050406030204" pitchFamily="18" charset="0"/>
                          </a:rPr>
                        </m:ctrlPr>
                      </m:fPr>
                      <m:num>
                        <m:r>
                          <m:rPr>
                            <m:nor/>
                          </m:rPr>
                          <a:rPr lang="en-US" altLang="zh-CN" sz="2400" b="1"/>
                          <m:t>Cov</m:t>
                        </m:r>
                        <m:r>
                          <a:rPr lang="en-US" altLang="zh-CN" sz="2400" b="1">
                            <a:latin typeface="Cambria Math" panose="02040503050406030204" pitchFamily="18" charset="0"/>
                          </a:rPr>
                          <m:t>(</m:t>
                        </m:r>
                        <m:r>
                          <a:rPr lang="en-US" altLang="zh-CN" sz="2400" b="1" i="1">
                            <a:latin typeface="Cambria Math" panose="02040503050406030204" pitchFamily="18" charset="0"/>
                          </a:rPr>
                          <m:t>𝑼</m:t>
                        </m:r>
                        <m:r>
                          <a:rPr lang="en-US" altLang="zh-CN" sz="2400" b="1">
                            <a:latin typeface="Cambria Math" panose="02040503050406030204" pitchFamily="18" charset="0"/>
                          </a:rPr>
                          <m:t>,</m:t>
                        </m:r>
                        <m:r>
                          <a:rPr lang="en-US" altLang="zh-CN" sz="2400" b="1" i="1">
                            <a:latin typeface="Cambria Math" panose="02040503050406030204" pitchFamily="18" charset="0"/>
                          </a:rPr>
                          <m:t>𝑽</m:t>
                        </m:r>
                        <m:r>
                          <a:rPr lang="en-US" altLang="zh-CN" sz="2400" b="1">
                            <a:latin typeface="Cambria Math" panose="02040503050406030204" pitchFamily="18" charset="0"/>
                          </a:rPr>
                          <m:t>)</m:t>
                        </m:r>
                      </m:num>
                      <m:den>
                        <m:rad>
                          <m:radPr>
                            <m:degHide m:val="on"/>
                            <m:ctrlPr>
                              <a:rPr lang="zh-CN" altLang="zh-CN" sz="2400" b="1" i="1">
                                <a:latin typeface="Cambria Math" panose="02040503050406030204" pitchFamily="18" charset="0"/>
                              </a:rPr>
                            </m:ctrlPr>
                          </m:radPr>
                          <m:deg/>
                          <m:e>
                            <m:r>
                              <a:rPr lang="en-US" altLang="zh-CN" sz="2400" b="1" i="1">
                                <a:latin typeface="Cambria Math" panose="02040503050406030204" pitchFamily="18" charset="0"/>
                              </a:rPr>
                              <m:t>𝑫</m:t>
                            </m:r>
                            <m:r>
                              <a:rPr lang="en-US" altLang="zh-CN" sz="2400" b="1" i="1">
                                <a:latin typeface="Cambria Math" panose="02040503050406030204" pitchFamily="18" charset="0"/>
                              </a:rPr>
                              <m:t>(</m:t>
                            </m:r>
                            <m:r>
                              <a:rPr lang="en-US" altLang="zh-CN" sz="2400" b="1" i="1">
                                <a:latin typeface="Cambria Math" panose="02040503050406030204" pitchFamily="18" charset="0"/>
                              </a:rPr>
                              <m:t>𝑼</m:t>
                            </m:r>
                            <m:r>
                              <a:rPr lang="en-US" altLang="zh-CN" sz="2400" b="1" i="1">
                                <a:latin typeface="Cambria Math" panose="02040503050406030204" pitchFamily="18" charset="0"/>
                              </a:rPr>
                              <m:t>)</m:t>
                            </m:r>
                          </m:e>
                        </m:rad>
                        <m:rad>
                          <m:radPr>
                            <m:degHide m:val="on"/>
                            <m:ctrlPr>
                              <a:rPr lang="zh-CN" altLang="zh-CN" sz="2400" b="1" i="1">
                                <a:latin typeface="Cambria Math" panose="02040503050406030204" pitchFamily="18" charset="0"/>
                              </a:rPr>
                            </m:ctrlPr>
                          </m:radPr>
                          <m:deg/>
                          <m:e>
                            <m:r>
                              <a:rPr lang="en-US" altLang="zh-CN" sz="2400" b="1" i="1">
                                <a:latin typeface="Cambria Math" panose="02040503050406030204" pitchFamily="18" charset="0"/>
                              </a:rPr>
                              <m:t>𝑫</m:t>
                            </m:r>
                            <m:r>
                              <a:rPr lang="en-US" altLang="zh-CN" sz="2400" b="1" i="1">
                                <a:latin typeface="Cambria Math" panose="02040503050406030204" pitchFamily="18" charset="0"/>
                              </a:rPr>
                              <m:t>(</m:t>
                            </m:r>
                            <m:r>
                              <a:rPr lang="en-US" altLang="zh-CN" sz="2400" b="1" i="1">
                                <a:latin typeface="Cambria Math" panose="02040503050406030204" pitchFamily="18" charset="0"/>
                              </a:rPr>
                              <m:t>𝑽</m:t>
                            </m:r>
                            <m:r>
                              <a:rPr lang="en-US" altLang="zh-CN" sz="2400" b="1" i="1">
                                <a:latin typeface="Cambria Math" panose="02040503050406030204" pitchFamily="18" charset="0"/>
                              </a:rPr>
                              <m:t>)</m:t>
                            </m:r>
                          </m:e>
                        </m:rad>
                      </m:den>
                    </m:f>
                    <m:r>
                      <a:rPr lang="en-US" altLang="zh-CN" sz="2400" b="1" i="1">
                        <a:latin typeface="Cambria Math" panose="02040503050406030204" pitchFamily="18" charset="0"/>
                      </a:rPr>
                      <m:t>=</m:t>
                    </m:r>
                    <m:f>
                      <m:fPr>
                        <m:ctrlPr>
                          <a:rPr lang="zh-CN" altLang="zh-CN" sz="2400" b="1" i="1">
                            <a:latin typeface="Cambria Math" panose="02040503050406030204" pitchFamily="18" charset="0"/>
                          </a:rPr>
                        </m:ctrlPr>
                      </m:fPr>
                      <m:num>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𝒂</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𝒃</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𝝈</m:t>
                            </m:r>
                          </m:e>
                          <m:sup>
                            <m:r>
                              <a:rPr lang="en-US" altLang="zh-CN" sz="2400" b="1" i="1">
                                <a:latin typeface="Cambria Math" panose="02040503050406030204" pitchFamily="18" charset="0"/>
                              </a:rPr>
                              <m:t>𝟐</m:t>
                            </m:r>
                          </m:sup>
                        </m:sSup>
                      </m:num>
                      <m:den>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𝒂</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𝒃</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𝝈</m:t>
                            </m:r>
                          </m:e>
                          <m:sup>
                            <m:r>
                              <a:rPr lang="en-US" altLang="zh-CN" sz="2400" b="1" i="1">
                                <a:latin typeface="Cambria Math" panose="02040503050406030204" pitchFamily="18" charset="0"/>
                              </a:rPr>
                              <m:t>𝟐</m:t>
                            </m:r>
                          </m:sup>
                        </m:sSup>
                      </m:den>
                    </m:f>
                    <m:r>
                      <a:rPr lang="en-US" altLang="zh-CN" sz="2400" b="1" i="1">
                        <a:latin typeface="Cambria Math" panose="02040503050406030204" pitchFamily="18" charset="0"/>
                      </a:rPr>
                      <m:t>=</m:t>
                    </m:r>
                    <m:f>
                      <m:fPr>
                        <m:ctrlPr>
                          <a:rPr lang="zh-CN" altLang="zh-CN" sz="2400" b="1" i="1">
                            <a:latin typeface="Cambria Math" panose="02040503050406030204" pitchFamily="18" charset="0"/>
                          </a:rPr>
                        </m:ctrlPr>
                      </m:fPr>
                      <m:num>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𝒂</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𝒃</m:t>
                            </m:r>
                          </m:e>
                          <m:sup>
                            <m:r>
                              <a:rPr lang="en-US" altLang="zh-CN" sz="2400" b="1" i="1">
                                <a:latin typeface="Cambria Math" panose="02040503050406030204" pitchFamily="18" charset="0"/>
                              </a:rPr>
                              <m:t>𝟐</m:t>
                            </m:r>
                          </m:sup>
                        </m:sSup>
                      </m:num>
                      <m:den>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𝒂</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𝒃</m:t>
                            </m:r>
                          </m:e>
                          <m:sup>
                            <m:r>
                              <a:rPr lang="en-US" altLang="zh-CN" sz="2400" b="1" i="1">
                                <a:latin typeface="Cambria Math" panose="02040503050406030204" pitchFamily="18" charset="0"/>
                              </a:rPr>
                              <m:t>𝟐</m:t>
                            </m:r>
                          </m:sup>
                        </m:sSup>
                      </m:den>
                    </m:f>
                  </m:oMath>
                </a14:m>
                <a:r>
                  <a:rPr lang="en-US" altLang="zh-CN" sz="2400" b="1" dirty="0"/>
                  <a:t>. </a:t>
                </a:r>
                <a:endParaRPr lang="zh-CN" altLang="zh-CN" sz="2400" kern="100" dirty="0">
                  <a:effectLst/>
                  <a:latin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74CADF46-DE98-9F55-31F0-5E95C3662A2E}"/>
                  </a:ext>
                </a:extLst>
              </p:cNvPr>
              <p:cNvSpPr txBox="1">
                <a:spLocks noRot="1" noChangeAspect="1" noMove="1" noResize="1" noEditPoints="1" noAdjustHandles="1" noChangeArrowheads="1" noChangeShapeType="1" noTextEdit="1"/>
              </p:cNvSpPr>
              <p:nvPr/>
            </p:nvSpPr>
            <p:spPr>
              <a:xfrm>
                <a:off x="83215" y="5466720"/>
                <a:ext cx="8729221" cy="1155188"/>
              </a:xfrm>
              <a:prstGeom prst="rect">
                <a:avLst/>
              </a:prstGeom>
              <a:blipFill>
                <a:blip r:embed="rId11"/>
                <a:stretch>
                  <a:fillRect l="-559" t="-3175" r="-10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371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6" grpId="0"/>
      <p:bldP spid="18" grpId="0"/>
      <p:bldP spid="20" grpId="0"/>
      <p:bldP spid="24"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A9F65C7-B9BA-CF2A-7CBA-5B4F77A5E35F}"/>
              </a:ext>
            </a:extLst>
          </p:cNvPr>
          <p:cNvSpPr txBox="1"/>
          <p:nvPr/>
        </p:nvSpPr>
        <p:spPr>
          <a:xfrm>
            <a:off x="0" y="10967"/>
            <a:ext cx="8316416"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5.5 Law of Large Numbers and Central Limit Theorem</a:t>
            </a:r>
            <a:endParaRPr lang="zh-CN" altLang="en-US" sz="2400" dirty="0"/>
          </a:p>
        </p:txBody>
      </p:sp>
      <p:sp>
        <p:nvSpPr>
          <p:cNvPr id="5" name="文本框 4">
            <a:extLst>
              <a:ext uri="{FF2B5EF4-FFF2-40B4-BE49-F238E27FC236}">
                <a16:creationId xmlns:a16="http://schemas.microsoft.com/office/drawing/2014/main" id="{2BFD3B3E-8032-B7B1-9CB3-AEE302F06DC5}"/>
              </a:ext>
            </a:extLst>
          </p:cNvPr>
          <p:cNvSpPr txBox="1"/>
          <p:nvPr/>
        </p:nvSpPr>
        <p:spPr>
          <a:xfrm>
            <a:off x="0" y="486265"/>
            <a:ext cx="9144000"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We can find the steadily of the frequency of the events in large number of random phenomenon. And the average of large number of random variables are also steadiness. These results are the law of large numbers.</a:t>
            </a:r>
            <a:endParaRPr lang="zh-CN" altLang="en-US" sz="2400" dirty="0"/>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5D0A55E0-AB2F-4127-B778-679950A1ADBB}"/>
                  </a:ext>
                </a:extLst>
              </p:cNvPr>
              <p:cNvSpPr>
                <a:spLocks noChangeArrowheads="1"/>
              </p:cNvSpPr>
              <p:nvPr/>
            </p:nvSpPr>
            <p:spPr bwMode="auto">
              <a:xfrm>
                <a:off x="-1104" y="1994087"/>
                <a:ext cx="9144000" cy="14067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5.5.1 </a:t>
                </a:r>
                <a:r>
                  <a:rPr lang="en-US" altLang="zh-CN" sz="2400" kern="100" dirty="0">
                    <a:effectLst/>
                    <a:latin typeface="Times New Roman" panose="02020603050405020304" pitchFamily="18" charset="0"/>
                  </a:rPr>
                  <a:t>If a sequence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𝑋</m:t>
                        </m:r>
                      </m:e>
                      <m:sub>
                        <m:r>
                          <a:rPr lang="en-US" altLang="zh-CN" sz="2400" i="1" kern="100">
                            <a:effectLst/>
                            <a:latin typeface="Cambria Math" panose="02040503050406030204" pitchFamily="18" charset="0"/>
                            <a:cs typeface="Times New Roman" panose="02020603050405020304" pitchFamily="18" charset="0"/>
                          </a:rPr>
                          <m:t>𝑛</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of random variables is independent, with </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r>
                      <a:rPr lang="en-US" altLang="zh-CN" sz="2400" i="1">
                        <a:latin typeface="Cambria Math" panose="02040503050406030204" pitchFamily="18" charset="0"/>
                      </a:rPr>
                      <m:t>𝜇</m:t>
                    </m:r>
                    <m:r>
                      <a:rPr lang="en-US" altLang="zh-CN" sz="2400" i="1">
                        <a:latin typeface="Cambria Math" panose="02040503050406030204" pitchFamily="18" charset="0"/>
                      </a:rPr>
                      <m:t>, </m:t>
                    </m:r>
                    <m:r>
                      <a:rPr lang="en-US" altLang="zh-CN" sz="2400" i="1">
                        <a:latin typeface="Cambria Math" panose="02040503050406030204" pitchFamily="18" charset="0"/>
                      </a:rPr>
                      <m:t>𝐷</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𝜎</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 </m:t>
                    </m:r>
                  </m:oMath>
                </a14:m>
                <a:r>
                  <a:rPr lang="en-US" altLang="zh-CN" sz="2400" dirty="0"/>
                  <a:t>then</a:t>
                </a:r>
                <a:endParaRPr lang="zh-CN" altLang="zh-CN" sz="2400" dirty="0"/>
              </a:p>
              <a:p>
                <a:pPr algn="ctr"/>
                <a14:m>
                  <m:oMath xmlns:m="http://schemas.openxmlformats.org/officeDocument/2006/math">
                    <m:limLow>
                      <m:limLowPr>
                        <m:ctrlPr>
                          <a:rPr lang="zh-CN" altLang="zh-CN" sz="2400" i="1">
                            <a:latin typeface="Cambria Math" panose="02040503050406030204" pitchFamily="18" charset="0"/>
                          </a:rPr>
                        </m:ctrlPr>
                      </m:limLowPr>
                      <m:e>
                        <m:r>
                          <a:rPr lang="en-US" altLang="zh-CN" sz="2400" i="1">
                            <a:latin typeface="Cambria Math" panose="02040503050406030204" pitchFamily="18" charset="0"/>
                          </a:rPr>
                          <m:t>𝑙𝑖𝑚</m:t>
                        </m:r>
                      </m:e>
                      <m:lim>
                        <m:r>
                          <a:rPr lang="en-US" altLang="zh-CN" sz="2400" i="1">
                            <a:latin typeface="Cambria Math" panose="02040503050406030204" pitchFamily="18" charset="0"/>
                          </a:rPr>
                          <m:t>𝑛</m:t>
                        </m:r>
                        <m:r>
                          <a:rPr lang="en-US" altLang="zh-CN" sz="2400" i="1">
                            <a:latin typeface="Cambria Math" panose="02040503050406030204" pitchFamily="18" charset="0"/>
                          </a:rPr>
                          <m:t>→∞</m:t>
                        </m:r>
                      </m:lim>
                    </m:limLow>
                    <m:r>
                      <a:rPr lang="en-US" altLang="zh-CN" sz="2400" i="1">
                        <a:latin typeface="Cambria Math" panose="02040503050406030204" pitchFamily="18" charset="0"/>
                      </a:rPr>
                      <m:t>𝑃</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𝑛</m:t>
                        </m:r>
                      </m:den>
                    </m:f>
                    <m:nary>
                      <m:naryPr>
                        <m:chr m:val="∑"/>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𝑘</m:t>
                            </m:r>
                          </m:sub>
                        </m:sSub>
                        <m:r>
                          <a:rPr lang="en-US" altLang="zh-CN" sz="2400" i="1">
                            <a:latin typeface="Cambria Math" panose="02040503050406030204" pitchFamily="18" charset="0"/>
                          </a:rPr>
                          <m:t>−</m:t>
                        </m:r>
                        <m:r>
                          <a:rPr lang="en-US" altLang="zh-CN" sz="2400" i="1">
                            <a:latin typeface="Cambria Math" panose="02040503050406030204" pitchFamily="18" charset="0"/>
                          </a:rPr>
                          <m:t>𝜇</m:t>
                        </m:r>
                      </m:e>
                    </m:nary>
                    <m:r>
                      <a:rPr lang="en-US" altLang="zh-CN" sz="2400" i="1">
                        <a:latin typeface="Cambria Math" panose="02040503050406030204" pitchFamily="18" charset="0"/>
                      </a:rPr>
                      <m:t>|&lt;</m:t>
                    </m:r>
                    <m:r>
                      <a:rPr lang="en-US" altLang="zh-CN" sz="2400" i="1">
                        <a:latin typeface="Cambria Math" panose="02040503050406030204" pitchFamily="18" charset="0"/>
                      </a:rPr>
                      <m:t>𝜀</m:t>
                    </m:r>
                    <m:r>
                      <a:rPr lang="en-US" altLang="zh-CN" sz="2400" i="1">
                        <a:latin typeface="Cambria Math" panose="02040503050406030204" pitchFamily="18" charset="0"/>
                      </a:rPr>
                      <m:t>)=1,  </m:t>
                    </m:r>
                    <m:r>
                      <m:rPr>
                        <m:nor/>
                      </m:rPr>
                      <a:rPr lang="en-US" altLang="zh-CN" sz="2400"/>
                      <m:t>  </m:t>
                    </m:r>
                    <m:r>
                      <m:rPr>
                        <m:nor/>
                      </m:rPr>
                      <a:rPr lang="en-US" altLang="zh-CN" sz="2400"/>
                      <m:t>for</m:t>
                    </m:r>
                    <m:r>
                      <m:rPr>
                        <m:nor/>
                      </m:rPr>
                      <a:rPr lang="en-US" altLang="zh-CN" sz="2400"/>
                      <m:t> </m:t>
                    </m:r>
                    <m:r>
                      <m:rPr>
                        <m:nor/>
                      </m:rPr>
                      <a:rPr lang="en-US" altLang="zh-CN" sz="2400"/>
                      <m:t>any</m:t>
                    </m:r>
                    <m:r>
                      <m:rPr>
                        <m:nor/>
                      </m:rPr>
                      <a:rPr lang="en-US" altLang="zh-CN" sz="2400"/>
                      <m:t>  </m:t>
                    </m:r>
                    <m:r>
                      <a:rPr lang="en-US" altLang="zh-CN" sz="2400" i="1">
                        <a:latin typeface="Cambria Math" panose="02040503050406030204" pitchFamily="18" charset="0"/>
                      </a:rPr>
                      <m:t>𝜀</m:t>
                    </m:r>
                    <m:r>
                      <a:rPr lang="en-US" altLang="zh-CN" sz="2400">
                        <a:latin typeface="Cambria Math" panose="02040503050406030204" pitchFamily="18" charset="0"/>
                      </a:rPr>
                      <m:t>&gt;0</m:t>
                    </m:r>
                  </m:oMath>
                </a14:m>
                <a:r>
                  <a:rPr lang="en-US" altLang="zh-CN" sz="2400" dirty="0"/>
                  <a:t>    </a:t>
                </a:r>
                <a:r>
                  <a:rPr lang="zh-CN" altLang="en-US" sz="2400" dirty="0"/>
                  <a:t>（</a:t>
                </a:r>
                <a:r>
                  <a:rPr lang="en-US" altLang="zh-CN" sz="2400" dirty="0"/>
                  <a:t>5.5.1</a:t>
                </a:r>
                <a:r>
                  <a:rPr lang="zh-CN" altLang="en-US" sz="2400" dirty="0"/>
                  <a:t>）</a:t>
                </a:r>
                <a:endParaRPr lang="zh-CN" altLang="zh-CN" sz="2400" dirty="0"/>
              </a:p>
            </p:txBody>
          </p:sp>
        </mc:Choice>
        <mc:Fallback xmlns="">
          <p:sp>
            <p:nvSpPr>
              <p:cNvPr id="6" name="Rectangle 1">
                <a:extLst>
                  <a:ext uri="{FF2B5EF4-FFF2-40B4-BE49-F238E27FC236}">
                    <a16:creationId xmlns:a16="http://schemas.microsoft.com/office/drawing/2014/main" id="{5D0A55E0-AB2F-4127-B778-679950A1ADBB}"/>
                  </a:ext>
                </a:extLst>
              </p:cNvPr>
              <p:cNvSpPr>
                <a:spLocks noRot="1" noChangeAspect="1" noMove="1" noResize="1" noEditPoints="1" noAdjustHandles="1" noChangeArrowheads="1" noChangeShapeType="1" noTextEdit="1"/>
              </p:cNvSpPr>
              <p:nvPr/>
            </p:nvSpPr>
            <p:spPr bwMode="auto">
              <a:xfrm>
                <a:off x="-1104" y="1994087"/>
                <a:ext cx="9144000" cy="1406795"/>
              </a:xfrm>
              <a:prstGeom prst="rect">
                <a:avLst/>
              </a:prstGeom>
              <a:blipFill>
                <a:blip r:embed="rId2"/>
                <a:stretch>
                  <a:fillRect l="-1067" t="-3030" b="-129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C9F28492-5D27-7709-8A49-BE40DE44C17E}"/>
                  </a:ext>
                </a:extLst>
              </p:cNvPr>
              <p:cNvSpPr>
                <a:spLocks noChangeArrowheads="1"/>
              </p:cNvSpPr>
              <p:nvPr/>
            </p:nvSpPr>
            <p:spPr bwMode="auto">
              <a:xfrm>
                <a:off x="-1104" y="3893527"/>
                <a:ext cx="9144000" cy="17230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5.5.2  </a:t>
                </a:r>
                <a:r>
                  <a:rPr lang="en-US" altLang="zh-CN" sz="2400" kern="100" dirty="0">
                    <a:effectLst/>
                    <a:latin typeface="Times New Roman" panose="02020603050405020304" pitchFamily="18" charset="0"/>
                  </a:rPr>
                  <a:t>Let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𝑛</m:t>
                        </m:r>
                      </m:e>
                      <m:sub>
                        <m:r>
                          <a:rPr lang="en-US" altLang="zh-CN" sz="2400" i="1" kern="100">
                            <a:effectLst/>
                            <a:latin typeface="Cambria Math" panose="02040503050406030204" pitchFamily="18" charset="0"/>
                          </a:rPr>
                          <m:t>𝐴</m:t>
                        </m:r>
                      </m:sub>
                    </m:sSub>
                  </m:oMath>
                </a14:m>
                <a:r>
                  <a:rPr lang="en-US" altLang="zh-CN" sz="2400" kern="100" dirty="0">
                    <a:effectLst/>
                    <a:latin typeface="Times New Roman" panose="02020603050405020304" pitchFamily="18" charset="0"/>
                  </a:rPr>
                  <a:t> equals the number of the event </a:t>
                </a:r>
                <a:r>
                  <a:rPr lang="en-US" altLang="zh-CN" sz="2400" i="1" kern="100" dirty="0">
                    <a:effectLst/>
                    <a:latin typeface="Times New Roman" panose="02020603050405020304" pitchFamily="18" charset="0"/>
                  </a:rPr>
                  <a:t>A</a:t>
                </a:r>
                <a:r>
                  <a:rPr lang="en-US" altLang="zh-CN" sz="2400" kern="100" dirty="0">
                    <a:effectLst/>
                    <a:latin typeface="Times New Roman" panose="02020603050405020304" pitchFamily="18" charset="0"/>
                  </a:rPr>
                  <a:t> in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Bernoulli trials, and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 is the probability of the event </a:t>
                </a:r>
                <a:r>
                  <a:rPr lang="en-US" altLang="zh-CN" sz="2400" i="1" kern="100" dirty="0">
                    <a:effectLst/>
                    <a:latin typeface="Times New Roman" panose="02020603050405020304" pitchFamily="18" charset="0"/>
                  </a:rPr>
                  <a:t>A</a:t>
                </a:r>
                <a:r>
                  <a:rPr lang="en-US" altLang="zh-CN" sz="2400" kern="100" dirty="0">
                    <a:effectLst/>
                    <a:latin typeface="Times New Roman" panose="02020603050405020304" pitchFamily="18" charset="0"/>
                  </a:rPr>
                  <a:t> on any one Bernoulli trial, then </a:t>
                </a:r>
              </a:p>
              <a:p>
                <a:r>
                  <a:rPr lang="en-US" altLang="zh-CN" sz="2400" kern="100" dirty="0">
                    <a:latin typeface="Times New Roman" panose="02020603050405020304" pitchFamily="18" charset="0"/>
                  </a:rPr>
                  <a:t>               </a:t>
                </a:r>
                <a:r>
                  <a:rPr lang="en-US" altLang="zh-CN" sz="2400" kern="100" dirty="0">
                    <a:effectLst/>
                    <a:latin typeface="Times New Roman" panose="02020603050405020304" pitchFamily="18" charset="0"/>
                  </a:rPr>
                  <a:t> </a:t>
                </a:r>
                <a14:m>
                  <m:oMath xmlns:m="http://schemas.openxmlformats.org/officeDocument/2006/math">
                    <m:limLow>
                      <m:limLowPr>
                        <m:ctrlPr>
                          <a:rPr lang="zh-CN" altLang="zh-CN" sz="2400" i="1">
                            <a:latin typeface="Cambria Math" panose="02040503050406030204" pitchFamily="18" charset="0"/>
                          </a:rPr>
                        </m:ctrlPr>
                      </m:limLowPr>
                      <m:e>
                        <m:r>
                          <a:rPr lang="en-US" altLang="zh-CN" sz="2400" i="1">
                            <a:latin typeface="Cambria Math" panose="02040503050406030204" pitchFamily="18" charset="0"/>
                          </a:rPr>
                          <m:t>𝑙𝑖𝑚</m:t>
                        </m:r>
                      </m:e>
                      <m:lim>
                        <m:r>
                          <a:rPr lang="en-US" altLang="zh-CN" sz="2400" i="1">
                            <a:latin typeface="Cambria Math" panose="02040503050406030204" pitchFamily="18" charset="0"/>
                          </a:rPr>
                          <m:t>𝑛</m:t>
                        </m:r>
                        <m:r>
                          <a:rPr lang="en-US" altLang="zh-CN" sz="2400" i="1">
                            <a:latin typeface="Cambria Math" panose="02040503050406030204" pitchFamily="18" charset="0"/>
                          </a:rPr>
                          <m:t>→∞</m:t>
                        </m:r>
                      </m:lim>
                    </m:limLow>
                    <m:r>
                      <a:rPr lang="en-US" altLang="zh-CN" sz="2400" i="1">
                        <a:latin typeface="Cambria Math" panose="02040503050406030204" pitchFamily="18" charset="0"/>
                      </a:rPr>
                      <m:t>𝑃</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𝐴</m:t>
                            </m:r>
                          </m:sub>
                        </m:sSub>
                      </m:num>
                      <m:den>
                        <m:r>
                          <a:rPr lang="en-US" altLang="zh-CN" sz="2400" i="1">
                            <a:latin typeface="Cambria Math" panose="02040503050406030204" pitchFamily="18" charset="0"/>
                          </a:rPr>
                          <m:t>𝑛</m:t>
                        </m:r>
                      </m:den>
                    </m:f>
                    <m:r>
                      <a:rPr lang="en-US" altLang="zh-CN" sz="2400" i="1">
                        <a:latin typeface="Cambria Math" panose="02040503050406030204" pitchFamily="18" charset="0"/>
                      </a:rPr>
                      <m:t>−</m:t>
                    </m:r>
                    <m:r>
                      <a:rPr lang="en-US" altLang="zh-CN" sz="2400" i="1">
                        <a:latin typeface="Cambria Math" panose="02040503050406030204" pitchFamily="18" charset="0"/>
                      </a:rPr>
                      <m:t>𝜇</m:t>
                    </m:r>
                    <m:r>
                      <a:rPr lang="en-US" altLang="zh-CN" sz="2400" i="1">
                        <a:latin typeface="Cambria Math" panose="02040503050406030204" pitchFamily="18" charset="0"/>
                      </a:rPr>
                      <m:t>|&lt;</m:t>
                    </m:r>
                    <m:r>
                      <a:rPr lang="en-US" altLang="zh-CN" sz="2400" i="1">
                        <a:latin typeface="Cambria Math" panose="02040503050406030204" pitchFamily="18" charset="0"/>
                      </a:rPr>
                      <m:t>𝜀</m:t>
                    </m:r>
                    <m:r>
                      <a:rPr lang="en-US" altLang="zh-CN" sz="2400" i="1">
                        <a:latin typeface="Cambria Math" panose="02040503050406030204" pitchFamily="18" charset="0"/>
                      </a:rPr>
                      <m:t>)=1</m:t>
                    </m:r>
                    <m:r>
                      <m:rPr>
                        <m:nor/>
                      </m:rPr>
                      <a:rPr lang="en-US" altLang="zh-CN" sz="2400"/>
                      <m:t>  </m:t>
                    </m:r>
                    <m:r>
                      <m:rPr>
                        <m:nor/>
                      </m:rPr>
                      <a:rPr lang="en-US" altLang="zh-CN" sz="2400"/>
                      <m:t>for</m:t>
                    </m:r>
                    <m:r>
                      <m:rPr>
                        <m:nor/>
                      </m:rPr>
                      <a:rPr lang="en-US" altLang="zh-CN" sz="2400"/>
                      <m:t> </m:t>
                    </m:r>
                    <m:r>
                      <m:rPr>
                        <m:nor/>
                      </m:rPr>
                      <a:rPr lang="en-US" altLang="zh-CN" sz="2400"/>
                      <m:t>any</m:t>
                    </m:r>
                    <m:r>
                      <m:rPr>
                        <m:nor/>
                      </m:rPr>
                      <a:rPr lang="en-US" altLang="zh-CN" sz="2400"/>
                      <m:t>  </m:t>
                    </m:r>
                    <m:r>
                      <a:rPr lang="en-US" altLang="zh-CN" sz="2400" i="1">
                        <a:latin typeface="Cambria Math" panose="02040503050406030204" pitchFamily="18" charset="0"/>
                      </a:rPr>
                      <m:t>𝜀</m:t>
                    </m:r>
                    <m:r>
                      <a:rPr lang="en-US" altLang="zh-CN" sz="2400">
                        <a:latin typeface="Cambria Math" panose="02040503050406030204" pitchFamily="18" charset="0"/>
                      </a:rPr>
                      <m:t>&gt;0</m:t>
                    </m:r>
                  </m:oMath>
                </a14:m>
                <a:r>
                  <a:rPr lang="en-US" altLang="zh-CN" sz="2400" kern="100" dirty="0">
                    <a:effectLst/>
                    <a:latin typeface="Times New Roman" panose="02020603050405020304" pitchFamily="18" charset="0"/>
                  </a:rPr>
                  <a:t>             </a:t>
                </a:r>
                <a:r>
                  <a:rPr lang="zh-CN" altLang="en-US" sz="2400" kern="100" dirty="0">
                    <a:effectLst/>
                    <a:latin typeface="Times New Roman" panose="02020603050405020304" pitchFamily="18" charset="0"/>
                  </a:rPr>
                  <a:t>（</a:t>
                </a:r>
                <a:r>
                  <a:rPr lang="en-US" altLang="zh-CN" sz="2400" kern="100" dirty="0">
                    <a:effectLst/>
                    <a:latin typeface="Times New Roman" panose="02020603050405020304" pitchFamily="18" charset="0"/>
                  </a:rPr>
                  <a:t>5.5.2</a:t>
                </a:r>
                <a:r>
                  <a:rPr lang="zh-CN" altLang="en-US"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7" name="Rectangle 2">
                <a:extLst>
                  <a:ext uri="{FF2B5EF4-FFF2-40B4-BE49-F238E27FC236}">
                    <a16:creationId xmlns:a16="http://schemas.microsoft.com/office/drawing/2014/main" id="{C9F28492-5D27-7709-8A49-BE40DE44C17E}"/>
                  </a:ext>
                </a:extLst>
              </p:cNvPr>
              <p:cNvSpPr>
                <a:spLocks noRot="1" noChangeAspect="1" noMove="1" noResize="1" noEditPoints="1" noAdjustHandles="1" noChangeArrowheads="1" noChangeShapeType="1" noTextEdit="1"/>
              </p:cNvSpPr>
              <p:nvPr/>
            </p:nvSpPr>
            <p:spPr bwMode="auto">
              <a:xfrm>
                <a:off x="-1104" y="3893527"/>
                <a:ext cx="9144000" cy="1723036"/>
              </a:xfrm>
              <a:prstGeom prst="rect">
                <a:avLst/>
              </a:prstGeom>
              <a:blipFill>
                <a:blip r:embed="rId3"/>
                <a:stretch>
                  <a:fillRect l="-1067" t="-2482" b="-10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1043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8A2209-835E-41CC-B883-C86B0FCC288C}"/>
              </a:ext>
            </a:extLst>
          </p:cNvPr>
          <p:cNvSpPr txBox="1"/>
          <p:nvPr/>
        </p:nvSpPr>
        <p:spPr>
          <a:xfrm>
            <a:off x="272995" y="548680"/>
            <a:ext cx="8598010" cy="1569660"/>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This theorem proved the steadily of the relative frequency of the events in large number of random trials. Therefore, in application, while the trial’s times </a:t>
            </a:r>
            <a:r>
              <a:rPr lang="en-US" altLang="zh-CN" sz="2400" i="1" kern="100" dirty="0">
                <a:effectLst/>
                <a:latin typeface="Times New Roman" panose="02020603050405020304" pitchFamily="18" charset="0"/>
                <a:ea typeface="宋体" panose="02010600030101010101" pitchFamily="2" charset="-122"/>
              </a:rPr>
              <a:t>n</a:t>
            </a:r>
            <a:r>
              <a:rPr lang="en-US" altLang="zh-CN" sz="2400" kern="100" dirty="0">
                <a:effectLst/>
                <a:latin typeface="Times New Roman" panose="02020603050405020304" pitchFamily="18" charset="0"/>
                <a:ea typeface="宋体" panose="02010600030101010101" pitchFamily="2" charset="-122"/>
              </a:rPr>
              <a:t> is a large number, we can use the frequency to replace the probability of a event. </a:t>
            </a:r>
            <a:endParaRPr lang="zh-CN" altLang="en-US" sz="2400" dirty="0"/>
          </a:p>
        </p:txBody>
      </p:sp>
      <p:sp>
        <p:nvSpPr>
          <p:cNvPr id="5" name="Rectangle 2">
            <a:extLst>
              <a:ext uri="{FF2B5EF4-FFF2-40B4-BE49-F238E27FC236}">
                <a16:creationId xmlns:a16="http://schemas.microsoft.com/office/drawing/2014/main" id="{426F8D5A-0A40-BAF6-E6DE-AB111F5C7CA9}"/>
              </a:ext>
            </a:extLst>
          </p:cNvPr>
          <p:cNvSpPr>
            <a:spLocks noChangeArrowheads="1"/>
          </p:cNvSpPr>
          <p:nvPr/>
        </p:nvSpPr>
        <p:spPr bwMode="auto">
          <a:xfrm>
            <a:off x="0" y="2262064"/>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Theorem 5.5.1 and 5.5.2 are known as the weak law of large numbers  </a:t>
            </a:r>
            <a:r>
              <a:rPr lang="en-US" altLang="zh-CN" sz="2400" kern="100" dirty="0">
                <a:effectLst/>
                <a:latin typeface="Times New Roman" panose="02020603050405020304" pitchFamily="18" charset="0"/>
              </a:rPr>
              <a:t>, or the law of averages. There is a companion to the weak law that is referred to the strong law of the large numbers. Under the same assumption of  Theorem 5.5.1, we have</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DC55C2D-9CF6-FAD1-D0BB-3D574CD7C033}"/>
                  </a:ext>
                </a:extLst>
              </p:cNvPr>
              <p:cNvSpPr txBox="1"/>
              <p:nvPr/>
            </p:nvSpPr>
            <p:spPr>
              <a:xfrm>
                <a:off x="1619672" y="3975448"/>
                <a:ext cx="5616624" cy="649858"/>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limLow>
                      <m:limLowPr>
                        <m:ctrlPr>
                          <a:rPr lang="zh-CN" altLang="zh-CN" sz="2400" i="1">
                            <a:effectLst/>
                            <a:latin typeface="Cambria Math" panose="02040503050406030204" pitchFamily="18" charset="0"/>
                            <a:ea typeface="Cambria Math" panose="02040503050406030204" pitchFamily="18" charset="0"/>
                          </a:rPr>
                        </m:ctrlPr>
                      </m:limLowPr>
                      <m:e>
                        <m:r>
                          <a:rPr lang="en-US" altLang="zh-CN" sz="2400" i="1" kern="100">
                            <a:effectLst/>
                            <a:latin typeface="Cambria Math" panose="02040503050406030204" pitchFamily="18" charset="0"/>
                            <a:cs typeface="Times New Roman" panose="02020603050405020304" pitchFamily="18" charset="0"/>
                          </a:rPr>
                          <m:t>𝑙𝑖𝑚</m:t>
                        </m:r>
                      </m:e>
                      <m:lim>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lim>
                    </m:limLow>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1</m:t>
                        </m:r>
                      </m:num>
                      <m:den>
                        <m:r>
                          <a:rPr lang="en-US" altLang="zh-CN" sz="2400" i="1" kern="100">
                            <a:effectLst/>
                            <a:latin typeface="Cambria Math" panose="02040503050406030204" pitchFamily="18" charset="0"/>
                            <a:cs typeface="Times New Roman" panose="02020603050405020304" pitchFamily="18" charset="0"/>
                          </a:rPr>
                          <m:t>𝑛</m:t>
                        </m:r>
                      </m:den>
                    </m:f>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=1</m:t>
                        </m:r>
                      </m:sub>
                      <m:sup>
                        <m:r>
                          <a:rPr lang="en-US" altLang="zh-CN" sz="2400" i="1" kern="100">
                            <a:effectLst/>
                            <a:latin typeface="Cambria Math" panose="02040503050406030204" pitchFamily="18" charset="0"/>
                            <a:cs typeface="Times New Roman" panose="02020603050405020304" pitchFamily="18" charset="0"/>
                          </a:rPr>
                          <m:t>𝑛</m:t>
                        </m:r>
                      </m:sup>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𝑋</m:t>
                            </m:r>
                          </m:e>
                          <m:sub>
                            <m:r>
                              <a:rPr lang="en-US" altLang="zh-CN" sz="2400" i="1" kern="100">
                                <a:effectLst/>
                                <a:latin typeface="Cambria Math" panose="02040503050406030204" pitchFamily="18" charset="0"/>
                                <a:cs typeface="Times New Roman" panose="02020603050405020304" pitchFamily="18" charset="0"/>
                              </a:rPr>
                              <m:t>𝑘</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𝜇</m:t>
                        </m:r>
                      </m:e>
                    </m:nary>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    </a:t>
                </a:r>
                <a:r>
                  <a:rPr lang="zh-CN" altLang="en-US" sz="2400" kern="100" dirty="0">
                    <a:effectLst/>
                    <a:latin typeface="Times New Roman" panose="02020603050405020304" pitchFamily="18" charset="0"/>
                  </a:rPr>
                  <a:t>（</a:t>
                </a:r>
                <a:r>
                  <a:rPr lang="en-US" altLang="zh-CN" sz="2400" kern="100" dirty="0">
                    <a:effectLst/>
                    <a:latin typeface="Times New Roman" panose="02020603050405020304" pitchFamily="18" charset="0"/>
                  </a:rPr>
                  <a:t>5.5.3</a:t>
                </a:r>
                <a:r>
                  <a:rPr lang="zh-CN" altLang="en-US" sz="2400" kern="100" dirty="0">
                    <a:effectLst/>
                    <a:latin typeface="Times New Roman" panose="02020603050405020304" pitchFamily="18" charset="0"/>
                  </a:rPr>
                  <a:t>）</a:t>
                </a:r>
                <a:endParaRPr lang="zh-CN" altLang="en-US" sz="2400" dirty="0"/>
              </a:p>
            </p:txBody>
          </p:sp>
        </mc:Choice>
        <mc:Fallback xmlns="">
          <p:sp>
            <p:nvSpPr>
              <p:cNvPr id="7" name="文本框 6">
                <a:extLst>
                  <a:ext uri="{FF2B5EF4-FFF2-40B4-BE49-F238E27FC236}">
                    <a16:creationId xmlns:a16="http://schemas.microsoft.com/office/drawing/2014/main" id="{0DC55C2D-9CF6-FAD1-D0BB-3D574CD7C033}"/>
                  </a:ext>
                </a:extLst>
              </p:cNvPr>
              <p:cNvSpPr txBox="1">
                <a:spLocks noRot="1" noChangeAspect="1" noMove="1" noResize="1" noEditPoints="1" noAdjustHandles="1" noChangeArrowheads="1" noChangeShapeType="1" noTextEdit="1"/>
              </p:cNvSpPr>
              <p:nvPr/>
            </p:nvSpPr>
            <p:spPr>
              <a:xfrm>
                <a:off x="1619672" y="3975448"/>
                <a:ext cx="5616624" cy="649858"/>
              </a:xfrm>
              <a:prstGeom prst="rect">
                <a:avLst/>
              </a:prstGeom>
              <a:blipFill>
                <a:blip r:embed="rId2"/>
                <a:stretch>
                  <a:fillRect b="-2804"/>
                </a:stretch>
              </a:blipFill>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FDC94042-0A0E-ACFE-F952-265ECCCE48B7}"/>
              </a:ext>
            </a:extLst>
          </p:cNvPr>
          <p:cNvSpPr>
            <a:spLocks noChangeArrowheads="1"/>
          </p:cNvSpPr>
          <p:nvPr/>
        </p:nvSpPr>
        <p:spPr bwMode="auto">
          <a:xfrm>
            <a:off x="0" y="4593235"/>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words, (5.5.3) states that with probability 1, the sample mean converge to the true mean as the sample size tends to infinity. Similarly, (5.5.2) can be enhanced to the following formula:</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FFC92DA-1B35-88D6-F194-BC6E2885904F}"/>
                  </a:ext>
                </a:extLst>
              </p:cNvPr>
              <p:cNvSpPr txBox="1"/>
              <p:nvPr/>
            </p:nvSpPr>
            <p:spPr>
              <a:xfrm>
                <a:off x="1979712" y="5974388"/>
                <a:ext cx="4616970" cy="669863"/>
              </a:xfrm>
              <a:prstGeom prst="rect">
                <a:avLst/>
              </a:prstGeom>
              <a:noFill/>
            </p:spPr>
            <p:txBody>
              <a:bodyPr wrap="square">
                <a:spAutoFit/>
              </a:bodyPr>
              <a:lstStyle/>
              <a:p>
                <a14:m>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limLow>
                          <m:limLowPr>
                            <m:ctrlPr>
                              <a:rPr lang="zh-CN" altLang="en-US" sz="2400" i="1">
                                <a:solidFill>
                                  <a:srgbClr val="836967"/>
                                </a:solidFill>
                                <a:latin typeface="Cambria Math" panose="02040503050406030204" pitchFamily="18" charset="0"/>
                              </a:rPr>
                            </m:ctrlPr>
                          </m:limLowPr>
                          <m:e>
                            <m:r>
                              <a:rPr lang="zh-CN" altLang="en-US" sz="2400" i="1">
                                <a:latin typeface="Cambria Math" panose="02040503050406030204" pitchFamily="18" charset="0"/>
                              </a:rPr>
                              <m:t>𝑙𝑖𝑚</m:t>
                            </m:r>
                          </m:e>
                          <m:lim>
                            <m:r>
                              <a:rPr lang="zh-CN" altLang="en-US" sz="2400" i="1">
                                <a:latin typeface="Cambria Math" panose="02040503050406030204" pitchFamily="18" charset="0"/>
                              </a:rPr>
                              <m:t>𝑛</m:t>
                            </m:r>
                            <m:r>
                              <a:rPr lang="zh-CN" altLang="en-US" sz="2400" i="0">
                                <a:latin typeface="Cambria Math" panose="02040503050406030204" pitchFamily="18" charset="0"/>
                              </a:rPr>
                              <m:t>→∞</m:t>
                            </m:r>
                          </m:lim>
                        </m:limLow>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num>
                          <m:den>
                            <m:r>
                              <a:rPr lang="zh-CN" altLang="en-US" sz="2400" i="1">
                                <a:latin typeface="Cambria Math" panose="02040503050406030204" pitchFamily="18" charset="0"/>
                              </a:rPr>
                              <m:t>𝑛</m:t>
                            </m:r>
                          </m:den>
                        </m:f>
                        <m:r>
                          <a:rPr lang="zh-CN" altLang="en-US" sz="2400" i="0">
                            <a:latin typeface="Cambria Math" panose="02040503050406030204" pitchFamily="18" charset="0"/>
                          </a:rPr>
                          <m:t>=</m:t>
                        </m:r>
                        <m:r>
                          <a:rPr lang="zh-CN" altLang="en-US" sz="2400" i="1">
                            <a:latin typeface="Cambria Math" panose="02040503050406030204" pitchFamily="18" charset="0"/>
                          </a:rPr>
                          <m:t>𝜇</m:t>
                        </m:r>
                      </m:e>
                    </m:d>
                    <m:r>
                      <a:rPr lang="zh-CN" altLang="en-US" sz="2400" i="0">
                        <a:latin typeface="Cambria Math" panose="02040503050406030204" pitchFamily="18" charset="0"/>
                      </a:rPr>
                      <m:t>=1</m:t>
                    </m:r>
                    <m:r>
                      <a:rPr lang="en-US" altLang="zh-CN" sz="2400" b="0" i="0" smtClean="0">
                        <a:latin typeface="Cambria Math" panose="02040503050406030204" pitchFamily="18" charset="0"/>
                      </a:rPr>
                      <m:t>     </m:t>
                    </m:r>
                  </m:oMath>
                </a14:m>
                <a:r>
                  <a:rPr lang="zh-CN" altLang="en-US" sz="2400" dirty="0"/>
                  <a:t>    </a:t>
                </a:r>
                <a:r>
                  <a:rPr lang="en-US" altLang="zh-CN" sz="2400" dirty="0"/>
                  <a:t>(5.5.4)</a:t>
                </a:r>
                <a:endParaRPr lang="zh-CN" altLang="en-US" sz="2400" dirty="0"/>
              </a:p>
            </p:txBody>
          </p:sp>
        </mc:Choice>
        <mc:Fallback xmlns="">
          <p:sp>
            <p:nvSpPr>
              <p:cNvPr id="10" name="文本框 9">
                <a:extLst>
                  <a:ext uri="{FF2B5EF4-FFF2-40B4-BE49-F238E27FC236}">
                    <a16:creationId xmlns:a16="http://schemas.microsoft.com/office/drawing/2014/main" id="{2FFC92DA-1B35-88D6-F194-BC6E2885904F}"/>
                  </a:ext>
                </a:extLst>
              </p:cNvPr>
              <p:cNvSpPr txBox="1">
                <a:spLocks noRot="1" noChangeAspect="1" noMove="1" noResize="1" noEditPoints="1" noAdjustHandles="1" noChangeArrowheads="1" noChangeShapeType="1" noTextEdit="1"/>
              </p:cNvSpPr>
              <p:nvPr/>
            </p:nvSpPr>
            <p:spPr>
              <a:xfrm>
                <a:off x="1979712" y="5974388"/>
                <a:ext cx="4616970" cy="669863"/>
              </a:xfrm>
              <a:prstGeom prst="rect">
                <a:avLst/>
              </a:prstGeom>
              <a:blipFill>
                <a:blip r:embed="rId3"/>
                <a:stretch>
                  <a:fillRect b="-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6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C37A5E5-23C5-3954-8CAD-7AA4DE0F7371}"/>
              </a:ext>
            </a:extLst>
          </p:cNvPr>
          <p:cNvPicPr>
            <a:picLocks noChangeAspect="1"/>
          </p:cNvPicPr>
          <p:nvPr/>
        </p:nvPicPr>
        <p:blipFill>
          <a:blip r:embed="rId2"/>
          <a:stretch>
            <a:fillRect/>
          </a:stretch>
        </p:blipFill>
        <p:spPr>
          <a:xfrm>
            <a:off x="1403648" y="326885"/>
            <a:ext cx="3672408" cy="4369224"/>
          </a:xfrm>
          <a:prstGeom prst="rect">
            <a:avLst/>
          </a:prstGeom>
        </p:spPr>
      </p:pic>
      <p:sp>
        <p:nvSpPr>
          <p:cNvPr id="8" name="文本框 7">
            <a:extLst>
              <a:ext uri="{FF2B5EF4-FFF2-40B4-BE49-F238E27FC236}">
                <a16:creationId xmlns:a16="http://schemas.microsoft.com/office/drawing/2014/main" id="{E6FD04AB-EDED-C091-048F-5BFF6300BC93}"/>
              </a:ext>
            </a:extLst>
          </p:cNvPr>
          <p:cNvSpPr txBox="1"/>
          <p:nvPr/>
        </p:nvSpPr>
        <p:spPr>
          <a:xfrm>
            <a:off x="244475" y="4869160"/>
            <a:ext cx="2023269"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They satisfy</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08F51D4-9E16-F349-3638-5D203D672AFC}"/>
                  </a:ext>
                </a:extLst>
              </p:cNvPr>
              <p:cNvSpPr txBox="1"/>
              <p:nvPr/>
            </p:nvSpPr>
            <p:spPr>
              <a:xfrm>
                <a:off x="2123728" y="4832265"/>
                <a:ext cx="4572000" cy="490840"/>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𝑥</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𝑦</m:t>
                    </m:r>
                    <m:r>
                      <a:rPr lang="en-US" altLang="zh-CN" sz="2400" i="1" kern="100" smtClean="0">
                        <a:effectLst/>
                        <a:latin typeface="Cambria Math" panose="02040503050406030204" pitchFamily="18" charset="0"/>
                        <a:ea typeface="宋体" panose="02010600030101010101" pitchFamily="2" charset="-122"/>
                      </a:rPr>
                      <m:t>)≥0,</m:t>
                    </m:r>
                    <m:r>
                      <m:rPr>
                        <m:nor/>
                      </m:rPr>
                      <a:rPr lang="en-US" altLang="zh-CN" sz="2400" kern="100">
                        <a:effectLst/>
                        <a:latin typeface="Cambria Math" panose="02040503050406030204" pitchFamily="18" charset="0"/>
                        <a:ea typeface="宋体" panose="02010600030101010101" pitchFamily="2" charset="-122"/>
                      </a:rPr>
                      <m:t>  </m:t>
                    </m:r>
                    <m:nary>
                      <m:naryPr>
                        <m:chr m:val="∑"/>
                        <m:supHide m:val="on"/>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𝑥</m:t>
                        </m:r>
                      </m:sub>
                      <m:sup/>
                      <m:e>
                        <m:nary>
                          <m:naryPr>
                            <m:chr m:val="∑"/>
                            <m:supHide m:val="on"/>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𝑦</m:t>
                            </m:r>
                          </m:sub>
                          <m:sup/>
                          <m:e>
                            <m:r>
                              <a:rPr lang="en-US" altLang="zh-CN" sz="2400" i="1" kern="100">
                                <a:effectLst/>
                                <a:latin typeface="Cambria Math" panose="02040503050406030204" pitchFamily="18" charset="0"/>
                                <a:ea typeface="宋体" panose="02010600030101010101" pitchFamily="2" charset="-122"/>
                              </a:rPr>
                              <m:t>𝑝</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𝑦</m:t>
                            </m:r>
                            <m:r>
                              <a:rPr lang="en-US" altLang="zh-CN" sz="2400" i="1" kern="100">
                                <a:effectLst/>
                                <a:latin typeface="Cambria Math" panose="02040503050406030204" pitchFamily="18" charset="0"/>
                                <a:ea typeface="宋体" panose="02010600030101010101" pitchFamily="2" charset="-122"/>
                              </a:rPr>
                              <m:t>)</m:t>
                            </m:r>
                          </m:e>
                        </m:nary>
                      </m:e>
                    </m:nary>
                    <m:r>
                      <a:rPr lang="en-US" altLang="zh-CN" sz="2400" i="1" kern="100">
                        <a:effectLst/>
                        <a:latin typeface="Cambria Math" panose="02040503050406030204" pitchFamily="18" charset="0"/>
                        <a:ea typeface="宋体" panose="02010600030101010101" pitchFamily="2" charset="-122"/>
                      </a:rPr>
                      <m:t>=1</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C08F51D4-9E16-F349-3638-5D203D672AFC}"/>
                  </a:ext>
                </a:extLst>
              </p:cNvPr>
              <p:cNvSpPr txBox="1">
                <a:spLocks noRot="1" noChangeAspect="1" noMove="1" noResize="1" noEditPoints="1" noAdjustHandles="1" noChangeArrowheads="1" noChangeShapeType="1" noTextEdit="1"/>
              </p:cNvSpPr>
              <p:nvPr/>
            </p:nvSpPr>
            <p:spPr>
              <a:xfrm>
                <a:off x="2123728" y="4832265"/>
                <a:ext cx="4572000" cy="490840"/>
              </a:xfrm>
              <a:prstGeom prst="rect">
                <a:avLst/>
              </a:prstGeom>
              <a:blipFill>
                <a:blip r:embed="rId4"/>
                <a:stretch>
                  <a:fillRect t="-122500" b="-18125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D6293C8-BB2E-7D57-B7A6-CD5FB4E5F42E}"/>
              </a:ext>
            </a:extLst>
          </p:cNvPr>
          <p:cNvSpPr txBox="1"/>
          <p:nvPr/>
        </p:nvSpPr>
        <p:spPr>
          <a:xfrm>
            <a:off x="755576" y="5661248"/>
            <a:ext cx="7272808"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where the sum is over all possible values of the variable.</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335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CF42C1-590B-330E-0B47-35012C4E6F90}"/>
              </a:ext>
            </a:extLst>
          </p:cNvPr>
          <p:cNvSpPr>
            <a:spLocks noChangeArrowheads="1"/>
          </p:cNvSpPr>
          <p:nvPr/>
        </p:nvSpPr>
        <p:spPr bwMode="auto">
          <a:xfrm>
            <a:off x="0" y="2204864"/>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means that the relative frequency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A</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of successes converges to the probability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of successes with probability 1, i.e.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zh-CN" sz="24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A</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 </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almost always converges to </a:t>
            </a:r>
            <a:r>
              <a:rPr kumimoji="0" lang="en-US" altLang="zh-CN" sz="24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This will help us to understand the precise meaning of Definition 2.3.1.</a:t>
            </a:r>
            <a:r>
              <a:rPr kumimoji="0" lang="en-US" altLang="zh-CN" sz="24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1471196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F3396B-FC9A-7293-0AF6-A930F9CECCFD}"/>
              </a:ext>
            </a:extLst>
          </p:cNvPr>
          <p:cNvSpPr>
            <a:spLocks noChangeArrowheads="1"/>
          </p:cNvSpPr>
          <p:nvPr/>
        </p:nvSpPr>
        <p:spPr bwMode="auto">
          <a:xfrm>
            <a:off x="0" y="184665"/>
            <a:ext cx="89644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5.5.1  </a:t>
            </a:r>
            <a:r>
              <a:rPr lang="en-US" altLang="zh-CN" sz="2400" b="1" kern="100" dirty="0">
                <a:solidFill>
                  <a:srgbClr val="000080"/>
                </a:solidFill>
                <a:effectLst/>
                <a:latin typeface="Times New Roman" panose="02020603050405020304" pitchFamily="18" charset="0"/>
              </a:rPr>
              <a:t>Show that for 40,000 flips of a balanced coin, the probability is at least 0.99  that the proportion of heads will fall between 0.475 and 0.525</a:t>
            </a:r>
            <a:r>
              <a:rPr lang="zh-CN" altLang="zh-CN" sz="2400" b="1" kern="100" dirty="0">
                <a:solidFill>
                  <a:srgbClr val="000080"/>
                </a:solidFill>
                <a:effectLst/>
                <a:latin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p:txBody>
      </p:sp>
      <p:sp>
        <p:nvSpPr>
          <p:cNvPr id="4" name="文本框 3">
            <a:extLst>
              <a:ext uri="{FF2B5EF4-FFF2-40B4-BE49-F238E27FC236}">
                <a16:creationId xmlns:a16="http://schemas.microsoft.com/office/drawing/2014/main" id="{698BE0F4-C9F0-1028-64A6-07D8140B1D83}"/>
              </a:ext>
            </a:extLst>
          </p:cNvPr>
          <p:cNvSpPr txBox="1"/>
          <p:nvPr/>
        </p:nvSpPr>
        <p:spPr>
          <a:xfrm>
            <a:off x="0" y="1405064"/>
            <a:ext cx="135444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p:sp>
        <p:nvSpPr>
          <p:cNvPr id="6" name="文本框 5">
            <a:extLst>
              <a:ext uri="{FF2B5EF4-FFF2-40B4-BE49-F238E27FC236}">
                <a16:creationId xmlns:a16="http://schemas.microsoft.com/office/drawing/2014/main" id="{84F1F1A5-E97E-2699-4C2A-164B037771E2}"/>
              </a:ext>
            </a:extLst>
          </p:cNvPr>
          <p:cNvSpPr txBox="1"/>
          <p:nvPr/>
        </p:nvSpPr>
        <p:spPr>
          <a:xfrm>
            <a:off x="1331640" y="1407478"/>
            <a:ext cx="1656184" cy="461665"/>
          </a:xfrm>
          <a:prstGeom prst="rect">
            <a:avLst/>
          </a:prstGeom>
          <a:noFill/>
        </p:spPr>
        <p:txBody>
          <a:bodyPr wrap="square">
            <a:spAutoFit/>
          </a:bodyPr>
          <a:lstStyle/>
          <a:p>
            <a:r>
              <a:rPr lang="en-US" altLang="zh-CN" sz="2400" kern="100" dirty="0">
                <a:effectLst/>
                <a:latin typeface="Times New Roman" panose="02020603050405020304" pitchFamily="18" charset="0"/>
              </a:rPr>
              <a:t>Since</a:t>
            </a:r>
            <a:endParaRPr lang="zh-CN" altLang="en-US" sz="24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E87BF43-906C-03F0-FDBF-B1D2DEEDE52D}"/>
                  </a:ext>
                </a:extLst>
              </p:cNvPr>
              <p:cNvSpPr txBox="1"/>
              <p:nvPr/>
            </p:nvSpPr>
            <p:spPr>
              <a:xfrm>
                <a:off x="778013" y="1649837"/>
                <a:ext cx="8280920" cy="783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𝑛</m:t>
                      </m:r>
                      <m:r>
                        <a:rPr lang="zh-CN" altLang="en-US" sz="2400" i="0">
                          <a:latin typeface="Cambria Math" panose="02040503050406030204" pitchFamily="18" charset="0"/>
                        </a:rPr>
                        <m:t>=40000, </m:t>
                      </m:r>
                      <m:r>
                        <a:rPr lang="zh-CN" altLang="en-US" sz="2400" i="1">
                          <a:latin typeface="Cambria Math" panose="02040503050406030204" pitchFamily="18" charset="0"/>
                        </a:rPr>
                        <m:t>𝑝</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r>
                        <a:rPr lang="zh-CN" altLang="en-US" sz="2400" i="0">
                          <a:latin typeface="Cambria Math" panose="02040503050406030204" pitchFamily="18" charset="0"/>
                        </a:rPr>
                        <m:t>, </m:t>
                      </m:r>
                      <m:r>
                        <a:rPr lang="zh-CN" altLang="en-US" sz="2400" i="1">
                          <a:latin typeface="Cambria Math" panose="02040503050406030204" pitchFamily="18" charset="0"/>
                        </a:rPr>
                        <m:t>𝜇</m:t>
                      </m:r>
                      <m:r>
                        <a:rPr lang="zh-CN" altLang="en-US" sz="2400" i="0">
                          <a:latin typeface="Cambria Math" panose="02040503050406030204" pitchFamily="18" charset="0"/>
                        </a:rPr>
                        <m:t>=</m:t>
                      </m:r>
                      <m:r>
                        <a:rPr lang="zh-CN" altLang="en-US" sz="2400" i="1">
                          <a:latin typeface="Cambria Math" panose="02040503050406030204" pitchFamily="18" charset="0"/>
                        </a:rPr>
                        <m:t>𝑛𝑝</m:t>
                      </m:r>
                      <m:r>
                        <a:rPr lang="zh-CN" altLang="en-US" sz="2400" i="0">
                          <a:latin typeface="Cambria Math" panose="02040503050406030204" pitchFamily="18" charset="0"/>
                        </a:rPr>
                        <m:t>=20000, </m:t>
                      </m:r>
                      <m:r>
                        <a:rPr lang="zh-CN" altLang="en-US" sz="2400" i="1">
                          <a:latin typeface="Cambria Math" panose="02040503050406030204" pitchFamily="18" charset="0"/>
                        </a:rPr>
                        <m:t>𝜎</m:t>
                      </m:r>
                      <m:r>
                        <a:rPr lang="zh-CN" altLang="en-US" sz="2400" i="0">
                          <a:latin typeface="Cambria Math" panose="02040503050406030204" pitchFamily="18" charset="0"/>
                        </a:rPr>
                        <m:t>=</m:t>
                      </m:r>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𝑝</m:t>
                              </m:r>
                            </m:e>
                          </m:d>
                        </m:e>
                      </m:rad>
                      <m:r>
                        <a:rPr lang="zh-CN" altLang="en-US" sz="2400" i="0">
                          <a:latin typeface="Cambria Math" panose="02040503050406030204" pitchFamily="18" charset="0"/>
                        </a:rPr>
                        <m:t>=100.</m:t>
                      </m:r>
                    </m:oMath>
                  </m:oMathPara>
                </a14:m>
                <a:endParaRPr lang="zh-CN" altLang="en-US" sz="2400" dirty="0"/>
              </a:p>
            </p:txBody>
          </p:sp>
        </mc:Choice>
        <mc:Fallback xmlns="">
          <p:sp>
            <p:nvSpPr>
              <p:cNvPr id="8" name="文本框 7">
                <a:extLst>
                  <a:ext uri="{FF2B5EF4-FFF2-40B4-BE49-F238E27FC236}">
                    <a16:creationId xmlns:a16="http://schemas.microsoft.com/office/drawing/2014/main" id="{1E87BF43-906C-03F0-FDBF-B1D2DEEDE52D}"/>
                  </a:ext>
                </a:extLst>
              </p:cNvPr>
              <p:cNvSpPr txBox="1">
                <a:spLocks noRot="1" noChangeAspect="1" noMove="1" noResize="1" noEditPoints="1" noAdjustHandles="1" noChangeArrowheads="1" noChangeShapeType="1" noTextEdit="1"/>
              </p:cNvSpPr>
              <p:nvPr/>
            </p:nvSpPr>
            <p:spPr>
              <a:xfrm>
                <a:off x="778013" y="1649837"/>
                <a:ext cx="8280920" cy="7838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1DFFCF-4E49-CA5D-634C-30706233FC11}"/>
                  </a:ext>
                </a:extLst>
              </p:cNvPr>
              <p:cNvSpPr txBox="1"/>
              <p:nvPr/>
            </p:nvSpPr>
            <p:spPr>
              <a:xfrm>
                <a:off x="301091" y="2369245"/>
                <a:ext cx="8064896" cy="624017"/>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and   </a:t>
                </a:r>
                <a14:m>
                  <m:oMath xmlns:m="http://schemas.openxmlformats.org/officeDocument/2006/math">
                    <m:r>
                      <a:rPr lang="en-US" altLang="zh-CN" sz="2400" b="1" i="1" kern="100">
                        <a:solidFill>
                          <a:srgbClr val="FF6600"/>
                        </a:solidFill>
                        <a:effectLst/>
                        <a:latin typeface="Cambria Math" panose="02040503050406030204" pitchFamily="18" charset="0"/>
                      </a:rPr>
                      <m:t>𝑷</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𝟒𝟕𝟓</m:t>
                    </m:r>
                    <m:r>
                      <a:rPr lang="en-US" altLang="zh-CN" sz="2400" b="1" i="1" kern="100">
                        <a:solidFill>
                          <a:srgbClr val="FF6600"/>
                        </a:solidFill>
                        <a:effectLst/>
                        <a:latin typeface="Cambria Math" panose="02040503050406030204" pitchFamily="18" charset="0"/>
                      </a:rPr>
                      <m:t>≤</m:t>
                    </m:r>
                    <m:f>
                      <m:fPr>
                        <m:ctrlPr>
                          <a:rPr lang="zh-CN" altLang="zh-CN" sz="2400" b="1" i="1" kern="100">
                            <a:solidFill>
                              <a:srgbClr val="FF6600"/>
                            </a:solidFill>
                            <a:effectLst/>
                            <a:latin typeface="Cambria Math" panose="02040503050406030204" pitchFamily="18" charset="0"/>
                            <a:ea typeface="Cambria Math" panose="02040503050406030204" pitchFamily="18" charset="0"/>
                          </a:rPr>
                        </m:ctrlPr>
                      </m:fPr>
                      <m:num>
                        <m:r>
                          <a:rPr lang="en-US" altLang="zh-CN" sz="2400" b="1" i="1" kern="100">
                            <a:solidFill>
                              <a:srgbClr val="FF6600"/>
                            </a:solidFill>
                            <a:effectLst/>
                            <a:latin typeface="Cambria Math" panose="02040503050406030204" pitchFamily="18" charset="0"/>
                          </a:rPr>
                          <m:t>𝑿</m:t>
                        </m:r>
                      </m:num>
                      <m:den>
                        <m:r>
                          <a:rPr lang="en-US" altLang="zh-CN" sz="2400" b="1" i="1" kern="100">
                            <a:solidFill>
                              <a:srgbClr val="FF6600"/>
                            </a:solidFill>
                            <a:effectLst/>
                            <a:latin typeface="Cambria Math" panose="02040503050406030204" pitchFamily="18" charset="0"/>
                          </a:rPr>
                          <m:t>𝒏</m:t>
                        </m:r>
                      </m:den>
                    </m:f>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𝟓𝟐𝟓</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𝑷</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𝟒𝟕𝟓</m:t>
                    </m:r>
                    <m:r>
                      <a:rPr lang="en-US" altLang="zh-CN" sz="2400" b="1" i="1" kern="100">
                        <a:solidFill>
                          <a:srgbClr val="FF6600"/>
                        </a:solidFill>
                        <a:effectLst/>
                        <a:latin typeface="Cambria Math" panose="02040503050406030204" pitchFamily="18" charset="0"/>
                      </a:rPr>
                      <m:t>𝒏</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𝑿</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𝟓𝟐𝟓</m:t>
                    </m:r>
                    <m:r>
                      <a:rPr lang="en-US" altLang="zh-CN" sz="2400" b="1" i="1" kern="100">
                        <a:solidFill>
                          <a:srgbClr val="FF6600"/>
                        </a:solidFill>
                        <a:effectLst/>
                        <a:latin typeface="Cambria Math" panose="02040503050406030204" pitchFamily="18" charset="0"/>
                      </a:rPr>
                      <m:t>𝒏</m:t>
                    </m:r>
                    <m:r>
                      <a:rPr lang="en-US" altLang="zh-CN" sz="2400" b="1" i="1" kern="100">
                        <a:solidFill>
                          <a:srgbClr val="FF6600"/>
                        </a:solidFill>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1D1DFFCF-4E49-CA5D-634C-30706233FC11}"/>
                  </a:ext>
                </a:extLst>
              </p:cNvPr>
              <p:cNvSpPr txBox="1">
                <a:spLocks noRot="1" noChangeAspect="1" noMove="1" noResize="1" noEditPoints="1" noAdjustHandles="1" noChangeArrowheads="1" noChangeShapeType="1" noTextEdit="1"/>
              </p:cNvSpPr>
              <p:nvPr/>
            </p:nvSpPr>
            <p:spPr>
              <a:xfrm>
                <a:off x="301091" y="2369245"/>
                <a:ext cx="8064896" cy="624017"/>
              </a:xfrm>
              <a:prstGeom prst="rect">
                <a:avLst/>
              </a:prstGeom>
              <a:blipFill>
                <a:blip r:embed="rId3"/>
                <a:stretch>
                  <a:fillRect l="-1134"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CDCCEA3-6EE9-7D40-1DCE-135EB21B4324}"/>
                  </a:ext>
                </a:extLst>
              </p:cNvPr>
              <p:cNvSpPr txBox="1"/>
              <p:nvPr/>
            </p:nvSpPr>
            <p:spPr>
              <a:xfrm>
                <a:off x="1094186" y="2993918"/>
                <a:ext cx="7296352" cy="461665"/>
              </a:xfrm>
              <a:prstGeom prst="rect">
                <a:avLst/>
              </a:prstGeom>
              <a:noFill/>
            </p:spPr>
            <p:txBody>
              <a:bodyPr wrap="square">
                <a:spAutoFit/>
              </a:bodyPr>
              <a:lstStyle/>
              <a:p>
                <a:r>
                  <a:rPr lang="en-US" altLang="zh-CN" sz="2400" b="1" kern="100" dirty="0">
                    <a:solidFill>
                      <a:srgbClr val="000000"/>
                    </a:solidFill>
                    <a:effectLst/>
                    <a:latin typeface="Times New Roman" panose="02020603050405020304" pitchFamily="18" charset="0"/>
                  </a:rPr>
                  <a:t>=</a:t>
                </a:r>
                <a14:m>
                  <m:oMath xmlns:m="http://schemas.openxmlformats.org/officeDocument/2006/math">
                    <m:r>
                      <a:rPr lang="en-US" altLang="zh-CN" sz="2400" b="1" i="1" kern="100">
                        <a:solidFill>
                          <a:srgbClr val="FF6600"/>
                        </a:solidFill>
                        <a:effectLst/>
                        <a:latin typeface="Cambria Math" panose="02040503050406030204" pitchFamily="18" charset="0"/>
                        <a:cs typeface="Times New Roman" panose="02020603050405020304" pitchFamily="18" charset="0"/>
                      </a:rPr>
                      <m:t>𝑷</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𝟒𝟕𝟓</m:t>
                    </m:r>
                    <m:r>
                      <a:rPr lang="en-US" altLang="zh-CN" sz="2400" b="1" i="1" kern="100">
                        <a:solidFill>
                          <a:srgbClr val="FF6600"/>
                        </a:solidFill>
                        <a:effectLst/>
                        <a:latin typeface="Cambria Math" panose="02040503050406030204" pitchFamily="18" charset="0"/>
                        <a:cs typeface="Times New Roman" panose="02020603050405020304" pitchFamily="18" charset="0"/>
                      </a:rPr>
                      <m:t>𝒏</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𝒏𝒑</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𝑿</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𝑬𝑿</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𝟓𝟐𝟓</m:t>
                    </m:r>
                    <m:r>
                      <a:rPr lang="en-US" altLang="zh-CN" sz="2400" b="1" i="1" kern="100">
                        <a:solidFill>
                          <a:srgbClr val="FF6600"/>
                        </a:solidFill>
                        <a:effectLst/>
                        <a:latin typeface="Cambria Math" panose="02040503050406030204" pitchFamily="18" charset="0"/>
                        <a:cs typeface="Times New Roman" panose="02020603050405020304" pitchFamily="18" charset="0"/>
                      </a:rPr>
                      <m:t>𝒏</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𝒏𝒑</m:t>
                    </m:r>
                    <m:r>
                      <a:rPr lang="en-US" altLang="zh-CN" sz="2400" b="1" i="1" kern="100">
                        <a:solidFill>
                          <a:srgbClr val="FF660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2" name="文本框 11">
                <a:extLst>
                  <a:ext uri="{FF2B5EF4-FFF2-40B4-BE49-F238E27FC236}">
                    <a16:creationId xmlns:a16="http://schemas.microsoft.com/office/drawing/2014/main" id="{ECDCCEA3-6EE9-7D40-1DCE-135EB21B4324}"/>
                  </a:ext>
                </a:extLst>
              </p:cNvPr>
              <p:cNvSpPr txBox="1">
                <a:spLocks noRot="1" noChangeAspect="1" noMove="1" noResize="1" noEditPoints="1" noAdjustHandles="1" noChangeArrowheads="1" noChangeShapeType="1" noTextEdit="1"/>
              </p:cNvSpPr>
              <p:nvPr/>
            </p:nvSpPr>
            <p:spPr>
              <a:xfrm>
                <a:off x="1094186" y="2993918"/>
                <a:ext cx="7296352" cy="461665"/>
              </a:xfrm>
              <a:prstGeom prst="rect">
                <a:avLst/>
              </a:prstGeom>
              <a:blipFill>
                <a:blip r:embed="rId4"/>
                <a:stretch>
                  <a:fillRect l="-1253"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88DDA90-3FF3-60FF-9392-A7105BEFBE1A}"/>
                  </a:ext>
                </a:extLst>
              </p:cNvPr>
              <p:cNvSpPr txBox="1"/>
              <p:nvPr/>
            </p:nvSpPr>
            <p:spPr>
              <a:xfrm>
                <a:off x="1043608" y="3553539"/>
                <a:ext cx="5472608" cy="461665"/>
              </a:xfrm>
              <a:prstGeom prst="rect">
                <a:avLst/>
              </a:prstGeom>
              <a:noFill/>
            </p:spPr>
            <p:txBody>
              <a:bodyPr wrap="square">
                <a:spAutoFit/>
              </a:bodyPr>
              <a:lstStyle/>
              <a:p>
                <a:r>
                  <a:rPr lang="en-US" altLang="zh-CN" sz="2400" b="1" kern="100" dirty="0">
                    <a:solidFill>
                      <a:srgbClr val="000000"/>
                    </a:solidFill>
                    <a:effectLst/>
                    <a:latin typeface="Times New Roman" panose="02020603050405020304" pitchFamily="18" charset="0"/>
                  </a:rPr>
                  <a:t>=</a:t>
                </a:r>
                <a14:m>
                  <m:oMath xmlns:m="http://schemas.openxmlformats.org/officeDocument/2006/math">
                    <m:r>
                      <a:rPr lang="en-US" altLang="zh-CN" sz="2400" b="1" i="1" kern="100">
                        <a:solidFill>
                          <a:srgbClr val="FF6600"/>
                        </a:solidFill>
                        <a:effectLst/>
                        <a:latin typeface="Cambria Math" panose="02040503050406030204" pitchFamily="18" charset="0"/>
                        <a:cs typeface="Times New Roman" panose="02020603050405020304" pitchFamily="18" charset="0"/>
                      </a:rPr>
                      <m:t>𝑷</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𝟎𝟐𝟓</m:t>
                    </m:r>
                    <m:r>
                      <a:rPr lang="en-US" altLang="zh-CN" sz="2400" b="1" i="1" kern="100">
                        <a:solidFill>
                          <a:srgbClr val="FF6600"/>
                        </a:solidFill>
                        <a:effectLst/>
                        <a:latin typeface="Cambria Math" panose="02040503050406030204" pitchFamily="18" charset="0"/>
                        <a:cs typeface="Times New Roman" panose="02020603050405020304" pitchFamily="18" charset="0"/>
                      </a:rPr>
                      <m:t>𝒏</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𝑿</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𝑬𝑿</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m:t>
                    </m:r>
                    <m:r>
                      <a:rPr lang="en-US" altLang="zh-CN" sz="2400" b="1" i="1" kern="100">
                        <a:solidFill>
                          <a:srgbClr val="FF6600"/>
                        </a:solidFill>
                        <a:effectLst/>
                        <a:latin typeface="Cambria Math" panose="02040503050406030204" pitchFamily="18" charset="0"/>
                        <a:cs typeface="Times New Roman" panose="02020603050405020304" pitchFamily="18" charset="0"/>
                      </a:rPr>
                      <m:t>.</m:t>
                    </m:r>
                    <m:r>
                      <a:rPr lang="en-US" altLang="zh-CN" sz="2400" b="1" i="1" kern="100">
                        <a:solidFill>
                          <a:srgbClr val="FF6600"/>
                        </a:solidFill>
                        <a:effectLst/>
                        <a:latin typeface="Cambria Math" panose="02040503050406030204" pitchFamily="18" charset="0"/>
                        <a:cs typeface="Times New Roman" panose="02020603050405020304" pitchFamily="18" charset="0"/>
                      </a:rPr>
                      <m:t>𝟎𝟐𝟓</m:t>
                    </m:r>
                    <m:r>
                      <a:rPr lang="en-US" altLang="zh-CN" sz="2400" b="1" i="1" kern="100">
                        <a:solidFill>
                          <a:srgbClr val="FF660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4" name="文本框 13">
                <a:extLst>
                  <a:ext uri="{FF2B5EF4-FFF2-40B4-BE49-F238E27FC236}">
                    <a16:creationId xmlns:a16="http://schemas.microsoft.com/office/drawing/2014/main" id="{988DDA90-3FF3-60FF-9392-A7105BEFBE1A}"/>
                  </a:ext>
                </a:extLst>
              </p:cNvPr>
              <p:cNvSpPr txBox="1">
                <a:spLocks noRot="1" noChangeAspect="1" noMove="1" noResize="1" noEditPoints="1" noAdjustHandles="1" noChangeArrowheads="1" noChangeShapeType="1" noTextEdit="1"/>
              </p:cNvSpPr>
              <p:nvPr/>
            </p:nvSpPr>
            <p:spPr>
              <a:xfrm>
                <a:off x="1043608" y="3553539"/>
                <a:ext cx="5472608" cy="461665"/>
              </a:xfrm>
              <a:prstGeom prst="rect">
                <a:avLst/>
              </a:prstGeom>
              <a:blipFill>
                <a:blip r:embed="rId5"/>
                <a:stretch>
                  <a:fillRect l="-1670"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59D9E12-3E16-E5B6-F81F-FD3621CAF7BC}"/>
                  </a:ext>
                </a:extLst>
              </p:cNvPr>
              <p:cNvSpPr txBox="1"/>
              <p:nvPr/>
            </p:nvSpPr>
            <p:spPr>
              <a:xfrm>
                <a:off x="5620025" y="3553539"/>
                <a:ext cx="4616970" cy="461665"/>
              </a:xfrm>
              <a:prstGeom prst="rect">
                <a:avLst/>
              </a:prstGeom>
              <a:noFill/>
            </p:spPr>
            <p:txBody>
              <a:bodyPr wrap="square">
                <a:spAutoFit/>
              </a:bodyPr>
              <a:lstStyle/>
              <a:p>
                <a:r>
                  <a:rPr lang="en-US" altLang="zh-CN" sz="2400" b="1" kern="100" dirty="0">
                    <a:solidFill>
                      <a:srgbClr val="000000"/>
                    </a:solidFill>
                    <a:effectLst/>
                    <a:latin typeface="Times New Roman" panose="02020603050405020304" pitchFamily="18" charset="0"/>
                  </a:rPr>
                  <a:t>=</a:t>
                </a:r>
                <a14:m>
                  <m:oMath xmlns:m="http://schemas.openxmlformats.org/officeDocument/2006/math">
                    <m:r>
                      <a:rPr lang="en-US" altLang="zh-CN" sz="2400" b="1" i="1" kern="100">
                        <a:solidFill>
                          <a:srgbClr val="000000"/>
                        </a:solidFill>
                        <a:effectLst/>
                        <a:latin typeface="Cambria Math" panose="02040503050406030204" pitchFamily="18" charset="0"/>
                        <a:cs typeface="Times New Roman" panose="02020603050405020304" pitchFamily="18" charset="0"/>
                      </a:rPr>
                      <m:t>𝑷</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𝑿</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𝑬𝑿</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𝟎</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𝟎𝟐𝟓</m:t>
                    </m:r>
                    <m:r>
                      <a:rPr lang="en-US" altLang="zh-CN" sz="2400" b="1" i="1" kern="100">
                        <a:solidFill>
                          <a:srgbClr val="000000"/>
                        </a:solidFill>
                        <a:effectLst/>
                        <a:latin typeface="Cambria Math" panose="02040503050406030204" pitchFamily="18" charset="0"/>
                        <a:cs typeface="Times New Roman" panose="02020603050405020304" pitchFamily="18" charset="0"/>
                      </a:rPr>
                      <m:t>𝒏</m:t>
                    </m:r>
                    <m:r>
                      <a:rPr lang="en-US" altLang="zh-CN" sz="2400" b="1" i="1" kern="100">
                        <a:solidFill>
                          <a:srgbClr val="00000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6" name="文本框 15">
                <a:extLst>
                  <a:ext uri="{FF2B5EF4-FFF2-40B4-BE49-F238E27FC236}">
                    <a16:creationId xmlns:a16="http://schemas.microsoft.com/office/drawing/2014/main" id="{059D9E12-3E16-E5B6-F81F-FD3621CAF7BC}"/>
                  </a:ext>
                </a:extLst>
              </p:cNvPr>
              <p:cNvSpPr txBox="1">
                <a:spLocks noRot="1" noChangeAspect="1" noMove="1" noResize="1" noEditPoints="1" noAdjustHandles="1" noChangeArrowheads="1" noChangeShapeType="1" noTextEdit="1"/>
              </p:cNvSpPr>
              <p:nvPr/>
            </p:nvSpPr>
            <p:spPr>
              <a:xfrm>
                <a:off x="5620025" y="3553539"/>
                <a:ext cx="4616970" cy="461665"/>
              </a:xfrm>
              <a:prstGeom prst="rect">
                <a:avLst/>
              </a:prstGeom>
              <a:blipFill>
                <a:blip r:embed="rId6"/>
                <a:stretch>
                  <a:fillRect l="-211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9EA2198-C02B-DA59-5A39-643A66A4EFA6}"/>
                  </a:ext>
                </a:extLst>
              </p:cNvPr>
              <p:cNvSpPr txBox="1"/>
              <p:nvPr/>
            </p:nvSpPr>
            <p:spPr>
              <a:xfrm>
                <a:off x="179512" y="4098276"/>
                <a:ext cx="6192688" cy="506742"/>
              </a:xfrm>
              <a:prstGeom prst="rect">
                <a:avLst/>
              </a:prstGeom>
              <a:noFill/>
            </p:spPr>
            <p:txBody>
              <a:bodyPr wrap="square">
                <a:spAutoFit/>
              </a:bodyPr>
              <a:lstStyle/>
              <a:p>
                <a:r>
                  <a:rPr lang="en-US" altLang="zh-CN" sz="2400" kern="100" dirty="0">
                    <a:solidFill>
                      <a:srgbClr val="000000"/>
                    </a:solidFill>
                    <a:effectLst/>
                    <a:latin typeface="Times New Roman" panose="02020603050405020304" pitchFamily="18" charset="0"/>
                  </a:rPr>
                  <a:t>from</a:t>
                </a:r>
                <a:r>
                  <a:rPr lang="en-US" altLang="zh-CN" sz="2400" b="1" kern="100" dirty="0">
                    <a:solidFill>
                      <a:srgbClr val="000000"/>
                    </a:solidFill>
                    <a:effectLst/>
                    <a:latin typeface="Times New Roman" panose="02020603050405020304" pitchFamily="18" charset="0"/>
                  </a:rPr>
                  <a:t> </a:t>
                </a:r>
                <a14:m>
                  <m:oMath xmlns:m="http://schemas.openxmlformats.org/officeDocument/2006/math">
                    <m:r>
                      <a:rPr lang="en-US" altLang="zh-CN" sz="2400" b="1" i="1" kern="100">
                        <a:solidFill>
                          <a:srgbClr val="000000"/>
                        </a:solidFill>
                        <a:effectLst/>
                        <a:latin typeface="Cambria Math" panose="02040503050406030204" pitchFamily="18" charset="0"/>
                        <a:cs typeface="Times New Roman" panose="02020603050405020304" pitchFamily="18" charset="0"/>
                      </a:rPr>
                      <m:t>𝟎</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𝟎𝟐𝟓</m:t>
                    </m:r>
                    <m:r>
                      <a:rPr lang="en-US" altLang="zh-CN" sz="2400" b="1" i="1" kern="100">
                        <a:solidFill>
                          <a:srgbClr val="000000"/>
                        </a:solidFill>
                        <a:effectLst/>
                        <a:latin typeface="Cambria Math" panose="02040503050406030204" pitchFamily="18" charset="0"/>
                        <a:cs typeface="Times New Roman" panose="02020603050405020304" pitchFamily="18" charset="0"/>
                      </a:rPr>
                      <m:t>𝒏</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𝒌</m:t>
                    </m:r>
                    <m:r>
                      <a:rPr lang="en-US" altLang="zh-CN" sz="2400" b="1" i="1" kern="100">
                        <a:solidFill>
                          <a:srgbClr val="000000"/>
                        </a:solidFill>
                        <a:effectLst/>
                        <a:latin typeface="Cambria Math" panose="02040503050406030204" pitchFamily="18" charset="0"/>
                        <a:cs typeface="Times New Roman" panose="02020603050405020304" pitchFamily="18" charset="0"/>
                      </a:rPr>
                      <m:t>𝝈</m:t>
                    </m:r>
                    <m:r>
                      <a:rPr lang="en-US" altLang="zh-CN" sz="2400" b="1" i="1" kern="100">
                        <a:solidFill>
                          <a:srgbClr val="000000"/>
                        </a:solidFill>
                        <a:effectLst/>
                        <a:latin typeface="Cambria Math" panose="02040503050406030204" pitchFamily="18" charset="0"/>
                        <a:cs typeface="Times New Roman" panose="02020603050405020304" pitchFamily="18" charset="0"/>
                      </a:rPr>
                      <m:t>, </m:t>
                    </m:r>
                    <m:r>
                      <a:rPr lang="en-US" altLang="zh-CN" sz="2400" b="1" i="1" kern="100">
                        <a:solidFill>
                          <a:srgbClr val="000000"/>
                        </a:solidFill>
                        <a:effectLst/>
                        <a:latin typeface="Cambria Math" panose="02040503050406030204" pitchFamily="18" charset="0"/>
                        <a:cs typeface="Times New Roman" panose="02020603050405020304" pitchFamily="18" charset="0"/>
                      </a:rPr>
                      <m:t>𝝈</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𝟏𝟎𝟎</m:t>
                    </m:r>
                    <m:r>
                      <a:rPr lang="en-US" altLang="zh-CN" sz="2400" b="1" i="1" kern="100">
                        <a:solidFill>
                          <a:srgbClr val="000000"/>
                        </a:solidFill>
                        <a:effectLst/>
                        <a:latin typeface="Cambria Math" panose="02040503050406030204" pitchFamily="18" charset="0"/>
                        <a:cs typeface="Times New Roman" panose="02020603050405020304" pitchFamily="18" charset="0"/>
                      </a:rPr>
                      <m:t>, </m:t>
                    </m:r>
                    <m:r>
                      <a:rPr lang="en-US" altLang="zh-CN" sz="2400" b="1" i="1" kern="100">
                        <a:solidFill>
                          <a:srgbClr val="000000"/>
                        </a:solidFill>
                        <a:effectLst/>
                        <a:latin typeface="Cambria Math" panose="02040503050406030204" pitchFamily="18" charset="0"/>
                        <a:cs typeface="Times New Roman" panose="02020603050405020304" pitchFamily="18" charset="0"/>
                      </a:rPr>
                      <m:t>𝒏</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𝟒𝟎</m:t>
                    </m:r>
                    <m:r>
                      <a:rPr lang="en-US" altLang="zh-CN" sz="2400" b="1" i="1" kern="100">
                        <a:solidFill>
                          <a:srgbClr val="000000"/>
                        </a:solidFill>
                        <a:effectLst/>
                        <a:latin typeface="Cambria Math" panose="02040503050406030204" pitchFamily="18" charset="0"/>
                        <a:cs typeface="Times New Roman" panose="02020603050405020304" pitchFamily="18" charset="0"/>
                      </a:rPr>
                      <m:t>,</m:t>
                    </m:r>
                    <m:r>
                      <a:rPr lang="en-US" altLang="zh-CN" sz="2400" b="1" i="1" kern="100">
                        <a:solidFill>
                          <a:srgbClr val="000000"/>
                        </a:solidFill>
                        <a:effectLst/>
                        <a:latin typeface="Cambria Math" panose="02040503050406030204" pitchFamily="18" charset="0"/>
                        <a:cs typeface="Times New Roman" panose="02020603050405020304" pitchFamily="18" charset="0"/>
                      </a:rPr>
                      <m:t>𝟎𝟎𝟎</m:t>
                    </m:r>
                    <m:r>
                      <a:rPr lang="en-US" altLang="zh-CN" sz="2400" b="1" i="1" kern="100">
                        <a:solidFill>
                          <a:srgbClr val="000000"/>
                        </a:solidFill>
                        <a:effectLst/>
                        <a:latin typeface="Cambria Math" panose="02040503050406030204" pitchFamily="18" charset="0"/>
                        <a:cs typeface="Times New Roman" panose="02020603050405020304" pitchFamily="18" charset="0"/>
                      </a:rPr>
                      <m:t>,</m:t>
                    </m:r>
                  </m:oMath>
                </a14:m>
                <a:endParaRPr lang="zh-CN" altLang="en-US" sz="2400" dirty="0"/>
              </a:p>
            </p:txBody>
          </p:sp>
        </mc:Choice>
        <mc:Fallback xmlns="">
          <p:sp>
            <p:nvSpPr>
              <p:cNvPr id="18" name="文本框 17">
                <a:extLst>
                  <a:ext uri="{FF2B5EF4-FFF2-40B4-BE49-F238E27FC236}">
                    <a16:creationId xmlns:a16="http://schemas.microsoft.com/office/drawing/2014/main" id="{A9EA2198-C02B-DA59-5A39-643A66A4EFA6}"/>
                  </a:ext>
                </a:extLst>
              </p:cNvPr>
              <p:cNvSpPr txBox="1">
                <a:spLocks noRot="1" noChangeAspect="1" noMove="1" noResize="1" noEditPoints="1" noAdjustHandles="1" noChangeArrowheads="1" noChangeShapeType="1" noTextEdit="1"/>
              </p:cNvSpPr>
              <p:nvPr/>
            </p:nvSpPr>
            <p:spPr>
              <a:xfrm>
                <a:off x="179512" y="4098276"/>
                <a:ext cx="6192688" cy="506742"/>
              </a:xfrm>
              <a:prstGeom prst="rect">
                <a:avLst/>
              </a:prstGeom>
              <a:blipFill>
                <a:blip r:embed="rId7"/>
                <a:stretch>
                  <a:fillRect l="-1476" b="-27711"/>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FDBEC21-9700-E1ED-180E-2BA538563BFC}"/>
              </a:ext>
            </a:extLst>
          </p:cNvPr>
          <p:cNvSpPr txBox="1"/>
          <p:nvPr/>
        </p:nvSpPr>
        <p:spPr>
          <a:xfrm>
            <a:off x="405056" y="4765770"/>
            <a:ext cx="4541007" cy="461665"/>
          </a:xfrm>
          <a:prstGeom prst="rect">
            <a:avLst/>
          </a:prstGeom>
          <a:noFill/>
        </p:spPr>
        <p:txBody>
          <a:bodyPr wrap="square">
            <a:spAutoFit/>
          </a:bodyPr>
          <a:lstStyle/>
          <a:p>
            <a:r>
              <a:rPr lang="en-US" altLang="zh-CN" sz="2400" kern="100" dirty="0">
                <a:solidFill>
                  <a:srgbClr val="000000"/>
                </a:solidFill>
                <a:effectLst/>
                <a:latin typeface="Times New Roman" panose="02020603050405020304" pitchFamily="18" charset="0"/>
              </a:rPr>
              <a:t>thus 100k=(0.025)(40,000), k=10</a:t>
            </a:r>
            <a:endParaRPr lang="zh-CN" altLang="en-US" sz="24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F9F65ED-5511-749D-E751-FACD18D79DFC}"/>
                  </a:ext>
                </a:extLst>
              </p:cNvPr>
              <p:cNvSpPr txBox="1"/>
              <p:nvPr/>
            </p:nvSpPr>
            <p:spPr>
              <a:xfrm>
                <a:off x="4946063" y="4584573"/>
                <a:ext cx="2855625" cy="80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1</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𝑘</m:t>
                              </m:r>
                            </m:e>
                            <m:sup>
                              <m:r>
                                <a:rPr lang="zh-CN" altLang="en-US" sz="2400" i="0">
                                  <a:latin typeface="Cambria Math" panose="02040503050406030204" pitchFamily="18" charset="0"/>
                                </a:rPr>
                                <m:t>2</m:t>
                              </m:r>
                            </m:sup>
                          </m:sSup>
                        </m:den>
                      </m:f>
                      <m:r>
                        <a:rPr lang="zh-CN" altLang="en-US" sz="2400" i="0">
                          <a:latin typeface="Cambria Math" panose="02040503050406030204" pitchFamily="18" charset="0"/>
                        </a:rPr>
                        <m:t>=0.99</m:t>
                      </m:r>
                    </m:oMath>
                  </m:oMathPara>
                </a14:m>
                <a:endParaRPr lang="zh-CN" altLang="en-US" sz="2400" dirty="0"/>
              </a:p>
            </p:txBody>
          </p:sp>
        </mc:Choice>
        <mc:Fallback xmlns="">
          <p:sp>
            <p:nvSpPr>
              <p:cNvPr id="22" name="文本框 21">
                <a:extLst>
                  <a:ext uri="{FF2B5EF4-FFF2-40B4-BE49-F238E27FC236}">
                    <a16:creationId xmlns:a16="http://schemas.microsoft.com/office/drawing/2014/main" id="{4F9F65ED-5511-749D-E751-FACD18D79DFC}"/>
                  </a:ext>
                </a:extLst>
              </p:cNvPr>
              <p:cNvSpPr txBox="1">
                <a:spLocks noRot="1" noChangeAspect="1" noMove="1" noResize="1" noEditPoints="1" noAdjustHandles="1" noChangeArrowheads="1" noChangeShapeType="1" noTextEdit="1"/>
              </p:cNvSpPr>
              <p:nvPr/>
            </p:nvSpPr>
            <p:spPr>
              <a:xfrm>
                <a:off x="4946063" y="4584573"/>
                <a:ext cx="2855625" cy="806452"/>
              </a:xfrm>
              <a:prstGeom prst="rect">
                <a:avLst/>
              </a:prstGeom>
              <a:blipFill>
                <a:blip r:embed="rId8"/>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B527D064-E39C-A92A-C2C1-51F775D45CDE}"/>
              </a:ext>
            </a:extLst>
          </p:cNvPr>
          <p:cNvSpPr txBox="1"/>
          <p:nvPr/>
        </p:nvSpPr>
        <p:spPr>
          <a:xfrm>
            <a:off x="301090" y="5347325"/>
            <a:ext cx="7079222" cy="461665"/>
          </a:xfrm>
          <a:prstGeom prst="rect">
            <a:avLst/>
          </a:prstGeom>
          <a:noFill/>
        </p:spPr>
        <p:txBody>
          <a:bodyPr wrap="square">
            <a:spAutoFit/>
          </a:bodyPr>
          <a:lstStyle/>
          <a:p>
            <a:r>
              <a:rPr lang="en-US" altLang="zh-CN" sz="2400" kern="100" dirty="0">
                <a:effectLst/>
                <a:latin typeface="Times New Roman" panose="02020603050405020304" pitchFamily="18" charset="0"/>
              </a:rPr>
              <a:t>from the alternative form of Chebyshev’s theorem</a:t>
            </a:r>
            <a:endParaRPr lang="zh-CN" altLang="en-US" sz="2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8E28AD0-1B7B-E89B-CDDB-2D9B626AB8AD}"/>
                  </a:ext>
                </a:extLst>
              </p:cNvPr>
              <p:cNvSpPr txBox="1"/>
              <p:nvPr/>
            </p:nvSpPr>
            <p:spPr>
              <a:xfrm>
                <a:off x="1145685" y="5840871"/>
                <a:ext cx="6656003" cy="625812"/>
              </a:xfrm>
              <a:prstGeom prst="rect">
                <a:avLst/>
              </a:prstGeom>
              <a:noFill/>
            </p:spPr>
            <p:txBody>
              <a:bodyPr wrap="square">
                <a:spAutoFit/>
              </a:bodyPr>
              <a:lstStyle/>
              <a:p>
                <a:pPr algn="ctr"/>
                <a14:m>
                  <m:oMath xmlns:m="http://schemas.openxmlformats.org/officeDocument/2006/math">
                    <m:r>
                      <a:rPr lang="en-US" altLang="zh-CN" sz="2400" b="1" i="1" kern="100" smtClean="0">
                        <a:solidFill>
                          <a:srgbClr val="000000"/>
                        </a:solidFill>
                        <a:effectLst/>
                        <a:latin typeface="Cambria Math" panose="02040503050406030204" pitchFamily="18" charset="0"/>
                      </a:rPr>
                      <m:t>𝑷</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𝑿</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𝑬𝑿</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𝟎</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𝟎𝟐𝟓</m:t>
                    </m:r>
                    <m:r>
                      <a:rPr lang="en-US" altLang="zh-CN" sz="2400" b="1" i="1" kern="100" smtClean="0">
                        <a:solidFill>
                          <a:srgbClr val="000000"/>
                        </a:solidFill>
                        <a:effectLst/>
                        <a:latin typeface="Cambria Math" panose="02040503050406030204" pitchFamily="18" charset="0"/>
                      </a:rPr>
                      <m:t>𝒏</m:t>
                    </m:r>
                    <m:r>
                      <a:rPr lang="en-US" altLang="zh-CN" sz="2400" b="1" i="1" kern="100" smtClean="0">
                        <a:solidFill>
                          <a:srgbClr val="000000"/>
                        </a:solidFill>
                        <a:effectLst/>
                        <a:latin typeface="Cambria Math" panose="02040503050406030204" pitchFamily="18" charset="0"/>
                      </a:rPr>
                      <m:t>)≥</m:t>
                    </m:r>
                    <m:r>
                      <a:rPr lang="en-US" altLang="zh-CN" sz="2400" b="1" i="1" kern="100" smtClean="0">
                        <a:solidFill>
                          <a:srgbClr val="000000"/>
                        </a:solidFill>
                        <a:effectLst/>
                        <a:latin typeface="Cambria Math" panose="02040503050406030204" pitchFamily="18" charset="0"/>
                      </a:rPr>
                      <m:t>𝟏</m:t>
                    </m:r>
                    <m:r>
                      <a:rPr lang="en-US" altLang="zh-CN" sz="2400" b="1" i="1" kern="100" smtClean="0">
                        <a:solidFill>
                          <a:srgbClr val="000000"/>
                        </a:solidFill>
                        <a:effectLst/>
                        <a:latin typeface="Cambria Math" panose="02040503050406030204" pitchFamily="18" charset="0"/>
                      </a:rPr>
                      <m:t>−</m:t>
                    </m:r>
                    <m:f>
                      <m:fPr>
                        <m:ctrlPr>
                          <a:rPr lang="zh-CN" altLang="zh-CN" sz="2400" b="1" i="1" kern="100">
                            <a:solidFill>
                              <a:srgbClr val="000000"/>
                            </a:solidFill>
                            <a:effectLst/>
                            <a:latin typeface="Cambria Math" panose="02040503050406030204" pitchFamily="18" charset="0"/>
                            <a:ea typeface="Cambria Math" panose="02040503050406030204" pitchFamily="18" charset="0"/>
                          </a:rPr>
                        </m:ctrlPr>
                      </m:fPr>
                      <m:num>
                        <m:r>
                          <a:rPr lang="en-US" altLang="zh-CN" sz="2400" b="1" i="1" kern="100">
                            <a:solidFill>
                              <a:srgbClr val="000000"/>
                            </a:solidFill>
                            <a:effectLst/>
                            <a:latin typeface="Cambria Math" panose="02040503050406030204" pitchFamily="18" charset="0"/>
                          </a:rPr>
                          <m:t>𝟏</m:t>
                        </m:r>
                      </m:num>
                      <m:den>
                        <m:sSup>
                          <m:sSupPr>
                            <m:ctrlPr>
                              <a:rPr lang="zh-CN" altLang="zh-CN" sz="2400" b="1" i="1" kern="100">
                                <a:solidFill>
                                  <a:srgbClr val="000000"/>
                                </a:solidFill>
                                <a:effectLst/>
                                <a:latin typeface="Cambria Math" panose="02040503050406030204" pitchFamily="18" charset="0"/>
                                <a:ea typeface="Cambria Math" panose="02040503050406030204" pitchFamily="18" charset="0"/>
                              </a:rPr>
                            </m:ctrlPr>
                          </m:sSupPr>
                          <m:e>
                            <m:r>
                              <a:rPr lang="en-US" altLang="zh-CN" sz="2400" b="1" i="1" kern="100">
                                <a:solidFill>
                                  <a:srgbClr val="000000"/>
                                </a:solidFill>
                                <a:effectLst/>
                                <a:latin typeface="Cambria Math" panose="02040503050406030204" pitchFamily="18" charset="0"/>
                              </a:rPr>
                              <m:t>𝒌</m:t>
                            </m:r>
                          </m:e>
                          <m:sup>
                            <m:r>
                              <a:rPr lang="en-US" altLang="zh-CN" sz="2400" b="1" i="1" kern="100">
                                <a:solidFill>
                                  <a:srgbClr val="000000"/>
                                </a:solidFill>
                                <a:effectLst/>
                                <a:latin typeface="Cambria Math" panose="02040503050406030204" pitchFamily="18" charset="0"/>
                              </a:rPr>
                              <m:t>𝟐</m:t>
                            </m:r>
                          </m:sup>
                        </m:sSup>
                      </m:den>
                    </m:f>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𝟎</m:t>
                    </m:r>
                    <m:r>
                      <a:rPr lang="en-US" altLang="zh-CN" sz="2400" b="1" i="1" kern="100">
                        <a:solidFill>
                          <a:srgbClr val="000000"/>
                        </a:solidFill>
                        <a:effectLst/>
                        <a:latin typeface="Cambria Math" panose="02040503050406030204" pitchFamily="18" charset="0"/>
                      </a:rPr>
                      <m:t>.</m:t>
                    </m:r>
                    <m:r>
                      <a:rPr lang="en-US" altLang="zh-CN" sz="2400" b="1" i="1" kern="100">
                        <a:solidFill>
                          <a:srgbClr val="000000"/>
                        </a:solidFill>
                        <a:effectLst/>
                        <a:latin typeface="Cambria Math" panose="02040503050406030204" pitchFamily="18" charset="0"/>
                      </a:rPr>
                      <m:t>𝟗𝟗</m:t>
                    </m:r>
                  </m:oMath>
                </a14:m>
                <a:r>
                  <a:rPr lang="en-US" altLang="zh-CN" sz="2400" b="1"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F8E28AD0-1B7B-E89B-CDDB-2D9B626AB8AD}"/>
                  </a:ext>
                </a:extLst>
              </p:cNvPr>
              <p:cNvSpPr txBox="1">
                <a:spLocks noRot="1" noChangeAspect="1" noMove="1" noResize="1" noEditPoints="1" noAdjustHandles="1" noChangeArrowheads="1" noChangeShapeType="1" noTextEdit="1"/>
              </p:cNvSpPr>
              <p:nvPr/>
            </p:nvSpPr>
            <p:spPr>
              <a:xfrm>
                <a:off x="1145685" y="5840871"/>
                <a:ext cx="6656003" cy="625812"/>
              </a:xfrm>
              <a:prstGeom prst="rect">
                <a:avLst/>
              </a:prstGeom>
              <a:blipFill>
                <a:blip r:embed="rId9"/>
                <a:stretch>
                  <a:fillRect b="-7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251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1000"/>
                                        <p:tgtEl>
                                          <p:spTgt spid="18"/>
                                        </p:tgtEl>
                                      </p:cBhvr>
                                    </p:animEffect>
                                    <p:anim calcmode="lin" valueType="num">
                                      <p:cBhvr>
                                        <p:cTn id="45" dur="1000" fill="hold"/>
                                        <p:tgtEl>
                                          <p:spTgt spid="18"/>
                                        </p:tgtEl>
                                        <p:attrNameLst>
                                          <p:attrName>ppt_x</p:attrName>
                                        </p:attrNameLst>
                                      </p:cBhvr>
                                      <p:tavLst>
                                        <p:tav tm="0">
                                          <p:val>
                                            <p:strVal val="#ppt_x"/>
                                          </p:val>
                                        </p:tav>
                                        <p:tav tm="100000">
                                          <p:val>
                                            <p:strVal val="#ppt_x"/>
                                          </p:val>
                                        </p:tav>
                                      </p:tavLst>
                                    </p:anim>
                                    <p:anim calcmode="lin" valueType="num">
                                      <p:cBhvr>
                                        <p:cTn id="4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22" grpId="0"/>
      <p:bldP spid="24"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FC005BF-77E1-4DAA-C32B-852B395F3AEC}"/>
                  </a:ext>
                </a:extLst>
              </p:cNvPr>
              <p:cNvSpPr txBox="1"/>
              <p:nvPr/>
            </p:nvSpPr>
            <p:spPr>
              <a:xfrm>
                <a:off x="1547664" y="404664"/>
                <a:ext cx="5904656" cy="624017"/>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i.e.  </a:t>
                </a:r>
                <a14:m>
                  <m:oMath xmlns:m="http://schemas.openxmlformats.org/officeDocument/2006/math">
                    <m:r>
                      <a:rPr lang="en-US" altLang="zh-CN" sz="2400" b="1" i="1" kern="100">
                        <a:solidFill>
                          <a:srgbClr val="FF6600"/>
                        </a:solidFill>
                        <a:effectLst/>
                        <a:latin typeface="Cambria Math" panose="02040503050406030204" pitchFamily="18" charset="0"/>
                      </a:rPr>
                      <m:t>𝑷</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𝟒𝟕𝟓</m:t>
                    </m:r>
                    <m:r>
                      <a:rPr lang="en-US" altLang="zh-CN" sz="2400" b="1" i="1" kern="100">
                        <a:solidFill>
                          <a:srgbClr val="FF6600"/>
                        </a:solidFill>
                        <a:effectLst/>
                        <a:latin typeface="Cambria Math" panose="02040503050406030204" pitchFamily="18" charset="0"/>
                      </a:rPr>
                      <m:t>≤</m:t>
                    </m:r>
                    <m:f>
                      <m:fPr>
                        <m:ctrlPr>
                          <a:rPr lang="zh-CN" altLang="zh-CN" sz="2400" b="1" i="1" kern="100">
                            <a:solidFill>
                              <a:srgbClr val="FF6600"/>
                            </a:solidFill>
                            <a:effectLst/>
                            <a:latin typeface="Cambria Math" panose="02040503050406030204" pitchFamily="18" charset="0"/>
                            <a:ea typeface="Cambria Math" panose="02040503050406030204" pitchFamily="18" charset="0"/>
                          </a:rPr>
                        </m:ctrlPr>
                      </m:fPr>
                      <m:num>
                        <m:r>
                          <a:rPr lang="en-US" altLang="zh-CN" sz="2400" b="1" i="1" kern="100">
                            <a:solidFill>
                              <a:srgbClr val="FF6600"/>
                            </a:solidFill>
                            <a:effectLst/>
                            <a:latin typeface="Cambria Math" panose="02040503050406030204" pitchFamily="18" charset="0"/>
                          </a:rPr>
                          <m:t>𝑿</m:t>
                        </m:r>
                      </m:num>
                      <m:den>
                        <m:r>
                          <a:rPr lang="en-US" altLang="zh-CN" sz="2400" b="1" i="1" kern="100">
                            <a:solidFill>
                              <a:srgbClr val="FF6600"/>
                            </a:solidFill>
                            <a:effectLst/>
                            <a:latin typeface="Cambria Math" panose="02040503050406030204" pitchFamily="18" charset="0"/>
                          </a:rPr>
                          <m:t>𝒏</m:t>
                        </m:r>
                      </m:den>
                    </m:f>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𝟓𝟐𝟓</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𝟗𝟗</m:t>
                    </m:r>
                  </m:oMath>
                </a14:m>
                <a:r>
                  <a:rPr lang="en-US" altLang="zh-CN" sz="2400" b="1" kern="100" dirty="0">
                    <a:solidFill>
                      <a:srgbClr val="FF66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7FC005BF-77E1-4DAA-C32B-852B395F3AEC}"/>
                  </a:ext>
                </a:extLst>
              </p:cNvPr>
              <p:cNvSpPr txBox="1">
                <a:spLocks noRot="1" noChangeAspect="1" noMove="1" noResize="1" noEditPoints="1" noAdjustHandles="1" noChangeArrowheads="1" noChangeShapeType="1" noTextEdit="1"/>
              </p:cNvSpPr>
              <p:nvPr/>
            </p:nvSpPr>
            <p:spPr>
              <a:xfrm>
                <a:off x="1547664" y="404664"/>
                <a:ext cx="5904656" cy="624017"/>
              </a:xfrm>
              <a:prstGeom prst="rect">
                <a:avLst/>
              </a:prstGeom>
              <a:blipFill>
                <a:blip r:embed="rId2"/>
                <a:stretch>
                  <a:fillRect l="-1653" b="-77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6394D38-3C80-E19F-F975-6084236A8655}"/>
                  </a:ext>
                </a:extLst>
              </p:cNvPr>
              <p:cNvSpPr txBox="1"/>
              <p:nvPr/>
            </p:nvSpPr>
            <p:spPr>
              <a:xfrm>
                <a:off x="107504" y="1268760"/>
                <a:ext cx="8568952" cy="7940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r>
                        <a:rPr lang="en-US" altLang="zh-CN" sz="2400" b="0" i="1" smtClean="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num>
                        <m:den>
                          <m:r>
                            <a:rPr lang="zh-CN" altLang="en-US" sz="2400">
                              <a:latin typeface="Cambria Math" panose="02040503050406030204" pitchFamily="18" charset="0"/>
                            </a:rPr>
                            <m:t>40000</m:t>
                          </m:r>
                        </m:den>
                      </m:f>
                      <m:r>
                        <a:rPr lang="zh-CN" altLang="en-US" sz="240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a:latin typeface="Cambria Math" panose="02040503050406030204" pitchFamily="18" charset="0"/>
                            </a:rPr>
                            <m:t>1</m:t>
                          </m:r>
                        </m:num>
                        <m:den>
                          <m:r>
                            <a:rPr lang="zh-CN" altLang="en-US" sz="2400">
                              <a:latin typeface="Cambria Math" panose="02040503050406030204" pitchFamily="18" charset="0"/>
                            </a:rPr>
                            <m:t>2</m:t>
                          </m:r>
                        </m:den>
                      </m:f>
                      <m:r>
                        <a:rPr lang="en-US" altLang="zh-CN" sz="2400" b="0" i="1" smtClean="0">
                          <a:latin typeface="Cambria Math" panose="02040503050406030204" pitchFamily="18" charset="0"/>
                        </a:rPr>
                        <m:t>|</m:t>
                      </m:r>
                      <m:r>
                        <a:rPr lang="zh-CN" altLang="en-US" sz="2400">
                          <a:latin typeface="Cambria Math" panose="02040503050406030204" pitchFamily="18" charset="0"/>
                        </a:rPr>
                        <m:t>&lt;0.025</m:t>
                      </m:r>
                      <m:r>
                        <a:rPr lang="en-US" altLang="zh-CN" sz="2400" b="0" i="1" smtClean="0">
                          <a:latin typeface="Cambria Math" panose="02040503050406030204" pitchFamily="18" charset="0"/>
                        </a:rPr>
                        <m:t>)</m:t>
                      </m:r>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0.475&lt;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num>
                            <m:den>
                              <m:r>
                                <a:rPr lang="zh-CN" altLang="en-US" sz="2400" i="0">
                                  <a:latin typeface="Cambria Math" panose="02040503050406030204" pitchFamily="18" charset="0"/>
                                </a:rPr>
                                <m:t>40000</m:t>
                              </m:r>
                            </m:den>
                          </m:f>
                          <m:r>
                            <a:rPr lang="zh-CN" altLang="en-US" sz="2400" i="0">
                              <a:latin typeface="Cambria Math" panose="02040503050406030204" pitchFamily="18" charset="0"/>
                            </a:rPr>
                            <m:t>&lt;0.525</m:t>
                          </m:r>
                        </m:e>
                      </m:d>
                      <m:r>
                        <a:rPr lang="zh-CN" altLang="en-US" sz="2400" i="0">
                          <a:latin typeface="Cambria Math" panose="02040503050406030204" pitchFamily="18" charset="0"/>
                        </a:rPr>
                        <m:t>≥0.99.</m:t>
                      </m:r>
                    </m:oMath>
                  </m:oMathPara>
                </a14:m>
                <a:endParaRPr lang="zh-CN" altLang="en-US" sz="2400" dirty="0"/>
              </a:p>
            </p:txBody>
          </p:sp>
        </mc:Choice>
        <mc:Fallback>
          <p:sp>
            <p:nvSpPr>
              <p:cNvPr id="5" name="文本框 4">
                <a:extLst>
                  <a:ext uri="{FF2B5EF4-FFF2-40B4-BE49-F238E27FC236}">
                    <a16:creationId xmlns:a16="http://schemas.microsoft.com/office/drawing/2014/main" id="{76394D38-3C80-E19F-F975-6084236A8655}"/>
                  </a:ext>
                </a:extLst>
              </p:cNvPr>
              <p:cNvSpPr txBox="1">
                <a:spLocks noRot="1" noChangeAspect="1" noMove="1" noResize="1" noEditPoints="1" noAdjustHandles="1" noChangeArrowheads="1" noChangeShapeType="1" noTextEdit="1"/>
              </p:cNvSpPr>
              <p:nvPr/>
            </p:nvSpPr>
            <p:spPr>
              <a:xfrm>
                <a:off x="107504" y="1268760"/>
                <a:ext cx="8568952" cy="794064"/>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B33798A-F215-FD5D-6F44-A64FF8BC0730}"/>
              </a:ext>
            </a:extLst>
          </p:cNvPr>
          <p:cNvSpPr txBox="1"/>
          <p:nvPr/>
        </p:nvSpPr>
        <p:spPr>
          <a:xfrm>
            <a:off x="251520" y="2258468"/>
            <a:ext cx="8424936" cy="1200329"/>
          </a:xfrm>
          <a:prstGeom prst="rect">
            <a:avLst/>
          </a:prstGeom>
          <a:noFill/>
        </p:spPr>
        <p:txBody>
          <a:bodyPr wrap="square">
            <a:spAutoFit/>
          </a:bodyPr>
          <a:lstStyle/>
          <a:p>
            <a:pPr indent="177800" algn="just"/>
            <a:r>
              <a:rPr lang="en-US" altLang="zh-CN" sz="2400" kern="100" dirty="0">
                <a:effectLst/>
                <a:latin typeface="Times New Roman" panose="02020603050405020304" pitchFamily="18" charset="0"/>
                <a:ea typeface="宋体" panose="02010600030101010101" pitchFamily="2" charset="-122"/>
              </a:rPr>
              <a:t>Correspondingly, for 1000000 flips of a balanced coin the probability is at least 0.99 that the proportion of heads will fall between 0.495 and 0.505, then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2F6F14F0-C514-4617-1567-7374CD5A50CA}"/>
                  </a:ext>
                </a:extLst>
              </p:cNvPr>
              <p:cNvSpPr txBox="1"/>
              <p:nvPr/>
            </p:nvSpPr>
            <p:spPr>
              <a:xfrm>
                <a:off x="467544" y="3573016"/>
                <a:ext cx="8064896" cy="7940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r>
                        <a:rPr lang="en-US" altLang="zh-CN" sz="2400" b="0" i="1" smtClean="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num>
                        <m:den>
                          <m:r>
                            <a:rPr lang="zh-CN" altLang="en-US" sz="2400">
                              <a:latin typeface="Cambria Math" panose="02040503050406030204" pitchFamily="18" charset="0"/>
                            </a:rPr>
                            <m:t>1</m:t>
                          </m:r>
                          <m:sSup>
                            <m:sSupPr>
                              <m:ctrlPr>
                                <a:rPr lang="zh-CN" altLang="en-US" sz="2400" i="1">
                                  <a:solidFill>
                                    <a:srgbClr val="836967"/>
                                  </a:solidFill>
                                  <a:latin typeface="Cambria Math" panose="02040503050406030204" pitchFamily="18" charset="0"/>
                                </a:rPr>
                              </m:ctrlPr>
                            </m:sSupPr>
                            <m:e>
                              <m:r>
                                <a:rPr lang="zh-CN" altLang="en-US" sz="2400">
                                  <a:latin typeface="Cambria Math" panose="02040503050406030204" pitchFamily="18" charset="0"/>
                                </a:rPr>
                                <m:t>0</m:t>
                              </m:r>
                            </m:e>
                            <m:sup>
                              <m:r>
                                <a:rPr lang="zh-CN" altLang="en-US" sz="2400">
                                  <a:latin typeface="Cambria Math" panose="02040503050406030204" pitchFamily="18" charset="0"/>
                                </a:rPr>
                                <m:t>6</m:t>
                              </m:r>
                            </m:sup>
                          </m:sSup>
                        </m:den>
                      </m:f>
                      <m:r>
                        <a:rPr lang="zh-CN" altLang="en-US" sz="240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a:latin typeface="Cambria Math" panose="02040503050406030204" pitchFamily="18" charset="0"/>
                            </a:rPr>
                            <m:t>1</m:t>
                          </m:r>
                        </m:num>
                        <m:den>
                          <m:r>
                            <a:rPr lang="zh-CN" altLang="en-US" sz="2400">
                              <a:latin typeface="Cambria Math" panose="02040503050406030204" pitchFamily="18" charset="0"/>
                            </a:rPr>
                            <m:t>2</m:t>
                          </m:r>
                        </m:den>
                      </m:f>
                      <m:r>
                        <a:rPr lang="en-US" altLang="zh-CN" sz="2400" b="0" i="0" smtClean="0">
                          <a:latin typeface="Cambria Math" panose="02040503050406030204" pitchFamily="18" charset="0"/>
                        </a:rPr>
                        <m:t>|</m:t>
                      </m:r>
                      <m:r>
                        <a:rPr lang="zh-CN" altLang="en-US" sz="2400">
                          <a:latin typeface="Cambria Math" panose="02040503050406030204" pitchFamily="18" charset="0"/>
                        </a:rPr>
                        <m:t>&lt;0.005</m:t>
                      </m:r>
                      <m:r>
                        <a:rPr lang="en-US" altLang="zh-CN" sz="2400" b="0" i="1" smtClean="0">
                          <a:latin typeface="Cambria Math" panose="02040503050406030204" pitchFamily="18" charset="0"/>
                        </a:rPr>
                        <m:t>)</m:t>
                      </m:r>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0.495&lt;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𝑛</m:t>
                                  </m:r>
                                </m:e>
                                <m:sub>
                                  <m:r>
                                    <a:rPr lang="zh-CN" altLang="en-US" sz="2400" i="1">
                                      <a:latin typeface="Cambria Math" panose="02040503050406030204" pitchFamily="18" charset="0"/>
                                    </a:rPr>
                                    <m:t>𝐴</m:t>
                                  </m:r>
                                </m:sub>
                              </m:sSub>
                            </m:num>
                            <m:den>
                              <m:r>
                                <a:rPr lang="zh-CN" altLang="en-US" sz="2400" i="0">
                                  <a:latin typeface="Cambria Math" panose="02040503050406030204" pitchFamily="18" charset="0"/>
                                </a:rPr>
                                <m:t>1</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0</m:t>
                                  </m:r>
                                </m:e>
                                <m:sup>
                                  <m:r>
                                    <a:rPr lang="zh-CN" altLang="en-US" sz="2400" i="0">
                                      <a:latin typeface="Cambria Math" panose="02040503050406030204" pitchFamily="18" charset="0"/>
                                    </a:rPr>
                                    <m:t>6</m:t>
                                  </m:r>
                                </m:sup>
                              </m:sSup>
                            </m:den>
                          </m:f>
                          <m:r>
                            <a:rPr lang="zh-CN" altLang="en-US" sz="2400" i="0">
                              <a:latin typeface="Cambria Math" panose="02040503050406030204" pitchFamily="18" charset="0"/>
                            </a:rPr>
                            <m:t>&lt;0.505</m:t>
                          </m:r>
                        </m:e>
                      </m:d>
                      <m:r>
                        <a:rPr lang="zh-CN" altLang="en-US" sz="2400" i="0">
                          <a:latin typeface="Cambria Math" panose="02040503050406030204" pitchFamily="18" charset="0"/>
                        </a:rPr>
                        <m:t>≥0.99.</m:t>
                      </m:r>
                    </m:oMath>
                  </m:oMathPara>
                </a14:m>
                <a:endParaRPr lang="zh-CN" altLang="en-US" sz="2400" dirty="0"/>
              </a:p>
            </p:txBody>
          </p:sp>
        </mc:Choice>
        <mc:Fallback>
          <p:sp>
            <p:nvSpPr>
              <p:cNvPr id="9" name="文本框 8">
                <a:extLst>
                  <a:ext uri="{FF2B5EF4-FFF2-40B4-BE49-F238E27FC236}">
                    <a16:creationId xmlns:a16="http://schemas.microsoft.com/office/drawing/2014/main" id="{2F6F14F0-C514-4617-1567-7374CD5A50CA}"/>
                  </a:ext>
                </a:extLst>
              </p:cNvPr>
              <p:cNvSpPr txBox="1">
                <a:spLocks noRot="1" noChangeAspect="1" noMove="1" noResize="1" noEditPoints="1" noAdjustHandles="1" noChangeArrowheads="1" noChangeShapeType="1" noTextEdit="1"/>
              </p:cNvSpPr>
              <p:nvPr/>
            </p:nvSpPr>
            <p:spPr>
              <a:xfrm>
                <a:off x="467544" y="3573016"/>
                <a:ext cx="8064896" cy="7940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650F906-5FF0-D6DA-82FF-9BDFFC640915}"/>
                  </a:ext>
                </a:extLst>
              </p:cNvPr>
              <p:cNvSpPr txBox="1"/>
              <p:nvPr/>
            </p:nvSpPr>
            <p:spPr>
              <a:xfrm>
                <a:off x="431540" y="4436864"/>
                <a:ext cx="8064896" cy="1732077"/>
              </a:xfrm>
              <a:prstGeom prst="rect">
                <a:avLst/>
              </a:prstGeom>
              <a:noFill/>
            </p:spPr>
            <p:txBody>
              <a:bodyPr wrap="square">
                <a:spAutoFit/>
              </a:bodyPr>
              <a:lstStyle/>
              <a:p>
                <a:pPr indent="178435" algn="just"/>
                <a:r>
                  <a:rPr lang="en-US" altLang="zh-CN" sz="2400" b="1" kern="100" dirty="0">
                    <a:solidFill>
                      <a:srgbClr val="0000FF"/>
                    </a:solidFill>
                    <a:effectLst/>
                    <a:latin typeface="Times New Roman" panose="02020603050405020304" pitchFamily="18" charset="0"/>
                  </a:rPr>
                  <a:t>These results suggest tha</a:t>
                </a:r>
                <a:r>
                  <a:rPr lang="en-US" altLang="zh-CN" sz="2400" kern="100" dirty="0">
                    <a:effectLst/>
                    <a:latin typeface="Times New Roman" panose="02020603050405020304" pitchFamily="18" charset="0"/>
                  </a:rPr>
                  <a:t>t </a:t>
                </a:r>
                <a:r>
                  <a:rPr lang="en-US" altLang="zh-CN" sz="2400" b="1" kern="100" dirty="0">
                    <a:solidFill>
                      <a:srgbClr val="000080"/>
                    </a:solidFill>
                    <a:effectLst/>
                    <a:latin typeface="Times New Roman" panose="02020603050405020304" pitchFamily="18" charset="0"/>
                  </a:rPr>
                  <a:t>when </a:t>
                </a:r>
                <a:r>
                  <a:rPr lang="en-US" altLang="zh-CN" sz="2400" b="1" i="1" kern="100" dirty="0">
                    <a:solidFill>
                      <a:srgbClr val="000080"/>
                    </a:solidFill>
                    <a:effectLst/>
                    <a:latin typeface="Times New Roman" panose="02020603050405020304" pitchFamily="18" charset="0"/>
                  </a:rPr>
                  <a:t>n</a:t>
                </a:r>
                <a:r>
                  <a:rPr lang="en-US" altLang="zh-CN" sz="2400" b="1" kern="100" dirty="0">
                    <a:solidFill>
                      <a:srgbClr val="000080"/>
                    </a:solidFill>
                    <a:effectLst/>
                    <a:latin typeface="Times New Roman" panose="02020603050405020304" pitchFamily="18" charset="0"/>
                  </a:rPr>
                  <a:t> is large, the chances are that the proportion of heads will be very close to </a:t>
                </a:r>
                <a14:m>
                  <m:oMath xmlns:m="http://schemas.openxmlformats.org/officeDocument/2006/math">
                    <m:r>
                      <a:rPr lang="en-US" altLang="zh-CN" sz="2400" b="1" i="1" kern="100">
                        <a:solidFill>
                          <a:srgbClr val="000080"/>
                        </a:solidFill>
                        <a:effectLst/>
                        <a:latin typeface="Cambria Math" panose="02040503050406030204" pitchFamily="18" charset="0"/>
                      </a:rPr>
                      <m:t>𝒑</m:t>
                    </m:r>
                    <m:r>
                      <a:rPr lang="en-US" altLang="zh-CN" sz="2400" b="1" i="1" kern="100">
                        <a:solidFill>
                          <a:srgbClr val="000080"/>
                        </a:solidFill>
                        <a:effectLst/>
                        <a:latin typeface="Cambria Math" panose="02040503050406030204" pitchFamily="18" charset="0"/>
                      </a:rPr>
                      <m:t>=</m:t>
                    </m:r>
                    <m:f>
                      <m:fPr>
                        <m:ctrlPr>
                          <a:rPr lang="zh-CN" altLang="zh-CN" sz="2400" b="1" i="1" kern="100">
                            <a:solidFill>
                              <a:srgbClr val="000080"/>
                            </a:solidFill>
                            <a:effectLst/>
                            <a:latin typeface="Cambria Math" panose="02040503050406030204" pitchFamily="18" charset="0"/>
                            <a:ea typeface="Cambria Math" panose="02040503050406030204" pitchFamily="18" charset="0"/>
                          </a:rPr>
                        </m:ctrlPr>
                      </m:fPr>
                      <m:num>
                        <m:r>
                          <a:rPr lang="en-US" altLang="zh-CN" sz="2400" b="1" i="1" kern="100">
                            <a:solidFill>
                              <a:srgbClr val="000080"/>
                            </a:solidFill>
                            <a:effectLst/>
                            <a:latin typeface="Cambria Math" panose="02040503050406030204" pitchFamily="18" charset="0"/>
                          </a:rPr>
                          <m:t>𝟏</m:t>
                        </m:r>
                      </m:num>
                      <m:den>
                        <m:r>
                          <a:rPr lang="en-US" altLang="zh-CN" sz="2400" b="1" i="1" kern="100">
                            <a:solidFill>
                              <a:srgbClr val="000080"/>
                            </a:solidFill>
                            <a:effectLst/>
                            <a:latin typeface="Cambria Math" panose="02040503050406030204" pitchFamily="18" charset="0"/>
                          </a:rPr>
                          <m:t>𝟐</m:t>
                        </m:r>
                      </m:den>
                    </m:f>
                  </m:oMath>
                </a14:m>
                <a:r>
                  <a:rPr lang="en-US" altLang="zh-CN" sz="2400" b="1" kern="100" dirty="0">
                    <a:solidFill>
                      <a:srgbClr val="0000FF"/>
                    </a:solidFill>
                    <a:effectLst/>
                    <a:latin typeface="Times New Roman" panose="02020603050405020304" pitchFamily="18" charset="0"/>
                  </a:rPr>
                  <a:t>. </a:t>
                </a:r>
                <a:r>
                  <a:rPr lang="en-US" altLang="zh-CN" sz="2400" kern="100" dirty="0">
                    <a:effectLst/>
                    <a:latin typeface="Times New Roman" panose="02020603050405020304" pitchFamily="18" charset="0"/>
                  </a:rPr>
                  <a:t>When formulated for any binomial distribution with the parameters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 this result is the law of large numbers.</a:t>
                </a:r>
                <a:endParaRPr lang="zh-CN" altLang="zh-CN" sz="2400" kern="100" dirty="0">
                  <a:effectLst/>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C650F906-5FF0-D6DA-82FF-9BDFFC640915}"/>
                  </a:ext>
                </a:extLst>
              </p:cNvPr>
              <p:cNvSpPr txBox="1">
                <a:spLocks noRot="1" noChangeAspect="1" noMove="1" noResize="1" noEditPoints="1" noAdjustHandles="1" noChangeArrowheads="1" noChangeShapeType="1" noTextEdit="1"/>
              </p:cNvSpPr>
              <p:nvPr/>
            </p:nvSpPr>
            <p:spPr>
              <a:xfrm>
                <a:off x="431540" y="4436864"/>
                <a:ext cx="8064896" cy="1732077"/>
              </a:xfrm>
              <a:prstGeom prst="rect">
                <a:avLst/>
              </a:prstGeom>
              <a:blipFill>
                <a:blip r:embed="rId5"/>
                <a:stretch>
                  <a:fillRect l="-1209" t="-2817" r="-1134" b="-73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73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C9E1B6-3247-1CCB-A747-85A86AEF619C}"/>
              </a:ext>
            </a:extLst>
          </p:cNvPr>
          <p:cNvSpPr txBox="1"/>
          <p:nvPr/>
        </p:nvSpPr>
        <p:spPr>
          <a:xfrm>
            <a:off x="251520" y="428178"/>
            <a:ext cx="8640960" cy="3046988"/>
          </a:xfrm>
          <a:prstGeom prst="rect">
            <a:avLst/>
          </a:prstGeom>
          <a:noFill/>
        </p:spPr>
        <p:txBody>
          <a:bodyPr wrap="square">
            <a:spAutoFit/>
          </a:bodyPr>
          <a:lstStyle/>
          <a:p>
            <a:r>
              <a:rPr lang="en-US" altLang="zh-CN" sz="2400" b="1" kern="100" dirty="0">
                <a:solidFill>
                  <a:srgbClr val="FF6600"/>
                </a:solidFill>
                <a:effectLst/>
                <a:latin typeface="Times New Roman" panose="02020603050405020304" pitchFamily="18" charset="0"/>
                <a:ea typeface="宋体" panose="02010600030101010101" pitchFamily="2" charset="-122"/>
              </a:rPr>
              <a:t>The central limit theorem (CLT) </a:t>
            </a:r>
            <a:r>
              <a:rPr lang="en-US" altLang="zh-CN" sz="2400" b="1" kern="100" dirty="0">
                <a:solidFill>
                  <a:srgbClr val="FF6600"/>
                </a:solidFill>
                <a:latin typeface="Times New Roman" panose="02020603050405020304" pitchFamily="18" charset="0"/>
                <a:cs typeface="Times New Roman" panose="02020603050405020304" pitchFamily="18" charset="0"/>
              </a:rPr>
              <a:t> </a:t>
            </a:r>
            <a:r>
              <a:rPr lang="en-US" altLang="zh-CN" sz="2400" b="1" kern="100" dirty="0">
                <a:solidFill>
                  <a:srgbClr val="FF6600"/>
                </a:solidFill>
                <a:effectLst/>
                <a:latin typeface="Times New Roman" panose="02020603050405020304" pitchFamily="18" charset="0"/>
                <a:ea typeface="宋体" panose="02010600030101010101" pitchFamily="2" charset="-122"/>
              </a:rPr>
              <a:t>asserts that if a random variable </a:t>
            </a:r>
            <a:r>
              <a:rPr lang="en-US" altLang="zh-CN" sz="2400" b="1" i="1" kern="100" dirty="0">
                <a:solidFill>
                  <a:srgbClr val="FF6600"/>
                </a:solidFill>
                <a:effectLst/>
                <a:latin typeface="Times New Roman" panose="02020603050405020304" pitchFamily="18" charset="0"/>
                <a:ea typeface="宋体" panose="02010600030101010101" pitchFamily="2" charset="-122"/>
              </a:rPr>
              <a:t>X</a:t>
            </a:r>
            <a:r>
              <a:rPr lang="en-US" altLang="zh-CN" sz="2400" b="1" kern="100" dirty="0">
                <a:solidFill>
                  <a:srgbClr val="FF6600"/>
                </a:solidFill>
                <a:effectLst/>
                <a:latin typeface="Times New Roman" panose="02020603050405020304" pitchFamily="18" charset="0"/>
                <a:ea typeface="宋体" panose="02010600030101010101" pitchFamily="2" charset="-122"/>
              </a:rPr>
              <a:t> is sum of a large number of independent random variables, each with reasonable distributions, then </a:t>
            </a:r>
            <a:r>
              <a:rPr lang="en-US" altLang="zh-CN" sz="2400" b="1" i="1" kern="100" dirty="0">
                <a:solidFill>
                  <a:srgbClr val="FF6600"/>
                </a:solidFill>
                <a:effectLst/>
                <a:latin typeface="Times New Roman" panose="02020603050405020304" pitchFamily="18" charset="0"/>
                <a:ea typeface="宋体" panose="02010600030101010101" pitchFamily="2" charset="-122"/>
              </a:rPr>
              <a:t>X</a:t>
            </a:r>
            <a:r>
              <a:rPr lang="en-US" altLang="zh-CN" sz="2400" b="1" kern="100" dirty="0">
                <a:solidFill>
                  <a:srgbClr val="FF6600"/>
                </a:solidFill>
                <a:effectLst/>
                <a:latin typeface="Times New Roman" panose="02020603050405020304" pitchFamily="18" charset="0"/>
                <a:ea typeface="宋体" panose="02010600030101010101" pitchFamily="2" charset="-122"/>
              </a:rPr>
              <a:t> is approximately normally distributed. </a:t>
            </a:r>
            <a:r>
              <a:rPr lang="en-US" altLang="zh-CN" sz="2400" kern="100" dirty="0">
                <a:effectLst/>
                <a:latin typeface="Times New Roman" panose="02020603050405020304" pitchFamily="18" charset="0"/>
                <a:ea typeface="宋体" panose="02010600030101010101" pitchFamily="2" charset="-122"/>
              </a:rPr>
              <a:t>This celebrated theorem has been the object of prodigious research effort directed toward the discovery of the most general conditions under which it is valid. On the other hand this theorem serves as the basis of an extraordinary amount of applied work. </a:t>
            </a:r>
            <a:endParaRPr lang="zh-CN" altLang="en-US" sz="2400" dirty="0"/>
          </a:p>
        </p:txBody>
      </p:sp>
    </p:spTree>
    <p:extLst>
      <p:ext uri="{BB962C8B-B14F-4D97-AF65-F5344CB8AC3E}">
        <p14:creationId xmlns:p14="http://schemas.microsoft.com/office/powerpoint/2010/main" val="3030990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FF9D5-9C3C-36B0-D779-9E3D88C05EF6}"/>
              </a:ext>
            </a:extLst>
          </p:cNvPr>
          <p:cNvSpPr txBox="1"/>
          <p:nvPr/>
        </p:nvSpPr>
        <p:spPr>
          <a:xfrm>
            <a:off x="467544" y="764704"/>
            <a:ext cx="8352928"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In the statistics of large samples, the sample average is a constant times the sum of the random variables in the sampling process.</a:t>
            </a:r>
            <a:endParaRPr lang="zh-CN" altLang="en-US" sz="2400" dirty="0"/>
          </a:p>
        </p:txBody>
      </p:sp>
      <p:sp>
        <p:nvSpPr>
          <p:cNvPr id="5" name="文本框 4">
            <a:extLst>
              <a:ext uri="{FF2B5EF4-FFF2-40B4-BE49-F238E27FC236}">
                <a16:creationId xmlns:a16="http://schemas.microsoft.com/office/drawing/2014/main" id="{349F5469-6A12-FFF6-E3D3-73FEF2586B71}"/>
              </a:ext>
            </a:extLst>
          </p:cNvPr>
          <p:cNvSpPr txBox="1"/>
          <p:nvPr/>
        </p:nvSpPr>
        <p:spPr>
          <a:xfrm>
            <a:off x="467544" y="1717092"/>
            <a:ext cx="7704856" cy="3416320"/>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Thus, for large samples, the sample average is approximately normal, whether or not the population distribution is normal. </a:t>
            </a:r>
            <a:r>
              <a:rPr lang="en-US" altLang="zh-CN" sz="2400" kern="100" dirty="0">
                <a:effectLst/>
                <a:latin typeface="Times New Roman" panose="02020603050405020304" pitchFamily="18" charset="0"/>
                <a:ea typeface="宋体" panose="02010600030101010101" pitchFamily="2" charset="-122"/>
              </a:rPr>
              <a:t>In much of the theory of errors of measurement, the observed error is the sum of a large number of independent random quantities that contribute to the result. Similarly, in the theory of noise, the noise signal is the sum of a large number of random components, independently produced. In such situations, the assumption of a normal population distribution may be quite appropriate.</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436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9A41DD-2CCA-A6BF-95A1-2E96956BB619}"/>
                  </a:ext>
                </a:extLst>
              </p:cNvPr>
              <p:cNvSpPr txBox="1"/>
              <p:nvPr/>
            </p:nvSpPr>
            <p:spPr>
              <a:xfrm>
                <a:off x="251520" y="260648"/>
                <a:ext cx="8568952" cy="1569660"/>
              </a:xfrm>
              <a:prstGeom prst="rect">
                <a:avLst/>
              </a:prstGeom>
              <a:noFill/>
            </p:spPr>
            <p:txBody>
              <a:bodyPr wrap="square">
                <a:spAutoFit/>
              </a:bodyPr>
              <a:lstStyle/>
              <a:p>
                <a:pPr indent="266700" algn="just"/>
                <a:r>
                  <a:rPr lang="en-US" altLang="zh-CN" sz="2400" b="1" kern="100" dirty="0">
                    <a:solidFill>
                      <a:srgbClr val="0000FF"/>
                    </a:solidFill>
                    <a:effectLst/>
                    <a:latin typeface="Times New Roman" panose="02020603050405020304" pitchFamily="18" charset="0"/>
                  </a:rPr>
                  <a:t>Suppose </a:t>
                </a:r>
                <a:r>
                  <a:rPr lang="en-US" altLang="zh-CN" sz="2400" b="1" i="1" kern="100" dirty="0">
                    <a:solidFill>
                      <a:srgbClr val="0000FF"/>
                    </a:solidFill>
                    <a:effectLst/>
                    <a:latin typeface="Times New Roman" panose="02020603050405020304" pitchFamily="18" charset="0"/>
                  </a:rPr>
                  <a:t>Z</a:t>
                </a:r>
                <a:r>
                  <a:rPr lang="en-US" altLang="zh-CN" sz="2400" b="1" kern="100" dirty="0">
                    <a:solidFill>
                      <a:srgbClr val="0000FF"/>
                    </a:solidFill>
                    <a:effectLst/>
                    <a:latin typeface="Times New Roman" panose="02020603050405020304" pitchFamily="18" charset="0"/>
                  </a:rPr>
                  <a:t> is a standardized normal random variable. That is, </a:t>
                </a:r>
                <a:r>
                  <a:rPr lang="en-US" altLang="zh-CN" sz="2400" b="1" i="1" kern="100" dirty="0">
                    <a:solidFill>
                      <a:srgbClr val="0000FF"/>
                    </a:solidFill>
                    <a:effectLst/>
                    <a:latin typeface="Times New Roman" panose="02020603050405020304" pitchFamily="18" charset="0"/>
                  </a:rPr>
                  <a:t>Z</a:t>
                </a:r>
                <a:r>
                  <a:rPr lang="en-US" altLang="zh-CN" sz="2400" b="1" kern="100" dirty="0">
                    <a:solidFill>
                      <a:srgbClr val="0000FF"/>
                    </a:solidFill>
                    <a:effectLst/>
                    <a:latin typeface="Times New Roman" panose="02020603050405020304" pitchFamily="18" charset="0"/>
                  </a:rPr>
                  <a:t>~</a:t>
                </a:r>
                <a:r>
                  <a:rPr lang="en-US" altLang="zh-CN" sz="2400" b="1" i="1" kern="100" dirty="0">
                    <a:solidFill>
                      <a:srgbClr val="0000FF"/>
                    </a:solidFill>
                    <a:effectLst/>
                    <a:latin typeface="Times New Roman" panose="02020603050405020304" pitchFamily="18" charset="0"/>
                  </a:rPr>
                  <a:t>N</a:t>
                </a:r>
                <a:r>
                  <a:rPr lang="en-US" altLang="zh-CN" sz="2400" b="1" kern="100" dirty="0">
                    <a:solidFill>
                      <a:srgbClr val="0000FF"/>
                    </a:solidFill>
                    <a:effectLst/>
                    <a:latin typeface="Times New Roman" panose="02020603050405020304" pitchFamily="18" charset="0"/>
                  </a:rPr>
                  <a:t>(0,1), with distribution function Ф. Consider an independent sequence </a:t>
                </a:r>
                <a14:m>
                  <m:oMath xmlns:m="http://schemas.openxmlformats.org/officeDocument/2006/math">
                    <m:r>
                      <a:rPr lang="en-US" altLang="zh-CN" sz="2400" b="1" i="1" kern="100">
                        <a:solidFill>
                          <a:srgbClr val="0000FF"/>
                        </a:solidFill>
                        <a:effectLst/>
                        <a:latin typeface="Cambria Math" panose="02040503050406030204" pitchFamily="18" charset="0"/>
                      </a:rPr>
                      <m:t>{</m:t>
                    </m:r>
                    <m:sSub>
                      <m:sSubPr>
                        <m:ctrlPr>
                          <a:rPr lang="zh-CN" altLang="zh-CN" sz="2400" b="1" i="1" kern="100">
                            <a:solidFill>
                              <a:srgbClr val="0000FF"/>
                            </a:solidFill>
                            <a:effectLst/>
                            <a:latin typeface="Cambria Math" panose="02040503050406030204" pitchFamily="18" charset="0"/>
                            <a:ea typeface="Cambria Math" panose="02040503050406030204" pitchFamily="18" charset="0"/>
                          </a:rPr>
                        </m:ctrlPr>
                      </m:sSubPr>
                      <m:e>
                        <m:r>
                          <a:rPr lang="en-US" altLang="zh-CN" sz="2400" b="1" i="1" kern="100">
                            <a:solidFill>
                              <a:srgbClr val="0000FF"/>
                            </a:solidFill>
                            <a:effectLst/>
                            <a:latin typeface="Cambria Math" panose="02040503050406030204" pitchFamily="18" charset="0"/>
                          </a:rPr>
                          <m:t>𝑿</m:t>
                        </m:r>
                      </m:e>
                      <m:sub>
                        <m:r>
                          <a:rPr lang="en-US" altLang="zh-CN" sz="2400" b="1" i="1" kern="100">
                            <a:solidFill>
                              <a:srgbClr val="0000FF"/>
                            </a:solidFill>
                            <a:effectLst/>
                            <a:latin typeface="Cambria Math" panose="02040503050406030204" pitchFamily="18" charset="0"/>
                          </a:rPr>
                          <m:t>𝒏</m:t>
                        </m:r>
                      </m:sub>
                    </m:sSub>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𝒏</m:t>
                    </m:r>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𝟏</m:t>
                    </m:r>
                    <m:r>
                      <a:rPr lang="en-US" altLang="zh-CN" sz="2400" b="1" i="1" kern="100">
                        <a:solidFill>
                          <a:srgbClr val="0000FF"/>
                        </a:solidFill>
                        <a:effectLst/>
                        <a:latin typeface="Cambria Math" panose="02040503050406030204" pitchFamily="18" charset="0"/>
                      </a:rPr>
                      <m:t>}</m:t>
                    </m:r>
                  </m:oMath>
                </a14:m>
                <a:r>
                  <a:rPr lang="en-US" altLang="zh-CN" sz="2400" b="1" kern="100" dirty="0">
                    <a:solidFill>
                      <a:srgbClr val="0000FF"/>
                    </a:solidFill>
                    <a:effectLst/>
                    <a:latin typeface="Times New Roman" panose="02020603050405020304" pitchFamily="18" charset="0"/>
                  </a:rPr>
                  <a:t>of random variables. Form the sequence</a:t>
                </a:r>
                <a14:m>
                  <m:oMath xmlns:m="http://schemas.openxmlformats.org/officeDocument/2006/math">
                    <m:r>
                      <a:rPr lang="en-US" altLang="zh-CN" sz="2400" b="1" i="1" kern="100">
                        <a:solidFill>
                          <a:srgbClr val="0000FF"/>
                        </a:solidFill>
                        <a:effectLst/>
                        <a:latin typeface="Cambria Math" panose="02040503050406030204" pitchFamily="18" charset="0"/>
                      </a:rPr>
                      <m:t>{</m:t>
                    </m:r>
                    <m:sSub>
                      <m:sSubPr>
                        <m:ctrlPr>
                          <a:rPr lang="zh-CN" altLang="zh-CN" sz="2400" b="1" i="1" kern="100">
                            <a:solidFill>
                              <a:srgbClr val="0000FF"/>
                            </a:solidFill>
                            <a:effectLst/>
                            <a:latin typeface="Cambria Math" panose="02040503050406030204" pitchFamily="18" charset="0"/>
                            <a:ea typeface="Cambria Math" panose="02040503050406030204" pitchFamily="18" charset="0"/>
                          </a:rPr>
                        </m:ctrlPr>
                      </m:sSubPr>
                      <m:e>
                        <m:r>
                          <a:rPr lang="en-US" altLang="zh-CN" sz="2400" b="1" i="1" kern="100">
                            <a:solidFill>
                              <a:srgbClr val="0000FF"/>
                            </a:solidFill>
                            <a:effectLst/>
                            <a:latin typeface="Cambria Math" panose="02040503050406030204" pitchFamily="18" charset="0"/>
                          </a:rPr>
                          <m:t>𝑺</m:t>
                        </m:r>
                      </m:e>
                      <m:sub>
                        <m:r>
                          <a:rPr lang="en-US" altLang="zh-CN" sz="2400" b="1" i="1" kern="100">
                            <a:solidFill>
                              <a:srgbClr val="0000FF"/>
                            </a:solidFill>
                            <a:effectLst/>
                            <a:latin typeface="Cambria Math" panose="02040503050406030204" pitchFamily="18" charset="0"/>
                          </a:rPr>
                          <m:t>𝒏</m:t>
                        </m:r>
                      </m:sub>
                    </m:sSub>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𝒏</m:t>
                    </m:r>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𝟏</m:t>
                    </m:r>
                    <m:r>
                      <a:rPr lang="en-US" altLang="zh-CN" sz="2400" b="1" i="1" kern="100">
                        <a:solidFill>
                          <a:srgbClr val="0000FF"/>
                        </a:solidFill>
                        <a:effectLst/>
                        <a:latin typeface="Cambria Math" panose="02040503050406030204" pitchFamily="18" charset="0"/>
                      </a:rPr>
                      <m:t>}</m:t>
                    </m:r>
                  </m:oMath>
                </a14:m>
                <a:r>
                  <a:rPr lang="en-US" altLang="zh-CN" sz="2400" b="1" kern="100" dirty="0">
                    <a:solidFill>
                      <a:srgbClr val="0000FF"/>
                    </a:solidFill>
                    <a:effectLst/>
                    <a:latin typeface="Times New Roman" panose="02020603050405020304" pitchFamily="18" charset="0"/>
                  </a:rPr>
                  <a:t>of partial sums</a:t>
                </a:r>
                <a:endParaRPr lang="zh-CN" altLang="zh-CN" sz="2400" kern="100" dirty="0">
                  <a:effectLst/>
                  <a:latin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A59A41DD-2CCA-A6BF-95A1-2E96956BB619}"/>
                  </a:ext>
                </a:extLst>
              </p:cNvPr>
              <p:cNvSpPr txBox="1">
                <a:spLocks noRot="1" noChangeAspect="1" noMove="1" noResize="1" noEditPoints="1" noAdjustHandles="1" noChangeArrowheads="1" noChangeShapeType="1" noTextEdit="1"/>
              </p:cNvSpPr>
              <p:nvPr/>
            </p:nvSpPr>
            <p:spPr>
              <a:xfrm>
                <a:off x="251520" y="260648"/>
                <a:ext cx="8568952" cy="1569660"/>
              </a:xfrm>
              <a:prstGeom prst="rect">
                <a:avLst/>
              </a:prstGeom>
              <a:blipFill>
                <a:blip r:embed="rId2"/>
                <a:stretch>
                  <a:fillRect l="-1067" t="-3113" r="-1138" b="-8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3C12775-B28E-9203-A279-6E0D441D4874}"/>
                  </a:ext>
                </a:extLst>
              </p:cNvPr>
              <p:cNvSpPr txBox="1"/>
              <p:nvPr/>
            </p:nvSpPr>
            <p:spPr>
              <a:xfrm>
                <a:off x="1691680" y="1988840"/>
                <a:ext cx="4572000" cy="461665"/>
              </a:xfrm>
              <a:prstGeom prst="rect">
                <a:avLst/>
              </a:prstGeom>
              <a:noFill/>
            </p:spPr>
            <p:txBody>
              <a:bodyPr wrap="square">
                <a:spAutoFit/>
              </a:bodyPr>
              <a:lstStyle/>
              <a:p>
                <a:pPr algn="ctr"/>
                <a14:m>
                  <m:oMath xmlns:m="http://schemas.openxmlformats.org/officeDocument/2006/math">
                    <m:sSub>
                      <m:sSubPr>
                        <m:ctrlPr>
                          <a:rPr lang="zh-CN" altLang="zh-CN" sz="2400" i="1" kern="100"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𝑆</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=1</m:t>
                        </m:r>
                      </m:sub>
                      <m:sup>
                        <m:r>
                          <a:rPr lang="en-US" altLang="zh-CN" sz="2400" i="1" kern="100">
                            <a:effectLst/>
                            <a:latin typeface="Cambria Math" panose="02040503050406030204" pitchFamily="18" charset="0"/>
                          </a:rPr>
                          <m:t>𝑛</m:t>
                        </m:r>
                      </m:sup>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𝑋</m:t>
                            </m:r>
                          </m:e>
                          <m:sub>
                            <m:r>
                              <a:rPr lang="en-US" altLang="zh-CN" sz="2400" i="1" kern="100">
                                <a:effectLst/>
                                <a:latin typeface="Cambria Math" panose="02040503050406030204" pitchFamily="18" charset="0"/>
                              </a:rPr>
                              <m:t>𝑘</m:t>
                            </m:r>
                          </m:sub>
                        </m:sSub>
                      </m:e>
                    </m:nary>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all</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𝑛</m:t>
                    </m:r>
                    <m:r>
                      <a:rPr lang="en-US" altLang="zh-CN" sz="2400" kern="100">
                        <a:effectLst/>
                        <a:latin typeface="Cambria Math" panose="02040503050406030204" pitchFamily="18" charset="0"/>
                      </a:rPr>
                      <m:t>≥</m:t>
                    </m:r>
                    <m:r>
                      <a:rPr lang="en-US" altLang="zh-CN" sz="2400" i="1" kern="100">
                        <a:effectLst/>
                        <a:latin typeface="Cambria Math" panose="02040503050406030204" pitchFamily="18" charset="0"/>
                      </a:rPr>
                      <m:t>1</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93C12775-B28E-9203-A279-6E0D441D4874}"/>
                  </a:ext>
                </a:extLst>
              </p:cNvPr>
              <p:cNvSpPr txBox="1">
                <a:spLocks noRot="1" noChangeAspect="1" noMove="1" noResize="1" noEditPoints="1" noAdjustHandles="1" noChangeArrowheads="1" noChangeShapeType="1" noTextEdit="1"/>
              </p:cNvSpPr>
              <p:nvPr/>
            </p:nvSpPr>
            <p:spPr>
              <a:xfrm>
                <a:off x="1691680" y="1988840"/>
                <a:ext cx="4572000" cy="461665"/>
              </a:xfrm>
              <a:prstGeom prst="rect">
                <a:avLst/>
              </a:prstGeom>
              <a:blipFill>
                <a:blip r:embed="rId3"/>
                <a:stretch>
                  <a:fillRect t="-128947" b="-196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E3DD6CA-7326-4181-9188-9535572A13E7}"/>
                  </a:ext>
                </a:extLst>
              </p:cNvPr>
              <p:cNvSpPr txBox="1"/>
              <p:nvPr/>
            </p:nvSpPr>
            <p:spPr>
              <a:xfrm>
                <a:off x="539552" y="2609037"/>
                <a:ext cx="8136904" cy="1469890"/>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Then, by properties of expectation and of variance, </a:t>
                </a:r>
              </a:p>
              <a:p>
                <a:pPr algn="just"/>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rPr>
                        <m:t>𝐸</m:t>
                      </m:r>
                      <m:r>
                        <a:rPr lang="en-US" altLang="zh-CN" sz="2400" i="1" kern="100" smtClean="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𝑆</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=1</m:t>
                          </m:r>
                        </m:sub>
                        <m:sup>
                          <m:r>
                            <a:rPr lang="en-US" altLang="zh-CN" sz="2400" i="1" kern="100">
                              <a:effectLst/>
                              <a:latin typeface="Cambria Math" panose="02040503050406030204" pitchFamily="18" charset="0"/>
                            </a:rPr>
                            <m:t>𝑛</m:t>
                          </m:r>
                        </m:sup>
                        <m:e>
                          <m:r>
                            <a:rPr lang="en-US" altLang="zh-CN" sz="2400" i="1" kern="100">
                              <a:effectLst/>
                              <a:latin typeface="Cambria Math" panose="02040503050406030204" pitchFamily="18" charset="0"/>
                            </a:rPr>
                            <m:t>𝐸</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𝑋</m:t>
                              </m:r>
                            </m:e>
                            <m:sub>
                              <m:r>
                                <a:rPr lang="en-US" altLang="zh-CN" sz="2400" i="1" kern="100">
                                  <a:effectLst/>
                                  <a:latin typeface="Cambria Math" panose="02040503050406030204" pitchFamily="18" charset="0"/>
                                </a:rPr>
                                <m:t>𝑘</m:t>
                              </m:r>
                            </m:sub>
                          </m:sSub>
                          <m:r>
                            <a:rPr lang="en-US" altLang="zh-CN" sz="2400" i="1" kern="100">
                              <a:effectLst/>
                              <a:latin typeface="Cambria Math" panose="02040503050406030204" pitchFamily="18" charset="0"/>
                            </a:rPr>
                            <m:t>)</m:t>
                          </m:r>
                        </m:e>
                      </m:nary>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and</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𝐷</m:t>
                      </m:r>
                      <m:r>
                        <a:rPr lang="en-US" altLang="zh-CN" sz="2400"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𝑆</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nary>
                        <m:naryPr>
                          <m:chr m:val="∑"/>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=1</m:t>
                          </m:r>
                        </m:sub>
                        <m:sup>
                          <m:r>
                            <a:rPr lang="en-US" altLang="zh-CN" sz="2400" i="1" kern="100">
                              <a:effectLst/>
                              <a:latin typeface="Cambria Math" panose="02040503050406030204" pitchFamily="18" charset="0"/>
                            </a:rPr>
                            <m:t>𝑛</m:t>
                          </m:r>
                        </m:sup>
                        <m:e>
                          <m:r>
                            <a:rPr lang="en-US" altLang="zh-CN" sz="2400" i="1" kern="100">
                              <a:effectLst/>
                              <a:latin typeface="Cambria Math" panose="02040503050406030204" pitchFamily="18" charset="0"/>
                            </a:rPr>
                            <m:t>𝐷</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𝑋</m:t>
                              </m:r>
                            </m:e>
                            <m:sub>
                              <m:r>
                                <a:rPr lang="en-US" altLang="zh-CN" sz="2400" i="1" kern="100">
                                  <a:effectLst/>
                                  <a:latin typeface="Cambria Math" panose="02040503050406030204" pitchFamily="18" charset="0"/>
                                </a:rPr>
                                <m:t>𝑘</m:t>
                              </m:r>
                            </m:sub>
                          </m:sSub>
                          <m:r>
                            <a:rPr lang="en-US" altLang="zh-CN" sz="2400" i="1" kern="100">
                              <a:effectLst/>
                              <a:latin typeface="Cambria Math" panose="02040503050406030204" pitchFamily="18" charset="0"/>
                            </a:rPr>
                            <m:t>)</m:t>
                          </m:r>
                        </m:e>
                      </m:nary>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all</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𝑛</m:t>
                      </m:r>
                      <m:r>
                        <a:rPr lang="en-US" altLang="zh-CN" sz="2400" kern="100">
                          <a:effectLst/>
                          <a:latin typeface="Cambria Math" panose="02040503050406030204" pitchFamily="18" charset="0"/>
                        </a:rPr>
                        <m:t>≥1.</m:t>
                      </m:r>
                    </m:oMath>
                  </m:oMathPara>
                </a14:m>
                <a:endParaRPr lang="zh-CN" altLang="zh-CN" sz="2400" kern="100" dirty="0">
                  <a:effectLst/>
                  <a:latin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1E3DD6CA-7326-4181-9188-9535572A13E7}"/>
                  </a:ext>
                </a:extLst>
              </p:cNvPr>
              <p:cNvSpPr txBox="1">
                <a:spLocks noRot="1" noChangeAspect="1" noMove="1" noResize="1" noEditPoints="1" noAdjustHandles="1" noChangeArrowheads="1" noChangeShapeType="1" noTextEdit="1"/>
              </p:cNvSpPr>
              <p:nvPr/>
            </p:nvSpPr>
            <p:spPr>
              <a:xfrm>
                <a:off x="539552" y="2609037"/>
                <a:ext cx="8136904" cy="1469890"/>
              </a:xfrm>
              <a:prstGeom prst="rect">
                <a:avLst/>
              </a:prstGeom>
              <a:blipFill>
                <a:blip r:embed="rId4"/>
                <a:stretch>
                  <a:fillRect l="-1199" t="-33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C6F2A15-A9B8-EEC5-F5EA-95F035551C11}"/>
                  </a:ext>
                </a:extLst>
              </p:cNvPr>
              <p:cNvSpPr txBox="1"/>
              <p:nvPr/>
            </p:nvSpPr>
            <p:spPr>
              <a:xfrm>
                <a:off x="544610" y="4237459"/>
                <a:ext cx="8136903" cy="1569660"/>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Let </a:t>
                </a:r>
                <a14:m>
                  <m:oMath xmlns:m="http://schemas.openxmlformats.org/officeDocument/2006/math">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𝑆</m:t>
                        </m:r>
                      </m:e>
                      <m:sub>
                        <m:r>
                          <a:rPr lang="en-US" altLang="zh-CN" sz="2400" i="1" kern="100">
                            <a:effectLst/>
                            <a:latin typeface="Cambria Math" panose="02040503050406030204" pitchFamily="18" charset="0"/>
                          </a:rPr>
                          <m:t>𝑛</m:t>
                        </m:r>
                      </m:sub>
                      <m:sup>
                        <m:r>
                          <a:rPr lang="en-US" altLang="zh-CN" sz="2400" i="1" kern="100">
                            <a:effectLst/>
                            <a:latin typeface="Cambria Math" panose="02040503050406030204" pitchFamily="18" charset="0"/>
                          </a:rPr>
                          <m:t>∗</m:t>
                        </m:r>
                      </m:sup>
                    </m:sSubSup>
                  </m:oMath>
                </a14:m>
                <a:r>
                  <a:rPr lang="en-US" altLang="zh-CN" sz="2400" kern="100" dirty="0">
                    <a:effectLst/>
                    <a:latin typeface="Times New Roman" panose="02020603050405020304" pitchFamily="18" charset="0"/>
                  </a:rPr>
                  <a:t> be the standardized sum obtained by subtracting the mean and dividing by the standard deviation for </a:t>
                </a:r>
                <a:r>
                  <a:rPr lang="en-US" altLang="zh-CN" sz="2400" i="1" kern="100" dirty="0">
                    <a:effectLst/>
                    <a:latin typeface="Times New Roman" panose="02020603050405020304" pitchFamily="18" charset="0"/>
                  </a:rPr>
                  <a:t>S</a:t>
                </a:r>
                <a:r>
                  <a:rPr lang="en-US" altLang="zh-CN" sz="2400" i="1" kern="100" baseline="-25000" dirty="0">
                    <a:effectLst/>
                    <a:latin typeface="Times New Roman" panose="02020603050405020304" pitchFamily="18" charset="0"/>
                  </a:rPr>
                  <a:t>n</a:t>
                </a:r>
                <a:r>
                  <a:rPr lang="en-US" altLang="zh-CN" sz="2400" kern="100" dirty="0">
                    <a:effectLst/>
                    <a:latin typeface="Times New Roman" panose="02020603050405020304" pitchFamily="18" charset="0"/>
                  </a:rPr>
                  <a:t>. Let </a:t>
                </a:r>
                <a:r>
                  <a:rPr lang="en-US" altLang="zh-CN" sz="2400" i="1" kern="100" dirty="0" err="1">
                    <a:effectLst/>
                    <a:latin typeface="Times New Roman" panose="02020603050405020304" pitchFamily="18" charset="0"/>
                  </a:rPr>
                  <a:t>F</a:t>
                </a:r>
                <a:r>
                  <a:rPr lang="en-US" altLang="zh-CN" sz="2400" i="1" kern="100" baseline="-25000" dirty="0" err="1">
                    <a:effectLst/>
                    <a:latin typeface="Times New Roman" panose="02020603050405020304" pitchFamily="18" charset="0"/>
                  </a:rPr>
                  <a:t>n</a:t>
                </a:r>
                <a:r>
                  <a:rPr lang="en-US" altLang="zh-CN" sz="2400" kern="100" dirty="0">
                    <a:effectLst/>
                    <a:latin typeface="Times New Roman" panose="02020603050405020304" pitchFamily="18" charset="0"/>
                  </a:rPr>
                  <a:t> be the distribution function for </a:t>
                </a:r>
                <a14:m>
                  <m:oMath xmlns:m="http://schemas.openxmlformats.org/officeDocument/2006/math">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𝑆</m:t>
                        </m:r>
                      </m:e>
                      <m:sub>
                        <m:r>
                          <a:rPr lang="en-US" altLang="zh-CN" sz="2400" i="1" kern="100">
                            <a:effectLst/>
                            <a:latin typeface="Cambria Math" panose="02040503050406030204" pitchFamily="18" charset="0"/>
                          </a:rPr>
                          <m:t>𝑛</m:t>
                        </m:r>
                      </m:sub>
                      <m:sup>
                        <m:r>
                          <a:rPr lang="en-US" altLang="zh-CN" sz="2400" i="1" kern="100">
                            <a:effectLst/>
                            <a:latin typeface="Cambria Math" panose="02040503050406030204" pitchFamily="18" charset="0"/>
                          </a:rPr>
                          <m:t>∗</m:t>
                        </m:r>
                      </m:sup>
                    </m:sSubSup>
                  </m:oMath>
                </a14:m>
                <a:r>
                  <a:rPr lang="en-US" altLang="zh-CN" sz="2400" kern="100" dirty="0">
                    <a:effectLst/>
                    <a:latin typeface="Times New Roman" panose="02020603050405020304" pitchFamily="18" charset="0"/>
                  </a:rPr>
                  <a:t>. The CLT asserts that under appropriate conditions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𝐹</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𝛷</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oMath>
                </a14:m>
                <a:r>
                  <a:rPr lang="en-US" altLang="zh-CN" sz="2400" kern="100" dirty="0">
                    <a:effectLst/>
                    <a:latin typeface="Times New Roman" panose="02020603050405020304" pitchFamily="18" charset="0"/>
                  </a:rPr>
                  <a:t> as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for any real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4C6F2A15-A9B8-EEC5-F5EA-95F035551C11}"/>
                  </a:ext>
                </a:extLst>
              </p:cNvPr>
              <p:cNvSpPr txBox="1">
                <a:spLocks noRot="1" noChangeAspect="1" noMove="1" noResize="1" noEditPoints="1" noAdjustHandles="1" noChangeArrowheads="1" noChangeShapeType="1" noTextEdit="1"/>
              </p:cNvSpPr>
              <p:nvPr/>
            </p:nvSpPr>
            <p:spPr>
              <a:xfrm>
                <a:off x="544610" y="4237459"/>
                <a:ext cx="8136903" cy="1569660"/>
              </a:xfrm>
              <a:prstGeom prst="rect">
                <a:avLst/>
              </a:prstGeom>
              <a:blipFill>
                <a:blip r:embed="rId5"/>
                <a:stretch>
                  <a:fillRect l="-1124" t="-3101" r="-1199" b="-7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020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4296057-D961-431E-2FD1-789238445247}"/>
                  </a:ext>
                </a:extLst>
              </p:cNvPr>
              <p:cNvSpPr>
                <a:spLocks noChangeArrowheads="1"/>
              </p:cNvSpPr>
              <p:nvPr/>
            </p:nvSpPr>
            <p:spPr bwMode="auto">
              <a:xfrm>
                <a:off x="12016" y="1735628"/>
                <a:ext cx="9144000" cy="17078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5.5.3  </a:t>
                </a:r>
                <a:r>
                  <a:rPr lang="en-US" altLang="zh-CN" sz="2400" kern="100" dirty="0">
                    <a:solidFill>
                      <a:srgbClr val="000000"/>
                    </a:solidFill>
                    <a:effectLst/>
                    <a:latin typeface="Times New Roman" panose="02020603050405020304" pitchFamily="18" charset="0"/>
                  </a:rPr>
                  <a:t>If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𝑋</m:t>
                        </m:r>
                      </m:e>
                      <m:sub>
                        <m:r>
                          <a:rPr lang="en-US" altLang="zh-CN" sz="2400" i="1" kern="100">
                            <a:solidFill>
                              <a:srgbClr val="000000"/>
                            </a:solidFill>
                            <a:effectLst/>
                            <a:latin typeface="Cambria Math" panose="02040503050406030204" pitchFamily="18" charset="0"/>
                          </a:rPr>
                          <m:t>𝑛</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𝑛</m:t>
                    </m:r>
                    <m:r>
                      <a:rPr lang="en-US" altLang="zh-CN" sz="2400" i="1" kern="100">
                        <a:solidFill>
                          <a:srgbClr val="000000"/>
                        </a:solidFill>
                        <a:effectLst/>
                        <a:latin typeface="Cambria Math" panose="02040503050406030204" pitchFamily="18" charset="0"/>
                      </a:rPr>
                      <m:t>≥1)</m:t>
                    </m:r>
                  </m:oMath>
                </a14:m>
                <a:r>
                  <a:rPr lang="en-US" altLang="zh-CN" sz="2400" kern="100" dirty="0">
                    <a:solidFill>
                      <a:srgbClr val="000000"/>
                    </a:solidFill>
                    <a:effectLst/>
                    <a:latin typeface="Times New Roman" panose="02020603050405020304" pitchFamily="18" charset="0"/>
                  </a:rPr>
                  <a:t> is independent, with</a:t>
                </a:r>
                <a:endParaRPr lang="zh-CN" altLang="zh-CN" sz="2400" kern="100" dirty="0">
                  <a:effectLst/>
                  <a:latin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altLang="zh-CN" sz="2400" i="1" kern="100">
                          <a:solidFill>
                            <a:srgbClr val="000000"/>
                          </a:solidFill>
                          <a:effectLst/>
                          <a:latin typeface="Cambria Math" panose="02040503050406030204" pitchFamily="18" charset="0"/>
                        </a:rPr>
                        <m:t>𝐸</m:t>
                      </m:r>
                      <m:r>
                        <a:rPr lang="en-US" altLang="zh-CN" sz="2400" i="1" kern="100">
                          <a:solidFill>
                            <a:srgbClr val="000000"/>
                          </a:solidFill>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𝑋</m:t>
                          </m:r>
                        </m:e>
                        <m:sub>
                          <m:r>
                            <a:rPr lang="en-US" altLang="zh-CN" sz="2400" i="1" kern="100">
                              <a:solidFill>
                                <a:srgbClr val="000000"/>
                              </a:solidFill>
                              <a:effectLst/>
                              <a:latin typeface="Cambria Math" panose="02040503050406030204" pitchFamily="18" charset="0"/>
                            </a:rPr>
                            <m:t>𝑛</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r>
                        <a:rPr lang="en-US" altLang="zh-CN" sz="2400" i="1" kern="100">
                          <a:solidFill>
                            <a:srgbClr val="000000"/>
                          </a:solidFill>
                          <a:effectLst/>
                          <a:latin typeface="Cambria Math" panose="02040503050406030204" pitchFamily="18" charset="0"/>
                        </a:rPr>
                        <m:t>, </m:t>
                      </m:r>
                      <m:r>
                        <a:rPr lang="en-US" altLang="zh-CN" sz="2400" i="1" kern="100">
                          <a:solidFill>
                            <a:srgbClr val="000000"/>
                          </a:solidFill>
                          <a:effectLst/>
                          <a:latin typeface="Cambria Math" panose="02040503050406030204" pitchFamily="18" charset="0"/>
                        </a:rPr>
                        <m:t>𝐷</m:t>
                      </m:r>
                      <m:r>
                        <a:rPr lang="en-US" altLang="zh-CN" sz="2400" i="1" kern="100">
                          <a:solidFill>
                            <a:srgbClr val="000000"/>
                          </a:solidFill>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𝑋</m:t>
                          </m:r>
                        </m:e>
                        <m:sub>
                          <m:r>
                            <a:rPr lang="en-US" altLang="zh-CN" sz="2400" i="1" kern="100">
                              <a:solidFill>
                                <a:srgbClr val="000000"/>
                              </a:solidFill>
                              <a:effectLst/>
                              <a:latin typeface="Cambria Math" panose="02040503050406030204" pitchFamily="18" charset="0"/>
                            </a:rPr>
                            <m:t>𝑛</m:t>
                          </m:r>
                        </m:sub>
                      </m:sSub>
                      <m:r>
                        <a:rPr lang="en-US" altLang="zh-CN" sz="2400" i="1" kern="100">
                          <a:solidFill>
                            <a:srgbClr val="000000"/>
                          </a:solidFill>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solidFill>
                                <a:srgbClr val="000000"/>
                              </a:solidFill>
                              <a:effectLst/>
                              <a:latin typeface="Cambria Math" panose="02040503050406030204" pitchFamily="18" charset="0"/>
                            </a:rPr>
                            <m:t>𝜎</m:t>
                          </m:r>
                        </m:e>
                        <m:sup>
                          <m:r>
                            <a:rPr lang="en-US" altLang="zh-CN" sz="2400" i="1" kern="100">
                              <a:solidFill>
                                <a:srgbClr val="000000"/>
                              </a:solidFill>
                              <a:effectLst/>
                              <a:latin typeface="Cambria Math" panose="02040503050406030204" pitchFamily="18" charset="0"/>
                            </a:rPr>
                            <m:t>2</m:t>
                          </m:r>
                        </m:sup>
                      </m:sSup>
                      <m:r>
                        <a:rPr lang="en-US" altLang="zh-CN" sz="2400" i="1" kern="100">
                          <a:solidFill>
                            <a:srgbClr val="000000"/>
                          </a:solidFill>
                          <a:effectLst/>
                          <a:latin typeface="Cambria Math" panose="02040503050406030204" pitchFamily="18" charset="0"/>
                        </a:rPr>
                        <m:t>,</m:t>
                      </m:r>
                      <m:r>
                        <m:rPr>
                          <m:nor/>
                        </m:rPr>
                        <a:rPr lang="en-US" altLang="zh-CN" sz="2400" kern="100">
                          <a:solidFill>
                            <a:srgbClr val="000000"/>
                          </a:solidFill>
                          <a:effectLst/>
                          <a:latin typeface="Cambria Math" panose="02040503050406030204" pitchFamily="18" charset="0"/>
                        </a:rPr>
                        <m:t> </m:t>
                      </m:r>
                      <m:r>
                        <m:rPr>
                          <m:nor/>
                        </m:rPr>
                        <a:rPr lang="en-US" altLang="zh-CN" sz="2400" kern="100">
                          <a:solidFill>
                            <a:srgbClr val="000000"/>
                          </a:solidFill>
                          <a:effectLst/>
                          <a:latin typeface="Cambria Math" panose="02040503050406030204" pitchFamily="18" charset="0"/>
                        </a:rPr>
                        <m:t>and</m:t>
                      </m:r>
                      <m:r>
                        <m:rPr>
                          <m:nor/>
                        </m:rPr>
                        <a:rPr lang="en-US" altLang="zh-CN" sz="2400" kern="100">
                          <a:solidFill>
                            <a:srgbClr val="000000"/>
                          </a:solidFill>
                          <a:effectLst/>
                          <a:latin typeface="Cambria Math" panose="02040503050406030204" pitchFamily="18" charset="0"/>
                        </a:rPr>
                        <m:t> </m:t>
                      </m:r>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solidFill>
                                <a:srgbClr val="000000"/>
                              </a:solidFill>
                              <a:effectLst/>
                              <a:latin typeface="Cambria Math" panose="02040503050406030204" pitchFamily="18" charset="0"/>
                            </a:rPr>
                            <m:t>𝑆</m:t>
                          </m:r>
                        </m:e>
                        <m:sub>
                          <m:r>
                            <a:rPr lang="en-US" altLang="zh-CN" sz="2400" i="1" kern="100">
                              <a:solidFill>
                                <a:srgbClr val="000000"/>
                              </a:solidFill>
                              <a:effectLst/>
                              <a:latin typeface="Cambria Math" panose="02040503050406030204" pitchFamily="18" charset="0"/>
                            </a:rPr>
                            <m:t>𝑛</m:t>
                          </m:r>
                        </m:sub>
                        <m:sup>
                          <m:r>
                            <a:rPr lang="en-US" altLang="zh-CN" sz="2400" i="1" kern="100">
                              <a:solidFill>
                                <a:srgbClr val="000000"/>
                              </a:solidFill>
                              <a:effectLst/>
                              <a:latin typeface="Cambria Math" panose="02040503050406030204" pitchFamily="18" charset="0"/>
                            </a:rPr>
                            <m:t>∗</m:t>
                          </m:r>
                        </m:sup>
                      </m:sSubSup>
                      <m:r>
                        <a:rPr lang="en-US" altLang="zh-CN" sz="2400" i="1" kern="100">
                          <a:solidFill>
                            <a:srgbClr val="000000"/>
                          </a:solidFill>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𝑆</m:t>
                              </m:r>
                            </m:e>
                            <m:sub>
                              <m:r>
                                <a:rPr lang="en-US" altLang="zh-CN" sz="2400" i="1" kern="100">
                                  <a:solidFill>
                                    <a:srgbClr val="000000"/>
                                  </a:solidFill>
                                  <a:effectLst/>
                                  <a:latin typeface="Cambria Math" panose="02040503050406030204" pitchFamily="18" charset="0"/>
                                </a:rPr>
                                <m:t>𝑛</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𝑛</m:t>
                          </m:r>
                          <m:r>
                            <a:rPr lang="en-US" altLang="zh-CN" sz="2400" i="1" kern="100">
                              <a:solidFill>
                                <a:srgbClr val="000000"/>
                              </a:solidFill>
                              <a:effectLst/>
                              <a:latin typeface="Cambria Math" panose="02040503050406030204" pitchFamily="18" charset="0"/>
                            </a:rPr>
                            <m:t>𝜇</m:t>
                          </m:r>
                        </m:num>
                        <m:den>
                          <m:r>
                            <a:rPr lang="en-US" altLang="zh-CN" sz="2400" i="1" kern="100">
                              <a:solidFill>
                                <a:srgbClr val="000000"/>
                              </a:solidFill>
                              <a:effectLst/>
                              <a:latin typeface="Cambria Math" panose="02040503050406030204" pitchFamily="18" charset="0"/>
                            </a:rPr>
                            <m:t>𝜎</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solidFill>
                                    <a:srgbClr val="000000"/>
                                  </a:solidFill>
                                  <a:effectLst/>
                                  <a:latin typeface="Cambria Math" panose="02040503050406030204" pitchFamily="18" charset="0"/>
                                </a:rPr>
                                <m:t>𝑛</m:t>
                              </m:r>
                            </m:e>
                          </m:rad>
                        </m:den>
                      </m:f>
                    </m:oMath>
                  </m:oMathPara>
                </a14:m>
                <a:endParaRPr lang="zh-CN" altLang="zh-CN" sz="2400" kern="100" dirty="0">
                  <a:effectLst/>
                  <a:latin typeface="Times New Roman" panose="02020603050405020304" pitchFamily="18" charset="0"/>
                </a:endParaRPr>
              </a:p>
              <a:p>
                <a:pPr algn="just"/>
                <a:r>
                  <a:rPr lang="en-US" altLang="zh-CN" sz="2400" kern="100" dirty="0">
                    <a:solidFill>
                      <a:srgbClr val="000000"/>
                    </a:solidFill>
                    <a:effectLst/>
                    <a:latin typeface="Times New Roman" panose="02020603050405020304" pitchFamily="18" charset="0"/>
                  </a:rPr>
                  <a:t>then </a:t>
                </a:r>
                <a14:m>
                  <m:oMath xmlns:m="http://schemas.openxmlformats.org/officeDocument/2006/math">
                    <m:limLow>
                      <m:limLowPr>
                        <m:ctrlPr>
                          <a:rPr lang="zh-CN" altLang="zh-CN" sz="2400" i="1" kern="100">
                            <a:effectLst/>
                            <a:latin typeface="Cambria Math" panose="02040503050406030204" pitchFamily="18" charset="0"/>
                            <a:ea typeface="Cambria Math" panose="02040503050406030204" pitchFamily="18" charset="0"/>
                          </a:rPr>
                        </m:ctrlPr>
                      </m:limLowPr>
                      <m:e>
                        <m:r>
                          <a:rPr lang="en-US" altLang="zh-CN" sz="2400" i="1" kern="100">
                            <a:solidFill>
                              <a:srgbClr val="000000"/>
                            </a:solidFill>
                            <a:effectLst/>
                            <a:latin typeface="Cambria Math" panose="02040503050406030204" pitchFamily="18" charset="0"/>
                          </a:rPr>
                          <m:t>𝑙𝑖𝑚</m:t>
                        </m:r>
                      </m:e>
                      <m:lim>
                        <m:r>
                          <a:rPr lang="en-US" altLang="zh-CN" sz="2400" i="1" kern="100">
                            <a:solidFill>
                              <a:srgbClr val="000000"/>
                            </a:solidFill>
                            <a:effectLst/>
                            <a:latin typeface="Cambria Math" panose="02040503050406030204" pitchFamily="18" charset="0"/>
                          </a:rPr>
                          <m:t>𝑥</m:t>
                        </m:r>
                        <m:r>
                          <a:rPr lang="en-US" altLang="zh-CN" sz="2400" i="1" kern="100">
                            <a:solidFill>
                              <a:srgbClr val="000000"/>
                            </a:solidFill>
                            <a:effectLst/>
                            <a:latin typeface="Cambria Math" panose="02040503050406030204" pitchFamily="18" charset="0"/>
                          </a:rPr>
                          <m:t>→∞</m:t>
                        </m:r>
                      </m:lim>
                    </m:limLow>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solidFill>
                              <a:srgbClr val="000000"/>
                            </a:solidFill>
                            <a:effectLst/>
                            <a:latin typeface="Cambria Math" panose="02040503050406030204" pitchFamily="18" charset="0"/>
                          </a:rPr>
                          <m:t>𝐹</m:t>
                        </m:r>
                      </m:e>
                      <m:sub>
                        <m:r>
                          <a:rPr lang="en-US" altLang="zh-CN" sz="2400" i="1" kern="100">
                            <a:solidFill>
                              <a:srgbClr val="000000"/>
                            </a:solidFill>
                            <a:effectLst/>
                            <a:latin typeface="Cambria Math" panose="02040503050406030204" pitchFamily="18" charset="0"/>
                          </a:rPr>
                          <m:t>𝑛</m:t>
                        </m:r>
                      </m:sub>
                    </m:sSub>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𝑥</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𝛷</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𝑥</m:t>
                    </m:r>
                    <m:r>
                      <a:rPr lang="en-US" altLang="zh-CN" sz="2400" i="1" kern="100">
                        <a:solidFill>
                          <a:srgbClr val="000000"/>
                        </a:solidFill>
                        <a:effectLst/>
                        <a:latin typeface="Cambria Math" panose="02040503050406030204" pitchFamily="18" charset="0"/>
                      </a:rPr>
                      <m:t>)</m:t>
                    </m:r>
                    <m:r>
                      <m:rPr>
                        <m:nor/>
                      </m:rPr>
                      <a:rPr lang="en-US" altLang="zh-CN" sz="2400" kern="100">
                        <a:solidFill>
                          <a:srgbClr val="000000"/>
                        </a:solidFill>
                        <a:effectLst/>
                        <a:latin typeface="Cambria Math" panose="02040503050406030204" pitchFamily="18" charset="0"/>
                      </a:rPr>
                      <m:t>  </m:t>
                    </m:r>
                    <m:r>
                      <m:rPr>
                        <m:nor/>
                      </m:rPr>
                      <a:rPr lang="en-US" altLang="zh-CN" sz="2400" kern="100">
                        <a:solidFill>
                          <a:srgbClr val="000000"/>
                        </a:solidFill>
                        <a:effectLst/>
                        <a:latin typeface="Cambria Math" panose="02040503050406030204" pitchFamily="18" charset="0"/>
                      </a:rPr>
                      <m:t>for</m:t>
                    </m:r>
                    <m:r>
                      <m:rPr>
                        <m:nor/>
                      </m:rPr>
                      <a:rPr lang="en-US" altLang="zh-CN" sz="2400" kern="100">
                        <a:solidFill>
                          <a:srgbClr val="000000"/>
                        </a:solidFill>
                        <a:effectLst/>
                        <a:latin typeface="Cambria Math" panose="02040503050406030204" pitchFamily="18" charset="0"/>
                      </a:rPr>
                      <m:t> </m:t>
                    </m:r>
                    <m:r>
                      <m:rPr>
                        <m:nor/>
                      </m:rPr>
                      <a:rPr lang="en-US" altLang="zh-CN" sz="2400" kern="100">
                        <a:solidFill>
                          <a:srgbClr val="000000"/>
                        </a:solidFill>
                        <a:effectLst/>
                        <a:latin typeface="Cambria Math" panose="02040503050406030204" pitchFamily="18" charset="0"/>
                      </a:rPr>
                      <m:t>all</m:t>
                    </m:r>
                    <m:r>
                      <m:rPr>
                        <m:nor/>
                      </m:rPr>
                      <a:rPr lang="en-US" altLang="zh-CN" sz="2400" kern="100">
                        <a:solidFill>
                          <a:srgbClr val="000000"/>
                        </a:solidFill>
                        <a:effectLst/>
                        <a:latin typeface="Cambria Math" panose="02040503050406030204" pitchFamily="18" charset="0"/>
                      </a:rPr>
                      <m:t>  </m:t>
                    </m:r>
                    <m:r>
                      <a:rPr lang="en-US" altLang="zh-CN" sz="2400" i="1" kern="100">
                        <a:solidFill>
                          <a:srgbClr val="000000"/>
                        </a:solidFill>
                        <a:effectLst/>
                        <a:latin typeface="Cambria Math" panose="02040503050406030204" pitchFamily="18" charset="0"/>
                      </a:rPr>
                      <m:t>𝑥</m:t>
                    </m:r>
                  </m:oMath>
                </a14:m>
                <a:r>
                  <a:rPr lang="en-US" altLang="zh-CN" sz="2400" kern="100" dirty="0">
                    <a:solidFill>
                      <a:srgbClr val="000000"/>
                    </a:solidFill>
                    <a:effectLst/>
                    <a:latin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xmlns="">
          <p:sp>
            <p:nvSpPr>
              <p:cNvPr id="2" name="Rectangle 1">
                <a:extLst>
                  <a:ext uri="{FF2B5EF4-FFF2-40B4-BE49-F238E27FC236}">
                    <a16:creationId xmlns:a16="http://schemas.microsoft.com/office/drawing/2014/main" id="{74296057-D961-431E-2FD1-789238445247}"/>
                  </a:ext>
                </a:extLst>
              </p:cNvPr>
              <p:cNvSpPr>
                <a:spLocks noRot="1" noChangeAspect="1" noMove="1" noResize="1" noEditPoints="1" noAdjustHandles="1" noChangeArrowheads="1" noChangeShapeType="1" noTextEdit="1"/>
              </p:cNvSpPr>
              <p:nvPr/>
            </p:nvSpPr>
            <p:spPr bwMode="auto">
              <a:xfrm>
                <a:off x="12016" y="1735628"/>
                <a:ext cx="9144000" cy="1707840"/>
              </a:xfrm>
              <a:prstGeom prst="rect">
                <a:avLst/>
              </a:prstGeom>
              <a:blipFill>
                <a:blip r:embed="rId2"/>
                <a:stretch>
                  <a:fillRect l="-1067" t="-2500" b="-10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071436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CA0D192-7725-7F79-81AF-0C2FA4E98503}"/>
              </a:ext>
            </a:extLst>
          </p:cNvPr>
          <p:cNvSpPr>
            <a:spLocks noChangeArrowheads="1"/>
          </p:cNvSpPr>
          <p:nvPr/>
        </p:nvSpPr>
        <p:spPr bwMode="auto">
          <a:xfrm>
            <a:off x="0" y="0"/>
            <a:ext cx="4271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5.5.2</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Walk</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B235972-E632-2E9A-5023-37B95AC0B081}"/>
                  </a:ext>
                </a:extLst>
              </p:cNvPr>
              <p:cNvSpPr txBox="1"/>
              <p:nvPr/>
            </p:nvSpPr>
            <p:spPr>
              <a:xfrm>
                <a:off x="238644" y="644427"/>
                <a:ext cx="8136904" cy="1125501"/>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Suppose</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𝑌</m:t>
                        </m:r>
                      </m:e>
                      <m:sub>
                        <m:r>
                          <a:rPr lang="en-US" altLang="zh-CN" sz="1800" i="1" kern="100">
                            <a:effectLst/>
                            <a:latin typeface="Cambria Math" panose="02040503050406030204" pitchFamily="18" charset="0"/>
                            <a:ea typeface="宋体" panose="02010600030101010101" pitchFamily="2" charset="-122"/>
                          </a:rPr>
                          <m:t>𝑘</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oMath>
                </a14:m>
                <a:r>
                  <a:rPr lang="en-US" altLang="zh-CN" sz="1800" kern="100" dirty="0">
                    <a:effectLst/>
                    <a:latin typeface="Times New Roman" panose="02020603050405020304" pitchFamily="18" charset="0"/>
                    <a:ea typeface="宋体" panose="02010600030101010101" pitchFamily="2" charset="-122"/>
                  </a:rPr>
                  <a:t>is independent, with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𝐸</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𝑌</m:t>
                        </m:r>
                      </m:e>
                      <m:sub>
                        <m:r>
                          <a:rPr lang="en-US" altLang="zh-CN" sz="1800" i="1" kern="100">
                            <a:effectLst/>
                            <a:latin typeface="Cambria Math" panose="02040503050406030204" pitchFamily="18" charset="0"/>
                            <a:ea typeface="宋体" panose="02010600030101010101" pitchFamily="2" charset="-122"/>
                          </a:rPr>
                          <m:t>𝑘</m:t>
                        </m:r>
                      </m:sub>
                    </m:sSub>
                    <m:r>
                      <a:rPr lang="en-US" altLang="zh-CN" sz="1800" i="1" kern="100">
                        <a:effectLst/>
                        <a:latin typeface="Cambria Math" panose="02040503050406030204" pitchFamily="18" charset="0"/>
                        <a:ea typeface="宋体" panose="02010600030101010101" pitchFamily="2" charset="-122"/>
                      </a:rPr>
                      <m:t>)=0,</m:t>
                    </m:r>
                    <m:r>
                      <m:rPr>
                        <m:nor/>
                      </m:rPr>
                      <a:rPr lang="en-US" altLang="zh-CN" sz="1800"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𝐷</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𝑌</m:t>
                        </m:r>
                      </m:e>
                      <m:sub>
                        <m:r>
                          <a:rPr lang="en-US" altLang="zh-CN" sz="1800" i="1" kern="100">
                            <a:effectLst/>
                            <a:latin typeface="Cambria Math" panose="02040503050406030204" pitchFamily="18" charset="0"/>
                            <a:ea typeface="宋体" panose="02010600030101010101" pitchFamily="2" charset="-122"/>
                          </a:rPr>
                          <m:t>𝑘</m:t>
                        </m:r>
                      </m:sub>
                    </m:sSub>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𝜎</m:t>
                        </m:r>
                      </m:e>
                      <m:sup>
                        <m:r>
                          <a:rPr lang="en-US" altLang="zh-CN" sz="1800" i="1" kern="100">
                            <a:effectLst/>
                            <a:latin typeface="Cambria Math" panose="02040503050406030204" pitchFamily="18" charset="0"/>
                            <a:ea typeface="宋体" panose="02010600030101010101" pitchFamily="2" charset="-122"/>
                          </a:rPr>
                          <m:t>2</m:t>
                        </m:r>
                      </m:sup>
                    </m:sSup>
                  </m:oMath>
                </a14:m>
                <a:r>
                  <a:rPr lang="en-US" altLang="zh-CN" sz="1800" kern="100" dirty="0">
                    <a:effectLst/>
                    <a:latin typeface="Times New Roman" panose="02020603050405020304" pitchFamily="18" charset="0"/>
                    <a:ea typeface="宋体" panose="02010600030101010101" pitchFamily="2" charset="-122"/>
                  </a:rPr>
                  <a:t>. Let </a:t>
                </a:r>
                <a:endParaRPr lang="zh-CN" altLang="zh-CN" sz="1200" kern="100" dirty="0">
                  <a:effectLst/>
                  <a:latin typeface="Times New Roman" panose="02020603050405020304" pitchFamily="18" charset="0"/>
                  <a:ea typeface="宋体" panose="02010600030101010101" pitchFamily="2" charset="-122"/>
                </a:endParaRPr>
              </a:p>
              <a:p>
                <a:pPr algn="ct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𝑋</m:t>
                          </m:r>
                        </m:e>
                        <m:sub>
                          <m:r>
                            <a:rPr lang="en-US" altLang="zh-CN" sz="1800" i="1" kern="100">
                              <a:effectLst/>
                              <a:latin typeface="Cambria Math" panose="02040503050406030204" pitchFamily="18" charset="0"/>
                              <a:ea typeface="宋体" panose="02010600030101010101" pitchFamily="2" charset="-122"/>
                            </a:rPr>
                            <m:t>𝑛</m:t>
                          </m:r>
                        </m:sub>
                      </m:sSub>
                      <m:r>
                        <a:rPr lang="en-US" altLang="zh-CN" sz="1800" i="1" kern="100">
                          <a:effectLst/>
                          <a:latin typeface="Cambria Math" panose="02040503050406030204" pitchFamily="18" charset="0"/>
                          <a:ea typeface="宋体" panose="02010600030101010101" pitchFamily="2" charset="-122"/>
                        </a:rPr>
                        <m:t>=</m:t>
                      </m:r>
                      <m:nary>
                        <m:naryPr>
                          <m:chr m:val="∑"/>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𝑛</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𝑌</m:t>
                              </m:r>
                            </m:e>
                            <m:sub>
                              <m:r>
                                <a:rPr lang="en-US" altLang="zh-CN" sz="1800" i="1" kern="100">
                                  <a:effectLst/>
                                  <a:latin typeface="Cambria Math" panose="02040503050406030204" pitchFamily="18" charset="0"/>
                                  <a:ea typeface="宋体" panose="02010600030101010101" pitchFamily="2" charset="-122"/>
                                </a:rPr>
                                <m:t>𝑘</m:t>
                              </m:r>
                            </m:sub>
                          </m:sSub>
                        </m:e>
                      </m:nary>
                      <m:r>
                        <m:rPr>
                          <m:nor/>
                        </m:rPr>
                        <a:rPr lang="en-US" altLang="zh-CN" sz="1800" kern="100">
                          <a:effectLst/>
                          <a:latin typeface="Cambria Math" panose="02040503050406030204" pitchFamily="18" charset="0"/>
                          <a:ea typeface="宋体" panose="02010600030101010101" pitchFamily="2" charset="-122"/>
                        </a:rPr>
                        <m:t>  </m:t>
                      </m:r>
                      <m:r>
                        <m:rPr>
                          <m:nor/>
                        </m:rPr>
                        <a:rPr lang="en-US" altLang="zh-CN" sz="1800" kern="100">
                          <a:effectLst/>
                          <a:latin typeface="Cambria Math" panose="02040503050406030204" pitchFamily="18" charset="0"/>
                          <a:ea typeface="宋体" panose="02010600030101010101" pitchFamily="2" charset="-122"/>
                        </a:rPr>
                        <m:t>For</m:t>
                      </m:r>
                      <m:r>
                        <m:rPr>
                          <m:nor/>
                        </m:rPr>
                        <a:rPr lang="en-US" altLang="zh-CN" sz="1800" kern="100">
                          <a:effectLst/>
                          <a:latin typeface="Cambria Math" panose="02040503050406030204" pitchFamily="18" charset="0"/>
                          <a:ea typeface="宋体" panose="02010600030101010101" pitchFamily="2" charset="-122"/>
                        </a:rPr>
                        <m:t> </m:t>
                      </m:r>
                      <m:r>
                        <m:rPr>
                          <m:nor/>
                        </m:rPr>
                        <a:rPr lang="en-US" altLang="zh-CN" sz="1800" kern="100">
                          <a:effectLst/>
                          <a:latin typeface="Cambria Math" panose="02040503050406030204" pitchFamily="18" charset="0"/>
                          <a:ea typeface="宋体" panose="02010600030101010101" pitchFamily="2" charset="-122"/>
                        </a:rPr>
                        <m:t>all</m:t>
                      </m:r>
                      <m:r>
                        <m:rPr>
                          <m:nor/>
                        </m:rPr>
                        <a:rPr lang="en-US" altLang="zh-CN" sz="1800"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≥1</m:t>
                      </m:r>
                    </m:oMath>
                  </m:oMathPara>
                </a14:m>
                <a:endParaRPr lang="zh-CN" altLang="zh-CN" sz="1200" kern="100" dirty="0">
                  <a:effectLst/>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6B235972-E632-2E9A-5023-37B95AC0B081}"/>
                  </a:ext>
                </a:extLst>
              </p:cNvPr>
              <p:cNvSpPr txBox="1">
                <a:spLocks noRot="1" noChangeAspect="1" noMove="1" noResize="1" noEditPoints="1" noAdjustHandles="1" noChangeArrowheads="1" noChangeShapeType="1" noTextEdit="1"/>
              </p:cNvSpPr>
              <p:nvPr/>
            </p:nvSpPr>
            <p:spPr>
              <a:xfrm>
                <a:off x="238644" y="644427"/>
                <a:ext cx="8136904" cy="1125501"/>
              </a:xfrm>
              <a:prstGeom prst="rect">
                <a:avLst/>
              </a:prstGeom>
              <a:blipFill>
                <a:blip r:embed="rId2"/>
                <a:stretch>
                  <a:fillRect l="-599" t="-3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E5F53C-4CC9-74A8-A34B-6F17673726FA}"/>
                  </a:ext>
                </a:extLst>
              </p:cNvPr>
              <p:cNvSpPr txBox="1"/>
              <p:nvPr/>
            </p:nvSpPr>
            <p:spPr>
              <a:xfrm>
                <a:off x="238644" y="1940114"/>
                <a:ext cx="8396794" cy="2308324"/>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The sequence </a:t>
                </a:r>
                <a14:m>
                  <m:oMath xmlns:m="http://schemas.openxmlformats.org/officeDocument/2006/math">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𝑋</m:t>
                        </m:r>
                      </m:e>
                      <m:sub>
                        <m:r>
                          <a:rPr lang="en-US" altLang="zh-CN" sz="2400" i="1" kern="100">
                            <a:effectLst/>
                            <a:latin typeface="Cambria Math" panose="02040503050406030204" pitchFamily="18" charset="0"/>
                          </a:rPr>
                          <m:t>𝑛</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𝑛</m:t>
                    </m:r>
                    <m:r>
                      <a:rPr lang="en-US" altLang="zh-CN" sz="2400" i="1" kern="100">
                        <a:effectLst/>
                        <a:latin typeface="Cambria Math" panose="02040503050406030204" pitchFamily="18" charset="0"/>
                      </a:rPr>
                      <m:t>≥1}</m:t>
                    </m:r>
                  </m:oMath>
                </a14:m>
                <a:r>
                  <a:rPr lang="en-US" altLang="zh-CN" sz="2400" kern="100" dirty="0">
                    <a:effectLst/>
                    <a:latin typeface="Times New Roman" panose="02020603050405020304" pitchFamily="18" charset="0"/>
                  </a:rPr>
                  <a:t>forms a random walk. This designation comes from the fact that such a sequence may be used to model the following behavioral system. At discrete time </a:t>
                </a:r>
                <a:r>
                  <a:rPr lang="en-US" altLang="zh-CN" sz="2400" i="1" kern="100" dirty="0">
                    <a:effectLst/>
                    <a:latin typeface="Times New Roman" panose="02020603050405020304" pitchFamily="18" charset="0"/>
                  </a:rPr>
                  <a:t>t </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k</a:t>
                </a:r>
                <a:r>
                  <a:rPr lang="en-US" altLang="zh-CN" sz="2400" kern="100" dirty="0">
                    <a:effectLst/>
                    <a:latin typeface="Times New Roman" panose="02020603050405020304" pitchFamily="18" charset="0"/>
                  </a:rPr>
                  <a:t>, a particle moves a distance </a:t>
                </a:r>
                <a:r>
                  <a:rPr lang="en-US" altLang="zh-CN" sz="2400" i="1" kern="100" dirty="0" err="1">
                    <a:effectLst/>
                    <a:latin typeface="Times New Roman" panose="02020603050405020304" pitchFamily="18" charset="0"/>
                  </a:rPr>
                  <a:t>Y</a:t>
                </a:r>
                <a:r>
                  <a:rPr lang="en-US" altLang="zh-CN" sz="2400" i="1" kern="100" baseline="-25000" dirty="0" err="1">
                    <a:effectLst/>
                    <a:latin typeface="Times New Roman" panose="02020603050405020304" pitchFamily="18" charset="0"/>
                  </a:rPr>
                  <a:t>k</a:t>
                </a:r>
                <a:r>
                  <a:rPr lang="en-US" altLang="zh-CN" sz="2400" i="1" kern="100" baseline="-25000" dirty="0">
                    <a:effectLst/>
                    <a:latin typeface="Times New Roman" panose="02020603050405020304" pitchFamily="18" charset="0"/>
                  </a:rPr>
                  <a:t> </a:t>
                </a:r>
                <a:r>
                  <a:rPr lang="en-US" altLang="zh-CN" sz="2400" kern="100" dirty="0">
                    <a:effectLst/>
                    <a:latin typeface="Times New Roman" panose="02020603050405020304" pitchFamily="18" charset="0"/>
                  </a:rPr>
                  <a:t>along a line. The net distance moved after the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a:t>
                </a:r>
                <a:r>
                  <a:rPr lang="en-US" altLang="zh-CN" sz="2400" kern="100" dirty="0" err="1">
                    <a:effectLst/>
                    <a:latin typeface="Times New Roman" panose="02020603050405020304" pitchFamily="18" charset="0"/>
                  </a:rPr>
                  <a:t>th</a:t>
                </a:r>
                <a:r>
                  <a:rPr lang="en-US" altLang="zh-CN" sz="2400" kern="100" dirty="0">
                    <a:effectLst/>
                    <a:latin typeface="Times New Roman" panose="02020603050405020304" pitchFamily="18" charset="0"/>
                  </a:rPr>
                  <a:t> displacement is </a:t>
                </a:r>
                <a:r>
                  <a:rPr lang="en-US" altLang="zh-CN" sz="2400" i="1" kern="100" dirty="0" err="1">
                    <a:effectLst/>
                    <a:latin typeface="Times New Roman" panose="02020603050405020304" pitchFamily="18" charset="0"/>
                  </a:rPr>
                  <a:t>X</a:t>
                </a:r>
                <a:r>
                  <a:rPr lang="en-US" altLang="zh-CN" sz="2400" i="1" kern="100" baseline="-25000" dirty="0" err="1">
                    <a:effectLst/>
                    <a:latin typeface="Times New Roman" panose="02020603050405020304" pitchFamily="18" charset="0"/>
                  </a:rPr>
                  <a:t>n</a:t>
                </a:r>
                <a:r>
                  <a:rPr lang="en-US" altLang="zh-CN" sz="2400" kern="100" dirty="0">
                    <a:effectLst/>
                    <a:latin typeface="Times New Roman" panose="02020603050405020304" pitchFamily="18" charset="0"/>
                  </a:rPr>
                  <a:t>. Individual movements are independent, with the same distribution, and the average movement is zero.</a:t>
                </a:r>
                <a:endParaRPr lang="zh-CN" altLang="zh-CN" sz="2400" kern="100" dirty="0">
                  <a:effectLst/>
                  <a:latin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8E5F53C-4CC9-74A8-A34B-6F17673726FA}"/>
                  </a:ext>
                </a:extLst>
              </p:cNvPr>
              <p:cNvSpPr txBox="1">
                <a:spLocks noRot="1" noChangeAspect="1" noMove="1" noResize="1" noEditPoints="1" noAdjustHandles="1" noChangeArrowheads="1" noChangeShapeType="1" noTextEdit="1"/>
              </p:cNvSpPr>
              <p:nvPr/>
            </p:nvSpPr>
            <p:spPr>
              <a:xfrm>
                <a:off x="238644" y="1940114"/>
                <a:ext cx="8396794" cy="2308324"/>
              </a:xfrm>
              <a:prstGeom prst="rect">
                <a:avLst/>
              </a:prstGeom>
              <a:blipFill>
                <a:blip r:embed="rId3"/>
                <a:stretch>
                  <a:fillRect l="-1089" t="-2111" r="-1089" b="-501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B61EC37-28E9-CFD2-9A7E-41099209A725}"/>
              </a:ext>
            </a:extLst>
          </p:cNvPr>
          <p:cNvSpPr txBox="1"/>
          <p:nvPr/>
        </p:nvSpPr>
        <p:spPr>
          <a:xfrm>
            <a:off x="431540" y="4418624"/>
            <a:ext cx="8280920" cy="1200329"/>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Show that</a:t>
            </a:r>
            <a:r>
              <a:rPr lang="en-US" altLang="zh-CN" sz="2400" kern="100" dirty="0">
                <a:effectLst/>
                <a:latin typeface="Times New Roman" panose="02020603050405020304" pitchFamily="18" charset="0"/>
                <a:ea typeface="宋体" panose="02010600030101010101" pitchFamily="2" charset="-122"/>
              </a:rPr>
              <a:t> as time increases, the probability of  being within distance </a:t>
            </a:r>
            <a:r>
              <a:rPr lang="en-US" altLang="zh-CN" sz="2400" i="1" kern="100" dirty="0">
                <a:effectLst/>
                <a:latin typeface="Times New Roman" panose="02020603050405020304" pitchFamily="18" charset="0"/>
                <a:ea typeface="宋体" panose="02010600030101010101" pitchFamily="2" charset="-122"/>
              </a:rPr>
              <a:t>c</a:t>
            </a:r>
            <a:r>
              <a:rPr lang="en-US" altLang="zh-CN" sz="2400" kern="100" dirty="0">
                <a:effectLst/>
                <a:latin typeface="Times New Roman" panose="02020603050405020304" pitchFamily="18" charset="0"/>
                <a:ea typeface="宋体" panose="02010600030101010101" pitchFamily="2" charset="-122"/>
              </a:rPr>
              <a:t> of the starting position goes to zero, no matter how large </a:t>
            </a:r>
            <a:r>
              <a:rPr lang="en-US" altLang="zh-CN" sz="2400" i="1" kern="100" dirty="0">
                <a:effectLst/>
                <a:latin typeface="Times New Roman" panose="02020603050405020304" pitchFamily="18" charset="0"/>
                <a:ea typeface="宋体" panose="02010600030101010101" pitchFamily="2" charset="-122"/>
              </a:rPr>
              <a:t>c</a:t>
            </a:r>
            <a:r>
              <a:rPr lang="en-US" altLang="zh-CN" sz="2400" kern="100" dirty="0">
                <a:effectLst/>
                <a:latin typeface="Times New Roman" panose="02020603050405020304" pitchFamily="18" charset="0"/>
                <a:ea typeface="宋体" panose="02010600030101010101" pitchFamily="2" charset="-122"/>
              </a:rPr>
              <a:t> is.</a:t>
            </a:r>
            <a:endParaRPr lang="zh-CN" altLang="en-US" sz="2400" dirty="0"/>
          </a:p>
        </p:txBody>
      </p:sp>
    </p:spTree>
    <p:extLst>
      <p:ext uri="{BB962C8B-B14F-4D97-AF65-F5344CB8AC3E}">
        <p14:creationId xmlns:p14="http://schemas.microsoft.com/office/powerpoint/2010/main" val="244616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FE9DC3-2C43-9F0C-78ED-F523176BB766}"/>
              </a:ext>
            </a:extLst>
          </p:cNvPr>
          <p:cNvSpPr txBox="1"/>
          <p:nvPr/>
        </p:nvSpPr>
        <p:spPr>
          <a:xfrm>
            <a:off x="179512" y="116632"/>
            <a:ext cx="2088232"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6199B2F-6AB6-0F6E-815C-893602F220CA}"/>
                  </a:ext>
                </a:extLst>
              </p:cNvPr>
              <p:cNvSpPr txBox="1"/>
              <p:nvPr/>
            </p:nvSpPr>
            <p:spPr>
              <a:xfrm>
                <a:off x="1619672" y="65208"/>
                <a:ext cx="6480720" cy="1022716"/>
              </a:xfrm>
              <a:prstGeom prst="rect">
                <a:avLst/>
              </a:prstGeom>
              <a:noFill/>
            </p:spPr>
            <p:txBody>
              <a:bodyPr wrap="square">
                <a:spAutoFit/>
              </a:bodyPr>
              <a:lstStyle/>
              <a:p>
                <a:r>
                  <a:rPr lang="en-US" altLang="zh-CN" sz="2400" kern="100" dirty="0">
                    <a:effectLst/>
                    <a:latin typeface="Times New Roman" panose="02020603050405020304" pitchFamily="18" charset="0"/>
                  </a:rPr>
                  <a:t>For large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𝑋</m:t>
                        </m:r>
                      </m:e>
                      <m:sub>
                        <m:r>
                          <a:rPr lang="en-US" altLang="zh-CN" sz="2400" i="1" kern="100">
                            <a:effectLst/>
                            <a:latin typeface="Cambria Math" panose="02040503050406030204" pitchFamily="18" charset="0"/>
                            <a:cs typeface="Times New Roman" panose="02020603050405020304" pitchFamily="18" charset="0"/>
                          </a:rPr>
                          <m:t>𝑛</m:t>
                        </m:r>
                      </m:sub>
                      <m:sup>
                        <m:r>
                          <a:rPr lang="en-US" altLang="zh-CN" sz="2400" i="1" kern="100">
                            <a:effectLst/>
                            <a:latin typeface="Cambria Math" panose="02040503050406030204" pitchFamily="18" charset="0"/>
                            <a:cs typeface="Times New Roman" panose="02020603050405020304" pitchFamily="18" charset="0"/>
                          </a:rPr>
                          <m:t>∗</m:t>
                        </m:r>
                      </m:sup>
                    </m:sSubSup>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𝑋</m:t>
                            </m:r>
                          </m:e>
                          <m:sub>
                            <m:r>
                              <a:rPr lang="en-US" altLang="zh-CN" sz="2400" i="1" kern="100">
                                <a:effectLst/>
                                <a:latin typeface="Cambria Math" panose="02040503050406030204" pitchFamily="18" charset="0"/>
                                <a:cs typeface="Times New Roman" panose="02020603050405020304" pitchFamily="18" charset="0"/>
                              </a:rPr>
                              <m:t>𝑛</m:t>
                            </m:r>
                          </m:sub>
                        </m:sSub>
                      </m:num>
                      <m:den>
                        <m:r>
                          <a:rPr lang="en-US" altLang="zh-CN" sz="2400" i="1" kern="100">
                            <a:effectLst/>
                            <a:latin typeface="Cambria Math" panose="02040503050406030204" pitchFamily="18" charset="0"/>
                            <a:cs typeface="Times New Roman" panose="02020603050405020304" pitchFamily="18" charset="0"/>
                          </a:rPr>
                          <m:t>𝜎</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oMath>
                </a14:m>
                <a:r>
                  <a:rPr lang="en-US" altLang="zh-CN" sz="2400" kern="100" dirty="0">
                    <a:effectLst/>
                    <a:latin typeface="Times New Roman" panose="02020603050405020304" pitchFamily="18" charset="0"/>
                  </a:rPr>
                  <a:t> is approximately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(0,1). Thus,</a:t>
                </a:r>
                <a:endParaRPr lang="zh-CN" altLang="en-US" sz="2400" dirty="0"/>
              </a:p>
            </p:txBody>
          </p:sp>
        </mc:Choice>
        <mc:Fallback xmlns="">
          <p:sp>
            <p:nvSpPr>
              <p:cNvPr id="5" name="文本框 4">
                <a:extLst>
                  <a:ext uri="{FF2B5EF4-FFF2-40B4-BE49-F238E27FC236}">
                    <a16:creationId xmlns:a16="http://schemas.microsoft.com/office/drawing/2014/main" id="{06199B2F-6AB6-0F6E-815C-893602F220CA}"/>
                  </a:ext>
                </a:extLst>
              </p:cNvPr>
              <p:cNvSpPr txBox="1">
                <a:spLocks noRot="1" noChangeAspect="1" noMove="1" noResize="1" noEditPoints="1" noAdjustHandles="1" noChangeArrowheads="1" noChangeShapeType="1" noTextEdit="1"/>
              </p:cNvSpPr>
              <p:nvPr/>
            </p:nvSpPr>
            <p:spPr>
              <a:xfrm>
                <a:off x="1619672" y="65208"/>
                <a:ext cx="6480720" cy="1022716"/>
              </a:xfrm>
              <a:prstGeom prst="rect">
                <a:avLst/>
              </a:prstGeom>
              <a:blipFill>
                <a:blip r:embed="rId2"/>
                <a:stretch>
                  <a:fillRect l="-1505" b="-131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DB3F527-075F-45DF-F0FD-7315666043B3}"/>
                  </a:ext>
                </a:extLst>
              </p:cNvPr>
              <p:cNvSpPr txBox="1"/>
              <p:nvPr/>
            </p:nvSpPr>
            <p:spPr>
              <a:xfrm>
                <a:off x="1518834" y="1075640"/>
                <a:ext cx="7013605"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en-US" altLang="zh-CN" sz="2400" b="0" i="1" smtClean="0">
                              <a:solidFill>
                                <a:srgbClr val="836967"/>
                              </a:solidFill>
                              <a:latin typeface="Cambria Math" panose="02040503050406030204" pitchFamily="18" charset="0"/>
                            </a:rPr>
                            <m:t>|</m:t>
                          </m:r>
                          <m:r>
                            <a:rPr lang="zh-CN" altLang="en-US" sz="2400" i="1">
                              <a:latin typeface="Cambria Math" panose="02040503050406030204" pitchFamily="18" charset="0"/>
                            </a:rPr>
                            <m:t>𝑋</m:t>
                          </m:r>
                        </m:e>
                        <m:sub>
                          <m:r>
                            <a:rPr lang="zh-CN" altLang="en-US" sz="2400" i="1" smtClean="0">
                              <a:latin typeface="Cambria Math" panose="02040503050406030204" pitchFamily="18" charset="0"/>
                            </a:rPr>
                            <m:t>𝑛</m:t>
                          </m:r>
                        </m:sub>
                      </m:sSub>
                      <m:r>
                        <a:rPr lang="en-US" altLang="zh-CN" sz="2400" b="0" i="1" smtClean="0">
                          <a:latin typeface="Cambria Math" panose="02040503050406030204" pitchFamily="18" charset="0"/>
                        </a:rPr>
                        <m:t>|</m:t>
                      </m:r>
                      <m:r>
                        <a:rPr lang="zh-CN" altLang="en-US" sz="2400">
                          <a:latin typeface="Cambria Math" panose="02040503050406030204" pitchFamily="18" charset="0"/>
                        </a:rPr>
                        <m:t>≤</m:t>
                      </m:r>
                      <m:r>
                        <a:rPr lang="zh-CN" altLang="en-US" sz="2400" i="1">
                          <a:latin typeface="Cambria Math" panose="02040503050406030204" pitchFamily="18" charset="0"/>
                        </a:rPr>
                        <m:t>𝑐</m:t>
                      </m:r>
                      <m:r>
                        <a:rPr lang="en-US" altLang="zh-CN" sz="2400" b="0" i="1" smtClean="0">
                          <a:latin typeface="Cambria Math" panose="02040503050406030204" pitchFamily="18" charset="0"/>
                        </a:rPr>
                        <m:t>)</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en-US" altLang="zh-CN" sz="2400" b="0" i="1" smtClean="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𝑋</m:t>
                          </m:r>
                        </m:e>
                        <m:sub>
                          <m:r>
                            <a:rPr lang="zh-CN" altLang="en-US" sz="2400" i="1">
                              <a:latin typeface="Cambria Math" panose="02040503050406030204" pitchFamily="18" charset="0"/>
                            </a:rPr>
                            <m:t>𝑛</m:t>
                          </m:r>
                        </m:sub>
                        <m:sup>
                          <m:r>
                            <a:rPr lang="zh-CN" altLang="en-US" sz="2400">
                              <a:latin typeface="Cambria Math" panose="02040503050406030204" pitchFamily="18" charset="0"/>
                            </a:rPr>
                            <m:t>∗</m:t>
                          </m:r>
                        </m:sup>
                      </m:sSubSup>
                      <m:r>
                        <a:rPr lang="en-US" altLang="zh-CN" sz="2400" b="0" i="1" smtClean="0">
                          <a:latin typeface="Cambria Math" panose="02040503050406030204" pitchFamily="18" charset="0"/>
                        </a:rPr>
                        <m:t>|</m:t>
                      </m:r>
                      <m:r>
                        <a:rPr lang="zh-CN" altLang="en-US" sz="240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𝑐</m:t>
                          </m:r>
                        </m:num>
                        <m:den>
                          <m:r>
                            <a:rPr lang="zh-CN" altLang="en-US" sz="2400" i="1">
                              <a:latin typeface="Cambria Math" panose="02040503050406030204" pitchFamily="18" charset="0"/>
                            </a:rPr>
                            <m:t>𝜎</m:t>
                          </m:r>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r>
                        <a:rPr lang="en-US" altLang="zh-CN" sz="2400" b="0" i="1" smtClean="0">
                          <a:latin typeface="Cambria Math" panose="02040503050406030204" pitchFamily="18" charset="0"/>
                        </a:rPr>
                        <m:t>)</m:t>
                      </m:r>
                      <m:r>
                        <a:rPr lang="zh-CN" altLang="en-US" sz="2400" i="0">
                          <a:latin typeface="Cambria Math" panose="02040503050406030204" pitchFamily="18" charset="0"/>
                        </a:rPr>
                        <m:t>≈2</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𝑐</m:t>
                              </m:r>
                            </m:num>
                            <m:den>
                              <m:r>
                                <a:rPr lang="zh-CN" altLang="en-US" sz="2400" i="1">
                                  <a:latin typeface="Cambria Math" panose="02040503050406030204" pitchFamily="18" charset="0"/>
                                </a:rPr>
                                <m:t>𝜎</m:t>
                              </m:r>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e>
                      </m:d>
                      <m:r>
                        <a:rPr lang="zh-CN" altLang="en-US" sz="2400" i="0">
                          <a:latin typeface="Cambria Math" panose="02040503050406030204" pitchFamily="18" charset="0"/>
                        </a:rPr>
                        <m:t>−1.</m:t>
                      </m:r>
                    </m:oMath>
                  </m:oMathPara>
                </a14:m>
                <a:endParaRPr lang="zh-CN" altLang="en-US" sz="2400" dirty="0"/>
              </a:p>
            </p:txBody>
          </p:sp>
        </mc:Choice>
        <mc:Fallback>
          <p:sp>
            <p:nvSpPr>
              <p:cNvPr id="7" name="文本框 6">
                <a:extLst>
                  <a:ext uri="{FF2B5EF4-FFF2-40B4-BE49-F238E27FC236}">
                    <a16:creationId xmlns:a16="http://schemas.microsoft.com/office/drawing/2014/main" id="{EDB3F527-075F-45DF-F0FD-7315666043B3}"/>
                  </a:ext>
                </a:extLst>
              </p:cNvPr>
              <p:cNvSpPr txBox="1">
                <a:spLocks noRot="1" noChangeAspect="1" noMove="1" noResize="1" noEditPoints="1" noAdjustHandles="1" noChangeArrowheads="1" noChangeShapeType="1" noTextEdit="1"/>
              </p:cNvSpPr>
              <p:nvPr/>
            </p:nvSpPr>
            <p:spPr>
              <a:xfrm>
                <a:off x="1518834" y="1075640"/>
                <a:ext cx="7013605" cy="9221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815DBA1-AE8A-D3B6-65AC-9B64B14A8ECD}"/>
                  </a:ext>
                </a:extLst>
              </p:cNvPr>
              <p:cNvSpPr txBox="1"/>
              <p:nvPr/>
            </p:nvSpPr>
            <p:spPr>
              <a:xfrm>
                <a:off x="971600" y="2763052"/>
                <a:ext cx="6048672" cy="623119"/>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As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a:t>
                </a:r>
                <a14:m>
                  <m:oMath xmlns:m="http://schemas.openxmlformats.org/officeDocument/2006/math">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𝑐</m:t>
                        </m:r>
                      </m:num>
                      <m:den>
                        <m:r>
                          <a:rPr lang="en-US" altLang="zh-CN" sz="2400" i="1" kern="100">
                            <a:effectLst/>
                            <a:latin typeface="Cambria Math" panose="02040503050406030204" pitchFamily="18" charset="0"/>
                          </a:rPr>
                          <m:t>𝜎</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→0</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and</m:t>
                    </m:r>
                    <m:r>
                      <m:rPr>
                        <m:nor/>
                      </m:rPr>
                      <a:rPr lang="en-US" altLang="zh-CN" sz="2400" kern="100">
                        <a:effectLst/>
                        <a:latin typeface="Cambria Math" panose="02040503050406030204" pitchFamily="18" charset="0"/>
                      </a:rPr>
                      <m:t>  </m:t>
                    </m:r>
                    <m:r>
                      <m:rPr>
                        <m:sty m:val="p"/>
                      </m:rPr>
                      <a:rPr lang="en-US" altLang="zh-CN" sz="2400" kern="100">
                        <a:effectLst/>
                        <a:latin typeface="Cambria Math" panose="02040503050406030204" pitchFamily="18" charset="0"/>
                      </a:rPr>
                      <m:t>Φ</m:t>
                    </m:r>
                    <m:r>
                      <a:rPr lang="en-US" altLang="zh-CN" sz="2400"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𝑐</m:t>
                        </m:r>
                      </m:num>
                      <m:den>
                        <m:r>
                          <a:rPr lang="en-US" altLang="zh-CN" sz="2400" i="1" kern="100">
                            <a:effectLst/>
                            <a:latin typeface="Cambria Math" panose="02040503050406030204" pitchFamily="18" charset="0"/>
                          </a:rPr>
                          <m:t>𝜎</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)→0.5.</m:t>
                    </m:r>
                  </m:oMath>
                </a14:m>
                <a:endParaRPr lang="zh-CN" altLang="zh-CN" sz="2400" kern="100" dirty="0">
                  <a:effectLst/>
                  <a:latin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815DBA1-AE8A-D3B6-65AC-9B64B14A8ECD}"/>
                  </a:ext>
                </a:extLst>
              </p:cNvPr>
              <p:cNvSpPr txBox="1">
                <a:spLocks noRot="1" noChangeAspect="1" noMove="1" noResize="1" noEditPoints="1" noAdjustHandles="1" noChangeArrowheads="1" noChangeShapeType="1" noTextEdit="1"/>
              </p:cNvSpPr>
              <p:nvPr/>
            </p:nvSpPr>
            <p:spPr>
              <a:xfrm>
                <a:off x="971600" y="2763052"/>
                <a:ext cx="6048672" cy="623119"/>
              </a:xfrm>
              <a:prstGeom prst="rect">
                <a:avLst/>
              </a:prstGeom>
              <a:blipFill>
                <a:blip r:embed="rId4"/>
                <a:stretch>
                  <a:fillRect l="-1511" t="-980"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A714BB6-2C0F-51F0-A850-9F6DB2A4FFA1}"/>
                  </a:ext>
                </a:extLst>
              </p:cNvPr>
              <p:cNvSpPr txBox="1"/>
              <p:nvPr/>
            </p:nvSpPr>
            <p:spPr>
              <a:xfrm>
                <a:off x="1709936" y="3827701"/>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Hence,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𝑋</m:t>
                        </m:r>
                      </m:e>
                      <m:sub>
                        <m:r>
                          <a:rPr lang="en-US" altLang="zh-CN" sz="2400" i="1" kern="100">
                            <a:effectLst/>
                            <a:latin typeface="Cambria Math" panose="02040503050406030204" pitchFamily="18" charset="0"/>
                            <a:cs typeface="Times New Roman" panose="02020603050405020304" pitchFamily="18" charset="0"/>
                          </a:rPr>
                          <m:t>𝑛</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𝑐</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as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a:t>
                </a:r>
                <a:endParaRPr lang="zh-CN" altLang="en-US" sz="2400" dirty="0"/>
              </a:p>
            </p:txBody>
          </p:sp>
        </mc:Choice>
        <mc:Fallback xmlns="">
          <p:sp>
            <p:nvSpPr>
              <p:cNvPr id="11" name="文本框 10">
                <a:extLst>
                  <a:ext uri="{FF2B5EF4-FFF2-40B4-BE49-F238E27FC236}">
                    <a16:creationId xmlns:a16="http://schemas.microsoft.com/office/drawing/2014/main" id="{4A714BB6-2C0F-51F0-A850-9F6DB2A4FFA1}"/>
                  </a:ext>
                </a:extLst>
              </p:cNvPr>
              <p:cNvSpPr txBox="1">
                <a:spLocks noRot="1" noChangeAspect="1" noMove="1" noResize="1" noEditPoints="1" noAdjustHandles="1" noChangeArrowheads="1" noChangeShapeType="1" noTextEdit="1"/>
              </p:cNvSpPr>
              <p:nvPr/>
            </p:nvSpPr>
            <p:spPr>
              <a:xfrm>
                <a:off x="1709936" y="3827701"/>
                <a:ext cx="4572000" cy="461665"/>
              </a:xfrm>
              <a:prstGeom prst="rect">
                <a:avLst/>
              </a:prstGeom>
              <a:blipFill>
                <a:blip r:embed="rId5"/>
                <a:stretch>
                  <a:fillRect l="-2133" t="-10526" r="-1600"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852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A35A31-1169-9F1D-5F05-E8D3EA7BEC5F}"/>
              </a:ext>
            </a:extLst>
          </p:cNvPr>
          <p:cNvSpPr>
            <a:spLocks noChangeArrowheads="1"/>
          </p:cNvSpPr>
          <p:nvPr/>
        </p:nvSpPr>
        <p:spPr bwMode="auto">
          <a:xfrm>
            <a:off x="0" y="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5.1.1 </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Calculating probabilities from a discrete joint probability distribution</a:t>
            </a:r>
            <a:endParaRPr kumimoji="0" lang="en-US" altLang="zh-CN" sz="2400" b="0" i="0" u="none" strike="noStrike" cap="none" normalizeH="0" baseline="0" dirty="0">
              <a:ln>
                <a:noFill/>
              </a:ln>
              <a:solidFill>
                <a:schemeClr val="tx1"/>
              </a:solidFill>
              <a:effectLst/>
            </a:endParaRPr>
          </a:p>
        </p:txBody>
      </p:sp>
      <p:sp>
        <p:nvSpPr>
          <p:cNvPr id="4" name="文本框 3">
            <a:extLst>
              <a:ext uri="{FF2B5EF4-FFF2-40B4-BE49-F238E27FC236}">
                <a16:creationId xmlns:a16="http://schemas.microsoft.com/office/drawing/2014/main" id="{CC5763D1-3268-0B37-4C5C-5EFEBAC5B389}"/>
              </a:ext>
            </a:extLst>
          </p:cNvPr>
          <p:cNvSpPr txBox="1"/>
          <p:nvPr/>
        </p:nvSpPr>
        <p:spPr>
          <a:xfrm>
            <a:off x="179512" y="1124744"/>
            <a:ext cx="756084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Let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 have the joint probability distribution.</a:t>
            </a:r>
            <a:endParaRPr lang="zh-CN" altLang="zh-CN" sz="2400" kern="100" dirty="0">
              <a:effectLst/>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56D6FCF5-832A-B3B6-D54A-D9036A6F7146}"/>
              </a:ext>
            </a:extLst>
          </p:cNvPr>
          <p:cNvPicPr>
            <a:picLocks noChangeAspect="1"/>
          </p:cNvPicPr>
          <p:nvPr/>
        </p:nvPicPr>
        <p:blipFill>
          <a:blip r:embed="rId2"/>
          <a:stretch>
            <a:fillRect/>
          </a:stretch>
        </p:blipFill>
        <p:spPr>
          <a:xfrm>
            <a:off x="2411760" y="1804951"/>
            <a:ext cx="1752600" cy="17907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EDF6C2B-870D-7BCD-F573-FF206834D9FE}"/>
                  </a:ext>
                </a:extLst>
              </p:cNvPr>
              <p:cNvSpPr txBox="1"/>
              <p:nvPr/>
            </p:nvSpPr>
            <p:spPr>
              <a:xfrm>
                <a:off x="362672" y="3923654"/>
                <a:ext cx="461697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 Find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&gt;1)</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8" name="文本框 7">
                <a:extLst>
                  <a:ext uri="{FF2B5EF4-FFF2-40B4-BE49-F238E27FC236}">
                    <a16:creationId xmlns:a16="http://schemas.microsoft.com/office/drawing/2014/main" id="{AEDF6C2B-870D-7BCD-F573-FF206834D9FE}"/>
                  </a:ext>
                </a:extLst>
              </p:cNvPr>
              <p:cNvSpPr txBox="1">
                <a:spLocks noRot="1" noChangeAspect="1" noMove="1" noResize="1" noEditPoints="1" noAdjustHandles="1" noChangeArrowheads="1" noChangeShapeType="1" noTextEdit="1"/>
              </p:cNvSpPr>
              <p:nvPr/>
            </p:nvSpPr>
            <p:spPr>
              <a:xfrm>
                <a:off x="362672" y="3923654"/>
                <a:ext cx="4616970" cy="461665"/>
              </a:xfrm>
              <a:prstGeom prst="rect">
                <a:avLst/>
              </a:prstGeom>
              <a:blipFill>
                <a:blip r:embed="rId3"/>
                <a:stretch>
                  <a:fillRect l="-1979"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BABD993-3BC4-F11B-4926-3D32C1B810B6}"/>
                  </a:ext>
                </a:extLst>
              </p:cNvPr>
              <p:cNvSpPr txBox="1"/>
              <p:nvPr/>
            </p:nvSpPr>
            <p:spPr>
              <a:xfrm>
                <a:off x="385756" y="4713322"/>
                <a:ext cx="8362708"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(b) Find the probability distribution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𝑝</m:t>
                        </m:r>
                      </m:e>
                      <m:sub>
                        <m:r>
                          <a:rPr lang="en-US" altLang="zh-CN" sz="2400" i="1" kern="100">
                            <a:effectLst/>
                            <a:latin typeface="Cambria Math" panose="02040503050406030204" pitchFamily="18" charset="0"/>
                            <a:ea typeface="宋体" panose="02010600030101010101" pitchFamily="2" charset="-122"/>
                          </a:rPr>
                          <m:t>𝑋</m:t>
                        </m:r>
                      </m:sub>
                    </m:sSub>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of the individual random variable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CBABD993-3BC4-F11B-4926-3D32C1B810B6}"/>
                  </a:ext>
                </a:extLst>
              </p:cNvPr>
              <p:cNvSpPr txBox="1">
                <a:spLocks noRot="1" noChangeAspect="1" noMove="1" noResize="1" noEditPoints="1" noAdjustHandles="1" noChangeArrowheads="1" noChangeShapeType="1" noTextEdit="1"/>
              </p:cNvSpPr>
              <p:nvPr/>
            </p:nvSpPr>
            <p:spPr>
              <a:xfrm>
                <a:off x="385756" y="4713322"/>
                <a:ext cx="8362708" cy="830997"/>
              </a:xfrm>
              <a:prstGeom prst="rect">
                <a:avLst/>
              </a:prstGeom>
              <a:blipFill>
                <a:blip r:embed="rId4"/>
                <a:stretch>
                  <a:fillRect l="-1093" t="-5839" r="-1166" b="-15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16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6FC61C-430E-747D-8D34-38B4C63CDAEC}"/>
              </a:ext>
            </a:extLst>
          </p:cNvPr>
          <p:cNvSpPr txBox="1"/>
          <p:nvPr/>
        </p:nvSpPr>
        <p:spPr>
          <a:xfrm>
            <a:off x="0" y="24024"/>
            <a:ext cx="169168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857B4A-C6B3-3A51-533F-EA08772ADD69}"/>
                  </a:ext>
                </a:extLst>
              </p:cNvPr>
              <p:cNvSpPr txBox="1"/>
              <p:nvPr/>
            </p:nvSpPr>
            <p:spPr>
              <a:xfrm>
                <a:off x="-22484" y="393356"/>
                <a:ext cx="9058980"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 The event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&gt;1</m:t>
                    </m:r>
                  </m:oMath>
                </a14:m>
                <a:r>
                  <a:rPr lang="en-US" altLang="zh-CN" sz="2400" kern="100" dirty="0">
                    <a:effectLst/>
                    <a:latin typeface="Times New Roman" panose="02020603050405020304" pitchFamily="18" charset="0"/>
                    <a:ea typeface="宋体" panose="02010600030101010101" pitchFamily="2" charset="-122"/>
                  </a:rPr>
                  <a:t>is composed of the pairs of values (l,1), (2,0), and (2,l). Adding their corresponding probabilities</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B1857B4A-C6B3-3A51-533F-EA08772ADD69}"/>
                  </a:ext>
                </a:extLst>
              </p:cNvPr>
              <p:cNvSpPr txBox="1">
                <a:spLocks noRot="1" noChangeAspect="1" noMove="1" noResize="1" noEditPoints="1" noAdjustHandles="1" noChangeArrowheads="1" noChangeShapeType="1" noTextEdit="1"/>
              </p:cNvSpPr>
              <p:nvPr/>
            </p:nvSpPr>
            <p:spPr>
              <a:xfrm>
                <a:off x="-22484" y="393356"/>
                <a:ext cx="9058980" cy="830997"/>
              </a:xfrm>
              <a:prstGeom prst="rect">
                <a:avLst/>
              </a:prstGeom>
              <a:blipFill>
                <a:blip r:embed="rId2"/>
                <a:stretch>
                  <a:fillRect l="-1009" t="-5882" r="-1077"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911E78-6D4E-67A7-2A96-70A3A8991B27}"/>
                  </a:ext>
                </a:extLst>
              </p:cNvPr>
              <p:cNvSpPr txBox="1"/>
              <p:nvPr/>
            </p:nvSpPr>
            <p:spPr>
              <a:xfrm>
                <a:off x="-38302" y="1196752"/>
                <a:ext cx="857074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𝑌</m:t>
                          </m:r>
                          <m:r>
                            <a:rPr lang="zh-CN" altLang="en-US" sz="2400" i="0">
                              <a:latin typeface="Cambria Math" panose="02040503050406030204" pitchFamily="18" charset="0"/>
                            </a:rPr>
                            <m:t>&gt;1</m:t>
                          </m:r>
                        </m:e>
                      </m:d>
                      <m:r>
                        <a:rPr lang="zh-CN" altLang="en-US" sz="2400" i="0">
                          <a:latin typeface="Cambria Math" panose="02040503050406030204" pitchFamily="18" charset="0"/>
                        </a:rPr>
                        <m:t>=</m:t>
                      </m:r>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1,1</m:t>
                          </m:r>
                        </m:e>
                      </m:d>
                      <m:r>
                        <a:rPr lang="zh-CN" altLang="en-US" sz="2400" i="0">
                          <a:latin typeface="Cambria Math" panose="02040503050406030204" pitchFamily="18" charset="0"/>
                        </a:rPr>
                        <m:t>+</m:t>
                      </m:r>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2,0</m:t>
                          </m:r>
                        </m:e>
                      </m:d>
                      <m:r>
                        <a:rPr lang="zh-CN" altLang="en-US" sz="2400" i="0">
                          <a:latin typeface="Cambria Math" panose="02040503050406030204" pitchFamily="18" charset="0"/>
                        </a:rPr>
                        <m:t>+</m:t>
                      </m:r>
                      <m:r>
                        <a:rPr lang="zh-CN" altLang="en-US" sz="2400" i="1">
                          <a:latin typeface="Cambria Math" panose="02040503050406030204" pitchFamily="18" charset="0"/>
                        </a:rPr>
                        <m:t>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2,1</m:t>
                          </m:r>
                        </m:e>
                      </m:d>
                      <m:r>
                        <a:rPr lang="zh-CN" altLang="en-US" sz="2400" i="0">
                          <a:latin typeface="Cambria Math" panose="02040503050406030204" pitchFamily="18" charset="0"/>
                        </a:rPr>
                        <m:t>=0.2+0.1+0=0.3.</m:t>
                      </m:r>
                    </m:oMath>
                  </m:oMathPara>
                </a14:m>
                <a:endParaRPr lang="zh-CN" altLang="en-US" sz="2400" dirty="0"/>
              </a:p>
            </p:txBody>
          </p:sp>
        </mc:Choice>
        <mc:Fallback xmlns="">
          <p:sp>
            <p:nvSpPr>
              <p:cNvPr id="7" name="文本框 6">
                <a:extLst>
                  <a:ext uri="{FF2B5EF4-FFF2-40B4-BE49-F238E27FC236}">
                    <a16:creationId xmlns:a16="http://schemas.microsoft.com/office/drawing/2014/main" id="{A9911E78-6D4E-67A7-2A96-70A3A8991B27}"/>
                  </a:ext>
                </a:extLst>
              </p:cNvPr>
              <p:cNvSpPr txBox="1">
                <a:spLocks noRot="1" noChangeAspect="1" noMove="1" noResize="1" noEditPoints="1" noAdjustHandles="1" noChangeArrowheads="1" noChangeShapeType="1" noTextEdit="1"/>
              </p:cNvSpPr>
              <p:nvPr/>
            </p:nvSpPr>
            <p:spPr>
              <a:xfrm>
                <a:off x="-38302" y="1196752"/>
                <a:ext cx="8570742" cy="461665"/>
              </a:xfrm>
              <a:prstGeom prst="rect">
                <a:avLst/>
              </a:prstGeom>
              <a:blipFill>
                <a:blip r:embed="rId3"/>
                <a:stretch>
                  <a:fillRect b="-1315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E8E9F25-147A-F243-177B-D39C768C43CF}"/>
              </a:ext>
            </a:extLst>
          </p:cNvPr>
          <p:cNvSpPr txBox="1"/>
          <p:nvPr/>
        </p:nvSpPr>
        <p:spPr>
          <a:xfrm>
            <a:off x="0" y="1844824"/>
            <a:ext cx="9036496"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(b) Since the event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=0 is composed of the two pairs of values (0,0) and (0,1), we add their corresponding probabilities to obtain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87EA5EA-158F-750B-3E86-10F0C89BD260}"/>
                  </a:ext>
                </a:extLst>
              </p:cNvPr>
              <p:cNvSpPr txBox="1"/>
              <p:nvPr/>
            </p:nvSpPr>
            <p:spPr>
              <a:xfrm>
                <a:off x="539552" y="2976300"/>
                <a:ext cx="6912768" cy="461665"/>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𝑃</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𝑋</m:t>
                    </m:r>
                    <m:r>
                      <a:rPr lang="en-US" altLang="zh-CN" sz="2400" i="1" kern="100" smtClean="0">
                        <a:effectLst/>
                        <a:latin typeface="Cambria Math" panose="02040503050406030204" pitchFamily="18" charset="0"/>
                        <a:ea typeface="宋体" panose="02010600030101010101" pitchFamily="2" charset="-122"/>
                      </a:rPr>
                      <m:t>=0)=</m:t>
                    </m:r>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(0,0)+</m:t>
                    </m:r>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(0,1)=0.1+0.2=0.3</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187EA5EA-158F-750B-3E86-10F0C89BD260}"/>
                  </a:ext>
                </a:extLst>
              </p:cNvPr>
              <p:cNvSpPr txBox="1">
                <a:spLocks noRot="1" noChangeAspect="1" noMove="1" noResize="1" noEditPoints="1" noAdjustHandles="1" noChangeArrowheads="1" noChangeShapeType="1" noTextEdit="1"/>
              </p:cNvSpPr>
              <p:nvPr/>
            </p:nvSpPr>
            <p:spPr>
              <a:xfrm>
                <a:off x="539552" y="2976300"/>
                <a:ext cx="6912768"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4A5841-0009-582B-B6D7-B7404ED26553}"/>
                  </a:ext>
                </a:extLst>
              </p:cNvPr>
              <p:cNvSpPr txBox="1"/>
              <p:nvPr/>
            </p:nvSpPr>
            <p:spPr>
              <a:xfrm>
                <a:off x="0" y="3512369"/>
                <a:ext cx="9036496" cy="830997"/>
              </a:xfrm>
              <a:prstGeom prst="rect">
                <a:avLst/>
              </a:prstGeom>
              <a:noFill/>
            </p:spPr>
            <p:txBody>
              <a:bodyPr wrap="square">
                <a:spAutoFit/>
              </a:bodyPr>
              <a:lstStyle/>
              <a:p>
                <a:r>
                  <a:rPr lang="en-US" altLang="zh-CN" sz="2400" kern="100" dirty="0">
                    <a:effectLst/>
                    <a:latin typeface="Times New Roman" panose="02020603050405020304" pitchFamily="18" charset="0"/>
                  </a:rPr>
                  <a:t>Continuing, we obtain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=1)=</m:t>
                    </m:r>
                    <m:r>
                      <a:rPr lang="en-US" altLang="zh-CN" sz="2400" i="1" kern="100">
                        <a:effectLst/>
                        <a:latin typeface="Cambria Math" panose="02040503050406030204" pitchFamily="18" charset="0"/>
                        <a:cs typeface="Times New Roman" panose="02020603050405020304" pitchFamily="18" charset="0"/>
                      </a:rPr>
                      <m:t>𝑝</m:t>
                    </m:r>
                    <m:r>
                      <a:rPr lang="en-US" altLang="zh-CN" sz="2400" i="1" kern="100">
                        <a:effectLst/>
                        <a:latin typeface="Cambria Math" panose="02040503050406030204" pitchFamily="18" charset="0"/>
                        <a:cs typeface="Times New Roman" panose="02020603050405020304" pitchFamily="18" charset="0"/>
                      </a:rPr>
                      <m:t>(1,0)+</m:t>
                    </m:r>
                    <m:r>
                      <a:rPr lang="en-US" altLang="zh-CN" sz="2400" i="1" kern="100">
                        <a:effectLst/>
                        <a:latin typeface="Cambria Math" panose="02040503050406030204" pitchFamily="18" charset="0"/>
                        <a:cs typeface="Times New Roman" panose="02020603050405020304" pitchFamily="18" charset="0"/>
                      </a:rPr>
                      <m:t>𝑝</m:t>
                    </m:r>
                    <m:r>
                      <a:rPr lang="en-US" altLang="zh-CN" sz="2400" i="1" kern="100">
                        <a:effectLst/>
                        <a:latin typeface="Cambria Math" panose="02040503050406030204" pitchFamily="18" charset="0"/>
                        <a:cs typeface="Times New Roman" panose="02020603050405020304" pitchFamily="18" charset="0"/>
                      </a:rPr>
                      <m:t>(1,1)=0.4+0.2=0.6</m:t>
                    </m:r>
                  </m:oMath>
                </a14:m>
                <a:r>
                  <a:rPr lang="en-US" altLang="zh-CN" sz="2400" kern="100" dirty="0">
                    <a:effectLst/>
                    <a:latin typeface="Times New Roman" panose="02020603050405020304" pitchFamily="18" charset="0"/>
                  </a:rPr>
                  <a:t> and</a:t>
                </a:r>
                <a:endParaRPr lang="zh-CN" altLang="en-US" sz="2400" dirty="0"/>
              </a:p>
            </p:txBody>
          </p:sp>
        </mc:Choice>
        <mc:Fallback xmlns="">
          <p:sp>
            <p:nvSpPr>
              <p:cNvPr id="13" name="文本框 12">
                <a:extLst>
                  <a:ext uri="{FF2B5EF4-FFF2-40B4-BE49-F238E27FC236}">
                    <a16:creationId xmlns:a16="http://schemas.microsoft.com/office/drawing/2014/main" id="{144A5841-0009-582B-B6D7-B7404ED26553}"/>
                  </a:ext>
                </a:extLst>
              </p:cNvPr>
              <p:cNvSpPr txBox="1">
                <a:spLocks noRot="1" noChangeAspect="1" noMove="1" noResize="1" noEditPoints="1" noAdjustHandles="1" noChangeArrowheads="1" noChangeShapeType="1" noTextEdit="1"/>
              </p:cNvSpPr>
              <p:nvPr/>
            </p:nvSpPr>
            <p:spPr>
              <a:xfrm>
                <a:off x="0" y="3512369"/>
                <a:ext cx="9036496" cy="830997"/>
              </a:xfrm>
              <a:prstGeom prst="rect">
                <a:avLst/>
              </a:prstGeom>
              <a:blipFill>
                <a:blip r:embed="rId5"/>
                <a:stretch>
                  <a:fillRect l="-1012"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BB188CB-BE22-A552-1300-836664D168A7}"/>
                  </a:ext>
                </a:extLst>
              </p:cNvPr>
              <p:cNvSpPr txBox="1"/>
              <p:nvPr/>
            </p:nvSpPr>
            <p:spPr>
              <a:xfrm>
                <a:off x="925963" y="4421012"/>
                <a:ext cx="6139946" cy="461665"/>
              </a:xfrm>
              <a:prstGeom prst="rect">
                <a:avLst/>
              </a:prstGeom>
              <a:noFill/>
            </p:spPr>
            <p:txBody>
              <a:bodyPr wrap="square">
                <a:spAutoFit/>
              </a:bodyPr>
              <a:lstStyle/>
              <a:p>
                <a:pPr algn="just"/>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𝑃</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𝑋</m:t>
                    </m:r>
                    <m:r>
                      <a:rPr lang="en-US" altLang="zh-CN" sz="2400" i="1" kern="100" smtClean="0">
                        <a:effectLst/>
                        <a:latin typeface="Cambria Math" panose="02040503050406030204" pitchFamily="18" charset="0"/>
                        <a:ea typeface="宋体" panose="02010600030101010101" pitchFamily="2" charset="-122"/>
                      </a:rPr>
                      <m:t>=2)=</m:t>
                    </m:r>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(2,0)+</m:t>
                    </m:r>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(2,1)=0.1+0=0.1</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CBB188CB-BE22-A552-1300-836664D168A7}"/>
                  </a:ext>
                </a:extLst>
              </p:cNvPr>
              <p:cNvSpPr txBox="1">
                <a:spLocks noRot="1" noChangeAspect="1" noMove="1" noResize="1" noEditPoints="1" noAdjustHandles="1" noChangeArrowheads="1" noChangeShapeType="1" noTextEdit="1"/>
              </p:cNvSpPr>
              <p:nvPr/>
            </p:nvSpPr>
            <p:spPr>
              <a:xfrm>
                <a:off x="925963" y="4421012"/>
                <a:ext cx="6139946" cy="461665"/>
              </a:xfrm>
              <a:prstGeom prst="rect">
                <a:avLst/>
              </a:prstGeom>
              <a:blipFill>
                <a:blip r:embed="rId6"/>
                <a:stretch>
                  <a:fillRect l="-29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E4DCF35-2EB1-6764-D462-7E165BB13E9E}"/>
                  </a:ext>
                </a:extLst>
              </p:cNvPr>
              <p:cNvSpPr txBox="1"/>
              <p:nvPr/>
            </p:nvSpPr>
            <p:spPr>
              <a:xfrm>
                <a:off x="179512" y="5229200"/>
                <a:ext cx="8496944" cy="830997"/>
              </a:xfrm>
              <a:prstGeom prst="rect">
                <a:avLst/>
              </a:prstGeom>
              <a:noFill/>
            </p:spPr>
            <p:txBody>
              <a:bodyPr wrap="square">
                <a:spAutoFit/>
              </a:bodyPr>
              <a:lstStyle/>
              <a:p>
                <a:r>
                  <a:rPr lang="en-US" altLang="zh-CN" sz="2400" kern="100" dirty="0">
                    <a:effectLst/>
                    <a:latin typeface="Times New Roman" panose="02020603050405020304" pitchFamily="18" charset="0"/>
                  </a:rPr>
                  <a:t>In summary,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(0)=0.3</m:t>
                    </m:r>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(1)=0.6</m:t>
                    </m:r>
                  </m:oMath>
                </a14:m>
                <a:r>
                  <a:rPr lang="en-US" altLang="zh-CN" sz="2400" kern="100" dirty="0">
                    <a:effectLst/>
                    <a:latin typeface="Times New Roman" panose="02020603050405020304" pitchFamily="18" charset="0"/>
                  </a:rPr>
                  <a:t> and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(2)=0.1</m:t>
                    </m:r>
                  </m:oMath>
                </a14:m>
                <a:r>
                  <a:rPr lang="en-US" altLang="zh-CN" sz="2400" kern="100" dirty="0">
                    <a:effectLst/>
                    <a:latin typeface="Times New Roman" panose="02020603050405020304" pitchFamily="18" charset="0"/>
                  </a:rPr>
                  <a:t>is the probability distribution of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a:t>
                </a:r>
                <a:endParaRPr lang="zh-CN" altLang="en-US" sz="2400" dirty="0"/>
              </a:p>
            </p:txBody>
          </p:sp>
        </mc:Choice>
        <mc:Fallback xmlns="">
          <p:sp>
            <p:nvSpPr>
              <p:cNvPr id="17" name="文本框 16">
                <a:extLst>
                  <a:ext uri="{FF2B5EF4-FFF2-40B4-BE49-F238E27FC236}">
                    <a16:creationId xmlns:a16="http://schemas.microsoft.com/office/drawing/2014/main" id="{1E4DCF35-2EB1-6764-D462-7E165BB13E9E}"/>
                  </a:ext>
                </a:extLst>
              </p:cNvPr>
              <p:cNvSpPr txBox="1">
                <a:spLocks noRot="1" noChangeAspect="1" noMove="1" noResize="1" noEditPoints="1" noAdjustHandles="1" noChangeArrowheads="1" noChangeShapeType="1" noTextEdit="1"/>
              </p:cNvSpPr>
              <p:nvPr/>
            </p:nvSpPr>
            <p:spPr>
              <a:xfrm>
                <a:off x="179512" y="5229200"/>
                <a:ext cx="8496944" cy="830997"/>
              </a:xfrm>
              <a:prstGeom prst="rect">
                <a:avLst/>
              </a:prstGeom>
              <a:blipFill>
                <a:blip r:embed="rId7"/>
                <a:stretch>
                  <a:fillRect l="-1076" t="-5882"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46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fltVal val="0"/>
                                          </p:val>
                                        </p:tav>
                                        <p:tav tm="100000">
                                          <p:val>
                                            <p:strVal val="#ppt_w"/>
                                          </p:val>
                                        </p:tav>
                                      </p:tavLst>
                                    </p:anim>
                                    <p:anim calcmode="lin" valueType="num">
                                      <p:cBhvr>
                                        <p:cTn id="18" dur="1000" fill="hold"/>
                                        <p:tgtEl>
                                          <p:spTgt spid="9"/>
                                        </p:tgtEl>
                                        <p:attrNameLst>
                                          <p:attrName>ppt_h</p:attrName>
                                        </p:attrNameLst>
                                      </p:cBhvr>
                                      <p:tavLst>
                                        <p:tav tm="0">
                                          <p:val>
                                            <p:fltVal val="0"/>
                                          </p:val>
                                        </p:tav>
                                        <p:tav tm="100000">
                                          <p:val>
                                            <p:strVal val="#ppt_h"/>
                                          </p:val>
                                        </p:tav>
                                      </p:tavLst>
                                    </p:anim>
                                    <p:anim calcmode="lin" valueType="num">
                                      <p:cBhvr>
                                        <p:cTn id="19" dur="1000" fill="hold"/>
                                        <p:tgtEl>
                                          <p:spTgt spid="9"/>
                                        </p:tgtEl>
                                        <p:attrNameLst>
                                          <p:attrName>style.rotation</p:attrName>
                                        </p:attrNameLst>
                                      </p:cBhvr>
                                      <p:tavLst>
                                        <p:tav tm="0">
                                          <p:val>
                                            <p:fltVal val="90"/>
                                          </p:val>
                                        </p:tav>
                                        <p:tav tm="100000">
                                          <p:val>
                                            <p:fltVal val="0"/>
                                          </p:val>
                                        </p:tav>
                                      </p:tavLst>
                                    </p:anim>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anim calcmode="lin" valueType="num">
                                      <p:cBhvr>
                                        <p:cTn id="33" dur="2000" fill="hold"/>
                                        <p:tgtEl>
                                          <p:spTgt spid="13"/>
                                        </p:tgtEl>
                                        <p:attrNameLst>
                                          <p:attrName>ppt_w</p:attrName>
                                        </p:attrNameLst>
                                      </p:cBhvr>
                                      <p:tavLst>
                                        <p:tav tm="0" fmla="#ppt_w*sin(2.5*pi*$)">
                                          <p:val>
                                            <p:fltVal val="0"/>
                                          </p:val>
                                        </p:tav>
                                        <p:tav tm="100000">
                                          <p:val>
                                            <p:fltVal val="1"/>
                                          </p:val>
                                        </p:tav>
                                      </p:tavLst>
                                    </p:anim>
                                    <p:anim calcmode="lin" valueType="num">
                                      <p:cBhvr>
                                        <p:cTn id="34"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80">
                                          <p:stCondLst>
                                            <p:cond delay="0"/>
                                          </p:stCondLst>
                                        </p:cTn>
                                        <p:tgtEl>
                                          <p:spTgt spid="15"/>
                                        </p:tgtEl>
                                      </p:cBhvr>
                                    </p:animEffect>
                                    <p:anim calcmode="lin" valueType="num">
                                      <p:cBhvr>
                                        <p:cTn id="4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5" dur="26">
                                          <p:stCondLst>
                                            <p:cond delay="650"/>
                                          </p:stCondLst>
                                        </p:cTn>
                                        <p:tgtEl>
                                          <p:spTgt spid="15"/>
                                        </p:tgtEl>
                                      </p:cBhvr>
                                      <p:to x="100000" y="60000"/>
                                    </p:animScale>
                                    <p:animScale>
                                      <p:cBhvr>
                                        <p:cTn id="46" dur="166" decel="50000">
                                          <p:stCondLst>
                                            <p:cond delay="676"/>
                                          </p:stCondLst>
                                        </p:cTn>
                                        <p:tgtEl>
                                          <p:spTgt spid="15"/>
                                        </p:tgtEl>
                                      </p:cBhvr>
                                      <p:to x="100000" y="100000"/>
                                    </p:animScale>
                                    <p:animScale>
                                      <p:cBhvr>
                                        <p:cTn id="47" dur="26">
                                          <p:stCondLst>
                                            <p:cond delay="1312"/>
                                          </p:stCondLst>
                                        </p:cTn>
                                        <p:tgtEl>
                                          <p:spTgt spid="15"/>
                                        </p:tgtEl>
                                      </p:cBhvr>
                                      <p:to x="100000" y="80000"/>
                                    </p:animScale>
                                    <p:animScale>
                                      <p:cBhvr>
                                        <p:cTn id="48" dur="166" decel="50000">
                                          <p:stCondLst>
                                            <p:cond delay="1338"/>
                                          </p:stCondLst>
                                        </p:cTn>
                                        <p:tgtEl>
                                          <p:spTgt spid="15"/>
                                        </p:tgtEl>
                                      </p:cBhvr>
                                      <p:to x="100000" y="100000"/>
                                    </p:animScale>
                                    <p:animScale>
                                      <p:cBhvr>
                                        <p:cTn id="49" dur="26">
                                          <p:stCondLst>
                                            <p:cond delay="1642"/>
                                          </p:stCondLst>
                                        </p:cTn>
                                        <p:tgtEl>
                                          <p:spTgt spid="15"/>
                                        </p:tgtEl>
                                      </p:cBhvr>
                                      <p:to x="100000" y="90000"/>
                                    </p:animScale>
                                    <p:animScale>
                                      <p:cBhvr>
                                        <p:cTn id="50" dur="166" decel="50000">
                                          <p:stCondLst>
                                            <p:cond delay="1668"/>
                                          </p:stCondLst>
                                        </p:cTn>
                                        <p:tgtEl>
                                          <p:spTgt spid="15"/>
                                        </p:tgtEl>
                                      </p:cBhvr>
                                      <p:to x="100000" y="100000"/>
                                    </p:animScale>
                                    <p:animScale>
                                      <p:cBhvr>
                                        <p:cTn id="51" dur="26">
                                          <p:stCondLst>
                                            <p:cond delay="1808"/>
                                          </p:stCondLst>
                                        </p:cTn>
                                        <p:tgtEl>
                                          <p:spTgt spid="15"/>
                                        </p:tgtEl>
                                      </p:cBhvr>
                                      <p:to x="100000" y="95000"/>
                                    </p:animScale>
                                    <p:animScale>
                                      <p:cBhvr>
                                        <p:cTn id="52" dur="166" decel="50000">
                                          <p:stCondLst>
                                            <p:cond delay="1834"/>
                                          </p:stCondLst>
                                        </p:cTn>
                                        <p:tgtEl>
                                          <p:spTgt spid="1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F64BF5E-4839-7C03-5E09-56517E3831A1}"/>
                  </a:ext>
                </a:extLst>
              </p:cNvPr>
              <p:cNvSpPr txBox="1"/>
              <p:nvPr/>
            </p:nvSpPr>
            <p:spPr>
              <a:xfrm>
                <a:off x="0" y="116632"/>
                <a:ext cx="9036496" cy="1569660"/>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rPr>
                  <a:t>Note that</a:t>
                </a:r>
                <a:r>
                  <a:rPr lang="en-US" altLang="zh-CN" sz="2400" kern="100" dirty="0">
                    <a:effectLst/>
                    <a:latin typeface="Times New Roman" panose="02020603050405020304" pitchFamily="18" charset="0"/>
                  </a:rPr>
                  <a:t> the probability distribution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of  appears in the lower margin of this enlarged table. The probability distribution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𝑝</m:t>
                        </m:r>
                      </m:e>
                      <m:sub>
                        <m:r>
                          <a:rPr lang="en-US" altLang="zh-CN" sz="2400" i="1" kern="100">
                            <a:effectLst/>
                            <a:latin typeface="Cambria Math" panose="02040503050406030204" pitchFamily="18" charset="0"/>
                            <a:cs typeface="Times New Roman" panose="02020603050405020304" pitchFamily="18" charset="0"/>
                          </a:rPr>
                          <m:t>𝑌</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of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appears in the right-hand margin of the table. Consequently, the individual distributions are called </a:t>
                </a:r>
                <a:r>
                  <a:rPr lang="en-US" altLang="zh-CN" sz="2400" b="1" kern="100" dirty="0">
                    <a:solidFill>
                      <a:srgbClr val="0000FF"/>
                    </a:solidFill>
                    <a:effectLst/>
                    <a:latin typeface="Times New Roman" panose="02020603050405020304" pitchFamily="18" charset="0"/>
                  </a:rPr>
                  <a:t>marginal probability distributions</a:t>
                </a:r>
                <a:r>
                  <a:rPr lang="en-US" altLang="zh-CN" sz="2400" kern="100" dirty="0">
                    <a:solidFill>
                      <a:srgbClr val="0000FF"/>
                    </a:solidFill>
                    <a:effectLst/>
                    <a:latin typeface="Times New Roman" panose="02020603050405020304" pitchFamily="18" charset="0"/>
                  </a:rPr>
                  <a:t>.</a:t>
                </a:r>
                <a:endParaRPr lang="zh-CN" altLang="en-US" sz="2400" dirty="0"/>
              </a:p>
            </p:txBody>
          </p:sp>
        </mc:Choice>
        <mc:Fallback xmlns="">
          <p:sp>
            <p:nvSpPr>
              <p:cNvPr id="3" name="文本框 2">
                <a:extLst>
                  <a:ext uri="{FF2B5EF4-FFF2-40B4-BE49-F238E27FC236}">
                    <a16:creationId xmlns:a16="http://schemas.microsoft.com/office/drawing/2014/main" id="{1F64BF5E-4839-7C03-5E09-56517E3831A1}"/>
                  </a:ext>
                </a:extLst>
              </p:cNvPr>
              <p:cNvSpPr txBox="1">
                <a:spLocks noRot="1" noChangeAspect="1" noMove="1" noResize="1" noEditPoints="1" noAdjustHandles="1" noChangeArrowheads="1" noChangeShapeType="1" noTextEdit="1"/>
              </p:cNvSpPr>
              <p:nvPr/>
            </p:nvSpPr>
            <p:spPr>
              <a:xfrm>
                <a:off x="0" y="116632"/>
                <a:ext cx="9036496" cy="1569660"/>
              </a:xfrm>
              <a:prstGeom prst="rect">
                <a:avLst/>
              </a:prstGeom>
              <a:blipFill>
                <a:blip r:embed="rId2"/>
                <a:stretch>
                  <a:fillRect l="-1012" t="-3101" b="-775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1BBD031-CC95-DDA0-51EC-ECF8348B166B}"/>
              </a:ext>
            </a:extLst>
          </p:cNvPr>
          <p:cNvPicPr>
            <a:picLocks noChangeAspect="1"/>
          </p:cNvPicPr>
          <p:nvPr/>
        </p:nvPicPr>
        <p:blipFill>
          <a:blip r:embed="rId3"/>
          <a:stretch>
            <a:fillRect/>
          </a:stretch>
        </p:blipFill>
        <p:spPr>
          <a:xfrm>
            <a:off x="2051720" y="1556792"/>
            <a:ext cx="4058095" cy="2448272"/>
          </a:xfrm>
          <a:prstGeom prst="rect">
            <a:avLst/>
          </a:prstGeom>
        </p:spPr>
      </p:pic>
      <p:sp>
        <p:nvSpPr>
          <p:cNvPr id="7" name="文本框 6">
            <a:extLst>
              <a:ext uri="{FF2B5EF4-FFF2-40B4-BE49-F238E27FC236}">
                <a16:creationId xmlns:a16="http://schemas.microsoft.com/office/drawing/2014/main" id="{E9776CEF-4DEE-CC11-EEE0-0723461BC197}"/>
              </a:ext>
            </a:extLst>
          </p:cNvPr>
          <p:cNvSpPr txBox="1"/>
          <p:nvPr/>
        </p:nvSpPr>
        <p:spPr>
          <a:xfrm>
            <a:off x="28324" y="3789040"/>
            <a:ext cx="9115676"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From the example, we see that for each fixed value of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the marginal probability distribution is obtained as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FD691D5-241D-E65D-E918-4E8F0ABD66A9}"/>
                  </a:ext>
                </a:extLst>
              </p:cNvPr>
              <p:cNvSpPr txBox="1"/>
              <p:nvPr/>
            </p:nvSpPr>
            <p:spPr>
              <a:xfrm>
                <a:off x="1619672" y="4639047"/>
                <a:ext cx="4639454" cy="490840"/>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𝑋</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𝑥</m:t>
                    </m:r>
                    <m:r>
                      <a:rPr lang="en-US" altLang="zh-CN" sz="2400" i="1" kern="100" smtClean="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𝑝</m:t>
                        </m:r>
                      </m:e>
                      <m:sub>
                        <m:r>
                          <a:rPr lang="en-US" altLang="zh-CN" sz="2400" i="1" kern="100">
                            <a:effectLst/>
                            <a:latin typeface="Cambria Math" panose="02040503050406030204" pitchFamily="18" charset="0"/>
                          </a:rPr>
                          <m:t>𝑋</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nary>
                      <m:naryPr>
                        <m:chr m:val="∑"/>
                        <m:supHide m:val="on"/>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𝑦</m:t>
                        </m:r>
                      </m:sub>
                      <m:sup/>
                      <m:e>
                        <m:r>
                          <a:rPr lang="en-US" altLang="zh-CN" sz="2400" i="1" kern="100">
                            <a:effectLst/>
                            <a:latin typeface="Cambria Math" panose="02040503050406030204" pitchFamily="18" charset="0"/>
                          </a:rPr>
                          <m:t>𝑝</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e>
                    </m:nary>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8FD691D5-241D-E65D-E918-4E8F0ABD66A9}"/>
                  </a:ext>
                </a:extLst>
              </p:cNvPr>
              <p:cNvSpPr txBox="1">
                <a:spLocks noRot="1" noChangeAspect="1" noMove="1" noResize="1" noEditPoints="1" noAdjustHandles="1" noChangeArrowheads="1" noChangeShapeType="1" noTextEdit="1"/>
              </p:cNvSpPr>
              <p:nvPr/>
            </p:nvSpPr>
            <p:spPr>
              <a:xfrm>
                <a:off x="1619672" y="4639047"/>
                <a:ext cx="4639454" cy="490840"/>
              </a:xfrm>
              <a:prstGeom prst="rect">
                <a:avLst/>
              </a:prstGeom>
              <a:blipFill>
                <a:blip r:embed="rId4"/>
                <a:stretch>
                  <a:fillRect t="-120988" b="-17777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051F9A8-F47C-7B77-F90D-A1EF3A7DC61F}"/>
              </a:ext>
            </a:extLst>
          </p:cNvPr>
          <p:cNvSpPr txBox="1"/>
          <p:nvPr/>
        </p:nvSpPr>
        <p:spPr>
          <a:xfrm>
            <a:off x="47912" y="5148897"/>
            <a:ext cx="9096087"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where the sum is over all possible values of the second variable. Continuing, we obtain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0B22416-AEB8-8957-10C8-FCA386080D20}"/>
                  </a:ext>
                </a:extLst>
              </p:cNvPr>
              <p:cNvSpPr txBox="1"/>
              <p:nvPr/>
            </p:nvSpPr>
            <p:spPr>
              <a:xfrm>
                <a:off x="1761040" y="6143888"/>
                <a:ext cx="4639454" cy="461665"/>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𝑌</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𝑦</m:t>
                    </m:r>
                    <m:r>
                      <a:rPr lang="en-US" altLang="zh-CN" sz="2400" i="1" kern="100" smtClean="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𝑝</m:t>
                        </m:r>
                      </m:e>
                      <m:sub>
                        <m:r>
                          <a:rPr lang="en-US" altLang="zh-CN" sz="2400" i="1" kern="100">
                            <a:effectLst/>
                            <a:latin typeface="Cambria Math" panose="02040503050406030204" pitchFamily="18" charset="0"/>
                          </a:rPr>
                          <m:t>𝑌</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nary>
                      <m:naryPr>
                        <m:chr m:val="∑"/>
                        <m:supHide m:val="on"/>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𝑥</m:t>
                        </m:r>
                      </m:sub>
                      <m:sup/>
                      <m:e>
                        <m:r>
                          <a:rPr lang="en-US" altLang="zh-CN" sz="2400" i="1" kern="100">
                            <a:effectLst/>
                            <a:latin typeface="Cambria Math" panose="02040503050406030204" pitchFamily="18" charset="0"/>
                          </a:rPr>
                          <m:t>𝑝</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e>
                    </m:nary>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00B22416-AEB8-8957-10C8-FCA386080D20}"/>
                  </a:ext>
                </a:extLst>
              </p:cNvPr>
              <p:cNvSpPr txBox="1">
                <a:spLocks noRot="1" noChangeAspect="1" noMove="1" noResize="1" noEditPoints="1" noAdjustHandles="1" noChangeArrowheads="1" noChangeShapeType="1" noTextEdit="1"/>
              </p:cNvSpPr>
              <p:nvPr/>
            </p:nvSpPr>
            <p:spPr>
              <a:xfrm>
                <a:off x="1761040" y="6143888"/>
                <a:ext cx="4639454" cy="461665"/>
              </a:xfrm>
              <a:prstGeom prst="rect">
                <a:avLst/>
              </a:prstGeom>
              <a:blipFill>
                <a:blip r:embed="rId5"/>
                <a:stretch>
                  <a:fillRect t="-128947" b="-196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144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A2B04F-480A-F92E-39C8-682EA0A893AF}"/>
              </a:ext>
            </a:extLst>
          </p:cNvPr>
          <p:cNvSpPr>
            <a:spLocks noChangeArrowheads="1"/>
          </p:cNvSpPr>
          <p:nvPr/>
        </p:nvSpPr>
        <p:spPr bwMode="auto">
          <a:xfrm>
            <a:off x="0" y="-2232"/>
            <a:ext cx="21242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5.1.2</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583885F-6102-4D68-C6FF-18C122F7E084}"/>
                  </a:ext>
                </a:extLst>
              </p:cNvPr>
              <p:cNvSpPr txBox="1"/>
              <p:nvPr/>
            </p:nvSpPr>
            <p:spPr>
              <a:xfrm>
                <a:off x="22714" y="457200"/>
                <a:ext cx="9121286" cy="2167966"/>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Suppose the number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𝑋</m:t>
                    </m:r>
                  </m:oMath>
                </a14:m>
                <a:r>
                  <a:rPr lang="en-US" altLang="zh-CN" sz="2400" kern="100" dirty="0">
                    <a:solidFill>
                      <a:srgbClr val="0000FF"/>
                    </a:solidFill>
                    <a:effectLst/>
                    <a:latin typeface="Times New Roman" panose="02020603050405020304" pitchFamily="18" charset="0"/>
                  </a:rPr>
                  <a:t> of patent applications submitted by a company during a 1-year period is a random variable having the Poisson distribution with mean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𝜆</m:t>
                    </m:r>
                  </m:oMath>
                </a14:m>
                <a:r>
                  <a:rPr lang="en-US" altLang="zh-CN" sz="2400" kern="100" dirty="0">
                    <a:solidFill>
                      <a:srgbClr val="0000FF"/>
                    </a:solidFill>
                    <a:effectLst/>
                    <a:latin typeface="Times New Roman" panose="02020603050405020304" pitchFamily="18" charset="0"/>
                  </a:rPr>
                  <a:t>,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𝑃</m:t>
                    </m:r>
                    <m:r>
                      <a:rPr lang="en-US" altLang="zh-CN" sz="2400" i="1" kern="100">
                        <a:solidFill>
                          <a:srgbClr val="0000FF"/>
                        </a:solidFill>
                        <a:effectLst/>
                        <a:latin typeface="Cambria Math" panose="02040503050406030204" pitchFamily="18" charset="0"/>
                        <a:cs typeface="Times New Roman" panose="02020603050405020304" pitchFamily="18" charset="0"/>
                      </a:rPr>
                      <m:t>(</m:t>
                    </m:r>
                    <m:r>
                      <a:rPr lang="en-US" altLang="zh-CN" sz="2400" i="1" kern="100">
                        <a:solidFill>
                          <a:srgbClr val="0000FF"/>
                        </a:solidFill>
                        <a:effectLst/>
                        <a:latin typeface="Cambria Math" panose="02040503050406030204" pitchFamily="18" charset="0"/>
                        <a:cs typeface="Times New Roman" panose="02020603050405020304" pitchFamily="18" charset="0"/>
                      </a:rPr>
                      <m:t>𝑋</m:t>
                    </m:r>
                    <m:r>
                      <a:rPr lang="en-US" altLang="zh-CN" sz="2400" i="1" kern="100">
                        <a:solidFill>
                          <a:srgbClr val="0000FF"/>
                        </a:solidFill>
                        <a:effectLst/>
                        <a:latin typeface="Cambria Math" panose="02040503050406030204" pitchFamily="18" charset="0"/>
                        <a:cs typeface="Times New Roman" panose="02020603050405020304" pitchFamily="18" charset="0"/>
                      </a:rPr>
                      <m:t>=</m:t>
                    </m:r>
                    <m:r>
                      <a:rPr lang="en-US" altLang="zh-CN" sz="2400" i="1" kern="100">
                        <a:solidFill>
                          <a:srgbClr val="0000FF"/>
                        </a:solidFill>
                        <a:effectLst/>
                        <a:latin typeface="Cambria Math" panose="02040503050406030204" pitchFamily="18" charset="0"/>
                        <a:cs typeface="Times New Roman" panose="02020603050405020304" pitchFamily="18" charset="0"/>
                      </a:rPr>
                      <m:t>𝑛</m:t>
                    </m:r>
                    <m:r>
                      <a:rPr lang="en-US" altLang="zh-CN" sz="2400" i="1" kern="100">
                        <a:solidFill>
                          <a:srgbClr val="0000FF"/>
                        </a:solidFill>
                        <a:effectLst/>
                        <a:latin typeface="Cambria Math" panose="02040503050406030204" pitchFamily="18" charset="0"/>
                        <a:cs typeface="Times New Roman" panose="02020603050405020304" pitchFamily="18" charset="0"/>
                      </a:rPr>
                      <m:t>)=</m:t>
                    </m:r>
                    <m:f>
                      <m:fPr>
                        <m:ctrlPr>
                          <a:rPr lang="zh-CN" altLang="zh-CN" sz="2400" i="1">
                            <a:solidFill>
                              <a:srgbClr val="0000FF"/>
                            </a:solidFill>
                            <a:effectLst/>
                            <a:latin typeface="Cambria Math" panose="02040503050406030204" pitchFamily="18" charset="0"/>
                            <a:ea typeface="Cambria Math" panose="02040503050406030204" pitchFamily="18" charset="0"/>
                          </a:rPr>
                        </m:ctrlPr>
                      </m:fPr>
                      <m:num>
                        <m:sSup>
                          <m:sSupPr>
                            <m:ctrlPr>
                              <a:rPr lang="zh-CN" altLang="zh-CN" sz="2400" i="1">
                                <a:solidFill>
                                  <a:srgbClr val="0000FF"/>
                                </a:solidFill>
                                <a:effectLst/>
                                <a:latin typeface="Cambria Math" panose="02040503050406030204" pitchFamily="18" charset="0"/>
                                <a:ea typeface="Cambria Math" panose="02040503050406030204" pitchFamily="18" charset="0"/>
                              </a:rPr>
                            </m:ctrlPr>
                          </m:sSupPr>
                          <m:e>
                            <m:r>
                              <a:rPr lang="en-US" altLang="zh-CN" sz="2400" i="1" kern="100">
                                <a:solidFill>
                                  <a:srgbClr val="0000FF"/>
                                </a:solidFill>
                                <a:effectLst/>
                                <a:latin typeface="Cambria Math" panose="02040503050406030204" pitchFamily="18" charset="0"/>
                                <a:cs typeface="Times New Roman" panose="02020603050405020304" pitchFamily="18" charset="0"/>
                              </a:rPr>
                              <m:t>𝜆</m:t>
                            </m:r>
                          </m:e>
                          <m:sup>
                            <m:r>
                              <a:rPr lang="en-US" altLang="zh-CN" sz="2400" i="1" kern="100">
                                <a:solidFill>
                                  <a:srgbClr val="0000FF"/>
                                </a:solidFill>
                                <a:effectLst/>
                                <a:latin typeface="Cambria Math" panose="02040503050406030204" pitchFamily="18" charset="0"/>
                                <a:cs typeface="Times New Roman" panose="02020603050405020304" pitchFamily="18" charset="0"/>
                              </a:rPr>
                              <m:t>𝑛</m:t>
                            </m:r>
                          </m:sup>
                        </m:sSup>
                        <m:sSup>
                          <m:sSupPr>
                            <m:ctrlPr>
                              <a:rPr lang="zh-CN" altLang="zh-CN" sz="2400" i="1">
                                <a:solidFill>
                                  <a:srgbClr val="0000FF"/>
                                </a:solidFill>
                                <a:effectLst/>
                                <a:latin typeface="Cambria Math" panose="02040503050406030204" pitchFamily="18" charset="0"/>
                                <a:ea typeface="Cambria Math" panose="02040503050406030204" pitchFamily="18" charset="0"/>
                              </a:rPr>
                            </m:ctrlPr>
                          </m:sSupPr>
                          <m:e>
                            <m:r>
                              <a:rPr lang="en-US" altLang="zh-CN" sz="2400" i="1" kern="100">
                                <a:solidFill>
                                  <a:srgbClr val="0000FF"/>
                                </a:solidFill>
                                <a:effectLst/>
                                <a:latin typeface="Cambria Math" panose="02040503050406030204" pitchFamily="18" charset="0"/>
                                <a:cs typeface="Times New Roman" panose="02020603050405020304" pitchFamily="18" charset="0"/>
                              </a:rPr>
                              <m:t>𝑒</m:t>
                            </m:r>
                          </m:e>
                          <m:sup>
                            <m:r>
                              <a:rPr lang="en-US" altLang="zh-CN" sz="2400" i="1" kern="100">
                                <a:solidFill>
                                  <a:srgbClr val="0000FF"/>
                                </a:solidFill>
                                <a:effectLst/>
                                <a:latin typeface="Cambria Math" panose="02040503050406030204" pitchFamily="18" charset="0"/>
                                <a:cs typeface="Times New Roman" panose="02020603050405020304" pitchFamily="18" charset="0"/>
                              </a:rPr>
                              <m:t>−</m:t>
                            </m:r>
                            <m:r>
                              <a:rPr lang="en-US" altLang="zh-CN" sz="2400" i="1" kern="100">
                                <a:solidFill>
                                  <a:srgbClr val="0000FF"/>
                                </a:solidFill>
                                <a:effectLst/>
                                <a:latin typeface="Cambria Math" panose="02040503050406030204" pitchFamily="18" charset="0"/>
                                <a:cs typeface="Times New Roman" panose="02020603050405020304" pitchFamily="18" charset="0"/>
                              </a:rPr>
                              <m:t>𝜆</m:t>
                            </m:r>
                          </m:sup>
                        </m:sSup>
                      </m:num>
                      <m:den>
                        <m:r>
                          <a:rPr lang="en-US" altLang="zh-CN" sz="2400" i="1" kern="100">
                            <a:solidFill>
                              <a:srgbClr val="0000FF"/>
                            </a:solidFill>
                            <a:effectLst/>
                            <a:latin typeface="Cambria Math" panose="02040503050406030204" pitchFamily="18" charset="0"/>
                            <a:cs typeface="Times New Roman" panose="02020603050405020304" pitchFamily="18" charset="0"/>
                          </a:rPr>
                          <m:t>𝑛</m:t>
                        </m:r>
                        <m:r>
                          <a:rPr lang="en-US" altLang="zh-CN" sz="2400" i="1" kern="100">
                            <a:solidFill>
                              <a:srgbClr val="0000FF"/>
                            </a:solidFill>
                            <a:effectLst/>
                            <a:latin typeface="Cambria Math" panose="02040503050406030204" pitchFamily="18" charset="0"/>
                            <a:cs typeface="Times New Roman" panose="02020603050405020304" pitchFamily="18" charset="0"/>
                          </a:rPr>
                          <m:t>!</m:t>
                        </m:r>
                      </m:den>
                    </m:f>
                  </m:oMath>
                </a14:m>
                <a:r>
                  <a:rPr lang="en-US" altLang="zh-CN" sz="2400" kern="100" dirty="0">
                    <a:solidFill>
                      <a:srgbClr val="0000FF"/>
                    </a:solidFill>
                    <a:effectLst/>
                    <a:latin typeface="Times New Roman" panose="02020603050405020304" pitchFamily="18" charset="0"/>
                  </a:rPr>
                  <a:t>)and the various applications independently have probability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𝑝</m:t>
                    </m:r>
                    <m:r>
                      <a:rPr lang="zh-CN" altLang="zh-CN" sz="2400" i="1" kern="100">
                        <a:solidFill>
                          <a:srgbClr val="0000FF"/>
                        </a:solidFill>
                        <a:effectLst/>
                        <a:latin typeface="Cambria Math" panose="02040503050406030204" pitchFamily="18" charset="0"/>
                        <a:cs typeface="宋体" panose="02010600030101010101" pitchFamily="2" charset="-122"/>
                      </a:rPr>
                      <m:t>∈</m:t>
                    </m:r>
                    <m:r>
                      <a:rPr lang="en-US" altLang="zh-CN" sz="2400" i="1" kern="100">
                        <a:solidFill>
                          <a:srgbClr val="0000FF"/>
                        </a:solidFill>
                        <a:effectLst/>
                        <a:latin typeface="Cambria Math" panose="02040503050406030204" pitchFamily="18" charset="0"/>
                        <a:cs typeface="Times New Roman" panose="02020603050405020304" pitchFamily="18" charset="0"/>
                      </a:rPr>
                      <m:t>(0,1)</m:t>
                    </m:r>
                  </m:oMath>
                </a14:m>
                <a:r>
                  <a:rPr lang="en-US" altLang="zh-CN" sz="2400" kern="100" dirty="0">
                    <a:solidFill>
                      <a:srgbClr val="0000FF"/>
                    </a:solidFill>
                    <a:effectLst/>
                    <a:latin typeface="Times New Roman" panose="02020603050405020304" pitchFamily="18" charset="0"/>
                  </a:rPr>
                  <a:t> of eventually being approved.</a:t>
                </a:r>
                <a:endParaRPr lang="zh-CN" altLang="en-US" sz="2400" dirty="0"/>
              </a:p>
            </p:txBody>
          </p:sp>
        </mc:Choice>
        <mc:Fallback xmlns="">
          <p:sp>
            <p:nvSpPr>
              <p:cNvPr id="4" name="文本框 3">
                <a:extLst>
                  <a:ext uri="{FF2B5EF4-FFF2-40B4-BE49-F238E27FC236}">
                    <a16:creationId xmlns:a16="http://schemas.microsoft.com/office/drawing/2014/main" id="{F583885F-6102-4D68-C6FF-18C122F7E084}"/>
                  </a:ext>
                </a:extLst>
              </p:cNvPr>
              <p:cNvSpPr txBox="1">
                <a:spLocks noRot="1" noChangeAspect="1" noMove="1" noResize="1" noEditPoints="1" noAdjustHandles="1" noChangeArrowheads="1" noChangeShapeType="1" noTextEdit="1"/>
              </p:cNvSpPr>
              <p:nvPr/>
            </p:nvSpPr>
            <p:spPr>
              <a:xfrm>
                <a:off x="22714" y="457200"/>
                <a:ext cx="9121286" cy="2167966"/>
              </a:xfrm>
              <a:prstGeom prst="rect">
                <a:avLst/>
              </a:prstGeom>
              <a:blipFill>
                <a:blip r:embed="rId2"/>
                <a:stretch>
                  <a:fillRect l="-1070" t="-2247" b="-561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918DAA7-68CA-5A15-C732-0D1A2C60DA1F}"/>
              </a:ext>
            </a:extLst>
          </p:cNvPr>
          <p:cNvSpPr txBox="1"/>
          <p:nvPr/>
        </p:nvSpPr>
        <p:spPr>
          <a:xfrm>
            <a:off x="-27590" y="2598003"/>
            <a:ext cx="8869766" cy="830997"/>
          </a:xfrm>
          <a:prstGeom prst="rect">
            <a:avLst/>
          </a:prstGeom>
          <a:noFill/>
        </p:spPr>
        <p:txBody>
          <a:bodyPr wrap="square">
            <a:spAutoFit/>
          </a:bodyPr>
          <a:lstStyle/>
          <a:p>
            <a:pPr algn="just"/>
            <a:r>
              <a:rPr lang="en-US" altLang="zh-CN" sz="2400" kern="100" dirty="0">
                <a:solidFill>
                  <a:srgbClr val="0000FF"/>
                </a:solidFill>
                <a:effectLst/>
                <a:latin typeface="Times New Roman" panose="02020603050405020304" pitchFamily="18" charset="0"/>
                <a:ea typeface="宋体" panose="02010600030101010101" pitchFamily="2" charset="-122"/>
              </a:rPr>
              <a:t>Determine the distribution of the number of patent applications during the 1-year period that are eventually approved.</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A182B3E-F342-4FD9-7D7B-15FBBBF10F92}"/>
                  </a:ext>
                </a:extLst>
              </p:cNvPr>
              <p:cNvSpPr txBox="1"/>
              <p:nvPr/>
            </p:nvSpPr>
            <p:spPr>
              <a:xfrm>
                <a:off x="36324" y="3645024"/>
                <a:ext cx="8869766" cy="1200329"/>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r>
                  <a:rPr lang="en-US" altLang="zh-CN" sz="2400" kern="100" dirty="0">
                    <a:effectLst/>
                    <a:latin typeface="Times New Roman" panose="02020603050405020304" pitchFamily="18" charset="0"/>
                  </a:rPr>
                  <a:t> Let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𝑌</m:t>
                    </m:r>
                  </m:oMath>
                </a14:m>
                <a:r>
                  <a:rPr lang="en-US" altLang="zh-CN" sz="2400" kern="100" dirty="0">
                    <a:effectLst/>
                    <a:latin typeface="Times New Roman" panose="02020603050405020304" pitchFamily="18" charset="0"/>
                  </a:rPr>
                  <a:t> be the number of patent application being eventually approved during 1-year period. Then the event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is the union of mutually exclusive events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8" name="文本框 7">
                <a:extLst>
                  <a:ext uri="{FF2B5EF4-FFF2-40B4-BE49-F238E27FC236}">
                    <a16:creationId xmlns:a16="http://schemas.microsoft.com/office/drawing/2014/main" id="{6A182B3E-F342-4FD9-7D7B-15FBBBF10F92}"/>
                  </a:ext>
                </a:extLst>
              </p:cNvPr>
              <p:cNvSpPr txBox="1">
                <a:spLocks noRot="1" noChangeAspect="1" noMove="1" noResize="1" noEditPoints="1" noAdjustHandles="1" noChangeArrowheads="1" noChangeShapeType="1" noTextEdit="1"/>
              </p:cNvSpPr>
              <p:nvPr/>
            </p:nvSpPr>
            <p:spPr>
              <a:xfrm>
                <a:off x="36324" y="3645024"/>
                <a:ext cx="8869766" cy="1200329"/>
              </a:xfrm>
              <a:prstGeom prst="rect">
                <a:avLst/>
              </a:prstGeom>
              <a:blipFill>
                <a:blip r:embed="rId3"/>
                <a:stretch>
                  <a:fillRect l="-1100" t="-4061" r="-619"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350EEF8-D117-A48E-9086-6198B5F08FD9}"/>
                  </a:ext>
                </a:extLst>
              </p:cNvPr>
              <p:cNvSpPr txBox="1"/>
              <p:nvPr/>
            </p:nvSpPr>
            <p:spPr>
              <a:xfrm>
                <a:off x="61704" y="4890178"/>
                <a:ext cx="8614751" cy="830997"/>
              </a:xfrm>
              <a:prstGeom prst="rect">
                <a:avLst/>
              </a:prstGeom>
              <a:noFill/>
            </p:spPr>
            <p:txBody>
              <a:bodyPr wrap="square">
                <a:spAutoFit/>
              </a:bodyPr>
              <a:lstStyle/>
              <a:p>
                <a:r>
                  <a:rPr lang="en-US" altLang="zh-CN" sz="2400" kern="100" dirty="0">
                    <a:effectLst/>
                    <a:latin typeface="Times New Roman" panose="02020603050405020304" pitchFamily="18" charset="0"/>
                  </a:rPr>
                  <a:t>If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𝑋</m:t>
                    </m:r>
                    <m:r>
                      <a:rPr lang="en-US" altLang="zh-CN" sz="2400" i="1" kern="100">
                        <a:solidFill>
                          <a:srgbClr val="0000FF"/>
                        </a:solidFill>
                        <a:effectLst/>
                        <a:latin typeface="Cambria Math" panose="02040503050406030204" pitchFamily="18" charset="0"/>
                        <a:cs typeface="Times New Roman" panose="02020603050405020304" pitchFamily="18" charset="0"/>
                      </a:rPr>
                      <m:t>=</m:t>
                    </m:r>
                    <m:r>
                      <a:rPr lang="en-US" altLang="zh-CN" sz="2400" i="1" kern="100">
                        <a:solidFill>
                          <a:srgbClr val="0000FF"/>
                        </a:solidFill>
                        <a:effectLst/>
                        <a:latin typeface="Cambria Math" panose="02040503050406030204" pitchFamily="18" charset="0"/>
                        <a:cs typeface="Times New Roman" panose="02020603050405020304" pitchFamily="18" charset="0"/>
                      </a:rPr>
                      <m:t>𝑛</m:t>
                    </m:r>
                  </m:oMath>
                </a14:m>
                <a:r>
                  <a:rPr lang="en-US" altLang="zh-CN" sz="2400" kern="100" dirty="0">
                    <a:effectLst/>
                    <a:latin typeface="Times New Roman" panose="02020603050405020304" pitchFamily="18" charset="0"/>
                  </a:rPr>
                  <a:t>, then the random variable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𝑆</m:t>
                    </m:r>
                  </m:oMath>
                </a14:m>
                <a:r>
                  <a:rPr lang="en-US" altLang="zh-CN" sz="2400" kern="100" dirty="0">
                    <a:effectLst/>
                    <a:latin typeface="Times New Roman" panose="02020603050405020304" pitchFamily="18" charset="0"/>
                  </a:rPr>
                  <a:t> has the binomial distribution with parameter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oMath>
                </a14:m>
                <a:r>
                  <a:rPr lang="en-US" altLang="zh-CN" sz="2400" kern="100" dirty="0">
                    <a:effectLst/>
                    <a:latin typeface="Times New Roman" panose="02020603050405020304" pitchFamily="18" charset="0"/>
                  </a:rPr>
                  <a:t> and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𝑝</m:t>
                    </m:r>
                  </m:oMath>
                </a14:m>
                <a:r>
                  <a:rPr lang="en-US" altLang="zh-CN" sz="2400" kern="100" dirty="0">
                    <a:effectLst/>
                    <a:latin typeface="Times New Roman" panose="02020603050405020304" pitchFamily="18" charset="0"/>
                  </a:rPr>
                  <a:t>:</a:t>
                </a:r>
                <a:endParaRPr lang="zh-CN" altLang="en-US" sz="2400" dirty="0"/>
              </a:p>
            </p:txBody>
          </p:sp>
        </mc:Choice>
        <mc:Fallback xmlns="">
          <p:sp>
            <p:nvSpPr>
              <p:cNvPr id="10" name="文本框 9">
                <a:extLst>
                  <a:ext uri="{FF2B5EF4-FFF2-40B4-BE49-F238E27FC236}">
                    <a16:creationId xmlns:a16="http://schemas.microsoft.com/office/drawing/2014/main" id="{5350EEF8-D117-A48E-9086-6198B5F08FD9}"/>
                  </a:ext>
                </a:extLst>
              </p:cNvPr>
              <p:cNvSpPr txBox="1">
                <a:spLocks noRot="1" noChangeAspect="1" noMove="1" noResize="1" noEditPoints="1" noAdjustHandles="1" noChangeArrowheads="1" noChangeShapeType="1" noTextEdit="1"/>
              </p:cNvSpPr>
              <p:nvPr/>
            </p:nvSpPr>
            <p:spPr>
              <a:xfrm>
                <a:off x="61704" y="4890178"/>
                <a:ext cx="8614751" cy="830997"/>
              </a:xfrm>
              <a:prstGeom prst="rect">
                <a:avLst/>
              </a:prstGeom>
              <a:blipFill>
                <a:blip r:embed="rId4"/>
                <a:stretch>
                  <a:fillRect l="-1062"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0B4815B-2FDA-4C21-0B4A-5BA5033C1C84}"/>
                  </a:ext>
                </a:extLst>
              </p:cNvPr>
              <p:cNvSpPr txBox="1"/>
              <p:nvPr/>
            </p:nvSpPr>
            <p:spPr>
              <a:xfrm>
                <a:off x="755576" y="5876178"/>
                <a:ext cx="6624736" cy="46820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𝑌</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𝑘</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𝑋</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𝑛</m:t>
                    </m:r>
                    <m:r>
                      <a:rPr lang="en-US" altLang="zh-CN" sz="2400" i="1" kern="100" smtClean="0">
                        <a:effectLst/>
                        <a:latin typeface="Cambria Math" panose="02040503050406030204" pitchFamily="18" charset="0"/>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𝐶</m:t>
                        </m:r>
                      </m:e>
                      <m:sub>
                        <m:r>
                          <a:rPr lang="en-US" altLang="zh-CN" sz="2400" i="1" kern="100">
                            <a:effectLst/>
                            <a:latin typeface="Cambria Math" panose="02040503050406030204" pitchFamily="18" charset="0"/>
                            <a:cs typeface="Times New Roman" panose="02020603050405020304" pitchFamily="18" charset="0"/>
                          </a:rPr>
                          <m:t>𝑛</m:t>
                        </m:r>
                      </m:sub>
                      <m:sup>
                        <m:r>
                          <a:rPr lang="en-US" altLang="zh-CN" sz="2400" i="1" kern="100">
                            <a:effectLst/>
                            <a:latin typeface="Cambria Math" panose="02040503050406030204" pitchFamily="18" charset="0"/>
                            <a:cs typeface="Times New Roman" panose="02020603050405020304" pitchFamily="18" charset="0"/>
                          </a:rPr>
                          <m:t>𝑘</m:t>
                        </m:r>
                      </m:sup>
                    </m:sSubSup>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𝑝</m:t>
                        </m:r>
                      </m:e>
                      <m:sup>
                        <m:r>
                          <a:rPr lang="en-US" altLang="zh-CN" sz="2400" i="1" kern="100">
                            <a:effectLst/>
                            <a:latin typeface="Cambria Math" panose="02040503050406030204" pitchFamily="18" charset="0"/>
                            <a:cs typeface="Times New Roman" panose="02020603050405020304" pitchFamily="18" charset="0"/>
                          </a:rPr>
                          <m:t>𝑘</m:t>
                        </m:r>
                      </m:sup>
                    </m:sSup>
                    <m:r>
                      <a:rPr lang="en-US" altLang="zh-CN" sz="2400" i="1" kern="100">
                        <a:effectLst/>
                        <a:latin typeface="Cambria Math" panose="02040503050406030204" pitchFamily="18" charset="0"/>
                        <a:cs typeface="Times New Roman" panose="02020603050405020304" pitchFamily="18" charset="0"/>
                      </a:rPr>
                      <m:t>(1−</m:t>
                    </m:r>
                    <m:r>
                      <a:rPr lang="en-US" altLang="zh-CN" sz="2400" i="1" kern="100">
                        <a:effectLst/>
                        <a:latin typeface="Cambria Math" panose="02040503050406030204" pitchFamily="18" charset="0"/>
                        <a:cs typeface="Times New Roman" panose="02020603050405020304" pitchFamily="18" charset="0"/>
                      </a:rPr>
                      <m:t>𝑝</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m:t>
                        </m:r>
                      </m:e>
                      <m:sup>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sup>
                    </m:sSup>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0)</m:t>
                    </m:r>
                  </m:oMath>
                </a14:m>
                <a:endParaRPr lang="zh-CN" altLang="en-US" sz="2400" dirty="0"/>
              </a:p>
            </p:txBody>
          </p:sp>
        </mc:Choice>
        <mc:Fallback xmlns="">
          <p:sp>
            <p:nvSpPr>
              <p:cNvPr id="12" name="文本框 11">
                <a:extLst>
                  <a:ext uri="{FF2B5EF4-FFF2-40B4-BE49-F238E27FC236}">
                    <a16:creationId xmlns:a16="http://schemas.microsoft.com/office/drawing/2014/main" id="{20B4815B-2FDA-4C21-0B4A-5BA5033C1C84}"/>
                  </a:ext>
                </a:extLst>
              </p:cNvPr>
              <p:cNvSpPr txBox="1">
                <a:spLocks noRot="1" noChangeAspect="1" noMove="1" noResize="1" noEditPoints="1" noAdjustHandles="1" noChangeArrowheads="1" noChangeShapeType="1" noTextEdit="1"/>
              </p:cNvSpPr>
              <p:nvPr/>
            </p:nvSpPr>
            <p:spPr>
              <a:xfrm>
                <a:off x="755576" y="5876178"/>
                <a:ext cx="6624736" cy="468205"/>
              </a:xfrm>
              <a:prstGeom prst="rect">
                <a:avLst/>
              </a:prstGeom>
              <a:blipFill>
                <a:blip r:embed="rId5"/>
                <a:stretch>
                  <a:fillRect l="-276" t="-9091" b="-2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3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30DB7CA-C542-744E-1886-8CAA62CB8657}"/>
                  </a:ext>
                </a:extLst>
              </p:cNvPr>
              <p:cNvSpPr txBox="1"/>
              <p:nvPr/>
            </p:nvSpPr>
            <p:spPr>
              <a:xfrm>
                <a:off x="467544" y="116632"/>
                <a:ext cx="7488832" cy="1390252"/>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a:t>
                </a:r>
                <a:endParaRPr lang="zh-CN" altLang="zh-CN" sz="2400" kern="100" dirty="0">
                  <a:effectLst/>
                  <a:latin typeface="Times New Roman" panose="02020603050405020304" pitchFamily="18" charset="0"/>
                  <a:ea typeface="宋体" panose="02010600030101010101" pitchFamily="2" charset="-122"/>
                </a:endParaRPr>
              </a:p>
              <a:p>
                <a:pPr indent="457200"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𝑛</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𝑘</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𝑛</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𝑌</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𝑘</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𝑛</m:t>
                    </m:r>
                    <m:r>
                      <a:rPr lang="en-US" altLang="zh-CN" sz="2400" i="1" kern="100">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en>
                    </m:f>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𝜆</m:t>
                        </m:r>
                      </m:sup>
                    </m:sSup>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𝑝</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𝑘</m:t>
                        </m:r>
                      </m:sup>
                    </m:sSup>
                  </m:oMath>
                </a14:m>
                <a:endParaRPr lang="zh-CN" altLang="en-US" sz="2400" dirty="0"/>
              </a:p>
            </p:txBody>
          </p:sp>
        </mc:Choice>
        <mc:Fallback xmlns="">
          <p:sp>
            <p:nvSpPr>
              <p:cNvPr id="3" name="文本框 2">
                <a:extLst>
                  <a:ext uri="{FF2B5EF4-FFF2-40B4-BE49-F238E27FC236}">
                    <a16:creationId xmlns:a16="http://schemas.microsoft.com/office/drawing/2014/main" id="{E30DB7CA-C542-744E-1886-8CAA62CB8657}"/>
                  </a:ext>
                </a:extLst>
              </p:cNvPr>
              <p:cNvSpPr txBox="1">
                <a:spLocks noRot="1" noChangeAspect="1" noMove="1" noResize="1" noEditPoints="1" noAdjustHandles="1" noChangeArrowheads="1" noChangeShapeType="1" noTextEdit="1"/>
              </p:cNvSpPr>
              <p:nvPr/>
            </p:nvSpPr>
            <p:spPr>
              <a:xfrm>
                <a:off x="467544" y="116632"/>
                <a:ext cx="7488832" cy="1390252"/>
              </a:xfrm>
              <a:prstGeom prst="rect">
                <a:avLst/>
              </a:prstGeom>
              <a:blipFill>
                <a:blip r:embed="rId2"/>
                <a:stretch>
                  <a:fillRect l="-1303" t="-350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972A292-8D54-A230-E299-5FA7EAE019D9}"/>
              </a:ext>
            </a:extLst>
          </p:cNvPr>
          <p:cNvSpPr txBox="1"/>
          <p:nvPr/>
        </p:nvSpPr>
        <p:spPr>
          <a:xfrm>
            <a:off x="43921" y="1700808"/>
            <a:ext cx="4572000" cy="461665"/>
          </a:xfrm>
          <a:prstGeom prst="rect">
            <a:avLst/>
          </a:prstGeom>
          <a:noFill/>
        </p:spPr>
        <p:txBody>
          <a:bodyPr wrap="square">
            <a:spAutoFit/>
          </a:bodyPr>
          <a:lstStyle/>
          <a:p>
            <a:pPr indent="457200" algn="just"/>
            <a:r>
              <a:rPr lang="en-US" altLang="zh-CN" sz="2400" kern="100" dirty="0">
                <a:effectLst/>
                <a:latin typeface="Times New Roman" panose="02020603050405020304" pitchFamily="18" charset="0"/>
                <a:ea typeface="宋体" panose="02010600030101010101" pitchFamily="2" charset="-122"/>
              </a:rPr>
              <a:t>when k&gt;n, P(X=n, Y=k)=0,</a:t>
            </a:r>
            <a:endParaRPr lang="zh-CN" altLang="zh-CN" sz="240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4168B49D-1967-FA52-D3B0-0A70200142E7}"/>
              </a:ext>
            </a:extLst>
          </p:cNvPr>
          <p:cNvPicPr>
            <a:picLocks noChangeAspect="1"/>
          </p:cNvPicPr>
          <p:nvPr/>
        </p:nvPicPr>
        <p:blipFill>
          <a:blip r:embed="rId3"/>
          <a:stretch>
            <a:fillRect/>
          </a:stretch>
        </p:blipFill>
        <p:spPr>
          <a:xfrm>
            <a:off x="4118585" y="1506884"/>
            <a:ext cx="4747686" cy="5356144"/>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8BEEB17-EB75-AA77-1B3A-9CAA22291943}"/>
                  </a:ext>
                </a:extLst>
              </p:cNvPr>
              <p:cNvSpPr txBox="1"/>
              <p:nvPr/>
            </p:nvSpPr>
            <p:spPr>
              <a:xfrm>
                <a:off x="69854" y="2356397"/>
                <a:ext cx="457200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Hence the distribution of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𝑌</m:t>
                    </m:r>
                  </m:oMath>
                </a14:m>
                <a:r>
                  <a:rPr lang="en-US" altLang="zh-CN" sz="2400" kern="100" dirty="0">
                    <a:effectLst/>
                    <a:latin typeface="Times New Roman" panose="02020603050405020304" pitchFamily="18" charset="0"/>
                    <a:ea typeface="宋体" panose="02010600030101010101" pitchFamily="2" charset="-122"/>
                  </a:rPr>
                  <a:t> is</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F8BEEB17-EB75-AA77-1B3A-9CAA22291943}"/>
                  </a:ext>
                </a:extLst>
              </p:cNvPr>
              <p:cNvSpPr txBox="1">
                <a:spLocks noRot="1" noChangeAspect="1" noMove="1" noResize="1" noEditPoints="1" noAdjustHandles="1" noChangeArrowheads="1" noChangeShapeType="1" noTextEdit="1"/>
              </p:cNvSpPr>
              <p:nvPr/>
            </p:nvSpPr>
            <p:spPr>
              <a:xfrm>
                <a:off x="69854" y="2356397"/>
                <a:ext cx="4572000" cy="461665"/>
              </a:xfrm>
              <a:prstGeom prst="rect">
                <a:avLst/>
              </a:prstGeom>
              <a:blipFill>
                <a:blip r:embed="rId4"/>
                <a:stretch>
                  <a:fillRect l="-2000"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B1CB99-2980-4839-E8CC-9CB78F909131}"/>
                  </a:ext>
                </a:extLst>
              </p:cNvPr>
              <p:cNvSpPr txBox="1"/>
              <p:nvPr/>
            </p:nvSpPr>
            <p:spPr>
              <a:xfrm>
                <a:off x="-31360" y="3344409"/>
                <a:ext cx="3667256" cy="1194430"/>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=0</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e>
                    </m:nary>
                    <m:r>
                      <a:rPr lang="en-US" altLang="zh-CN" sz="2400" i="1" kern="100">
                        <a:effectLst/>
                        <a:latin typeface="Cambria Math" panose="02040503050406030204" pitchFamily="18" charset="0"/>
                        <a:cs typeface="Times New Roman" panose="02020603050405020304" pitchFamily="18" charset="0"/>
                      </a:rPr>
                      <m:t>=</m:t>
                    </m:r>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e>
                    </m:nary>
                  </m:oMath>
                </a14:m>
                <a:endParaRPr lang="zh-CN" altLang="en-US" sz="2400" dirty="0"/>
              </a:p>
            </p:txBody>
          </p:sp>
        </mc:Choice>
        <mc:Fallback xmlns="">
          <p:sp>
            <p:nvSpPr>
              <p:cNvPr id="11" name="文本框 10">
                <a:extLst>
                  <a:ext uri="{FF2B5EF4-FFF2-40B4-BE49-F238E27FC236}">
                    <a16:creationId xmlns:a16="http://schemas.microsoft.com/office/drawing/2014/main" id="{A3B1CB99-2980-4839-E8CC-9CB78F909131}"/>
                  </a:ext>
                </a:extLst>
              </p:cNvPr>
              <p:cNvSpPr txBox="1">
                <a:spLocks noRot="1" noChangeAspect="1" noMove="1" noResize="1" noEditPoints="1" noAdjustHandles="1" noChangeArrowheads="1" noChangeShapeType="1" noTextEdit="1"/>
              </p:cNvSpPr>
              <p:nvPr/>
            </p:nvSpPr>
            <p:spPr>
              <a:xfrm>
                <a:off x="-31360" y="3344409"/>
                <a:ext cx="3667256" cy="1194430"/>
              </a:xfrm>
              <a:prstGeom prst="rect">
                <a:avLst/>
              </a:prstGeom>
              <a:blipFill>
                <a:blip r:embed="rId5"/>
                <a:stretch>
                  <a:fillRect l="-12978" t="-19388" b="-75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103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627295-FFCC-276D-3700-40709FECD852}"/>
                  </a:ext>
                </a:extLst>
              </p:cNvPr>
              <p:cNvSpPr txBox="1"/>
              <p:nvPr/>
            </p:nvSpPr>
            <p:spPr>
              <a:xfrm>
                <a:off x="395536" y="116632"/>
                <a:ext cx="8208912" cy="461665"/>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=0</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e>
                    </m:nary>
                    <m:r>
                      <a:rPr lang="en-US" altLang="zh-CN" sz="2400" i="1" kern="100">
                        <a:effectLst/>
                        <a:latin typeface="Cambria Math" panose="02040503050406030204" pitchFamily="18" charset="0"/>
                        <a:cs typeface="Times New Roman" panose="02020603050405020304" pitchFamily="18" charset="0"/>
                      </a:rPr>
                      <m:t>=</m:t>
                    </m:r>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e>
                    </m:nary>
                  </m:oMath>
                </a14:m>
                <a:endParaRPr lang="zh-CN" altLang="en-US" sz="2400" dirty="0"/>
              </a:p>
            </p:txBody>
          </p:sp>
        </mc:Choice>
        <mc:Fallback xmlns="">
          <p:sp>
            <p:nvSpPr>
              <p:cNvPr id="2" name="文本框 1">
                <a:extLst>
                  <a:ext uri="{FF2B5EF4-FFF2-40B4-BE49-F238E27FC236}">
                    <a16:creationId xmlns:a16="http://schemas.microsoft.com/office/drawing/2014/main" id="{7B627295-FFCC-276D-3700-40709FECD852}"/>
                  </a:ext>
                </a:extLst>
              </p:cNvPr>
              <p:cNvSpPr txBox="1">
                <a:spLocks noRot="1" noChangeAspect="1" noMove="1" noResize="1" noEditPoints="1" noAdjustHandles="1" noChangeArrowheads="1" noChangeShapeType="1" noTextEdit="1"/>
              </p:cNvSpPr>
              <p:nvPr/>
            </p:nvSpPr>
            <p:spPr>
              <a:xfrm>
                <a:off x="395536" y="116632"/>
                <a:ext cx="8208912" cy="461665"/>
              </a:xfrm>
              <a:prstGeom prst="rect">
                <a:avLst/>
              </a:prstGeom>
              <a:blipFill>
                <a:blip r:embed="rId2"/>
                <a:stretch>
                  <a:fillRect t="-128947" b="-196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3EDFE5-502C-8855-51E8-2420A0B6B0DB}"/>
                  </a:ext>
                </a:extLst>
              </p:cNvPr>
              <p:cNvSpPr txBox="1"/>
              <p:nvPr/>
            </p:nvSpPr>
            <p:spPr>
              <a:xfrm>
                <a:off x="1043608" y="908720"/>
                <a:ext cx="5832648" cy="651589"/>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nary>
                      <m:naryPr>
                        <m:chr m:val="∑"/>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sub>
                      <m:sup>
                        <m:r>
                          <a:rPr lang="en-US" altLang="zh-CN" sz="2400" i="1" kern="100">
                            <a:effectLst/>
                            <a:latin typeface="Cambria Math" panose="02040503050406030204" pitchFamily="18" charset="0"/>
                          </a:rPr>
                          <m:t>∞</m:t>
                        </m:r>
                      </m:sup>
                      <m:e>
                        <m:f>
                          <m:fPr>
                            <m:ctrlPr>
                              <a:rPr lang="zh-CN" altLang="zh-CN" sz="2400" i="1">
                                <a:effectLst/>
                                <a:latin typeface="Cambria Math" panose="02040503050406030204" pitchFamily="18" charset="0"/>
                                <a:ea typeface="Cambria Math" panose="02040503050406030204" pitchFamily="18" charset="0"/>
                              </a:rPr>
                            </m:ctrlPr>
                          </m:fPr>
                          <m:num>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𝜆</m:t>
                                </m:r>
                              </m:e>
                              <m:sup>
                                <m:r>
                                  <a:rPr lang="en-US" altLang="zh-CN" sz="2400" i="1" kern="100">
                                    <a:effectLst/>
                                    <a:latin typeface="Cambria Math" panose="02040503050406030204" pitchFamily="18" charset="0"/>
                                    <a:cs typeface="Times New Roman" panose="02020603050405020304" pitchFamily="18" charset="0"/>
                                  </a:rPr>
                                  <m:t>𝑛</m:t>
                                </m:r>
                              </m:sup>
                            </m:sSup>
                          </m:num>
                          <m:den>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m:t>
                            </m:r>
                          </m:den>
                        </m:f>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𝑒</m:t>
                            </m:r>
                          </m:e>
                          <m: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𝜆</m:t>
                            </m:r>
                          </m:sup>
                        </m:sSup>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𝐶</m:t>
                            </m:r>
                          </m:e>
                          <m:sub>
                            <m:r>
                              <a:rPr lang="en-US" altLang="zh-CN" sz="2400" i="1" kern="100">
                                <a:effectLst/>
                                <a:latin typeface="Cambria Math" panose="02040503050406030204" pitchFamily="18" charset="0"/>
                                <a:cs typeface="Times New Roman" panose="02020603050405020304" pitchFamily="18" charset="0"/>
                              </a:rPr>
                              <m:t>𝑛</m:t>
                            </m:r>
                          </m:sub>
                          <m:sup>
                            <m:r>
                              <a:rPr lang="en-US" altLang="zh-CN" sz="2400" i="1" kern="100">
                                <a:effectLst/>
                                <a:latin typeface="Cambria Math" panose="02040503050406030204" pitchFamily="18" charset="0"/>
                                <a:cs typeface="Times New Roman" panose="02020603050405020304" pitchFamily="18" charset="0"/>
                              </a:rPr>
                              <m:t>𝑘</m:t>
                            </m:r>
                          </m:sup>
                        </m:sSubSup>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𝑝</m:t>
                            </m:r>
                          </m:e>
                          <m:sup>
                            <m:r>
                              <a:rPr lang="en-US" altLang="zh-CN" sz="2400" i="1" kern="100">
                                <a:effectLst/>
                                <a:latin typeface="Cambria Math" panose="02040503050406030204" pitchFamily="18" charset="0"/>
                                <a:cs typeface="Times New Roman" panose="02020603050405020304" pitchFamily="18" charset="0"/>
                              </a:rPr>
                              <m:t>𝑘</m:t>
                            </m:r>
                          </m:sup>
                        </m:sSup>
                        <m:r>
                          <a:rPr lang="en-US" altLang="zh-CN" sz="2400" i="1" kern="100">
                            <a:effectLst/>
                            <a:latin typeface="Cambria Math" panose="02040503050406030204" pitchFamily="18" charset="0"/>
                            <a:cs typeface="Times New Roman" panose="02020603050405020304" pitchFamily="18" charset="0"/>
                          </a:rPr>
                          <m:t>(1</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𝑝</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m:t>
                            </m:r>
                          </m:e>
                          <m:sup>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𝑘</m:t>
                            </m:r>
                          </m:sup>
                        </m:sSup>
                      </m:e>
                    </m:nary>
                  </m:oMath>
                </a14:m>
                <a:endParaRPr lang="zh-CN" altLang="en-US" sz="2400" dirty="0"/>
              </a:p>
            </p:txBody>
          </p:sp>
        </mc:Choice>
        <mc:Fallback xmlns="">
          <p:sp>
            <p:nvSpPr>
              <p:cNvPr id="4" name="文本框 3">
                <a:extLst>
                  <a:ext uri="{FF2B5EF4-FFF2-40B4-BE49-F238E27FC236}">
                    <a16:creationId xmlns:a16="http://schemas.microsoft.com/office/drawing/2014/main" id="{393EDFE5-502C-8855-51E8-2420A0B6B0DB}"/>
                  </a:ext>
                </a:extLst>
              </p:cNvPr>
              <p:cNvSpPr txBox="1">
                <a:spLocks noRot="1" noChangeAspect="1" noMove="1" noResize="1" noEditPoints="1" noAdjustHandles="1" noChangeArrowheads="1" noChangeShapeType="1" noTextEdit="1"/>
              </p:cNvSpPr>
              <p:nvPr/>
            </p:nvSpPr>
            <p:spPr>
              <a:xfrm>
                <a:off x="1043608" y="908720"/>
                <a:ext cx="5832648" cy="65158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0EB23AB-FCDB-3BCB-89A4-D72F3D284F5E}"/>
                  </a:ext>
                </a:extLst>
              </p:cNvPr>
              <p:cNvSpPr txBox="1"/>
              <p:nvPr/>
            </p:nvSpPr>
            <p:spPr>
              <a:xfrm>
                <a:off x="827584" y="1750758"/>
                <a:ext cx="7272808" cy="855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sub>
                        <m:sup>
                          <m:r>
                            <a:rPr lang="zh-CN" altLang="en-US" sz="2400" i="0">
                              <a:latin typeface="Cambria Math" panose="02040503050406030204" pitchFamily="18" charset="0"/>
                            </a:rPr>
                            <m:t>∞</m:t>
                          </m:r>
                        </m:sup>
                        <m:e>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𝜆</m:t>
                                  </m:r>
                                </m:e>
                                <m:sup>
                                  <m:r>
                                    <a:rPr lang="zh-CN" altLang="en-US" sz="2400" i="1">
                                      <a:latin typeface="Cambria Math" panose="02040503050406030204" pitchFamily="18" charset="0"/>
                                    </a:rPr>
                                    <m:t>𝑛</m:t>
                                  </m:r>
                                </m:sup>
                              </m:sSup>
                            </m:num>
                            <m:den>
                              <m:r>
                                <a:rPr lang="zh-CN" altLang="en-US" sz="2400" i="1">
                                  <a:latin typeface="Cambria Math" panose="02040503050406030204" pitchFamily="18" charset="0"/>
                                </a:rPr>
                                <m:t>𝑛</m:t>
                              </m:r>
                              <m:r>
                                <a:rPr lang="zh-CN" altLang="en-US" sz="2400" i="0">
                                  <a:latin typeface="Cambria Math" panose="02040503050406030204" pitchFamily="18" charset="0"/>
                                </a:rPr>
                                <m:t>!</m:t>
                              </m:r>
                            </m:den>
                          </m:f>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r>
                                <a:rPr lang="zh-CN" altLang="en-US" sz="2400" i="1">
                                  <a:latin typeface="Cambria Math" panose="02040503050406030204" pitchFamily="18" charset="0"/>
                                </a:rPr>
                                <m:t>𝜆</m:t>
                              </m:r>
                            </m:sup>
                          </m:s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𝑛</m:t>
                              </m:r>
                              <m:r>
                                <a:rPr lang="zh-CN" altLang="en-US" sz="2400" i="0">
                                  <a:latin typeface="Cambria Math" panose="02040503050406030204" pitchFamily="18" charset="0"/>
                                </a:rPr>
                                <m:t>!</m:t>
                              </m:r>
                            </m:num>
                            <m:den>
                              <m:r>
                                <a:rPr lang="zh-CN" altLang="en-US" sz="2400" i="1">
                                  <a:latin typeface="Cambria Math" panose="02040503050406030204" pitchFamily="18" charset="0"/>
                                </a:rPr>
                                <m:t>𝑘</m:t>
                              </m:r>
                              <m:r>
                                <a:rPr lang="zh-CN" altLang="en-US" sz="2400" i="0">
                                  <a:latin typeface="Cambria Math" panose="02040503050406030204" pitchFamily="18" charset="0"/>
                                </a:rPr>
                                <m:t>!</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e>
                              </m:d>
                              <m:r>
                                <a:rPr lang="zh-CN" altLang="en-US" sz="2400" i="0">
                                  <a:latin typeface="Cambria Math" panose="02040503050406030204" pitchFamily="18" charset="0"/>
                                </a:rPr>
                                <m:t>!</m:t>
                              </m:r>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𝑝</m:t>
                              </m:r>
                            </m:e>
                            <m:sup>
                              <m:r>
                                <a:rPr lang="zh-CN" altLang="en-US" sz="2400" i="1">
                                  <a:latin typeface="Cambria Math" panose="02040503050406030204" pitchFamily="18" charset="0"/>
                                </a:rPr>
                                <m:t>𝑘</m:t>
                              </m:r>
                            </m:sup>
                          </m:sSup>
                          <m:d>
                            <m:dPr>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e>
                                  </m:d>
                                </m:e>
                                <m:sup>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sup>
                              </m:sSup>
                            </m:e>
                          </m:d>
                        </m:e>
                      </m:nary>
                    </m:oMath>
                  </m:oMathPara>
                </a14:m>
                <a:endParaRPr lang="zh-CN" altLang="en-US" sz="2400" dirty="0"/>
              </a:p>
            </p:txBody>
          </p:sp>
        </mc:Choice>
        <mc:Fallback xmlns="">
          <p:sp>
            <p:nvSpPr>
              <p:cNvPr id="6" name="文本框 5">
                <a:extLst>
                  <a:ext uri="{FF2B5EF4-FFF2-40B4-BE49-F238E27FC236}">
                    <a16:creationId xmlns:a16="http://schemas.microsoft.com/office/drawing/2014/main" id="{C0EB23AB-FCDB-3BCB-89A4-D72F3D284F5E}"/>
                  </a:ext>
                </a:extLst>
              </p:cNvPr>
              <p:cNvSpPr txBox="1">
                <a:spLocks noRot="1" noChangeAspect="1" noMove="1" noResize="1" noEditPoints="1" noAdjustHandles="1" noChangeArrowheads="1" noChangeShapeType="1" noTextEdit="1"/>
              </p:cNvSpPr>
              <p:nvPr/>
            </p:nvSpPr>
            <p:spPr>
              <a:xfrm>
                <a:off x="827584" y="1750758"/>
                <a:ext cx="7272808" cy="85561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183DBDB-4CBD-C1A8-4303-01BA3966CA1D}"/>
                  </a:ext>
                </a:extLst>
              </p:cNvPr>
              <p:cNvSpPr txBox="1"/>
              <p:nvPr/>
            </p:nvSpPr>
            <p:spPr>
              <a:xfrm>
                <a:off x="1043608" y="2735862"/>
                <a:ext cx="7056784" cy="8933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sub>
                        <m:sup>
                          <m:r>
                            <a:rPr lang="zh-CN" altLang="en-US" sz="2400" i="0">
                              <a:latin typeface="Cambria Math" panose="02040503050406030204" pitchFamily="18" charset="0"/>
                            </a:rPr>
                            <m:t>∞</m:t>
                          </m:r>
                        </m:sup>
                        <m:e>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𝜆</m:t>
                                  </m:r>
                                </m:e>
                                <m:sup>
                                  <m:r>
                                    <a:rPr lang="zh-CN" altLang="en-US" sz="2400" i="1">
                                      <a:latin typeface="Cambria Math" panose="02040503050406030204" pitchFamily="18" charset="0"/>
                                    </a:rPr>
                                    <m:t>𝑘</m:t>
                                  </m:r>
                                </m:sup>
                              </m:sSup>
                            </m:num>
                            <m:den>
                              <m:r>
                                <a:rPr lang="zh-CN" altLang="en-US" sz="2400" i="1">
                                  <a:latin typeface="Cambria Math" panose="02040503050406030204" pitchFamily="18" charset="0"/>
                                </a:rPr>
                                <m:t>𝑘</m:t>
                              </m:r>
                              <m:r>
                                <a:rPr lang="zh-CN" altLang="en-US" sz="2400" i="0">
                                  <a:latin typeface="Cambria Math" panose="02040503050406030204" pitchFamily="18" charset="0"/>
                                </a:rPr>
                                <m:t>!</m:t>
                              </m:r>
                            </m:den>
                          </m:f>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r>
                                <a:rPr lang="zh-CN" altLang="en-US" sz="2400" i="1">
                                  <a:latin typeface="Cambria Math" panose="02040503050406030204" pitchFamily="18" charset="0"/>
                                </a:rPr>
                                <m:t>𝜆</m:t>
                              </m:r>
                            </m:sup>
                          </m:sSup>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𝑝</m:t>
                              </m:r>
                            </m:e>
                            <m:sup>
                              <m:r>
                                <a:rPr lang="zh-CN" altLang="en-US" sz="2400" i="1">
                                  <a:latin typeface="Cambria Math" panose="02040503050406030204" pitchFamily="18" charset="0"/>
                                </a:rPr>
                                <m:t>𝑘</m:t>
                              </m:r>
                            </m:sup>
                          </m:s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𝜆</m:t>
                                  </m:r>
                                </m:e>
                                <m:sup>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sup>
                              </m:sSup>
                            </m:num>
                            <m:den>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e>
                              </m:d>
                              <m:r>
                                <a:rPr lang="zh-CN" altLang="en-US" sz="2400" i="0">
                                  <a:latin typeface="Cambria Math" panose="02040503050406030204" pitchFamily="18" charset="0"/>
                                </a:rPr>
                                <m:t>!</m:t>
                              </m:r>
                            </m:den>
                          </m:f>
                          <m:d>
                            <m:dPr>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e>
                                  </m:d>
                                </m:e>
                                <m:sup>
                                  <m:r>
                                    <a:rPr lang="zh-CN" altLang="en-US" sz="2400" i="1">
                                      <a:latin typeface="Cambria Math" panose="02040503050406030204" pitchFamily="18" charset="0"/>
                                    </a:rPr>
                                    <m:t>𝑛</m:t>
                                  </m:r>
                                  <m:r>
                                    <a:rPr lang="zh-CN" altLang="en-US" sz="2400" i="0">
                                      <a:latin typeface="Cambria Math" panose="02040503050406030204" pitchFamily="18" charset="0"/>
                                    </a:rPr>
                                    <m:t>−</m:t>
                                  </m:r>
                                  <m:r>
                                    <a:rPr lang="zh-CN" altLang="en-US" sz="2400" i="1">
                                      <a:latin typeface="Cambria Math" panose="02040503050406030204" pitchFamily="18" charset="0"/>
                                    </a:rPr>
                                    <m:t>𝑘</m:t>
                                  </m:r>
                                </m:sup>
                              </m:sSup>
                            </m:e>
                          </m:d>
                        </m:e>
                      </m:nary>
                    </m:oMath>
                  </m:oMathPara>
                </a14:m>
                <a:endParaRPr lang="zh-CN" altLang="en-US" sz="2400" dirty="0"/>
              </a:p>
            </p:txBody>
          </p:sp>
        </mc:Choice>
        <mc:Fallback xmlns="">
          <p:sp>
            <p:nvSpPr>
              <p:cNvPr id="8" name="文本框 7">
                <a:extLst>
                  <a:ext uri="{FF2B5EF4-FFF2-40B4-BE49-F238E27FC236}">
                    <a16:creationId xmlns:a16="http://schemas.microsoft.com/office/drawing/2014/main" id="{F183DBDB-4CBD-C1A8-4303-01BA3966CA1D}"/>
                  </a:ext>
                </a:extLst>
              </p:cNvPr>
              <p:cNvSpPr txBox="1">
                <a:spLocks noRot="1" noChangeAspect="1" noMove="1" noResize="1" noEditPoints="1" noAdjustHandles="1" noChangeArrowheads="1" noChangeShapeType="1" noTextEdit="1"/>
              </p:cNvSpPr>
              <p:nvPr/>
            </p:nvSpPr>
            <p:spPr>
              <a:xfrm>
                <a:off x="1043608" y="2735862"/>
                <a:ext cx="7056784" cy="8933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146EAA3-4D85-080E-59B8-2A439317BFC0}"/>
                  </a:ext>
                </a:extLst>
              </p:cNvPr>
              <p:cNvSpPr txBox="1"/>
              <p:nvPr/>
            </p:nvSpPr>
            <p:spPr>
              <a:xfrm>
                <a:off x="797052" y="3578393"/>
                <a:ext cx="6295228" cy="10382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d>
                            <m:dPr>
                              <m:endChr m:val=""/>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𝜆</m:t>
                                      </m:r>
                                      <m:r>
                                        <a:rPr lang="zh-CN" altLang="en-US" sz="2400" i="1">
                                          <a:latin typeface="Cambria Math" panose="02040503050406030204" pitchFamily="18" charset="0"/>
                                        </a:rPr>
                                        <m:t>𝑝</m:t>
                                      </m:r>
                                    </m:e>
                                  </m:d>
                                </m:e>
                                <m:sup>
                                  <m:r>
                                    <a:rPr lang="zh-CN" altLang="en-US" sz="2400" i="1">
                                      <a:latin typeface="Cambria Math" panose="02040503050406030204" pitchFamily="18" charset="0"/>
                                    </a:rPr>
                                    <m:t>𝑘</m:t>
                                  </m:r>
                                </m:sup>
                              </m:sSup>
                            </m:e>
                          </m:d>
                        </m:num>
                        <m:den>
                          <m:r>
                            <a:rPr lang="zh-CN" altLang="en-US" sz="2400" i="1">
                              <a:latin typeface="Cambria Math" panose="02040503050406030204" pitchFamily="18" charset="0"/>
                            </a:rPr>
                            <m:t>𝑘</m:t>
                          </m:r>
                          <m:r>
                            <a:rPr lang="zh-CN" altLang="en-US" sz="2400" i="0">
                              <a:latin typeface="Cambria Math" panose="02040503050406030204" pitchFamily="18" charset="0"/>
                            </a:rPr>
                            <m:t>!</m:t>
                          </m:r>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r>
                            <a:rPr lang="zh-CN" altLang="en-US" sz="2400" i="1">
                              <a:latin typeface="Cambria Math" panose="02040503050406030204" pitchFamily="18" charset="0"/>
                            </a:rPr>
                            <m:t>𝜆</m:t>
                          </m:r>
                        </m:sup>
                      </m:sSup>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𝑚</m:t>
                          </m:r>
                          <m:r>
                            <a:rPr lang="zh-CN" altLang="en-US" sz="2400" i="0">
                              <a:latin typeface="Cambria Math" panose="02040503050406030204" pitchFamily="18" charset="0"/>
                            </a:rPr>
                            <m:t>=0</m:t>
                          </m:r>
                        </m:sub>
                        <m:sup>
                          <m:r>
                            <a:rPr lang="zh-CN" altLang="en-US" sz="2400" i="0">
                              <a:latin typeface="Cambria Math" panose="02040503050406030204" pitchFamily="18" charset="0"/>
                            </a:rPr>
                            <m:t>∞</m:t>
                          </m:r>
                        </m:sup>
                        <m:e>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𝜆</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𝑝</m:t>
                                          </m:r>
                                        </m:e>
                                      </m:d>
                                    </m:e>
                                  </m:d>
                                </m:e>
                                <m:sup>
                                  <m:r>
                                    <a:rPr lang="zh-CN" altLang="en-US" sz="2400" i="1">
                                      <a:latin typeface="Cambria Math" panose="02040503050406030204" pitchFamily="18" charset="0"/>
                                    </a:rPr>
                                    <m:t>𝑚</m:t>
                                  </m:r>
                                </m:sup>
                              </m:sSup>
                            </m:num>
                            <m:den>
                              <m:r>
                                <a:rPr lang="zh-CN" altLang="en-US" sz="2400" i="1">
                                  <a:latin typeface="Cambria Math" panose="02040503050406030204" pitchFamily="18" charset="0"/>
                                </a:rPr>
                                <m:t>𝑚</m:t>
                              </m:r>
                              <m:r>
                                <a:rPr lang="zh-CN" altLang="en-US" sz="2400" i="0">
                                  <a:latin typeface="Cambria Math" panose="02040503050406030204" pitchFamily="18" charset="0"/>
                                </a:rPr>
                                <m:t>!</m:t>
                              </m:r>
                            </m:den>
                          </m:f>
                        </m:e>
                      </m:nary>
                    </m:oMath>
                  </m:oMathPara>
                </a14:m>
                <a:endParaRPr lang="zh-CN" altLang="en-US" sz="2400" dirty="0"/>
              </a:p>
            </p:txBody>
          </p:sp>
        </mc:Choice>
        <mc:Fallback xmlns="">
          <p:sp>
            <p:nvSpPr>
              <p:cNvPr id="10" name="文本框 9">
                <a:extLst>
                  <a:ext uri="{FF2B5EF4-FFF2-40B4-BE49-F238E27FC236}">
                    <a16:creationId xmlns:a16="http://schemas.microsoft.com/office/drawing/2014/main" id="{E146EAA3-4D85-080E-59B8-2A439317BFC0}"/>
                  </a:ext>
                </a:extLst>
              </p:cNvPr>
              <p:cNvSpPr txBox="1">
                <a:spLocks noRot="1" noChangeAspect="1" noMove="1" noResize="1" noEditPoints="1" noAdjustHandles="1" noChangeArrowheads="1" noChangeShapeType="1" noTextEdit="1"/>
              </p:cNvSpPr>
              <p:nvPr/>
            </p:nvSpPr>
            <p:spPr>
              <a:xfrm>
                <a:off x="797052" y="3578393"/>
                <a:ext cx="6295228" cy="103829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804A0D1-A990-F82D-B04F-0F3773D06279}"/>
                  </a:ext>
                </a:extLst>
              </p:cNvPr>
              <p:cNvSpPr txBox="1"/>
              <p:nvPr/>
            </p:nvSpPr>
            <p:spPr>
              <a:xfrm>
                <a:off x="1835696" y="4676507"/>
                <a:ext cx="5472608" cy="782715"/>
              </a:xfrm>
              <a:prstGeom prst="rect">
                <a:avLst/>
              </a:prstGeom>
              <a:noFill/>
            </p:spPr>
            <p:txBody>
              <a:bodyPr wrap="square">
                <a:spAutoFit/>
              </a:bodyPr>
              <a:lstStyle/>
              <a:p>
                <a:r>
                  <a:rPr lang="en-US" altLang="zh-CN" sz="2400" dirty="0">
                    <a:solidFill>
                      <a:srgbClr val="836967"/>
                    </a:solidFill>
                  </a:rPr>
                  <a:t>=</a:t>
                </a:r>
                <a14:m>
                  <m:oMath xmlns:m="http://schemas.openxmlformats.org/officeDocument/2006/math">
                    <m:f>
                      <m:fPr>
                        <m:ctrlPr>
                          <a:rPr lang="zh-CN" altLang="en-US" sz="2400" i="1" smtClean="0">
                            <a:solidFill>
                              <a:srgbClr val="836967"/>
                            </a:solidFill>
                            <a:latin typeface="Cambria Math" panose="02040503050406030204" pitchFamily="18" charset="0"/>
                          </a:rPr>
                        </m:ctrlPr>
                      </m:fPr>
                      <m:num>
                        <m:d>
                          <m:dPr>
                            <m:endChr m:val=""/>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𝜆</m:t>
                                    </m:r>
                                    <m:r>
                                      <a:rPr lang="zh-CN" altLang="en-US" sz="2400" i="1">
                                        <a:latin typeface="Cambria Math" panose="02040503050406030204" pitchFamily="18" charset="0"/>
                                      </a:rPr>
                                      <m:t>𝑝</m:t>
                                    </m:r>
                                  </m:e>
                                </m:d>
                              </m:e>
                              <m:sup>
                                <m:r>
                                  <a:rPr lang="zh-CN" altLang="en-US" sz="2400" i="1">
                                    <a:latin typeface="Cambria Math" panose="02040503050406030204" pitchFamily="18" charset="0"/>
                                  </a:rPr>
                                  <m:t>𝑘</m:t>
                                </m:r>
                              </m:sup>
                            </m:sSup>
                          </m:e>
                        </m:d>
                      </m:num>
                      <m:den>
                        <m:r>
                          <a:rPr lang="zh-CN" altLang="en-US" sz="2400" i="1">
                            <a:latin typeface="Cambria Math" panose="02040503050406030204" pitchFamily="18" charset="0"/>
                          </a:rPr>
                          <m:t>𝑘</m:t>
                        </m:r>
                        <m:r>
                          <a:rPr lang="zh-CN" altLang="en-US" sz="2400" i="0">
                            <a:latin typeface="Cambria Math" panose="02040503050406030204" pitchFamily="18" charset="0"/>
                          </a:rPr>
                          <m:t>!</m:t>
                        </m:r>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r>
                          <a:rPr lang="zh-CN" altLang="en-US" sz="2400" i="1">
                            <a:latin typeface="Cambria Math" panose="02040503050406030204" pitchFamily="18" charset="0"/>
                          </a:rPr>
                          <m:t>𝜆</m:t>
                        </m:r>
                      </m:sup>
                    </m:sSup>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1">
                            <a:latin typeface="Cambria Math" panose="02040503050406030204" pitchFamily="18" charset="0"/>
                          </a:rPr>
                          <m:t>𝜆</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𝑝</m:t>
                            </m:r>
                          </m:e>
                        </m:d>
                      </m:sup>
                    </m:sSup>
                  </m:oMath>
                </a14:m>
                <a:endParaRPr lang="zh-CN" altLang="en-US" sz="2400" dirty="0"/>
              </a:p>
            </p:txBody>
          </p:sp>
        </mc:Choice>
        <mc:Fallback xmlns="">
          <p:sp>
            <p:nvSpPr>
              <p:cNvPr id="12" name="文本框 11">
                <a:extLst>
                  <a:ext uri="{FF2B5EF4-FFF2-40B4-BE49-F238E27FC236}">
                    <a16:creationId xmlns:a16="http://schemas.microsoft.com/office/drawing/2014/main" id="{4804A0D1-A990-F82D-B04F-0F3773D06279}"/>
                  </a:ext>
                </a:extLst>
              </p:cNvPr>
              <p:cNvSpPr txBox="1">
                <a:spLocks noRot="1" noChangeAspect="1" noMove="1" noResize="1" noEditPoints="1" noAdjustHandles="1" noChangeArrowheads="1" noChangeShapeType="1" noTextEdit="1"/>
              </p:cNvSpPr>
              <p:nvPr/>
            </p:nvSpPr>
            <p:spPr>
              <a:xfrm>
                <a:off x="1835696" y="4676507"/>
                <a:ext cx="5472608" cy="782715"/>
              </a:xfrm>
              <a:prstGeom prst="rect">
                <a:avLst/>
              </a:prstGeom>
              <a:blipFill>
                <a:blip r:embed="rId7"/>
                <a:stretch>
                  <a:fillRect l="-1670" b="-62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7524FA0-C057-BC4C-8ED0-57D40F3D5CF6}"/>
                  </a:ext>
                </a:extLst>
              </p:cNvPr>
              <p:cNvSpPr txBox="1"/>
              <p:nvPr/>
            </p:nvSpPr>
            <p:spPr>
              <a:xfrm>
                <a:off x="2915816" y="4556268"/>
                <a:ext cx="4788024" cy="9902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d>
                            <m:dPr>
                              <m:endChr m:val=""/>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𝜆</m:t>
                                      </m:r>
                                      <m:r>
                                        <a:rPr lang="zh-CN" altLang="en-US" sz="2400" i="1">
                                          <a:latin typeface="Cambria Math" panose="02040503050406030204" pitchFamily="18" charset="0"/>
                                        </a:rPr>
                                        <m:t>𝑝</m:t>
                                      </m:r>
                                    </m:e>
                                  </m:d>
                                </m:e>
                                <m:sup>
                                  <m:r>
                                    <a:rPr lang="zh-CN" altLang="en-US" sz="2400" i="1">
                                      <a:latin typeface="Cambria Math" panose="02040503050406030204" pitchFamily="18" charset="0"/>
                                    </a:rPr>
                                    <m:t>𝑘</m:t>
                                  </m:r>
                                </m:sup>
                              </m:sSup>
                            </m:e>
                          </m:d>
                        </m:num>
                        <m:den>
                          <m:r>
                            <a:rPr lang="zh-CN" altLang="en-US" sz="2400" i="1">
                              <a:latin typeface="Cambria Math" panose="02040503050406030204" pitchFamily="18" charset="0"/>
                            </a:rPr>
                            <m:t>𝑘</m:t>
                          </m:r>
                          <m:r>
                            <a:rPr lang="zh-CN" altLang="en-US" sz="2400" i="0">
                              <a:latin typeface="Cambria Math" panose="02040503050406030204" pitchFamily="18" charset="0"/>
                            </a:rPr>
                            <m:t>!</m:t>
                          </m:r>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𝑝</m:t>
                          </m:r>
                        </m:sup>
                      </m:sSup>
                    </m:oMath>
                  </m:oMathPara>
                </a14:m>
                <a:endParaRPr lang="zh-CN" altLang="en-US" sz="2400" dirty="0"/>
              </a:p>
            </p:txBody>
          </p:sp>
        </mc:Choice>
        <mc:Fallback xmlns="">
          <p:sp>
            <p:nvSpPr>
              <p:cNvPr id="14" name="文本框 13">
                <a:extLst>
                  <a:ext uri="{FF2B5EF4-FFF2-40B4-BE49-F238E27FC236}">
                    <a16:creationId xmlns:a16="http://schemas.microsoft.com/office/drawing/2014/main" id="{D7524FA0-C057-BC4C-8ED0-57D40F3D5CF6}"/>
                  </a:ext>
                </a:extLst>
              </p:cNvPr>
              <p:cNvSpPr txBox="1">
                <a:spLocks noRot="1" noChangeAspect="1" noMove="1" noResize="1" noEditPoints="1" noAdjustHandles="1" noChangeArrowheads="1" noChangeShapeType="1" noTextEdit="1"/>
              </p:cNvSpPr>
              <p:nvPr/>
            </p:nvSpPr>
            <p:spPr>
              <a:xfrm>
                <a:off x="2915816" y="4556268"/>
                <a:ext cx="4788024" cy="99027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24CB5C4-A521-BE40-76B2-68E90D8058F9}"/>
                  </a:ext>
                </a:extLst>
              </p:cNvPr>
              <p:cNvSpPr txBox="1"/>
              <p:nvPr/>
            </p:nvSpPr>
            <p:spPr>
              <a:xfrm>
                <a:off x="1300200" y="5956569"/>
                <a:ext cx="654360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𝑌</m:t>
                    </m:r>
                  </m:oMath>
                </a14:m>
                <a:r>
                  <a:rPr lang="en-US" altLang="zh-CN" sz="2400" kern="100" dirty="0">
                    <a:effectLst/>
                    <a:latin typeface="Times New Roman" panose="02020603050405020304" pitchFamily="18" charset="0"/>
                    <a:ea typeface="宋体" panose="02010600030101010101" pitchFamily="2" charset="-122"/>
                  </a:rPr>
                  <a:t> has the Poisson distribution of mean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𝜆</m:t>
                    </m:r>
                    <m:r>
                      <a:rPr lang="en-US" altLang="zh-CN" sz="2400" i="1" kern="100">
                        <a:effectLst/>
                        <a:latin typeface="Cambria Math" panose="02040503050406030204" pitchFamily="18" charset="0"/>
                        <a:ea typeface="宋体" panose="02010600030101010101" pitchFamily="2" charset="-122"/>
                      </a:rPr>
                      <m:t>𝑝</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xmlns="">
          <p:sp>
            <p:nvSpPr>
              <p:cNvPr id="16" name="文本框 15">
                <a:extLst>
                  <a:ext uri="{FF2B5EF4-FFF2-40B4-BE49-F238E27FC236}">
                    <a16:creationId xmlns:a16="http://schemas.microsoft.com/office/drawing/2014/main" id="{C24CB5C4-A521-BE40-76B2-68E90D8058F9}"/>
                  </a:ext>
                </a:extLst>
              </p:cNvPr>
              <p:cNvSpPr txBox="1">
                <a:spLocks noRot="1" noChangeAspect="1" noMove="1" noResize="1" noEditPoints="1" noAdjustHandles="1" noChangeArrowheads="1" noChangeShapeType="1" noTextEdit="1"/>
              </p:cNvSpPr>
              <p:nvPr/>
            </p:nvSpPr>
            <p:spPr>
              <a:xfrm>
                <a:off x="1300200" y="5956569"/>
                <a:ext cx="6543600" cy="461665"/>
              </a:xfrm>
              <a:prstGeom prst="rect">
                <a:avLst/>
              </a:prstGeom>
              <a:blipFill>
                <a:blip r:embed="rId9"/>
                <a:stretch>
                  <a:fillRect l="-1397"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74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4134</Words>
  <Application>Microsoft Office PowerPoint</Application>
  <PresentationFormat>全屏显示(4:3)</PresentationFormat>
  <Paragraphs>235</Paragraphs>
  <Slides>38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38</vt:i4>
      </vt:variant>
    </vt:vector>
  </HeadingPairs>
  <TitlesOfParts>
    <vt:vector size="45" baseType="lpstr">
      <vt:lpstr>等线</vt:lpstr>
      <vt:lpstr>Arial</vt:lpstr>
      <vt:lpstr>Cambria Math</vt:lpstr>
      <vt:lpstr>Times New Roman</vt:lpstr>
      <vt:lpstr>默认设计模板</vt:lpstr>
      <vt:lpstr>Equation</vt:lpstr>
      <vt:lpstr>BMP 图像</vt:lpstr>
      <vt:lpstr>5.  Random vectors and Joint Probability Distributions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81</cp:revision>
  <dcterms:created xsi:type="dcterms:W3CDTF">2016-12-02T08:56:59Z</dcterms:created>
  <dcterms:modified xsi:type="dcterms:W3CDTF">2023-03-18T08:48:09Z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